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ink/ink1.xml" ContentType="application/inkml+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ink/ink2.xml" ContentType="application/inkml+xml"/>
  <Override PartName="/ppt/ink/ink3.xml" ContentType="application/inkml+xml"/>
  <Override PartName="/ppt/ink/ink4.xml" ContentType="application/inkml+xml"/>
  <Override PartName="/ppt/ink/ink5.xml" ContentType="application/inkml+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ink/ink6.xml" ContentType="application/inkml+xml"/>
  <Override PartName="/ppt/tags/tag63.xml" ContentType="application/vnd.openxmlformats-officedocument.presentationml.tags+xml"/>
  <Override PartName="/ppt/ink/ink7.xml" ContentType="application/inkml+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3"/>
  </p:notesMasterIdLst>
  <p:sldIdLst>
    <p:sldId id="732" r:id="rId2"/>
    <p:sldId id="632" r:id="rId3"/>
    <p:sldId id="633" r:id="rId4"/>
    <p:sldId id="634" r:id="rId5"/>
    <p:sldId id="635" r:id="rId6"/>
    <p:sldId id="636" r:id="rId7"/>
    <p:sldId id="637" r:id="rId8"/>
    <p:sldId id="638" r:id="rId9"/>
    <p:sldId id="734" r:id="rId10"/>
    <p:sldId id="647" r:id="rId11"/>
    <p:sldId id="648" r:id="rId12"/>
    <p:sldId id="649" r:id="rId13"/>
    <p:sldId id="733" r:id="rId14"/>
    <p:sldId id="639" r:id="rId15"/>
    <p:sldId id="640" r:id="rId16"/>
    <p:sldId id="641" r:id="rId17"/>
    <p:sldId id="642" r:id="rId18"/>
    <p:sldId id="643" r:id="rId19"/>
    <p:sldId id="720" r:id="rId20"/>
    <p:sldId id="721" r:id="rId21"/>
    <p:sldId id="722" r:id="rId22"/>
    <p:sldId id="644" r:id="rId23"/>
    <p:sldId id="645" r:id="rId24"/>
    <p:sldId id="646" r:id="rId25"/>
    <p:sldId id="651" r:id="rId26"/>
    <p:sldId id="652" r:id="rId27"/>
    <p:sldId id="653" r:id="rId28"/>
    <p:sldId id="654" r:id="rId29"/>
    <p:sldId id="655" r:id="rId30"/>
    <p:sldId id="656" r:id="rId31"/>
    <p:sldId id="657" r:id="rId32"/>
    <p:sldId id="658" r:id="rId33"/>
    <p:sldId id="736" r:id="rId34"/>
    <p:sldId id="731" r:id="rId35"/>
    <p:sldId id="659" r:id="rId36"/>
    <p:sldId id="737" r:id="rId37"/>
    <p:sldId id="738" r:id="rId38"/>
    <p:sldId id="739" r:id="rId39"/>
    <p:sldId id="660" r:id="rId40"/>
    <p:sldId id="661" r:id="rId41"/>
    <p:sldId id="662" r:id="rId42"/>
    <p:sldId id="663" r:id="rId43"/>
    <p:sldId id="664" r:id="rId44"/>
    <p:sldId id="665" r:id="rId45"/>
    <p:sldId id="666" r:id="rId46"/>
    <p:sldId id="667" r:id="rId47"/>
    <p:sldId id="723" r:id="rId48"/>
    <p:sldId id="668" r:id="rId49"/>
    <p:sldId id="669" r:id="rId50"/>
    <p:sldId id="724" r:id="rId51"/>
    <p:sldId id="670" r:id="rId52"/>
    <p:sldId id="671" r:id="rId53"/>
    <p:sldId id="672" r:id="rId54"/>
    <p:sldId id="673" r:id="rId55"/>
    <p:sldId id="674" r:id="rId56"/>
    <p:sldId id="675" r:id="rId57"/>
    <p:sldId id="676" r:id="rId58"/>
    <p:sldId id="677" r:id="rId59"/>
    <p:sldId id="678" r:id="rId60"/>
    <p:sldId id="679" r:id="rId61"/>
    <p:sldId id="725" r:id="rId62"/>
    <p:sldId id="726" r:id="rId63"/>
    <p:sldId id="681" r:id="rId64"/>
    <p:sldId id="682" r:id="rId65"/>
    <p:sldId id="683" r:id="rId66"/>
    <p:sldId id="684" r:id="rId67"/>
    <p:sldId id="727" r:id="rId68"/>
    <p:sldId id="685" r:id="rId69"/>
    <p:sldId id="686" r:id="rId70"/>
    <p:sldId id="687" r:id="rId71"/>
    <p:sldId id="688" r:id="rId72"/>
    <p:sldId id="689" r:id="rId73"/>
    <p:sldId id="690" r:id="rId74"/>
    <p:sldId id="728" r:id="rId75"/>
    <p:sldId id="729" r:id="rId76"/>
    <p:sldId id="691" r:id="rId77"/>
    <p:sldId id="730" r:id="rId78"/>
    <p:sldId id="692" r:id="rId79"/>
    <p:sldId id="694" r:id="rId80"/>
    <p:sldId id="695" r:id="rId81"/>
    <p:sldId id="696" r:id="rId82"/>
    <p:sldId id="697" r:id="rId83"/>
    <p:sldId id="698" r:id="rId84"/>
    <p:sldId id="699" r:id="rId85"/>
    <p:sldId id="700" r:id="rId86"/>
    <p:sldId id="701" r:id="rId87"/>
    <p:sldId id="702" r:id="rId88"/>
    <p:sldId id="703" r:id="rId89"/>
    <p:sldId id="704" r:id="rId90"/>
    <p:sldId id="705" r:id="rId91"/>
    <p:sldId id="706" r:id="rId92"/>
    <p:sldId id="707" r:id="rId93"/>
    <p:sldId id="708" r:id="rId94"/>
    <p:sldId id="709" r:id="rId95"/>
    <p:sldId id="710" r:id="rId96"/>
    <p:sldId id="711" r:id="rId97"/>
    <p:sldId id="712" r:id="rId98"/>
    <p:sldId id="713" r:id="rId99"/>
    <p:sldId id="714" r:id="rId100"/>
    <p:sldId id="715" r:id="rId101"/>
    <p:sldId id="716" r:id="rId102"/>
  </p:sldIdLst>
  <p:sldSz cx="9144000" cy="6858000" type="screen4x3"/>
  <p:notesSz cx="6858000" cy="9144000"/>
  <p:custDataLst>
    <p:tags r:id="rId104"/>
  </p:custDataLst>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FF0000"/>
    <a:srgbClr val="996633"/>
    <a:srgbClr val="0000CC"/>
    <a:srgbClr val="B2B2B2"/>
    <a:srgbClr val="FF00FF"/>
    <a:srgbClr val="FF33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3" autoAdjust="0"/>
    <p:restoredTop sz="93585" autoAdjust="0"/>
  </p:normalViewPr>
  <p:slideViewPr>
    <p:cSldViewPr>
      <p:cViewPr varScale="1">
        <p:scale>
          <a:sx n="82" d="100"/>
          <a:sy n="82" d="100"/>
        </p:scale>
        <p:origin x="175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ink/ink1.xml><?xml version="1.0" encoding="utf-8"?>
<inkml:ink xmlns:inkml="http://www.w3.org/2003/InkML">
  <inkml:definitions>
    <inkml:context xml:id="ctx0">
      <inkml:inkSource xml:id="inkSrc0">
        <inkml:traceFormat>
          <inkml:channel name="X" type="integer" max="1152" units="cm"/>
          <inkml:channel name="Y" type="integer" max="864" units="cm"/>
        </inkml:traceFormat>
        <inkml:channelProperties>
          <inkml:channelProperty channel="X" name="resolution" value="28" units="1/cm"/>
          <inkml:channelProperty channel="Y" name="resolution" value="33" units="1/cm"/>
        </inkml:channelProperties>
      </inkml:inkSource>
      <inkml:timestamp xml:id="ts0" timeString="2009-12-18T04:13:41.187"/>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65,'66'0,"22"0,-21 0,21 0,22 0,-44 0,22 0,-22 0,23 0,-1 0,-22 0,22 0,-22 0,22 0,1 0,-23 0,0 0,-22 0,22 0,-22 0,22 0,1 0,-1 0,22 0,0 0,22 0,0 0,1 0,-1 0,0 0,-22 0,-21 0,21 0,22 0,0 0,0 0,-43 0,43 0,0 0,-22 0,-22 0,45 0,-1 0,-22 0,-22 0,22 0,-22 0,23 0,-23 0,44 0,0 0,0 0,1 0,-1 0,0 0,-22 0,-21 0,21 0,-22 0,0 0,0 0,22 0,1 0,-23 0,22 0,-22 0,22 0,-22 0,0 0,1 0,-1 0,22 0,0 0,-22 0,22 0,-21 0,21 0,-22 0,22 0,22 0,1 0,-1 0,0 0,0 0,23 0,-23 0,0 0,0 0,-22 0,-21 0,-1 0,-22 0,22 0,-22 0,0-22,0 22,-22 0,22 0,-22 0,22 0,-21 0,21 0,0 0,22 0,22 0,-22 0,22 0,23 0,-45 0,22 0,-22 0,22 0,-22 0,1 0,-1 0,-22 0,22 0,-22 0,22 0,0 0,22 0,1 0,-23 0,22 0,-44 0,22 0,-22 0,22 0,1 0,-23 0,22 0,-22 0,22 0,-22 0,22 0,0 0,-21 0,21 0,-22 0,22 0,-44 0,22-21,-22 21,0 0,22 0,0 0,0 0,-44 0,22 0,1 0,-23 0,44 0,-22 0,22 0,-22 0,22 0,0 0,0 0,0 0,-44 0,44 0,-22 0,22-21,-22 21,23 0,-23 0,-22 0,22 0,0 0,-22 0,22 0,0 0,-22 0,22 0,0 0,-22 0,22 0,0 0,-22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10-12-14T11:32:27.48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0,'0'0,"20"0,0 0,-20 0,40 0,-21 0,21 0,-20 0,20 0,-20 0,19 0,1 0,0 0,-40 0,20 0,-1 0,1 0,0 0,0 0,-20 0,20 0,0 0,-1 0,1 0,20 0,-40 0,40 0,-1 0,-39 0,20 0,0 0,0 0,0 0,0 0,-20 0,20 0,19 0,-39 0,40 0,-20 0,-20 0,20 0,19 0,-19 0,0 0,0 0,0 0,20 0,-40 0,19 0,1 0,-20 0,20 0,0 0,0 0,0 0,-1 0,1 0,-20 0,20 0,0 0,0 0,0 0,0 0,-1 0,1 0,0 0,-20 0,20 0,20 0,-20 0,-1 0,21 0,-20 0,20 0,-20 0,19 0,-19 0,0 0,0 0,-20 0,20 0,-1 0,1 0,20 0,-20 0,0 0,19 0,-19 0,0 0,0 0,-20 0,20 0,0 0,0 0,-20 0,19 0,1 0,-20 0,20 0,0 0,20 0,-20 0,19 0,-19 0,0 0,-20 0,20 0,0 0,0 0,-20 0,19 0,1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10-12-14T11:32:29.89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0,'0'0,"20"0,0 0,0 0,0 0,0 0,0 0,-1 0,1 0,-20 0,20 0,0 0,-20 0,20 0,0 0,-20 0,20 0,-1 0,1 0,-20 0,20 0,0 0,-20 0,20 0,0 0,0 0,-20 0,19 0,1 0,-20 0,20 0,0 0,0 0,-20 0,20 0,0 0,-1 0,1 0,0 0,0 0,20 0,-40 0,39 0,-19 0,0 0,20 0,-40 0,40 0,-21 0,1 0,20 0,39 0,-39 0,20 0,19 0,-59 0,20 0,-21 0,21 0,-20 0,-20 0,20 0,0 0,0 0,-20 0,19 0,21 0,-40 0,40 0,-40 0,40 0,-21 0,1 0,0 0,0 0,-20 0,20 0,0 0,0 0,-1 0,1 0,0 0,20 0,0 0,-21 0,21 0,-20 0,-20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10-12-14T11:32:34.25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0,'0'0,"20"0,0 0,-20 0,20 0,0 0,-20 0,60 0,-41 0,41 0,-20 0,-1 0,21 0,0 0,-40 0,79 0,-20 0,-39 0,0 0,0 0,19 0,-59 0,60 0,-40 0,0 0,19 0,-19 0,20 0,-40 0,60 0,-41 0,21 0,20 0,-40 0,39 0,-19 0,20 0,-41 0,61 0,-21 0,-19 0,20 0,-20 0,19 0,-39 0,79 0,-79 0,60 0,-1 0,-39 0,20 0,-21 0,41 0,-80 0,59 0,-39 0,0 0,0 0,0 0,-20 0,20 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10-12-14T11:32:36.20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0,'0'0,"20"0,0 0,-20 0,40 0,-21 0,1 0,20 0,-20 0,0 0,-1 0,-19 0,40 0,0 0,-40 0,59 0,-59 0,60 0,-21 0,-19 0,40 0,-40 0,19 0,-19 0,40 0,-41 0,21 0,39 0,-59 0,40 0,-40 0,19 0,-19 0,20 0,19 0,-39 0,0 0,0 0,-20 0,20 0,-1 0,1 0,20 0,0 0,-40 0,59 0,-59 0,40 0,-20 0,-1 0,21 0,-40 0,20 0,0 0,0 0,-20 0,39 0,-19 0,-20 0,20 0,0 0,-20 0,20 0,-1 0,1 0,-20 0,20 0,0 0,-20 0,20 0,0 0,-20 0,19 0,1 0,0 0,-20 0,40 0,-20 0,-20 0,39 0,-39 0</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3" units="1/cm"/>
          <inkml:channelProperty channel="Y" name="resolution" value="33" units="1/cm"/>
        </inkml:channelProperties>
      </inkml:inkSource>
      <inkml:timestamp xml:id="ts0" timeString="2008-12-13T13:10:31.656"/>
    </inkml:context>
    <inkml:brush xml:id="br0">
      <inkml:brushProperty name="width" value="0.09701" units="cm"/>
      <inkml:brushProperty name="height" value="0.09701" units="cm"/>
      <inkml:brushProperty name="fitToCurve" value="1"/>
    </inkml:brush>
  </inkml:definitions>
  <inkml:trace contextRef="#ctx0" brushRef="#br0">226 348,'-24'0,"-1"0,0 0,0 0,25 0,-23 0,-2 0,0 0,1 0,24 0,0 0,-25 0,25 0,0 25,0 0,0-1,0 1,0-25,0 25,0 1,0-1,0-1,0-24,0 25,0 0,0 0,0-25,25 0,-1 25,1-25,0 0,-25 0,23 0,2 0,0 0,0 0,-25 0,-25 0</inkml:trace>
  <inkml:trace contextRef="#ctx0" brushRef="#br0" timeOffset="5062">250 0,'0'0,"0"25,0-1,0 1,0 0,0-25,0 25,0 0,0 0,0 0,0-25,0 25,0 0,0 0,0-1,0-24,0 25,0 0,0 0,0 0,0-25,0 24,0 1,0 0,0 1,0-26,0 25,0-1,0 1,0 25,0-50</inkml:trace>
</inkml:ink>
</file>

<file path=ppt/ink/ink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3" units="1/cm"/>
          <inkml:channelProperty channel="Y" name="resolution" value="33" units="1/cm"/>
        </inkml:channelProperties>
      </inkml:inkSource>
      <inkml:timestamp xml:id="ts0" timeString="2008-12-13T13:10:31.656"/>
    </inkml:context>
    <inkml:brush xml:id="br0">
      <inkml:brushProperty name="width" value="0.09701" units="cm"/>
      <inkml:brushProperty name="height" value="0.09701" units="cm"/>
      <inkml:brushProperty name="fitToCurve" value="1"/>
    </inkml:brush>
  </inkml:definitions>
  <inkml:trace contextRef="#ctx0" brushRef="#br0">226 348,'-24'0,"-1"0,0 0,0 0,25 0,-23 0,-2 0,0 0,1 0,24 0,0 0,-25 0,25 0,0 25,0 0,0-1,0 1,0-25,0 25,0 1,0-1,0-1,0-24,0 25,0 0,0 0,0-25,25 0,-1 25,1-25,0 0,-25 0,23 0,2 0,0 0,0 0,-25 0,-25 0</inkml:trace>
  <inkml:trace contextRef="#ctx0" brushRef="#br0" timeOffset="5062">250 0,'0'0,"0"25,0-1,0 1,0 0,0-25,0 25,0 0,0 0,0 0,0-25,0 25,0 0,0 0,0-1,0-24,0 25,0 0,0 0,0 0,0-25,0 24,0 1,0 0,0 1,0-26,0 25,0-1,0 1,0 25,0-50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1F8DA23-C485-4589-BB16-99627636447E}" type="slidenum">
              <a:rPr lang="en-US" altLang="zh-CN"/>
              <a:pPr/>
              <a:t>‹#›</a:t>
            </a:fld>
            <a:endParaRPr lang="en-US" altLang="zh-CN"/>
          </a:p>
        </p:txBody>
      </p:sp>
    </p:spTree>
    <p:extLst>
      <p:ext uri="{BB962C8B-B14F-4D97-AF65-F5344CB8AC3E}">
        <p14:creationId xmlns:p14="http://schemas.microsoft.com/office/powerpoint/2010/main" val="8143431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914400" y="2057400"/>
            <a:ext cx="7721600" cy="1143000"/>
          </a:xfrm>
        </p:spPr>
        <p:txBody>
          <a:bodyPr/>
          <a:lstStyle>
            <a:lvl1pPr>
              <a:defRPr/>
            </a:lvl1pPr>
          </a:lstStyle>
          <a:p>
            <a:pPr lvl="0"/>
            <a:r>
              <a:rPr lang="zh-CN" altLang="en-US" noProof="0" smtClean="0"/>
              <a:t>单击此处编辑母版标题样式</a:t>
            </a:r>
          </a:p>
        </p:txBody>
      </p:sp>
      <p:sp>
        <p:nvSpPr>
          <p:cNvPr id="4103" name="Rectangle 7"/>
          <p:cNvSpPr>
            <a:spLocks noGrp="1" noChangeArrowheads="1"/>
          </p:cNvSpPr>
          <p:nvPr>
            <p:ph type="subTitle" idx="1"/>
          </p:nvPr>
        </p:nvSpPr>
        <p:spPr>
          <a:xfrm>
            <a:off x="1625600" y="3886200"/>
            <a:ext cx="6400800" cy="1771650"/>
          </a:xfrm>
        </p:spPr>
        <p:txBody>
          <a:bodyPr lIns="91440" tIns="45720" rIns="91440" bIns="45720"/>
          <a:lstStyle>
            <a:lvl1pPr marL="0" indent="0" algn="ctr">
              <a:buFont typeface="Wingdings" pitchFamily="2" charset="2"/>
              <a:buNone/>
              <a:defRPr/>
            </a:lvl1pPr>
          </a:lstStyle>
          <a:p>
            <a:pPr lvl="0"/>
            <a:r>
              <a:rPr lang="zh-CN" altLang="en-US" noProof="0" smtClean="0"/>
              <a:t>单击此处编辑母版副标题样式</a:t>
            </a:r>
          </a:p>
        </p:txBody>
      </p:sp>
      <p:sp>
        <p:nvSpPr>
          <p:cNvPr id="4104" name="Rectangle 8"/>
          <p:cNvSpPr>
            <a:spLocks noGrp="1" noChangeArrowheads="1"/>
          </p:cNvSpPr>
          <p:nvPr>
            <p:ph type="dt" sz="quarter" idx="2"/>
          </p:nvPr>
        </p:nvSpPr>
        <p:spPr>
          <a:xfrm>
            <a:off x="1084263" y="6096000"/>
            <a:ext cx="1905000" cy="457200"/>
          </a:xfrm>
        </p:spPr>
        <p:txBody>
          <a:bodyPr/>
          <a:lstStyle>
            <a:lvl1pPr>
              <a:defRPr sz="1400" b="0">
                <a:solidFill>
                  <a:schemeClr val="tx1"/>
                </a:solidFill>
                <a:latin typeface="+mn-lt"/>
              </a:defRPr>
            </a:lvl1pPr>
          </a:lstStyle>
          <a:p>
            <a:fld id="{90788467-441B-4AB5-BD41-239CC6A5697D}" type="datetime1">
              <a:rPr lang="zh-CN" altLang="en-US" smtClean="0"/>
              <a:t>2018/12/17</a:t>
            </a:fld>
            <a:endParaRPr lang="en-US" altLang="zh-CN"/>
          </a:p>
        </p:txBody>
      </p:sp>
      <p:sp>
        <p:nvSpPr>
          <p:cNvPr id="4105" name="Rectangle 9"/>
          <p:cNvSpPr>
            <a:spLocks noGrp="1" noChangeArrowheads="1"/>
          </p:cNvSpPr>
          <p:nvPr>
            <p:ph type="ftr" sz="quarter" idx="3"/>
          </p:nvPr>
        </p:nvSpPr>
        <p:spPr>
          <a:xfrm>
            <a:off x="3522663" y="6096000"/>
            <a:ext cx="2895600" cy="457200"/>
          </a:xfrm>
        </p:spPr>
        <p:txBody>
          <a:bodyPr/>
          <a:lstStyle>
            <a:lvl1pPr>
              <a:defRPr sz="1400" b="0">
                <a:solidFill>
                  <a:schemeClr val="tx1"/>
                </a:solidFill>
                <a:latin typeface="+mn-lt"/>
              </a:defRPr>
            </a:lvl1pPr>
          </a:lstStyle>
          <a:p>
            <a:r>
              <a:rPr lang="zh-CN" altLang="en-US" smtClean="0"/>
              <a:t>计算机学院  </a:t>
            </a:r>
            <a:r>
              <a:rPr lang="en-US" altLang="zh-CN" smtClean="0"/>
              <a:t>/101</a:t>
            </a:r>
            <a:endParaRPr lang="en-US" altLang="zh-CN"/>
          </a:p>
        </p:txBody>
      </p:sp>
      <p:sp>
        <p:nvSpPr>
          <p:cNvPr id="4106" name="Rectangle 10"/>
          <p:cNvSpPr>
            <a:spLocks noGrp="1" noChangeArrowheads="1"/>
          </p:cNvSpPr>
          <p:nvPr>
            <p:ph type="sldNum" sz="quarter" idx="4"/>
          </p:nvPr>
        </p:nvSpPr>
        <p:spPr>
          <a:xfrm>
            <a:off x="6951663" y="6096000"/>
            <a:ext cx="1905000" cy="457200"/>
          </a:xfrm>
        </p:spPr>
        <p:txBody>
          <a:bodyPr/>
          <a:lstStyle>
            <a:lvl1pPr>
              <a:defRPr sz="1400" b="0">
                <a:solidFill>
                  <a:schemeClr val="tx1"/>
                </a:solidFill>
                <a:latin typeface="+mn-lt"/>
              </a:defRPr>
            </a:lvl1pPr>
          </a:lstStyle>
          <a:p>
            <a:fld id="{2A514353-E48B-4866-949A-E3A7FDE46066}" type="slidenum">
              <a:rPr lang="en-US" altLang="zh-CN"/>
              <a:pPr/>
              <a:t>‹#›</a:t>
            </a:fld>
            <a:endParaRPr lang="en-US" altLang="zh-CN"/>
          </a:p>
        </p:txBody>
      </p:sp>
      <p:pic>
        <p:nvPicPr>
          <p:cNvPr id="4108" name="Picture 12" descr="图标-1"/>
          <p:cNvPicPr>
            <a:picLocks noChangeAspect="1" noChangeArrowheads="1"/>
          </p:cNvPicPr>
          <p:nvPr userDrawn="1"/>
        </p:nvPicPr>
        <p:blipFill>
          <a:blip r:embed="rId2">
            <a:lum bright="-6000" contrast="24000"/>
            <a:extLst>
              <a:ext uri="{28A0092B-C50C-407E-A947-70E740481C1C}">
                <a14:useLocalDpi xmlns:a14="http://schemas.microsoft.com/office/drawing/2010/main" val="0"/>
              </a:ext>
            </a:extLst>
          </a:blip>
          <a:srcRect/>
          <a:stretch>
            <a:fillRect/>
          </a:stretch>
        </p:blipFill>
        <p:spPr bwMode="auto">
          <a:xfrm>
            <a:off x="3810000" y="838200"/>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A230E41-BE98-44D6-9A6B-8C11A5A6FBDE}" type="datetime1">
              <a:rPr lang="zh-CN" altLang="en-US" smtClean="0"/>
              <a:t>2018/12/17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lvl1pPr>
              <a:defRPr/>
            </a:lvl1pPr>
          </a:lstStyle>
          <a:p>
            <a:fld id="{F74F9FE6-A8B7-4A9A-8B61-DE2B13DD90AD}" type="slidenum">
              <a:rPr lang="en-US" altLang="zh-CN" smtClean="0"/>
              <a:pPr/>
              <a:t>‹#›</a:t>
            </a:fld>
            <a:endParaRPr lang="en-US" altLang="zh-CN" dirty="0"/>
          </a:p>
        </p:txBody>
      </p:sp>
    </p:spTree>
    <p:extLst>
      <p:ext uri="{BB962C8B-B14F-4D97-AF65-F5344CB8AC3E}">
        <p14:creationId xmlns:p14="http://schemas.microsoft.com/office/powerpoint/2010/main" val="81468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1905000" cy="144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62600" cy="144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4CE7879-FBB0-4D2C-ABD0-810083762D3C}" type="datetime1">
              <a:rPr lang="zh-CN" altLang="en-US" smtClean="0"/>
              <a:t>2018/12/17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lvl1pPr>
              <a:defRPr/>
            </a:lvl1pPr>
          </a:lstStyle>
          <a:p>
            <a:fld id="{D6FDC81F-9865-4B48-9D83-D2BFA59804DA}" type="slidenum">
              <a:rPr lang="en-US" altLang="zh-CN" smtClean="0"/>
              <a:pPr/>
              <a:t>‹#›</a:t>
            </a:fld>
            <a:endParaRPr lang="en-US" altLang="zh-CN" dirty="0"/>
          </a:p>
        </p:txBody>
      </p:sp>
    </p:spTree>
    <p:extLst>
      <p:ext uri="{BB962C8B-B14F-4D97-AF65-F5344CB8AC3E}">
        <p14:creationId xmlns:p14="http://schemas.microsoft.com/office/powerpoint/2010/main" val="228764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295400" y="304800"/>
            <a:ext cx="7329488" cy="7191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66800" y="1166813"/>
            <a:ext cx="3733800" cy="21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53000" y="1166813"/>
            <a:ext cx="3733800" cy="21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66800" y="1535113"/>
            <a:ext cx="3733800" cy="217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953000" y="1535113"/>
            <a:ext cx="3733800" cy="217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014413" y="6542088"/>
            <a:ext cx="1905000" cy="163512"/>
          </a:xfrm>
        </p:spPr>
        <p:txBody>
          <a:bodyPr/>
          <a:lstStyle>
            <a:lvl1pPr>
              <a:defRPr/>
            </a:lvl1pPr>
          </a:lstStyle>
          <a:p>
            <a:fld id="{8680E2C1-243B-45C3-86D9-A4C3C3D16982}" type="datetime1">
              <a:rPr lang="zh-CN" altLang="en-US" smtClean="0"/>
              <a:t>2018/12/17</a:t>
            </a:fld>
            <a:endParaRPr lang="en-US" altLang="zh-CN"/>
          </a:p>
        </p:txBody>
      </p:sp>
      <p:sp>
        <p:nvSpPr>
          <p:cNvPr id="8" name="页脚占位符 7"/>
          <p:cNvSpPr>
            <a:spLocks noGrp="1"/>
          </p:cNvSpPr>
          <p:nvPr>
            <p:ph type="ftr" sz="quarter" idx="11"/>
          </p:nvPr>
        </p:nvSpPr>
        <p:spPr>
          <a:xfrm>
            <a:off x="2921000" y="6542088"/>
            <a:ext cx="3959225" cy="163512"/>
          </a:xfrm>
        </p:spPr>
        <p:txBody>
          <a:bodyPr/>
          <a:lstStyle>
            <a:lvl1pPr>
              <a:defRPr/>
            </a:lvl1pPr>
          </a:lstStyle>
          <a:p>
            <a:r>
              <a:rPr lang="zh-CN" altLang="en-US" smtClean="0"/>
              <a:t>计算机学院  </a:t>
            </a:r>
            <a:r>
              <a:rPr lang="en-US" altLang="zh-CN" smtClean="0"/>
              <a:t>/101</a:t>
            </a:r>
            <a:endParaRPr lang="zh-CN" altLang="en-US"/>
          </a:p>
        </p:txBody>
      </p:sp>
      <p:sp>
        <p:nvSpPr>
          <p:cNvPr id="9" name="灯片编号占位符 8"/>
          <p:cNvSpPr>
            <a:spLocks noGrp="1"/>
          </p:cNvSpPr>
          <p:nvPr>
            <p:ph type="sldNum" sz="quarter" idx="12"/>
          </p:nvPr>
        </p:nvSpPr>
        <p:spPr>
          <a:xfrm>
            <a:off x="6881813" y="6542088"/>
            <a:ext cx="1905000" cy="163512"/>
          </a:xfrm>
        </p:spPr>
        <p:txBody>
          <a:bodyPr/>
          <a:lstStyle>
            <a:lvl1pPr>
              <a:defRPr/>
            </a:lvl1pPr>
          </a:lstStyle>
          <a:p>
            <a:fld id="{37B7AEDC-E7B0-4FCE-9571-3934D9687160}" type="slidenum">
              <a:rPr lang="en-US" altLang="zh-CN" smtClean="0"/>
              <a:pPr/>
              <a:t>‹#›</a:t>
            </a:fld>
            <a:endParaRPr lang="en-US" altLang="zh-CN" dirty="0"/>
          </a:p>
        </p:txBody>
      </p:sp>
    </p:spTree>
    <p:extLst>
      <p:ext uri="{BB962C8B-B14F-4D97-AF65-F5344CB8AC3E}">
        <p14:creationId xmlns:p14="http://schemas.microsoft.com/office/powerpoint/2010/main" val="2036562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304800"/>
            <a:ext cx="7329488" cy="7191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166813"/>
            <a:ext cx="3733800" cy="58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166813"/>
            <a:ext cx="3733800" cy="58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014413" y="6542088"/>
            <a:ext cx="1905000" cy="163512"/>
          </a:xfrm>
        </p:spPr>
        <p:txBody>
          <a:bodyPr/>
          <a:lstStyle>
            <a:lvl1pPr>
              <a:defRPr/>
            </a:lvl1pPr>
          </a:lstStyle>
          <a:p>
            <a:fld id="{46D073C5-C60F-4F36-ADE7-015134E178A7}" type="datetime1">
              <a:rPr lang="zh-CN" altLang="en-US" smtClean="0"/>
              <a:t>2018/12/17</a:t>
            </a:fld>
            <a:endParaRPr lang="en-US" altLang="zh-CN"/>
          </a:p>
        </p:txBody>
      </p:sp>
      <p:sp>
        <p:nvSpPr>
          <p:cNvPr id="6" name="页脚占位符 5"/>
          <p:cNvSpPr>
            <a:spLocks noGrp="1"/>
          </p:cNvSpPr>
          <p:nvPr>
            <p:ph type="ftr" sz="quarter" idx="11"/>
          </p:nvPr>
        </p:nvSpPr>
        <p:spPr>
          <a:xfrm>
            <a:off x="2921000" y="6542088"/>
            <a:ext cx="3959225" cy="163512"/>
          </a:xfrm>
        </p:spPr>
        <p:txBody>
          <a:bodyPr/>
          <a:lstStyle>
            <a:lvl1pPr>
              <a:defRPr/>
            </a:lvl1pPr>
          </a:lstStyle>
          <a:p>
            <a:r>
              <a:rPr lang="zh-CN" altLang="en-US" smtClean="0"/>
              <a:t>计算机学院  </a:t>
            </a:r>
            <a:r>
              <a:rPr lang="en-US" altLang="zh-CN" smtClean="0"/>
              <a:t>/101</a:t>
            </a:r>
            <a:endParaRPr lang="zh-CN" altLang="en-US"/>
          </a:p>
        </p:txBody>
      </p:sp>
      <p:sp>
        <p:nvSpPr>
          <p:cNvPr id="7" name="灯片编号占位符 6"/>
          <p:cNvSpPr>
            <a:spLocks noGrp="1"/>
          </p:cNvSpPr>
          <p:nvPr>
            <p:ph type="sldNum" sz="quarter" idx="12"/>
          </p:nvPr>
        </p:nvSpPr>
        <p:spPr>
          <a:xfrm>
            <a:off x="6881813" y="6542088"/>
            <a:ext cx="1905000" cy="163512"/>
          </a:xfrm>
        </p:spPr>
        <p:txBody>
          <a:bodyPr/>
          <a:lstStyle>
            <a:lvl1pPr>
              <a:defRPr/>
            </a:lvl1pPr>
          </a:lstStyle>
          <a:p>
            <a:fld id="{1ADEFAA0-E892-481E-8573-10740864AC59}" type="slidenum">
              <a:rPr lang="en-US" altLang="zh-CN" smtClean="0"/>
              <a:pPr/>
              <a:t>‹#›</a:t>
            </a:fld>
            <a:endParaRPr lang="en-US" altLang="zh-CN" dirty="0"/>
          </a:p>
        </p:txBody>
      </p:sp>
    </p:spTree>
    <p:extLst>
      <p:ext uri="{BB962C8B-B14F-4D97-AF65-F5344CB8AC3E}">
        <p14:creationId xmlns:p14="http://schemas.microsoft.com/office/powerpoint/2010/main" val="3436616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914400" y="2057400"/>
            <a:ext cx="7721600" cy="1143000"/>
          </a:xfrm>
        </p:spPr>
        <p:txBody>
          <a:bodyPr/>
          <a:lstStyle>
            <a:lvl1pPr>
              <a:defRPr/>
            </a:lvl1pPr>
          </a:lstStyle>
          <a:p>
            <a:pPr lvl="0"/>
            <a:r>
              <a:rPr lang="zh-CN" altLang="en-US" noProof="0" smtClean="0"/>
              <a:t>单击此处编辑母版标题样式</a:t>
            </a:r>
          </a:p>
        </p:txBody>
      </p:sp>
      <p:sp>
        <p:nvSpPr>
          <p:cNvPr id="4104" name="Rectangle 8"/>
          <p:cNvSpPr>
            <a:spLocks noGrp="1" noChangeArrowheads="1"/>
          </p:cNvSpPr>
          <p:nvPr>
            <p:ph type="dt" sz="quarter" idx="2"/>
          </p:nvPr>
        </p:nvSpPr>
        <p:spPr>
          <a:xfrm>
            <a:off x="1084263" y="6096000"/>
            <a:ext cx="1905000" cy="457200"/>
          </a:xfrm>
        </p:spPr>
        <p:txBody>
          <a:bodyPr/>
          <a:lstStyle>
            <a:lvl1pPr>
              <a:defRPr sz="1400" b="0">
                <a:solidFill>
                  <a:schemeClr val="tx1"/>
                </a:solidFill>
              </a:defRPr>
            </a:lvl1pPr>
          </a:lstStyle>
          <a:p>
            <a:fld id="{338C5F3B-6DA1-430F-A5FD-FB29C266AD14}" type="datetime1">
              <a:rPr lang="zh-CN" altLang="en-US" smtClean="0"/>
              <a:t>2018/12/17</a:t>
            </a:fld>
            <a:endParaRPr lang="en-US" altLang="zh-CN"/>
          </a:p>
        </p:txBody>
      </p:sp>
      <p:sp>
        <p:nvSpPr>
          <p:cNvPr id="4105" name="Rectangle 9"/>
          <p:cNvSpPr>
            <a:spLocks noGrp="1" noChangeArrowheads="1"/>
          </p:cNvSpPr>
          <p:nvPr>
            <p:ph type="ftr" sz="quarter" idx="3"/>
          </p:nvPr>
        </p:nvSpPr>
        <p:spPr>
          <a:xfrm>
            <a:off x="3522663" y="6096000"/>
            <a:ext cx="2895600" cy="457200"/>
          </a:xfrm>
        </p:spPr>
        <p:txBody>
          <a:bodyPr/>
          <a:lstStyle>
            <a:lvl1pPr>
              <a:defRPr sz="1400" b="0">
                <a:solidFill>
                  <a:schemeClr val="tx1"/>
                </a:solidFill>
                <a:latin typeface="+mn-lt"/>
                <a:ea typeface="+mn-ea"/>
              </a:defRPr>
            </a:lvl1pPr>
          </a:lstStyle>
          <a:p>
            <a:r>
              <a:rPr lang="zh-CN" altLang="en-US" smtClean="0"/>
              <a:t>计算机学院  </a:t>
            </a:r>
            <a:r>
              <a:rPr lang="en-US" altLang="zh-CN" smtClean="0"/>
              <a:t>/101</a:t>
            </a:r>
            <a:endParaRPr lang="en-US" altLang="zh-CN"/>
          </a:p>
        </p:txBody>
      </p:sp>
      <p:sp>
        <p:nvSpPr>
          <p:cNvPr id="4106" name="Rectangle 10"/>
          <p:cNvSpPr>
            <a:spLocks noGrp="1" noChangeArrowheads="1"/>
          </p:cNvSpPr>
          <p:nvPr>
            <p:ph type="sldNum" sz="quarter" idx="4"/>
          </p:nvPr>
        </p:nvSpPr>
        <p:spPr>
          <a:xfrm>
            <a:off x="6951663" y="6096000"/>
            <a:ext cx="1905000" cy="457200"/>
          </a:xfrm>
        </p:spPr>
        <p:txBody>
          <a:bodyPr/>
          <a:lstStyle>
            <a:lvl1pPr>
              <a:defRPr sz="1400" b="0">
                <a:solidFill>
                  <a:schemeClr val="tx1"/>
                </a:solidFill>
              </a:defRPr>
            </a:lvl1pPr>
          </a:lstStyle>
          <a:p>
            <a:fld id="{4EB3C0E1-6AB4-41F7-BBC1-5051D71D02B0}" type="slidenum">
              <a:rPr lang="en-US" altLang="zh-CN"/>
              <a:pPr/>
              <a:t>‹#›</a:t>
            </a:fld>
            <a:endParaRPr lang="en-US" altLang="zh-CN"/>
          </a:p>
        </p:txBody>
      </p:sp>
      <p:pic>
        <p:nvPicPr>
          <p:cNvPr id="4113" name="Picture 17" descr="图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0" y="914400"/>
            <a:ext cx="1544638" cy="154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870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A3E19DC-3CC3-4277-83D7-5F42DD5DE2D3}" type="datetime1">
              <a:rPr lang="zh-CN" altLang="en-US" smtClean="0"/>
              <a:t>2018/12/17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lvl1pPr>
              <a:defRPr/>
            </a:lvl1pPr>
          </a:lstStyle>
          <a:p>
            <a:fld id="{7C9C4045-AB3D-47F4-8FD2-097D573F702D}" type="slidenum">
              <a:rPr lang="en-US" altLang="zh-CN" smtClean="0"/>
              <a:pPr/>
              <a:t>‹#›</a:t>
            </a:fld>
            <a:endParaRPr lang="en-US" altLang="zh-CN" dirty="0"/>
          </a:p>
        </p:txBody>
      </p:sp>
    </p:spTree>
    <p:extLst>
      <p:ext uri="{BB962C8B-B14F-4D97-AF65-F5344CB8AC3E}">
        <p14:creationId xmlns:p14="http://schemas.microsoft.com/office/powerpoint/2010/main" val="11845983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F6C3F8B-2331-41FF-8795-A16D6D6D746B}" type="datetime1">
              <a:rPr lang="zh-CN" altLang="en-US" smtClean="0"/>
              <a:t>2018/12/17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lvl1pPr>
              <a:defRPr/>
            </a:lvl1pPr>
          </a:lstStyle>
          <a:p>
            <a:fld id="{B792F127-9FB3-41ED-84EB-BC82640EDD7B}" type="slidenum">
              <a:rPr lang="en-US" altLang="zh-CN" smtClean="0"/>
              <a:pPr/>
              <a:t>‹#›</a:t>
            </a:fld>
            <a:endParaRPr lang="en-US" altLang="zh-CN" dirty="0"/>
          </a:p>
        </p:txBody>
      </p:sp>
    </p:spTree>
    <p:extLst>
      <p:ext uri="{BB962C8B-B14F-4D97-AF65-F5344CB8AC3E}">
        <p14:creationId xmlns:p14="http://schemas.microsoft.com/office/powerpoint/2010/main" val="11871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166813"/>
            <a:ext cx="3733800" cy="58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166813"/>
            <a:ext cx="3733800" cy="58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CC36CE32-8377-424B-A080-818BF5E0CDB2}" type="datetime1">
              <a:rPr lang="zh-CN" altLang="en-US" smtClean="0"/>
              <a:t>2018/12/17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7" name="灯片编号占位符 6"/>
          <p:cNvSpPr>
            <a:spLocks noGrp="1"/>
          </p:cNvSpPr>
          <p:nvPr>
            <p:ph type="sldNum" sz="quarter" idx="12"/>
          </p:nvPr>
        </p:nvSpPr>
        <p:spPr/>
        <p:txBody>
          <a:bodyPr/>
          <a:lstStyle>
            <a:lvl1pPr>
              <a:defRPr/>
            </a:lvl1pPr>
          </a:lstStyle>
          <a:p>
            <a:fld id="{B4DBEA65-4115-4B92-BEF2-6815573EB816}" type="slidenum">
              <a:rPr lang="en-US" altLang="zh-CN" smtClean="0"/>
              <a:pPr/>
              <a:t>‹#›</a:t>
            </a:fld>
            <a:endParaRPr lang="en-US" altLang="zh-CN" dirty="0"/>
          </a:p>
        </p:txBody>
      </p:sp>
    </p:spTree>
    <p:extLst>
      <p:ext uri="{BB962C8B-B14F-4D97-AF65-F5344CB8AC3E}">
        <p14:creationId xmlns:p14="http://schemas.microsoft.com/office/powerpoint/2010/main" val="67295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B9FC4E9-AA7D-4EBA-98C2-D7F6F72E3FF9}" type="datetime1">
              <a:rPr lang="zh-CN" altLang="en-US" smtClean="0"/>
              <a:t>2018/12/17</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9" name="灯片编号占位符 8"/>
          <p:cNvSpPr>
            <a:spLocks noGrp="1"/>
          </p:cNvSpPr>
          <p:nvPr>
            <p:ph type="sldNum" sz="quarter" idx="12"/>
          </p:nvPr>
        </p:nvSpPr>
        <p:spPr/>
        <p:txBody>
          <a:bodyPr/>
          <a:lstStyle>
            <a:lvl1pPr>
              <a:defRPr/>
            </a:lvl1pPr>
          </a:lstStyle>
          <a:p>
            <a:fld id="{C23E7C05-00BA-4044-89E3-94DA51A83495}" type="slidenum">
              <a:rPr lang="en-US" altLang="zh-CN" smtClean="0"/>
              <a:pPr/>
              <a:t>‹#›</a:t>
            </a:fld>
            <a:endParaRPr lang="en-US" altLang="zh-CN" dirty="0"/>
          </a:p>
        </p:txBody>
      </p:sp>
    </p:spTree>
    <p:extLst>
      <p:ext uri="{BB962C8B-B14F-4D97-AF65-F5344CB8AC3E}">
        <p14:creationId xmlns:p14="http://schemas.microsoft.com/office/powerpoint/2010/main" val="28847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FC79D79-B9BD-42F9-895C-31A46A3F37C3}" type="datetime1">
              <a:rPr lang="zh-CN" altLang="en-US" smtClean="0"/>
              <a:t>2018/12/17</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5" name="灯片编号占位符 4"/>
          <p:cNvSpPr>
            <a:spLocks noGrp="1"/>
          </p:cNvSpPr>
          <p:nvPr>
            <p:ph type="sldNum" sz="quarter" idx="12"/>
          </p:nvPr>
        </p:nvSpPr>
        <p:spPr/>
        <p:txBody>
          <a:bodyPr/>
          <a:lstStyle>
            <a:lvl1pPr>
              <a:defRPr/>
            </a:lvl1pPr>
          </a:lstStyle>
          <a:p>
            <a:fld id="{5341DEE4-8560-464E-B3C7-8FF2632E3A8F}" type="slidenum">
              <a:rPr lang="en-US" altLang="zh-CN" smtClean="0"/>
              <a:pPr/>
              <a:t>‹#›</a:t>
            </a:fld>
            <a:endParaRPr lang="en-US" altLang="zh-CN" dirty="0"/>
          </a:p>
        </p:txBody>
      </p:sp>
    </p:spTree>
    <p:extLst>
      <p:ext uri="{BB962C8B-B14F-4D97-AF65-F5344CB8AC3E}">
        <p14:creationId xmlns:p14="http://schemas.microsoft.com/office/powerpoint/2010/main" val="216935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2C14D89-38CA-4521-B515-BCD7F840570A}" type="datetime1">
              <a:rPr lang="zh-CN" altLang="en-US" smtClean="0"/>
              <a:t>2018/12/17</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4" name="灯片编号占位符 3"/>
          <p:cNvSpPr>
            <a:spLocks noGrp="1"/>
          </p:cNvSpPr>
          <p:nvPr>
            <p:ph type="sldNum" sz="quarter" idx="12"/>
          </p:nvPr>
        </p:nvSpPr>
        <p:spPr/>
        <p:txBody>
          <a:bodyPr/>
          <a:lstStyle>
            <a:lvl1pPr>
              <a:defRPr/>
            </a:lvl1pPr>
          </a:lstStyle>
          <a:p>
            <a:fld id="{68053005-7C52-4B15-9798-7016A978CE7A}" type="slidenum">
              <a:rPr lang="en-US" altLang="zh-CN" smtClean="0"/>
              <a:pPr/>
              <a:t>‹#›</a:t>
            </a:fld>
            <a:endParaRPr lang="en-US" altLang="zh-CN" dirty="0"/>
          </a:p>
        </p:txBody>
      </p:sp>
    </p:spTree>
    <p:extLst>
      <p:ext uri="{BB962C8B-B14F-4D97-AF65-F5344CB8AC3E}">
        <p14:creationId xmlns:p14="http://schemas.microsoft.com/office/powerpoint/2010/main" val="150362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3732158-8B6F-458F-858A-37679F7D287B}" type="datetime1">
              <a:rPr lang="zh-CN" altLang="en-US" smtClean="0"/>
              <a:t>2018/12/17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7" name="灯片编号占位符 6"/>
          <p:cNvSpPr>
            <a:spLocks noGrp="1"/>
          </p:cNvSpPr>
          <p:nvPr>
            <p:ph type="sldNum" sz="quarter" idx="12"/>
          </p:nvPr>
        </p:nvSpPr>
        <p:spPr/>
        <p:txBody>
          <a:bodyPr/>
          <a:lstStyle>
            <a:lvl1pPr>
              <a:defRPr/>
            </a:lvl1pPr>
          </a:lstStyle>
          <a:p>
            <a:fld id="{3F2C4842-C978-49C5-A813-F4B9E2F3941D}" type="slidenum">
              <a:rPr lang="en-US" altLang="zh-CN" smtClean="0"/>
              <a:pPr/>
              <a:t>‹#›</a:t>
            </a:fld>
            <a:endParaRPr lang="en-US" altLang="zh-CN" dirty="0"/>
          </a:p>
        </p:txBody>
      </p:sp>
    </p:spTree>
    <p:extLst>
      <p:ext uri="{BB962C8B-B14F-4D97-AF65-F5344CB8AC3E}">
        <p14:creationId xmlns:p14="http://schemas.microsoft.com/office/powerpoint/2010/main" val="118924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2DE12B0-1D47-4372-9275-9CBEF3859C40}" type="datetime1">
              <a:rPr lang="zh-CN" altLang="en-US" smtClean="0"/>
              <a:t>2018/12/17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smtClean="0"/>
              <a:t>计算机学院  </a:t>
            </a:r>
            <a:r>
              <a:rPr lang="en-US" altLang="zh-CN" smtClean="0"/>
              <a:t>/101</a:t>
            </a:r>
            <a:endParaRPr lang="zh-CN" altLang="en-US"/>
          </a:p>
        </p:txBody>
      </p:sp>
      <p:sp>
        <p:nvSpPr>
          <p:cNvPr id="7" name="灯片编号占位符 6"/>
          <p:cNvSpPr>
            <a:spLocks noGrp="1"/>
          </p:cNvSpPr>
          <p:nvPr>
            <p:ph type="sldNum" sz="quarter" idx="12"/>
          </p:nvPr>
        </p:nvSpPr>
        <p:spPr/>
        <p:txBody>
          <a:bodyPr/>
          <a:lstStyle>
            <a:lvl1pPr>
              <a:defRPr/>
            </a:lvl1pPr>
          </a:lstStyle>
          <a:p>
            <a:fld id="{9E3218AC-468E-4229-B48A-7FFAFC03C852}" type="slidenum">
              <a:rPr lang="en-US" altLang="zh-CN" smtClean="0"/>
              <a:pPr/>
              <a:t>‹#›</a:t>
            </a:fld>
            <a:endParaRPr lang="en-US" altLang="zh-CN" dirty="0"/>
          </a:p>
        </p:txBody>
      </p:sp>
    </p:spTree>
    <p:extLst>
      <p:ext uri="{BB962C8B-B14F-4D97-AF65-F5344CB8AC3E}">
        <p14:creationId xmlns:p14="http://schemas.microsoft.com/office/powerpoint/2010/main" val="410504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FFFFFF"/>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83" name="Rectangle 11"/>
          <p:cNvSpPr>
            <a:spLocks noChangeArrowheads="1"/>
          </p:cNvSpPr>
          <p:nvPr userDrawn="1"/>
        </p:nvSpPr>
        <p:spPr bwMode="auto">
          <a:xfrm>
            <a:off x="0" y="6553200"/>
            <a:ext cx="9144000" cy="3048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76" name="Picture 4" descr="minispir"/>
          <p:cNvPicPr>
            <a:picLocks noChangeAspect="1" noChangeArrowheads="1"/>
          </p:cNvPicPr>
          <p:nvPr/>
        </p:nvPicPr>
        <p:blipFill>
          <a:blip r:embed="rId16">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extLst>
            <a:ext uri="{909E8E84-426E-40DD-AFC4-6F175D3DCCD1}">
              <a14:hiddenFill xmlns:a14="http://schemas.microsoft.com/office/drawing/2010/main">
                <a:solidFill>
                  <a:srgbClr val="FFFFFF"/>
                </a:solidFill>
              </a14:hiddenFill>
            </a:ext>
          </a:extLst>
        </p:spPr>
      </p:pic>
      <p:sp>
        <p:nvSpPr>
          <p:cNvPr id="3078" name="Rectangle 6"/>
          <p:cNvSpPr>
            <a:spLocks noGrp="1" noChangeArrowheads="1"/>
          </p:cNvSpPr>
          <p:nvPr>
            <p:ph type="title"/>
          </p:nvPr>
        </p:nvSpPr>
        <p:spPr bwMode="auto">
          <a:xfrm>
            <a:off x="1295400" y="304800"/>
            <a:ext cx="732948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9" name="Rectangle 7"/>
          <p:cNvSpPr>
            <a:spLocks noGrp="1" noChangeArrowheads="1"/>
          </p:cNvSpPr>
          <p:nvPr>
            <p:ph type="body" idx="1"/>
          </p:nvPr>
        </p:nvSpPr>
        <p:spPr bwMode="auto">
          <a:xfrm>
            <a:off x="1066800" y="1166813"/>
            <a:ext cx="7620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t" anchorCtr="0" compatLnSpc="1">
            <a:prstTxWarp prst="textNoShape">
              <a:avLst/>
            </a:prstTxWarp>
            <a:spAutoFit/>
          </a:bodyPr>
          <a:lstStyle/>
          <a:p>
            <a:pPr lvl="0"/>
            <a:r>
              <a:rPr lang="en-US" altLang="zh-CN" smtClean="0"/>
              <a:t> </a:t>
            </a:r>
          </a:p>
        </p:txBody>
      </p:sp>
      <p:sp>
        <p:nvSpPr>
          <p:cNvPr id="3080" name="Rectangle 8"/>
          <p:cNvSpPr>
            <a:spLocks noGrp="1" noChangeArrowheads="1"/>
          </p:cNvSpPr>
          <p:nvPr>
            <p:ph type="dt" sz="half" idx="2"/>
          </p:nvPr>
        </p:nvSpPr>
        <p:spPr bwMode="auto">
          <a:xfrm>
            <a:off x="10144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800" b="1">
                <a:solidFill>
                  <a:srgbClr val="00FF00"/>
                </a:solidFill>
                <a:latin typeface="+mn-ea"/>
              </a:defRPr>
            </a:lvl1pPr>
          </a:lstStyle>
          <a:p>
            <a:fld id="{81DF6D9C-9CD5-431E-A320-CAE14FE48F74}" type="datetime1">
              <a:rPr lang="zh-CN" altLang="en-US" smtClean="0"/>
              <a:t>2018/12/17</a:t>
            </a:fld>
            <a:endParaRPr lang="en-US" altLang="zh-CN"/>
          </a:p>
        </p:txBody>
      </p:sp>
      <p:sp>
        <p:nvSpPr>
          <p:cNvPr id="3081" name="Rectangle 9"/>
          <p:cNvSpPr>
            <a:spLocks noGrp="1" noChangeArrowheads="1"/>
          </p:cNvSpPr>
          <p:nvPr>
            <p:ph type="ftr" sz="quarter" idx="3"/>
          </p:nvPr>
        </p:nvSpPr>
        <p:spPr bwMode="auto">
          <a:xfrm>
            <a:off x="2921000" y="6542088"/>
            <a:ext cx="3959225"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800" b="1">
                <a:solidFill>
                  <a:srgbClr val="00FF00"/>
                </a:solidFill>
                <a:latin typeface="+mn-ea"/>
              </a:defRPr>
            </a:lvl1pPr>
          </a:lstStyle>
          <a:p>
            <a:r>
              <a:rPr lang="zh-CN" altLang="en-US" smtClean="0"/>
              <a:t>计算机学院  </a:t>
            </a:r>
            <a:r>
              <a:rPr lang="en-US" altLang="zh-CN" smtClean="0"/>
              <a:t>/101</a:t>
            </a:r>
            <a:endParaRPr lang="zh-CN" altLang="en-US"/>
          </a:p>
        </p:txBody>
      </p:sp>
      <p:sp>
        <p:nvSpPr>
          <p:cNvPr id="3082" name="Rectangle 10"/>
          <p:cNvSpPr>
            <a:spLocks noGrp="1" noChangeArrowheads="1"/>
          </p:cNvSpPr>
          <p:nvPr>
            <p:ph type="sldNum" sz="quarter" idx="4"/>
          </p:nvPr>
        </p:nvSpPr>
        <p:spPr bwMode="auto">
          <a:xfrm>
            <a:off x="68818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800" b="1">
                <a:solidFill>
                  <a:srgbClr val="00FF00"/>
                </a:solidFill>
                <a:latin typeface="+mn-ea"/>
              </a:defRPr>
            </a:lvl1pPr>
          </a:lstStyle>
          <a:p>
            <a:fld id="{BDDBF422-293D-4C8E-8B95-AE6942A2029F}" type="slidenum">
              <a:rPr lang="en-US" altLang="zh-CN" smtClean="0"/>
              <a:pPr/>
              <a:t>‹#›</a:t>
            </a:fld>
            <a:endParaRPr lang="en-US" altLang="zh-CN" dirty="0"/>
          </a:p>
        </p:txBody>
      </p:sp>
      <p:sp>
        <p:nvSpPr>
          <p:cNvPr id="3084" name="Rectangle 12"/>
          <p:cNvSpPr>
            <a:spLocks noChangeArrowheads="1"/>
          </p:cNvSpPr>
          <p:nvPr userDrawn="1"/>
        </p:nvSpPr>
        <p:spPr bwMode="auto">
          <a:xfrm>
            <a:off x="1143000" y="0"/>
            <a:ext cx="8001000" cy="2413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Rectangle 13"/>
          <p:cNvSpPr>
            <a:spLocks noChangeArrowheads="1"/>
          </p:cNvSpPr>
          <p:nvPr userDrawn="1"/>
        </p:nvSpPr>
        <p:spPr bwMode="auto">
          <a:xfrm>
            <a:off x="8991600" y="228600"/>
            <a:ext cx="152400" cy="63246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Rectangle 14"/>
          <p:cNvSpPr>
            <a:spLocks noChangeArrowheads="1"/>
          </p:cNvSpPr>
          <p:nvPr userDrawn="1"/>
        </p:nvSpPr>
        <p:spPr bwMode="auto">
          <a:xfrm>
            <a:off x="1066800" y="1012825"/>
            <a:ext cx="7558088" cy="5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88" name="Picture 16" descr="图标-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09600" y="228600"/>
            <a:ext cx="952500" cy="952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hf hdr="0"/>
  <p:txStyles>
    <p:titleStyle>
      <a:lvl1pPr algn="ctr" rtl="0" fontAlgn="base">
        <a:spcBef>
          <a:spcPct val="0"/>
        </a:spcBef>
        <a:spcAft>
          <a:spcPct val="0"/>
        </a:spcAft>
        <a:defRPr kumimoji="1" sz="4000" b="1">
          <a:solidFill>
            <a:srgbClr val="CC00CC"/>
          </a:solidFill>
          <a:latin typeface="+mj-lt"/>
          <a:ea typeface="+mj-ea"/>
          <a:cs typeface="+mj-cs"/>
        </a:defRPr>
      </a:lvl1pPr>
      <a:lvl2pPr algn="ctr" rtl="0" fontAlgn="base">
        <a:spcBef>
          <a:spcPct val="0"/>
        </a:spcBef>
        <a:spcAft>
          <a:spcPct val="0"/>
        </a:spcAft>
        <a:defRPr kumimoji="1" sz="4000" b="1">
          <a:solidFill>
            <a:srgbClr val="CC00CC"/>
          </a:solidFill>
          <a:latin typeface="Times New Roman" pitchFamily="18" charset="0"/>
          <a:ea typeface="宋体" pitchFamily="2" charset="-122"/>
        </a:defRPr>
      </a:lvl2pPr>
      <a:lvl3pPr algn="ctr" rtl="0" fontAlgn="base">
        <a:spcBef>
          <a:spcPct val="0"/>
        </a:spcBef>
        <a:spcAft>
          <a:spcPct val="0"/>
        </a:spcAft>
        <a:defRPr kumimoji="1" sz="4000" b="1">
          <a:solidFill>
            <a:srgbClr val="CC00CC"/>
          </a:solidFill>
          <a:latin typeface="Times New Roman" pitchFamily="18" charset="0"/>
          <a:ea typeface="宋体" pitchFamily="2" charset="-122"/>
        </a:defRPr>
      </a:lvl3pPr>
      <a:lvl4pPr algn="ctr" rtl="0" fontAlgn="base">
        <a:spcBef>
          <a:spcPct val="0"/>
        </a:spcBef>
        <a:spcAft>
          <a:spcPct val="0"/>
        </a:spcAft>
        <a:defRPr kumimoji="1" sz="4000" b="1">
          <a:solidFill>
            <a:srgbClr val="CC00CC"/>
          </a:solidFill>
          <a:latin typeface="Times New Roman" pitchFamily="18" charset="0"/>
          <a:ea typeface="宋体" pitchFamily="2" charset="-122"/>
        </a:defRPr>
      </a:lvl4pPr>
      <a:lvl5pPr algn="ctr" rtl="0" fontAlgn="base">
        <a:spcBef>
          <a:spcPct val="0"/>
        </a:spcBef>
        <a:spcAft>
          <a:spcPct val="0"/>
        </a:spcAft>
        <a:defRPr kumimoji="1" sz="4000" b="1">
          <a:solidFill>
            <a:srgbClr val="CC00CC"/>
          </a:solidFill>
          <a:latin typeface="Times New Roman" pitchFamily="18" charset="0"/>
          <a:ea typeface="宋体" pitchFamily="2" charset="-122"/>
        </a:defRPr>
      </a:lvl5pPr>
      <a:lvl6pPr marL="457200" algn="ctr" rtl="0" fontAlgn="base">
        <a:spcBef>
          <a:spcPct val="0"/>
        </a:spcBef>
        <a:spcAft>
          <a:spcPct val="0"/>
        </a:spcAft>
        <a:defRPr kumimoji="1" sz="4000" b="1">
          <a:solidFill>
            <a:srgbClr val="CC00CC"/>
          </a:solidFill>
          <a:latin typeface="Times New Roman" pitchFamily="18" charset="0"/>
          <a:ea typeface="宋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宋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宋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宋体" pitchFamily="2" charset="-122"/>
        </a:defRPr>
      </a:lvl9pPr>
    </p:titleStyle>
    <p:bodyStyle>
      <a:lvl1pPr marL="342900" indent="-342900" algn="just" rtl="0" fontAlgn="base">
        <a:lnSpc>
          <a:spcPct val="120000"/>
        </a:lnSpc>
        <a:spcBef>
          <a:spcPct val="0"/>
        </a:spcBef>
        <a:spcAft>
          <a:spcPct val="0"/>
        </a:spcAft>
        <a:buClr>
          <a:srgbClr val="00FF00"/>
        </a:buClr>
        <a:buFont typeface="Wingdings" pitchFamily="2" charset="2"/>
        <a:buChar char="§"/>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8.emf"/><Relationship Id="rId5" Type="http://schemas.openxmlformats.org/officeDocument/2006/relationships/customXml" Target="../ink/ink3.xml"/><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customXml" Target="../ink/ink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62.xml"/><Relationship Id="rId5" Type="http://schemas.openxmlformats.org/officeDocument/2006/relationships/image" Target="../media/image13.emf"/><Relationship Id="rId4" Type="http://schemas.openxmlformats.org/officeDocument/2006/relationships/customXml" Target="../ink/ink6.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63.xml"/><Relationship Id="rId5" Type="http://schemas.openxmlformats.org/officeDocument/2006/relationships/image" Target="../media/image13.emf"/><Relationship Id="rId4" Type="http://schemas.openxmlformats.org/officeDocument/2006/relationships/customXml" Target="../ink/ink7.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image" Target="../media/image16.wmf"/><Relationship Id="rId12" Type="http://schemas.openxmlformats.org/officeDocument/2006/relationships/image" Target="../media/image19.wmf"/><Relationship Id="rId2" Type="http://schemas.openxmlformats.org/officeDocument/2006/relationships/tags" Target="../tags/tag79.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7.wmf"/></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vmlDrawing" Target="../drawings/vmlDrawing4.vml"/><Relationship Id="rId5" Type="http://schemas.openxmlformats.org/officeDocument/2006/relationships/image" Target="../media/image21.png"/><Relationship Id="rId4" Type="http://schemas.openxmlformats.org/officeDocument/2006/relationships/oleObject" Target="../embeddings/oleObject7.bin"/></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5.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oleObject" Target="../embeddings/oleObject8.bin"/></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9.bin"/></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2" name="Rectangle 12"/>
          <p:cNvSpPr>
            <a:spLocks noChangeArrowheads="1"/>
          </p:cNvSpPr>
          <p:nvPr/>
        </p:nvSpPr>
        <p:spPr bwMode="auto">
          <a:xfrm>
            <a:off x="1066800" y="3932238"/>
            <a:ext cx="6858000"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a:lnSpc>
                <a:spcPct val="100000"/>
              </a:lnSpc>
              <a:buClrTx/>
              <a:buFontTx/>
              <a:buNone/>
            </a:pPr>
            <a:r>
              <a:rPr lang="zh-CN" altLang="en-US" sz="4800" dirty="0" smtClean="0">
                <a:solidFill>
                  <a:srgbClr val="0000FF"/>
                </a:solidFill>
                <a:latin typeface="黑体" pitchFamily="2" charset="-122"/>
                <a:ea typeface="楷体_GB2312" pitchFamily="49" charset="-122"/>
              </a:rPr>
              <a:t>代术成</a:t>
            </a:r>
            <a:endParaRPr lang="zh-CN" altLang="en-US" sz="4800" dirty="0">
              <a:solidFill>
                <a:srgbClr val="0000FF"/>
              </a:solidFill>
              <a:latin typeface="黑体" pitchFamily="2" charset="-122"/>
              <a:ea typeface="楷体_GB2312" pitchFamily="49" charset="-122"/>
            </a:endParaRPr>
          </a:p>
        </p:txBody>
      </p:sp>
      <p:sp>
        <p:nvSpPr>
          <p:cNvPr id="102413" name="Rectangle 13"/>
          <p:cNvSpPr>
            <a:spLocks noChangeArrowheads="1"/>
          </p:cNvSpPr>
          <p:nvPr/>
        </p:nvSpPr>
        <p:spPr bwMode="auto">
          <a:xfrm>
            <a:off x="457200" y="4495800"/>
            <a:ext cx="8382000" cy="2308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50000"/>
              </a:lnSpc>
            </a:pPr>
            <a:r>
              <a:rPr lang="en-US" altLang="zh-CN" sz="3200" dirty="0">
                <a:solidFill>
                  <a:srgbClr val="990033"/>
                </a:solidFill>
                <a:latin typeface="黑体" pitchFamily="2" charset="-122"/>
                <a:ea typeface="黑体" pitchFamily="2" charset="-122"/>
              </a:rPr>
              <a:t>Email</a:t>
            </a:r>
            <a:r>
              <a:rPr lang="zh-CN" altLang="en-US" sz="3200" dirty="0" smtClean="0">
                <a:solidFill>
                  <a:srgbClr val="990033"/>
                </a:solidFill>
                <a:latin typeface="黑体" pitchFamily="2" charset="-122"/>
                <a:ea typeface="黑体" pitchFamily="2" charset="-122"/>
              </a:rPr>
              <a:t>：</a:t>
            </a:r>
            <a:r>
              <a:rPr lang="en-US" altLang="zh-CN" sz="3200" dirty="0" smtClean="0">
                <a:solidFill>
                  <a:srgbClr val="990033"/>
                </a:solidFill>
                <a:latin typeface="黑体" pitchFamily="2" charset="-122"/>
                <a:ea typeface="黑体" pitchFamily="2" charset="-122"/>
              </a:rPr>
              <a:t>daishucheng@scu.edu.cn</a:t>
            </a:r>
            <a:endParaRPr lang="en-US" altLang="zh-CN" sz="3200" dirty="0">
              <a:solidFill>
                <a:srgbClr val="990033"/>
              </a:solidFill>
              <a:latin typeface="黑体" pitchFamily="2" charset="-122"/>
              <a:ea typeface="黑体" pitchFamily="2" charset="-122"/>
            </a:endParaRPr>
          </a:p>
          <a:p>
            <a:pPr algn="ctr">
              <a:lnSpc>
                <a:spcPct val="150000"/>
              </a:lnSpc>
            </a:pPr>
            <a:r>
              <a:rPr lang="en-US" altLang="zh-CN" sz="3200" dirty="0" smtClean="0">
                <a:solidFill>
                  <a:srgbClr val="990033"/>
                </a:solidFill>
                <a:latin typeface="黑体" pitchFamily="2" charset="-122"/>
                <a:ea typeface="黑体" pitchFamily="2" charset="-122"/>
              </a:rPr>
              <a:t>18980455872</a:t>
            </a:r>
            <a:endParaRPr lang="en-US" altLang="zh-CN" sz="3200" dirty="0">
              <a:solidFill>
                <a:srgbClr val="990033"/>
              </a:solidFill>
              <a:latin typeface="黑体" pitchFamily="2" charset="-122"/>
              <a:ea typeface="黑体" pitchFamily="2" charset="-122"/>
            </a:endParaRPr>
          </a:p>
          <a:p>
            <a:pPr algn="ctr">
              <a:lnSpc>
                <a:spcPct val="150000"/>
              </a:lnSpc>
            </a:pPr>
            <a:fld id="{36597D0E-374A-4E43-9837-A3F0AC8F9860}" type="datetime3">
              <a:rPr lang="zh-CN" altLang="en-US" sz="3200">
                <a:solidFill>
                  <a:srgbClr val="00CC99"/>
                </a:solidFill>
                <a:latin typeface="黑体" pitchFamily="2" charset="-122"/>
                <a:ea typeface="黑体" pitchFamily="2" charset="-122"/>
              </a:rPr>
              <a:pPr algn="ctr">
                <a:lnSpc>
                  <a:spcPct val="150000"/>
                </a:lnSpc>
              </a:pPr>
              <a:t>2018年12月17日星期一</a:t>
            </a:fld>
            <a:endParaRPr lang="en-US" altLang="zh-CN" sz="3200" dirty="0">
              <a:solidFill>
                <a:srgbClr val="00CC99"/>
              </a:solidFill>
              <a:latin typeface="黑体" pitchFamily="2" charset="-122"/>
              <a:ea typeface="黑体" pitchFamily="2" charset="-122"/>
            </a:endParaRPr>
          </a:p>
        </p:txBody>
      </p:sp>
      <p:sp>
        <p:nvSpPr>
          <p:cNvPr id="102414" name="WordArt 14"/>
          <p:cNvSpPr>
            <a:spLocks noChangeArrowheads="1" noChangeShapeType="1" noTextEdit="1"/>
          </p:cNvSpPr>
          <p:nvPr/>
        </p:nvSpPr>
        <p:spPr bwMode="auto">
          <a:xfrm>
            <a:off x="406400" y="1524000"/>
            <a:ext cx="8280400" cy="236220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9600" kern="10">
                <a:ln w="6350">
                  <a:solidFill>
                    <a:srgbClr val="CC00CC"/>
                  </a:solidFill>
                  <a:round/>
                  <a:headEnd/>
                  <a:tailEnd/>
                </a:ln>
                <a:solidFill>
                  <a:srgbClr val="CC00CC"/>
                </a:solidFill>
                <a:latin typeface="黑体"/>
                <a:ea typeface="黑体"/>
              </a:rPr>
              <a:t>离散　　数学</a:t>
            </a:r>
          </a:p>
        </p:txBody>
      </p:sp>
      <p:sp>
        <p:nvSpPr>
          <p:cNvPr id="102415" name="WordArt 15"/>
          <p:cNvSpPr>
            <a:spLocks noChangeArrowheads="1" noChangeShapeType="1" noTextEdit="1"/>
          </p:cNvSpPr>
          <p:nvPr/>
        </p:nvSpPr>
        <p:spPr bwMode="auto">
          <a:xfrm>
            <a:off x="3048000" y="3200400"/>
            <a:ext cx="2809875" cy="561975"/>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4400" kern="10">
                <a:ln w="9525" cap="sq">
                  <a:solidFill>
                    <a:srgbClr val="00FF00"/>
                  </a:solidFill>
                  <a:round/>
                  <a:headEnd type="none" w="sm" len="sm"/>
                  <a:tailEnd type="none" w="sm" len="sm"/>
                </a:ln>
                <a:solidFill>
                  <a:srgbClr val="008080"/>
                </a:solidFill>
                <a:latin typeface="黑体"/>
                <a:ea typeface="黑体"/>
              </a:rPr>
              <a:t>计算机学院</a:t>
            </a:r>
          </a:p>
        </p:txBody>
      </p:sp>
      <p:sp>
        <p:nvSpPr>
          <p:cNvPr id="2" name="日期占位符 1"/>
          <p:cNvSpPr>
            <a:spLocks noGrp="1"/>
          </p:cNvSpPr>
          <p:nvPr>
            <p:ph type="dt" sz="quarter" idx="2"/>
          </p:nvPr>
        </p:nvSpPr>
        <p:spPr/>
        <p:txBody>
          <a:bodyPr/>
          <a:lstStyle/>
          <a:p>
            <a:fld id="{31F57808-9EF3-46BC-98ED-B11428C25123}" type="datetime1">
              <a:rPr lang="zh-CN" altLang="en-US" smtClean="0"/>
              <a:t>2018/12/17</a:t>
            </a:fld>
            <a:endParaRPr lang="en-US" altLang="zh-CN"/>
          </a:p>
        </p:txBody>
      </p:sp>
      <p:sp>
        <p:nvSpPr>
          <p:cNvPr id="3" name="页脚占位符 2"/>
          <p:cNvSpPr>
            <a:spLocks noGrp="1"/>
          </p:cNvSpPr>
          <p:nvPr>
            <p:ph type="ftr" sz="quarter" idx="3"/>
          </p:nvPr>
        </p:nvSpPr>
        <p:spPr/>
        <p:txBody>
          <a:bodyPr/>
          <a:lstStyle/>
          <a:p>
            <a:r>
              <a:rPr lang="zh-CN" altLang="en-US" smtClean="0"/>
              <a:t>计算机学院  </a:t>
            </a:r>
            <a:r>
              <a:rPr lang="en-US" altLang="zh-CN" smtClean="0"/>
              <a:t>/101</a:t>
            </a:r>
            <a:endParaRPr lang="en-US" altLang="zh-CN"/>
          </a:p>
        </p:txBody>
      </p:sp>
      <p:sp>
        <p:nvSpPr>
          <p:cNvPr id="4" name="灯片编号占位符 3"/>
          <p:cNvSpPr>
            <a:spLocks noGrp="1"/>
          </p:cNvSpPr>
          <p:nvPr>
            <p:ph type="sldNum" sz="quarter" idx="4"/>
          </p:nvPr>
        </p:nvSpPr>
        <p:spPr/>
        <p:txBody>
          <a:bodyPr/>
          <a:lstStyle/>
          <a:p>
            <a:fld id="{4EB3C0E1-6AB4-41F7-BBC1-5051D71D02B0}" type="slidenum">
              <a:rPr lang="en-US" altLang="zh-CN" smtClean="0"/>
              <a:pPr/>
              <a:t>1</a:t>
            </a:fld>
            <a:endParaRPr lang="en-US" altLang="zh-CN"/>
          </a:p>
        </p:txBody>
      </p:sp>
    </p:spTree>
    <p:custDataLst>
      <p:tags r:id="rId1"/>
    </p:custDataLst>
    <p:extLst>
      <p:ext uri="{BB962C8B-B14F-4D97-AF65-F5344CB8AC3E}">
        <p14:creationId xmlns:p14="http://schemas.microsoft.com/office/powerpoint/2010/main" val="294122318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C09040C-6E08-415E-B614-115371F0421A}"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04F64207-D9C9-4C9E-BED5-EBF2A9AAEB09}" type="slidenum">
              <a:rPr lang="en-US" altLang="zh-CN" smtClean="0"/>
              <a:pPr/>
              <a:t>10</a:t>
            </a:fld>
            <a:endParaRPr lang="en-US" altLang="zh-CN" dirty="0"/>
          </a:p>
        </p:txBody>
      </p:sp>
      <p:sp>
        <p:nvSpPr>
          <p:cNvPr id="471042" name="Rectangle 2"/>
          <p:cNvSpPr>
            <a:spLocks noGrp="1" noChangeArrowheads="1"/>
          </p:cNvSpPr>
          <p:nvPr>
            <p:ph type="title"/>
          </p:nvPr>
        </p:nvSpPr>
        <p:spPr/>
        <p:txBody>
          <a:bodyPr/>
          <a:lstStyle/>
          <a:p>
            <a:r>
              <a:rPr lang="zh-CN" altLang="en-US" sz="3200" dirty="0" smtClean="0">
                <a:solidFill>
                  <a:srgbClr val="FF3399"/>
                </a:solidFill>
                <a:latin typeface="隶书" pitchFamily="49" charset="-122"/>
                <a:ea typeface="隶书" pitchFamily="49" charset="-122"/>
              </a:rPr>
              <a:t>示例</a:t>
            </a:r>
            <a:endParaRPr lang="zh-CN" altLang="en-US" sz="3200" dirty="0">
              <a:solidFill>
                <a:srgbClr val="FF3399"/>
              </a:solidFill>
              <a:latin typeface="隶书" pitchFamily="49" charset="-122"/>
              <a:ea typeface="隶书" pitchFamily="49" charset="-122"/>
            </a:endParaRPr>
          </a:p>
        </p:txBody>
      </p:sp>
      <p:sp>
        <p:nvSpPr>
          <p:cNvPr id="471043" name="Rectangle 3"/>
          <p:cNvSpPr>
            <a:spLocks noChangeArrowheads="1"/>
          </p:cNvSpPr>
          <p:nvPr/>
        </p:nvSpPr>
        <p:spPr bwMode="auto">
          <a:xfrm>
            <a:off x="1066800" y="1166813"/>
            <a:ext cx="703738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457200" indent="-457200" algn="just">
              <a:lnSpc>
                <a:spcPct val="120000"/>
              </a:lnSpc>
              <a:buClr>
                <a:srgbClr val="00FF00"/>
              </a:buClr>
              <a:buFont typeface="Wingdings" pitchFamily="2" charset="2"/>
              <a:buAutoNum type="arabicParenR"/>
            </a:pPr>
            <a:r>
              <a:rPr lang="zh-CN" altLang="en-US" sz="2800" b="1" dirty="0">
                <a:ea typeface="黑体" pitchFamily="2" charset="-122"/>
              </a:rPr>
              <a:t>如图所示的八个偏序集都是格；</a:t>
            </a:r>
          </a:p>
        </p:txBody>
      </p:sp>
      <p:graphicFrame>
        <p:nvGraphicFramePr>
          <p:cNvPr id="471044" name="Object 4"/>
          <p:cNvGraphicFramePr>
            <a:graphicFrameLocks noChangeAspect="1"/>
          </p:cNvGraphicFramePr>
          <p:nvPr/>
        </p:nvGraphicFramePr>
        <p:xfrm>
          <a:off x="1403350" y="2568575"/>
          <a:ext cx="7512050" cy="2994025"/>
        </p:xfrm>
        <a:graphic>
          <a:graphicData uri="http://schemas.openxmlformats.org/presentationml/2006/ole">
            <mc:AlternateContent xmlns:mc="http://schemas.openxmlformats.org/markup-compatibility/2006">
              <mc:Choice xmlns:v="urn:schemas-microsoft-com:vml" Requires="v">
                <p:oleObj spid="_x0000_s471069" name="位图图像" r:id="rId4" imgW="5904762" imgH="2352381" progId="Paint.Picture">
                  <p:embed/>
                </p:oleObj>
              </mc:Choice>
              <mc:Fallback>
                <p:oleObj name="位图图像" r:id="rId4" imgW="5904762" imgH="2352381"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568575"/>
                        <a:ext cx="7512050" cy="299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EAF3152E-AE77-40FC-AA84-A506CB6D07B0}" type="datetime1">
              <a:rPr lang="zh-CN" altLang="en-US" smtClean="0"/>
              <a:t>2018/12/17</a:t>
            </a:fld>
            <a:endParaRPr lang="en-US" altLang="zh-CN"/>
          </a:p>
        </p:txBody>
      </p:sp>
      <p:sp>
        <p:nvSpPr>
          <p:cNvPr id="13"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14" name="灯片编号占位符 5"/>
          <p:cNvSpPr>
            <a:spLocks noGrp="1"/>
          </p:cNvSpPr>
          <p:nvPr>
            <p:ph type="sldNum" sz="quarter" idx="12"/>
          </p:nvPr>
        </p:nvSpPr>
        <p:spPr/>
        <p:txBody>
          <a:bodyPr/>
          <a:lstStyle/>
          <a:p>
            <a:fld id="{AD48166C-40B2-4511-8B1B-44C4037B3E1F}" type="slidenum">
              <a:rPr lang="en-US" altLang="zh-CN" smtClean="0"/>
              <a:pPr/>
              <a:t>100</a:t>
            </a:fld>
            <a:endParaRPr lang="en-US" altLang="zh-CN" dirty="0"/>
          </a:p>
        </p:txBody>
      </p:sp>
      <p:sp>
        <p:nvSpPr>
          <p:cNvPr id="540674" name="Rectangle 2"/>
          <p:cNvSpPr>
            <a:spLocks noGrp="1" noChangeArrowheads="1"/>
          </p:cNvSpPr>
          <p:nvPr>
            <p:ph type="title"/>
          </p:nvPr>
        </p:nvSpPr>
        <p:spPr/>
        <p:txBody>
          <a:bodyPr/>
          <a:lstStyle/>
          <a:p>
            <a:endParaRPr lang="zh-CN" altLang="zh-CN"/>
          </a:p>
        </p:txBody>
      </p:sp>
      <p:sp>
        <p:nvSpPr>
          <p:cNvPr id="540675" name="Rectangle 3"/>
          <p:cNvSpPr>
            <a:spLocks noChangeArrowheads="1"/>
          </p:cNvSpPr>
          <p:nvPr/>
        </p:nvSpPr>
        <p:spPr bwMode="auto">
          <a:xfrm>
            <a:off x="1042988" y="1268413"/>
            <a:ext cx="7773987" cy="333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00FF00"/>
              </a:buClr>
              <a:buFont typeface="Wingdings" pitchFamily="2" charset="2"/>
              <a:buNone/>
            </a:pPr>
            <a:r>
              <a:rPr lang="en-US" altLang="zh-CN" sz="2800" b="1">
                <a:solidFill>
                  <a:srgbClr val="0000FF"/>
                </a:solidFill>
                <a:latin typeface="黑体" pitchFamily="2" charset="-122"/>
                <a:ea typeface="黑体" pitchFamily="2" charset="-122"/>
              </a:rPr>
              <a:t>      </a:t>
            </a:r>
            <a:r>
              <a:rPr lang="zh-CN" altLang="en-US" sz="2800" b="1">
                <a:latin typeface="黑体" pitchFamily="2" charset="-122"/>
                <a:ea typeface="黑体" pitchFamily="2" charset="-122"/>
              </a:rPr>
              <a:t>该表所给出的从</a:t>
            </a:r>
            <a:r>
              <a:rPr lang="en-US" altLang="zh-CN" sz="2800" b="1">
                <a:latin typeface="黑体" pitchFamily="2" charset="-122"/>
                <a:ea typeface="黑体" pitchFamily="2" charset="-122"/>
              </a:rPr>
              <a:t>B</a:t>
            </a:r>
            <a:r>
              <a:rPr lang="en-US" altLang="zh-CN" sz="2800" b="1" baseline="30000">
                <a:latin typeface="黑体" pitchFamily="2" charset="-122"/>
                <a:ea typeface="黑体" pitchFamily="2" charset="-122"/>
              </a:rPr>
              <a:t>3</a:t>
            </a:r>
            <a:r>
              <a:rPr lang="zh-CN" altLang="en-US" sz="2800" b="1">
                <a:latin typeface="黑体" pitchFamily="2" charset="-122"/>
                <a:ea typeface="黑体" pitchFamily="2" charset="-122"/>
              </a:rPr>
              <a:t>到</a:t>
            </a:r>
            <a:r>
              <a:rPr lang="en-US" altLang="zh-CN" sz="2800" b="1">
                <a:latin typeface="黑体" pitchFamily="2" charset="-122"/>
                <a:ea typeface="黑体" pitchFamily="2" charset="-122"/>
              </a:rPr>
              <a:t>B</a:t>
            </a:r>
            <a:r>
              <a:rPr lang="zh-CN" altLang="en-US" sz="2800" b="1">
                <a:latin typeface="黑体" pitchFamily="2" charset="-122"/>
                <a:ea typeface="黑体" pitchFamily="2" charset="-122"/>
              </a:rPr>
              <a:t>的函数</a:t>
            </a:r>
            <a:r>
              <a:rPr lang="en-US" altLang="zh-CN" sz="2800" b="1">
                <a:latin typeface="黑体" pitchFamily="2" charset="-122"/>
                <a:ea typeface="黑体" pitchFamily="2" charset="-122"/>
              </a:rPr>
              <a:t>f</a:t>
            </a:r>
            <a:r>
              <a:rPr lang="en-US" altLang="zh-CN" sz="2800" b="1" baseline="-30000">
                <a:latin typeface="黑体" pitchFamily="2" charset="-122"/>
                <a:ea typeface="黑体" pitchFamily="2" charset="-122"/>
              </a:rPr>
              <a:t>1</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1</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2</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3</a:t>
            </a:r>
            <a:r>
              <a:rPr lang="en-US" altLang="zh-CN" sz="2800" b="1">
                <a:latin typeface="黑体" pitchFamily="2" charset="-122"/>
                <a:ea typeface="黑体" pitchFamily="2" charset="-122"/>
              </a:rPr>
              <a:t>)</a:t>
            </a:r>
            <a:r>
              <a:rPr lang="zh-CN" altLang="en-US" sz="2800" b="1">
                <a:latin typeface="黑体" pitchFamily="2" charset="-122"/>
                <a:ea typeface="黑体" pitchFamily="2" charset="-122"/>
              </a:rPr>
              <a:t>是布尔函数，它可表示为：</a:t>
            </a:r>
          </a:p>
          <a:p>
            <a:pPr marL="342900" indent="-342900" algn="just">
              <a:lnSpc>
                <a:spcPct val="160000"/>
              </a:lnSpc>
              <a:buClr>
                <a:srgbClr val="00FF00"/>
              </a:buClr>
              <a:buFont typeface="Wingdings" pitchFamily="2" charset="2"/>
              <a:buNone/>
            </a:pPr>
            <a:r>
              <a:rPr lang="zh-CN" altLang="en-US" sz="2800" b="1">
                <a:latin typeface="黑体" pitchFamily="2" charset="-122"/>
                <a:ea typeface="黑体" pitchFamily="2" charset="-122"/>
              </a:rPr>
              <a:t>	</a:t>
            </a:r>
            <a:r>
              <a:rPr lang="en-US" altLang="zh-CN" sz="2800" b="1">
                <a:latin typeface="黑体" pitchFamily="2" charset="-122"/>
                <a:ea typeface="黑体" pitchFamily="2" charset="-122"/>
              </a:rPr>
              <a:t>f</a:t>
            </a:r>
            <a:r>
              <a:rPr lang="en-US" altLang="zh-CN" sz="2800" b="1" baseline="-30000">
                <a:latin typeface="黑体" pitchFamily="2" charset="-122"/>
                <a:ea typeface="黑体" pitchFamily="2" charset="-122"/>
              </a:rPr>
              <a:t>1</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1</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2</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3</a:t>
            </a:r>
            <a:r>
              <a:rPr lang="en-US" altLang="zh-CN" sz="2800" b="1">
                <a:latin typeface="黑体" pitchFamily="2" charset="-122"/>
                <a:ea typeface="黑体" pitchFamily="2" charset="-122"/>
              </a:rPr>
              <a:t>)</a:t>
            </a:r>
          </a:p>
          <a:p>
            <a:pPr marL="342900" indent="-342900" algn="ctr">
              <a:lnSpc>
                <a:spcPct val="160000"/>
              </a:lnSpc>
              <a:buClr>
                <a:srgbClr val="00FF00"/>
              </a:buClr>
              <a:buFont typeface="Wingdings" pitchFamily="2" charset="2"/>
              <a:buNone/>
            </a:pPr>
            <a:r>
              <a:rPr lang="zh-CN" altLang="en-US" sz="2800" b="1">
                <a:latin typeface="黑体" pitchFamily="2" charset="-122"/>
                <a:ea typeface="黑体" pitchFamily="2" charset="-122"/>
              </a:rPr>
              <a:t>＝</a:t>
            </a:r>
            <a:r>
              <a:rPr lang="en-US" altLang="zh-CN" sz="2800" b="1">
                <a:latin typeface="黑体" pitchFamily="2" charset="-122"/>
                <a:ea typeface="黑体" pitchFamily="2" charset="-122"/>
              </a:rPr>
              <a:t>( </a:t>
            </a:r>
            <a:r>
              <a:rPr lang="en-US" altLang="zh-CN" sz="2800" b="1" baseline="-30000">
                <a:latin typeface="黑体" pitchFamily="2" charset="-122"/>
                <a:ea typeface="黑体" pitchFamily="2" charset="-122"/>
              </a:rPr>
              <a:t>1</a:t>
            </a:r>
            <a:r>
              <a:rPr lang="en-US" altLang="zh-CN" sz="2800" b="1">
                <a:latin typeface="黑体" pitchFamily="2" charset="-122"/>
                <a:ea typeface="黑体" pitchFamily="2" charset="-122"/>
              </a:rPr>
              <a:t>∧ </a:t>
            </a:r>
            <a:r>
              <a:rPr lang="en-US" altLang="zh-CN" sz="2800" b="1" baseline="-30000">
                <a:latin typeface="黑体" pitchFamily="2" charset="-122"/>
                <a:ea typeface="黑体" pitchFamily="2" charset="-122"/>
              </a:rPr>
              <a:t>2</a:t>
            </a:r>
            <a:r>
              <a:rPr lang="en-US" altLang="zh-CN" sz="2800" b="1">
                <a:latin typeface="黑体" pitchFamily="2" charset="-122"/>
                <a:ea typeface="黑体" pitchFamily="2" charset="-122"/>
              </a:rPr>
              <a:t>∧ </a:t>
            </a:r>
            <a:r>
              <a:rPr lang="en-US" altLang="zh-CN" sz="2800" b="1" baseline="-30000">
                <a:latin typeface="黑体" pitchFamily="2" charset="-122"/>
                <a:ea typeface="黑体" pitchFamily="2" charset="-122"/>
              </a:rPr>
              <a:t>3</a:t>
            </a:r>
            <a:r>
              <a:rPr lang="en-US" altLang="zh-CN" sz="2800" b="1">
                <a:latin typeface="黑体" pitchFamily="2" charset="-122"/>
                <a:ea typeface="黑体" pitchFamily="2" charset="-122"/>
              </a:rPr>
              <a:t>)∨( </a:t>
            </a:r>
            <a:r>
              <a:rPr lang="en-US" altLang="zh-CN" sz="2800" b="1" baseline="-30000">
                <a:latin typeface="黑体" pitchFamily="2" charset="-122"/>
                <a:ea typeface="黑体" pitchFamily="2" charset="-122"/>
              </a:rPr>
              <a:t>1</a:t>
            </a:r>
            <a:r>
              <a:rPr lang="en-US" altLang="zh-CN" sz="2800" b="1">
                <a:latin typeface="黑体" pitchFamily="2" charset="-122"/>
                <a:ea typeface="黑体" pitchFamily="2" charset="-122"/>
              </a:rPr>
              <a:t>∧ </a:t>
            </a:r>
            <a:r>
              <a:rPr lang="en-US" altLang="zh-CN" sz="2800" b="1" baseline="-30000">
                <a:latin typeface="黑体" pitchFamily="2" charset="-122"/>
                <a:ea typeface="黑体" pitchFamily="2" charset="-122"/>
              </a:rPr>
              <a:t>2</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3</a:t>
            </a:r>
            <a:r>
              <a:rPr lang="en-US" altLang="zh-CN" sz="2800" b="1">
                <a:latin typeface="黑体" pitchFamily="2" charset="-122"/>
                <a:ea typeface="黑体" pitchFamily="2" charset="-122"/>
              </a:rPr>
              <a:t>)</a:t>
            </a:r>
          </a:p>
          <a:p>
            <a:pPr marL="342900" indent="-342900" algn="ctr">
              <a:lnSpc>
                <a:spcPct val="160000"/>
              </a:lnSpc>
              <a:buClr>
                <a:srgbClr val="00FF00"/>
              </a:buClr>
              <a:buFont typeface="Wingdings" pitchFamily="2" charset="2"/>
              <a:buNone/>
            </a:pP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1</a:t>
            </a:r>
            <a:r>
              <a:rPr lang="en-US" altLang="zh-CN" sz="2800" b="1">
                <a:latin typeface="黑体" pitchFamily="2" charset="-122"/>
                <a:ea typeface="黑体" pitchFamily="2" charset="-122"/>
              </a:rPr>
              <a:t>∧ </a:t>
            </a:r>
            <a:r>
              <a:rPr lang="en-US" altLang="zh-CN" sz="2800" b="1" baseline="-30000">
                <a:latin typeface="黑体" pitchFamily="2" charset="-122"/>
                <a:ea typeface="黑体" pitchFamily="2" charset="-122"/>
              </a:rPr>
              <a:t>2</a:t>
            </a:r>
            <a:r>
              <a:rPr lang="en-US" altLang="zh-CN" sz="2800" b="1">
                <a:latin typeface="黑体" pitchFamily="2" charset="-122"/>
                <a:ea typeface="黑体" pitchFamily="2" charset="-122"/>
              </a:rPr>
              <a:t>∧ </a:t>
            </a:r>
            <a:r>
              <a:rPr lang="en-US" altLang="zh-CN" sz="2800" b="1" baseline="-30000">
                <a:latin typeface="黑体" pitchFamily="2" charset="-122"/>
                <a:ea typeface="黑体" pitchFamily="2" charset="-122"/>
              </a:rPr>
              <a:t>3</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1</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2</a:t>
            </a:r>
            <a:r>
              <a:rPr lang="en-US" altLang="zh-CN" sz="2800" b="1">
                <a:latin typeface="黑体" pitchFamily="2" charset="-122"/>
                <a:ea typeface="黑体" pitchFamily="2" charset="-122"/>
              </a:rPr>
              <a:t>∧x</a:t>
            </a:r>
            <a:r>
              <a:rPr lang="en-US" altLang="zh-CN" sz="2800" b="1" baseline="-30000">
                <a:latin typeface="黑体" pitchFamily="2" charset="-122"/>
                <a:ea typeface="黑体" pitchFamily="2" charset="-122"/>
              </a:rPr>
              <a:t>3</a:t>
            </a:r>
            <a:r>
              <a:rPr lang="en-US" altLang="zh-CN" sz="2800" b="1">
                <a:latin typeface="黑体" pitchFamily="2" charset="-122"/>
                <a:ea typeface="黑体" pitchFamily="2" charset="-122"/>
              </a:rPr>
              <a:t>)</a:t>
            </a:r>
            <a:r>
              <a:rPr lang="zh-CN" altLang="en-US" sz="2800" b="1">
                <a:latin typeface="黑体" pitchFamily="2" charset="-122"/>
                <a:ea typeface="黑体" pitchFamily="2" charset="-122"/>
              </a:rPr>
              <a:t>。 </a:t>
            </a:r>
          </a:p>
        </p:txBody>
      </p:sp>
      <p:graphicFrame>
        <p:nvGraphicFramePr>
          <p:cNvPr id="540676" name="Object 4"/>
          <p:cNvGraphicFramePr>
            <a:graphicFrameLocks noGrp="1" noChangeAspect="1"/>
          </p:cNvGraphicFramePr>
          <p:nvPr>
            <p:ph idx="1"/>
          </p:nvPr>
        </p:nvGraphicFramePr>
        <p:xfrm>
          <a:off x="4803775" y="1306513"/>
          <a:ext cx="146050" cy="304800"/>
        </p:xfrm>
        <a:graphic>
          <a:graphicData uri="http://schemas.openxmlformats.org/presentationml/2006/ole">
            <mc:AlternateContent xmlns:mc="http://schemas.openxmlformats.org/markup-compatibility/2006">
              <mc:Choice xmlns:v="urn:schemas-microsoft-com:vml" Requires="v">
                <p:oleObj spid="_x0000_s540708" name="公式" r:id="rId4" imgW="152280" imgH="317160" progId="Equation.3">
                  <p:embed/>
                </p:oleObj>
              </mc:Choice>
              <mc:Fallback>
                <p:oleObj name="公式" r:id="rId4" imgW="152280" imgH="317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3775" y="1306513"/>
                        <a:ext cx="1460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067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32138" y="3429000"/>
            <a:ext cx="2524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6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9838" y="3429000"/>
            <a:ext cx="2524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67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56100" y="3429000"/>
            <a:ext cx="2524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68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84888" y="3429000"/>
            <a:ext cx="2524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68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5600" y="3429000"/>
            <a:ext cx="2524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682"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3938" y="4149725"/>
            <a:ext cx="2524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068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638" y="4149725"/>
            <a:ext cx="2524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133BF8F-1A23-4C36-B679-D6500602F5B9}"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6B0E8F96-42EF-496E-A145-E260E0FB89C5}" type="slidenum">
              <a:rPr lang="en-US" altLang="zh-CN" smtClean="0"/>
              <a:pPr/>
              <a:t>101</a:t>
            </a:fld>
            <a:endParaRPr lang="en-US" altLang="zh-CN" dirty="0"/>
          </a:p>
        </p:txBody>
      </p:sp>
      <p:sp>
        <p:nvSpPr>
          <p:cNvPr id="541698" name="Rectangle 2"/>
          <p:cNvSpPr>
            <a:spLocks noGrp="1" noChangeArrowheads="1"/>
          </p:cNvSpPr>
          <p:nvPr>
            <p:ph type="title"/>
          </p:nvPr>
        </p:nvSpPr>
        <p:spPr/>
        <p:txBody>
          <a:bodyPr/>
          <a:lstStyle/>
          <a:p>
            <a:r>
              <a:rPr lang="zh-CN" altLang="en-US"/>
              <a:t>习题</a:t>
            </a:r>
          </a:p>
        </p:txBody>
      </p:sp>
      <p:sp>
        <p:nvSpPr>
          <p:cNvPr id="541699" name="Rectangle 3"/>
          <p:cNvSpPr>
            <a:spLocks noGrp="1" noChangeArrowheads="1"/>
          </p:cNvSpPr>
          <p:nvPr>
            <p:ph type="body" idx="1"/>
          </p:nvPr>
        </p:nvSpPr>
        <p:spPr>
          <a:xfrm>
            <a:off x="1066800" y="1166813"/>
            <a:ext cx="7620000" cy="1106832"/>
          </a:xfrm>
        </p:spPr>
        <p:txBody>
          <a:bodyPr/>
          <a:lstStyle/>
          <a:p>
            <a:r>
              <a:rPr lang="en-US" altLang="zh-CN" dirty="0" smtClean="0">
                <a:solidFill>
                  <a:srgbClr val="FF0000"/>
                </a:solidFill>
                <a:latin typeface="黑体" pitchFamily="2" charset="-122"/>
                <a:ea typeface="黑体" pitchFamily="2" charset="-122"/>
              </a:rPr>
              <a:t>P</a:t>
            </a:r>
            <a:r>
              <a:rPr lang="en-US" altLang="zh-CN" baseline="-25000" dirty="0" smtClean="0">
                <a:solidFill>
                  <a:srgbClr val="FF0000"/>
                </a:solidFill>
                <a:latin typeface="黑体" pitchFamily="2" charset="-122"/>
                <a:ea typeface="黑体" pitchFamily="2" charset="-122"/>
              </a:rPr>
              <a:t>214</a:t>
            </a:r>
            <a:r>
              <a:rPr lang="en-US" altLang="zh-CN" dirty="0" smtClean="0">
                <a:solidFill>
                  <a:srgbClr val="FF0000"/>
                </a:solidFill>
                <a:latin typeface="黑体" pitchFamily="2" charset="-122"/>
                <a:ea typeface="黑体" pitchFamily="2" charset="-122"/>
              </a:rPr>
              <a:t>  </a:t>
            </a:r>
            <a:endParaRPr lang="en-US" altLang="zh-CN" dirty="0">
              <a:solidFill>
                <a:srgbClr val="FF0000"/>
              </a:solidFill>
              <a:latin typeface="黑体" pitchFamily="2" charset="-122"/>
              <a:ea typeface="黑体" pitchFamily="2" charset="-122"/>
            </a:endParaRPr>
          </a:p>
          <a:p>
            <a:pPr>
              <a:buFont typeface="Wingdings" pitchFamily="2" charset="2"/>
              <a:buNone/>
            </a:pPr>
            <a:r>
              <a:rPr lang="en-US" altLang="zh-CN" dirty="0">
                <a:solidFill>
                  <a:srgbClr val="FF0000"/>
                </a:solidFill>
                <a:latin typeface="黑体" pitchFamily="2" charset="-122"/>
                <a:ea typeface="黑体" pitchFamily="2" charset="-122"/>
              </a:rPr>
              <a:t>  1</a:t>
            </a:r>
            <a:r>
              <a:rPr lang="zh-CN" altLang="en-US" dirty="0" smtClean="0">
                <a:solidFill>
                  <a:srgbClr val="FF0000"/>
                </a:solidFill>
                <a:latin typeface="黑体" pitchFamily="2" charset="-122"/>
                <a:ea typeface="黑体" pitchFamily="2" charset="-122"/>
              </a:rPr>
              <a:t>、</a:t>
            </a:r>
            <a:r>
              <a:rPr lang="en-US" altLang="zh-CN" dirty="0" smtClean="0">
                <a:solidFill>
                  <a:srgbClr val="FF0000"/>
                </a:solidFill>
                <a:latin typeface="黑体" pitchFamily="2" charset="-122"/>
                <a:ea typeface="黑体" pitchFamily="2" charset="-122"/>
              </a:rPr>
              <a:t>5</a:t>
            </a:r>
            <a:r>
              <a:rPr lang="zh-CN" altLang="en-US" dirty="0">
                <a:solidFill>
                  <a:srgbClr val="FF0000"/>
                </a:solidFill>
                <a:latin typeface="黑体" pitchFamily="2" charset="-122"/>
                <a:ea typeface="黑体" pitchFamily="2" charset="-122"/>
              </a:rPr>
              <a:t>（</a:t>
            </a:r>
            <a:r>
              <a:rPr lang="en-US" altLang="zh-CN" dirty="0">
                <a:solidFill>
                  <a:srgbClr val="FF0000"/>
                </a:solidFill>
                <a:latin typeface="黑体" pitchFamily="2" charset="-122"/>
                <a:ea typeface="黑体" pitchFamily="2" charset="-122"/>
              </a:rPr>
              <a:t>1</a:t>
            </a:r>
            <a:r>
              <a:rPr lang="zh-CN" altLang="en-US" dirty="0">
                <a:solidFill>
                  <a:srgbClr val="FF0000"/>
                </a:solidFill>
                <a:latin typeface="黑体" pitchFamily="2" charset="-122"/>
                <a:ea typeface="黑体" pitchFamily="2" charset="-122"/>
              </a:rPr>
              <a:t>）、</a:t>
            </a:r>
            <a:r>
              <a:rPr lang="en-US" altLang="zh-CN" dirty="0" smtClean="0">
                <a:solidFill>
                  <a:srgbClr val="FF0000"/>
                </a:solidFill>
                <a:latin typeface="黑体" pitchFamily="2" charset="-122"/>
                <a:ea typeface="黑体" pitchFamily="2" charset="-122"/>
              </a:rPr>
              <a:t>6</a:t>
            </a:r>
            <a:r>
              <a:rPr lang="zh-CN" altLang="en-US" dirty="0" smtClean="0">
                <a:solidFill>
                  <a:srgbClr val="FF0000"/>
                </a:solidFill>
                <a:latin typeface="黑体" pitchFamily="2" charset="-122"/>
                <a:ea typeface="黑体" pitchFamily="2" charset="-122"/>
              </a:rPr>
              <a:t>、</a:t>
            </a:r>
            <a:r>
              <a:rPr lang="en-US" altLang="zh-CN" dirty="0">
                <a:solidFill>
                  <a:srgbClr val="FF0000"/>
                </a:solidFill>
                <a:latin typeface="黑体" pitchFamily="2" charset="-122"/>
                <a:ea typeface="黑体" pitchFamily="2" charset="-122"/>
              </a:rPr>
              <a:t>8</a:t>
            </a:r>
            <a:r>
              <a:rPr lang="zh-CN" altLang="en-US" dirty="0">
                <a:solidFill>
                  <a:srgbClr val="FF0000"/>
                </a:solidFill>
                <a:latin typeface="黑体" pitchFamily="2" charset="-122"/>
                <a:ea typeface="黑体" pitchFamily="2" charset="-122"/>
              </a:rPr>
              <a:t>（</a:t>
            </a:r>
            <a:r>
              <a:rPr lang="en-US" altLang="zh-CN" dirty="0">
                <a:solidFill>
                  <a:srgbClr val="FF0000"/>
                </a:solidFill>
                <a:latin typeface="黑体" pitchFamily="2" charset="-122"/>
                <a:ea typeface="黑体" pitchFamily="2" charset="-122"/>
              </a:rPr>
              <a:t>1</a:t>
            </a:r>
            <a:r>
              <a:rPr lang="zh-CN" altLang="en-US" dirty="0">
                <a:solidFill>
                  <a:srgbClr val="FF0000"/>
                </a:solidFill>
                <a:latin typeface="黑体" pitchFamily="2" charset="-122"/>
                <a:ea typeface="黑体" pitchFamily="2" charset="-122"/>
              </a:rPr>
              <a:t>）、</a:t>
            </a:r>
            <a:r>
              <a:rPr lang="en-US" altLang="zh-CN" dirty="0">
                <a:solidFill>
                  <a:srgbClr val="FF0000"/>
                </a:solidFill>
                <a:latin typeface="黑体" pitchFamily="2" charset="-122"/>
                <a:ea typeface="黑体" pitchFamily="2" charset="-122"/>
              </a:rPr>
              <a:t>10</a:t>
            </a:r>
            <a:endParaRPr lang="en-US" altLang="zh-CN" dirty="0">
              <a:solidFill>
                <a:srgbClr val="0000FF"/>
              </a:solidFill>
              <a:latin typeface="黑体" pitchFamily="2" charset="-122"/>
              <a:ea typeface="黑体" pitchFamily="2" charset="-122"/>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8DABF88-F89C-49EB-AF14-F8707A6BF4F2}"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7E3AA476-682A-43AF-9796-00360D3D9467}" type="slidenum">
              <a:rPr lang="en-US" altLang="zh-CN" smtClean="0"/>
              <a:pPr/>
              <a:t>11</a:t>
            </a:fld>
            <a:endParaRPr lang="en-US" altLang="zh-CN" dirty="0"/>
          </a:p>
        </p:txBody>
      </p:sp>
      <p:sp>
        <p:nvSpPr>
          <p:cNvPr id="472066" name="Rectangle 2"/>
          <p:cNvSpPr>
            <a:spLocks noGrp="1" noChangeArrowheads="1"/>
          </p:cNvSpPr>
          <p:nvPr>
            <p:ph type="title"/>
          </p:nvPr>
        </p:nvSpPr>
        <p:spPr/>
        <p:txBody>
          <a:bodyPr/>
          <a:lstStyle/>
          <a:p>
            <a:endParaRPr lang="zh-CN" altLang="zh-CN"/>
          </a:p>
        </p:txBody>
      </p:sp>
      <p:sp>
        <p:nvSpPr>
          <p:cNvPr id="472067" name="Rectangle 3"/>
          <p:cNvSpPr>
            <a:spLocks noGrp="1" noChangeArrowheads="1"/>
          </p:cNvSpPr>
          <p:nvPr>
            <p:ph type="body" idx="1"/>
          </p:nvPr>
        </p:nvSpPr>
        <p:spPr/>
        <p:txBody>
          <a:bodyPr/>
          <a:lstStyle/>
          <a:p>
            <a:endParaRPr lang="zh-CN" altLang="zh-CN"/>
          </a:p>
        </p:txBody>
      </p:sp>
      <p:graphicFrame>
        <p:nvGraphicFramePr>
          <p:cNvPr id="472068" name="Object 4"/>
          <p:cNvGraphicFramePr>
            <a:graphicFrameLocks noChangeAspect="1"/>
          </p:cNvGraphicFramePr>
          <p:nvPr/>
        </p:nvGraphicFramePr>
        <p:xfrm>
          <a:off x="976313" y="1906588"/>
          <a:ext cx="7939087" cy="3616325"/>
        </p:xfrm>
        <a:graphic>
          <a:graphicData uri="http://schemas.openxmlformats.org/presentationml/2006/ole">
            <mc:AlternateContent xmlns:mc="http://schemas.openxmlformats.org/markup-compatibility/2006">
              <mc:Choice xmlns:v="urn:schemas-microsoft-com:vml" Requires="v">
                <p:oleObj spid="_x0000_s472093" name="位图图像" r:id="rId4" imgW="5582429" imgH="2542857" progId="Paint.Picture">
                  <p:embed/>
                </p:oleObj>
              </mc:Choice>
              <mc:Fallback>
                <p:oleObj name="位图图像" r:id="rId4" imgW="5582429" imgH="2542857"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3" y="1906588"/>
                        <a:ext cx="7939087"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EDE6434-02F1-412B-A5E6-6E6419091A5C}"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A93ECCC8-BC64-4E7D-B10E-92BB5CD0836E}" type="slidenum">
              <a:rPr lang="en-US" altLang="zh-CN" smtClean="0"/>
              <a:pPr/>
              <a:t>12</a:t>
            </a:fld>
            <a:endParaRPr lang="en-US" altLang="zh-CN" dirty="0"/>
          </a:p>
        </p:txBody>
      </p:sp>
      <p:sp>
        <p:nvSpPr>
          <p:cNvPr id="473090" name="Rectangle 2"/>
          <p:cNvSpPr>
            <a:spLocks noGrp="1" noChangeArrowheads="1"/>
          </p:cNvSpPr>
          <p:nvPr>
            <p:ph type="title"/>
          </p:nvPr>
        </p:nvSpPr>
        <p:spPr/>
        <p:txBody>
          <a:bodyPr/>
          <a:lstStyle/>
          <a:p>
            <a:endParaRPr lang="zh-CN" altLang="zh-CN"/>
          </a:p>
        </p:txBody>
      </p:sp>
      <p:sp>
        <p:nvSpPr>
          <p:cNvPr id="473091" name="Rectangle 3"/>
          <p:cNvSpPr>
            <a:spLocks noChangeArrowheads="1"/>
          </p:cNvSpPr>
          <p:nvPr/>
        </p:nvSpPr>
        <p:spPr bwMode="auto">
          <a:xfrm>
            <a:off x="1066800" y="1166813"/>
            <a:ext cx="71088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457200" indent="-457200" algn="just">
              <a:lnSpc>
                <a:spcPct val="120000"/>
              </a:lnSpc>
              <a:buClr>
                <a:srgbClr val="00FF00"/>
              </a:buClr>
              <a:buFont typeface="Wingdings" pitchFamily="2" charset="2"/>
              <a:buAutoNum type="arabicParenR" startAt="2"/>
            </a:pPr>
            <a:r>
              <a:rPr lang="zh-CN" altLang="en-US" sz="2800" b="1">
                <a:latin typeface="黑体" pitchFamily="2" charset="-122"/>
                <a:ea typeface="黑体" pitchFamily="2" charset="-122"/>
              </a:rPr>
              <a:t>如图所示的四个偏序集都不是格。</a:t>
            </a:r>
          </a:p>
        </p:txBody>
      </p:sp>
      <p:pic>
        <p:nvPicPr>
          <p:cNvPr id="473093"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349500"/>
            <a:ext cx="6618288" cy="271621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497F4A31-FD49-48EF-A75D-6E33D901A63D}" type="datetime1">
              <a:rPr lang="zh-CN" altLang="en-US" smtClean="0"/>
              <a:t>2018/12/17</a:t>
            </a:fld>
            <a:endParaRPr lang="en-US" altLang="zh-CN"/>
          </a:p>
        </p:txBody>
      </p:sp>
      <p:sp>
        <p:nvSpPr>
          <p:cNvPr id="6" name="页脚占位符 5"/>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6"/>
          <p:cNvSpPr>
            <a:spLocks noGrp="1"/>
          </p:cNvSpPr>
          <p:nvPr>
            <p:ph type="sldNum" sz="quarter" idx="12"/>
          </p:nvPr>
        </p:nvSpPr>
        <p:spPr/>
        <p:txBody>
          <a:bodyPr/>
          <a:lstStyle/>
          <a:p>
            <a:fld id="{B4DBEA65-4115-4B92-BEF2-6815573EB816}" type="slidenum">
              <a:rPr lang="en-US" altLang="zh-CN" smtClean="0"/>
              <a:pPr/>
              <a:t>13</a:t>
            </a:fld>
            <a:endParaRPr lang="en-US" altLang="zh-CN" dirty="0"/>
          </a:p>
        </p:txBody>
      </p:sp>
      <p:pic>
        <p:nvPicPr>
          <p:cNvPr id="541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132856"/>
            <a:ext cx="7442653"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36130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47829E-19C6-4659-AAE7-DA33F8973F30}"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BDDC8C41-C33B-4B21-9921-9A2DBDE9F719}" type="slidenum">
              <a:rPr lang="en-US" altLang="zh-CN" smtClean="0"/>
              <a:pPr/>
              <a:t>14</a:t>
            </a:fld>
            <a:endParaRPr lang="en-US" altLang="zh-CN" dirty="0"/>
          </a:p>
        </p:txBody>
      </p:sp>
      <p:sp>
        <p:nvSpPr>
          <p:cNvPr id="462850" name="Rectangle 2"/>
          <p:cNvSpPr>
            <a:spLocks noGrp="1" noChangeArrowheads="1"/>
          </p:cNvSpPr>
          <p:nvPr>
            <p:ph type="title"/>
          </p:nvPr>
        </p:nvSpPr>
        <p:spPr/>
        <p:txBody>
          <a:bodyPr/>
          <a:lstStyle/>
          <a:p>
            <a:endParaRPr lang="zh-CN" altLang="zh-CN"/>
          </a:p>
        </p:txBody>
      </p:sp>
      <p:sp>
        <p:nvSpPr>
          <p:cNvPr id="462851" name="Rectangle 3"/>
          <p:cNvSpPr>
            <a:spLocks noGrp="1" noChangeArrowheads="1"/>
          </p:cNvSpPr>
          <p:nvPr>
            <p:ph type="body" idx="1"/>
          </p:nvPr>
        </p:nvSpPr>
        <p:spPr>
          <a:xfrm>
            <a:off x="1042988" y="1052513"/>
            <a:ext cx="7850187" cy="2124075"/>
          </a:xfrm>
        </p:spPr>
        <p:txBody>
          <a:bodyPr/>
          <a:lstStyle/>
          <a:p>
            <a:pPr>
              <a:buClr>
                <a:srgbClr val="FF0000"/>
              </a:buClr>
              <a:buFont typeface="Wingdings" pitchFamily="2" charset="2"/>
              <a:buChar char="n"/>
            </a:pPr>
            <a:r>
              <a:rPr lang="zh-CN" altLang="en-US">
                <a:solidFill>
                  <a:srgbClr val="0000FF"/>
                </a:solidFill>
                <a:latin typeface="楷体_GB2312" pitchFamily="49" charset="-122"/>
                <a:ea typeface="楷体_GB2312" pitchFamily="49" charset="-122"/>
              </a:rPr>
              <a:t>偏序集</a:t>
            </a:r>
            <a:r>
              <a:rPr lang="en-US" altLang="zh-CN">
                <a:solidFill>
                  <a:srgbClr val="0000FF"/>
                </a:solidFill>
                <a:latin typeface="楷体_GB2312" pitchFamily="49" charset="-122"/>
                <a:ea typeface="楷体_GB2312" pitchFamily="49" charset="-122"/>
              </a:rPr>
              <a:t>&lt;2</a:t>
            </a:r>
            <a:r>
              <a:rPr lang="en-US" altLang="zh-CN" baseline="30000">
                <a:solidFill>
                  <a:srgbClr val="0000FF"/>
                </a:solidFill>
                <a:latin typeface="楷体_GB2312" pitchFamily="49" charset="-122"/>
                <a:ea typeface="楷体_GB2312" pitchFamily="49" charset="-122"/>
              </a:rPr>
              <a:t>A</a:t>
            </a:r>
            <a:r>
              <a:rPr lang="zh-CN" altLang="en-US">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&gt;</a:t>
            </a:r>
            <a:r>
              <a:rPr lang="zh-CN" altLang="en-US">
                <a:solidFill>
                  <a:srgbClr val="0000FF"/>
                </a:solidFill>
                <a:latin typeface="楷体_GB2312" pitchFamily="49" charset="-122"/>
                <a:ea typeface="楷体_GB2312" pitchFamily="49" charset="-122"/>
              </a:rPr>
              <a:t>中，任何两个元素</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Y</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2</a:t>
            </a:r>
            <a:r>
              <a:rPr lang="en-US" altLang="zh-CN" baseline="30000">
                <a:solidFill>
                  <a:srgbClr val="0000FF"/>
                </a:solidFill>
                <a:latin typeface="楷体_GB2312" pitchFamily="49" charset="-122"/>
                <a:ea typeface="楷体_GB2312" pitchFamily="49" charset="-122"/>
              </a:rPr>
              <a:t>A</a:t>
            </a:r>
            <a:r>
              <a:rPr lang="zh-CN" altLang="en-US">
                <a:solidFill>
                  <a:srgbClr val="0000FF"/>
                </a:solidFill>
                <a:latin typeface="楷体_GB2312" pitchFamily="49" charset="-122"/>
                <a:ea typeface="楷体_GB2312" pitchFamily="49" charset="-122"/>
              </a:rPr>
              <a:t>，都有</a:t>
            </a:r>
            <a:r>
              <a:rPr kumimoji="0" lang="en-US" altLang="zh-CN">
                <a:solidFill>
                  <a:srgbClr val="0000FF"/>
                </a:solidFill>
                <a:latin typeface="楷体_GB2312" pitchFamily="49" charset="-122"/>
                <a:ea typeface="楷体_GB2312" pitchFamily="49" charset="-122"/>
              </a:rPr>
              <a:t>lub</a:t>
            </a:r>
            <a:r>
              <a:rPr kumimoji="0" lang="zh-CN" altLang="en-US">
                <a:solidFill>
                  <a:srgbClr val="0000FF"/>
                </a:solidFill>
                <a:latin typeface="楷体_GB2312" pitchFamily="49" charset="-122"/>
                <a:ea typeface="楷体_GB2312" pitchFamily="49" charset="-122"/>
              </a:rPr>
              <a:t>（</a:t>
            </a:r>
            <a:r>
              <a:rPr kumimoji="0" lang="en-US" altLang="zh-CN">
                <a:solidFill>
                  <a:srgbClr val="0000FF"/>
                </a:solidFill>
                <a:latin typeface="楷体_GB2312" pitchFamily="49" charset="-122"/>
                <a:ea typeface="楷体_GB2312" pitchFamily="49" charset="-122"/>
              </a:rPr>
              <a:t>X</a:t>
            </a:r>
            <a:r>
              <a:rPr kumimoji="0" lang="zh-CN" altLang="en-US">
                <a:solidFill>
                  <a:srgbClr val="0000FF"/>
                </a:solidFill>
                <a:latin typeface="楷体_GB2312" pitchFamily="49" charset="-122"/>
                <a:ea typeface="楷体_GB2312" pitchFamily="49" charset="-122"/>
              </a:rPr>
              <a:t>，</a:t>
            </a:r>
            <a:r>
              <a:rPr kumimoji="0" lang="en-US" altLang="zh-CN">
                <a:solidFill>
                  <a:srgbClr val="0000FF"/>
                </a:solidFill>
                <a:latin typeface="楷体_GB2312" pitchFamily="49" charset="-122"/>
                <a:ea typeface="楷体_GB2312" pitchFamily="49" charset="-122"/>
              </a:rPr>
              <a:t>Y</a:t>
            </a:r>
            <a:r>
              <a:rPr kumimoji="0" lang="zh-CN" altLang="en-US">
                <a:solidFill>
                  <a:srgbClr val="0000FF"/>
                </a:solidFill>
                <a:latin typeface="楷体_GB2312" pitchFamily="49" charset="-122"/>
                <a:ea typeface="楷体_GB2312" pitchFamily="49" charset="-122"/>
              </a:rPr>
              <a:t>）</a:t>
            </a:r>
            <a:r>
              <a:rPr kumimoji="0" lang="en-US" altLang="zh-CN">
                <a:solidFill>
                  <a:srgbClr val="0000FF"/>
                </a:solidFill>
                <a:latin typeface="楷体_GB2312" pitchFamily="49" charset="-122"/>
                <a:ea typeface="楷体_GB2312" pitchFamily="49" charset="-122"/>
              </a:rPr>
              <a:t>=X∪Y</a:t>
            </a:r>
            <a:r>
              <a:rPr kumimoji="0" lang="zh-CN" altLang="en-US">
                <a:solidFill>
                  <a:srgbClr val="0000FF"/>
                </a:solidFill>
                <a:latin typeface="楷体_GB2312" pitchFamily="49" charset="-122"/>
                <a:ea typeface="楷体_GB2312" pitchFamily="49" charset="-122"/>
              </a:rPr>
              <a:t>， </a:t>
            </a:r>
            <a:r>
              <a:rPr kumimoji="0" lang="en-US" altLang="zh-CN">
                <a:solidFill>
                  <a:srgbClr val="0000FF"/>
                </a:solidFill>
                <a:latin typeface="楷体_GB2312" pitchFamily="49" charset="-122"/>
                <a:ea typeface="楷体_GB2312" pitchFamily="49" charset="-122"/>
              </a:rPr>
              <a:t>glb</a:t>
            </a:r>
            <a:r>
              <a:rPr kumimoji="0" lang="zh-CN" altLang="en-US">
                <a:solidFill>
                  <a:srgbClr val="0000FF"/>
                </a:solidFill>
                <a:latin typeface="楷体_GB2312" pitchFamily="49" charset="-122"/>
                <a:ea typeface="楷体_GB2312" pitchFamily="49" charset="-122"/>
              </a:rPr>
              <a:t>（</a:t>
            </a:r>
            <a:r>
              <a:rPr kumimoji="0" lang="en-US" altLang="zh-CN">
                <a:solidFill>
                  <a:srgbClr val="0000FF"/>
                </a:solidFill>
                <a:latin typeface="楷体_GB2312" pitchFamily="49" charset="-122"/>
                <a:ea typeface="楷体_GB2312" pitchFamily="49" charset="-122"/>
              </a:rPr>
              <a:t>X</a:t>
            </a:r>
            <a:r>
              <a:rPr kumimoji="0" lang="zh-CN" altLang="en-US">
                <a:solidFill>
                  <a:srgbClr val="0000FF"/>
                </a:solidFill>
                <a:latin typeface="楷体_GB2312" pitchFamily="49" charset="-122"/>
                <a:ea typeface="楷体_GB2312" pitchFamily="49" charset="-122"/>
              </a:rPr>
              <a:t>，</a:t>
            </a:r>
            <a:r>
              <a:rPr kumimoji="0" lang="en-US" altLang="zh-CN">
                <a:solidFill>
                  <a:srgbClr val="0000FF"/>
                </a:solidFill>
                <a:latin typeface="楷体_GB2312" pitchFamily="49" charset="-122"/>
                <a:ea typeface="楷体_GB2312" pitchFamily="49" charset="-122"/>
              </a:rPr>
              <a:t>Y</a:t>
            </a:r>
            <a:r>
              <a:rPr kumimoji="0" lang="zh-CN" altLang="en-US">
                <a:solidFill>
                  <a:srgbClr val="0000FF"/>
                </a:solidFill>
                <a:latin typeface="楷体_GB2312" pitchFamily="49" charset="-122"/>
                <a:ea typeface="楷体_GB2312" pitchFamily="49" charset="-122"/>
              </a:rPr>
              <a:t>）</a:t>
            </a:r>
            <a:r>
              <a:rPr kumimoji="0" lang="en-US" altLang="zh-CN">
                <a:solidFill>
                  <a:srgbClr val="0000FF"/>
                </a:solidFill>
                <a:latin typeface="楷体_GB2312" pitchFamily="49" charset="-122"/>
                <a:ea typeface="楷体_GB2312" pitchFamily="49" charset="-122"/>
              </a:rPr>
              <a:t>=X∩Y</a:t>
            </a:r>
            <a:r>
              <a:rPr kumimoji="0" lang="zh-CN" altLang="en-US">
                <a:solidFill>
                  <a:srgbClr val="0000FF"/>
                </a:solidFill>
                <a:latin typeface="楷体_GB2312" pitchFamily="49" charset="-122"/>
                <a:ea typeface="楷体_GB2312" pitchFamily="49" charset="-122"/>
              </a:rPr>
              <a:t>，则</a:t>
            </a:r>
            <a:r>
              <a:rPr lang="en-US" altLang="zh-CN">
                <a:solidFill>
                  <a:srgbClr val="0000FF"/>
                </a:solidFill>
                <a:latin typeface="楷体_GB2312" pitchFamily="49" charset="-122"/>
                <a:ea typeface="楷体_GB2312" pitchFamily="49" charset="-122"/>
              </a:rPr>
              <a:t>&lt;2</a:t>
            </a:r>
            <a:r>
              <a:rPr lang="en-US" altLang="zh-CN" baseline="30000">
                <a:solidFill>
                  <a:srgbClr val="0000FF"/>
                </a:solidFill>
                <a:latin typeface="楷体_GB2312" pitchFamily="49" charset="-122"/>
                <a:ea typeface="楷体_GB2312" pitchFamily="49" charset="-122"/>
              </a:rPr>
              <a:t>A</a:t>
            </a:r>
            <a:r>
              <a:rPr lang="zh-CN" altLang="en-US">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&gt;</a:t>
            </a:r>
            <a:r>
              <a:rPr lang="zh-CN" altLang="en-US">
                <a:solidFill>
                  <a:srgbClr val="0000FF"/>
                </a:solidFill>
                <a:latin typeface="楷体_GB2312" pitchFamily="49" charset="-122"/>
                <a:ea typeface="楷体_GB2312" pitchFamily="49" charset="-122"/>
              </a:rPr>
              <a:t>是一个偏序格，称为</a:t>
            </a:r>
            <a:r>
              <a:rPr lang="zh-CN" altLang="en-US">
                <a:solidFill>
                  <a:srgbClr val="FF0000"/>
                </a:solidFill>
                <a:latin typeface="楷体_GB2312" pitchFamily="49" charset="-122"/>
                <a:ea typeface="楷体_GB2312" pitchFamily="49" charset="-122"/>
              </a:rPr>
              <a:t>幂集格</a:t>
            </a:r>
            <a:r>
              <a:rPr lang="zh-CN" altLang="en-US">
                <a:solidFill>
                  <a:srgbClr val="0000FF"/>
                </a:solidFill>
                <a:latin typeface="楷体_GB2312" pitchFamily="49" charset="-122"/>
                <a:ea typeface="楷体_GB2312" pitchFamily="49" charset="-122"/>
              </a:rPr>
              <a:t>。</a:t>
            </a:r>
          </a:p>
          <a:p>
            <a:pPr>
              <a:buFont typeface="Wingdings" pitchFamily="2" charset="2"/>
              <a:buNone/>
            </a:pPr>
            <a:endParaRPr lang="en-US" altLang="zh-CN">
              <a:solidFill>
                <a:srgbClr val="DDDDDD"/>
              </a:solidFill>
              <a:latin typeface="楷体_GB2312" pitchFamily="49" charset="-122"/>
              <a:ea typeface="楷体_GB2312" pitchFamily="49" charset="-122"/>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C55F561-2078-4BDE-BBCF-3B2C665AD160}"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D82DED43-1728-47D1-816F-4A79C294ED28}" type="slidenum">
              <a:rPr lang="en-US" altLang="zh-CN" smtClean="0"/>
              <a:pPr/>
              <a:t>15</a:t>
            </a:fld>
            <a:endParaRPr lang="en-US" altLang="zh-CN" dirty="0"/>
          </a:p>
        </p:txBody>
      </p:sp>
      <p:sp>
        <p:nvSpPr>
          <p:cNvPr id="463874" name="Rectangle 2"/>
          <p:cNvSpPr>
            <a:spLocks noGrp="1" noChangeArrowheads="1"/>
          </p:cNvSpPr>
          <p:nvPr>
            <p:ph type="title"/>
          </p:nvPr>
        </p:nvSpPr>
        <p:spPr/>
        <p:txBody>
          <a:bodyPr/>
          <a:lstStyle/>
          <a:p>
            <a:endParaRPr lang="zh-CN" altLang="zh-CN"/>
          </a:p>
        </p:txBody>
      </p:sp>
      <p:sp>
        <p:nvSpPr>
          <p:cNvPr id="463875" name="Rectangle 3"/>
          <p:cNvSpPr>
            <a:spLocks noGrp="1" noChangeArrowheads="1"/>
          </p:cNvSpPr>
          <p:nvPr>
            <p:ph type="body" idx="1"/>
          </p:nvPr>
        </p:nvSpPr>
        <p:spPr>
          <a:xfrm>
            <a:off x="1042988" y="1052513"/>
            <a:ext cx="7850187" cy="138747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17.2 </a:t>
            </a:r>
            <a:r>
              <a:rPr lang="zh-CN" altLang="en-US" sz="2400">
                <a:solidFill>
                  <a:srgbClr val="0000FF"/>
                </a:solidFill>
                <a:latin typeface="楷体_GB2312" pitchFamily="49" charset="-122"/>
                <a:ea typeface="楷体_GB2312" pitchFamily="49" charset="-122"/>
              </a:rPr>
              <a:t>设</a:t>
            </a:r>
            <a:r>
              <a:rPr lang="en-US" altLang="zh-CN" sz="2400">
                <a:solidFill>
                  <a:srgbClr val="0000FF"/>
                </a:solidFill>
                <a:latin typeface="楷体_GB2312" pitchFamily="49" charset="-122"/>
                <a:ea typeface="楷体_GB2312" pitchFamily="49" charset="-122"/>
              </a:rPr>
              <a:t>&lt;L</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en-US"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r>
              <a:rPr lang="zh-CN" altLang="en-US" sz="2400">
                <a:solidFill>
                  <a:srgbClr val="0000FF"/>
                </a:solidFill>
                <a:latin typeface="楷体_GB2312" pitchFamily="49" charset="-122"/>
                <a:ea typeface="楷体_GB2312" pitchFamily="49" charset="-122"/>
              </a:rPr>
              <a:t>是一个代数格，定义格上的自然偏序</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a:t>
            </a:r>
            <a:r>
              <a:rPr lang="en-US" altLang="zh-CN" sz="2400">
                <a:solidFill>
                  <a:srgbClr val="FF00FF"/>
                </a:solidFill>
                <a:latin typeface="楷体_GB2312" pitchFamily="49" charset="-122"/>
                <a:ea typeface="楷体_GB2312" pitchFamily="49" charset="-122"/>
                <a:sym typeface="Symbol" pitchFamily="18" charset="2"/>
              </a:rPr>
              <a:t>ab</a:t>
            </a:r>
            <a:r>
              <a:rPr lang="zh-CN" altLang="en-US" sz="2400">
                <a:solidFill>
                  <a:srgbClr val="FF00FF"/>
                </a:solidFill>
                <a:latin typeface="楷体_GB2312" pitchFamily="49" charset="-122"/>
                <a:ea typeface="楷体_GB2312" pitchFamily="49" charset="-122"/>
                <a:sym typeface="Symbol" pitchFamily="18" charset="2"/>
              </a:rPr>
              <a:t>当且仅当</a:t>
            </a:r>
            <a:r>
              <a:rPr lang="en-US" altLang="zh-CN" sz="2400">
                <a:solidFill>
                  <a:srgbClr val="FF00FF"/>
                </a:solidFill>
                <a:latin typeface="楷体_GB2312" pitchFamily="49" charset="-122"/>
                <a:ea typeface="楷体_GB2312" pitchFamily="49" charset="-122"/>
                <a:sym typeface="Symbol" pitchFamily="18" charset="2"/>
              </a:rPr>
              <a:t>a</a:t>
            </a:r>
            <a:r>
              <a:rPr lang="en-US" altLang="en-US" sz="2400">
                <a:solidFill>
                  <a:srgbClr val="FF00FF"/>
                </a:solidFill>
                <a:latin typeface="楷体_GB2312" pitchFamily="49" charset="-122"/>
                <a:ea typeface="楷体_GB2312" pitchFamily="49" charset="-122"/>
                <a:sym typeface="Symbol" pitchFamily="18" charset="2"/>
              </a:rPr>
              <a:t>∧</a:t>
            </a:r>
            <a:r>
              <a:rPr lang="en-US" altLang="zh-CN" sz="2400">
                <a:solidFill>
                  <a:srgbClr val="FF00FF"/>
                </a:solidFill>
                <a:latin typeface="楷体_GB2312" pitchFamily="49" charset="-122"/>
                <a:ea typeface="楷体_GB2312" pitchFamily="49" charset="-122"/>
                <a:sym typeface="Symbol" pitchFamily="18" charset="2"/>
              </a:rPr>
              <a:t>b=a</a:t>
            </a:r>
            <a:r>
              <a:rPr lang="zh-CN" altLang="en-US" sz="2400">
                <a:solidFill>
                  <a:srgbClr val="FF00FF"/>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sym typeface="Symbol" pitchFamily="18" charset="2"/>
              </a:rPr>
              <a:t>则</a:t>
            </a:r>
            <a:r>
              <a:rPr lang="en-US" altLang="zh-CN" sz="2400">
                <a:solidFill>
                  <a:srgbClr val="0000FF"/>
                </a:solidFill>
                <a:latin typeface="楷体_GB2312" pitchFamily="49" charset="-122"/>
                <a:ea typeface="楷体_GB2312" pitchFamily="49" charset="-122"/>
              </a:rPr>
              <a:t>&lt;L</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r>
              <a:rPr lang="zh-CN" altLang="en-US" sz="2400">
                <a:solidFill>
                  <a:srgbClr val="0000FF"/>
                </a:solidFill>
                <a:latin typeface="楷体_GB2312" pitchFamily="49" charset="-122"/>
                <a:ea typeface="楷体_GB2312" pitchFamily="49" charset="-122"/>
              </a:rPr>
              <a:t>是一个</a:t>
            </a:r>
            <a:r>
              <a:rPr lang="zh-CN" altLang="en-US" sz="2400">
                <a:solidFill>
                  <a:srgbClr val="FF0000"/>
                </a:solidFill>
                <a:latin typeface="楷体_GB2312" pitchFamily="49" charset="-122"/>
                <a:ea typeface="楷体_GB2312" pitchFamily="49" charset="-122"/>
              </a:rPr>
              <a:t>偏序格</a:t>
            </a:r>
            <a:r>
              <a:rPr lang="zh-CN" altLang="en-US" sz="2400">
                <a:solidFill>
                  <a:srgbClr val="0000FF"/>
                </a:solidFill>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C7FDB5F1-D31A-45A0-AE3C-25C8AA939D06}"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C601CAD2-5F56-4F32-8C7F-AA73943E8342}" type="slidenum">
              <a:rPr lang="en-US" altLang="zh-CN" smtClean="0"/>
              <a:pPr/>
              <a:t>16</a:t>
            </a:fld>
            <a:endParaRPr lang="en-US" altLang="zh-CN" dirty="0"/>
          </a:p>
        </p:txBody>
      </p:sp>
      <p:sp>
        <p:nvSpPr>
          <p:cNvPr id="464898" name="Rectangle 2"/>
          <p:cNvSpPr>
            <a:spLocks noGrp="1" noChangeArrowheads="1"/>
          </p:cNvSpPr>
          <p:nvPr>
            <p:ph type="title"/>
          </p:nvPr>
        </p:nvSpPr>
        <p:spPr/>
        <p:txBody>
          <a:bodyPr/>
          <a:lstStyle/>
          <a:p>
            <a:endParaRPr lang="zh-CN" altLang="zh-CN"/>
          </a:p>
        </p:txBody>
      </p:sp>
      <p:sp>
        <p:nvSpPr>
          <p:cNvPr id="464899" name="Rectangle 3"/>
          <p:cNvSpPr>
            <a:spLocks noGrp="1" noChangeArrowheads="1"/>
          </p:cNvSpPr>
          <p:nvPr>
            <p:ph type="body" idx="1"/>
          </p:nvPr>
        </p:nvSpPr>
        <p:spPr>
          <a:xfrm>
            <a:off x="1042988" y="1052513"/>
            <a:ext cx="7850187" cy="138747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17.2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是一个代数格，定义格上的自然偏序</a:t>
            </a:r>
            <a:r>
              <a:rPr lang="zh-CN" altLang="en-US" sz="2400">
                <a:latin typeface="Times New Roman"/>
                <a:ea typeface="楷体_GB2312" pitchFamily="49" charset="-122"/>
              </a:rPr>
              <a:t>“</a:t>
            </a:r>
            <a:r>
              <a:rPr lang="zh-CN"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ab</a:t>
            </a:r>
            <a:r>
              <a:rPr lang="zh-CN" altLang="en-US" sz="2400">
                <a:latin typeface="楷体_GB2312" pitchFamily="49" charset="-122"/>
                <a:ea typeface="楷体_GB2312" pitchFamily="49" charset="-122"/>
                <a:sym typeface="Symbol" pitchFamily="18" charset="2"/>
              </a:rPr>
              <a:t>当且仅当</a:t>
            </a:r>
            <a:r>
              <a:rPr lang="en-US" altLang="zh-CN" sz="2400">
                <a:latin typeface="楷体_GB2312" pitchFamily="49" charset="-122"/>
                <a:ea typeface="楷体_GB2312" pitchFamily="49" charset="-122"/>
                <a:sym typeface="Symbol" pitchFamily="18" charset="2"/>
              </a:rPr>
              <a:t>a</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b=a</a:t>
            </a:r>
            <a:r>
              <a:rPr lang="zh-CN" altLang="en-US" sz="2400">
                <a:latin typeface="楷体_GB2312" pitchFamily="49" charset="-122"/>
                <a:ea typeface="楷体_GB2312" pitchFamily="49" charset="-122"/>
                <a:sym typeface="Symbol" pitchFamily="18" charset="2"/>
              </a:rPr>
              <a:t>，则</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是一个偏序格；</a:t>
            </a:r>
          </a:p>
        </p:txBody>
      </p:sp>
      <p:sp>
        <p:nvSpPr>
          <p:cNvPr id="464900" name="Text Box 4"/>
          <p:cNvSpPr txBox="1">
            <a:spLocks noChangeArrowheads="1"/>
          </p:cNvSpPr>
          <p:nvPr/>
        </p:nvSpPr>
        <p:spPr bwMode="auto">
          <a:xfrm>
            <a:off x="900113" y="2565400"/>
            <a:ext cx="79200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00FF"/>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证明</a:t>
            </a:r>
            <a:r>
              <a:rPr lang="zh-CN" altLang="en-US" b="1">
                <a:solidFill>
                  <a:srgbClr val="0000FF"/>
                </a:solidFill>
                <a:latin typeface="楷体_GB2312" pitchFamily="49" charset="-122"/>
                <a:ea typeface="楷体_GB2312" pitchFamily="49" charset="-122"/>
              </a:rPr>
              <a:t> </a:t>
            </a:r>
            <a:r>
              <a:rPr lang="zh-CN" altLang="en-US" b="1">
                <a:solidFill>
                  <a:srgbClr val="006600"/>
                </a:solidFill>
                <a:latin typeface="楷体_GB2312" pitchFamily="49" charset="-122"/>
                <a:ea typeface="楷体_GB2312" pitchFamily="49" charset="-122"/>
              </a:rPr>
              <a:t>（首先证明</a:t>
            </a:r>
            <a:r>
              <a:rPr lang="en-US" altLang="zh-CN" b="1">
                <a:solidFill>
                  <a:srgbClr val="006600"/>
                </a:solidFill>
                <a:latin typeface="楷体_GB2312" pitchFamily="49" charset="-122"/>
                <a:ea typeface="楷体_GB2312" pitchFamily="49" charset="-122"/>
              </a:rPr>
              <a:t>&lt;L,≤&gt;</a:t>
            </a:r>
            <a:r>
              <a:rPr lang="zh-CN" altLang="en-US" b="1">
                <a:solidFill>
                  <a:srgbClr val="006600"/>
                </a:solidFill>
                <a:latin typeface="楷体_GB2312" pitchFamily="49" charset="-122"/>
                <a:ea typeface="楷体_GB2312" pitchFamily="49" charset="-122"/>
              </a:rPr>
              <a:t>是偏序集。）</a:t>
            </a:r>
          </a:p>
          <a:p>
            <a:r>
              <a:rPr lang="zh-CN" altLang="en-US" b="1">
                <a:solidFill>
                  <a:srgbClr val="0000FF"/>
                </a:solidFill>
                <a:latin typeface="楷体_GB2312" pitchFamily="49" charset="-122"/>
                <a:ea typeface="楷体_GB2312" pitchFamily="49" charset="-122"/>
              </a:rPr>
              <a:t>   由于</a:t>
            </a:r>
            <a:r>
              <a:rPr lang="en-US" altLang="zh-CN" b="1">
                <a:solidFill>
                  <a:srgbClr val="0000FF"/>
                </a:solidFill>
                <a:latin typeface="楷体_GB2312" pitchFamily="49" charset="-122"/>
                <a:ea typeface="楷体_GB2312" pitchFamily="49" charset="-122"/>
              </a:rPr>
              <a:t>a∧a=a(</a:t>
            </a:r>
            <a:r>
              <a:rPr lang="zh-CN" altLang="en-US" b="1">
                <a:solidFill>
                  <a:srgbClr val="0000FF"/>
                </a:solidFill>
                <a:latin typeface="楷体_GB2312" pitchFamily="49" charset="-122"/>
                <a:ea typeface="楷体_GB2312" pitchFamily="49" charset="-122"/>
              </a:rPr>
              <a:t>幂等律</a:t>
            </a:r>
            <a:r>
              <a:rPr lang="en-US" altLang="zh-CN" b="1">
                <a:solidFill>
                  <a:srgbClr val="0000FF"/>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，因此</a:t>
            </a:r>
            <a:r>
              <a:rPr lang="en-US" altLang="zh-CN" b="1">
                <a:solidFill>
                  <a:srgbClr val="0000FF"/>
                </a:solidFill>
                <a:latin typeface="楷体_GB2312" pitchFamily="49" charset="-122"/>
                <a:ea typeface="楷体_GB2312" pitchFamily="49" charset="-122"/>
              </a:rPr>
              <a:t>a≤a,</a:t>
            </a:r>
            <a:r>
              <a:rPr lang="zh-CN" altLang="en-US" b="1">
                <a:solidFill>
                  <a:srgbClr val="0000FF"/>
                </a:solidFill>
                <a:latin typeface="楷体_GB2312" pitchFamily="49" charset="-122"/>
                <a:ea typeface="楷体_GB2312" pitchFamily="49" charset="-122"/>
              </a:rPr>
              <a:t>即</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具有</a:t>
            </a:r>
            <a:r>
              <a:rPr lang="zh-CN" altLang="en-US" b="1">
                <a:solidFill>
                  <a:srgbClr val="FF00FF"/>
                </a:solidFill>
                <a:latin typeface="楷体_GB2312" pitchFamily="49" charset="-122"/>
                <a:ea typeface="楷体_GB2312" pitchFamily="49" charset="-122"/>
              </a:rPr>
              <a:t>自反性</a:t>
            </a:r>
            <a:r>
              <a:rPr lang="zh-CN" altLang="en-US" b="1">
                <a:solidFill>
                  <a:srgbClr val="0000FF"/>
                </a:solidFill>
                <a:latin typeface="楷体_GB2312" pitchFamily="49" charset="-122"/>
                <a:ea typeface="楷体_GB2312" pitchFamily="49" charset="-122"/>
              </a:rPr>
              <a:t>。</a:t>
            </a:r>
          </a:p>
          <a:p>
            <a:r>
              <a:rPr lang="zh-CN" altLang="en-US" b="1">
                <a:solidFill>
                  <a:srgbClr val="0000FF"/>
                </a:solidFill>
                <a:latin typeface="楷体_GB2312" pitchFamily="49" charset="-122"/>
                <a:ea typeface="楷体_GB2312" pitchFamily="49" charset="-122"/>
              </a:rPr>
              <a:t>   设</a:t>
            </a:r>
            <a:r>
              <a:rPr lang="en-US" altLang="zh-CN" b="1">
                <a:solidFill>
                  <a:srgbClr val="0000FF"/>
                </a:solidFill>
                <a:latin typeface="楷体_GB2312" pitchFamily="49" charset="-122"/>
                <a:ea typeface="楷体_GB2312" pitchFamily="49" charset="-122"/>
              </a:rPr>
              <a:t>a≤b</a:t>
            </a:r>
            <a:r>
              <a:rPr lang="zh-CN" altLang="en-US" b="1">
                <a:solidFill>
                  <a:srgbClr val="0000FF"/>
                </a:solidFill>
                <a:latin typeface="楷体_GB2312" pitchFamily="49" charset="-122"/>
                <a:ea typeface="楷体_GB2312" pitchFamily="49" charset="-122"/>
              </a:rPr>
              <a:t>且</a:t>
            </a:r>
            <a:r>
              <a:rPr lang="en-US" altLang="zh-CN" b="1">
                <a:solidFill>
                  <a:srgbClr val="0000FF"/>
                </a:solidFill>
                <a:latin typeface="楷体_GB2312" pitchFamily="49" charset="-122"/>
                <a:ea typeface="楷体_GB2312" pitchFamily="49" charset="-122"/>
              </a:rPr>
              <a:t>b≤a,</a:t>
            </a:r>
            <a:r>
              <a:rPr lang="zh-CN" altLang="en-US" b="1">
                <a:solidFill>
                  <a:srgbClr val="0000FF"/>
                </a:solidFill>
                <a:latin typeface="楷体_GB2312" pitchFamily="49" charset="-122"/>
                <a:ea typeface="楷体_GB2312" pitchFamily="49" charset="-122"/>
              </a:rPr>
              <a:t>则由</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的定义</a:t>
            </a:r>
          </a:p>
          <a:p>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a=a∧b        (a≤b)</a:t>
            </a:r>
          </a:p>
          <a:p>
            <a:r>
              <a:rPr lang="en-US" altLang="zh-CN" b="1">
                <a:solidFill>
                  <a:srgbClr val="0000FF"/>
                </a:solidFill>
                <a:latin typeface="楷体_GB2312" pitchFamily="49" charset="-122"/>
                <a:ea typeface="楷体_GB2312" pitchFamily="49" charset="-122"/>
              </a:rPr>
              <a:t>          =b∧a        (</a:t>
            </a:r>
            <a:r>
              <a:rPr lang="zh-CN" altLang="en-US" b="1">
                <a:solidFill>
                  <a:srgbClr val="0000FF"/>
                </a:solidFill>
                <a:latin typeface="楷体_GB2312" pitchFamily="49" charset="-122"/>
                <a:ea typeface="楷体_GB2312" pitchFamily="49" charset="-122"/>
              </a:rPr>
              <a:t>交换律</a:t>
            </a:r>
            <a:r>
              <a:rPr lang="en-US" altLang="zh-CN" b="1">
                <a:solidFill>
                  <a:srgbClr val="0000FF"/>
                </a:solidFill>
                <a:latin typeface="楷体_GB2312" pitchFamily="49" charset="-122"/>
                <a:ea typeface="楷体_GB2312" pitchFamily="49" charset="-122"/>
              </a:rPr>
              <a:t>)</a:t>
            </a:r>
          </a:p>
          <a:p>
            <a:r>
              <a:rPr lang="en-US" altLang="zh-CN" b="1">
                <a:solidFill>
                  <a:srgbClr val="0000FF"/>
                </a:solidFill>
                <a:latin typeface="楷体_GB2312" pitchFamily="49" charset="-122"/>
                <a:ea typeface="楷体_GB2312" pitchFamily="49" charset="-122"/>
              </a:rPr>
              <a:t>          =b,          (b≤a),</a:t>
            </a:r>
          </a:p>
          <a:p>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即</a:t>
            </a:r>
            <a:r>
              <a:rPr lang="zh-CN" altLang="en-US" b="1">
                <a:solidFill>
                  <a:srgbClr val="FF00FF"/>
                </a:solidFill>
                <a:latin typeface="楷体_GB2312" pitchFamily="49" charset="-122"/>
                <a:ea typeface="楷体_GB2312" pitchFamily="49" charset="-122"/>
              </a:rPr>
              <a:t>反对称性</a:t>
            </a:r>
            <a:r>
              <a:rPr lang="zh-CN" altLang="en-US" b="1">
                <a:solidFill>
                  <a:srgbClr val="0000FF"/>
                </a:solidFill>
                <a:latin typeface="楷体_GB2312" pitchFamily="49" charset="-122"/>
                <a:ea typeface="楷体_GB2312" pitchFamily="49" charset="-122"/>
              </a:rPr>
              <a:t>成立。</a:t>
            </a:r>
          </a:p>
          <a:p>
            <a:r>
              <a:rPr lang="zh-CN" altLang="en-US" b="1">
                <a:solidFill>
                  <a:srgbClr val="0000FF"/>
                </a:solidFill>
                <a:latin typeface="楷体_GB2312" pitchFamily="49" charset="-122"/>
                <a:ea typeface="楷体_GB2312" pitchFamily="49" charset="-122"/>
              </a:rPr>
              <a:t>   </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4BB9D4F-0970-413B-A8F4-E5B7BF76C4B4}"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2EECDD0D-34D7-441E-A7A2-13215CA7B499}" type="slidenum">
              <a:rPr lang="en-US" altLang="zh-CN" smtClean="0"/>
              <a:pPr/>
              <a:t>17</a:t>
            </a:fld>
            <a:endParaRPr lang="en-US" altLang="zh-CN" dirty="0"/>
          </a:p>
        </p:txBody>
      </p:sp>
      <p:sp>
        <p:nvSpPr>
          <p:cNvPr id="465922" name="Rectangle 2"/>
          <p:cNvSpPr>
            <a:spLocks noGrp="1" noChangeArrowheads="1"/>
          </p:cNvSpPr>
          <p:nvPr>
            <p:ph type="title"/>
          </p:nvPr>
        </p:nvSpPr>
        <p:spPr/>
        <p:txBody>
          <a:bodyPr/>
          <a:lstStyle/>
          <a:p>
            <a:endParaRPr lang="zh-CN" altLang="zh-CN"/>
          </a:p>
        </p:txBody>
      </p:sp>
      <p:sp>
        <p:nvSpPr>
          <p:cNvPr id="465923" name="Rectangle 3"/>
          <p:cNvSpPr>
            <a:spLocks noGrp="1" noChangeArrowheads="1"/>
          </p:cNvSpPr>
          <p:nvPr>
            <p:ph type="body" idx="1"/>
          </p:nvPr>
        </p:nvSpPr>
        <p:spPr>
          <a:xfrm>
            <a:off x="1042988" y="1052513"/>
            <a:ext cx="7850187" cy="138747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17.2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是一个代数格，定义格上的自然偏序</a:t>
            </a:r>
            <a:r>
              <a:rPr lang="zh-CN" altLang="en-US" sz="2400">
                <a:latin typeface="Times New Roman"/>
                <a:ea typeface="楷体_GB2312" pitchFamily="49" charset="-122"/>
              </a:rPr>
              <a:t>“</a:t>
            </a:r>
            <a:r>
              <a:rPr lang="zh-CN"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ab</a:t>
            </a:r>
            <a:r>
              <a:rPr lang="zh-CN" altLang="en-US" sz="2400">
                <a:latin typeface="楷体_GB2312" pitchFamily="49" charset="-122"/>
                <a:ea typeface="楷体_GB2312" pitchFamily="49" charset="-122"/>
                <a:sym typeface="Symbol" pitchFamily="18" charset="2"/>
              </a:rPr>
              <a:t>当且仅当</a:t>
            </a:r>
            <a:r>
              <a:rPr lang="en-US" altLang="zh-CN" sz="2400">
                <a:latin typeface="楷体_GB2312" pitchFamily="49" charset="-122"/>
                <a:ea typeface="楷体_GB2312" pitchFamily="49" charset="-122"/>
                <a:sym typeface="Symbol" pitchFamily="18" charset="2"/>
              </a:rPr>
              <a:t>a</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b=a</a:t>
            </a:r>
            <a:r>
              <a:rPr lang="zh-CN" altLang="en-US" sz="2400">
                <a:latin typeface="楷体_GB2312" pitchFamily="49" charset="-122"/>
                <a:ea typeface="楷体_GB2312" pitchFamily="49" charset="-122"/>
                <a:sym typeface="Symbol" pitchFamily="18" charset="2"/>
              </a:rPr>
              <a:t>，则</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是一个偏序格；</a:t>
            </a:r>
          </a:p>
        </p:txBody>
      </p:sp>
      <p:sp>
        <p:nvSpPr>
          <p:cNvPr id="465924" name="Text Box 4"/>
          <p:cNvSpPr txBox="1">
            <a:spLocks noChangeArrowheads="1"/>
          </p:cNvSpPr>
          <p:nvPr/>
        </p:nvSpPr>
        <p:spPr bwMode="auto">
          <a:xfrm>
            <a:off x="900113" y="2565400"/>
            <a:ext cx="77755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00FF"/>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证明</a:t>
            </a:r>
            <a:r>
              <a:rPr lang="zh-CN" altLang="en-US" b="1">
                <a:solidFill>
                  <a:srgbClr val="0000FF"/>
                </a:solidFill>
                <a:latin typeface="楷体_GB2312" pitchFamily="49" charset="-122"/>
                <a:ea typeface="楷体_GB2312" pitchFamily="49" charset="-122"/>
              </a:rPr>
              <a:t> </a:t>
            </a:r>
            <a:r>
              <a:rPr lang="zh-CN" altLang="en-US" b="1">
                <a:latin typeface="楷体_GB2312" pitchFamily="49" charset="-122"/>
                <a:ea typeface="楷体_GB2312" pitchFamily="49" charset="-122"/>
              </a:rPr>
              <a:t>（首先证明</a:t>
            </a:r>
            <a:r>
              <a:rPr lang="en-US" altLang="zh-CN" b="1">
                <a:latin typeface="楷体_GB2312" pitchFamily="49" charset="-122"/>
                <a:ea typeface="楷体_GB2312" pitchFamily="49" charset="-122"/>
              </a:rPr>
              <a:t>&lt;L,≤&gt;</a:t>
            </a:r>
            <a:r>
              <a:rPr lang="zh-CN" altLang="en-US" b="1">
                <a:latin typeface="楷体_GB2312" pitchFamily="49" charset="-122"/>
                <a:ea typeface="楷体_GB2312" pitchFamily="49" charset="-122"/>
              </a:rPr>
              <a:t>是偏序集。）</a:t>
            </a:r>
          </a:p>
          <a:p>
            <a:r>
              <a:rPr lang="zh-CN" altLang="en-US" b="1">
                <a:solidFill>
                  <a:srgbClr val="0000FF"/>
                </a:solidFill>
                <a:latin typeface="楷体_GB2312" pitchFamily="49" charset="-122"/>
                <a:ea typeface="楷体_GB2312" pitchFamily="49" charset="-122"/>
              </a:rPr>
              <a:t>   再设</a:t>
            </a:r>
            <a:r>
              <a:rPr lang="en-US" altLang="zh-CN" b="1">
                <a:solidFill>
                  <a:srgbClr val="0000FF"/>
                </a:solidFill>
                <a:latin typeface="楷体_GB2312" pitchFamily="49" charset="-122"/>
                <a:ea typeface="楷体_GB2312" pitchFamily="49" charset="-122"/>
              </a:rPr>
              <a:t>a≤b</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b≤c,</a:t>
            </a:r>
            <a:r>
              <a:rPr lang="zh-CN" altLang="en-US" b="1">
                <a:solidFill>
                  <a:srgbClr val="0000FF"/>
                </a:solidFill>
                <a:latin typeface="楷体_GB2312" pitchFamily="49" charset="-122"/>
                <a:ea typeface="楷体_GB2312" pitchFamily="49" charset="-122"/>
              </a:rPr>
              <a:t>那么</a:t>
            </a:r>
          </a:p>
          <a:p>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a∧c=(a∧b )∧c    (</a:t>
            </a:r>
            <a:r>
              <a:rPr lang="zh-CN" altLang="en-US" b="1">
                <a:solidFill>
                  <a:srgbClr val="0000FF"/>
                </a:solidFill>
                <a:latin typeface="楷体_GB2312" pitchFamily="49" charset="-122"/>
                <a:ea typeface="楷体_GB2312" pitchFamily="49" charset="-122"/>
              </a:rPr>
              <a:t>由</a:t>
            </a:r>
            <a:r>
              <a:rPr lang="en-US" altLang="zh-CN" b="1">
                <a:solidFill>
                  <a:srgbClr val="0000FF"/>
                </a:solidFill>
                <a:latin typeface="楷体_GB2312" pitchFamily="49" charset="-122"/>
                <a:ea typeface="楷体_GB2312" pitchFamily="49" charset="-122"/>
              </a:rPr>
              <a:t>a≤b)</a:t>
            </a:r>
          </a:p>
          <a:p>
            <a:r>
              <a:rPr lang="en-US" altLang="zh-CN" b="1">
                <a:solidFill>
                  <a:srgbClr val="0000FF"/>
                </a:solidFill>
                <a:latin typeface="楷体_GB2312" pitchFamily="49" charset="-122"/>
                <a:ea typeface="楷体_GB2312" pitchFamily="49" charset="-122"/>
              </a:rPr>
              <a:t>              =a∧(b∧c)     (</a:t>
            </a:r>
            <a:r>
              <a:rPr lang="zh-CN" altLang="en-US" b="1">
                <a:solidFill>
                  <a:srgbClr val="0000FF"/>
                </a:solidFill>
                <a:latin typeface="楷体_GB2312" pitchFamily="49" charset="-122"/>
                <a:ea typeface="楷体_GB2312" pitchFamily="49" charset="-122"/>
              </a:rPr>
              <a:t>结合律</a:t>
            </a:r>
            <a:r>
              <a:rPr lang="en-US" altLang="zh-CN" b="1">
                <a:solidFill>
                  <a:srgbClr val="0000FF"/>
                </a:solidFill>
                <a:latin typeface="楷体_GB2312" pitchFamily="49" charset="-122"/>
                <a:ea typeface="楷体_GB2312" pitchFamily="49" charset="-122"/>
              </a:rPr>
              <a:t>)</a:t>
            </a:r>
          </a:p>
          <a:p>
            <a:r>
              <a:rPr lang="en-US" altLang="zh-CN" b="1">
                <a:solidFill>
                  <a:srgbClr val="0000FF"/>
                </a:solidFill>
                <a:latin typeface="楷体_GB2312" pitchFamily="49" charset="-122"/>
                <a:ea typeface="楷体_GB2312" pitchFamily="49" charset="-122"/>
              </a:rPr>
              <a:t>              =a∧b          (</a:t>
            </a:r>
            <a:r>
              <a:rPr lang="zh-CN" altLang="en-US" b="1">
                <a:solidFill>
                  <a:srgbClr val="0000FF"/>
                </a:solidFill>
                <a:latin typeface="楷体_GB2312" pitchFamily="49" charset="-122"/>
                <a:ea typeface="楷体_GB2312" pitchFamily="49" charset="-122"/>
              </a:rPr>
              <a:t>由</a:t>
            </a:r>
            <a:r>
              <a:rPr lang="en-US" altLang="zh-CN" b="1">
                <a:solidFill>
                  <a:srgbClr val="0000FF"/>
                </a:solidFill>
                <a:latin typeface="楷体_GB2312" pitchFamily="49" charset="-122"/>
                <a:ea typeface="楷体_GB2312" pitchFamily="49" charset="-122"/>
              </a:rPr>
              <a:t>b≤c)</a:t>
            </a:r>
            <a:br>
              <a:rPr lang="en-US" altLang="zh-CN" b="1">
                <a:solidFill>
                  <a:srgbClr val="0000FF"/>
                </a:solidFill>
                <a:latin typeface="楷体_GB2312" pitchFamily="49" charset="-122"/>
                <a:ea typeface="楷体_GB2312" pitchFamily="49" charset="-122"/>
              </a:rPr>
            </a:br>
            <a:r>
              <a:rPr lang="en-US" altLang="zh-CN" b="1">
                <a:solidFill>
                  <a:srgbClr val="0000FF"/>
                </a:solidFill>
                <a:latin typeface="楷体_GB2312" pitchFamily="49" charset="-122"/>
                <a:ea typeface="楷体_GB2312" pitchFamily="49" charset="-122"/>
              </a:rPr>
              <a:t>              =a,            (</a:t>
            </a:r>
            <a:r>
              <a:rPr lang="zh-CN" altLang="en-US" b="1">
                <a:solidFill>
                  <a:srgbClr val="0000FF"/>
                </a:solidFill>
                <a:latin typeface="楷体_GB2312" pitchFamily="49" charset="-122"/>
                <a:ea typeface="楷体_GB2312" pitchFamily="49" charset="-122"/>
              </a:rPr>
              <a:t>由</a:t>
            </a:r>
            <a:r>
              <a:rPr lang="en-US" altLang="zh-CN" b="1">
                <a:solidFill>
                  <a:srgbClr val="0000FF"/>
                </a:solidFill>
                <a:latin typeface="楷体_GB2312" pitchFamily="49" charset="-122"/>
                <a:ea typeface="楷体_GB2312" pitchFamily="49" charset="-122"/>
              </a:rPr>
              <a:t>a≤b),</a:t>
            </a:r>
          </a:p>
          <a:p>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即有</a:t>
            </a:r>
            <a:r>
              <a:rPr lang="en-US" altLang="zh-CN" b="1">
                <a:solidFill>
                  <a:srgbClr val="0000FF"/>
                </a:solidFill>
                <a:latin typeface="楷体_GB2312" pitchFamily="49" charset="-122"/>
                <a:ea typeface="楷体_GB2312" pitchFamily="49" charset="-122"/>
              </a:rPr>
              <a:t>a≤c</a:t>
            </a:r>
            <a:r>
              <a:rPr lang="zh-CN" altLang="en-US" b="1">
                <a:solidFill>
                  <a:srgbClr val="0000FF"/>
                </a:solidFill>
                <a:latin typeface="楷体_GB2312" pitchFamily="49" charset="-122"/>
                <a:ea typeface="楷体_GB2312" pitchFamily="49" charset="-122"/>
              </a:rPr>
              <a:t>，</a:t>
            </a:r>
            <a:r>
              <a:rPr lang="zh-CN" altLang="en-US" b="1">
                <a:solidFill>
                  <a:srgbClr val="FF00FF"/>
                </a:solidFill>
                <a:latin typeface="楷体_GB2312" pitchFamily="49" charset="-122"/>
                <a:ea typeface="楷体_GB2312" pitchFamily="49" charset="-122"/>
              </a:rPr>
              <a:t>传递性</a:t>
            </a:r>
            <a:r>
              <a:rPr lang="zh-CN" altLang="en-US" b="1">
                <a:solidFill>
                  <a:srgbClr val="0000FF"/>
                </a:solidFill>
                <a:latin typeface="楷体_GB2312" pitchFamily="49" charset="-122"/>
                <a:ea typeface="楷体_GB2312" pitchFamily="49" charset="-122"/>
              </a:rPr>
              <a:t>成立。   </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FF729BB-8177-49C0-B4C7-55270243A8EE}"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D6BB5BF5-1C5F-4A1E-A120-A83AE1104DDB}" type="slidenum">
              <a:rPr lang="en-US" altLang="zh-CN" smtClean="0"/>
              <a:pPr/>
              <a:t>18</a:t>
            </a:fld>
            <a:endParaRPr lang="en-US" altLang="zh-CN" dirty="0"/>
          </a:p>
        </p:txBody>
      </p:sp>
      <p:sp>
        <p:nvSpPr>
          <p:cNvPr id="466946" name="Rectangle 2"/>
          <p:cNvSpPr>
            <a:spLocks noGrp="1" noChangeArrowheads="1"/>
          </p:cNvSpPr>
          <p:nvPr>
            <p:ph type="title"/>
          </p:nvPr>
        </p:nvSpPr>
        <p:spPr/>
        <p:txBody>
          <a:bodyPr/>
          <a:lstStyle/>
          <a:p>
            <a:endParaRPr lang="zh-CN" altLang="zh-CN"/>
          </a:p>
        </p:txBody>
      </p:sp>
      <p:sp>
        <p:nvSpPr>
          <p:cNvPr id="466947" name="Rectangle 3"/>
          <p:cNvSpPr>
            <a:spLocks noGrp="1" noChangeArrowheads="1"/>
          </p:cNvSpPr>
          <p:nvPr>
            <p:ph type="body" idx="1"/>
          </p:nvPr>
        </p:nvSpPr>
        <p:spPr>
          <a:xfrm>
            <a:off x="1042988" y="1052513"/>
            <a:ext cx="7850187" cy="138747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17.2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是一个代数格，定义格上的自然偏序</a:t>
            </a:r>
            <a:r>
              <a:rPr lang="zh-CN" altLang="en-US" sz="2400">
                <a:latin typeface="Times New Roman"/>
                <a:ea typeface="楷体_GB2312" pitchFamily="49" charset="-122"/>
              </a:rPr>
              <a:t>“</a:t>
            </a:r>
            <a:r>
              <a:rPr lang="zh-CN"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ab</a:t>
            </a:r>
            <a:r>
              <a:rPr lang="zh-CN" altLang="en-US" sz="2400">
                <a:latin typeface="楷体_GB2312" pitchFamily="49" charset="-122"/>
                <a:ea typeface="楷体_GB2312" pitchFamily="49" charset="-122"/>
                <a:sym typeface="Symbol" pitchFamily="18" charset="2"/>
              </a:rPr>
              <a:t>当且仅当</a:t>
            </a:r>
            <a:r>
              <a:rPr lang="en-US" altLang="zh-CN" sz="2400">
                <a:latin typeface="楷体_GB2312" pitchFamily="49" charset="-122"/>
                <a:ea typeface="楷体_GB2312" pitchFamily="49" charset="-122"/>
                <a:sym typeface="Symbol" pitchFamily="18" charset="2"/>
              </a:rPr>
              <a:t>a</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b=a</a:t>
            </a:r>
            <a:r>
              <a:rPr lang="zh-CN" altLang="en-US" sz="2400">
                <a:latin typeface="楷体_GB2312" pitchFamily="49" charset="-122"/>
                <a:ea typeface="楷体_GB2312" pitchFamily="49" charset="-122"/>
                <a:sym typeface="Symbol" pitchFamily="18" charset="2"/>
              </a:rPr>
              <a:t>，则</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是一个偏序格；</a:t>
            </a:r>
          </a:p>
        </p:txBody>
      </p:sp>
      <p:sp>
        <p:nvSpPr>
          <p:cNvPr id="466948" name="Text Box 4"/>
          <p:cNvSpPr txBox="1">
            <a:spLocks noChangeArrowheads="1"/>
          </p:cNvSpPr>
          <p:nvPr/>
        </p:nvSpPr>
        <p:spPr bwMode="auto">
          <a:xfrm>
            <a:off x="900113" y="2420938"/>
            <a:ext cx="77755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00FF"/>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证明</a:t>
            </a:r>
            <a:r>
              <a:rPr lang="zh-CN" altLang="en-US" b="1">
                <a:solidFill>
                  <a:srgbClr val="0000FF"/>
                </a:solidFill>
                <a:latin typeface="楷体_GB2312" pitchFamily="49" charset="-122"/>
                <a:ea typeface="楷体_GB2312" pitchFamily="49" charset="-122"/>
              </a:rPr>
              <a:t> 其次，证明对任意</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y∈L</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y}</a:t>
            </a:r>
            <a:r>
              <a:rPr lang="zh-CN" altLang="en-US" b="1">
                <a:solidFill>
                  <a:srgbClr val="0000FF"/>
                </a:solidFill>
                <a:latin typeface="楷体_GB2312" pitchFamily="49" charset="-122"/>
                <a:ea typeface="楷体_GB2312" pitchFamily="49" charset="-122"/>
              </a:rPr>
              <a:t>在</a:t>
            </a:r>
            <a:r>
              <a:rPr lang="en-US" altLang="zh-CN" b="1">
                <a:solidFill>
                  <a:srgbClr val="0000FF"/>
                </a:solidFill>
                <a:latin typeface="楷体_GB2312" pitchFamily="49" charset="-122"/>
                <a:ea typeface="楷体_GB2312" pitchFamily="49" charset="-122"/>
              </a:rPr>
              <a:t>L</a:t>
            </a:r>
            <a:r>
              <a:rPr lang="zh-CN" altLang="en-US" b="1">
                <a:solidFill>
                  <a:srgbClr val="0000FF"/>
                </a:solidFill>
                <a:latin typeface="楷体_GB2312" pitchFamily="49" charset="-122"/>
                <a:ea typeface="楷体_GB2312" pitchFamily="49" charset="-122"/>
              </a:rPr>
              <a:t>中</a:t>
            </a:r>
            <a:r>
              <a:rPr lang="zh-CN" altLang="en-US" b="1">
                <a:solidFill>
                  <a:srgbClr val="FF00FF"/>
                </a:solidFill>
                <a:latin typeface="楷体_GB2312" pitchFamily="49" charset="-122"/>
                <a:ea typeface="楷体_GB2312" pitchFamily="49" charset="-122"/>
              </a:rPr>
              <a:t>有最 </a:t>
            </a:r>
          </a:p>
          <a:p>
            <a:r>
              <a:rPr lang="zh-CN" altLang="en-US" b="1">
                <a:solidFill>
                  <a:srgbClr val="FF00FF"/>
                </a:solidFill>
                <a:latin typeface="楷体_GB2312" pitchFamily="49" charset="-122"/>
                <a:ea typeface="楷体_GB2312" pitchFamily="49" charset="-122"/>
              </a:rPr>
              <a:t>   大下界和最小上界</a:t>
            </a:r>
            <a:r>
              <a:rPr lang="zh-CN" altLang="en-US" b="1">
                <a:solidFill>
                  <a:srgbClr val="0000FF"/>
                </a:solidFill>
                <a:latin typeface="楷体_GB2312" pitchFamily="49" charset="-122"/>
                <a:ea typeface="楷体_GB2312" pitchFamily="49" charset="-122"/>
              </a:rPr>
              <a:t>。</a:t>
            </a:r>
          </a:p>
          <a:p>
            <a:r>
              <a:rPr lang="zh-CN" altLang="en-US" b="1">
                <a:solidFill>
                  <a:srgbClr val="0000FF"/>
                </a:solidFill>
                <a:latin typeface="楷体_GB2312" pitchFamily="49" charset="-122"/>
                <a:ea typeface="楷体_GB2312" pitchFamily="49" charset="-122"/>
              </a:rPr>
              <a:t>   由于 </a:t>
            </a:r>
            <a:r>
              <a:rPr lang="en-US" altLang="zh-CN" b="1">
                <a:solidFill>
                  <a:srgbClr val="0000FF"/>
                </a:solidFill>
                <a:latin typeface="楷体_GB2312" pitchFamily="49" charset="-122"/>
                <a:ea typeface="楷体_GB2312" pitchFamily="49" charset="-122"/>
              </a:rPr>
              <a:t>x∧(x∧y)=x∧y,  (</a:t>
            </a:r>
            <a:r>
              <a:rPr lang="zh-CN" altLang="en-US" b="1">
                <a:solidFill>
                  <a:srgbClr val="0000FF"/>
                </a:solidFill>
                <a:latin typeface="楷体_GB2312" pitchFamily="49" charset="-122"/>
                <a:ea typeface="楷体_GB2312" pitchFamily="49" charset="-122"/>
              </a:rPr>
              <a:t>结合律，幂等律</a:t>
            </a:r>
            <a:r>
              <a:rPr lang="en-US" altLang="zh-CN" b="1">
                <a:solidFill>
                  <a:srgbClr val="0000FF"/>
                </a:solidFill>
                <a:latin typeface="楷体_GB2312" pitchFamily="49" charset="-122"/>
                <a:ea typeface="楷体_GB2312" pitchFamily="49" charset="-122"/>
              </a:rPr>
              <a:t>)</a:t>
            </a:r>
          </a:p>
          <a:p>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所以，</a:t>
            </a:r>
            <a:r>
              <a:rPr lang="en-US" altLang="zh-CN" b="1">
                <a:solidFill>
                  <a:srgbClr val="0000FF"/>
                </a:solidFill>
                <a:latin typeface="楷体_GB2312" pitchFamily="49" charset="-122"/>
                <a:ea typeface="楷体_GB2312" pitchFamily="49" charset="-122"/>
              </a:rPr>
              <a:t>x∧y≤x.</a:t>
            </a:r>
            <a:r>
              <a:rPr lang="zh-CN" altLang="en-US" b="1">
                <a:solidFill>
                  <a:srgbClr val="B2B2B2"/>
                </a:solidFill>
                <a:latin typeface="楷体_GB2312" pitchFamily="49" charset="-122"/>
                <a:ea typeface="楷体_GB2312" pitchFamily="49" charset="-122"/>
              </a:rPr>
              <a:t>同理可得</a:t>
            </a:r>
            <a:r>
              <a:rPr lang="en-US" altLang="zh-CN" b="1">
                <a:solidFill>
                  <a:srgbClr val="B2B2B2"/>
                </a:solidFill>
                <a:latin typeface="楷体_GB2312" pitchFamily="49" charset="-122"/>
                <a:ea typeface="楷体_GB2312" pitchFamily="49" charset="-122"/>
              </a:rPr>
              <a:t>x∧y≤y</a:t>
            </a:r>
            <a:r>
              <a:rPr lang="zh-CN" altLang="en-US" b="1">
                <a:solidFill>
                  <a:srgbClr val="B2B2B2"/>
                </a:solidFill>
                <a:latin typeface="楷体_GB2312" pitchFamily="49" charset="-122"/>
                <a:ea typeface="楷体_GB2312" pitchFamily="49" charset="-122"/>
              </a:rPr>
              <a:t>。这说明</a:t>
            </a:r>
            <a:r>
              <a:rPr lang="en-US" altLang="zh-CN" b="1">
                <a:solidFill>
                  <a:srgbClr val="B2B2B2"/>
                </a:solidFill>
                <a:latin typeface="楷体_GB2312" pitchFamily="49" charset="-122"/>
                <a:ea typeface="楷体_GB2312" pitchFamily="49" charset="-122"/>
              </a:rPr>
              <a:t>x∧y </a:t>
            </a:r>
          </a:p>
          <a:p>
            <a:r>
              <a:rPr lang="en-US" altLang="zh-CN" b="1">
                <a:solidFill>
                  <a:srgbClr val="B2B2B2"/>
                </a:solidFill>
                <a:latin typeface="楷体_GB2312" pitchFamily="49" charset="-122"/>
                <a:ea typeface="楷体_GB2312" pitchFamily="49" charset="-122"/>
              </a:rPr>
              <a:t>   </a:t>
            </a:r>
            <a:r>
              <a:rPr lang="zh-CN" altLang="en-US" b="1">
                <a:solidFill>
                  <a:srgbClr val="B2B2B2"/>
                </a:solidFill>
                <a:latin typeface="楷体_GB2312" pitchFamily="49" charset="-122"/>
                <a:ea typeface="楷体_GB2312" pitchFamily="49" charset="-122"/>
              </a:rPr>
              <a:t>是</a:t>
            </a:r>
            <a:r>
              <a:rPr lang="en-US" altLang="zh-CN" b="1">
                <a:solidFill>
                  <a:srgbClr val="B2B2B2"/>
                </a:solidFill>
                <a:latin typeface="楷体_GB2312" pitchFamily="49" charset="-122"/>
                <a:ea typeface="楷体_GB2312" pitchFamily="49" charset="-122"/>
              </a:rPr>
              <a:t>{x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y}</a:t>
            </a:r>
            <a:r>
              <a:rPr lang="zh-CN" altLang="en-US" b="1">
                <a:solidFill>
                  <a:srgbClr val="B2B2B2"/>
                </a:solidFill>
                <a:latin typeface="楷体_GB2312" pitchFamily="49" charset="-122"/>
                <a:ea typeface="楷体_GB2312" pitchFamily="49" charset="-122"/>
              </a:rPr>
              <a:t>的一个下界。</a:t>
            </a:r>
          </a:p>
          <a:p>
            <a:r>
              <a:rPr lang="zh-CN" altLang="en-US" b="1">
                <a:solidFill>
                  <a:srgbClr val="B2B2B2"/>
                </a:solidFill>
                <a:latin typeface="楷体_GB2312" pitchFamily="49" charset="-122"/>
                <a:ea typeface="楷体_GB2312" pitchFamily="49" charset="-122"/>
              </a:rPr>
              <a:t>   现在设</a:t>
            </a:r>
            <a:r>
              <a:rPr lang="en-US" altLang="zh-CN" b="1">
                <a:solidFill>
                  <a:srgbClr val="B2B2B2"/>
                </a:solidFill>
                <a:latin typeface="楷体_GB2312" pitchFamily="49" charset="-122"/>
                <a:ea typeface="楷体_GB2312" pitchFamily="49" charset="-122"/>
              </a:rPr>
              <a:t>c</a:t>
            </a:r>
            <a:r>
              <a:rPr lang="zh-CN" altLang="en-US" b="1">
                <a:solidFill>
                  <a:srgbClr val="B2B2B2"/>
                </a:solidFill>
                <a:latin typeface="楷体_GB2312" pitchFamily="49" charset="-122"/>
                <a:ea typeface="楷体_GB2312" pitchFamily="49" charset="-122"/>
              </a:rPr>
              <a:t>是</a:t>
            </a:r>
            <a:r>
              <a:rPr lang="en-US" altLang="zh-CN" b="1">
                <a:solidFill>
                  <a:srgbClr val="B2B2B2"/>
                </a:solidFill>
                <a:latin typeface="楷体_GB2312" pitchFamily="49" charset="-122"/>
                <a:ea typeface="楷体_GB2312" pitchFamily="49" charset="-122"/>
              </a:rPr>
              <a:t>x</a:t>
            </a:r>
            <a:r>
              <a:rPr lang="zh-CN" altLang="en-US" b="1">
                <a:solidFill>
                  <a:srgbClr val="B2B2B2"/>
                </a:solidFill>
                <a:latin typeface="楷体_GB2312" pitchFamily="49" charset="-122"/>
                <a:ea typeface="楷体_GB2312" pitchFamily="49" charset="-122"/>
              </a:rPr>
              <a:t>和</a:t>
            </a:r>
            <a:r>
              <a:rPr lang="en-US" altLang="zh-CN" b="1">
                <a:solidFill>
                  <a:srgbClr val="B2B2B2"/>
                </a:solidFill>
                <a:latin typeface="楷体_GB2312" pitchFamily="49" charset="-122"/>
                <a:ea typeface="楷体_GB2312" pitchFamily="49" charset="-122"/>
              </a:rPr>
              <a:t>y</a:t>
            </a:r>
            <a:r>
              <a:rPr lang="zh-CN" altLang="en-US" b="1">
                <a:solidFill>
                  <a:srgbClr val="B2B2B2"/>
                </a:solidFill>
                <a:latin typeface="楷体_GB2312" pitchFamily="49" charset="-122"/>
                <a:ea typeface="楷体_GB2312" pitchFamily="49" charset="-122"/>
              </a:rPr>
              <a:t>的任一下界，即</a:t>
            </a:r>
            <a:r>
              <a:rPr lang="en-US" altLang="zh-CN" b="1">
                <a:solidFill>
                  <a:srgbClr val="B2B2B2"/>
                </a:solidFill>
                <a:latin typeface="楷体_GB2312" pitchFamily="49" charset="-122"/>
                <a:ea typeface="楷体_GB2312" pitchFamily="49" charset="-122"/>
              </a:rPr>
              <a:t>c≤x</a:t>
            </a:r>
            <a:r>
              <a:rPr lang="zh-CN" altLang="en-US" b="1">
                <a:solidFill>
                  <a:srgbClr val="B2B2B2"/>
                </a:solidFill>
                <a:latin typeface="楷体_GB2312" pitchFamily="49" charset="-122"/>
                <a:ea typeface="楷体_GB2312" pitchFamily="49" charset="-122"/>
              </a:rPr>
              <a:t>且</a:t>
            </a:r>
            <a:r>
              <a:rPr lang="en-US" altLang="zh-CN" b="1">
                <a:solidFill>
                  <a:srgbClr val="B2B2B2"/>
                </a:solidFill>
                <a:latin typeface="楷体_GB2312" pitchFamily="49" charset="-122"/>
                <a:ea typeface="楷体_GB2312" pitchFamily="49" charset="-122"/>
              </a:rPr>
              <a:t>c≤y,</a:t>
            </a:r>
            <a:r>
              <a:rPr lang="zh-CN" altLang="en-US" b="1">
                <a:solidFill>
                  <a:srgbClr val="B2B2B2"/>
                </a:solidFill>
                <a:latin typeface="楷体_GB2312" pitchFamily="49" charset="-122"/>
                <a:ea typeface="楷体_GB2312" pitchFamily="49" charset="-122"/>
              </a:rPr>
              <a:t>那么</a:t>
            </a:r>
          </a:p>
          <a:p>
            <a:r>
              <a:rPr lang="zh-CN" altLang="en-US" b="1">
                <a:solidFill>
                  <a:srgbClr val="B2B2B2"/>
                </a:solidFill>
                <a:latin typeface="楷体_GB2312" pitchFamily="49" charset="-122"/>
                <a:ea typeface="楷体_GB2312" pitchFamily="49" charset="-122"/>
              </a:rPr>
              <a:t>             </a:t>
            </a:r>
            <a:r>
              <a:rPr lang="en-US" altLang="zh-CN" b="1">
                <a:solidFill>
                  <a:srgbClr val="B2B2B2"/>
                </a:solidFill>
                <a:latin typeface="楷体_GB2312" pitchFamily="49" charset="-122"/>
                <a:ea typeface="楷体_GB2312" pitchFamily="49" charset="-122"/>
              </a:rPr>
              <a:t>c∧(x∧y)=(c∧x)∧y    (</a:t>
            </a:r>
            <a:r>
              <a:rPr lang="zh-CN" altLang="en-US" b="1">
                <a:solidFill>
                  <a:srgbClr val="B2B2B2"/>
                </a:solidFill>
                <a:latin typeface="楷体_GB2312" pitchFamily="49" charset="-122"/>
                <a:ea typeface="楷体_GB2312" pitchFamily="49" charset="-122"/>
              </a:rPr>
              <a:t>结合律</a:t>
            </a:r>
            <a:r>
              <a:rPr lang="en-US" altLang="zh-CN" b="1">
                <a:solidFill>
                  <a:srgbClr val="B2B2B2"/>
                </a:solidFill>
                <a:latin typeface="楷体_GB2312" pitchFamily="49" charset="-122"/>
                <a:ea typeface="楷体_GB2312" pitchFamily="49" charset="-122"/>
              </a:rPr>
              <a:t>)                          </a:t>
            </a:r>
          </a:p>
          <a:p>
            <a:r>
              <a:rPr lang="en-US" altLang="zh-CN" b="1">
                <a:solidFill>
                  <a:srgbClr val="B2B2B2"/>
                </a:solidFill>
                <a:latin typeface="楷体_GB2312" pitchFamily="49" charset="-122"/>
                <a:ea typeface="楷体_GB2312" pitchFamily="49" charset="-122"/>
              </a:rPr>
              <a:t>                      =c∧y=c.</a:t>
            </a:r>
          </a:p>
          <a:p>
            <a:r>
              <a:rPr lang="en-US" altLang="zh-CN" b="1">
                <a:solidFill>
                  <a:srgbClr val="B2B2B2"/>
                </a:solidFill>
                <a:latin typeface="楷体_GB2312" pitchFamily="49" charset="-122"/>
                <a:ea typeface="楷体_GB2312" pitchFamily="49" charset="-122"/>
              </a:rPr>
              <a:t>   </a:t>
            </a:r>
            <a:r>
              <a:rPr lang="zh-CN" altLang="en-US" b="1">
                <a:solidFill>
                  <a:srgbClr val="B2B2B2"/>
                </a:solidFill>
                <a:latin typeface="楷体_GB2312" pitchFamily="49" charset="-122"/>
                <a:ea typeface="楷体_GB2312" pitchFamily="49" charset="-122"/>
              </a:rPr>
              <a:t>这说明</a:t>
            </a:r>
            <a:r>
              <a:rPr lang="en-US" altLang="zh-CN" b="1">
                <a:solidFill>
                  <a:srgbClr val="B2B2B2"/>
                </a:solidFill>
                <a:latin typeface="楷体_GB2312" pitchFamily="49" charset="-122"/>
                <a:ea typeface="楷体_GB2312" pitchFamily="49" charset="-122"/>
              </a:rPr>
              <a:t>c≤x∧y</a:t>
            </a:r>
            <a:r>
              <a:rPr lang="zh-CN" altLang="en-US" b="1">
                <a:solidFill>
                  <a:srgbClr val="B2B2B2"/>
                </a:solidFill>
                <a:latin typeface="楷体_GB2312" pitchFamily="49" charset="-122"/>
                <a:ea typeface="楷体_GB2312" pitchFamily="49" charset="-122"/>
              </a:rPr>
              <a:t>，从而知道，</a:t>
            </a:r>
            <a:r>
              <a:rPr lang="en-US" altLang="zh-CN" b="1">
                <a:solidFill>
                  <a:srgbClr val="B2B2B2"/>
                </a:solidFill>
                <a:latin typeface="楷体_GB2312" pitchFamily="49" charset="-122"/>
                <a:ea typeface="楷体_GB2312" pitchFamily="49" charset="-122"/>
              </a:rPr>
              <a:t>glb(x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y)=x∧y</a:t>
            </a:r>
            <a:r>
              <a:rPr lang="zh-CN" altLang="en-US" b="1">
                <a:solidFill>
                  <a:srgbClr val="B2B2B2"/>
                </a:solidFill>
                <a:latin typeface="楷体_GB2312" pitchFamily="49" charset="-122"/>
                <a:ea typeface="楷体_GB2312" pitchFamily="49" charset="-122"/>
              </a:rPr>
              <a:t>。</a:t>
            </a:r>
          </a:p>
          <a:p>
            <a:r>
              <a:rPr lang="zh-CN" altLang="en-US" b="1">
                <a:solidFill>
                  <a:srgbClr val="B2B2B2"/>
                </a:solidFill>
                <a:latin typeface="楷体_GB2312" pitchFamily="49" charset="-122"/>
                <a:ea typeface="楷体_GB2312" pitchFamily="49" charset="-122"/>
              </a:rPr>
              <a:t>   类似地，可以证明</a:t>
            </a:r>
            <a:r>
              <a:rPr lang="en-US" altLang="zh-CN" b="1">
                <a:solidFill>
                  <a:srgbClr val="B2B2B2"/>
                </a:solidFill>
                <a:latin typeface="楷体_GB2312" pitchFamily="49" charset="-122"/>
                <a:ea typeface="楷体_GB2312" pitchFamily="49" charset="-122"/>
              </a:rPr>
              <a:t>lub(x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y)=x∨y</a:t>
            </a:r>
            <a:r>
              <a:rPr lang="zh-CN" altLang="en-US" b="1">
                <a:solidFill>
                  <a:srgbClr val="B2B2B2"/>
                </a:solidFill>
                <a:latin typeface="楷体_GB2312" pitchFamily="49" charset="-122"/>
                <a:ea typeface="楷体_GB2312" pitchFamily="49" charset="-122"/>
              </a:rPr>
              <a:t>，只需在上述证明中把∧换成∨，把∨换成∧即可。 </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990A7C7-D1E6-419E-9206-647FA64A1AD9}"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22EFB742-F2D0-4319-8E2D-94280247B8E4}" type="slidenum">
              <a:rPr lang="en-US" altLang="zh-CN" smtClean="0"/>
              <a:pPr/>
              <a:t>19</a:t>
            </a:fld>
            <a:endParaRPr lang="en-US" altLang="zh-CN" dirty="0"/>
          </a:p>
        </p:txBody>
      </p:sp>
      <p:sp>
        <p:nvSpPr>
          <p:cNvPr id="545794" name="Rectangle 2"/>
          <p:cNvSpPr>
            <a:spLocks noGrp="1" noChangeArrowheads="1"/>
          </p:cNvSpPr>
          <p:nvPr>
            <p:ph type="title"/>
          </p:nvPr>
        </p:nvSpPr>
        <p:spPr/>
        <p:txBody>
          <a:bodyPr/>
          <a:lstStyle/>
          <a:p>
            <a:endParaRPr lang="zh-CN" altLang="zh-CN"/>
          </a:p>
        </p:txBody>
      </p:sp>
      <p:sp>
        <p:nvSpPr>
          <p:cNvPr id="545795" name="Rectangle 3"/>
          <p:cNvSpPr>
            <a:spLocks noGrp="1" noChangeArrowheads="1"/>
          </p:cNvSpPr>
          <p:nvPr>
            <p:ph type="body" idx="1"/>
          </p:nvPr>
        </p:nvSpPr>
        <p:spPr>
          <a:xfrm>
            <a:off x="1042988" y="1052513"/>
            <a:ext cx="7850187" cy="138747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17.2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是一个代数格，定义格上的自然偏序</a:t>
            </a:r>
            <a:r>
              <a:rPr lang="zh-CN" altLang="en-US" sz="2400">
                <a:latin typeface="Times New Roman"/>
                <a:ea typeface="楷体_GB2312" pitchFamily="49" charset="-122"/>
              </a:rPr>
              <a:t>“</a:t>
            </a:r>
            <a:r>
              <a:rPr lang="zh-CN"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ab</a:t>
            </a:r>
            <a:r>
              <a:rPr lang="zh-CN" altLang="en-US" sz="2400">
                <a:latin typeface="楷体_GB2312" pitchFamily="49" charset="-122"/>
                <a:ea typeface="楷体_GB2312" pitchFamily="49" charset="-122"/>
                <a:sym typeface="Symbol" pitchFamily="18" charset="2"/>
              </a:rPr>
              <a:t>当且仅当</a:t>
            </a:r>
            <a:r>
              <a:rPr lang="en-US" altLang="zh-CN" sz="2400">
                <a:latin typeface="楷体_GB2312" pitchFamily="49" charset="-122"/>
                <a:ea typeface="楷体_GB2312" pitchFamily="49" charset="-122"/>
                <a:sym typeface="Symbol" pitchFamily="18" charset="2"/>
              </a:rPr>
              <a:t>a</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b=a</a:t>
            </a:r>
            <a:r>
              <a:rPr lang="zh-CN" altLang="en-US" sz="2400">
                <a:latin typeface="楷体_GB2312" pitchFamily="49" charset="-122"/>
                <a:ea typeface="楷体_GB2312" pitchFamily="49" charset="-122"/>
                <a:sym typeface="Symbol" pitchFamily="18" charset="2"/>
              </a:rPr>
              <a:t>，则</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是一个偏序格；</a:t>
            </a:r>
          </a:p>
        </p:txBody>
      </p:sp>
      <p:sp>
        <p:nvSpPr>
          <p:cNvPr id="545796" name="Text Box 4"/>
          <p:cNvSpPr txBox="1">
            <a:spLocks noChangeArrowheads="1"/>
          </p:cNvSpPr>
          <p:nvPr/>
        </p:nvSpPr>
        <p:spPr bwMode="auto">
          <a:xfrm>
            <a:off x="900113" y="2420938"/>
            <a:ext cx="77755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00FF"/>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证明</a:t>
            </a:r>
            <a:r>
              <a:rPr lang="zh-CN" altLang="en-US" b="1">
                <a:solidFill>
                  <a:srgbClr val="0000FF"/>
                </a:solidFill>
                <a:latin typeface="楷体_GB2312" pitchFamily="49" charset="-122"/>
                <a:ea typeface="楷体_GB2312" pitchFamily="49" charset="-122"/>
              </a:rPr>
              <a:t> </a:t>
            </a:r>
            <a:r>
              <a:rPr lang="zh-CN" altLang="en-US" b="1">
                <a:latin typeface="楷体_GB2312" pitchFamily="49" charset="-122"/>
                <a:ea typeface="楷体_GB2312" pitchFamily="49" charset="-122"/>
              </a:rPr>
              <a:t>其次，证明对任意</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y∈L</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a:t>
            </a:r>
            <a:r>
              <a:rPr lang="zh-CN" altLang="en-US" b="1">
                <a:latin typeface="楷体_GB2312" pitchFamily="49" charset="-122"/>
                <a:ea typeface="楷体_GB2312" pitchFamily="49" charset="-122"/>
              </a:rPr>
              <a:t>在</a:t>
            </a:r>
            <a:r>
              <a:rPr lang="en-US" altLang="zh-CN" b="1">
                <a:latin typeface="楷体_GB2312" pitchFamily="49" charset="-122"/>
                <a:ea typeface="楷体_GB2312" pitchFamily="49" charset="-122"/>
              </a:rPr>
              <a:t>L</a:t>
            </a:r>
            <a:r>
              <a:rPr lang="zh-CN" altLang="en-US" b="1">
                <a:latin typeface="楷体_GB2312" pitchFamily="49" charset="-122"/>
                <a:ea typeface="楷体_GB2312" pitchFamily="49" charset="-122"/>
              </a:rPr>
              <a:t>中有最 </a:t>
            </a:r>
          </a:p>
          <a:p>
            <a:r>
              <a:rPr lang="zh-CN" altLang="en-US" b="1">
                <a:latin typeface="楷体_GB2312" pitchFamily="49" charset="-122"/>
                <a:ea typeface="楷体_GB2312" pitchFamily="49" charset="-122"/>
              </a:rPr>
              <a:t>   大下界和最小上界。</a:t>
            </a:r>
          </a:p>
          <a:p>
            <a:r>
              <a:rPr lang="zh-CN" altLang="en-US" b="1">
                <a:latin typeface="楷体_GB2312" pitchFamily="49" charset="-122"/>
                <a:ea typeface="楷体_GB2312" pitchFamily="49" charset="-122"/>
              </a:rPr>
              <a:t>   由于 </a:t>
            </a:r>
            <a:r>
              <a:rPr lang="en-US" altLang="zh-CN" b="1">
                <a:latin typeface="楷体_GB2312" pitchFamily="49" charset="-122"/>
                <a:ea typeface="楷体_GB2312" pitchFamily="49" charset="-122"/>
              </a:rPr>
              <a:t>x∧(x∧y)=x∧y,  (</a:t>
            </a:r>
            <a:r>
              <a:rPr lang="zh-CN" altLang="en-US" b="1">
                <a:latin typeface="楷体_GB2312" pitchFamily="49" charset="-122"/>
                <a:ea typeface="楷体_GB2312" pitchFamily="49" charset="-122"/>
              </a:rPr>
              <a:t>结合律，幂等律</a:t>
            </a:r>
            <a:r>
              <a:rPr lang="en-US" altLang="zh-CN" b="1">
                <a:latin typeface="楷体_GB2312" pitchFamily="49" charset="-122"/>
                <a:ea typeface="楷体_GB2312" pitchFamily="49" charset="-122"/>
              </a:rPr>
              <a:t>)</a:t>
            </a:r>
          </a:p>
          <a:p>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所以，</a:t>
            </a:r>
            <a:r>
              <a:rPr lang="en-US" altLang="zh-CN" b="1">
                <a:latin typeface="楷体_GB2312" pitchFamily="49" charset="-122"/>
                <a:ea typeface="楷体_GB2312" pitchFamily="49" charset="-122"/>
              </a:rPr>
              <a:t>x∧y≤x.</a:t>
            </a:r>
            <a:r>
              <a:rPr lang="zh-CN" altLang="en-US" b="1">
                <a:solidFill>
                  <a:srgbClr val="0000FF"/>
                </a:solidFill>
                <a:latin typeface="楷体_GB2312" pitchFamily="49" charset="-122"/>
                <a:ea typeface="楷体_GB2312" pitchFamily="49" charset="-122"/>
              </a:rPr>
              <a:t>同理可得</a:t>
            </a:r>
            <a:r>
              <a:rPr lang="en-US" altLang="zh-CN" b="1">
                <a:solidFill>
                  <a:srgbClr val="0000FF"/>
                </a:solidFill>
                <a:latin typeface="楷体_GB2312" pitchFamily="49" charset="-122"/>
                <a:ea typeface="楷体_GB2312" pitchFamily="49" charset="-122"/>
              </a:rPr>
              <a:t>x∧y≤y</a:t>
            </a:r>
            <a:r>
              <a:rPr lang="zh-CN" altLang="en-US" b="1">
                <a:solidFill>
                  <a:srgbClr val="0000FF"/>
                </a:solidFill>
                <a:latin typeface="楷体_GB2312" pitchFamily="49" charset="-122"/>
                <a:ea typeface="楷体_GB2312" pitchFamily="49" charset="-122"/>
              </a:rPr>
              <a:t>。这说明</a:t>
            </a:r>
            <a:r>
              <a:rPr lang="en-US" altLang="zh-CN" b="1">
                <a:solidFill>
                  <a:srgbClr val="0000FF"/>
                </a:solidFill>
                <a:latin typeface="楷体_GB2312" pitchFamily="49" charset="-122"/>
                <a:ea typeface="楷体_GB2312" pitchFamily="49" charset="-122"/>
              </a:rPr>
              <a:t>x∧y </a:t>
            </a:r>
          </a:p>
          <a:p>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是</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y}</a:t>
            </a:r>
            <a:r>
              <a:rPr lang="zh-CN" altLang="en-US" b="1">
                <a:solidFill>
                  <a:srgbClr val="0000FF"/>
                </a:solidFill>
                <a:latin typeface="楷体_GB2312" pitchFamily="49" charset="-122"/>
                <a:ea typeface="楷体_GB2312" pitchFamily="49" charset="-122"/>
              </a:rPr>
              <a:t>的一个下界。</a:t>
            </a:r>
          </a:p>
          <a:p>
            <a:r>
              <a:rPr lang="zh-CN" altLang="en-US" b="1">
                <a:solidFill>
                  <a:srgbClr val="0000FF"/>
                </a:solidFill>
                <a:latin typeface="楷体_GB2312" pitchFamily="49" charset="-122"/>
                <a:ea typeface="楷体_GB2312" pitchFamily="49" charset="-122"/>
              </a:rPr>
              <a:t>   </a:t>
            </a:r>
            <a:r>
              <a:rPr lang="zh-CN" altLang="en-US" b="1">
                <a:solidFill>
                  <a:srgbClr val="B2B2B2"/>
                </a:solidFill>
                <a:latin typeface="楷体_GB2312" pitchFamily="49" charset="-122"/>
                <a:ea typeface="楷体_GB2312" pitchFamily="49" charset="-122"/>
              </a:rPr>
              <a:t>现在设</a:t>
            </a:r>
            <a:r>
              <a:rPr lang="en-US" altLang="zh-CN" b="1">
                <a:solidFill>
                  <a:srgbClr val="B2B2B2"/>
                </a:solidFill>
                <a:latin typeface="楷体_GB2312" pitchFamily="49" charset="-122"/>
                <a:ea typeface="楷体_GB2312" pitchFamily="49" charset="-122"/>
              </a:rPr>
              <a:t>c</a:t>
            </a:r>
            <a:r>
              <a:rPr lang="zh-CN" altLang="en-US" b="1">
                <a:solidFill>
                  <a:srgbClr val="B2B2B2"/>
                </a:solidFill>
                <a:latin typeface="楷体_GB2312" pitchFamily="49" charset="-122"/>
                <a:ea typeface="楷体_GB2312" pitchFamily="49" charset="-122"/>
              </a:rPr>
              <a:t>是</a:t>
            </a:r>
            <a:r>
              <a:rPr lang="en-US" altLang="zh-CN" b="1">
                <a:solidFill>
                  <a:srgbClr val="B2B2B2"/>
                </a:solidFill>
                <a:latin typeface="楷体_GB2312" pitchFamily="49" charset="-122"/>
                <a:ea typeface="楷体_GB2312" pitchFamily="49" charset="-122"/>
              </a:rPr>
              <a:t>x</a:t>
            </a:r>
            <a:r>
              <a:rPr lang="zh-CN" altLang="en-US" b="1">
                <a:solidFill>
                  <a:srgbClr val="B2B2B2"/>
                </a:solidFill>
                <a:latin typeface="楷体_GB2312" pitchFamily="49" charset="-122"/>
                <a:ea typeface="楷体_GB2312" pitchFamily="49" charset="-122"/>
              </a:rPr>
              <a:t>和</a:t>
            </a:r>
            <a:r>
              <a:rPr lang="en-US" altLang="zh-CN" b="1">
                <a:solidFill>
                  <a:srgbClr val="B2B2B2"/>
                </a:solidFill>
                <a:latin typeface="楷体_GB2312" pitchFamily="49" charset="-122"/>
                <a:ea typeface="楷体_GB2312" pitchFamily="49" charset="-122"/>
              </a:rPr>
              <a:t>y</a:t>
            </a:r>
            <a:r>
              <a:rPr lang="zh-CN" altLang="en-US" b="1">
                <a:solidFill>
                  <a:srgbClr val="B2B2B2"/>
                </a:solidFill>
                <a:latin typeface="楷体_GB2312" pitchFamily="49" charset="-122"/>
                <a:ea typeface="楷体_GB2312" pitchFamily="49" charset="-122"/>
              </a:rPr>
              <a:t>的任一下界，即</a:t>
            </a:r>
            <a:r>
              <a:rPr lang="en-US" altLang="zh-CN" b="1">
                <a:solidFill>
                  <a:srgbClr val="B2B2B2"/>
                </a:solidFill>
                <a:latin typeface="楷体_GB2312" pitchFamily="49" charset="-122"/>
                <a:ea typeface="楷体_GB2312" pitchFamily="49" charset="-122"/>
              </a:rPr>
              <a:t>c≤x</a:t>
            </a:r>
            <a:r>
              <a:rPr lang="zh-CN" altLang="en-US" b="1">
                <a:solidFill>
                  <a:srgbClr val="B2B2B2"/>
                </a:solidFill>
                <a:latin typeface="楷体_GB2312" pitchFamily="49" charset="-122"/>
                <a:ea typeface="楷体_GB2312" pitchFamily="49" charset="-122"/>
              </a:rPr>
              <a:t>且</a:t>
            </a:r>
            <a:r>
              <a:rPr lang="en-US" altLang="zh-CN" b="1">
                <a:solidFill>
                  <a:srgbClr val="B2B2B2"/>
                </a:solidFill>
                <a:latin typeface="楷体_GB2312" pitchFamily="49" charset="-122"/>
                <a:ea typeface="楷体_GB2312" pitchFamily="49" charset="-122"/>
              </a:rPr>
              <a:t>c≤y,</a:t>
            </a:r>
            <a:r>
              <a:rPr lang="zh-CN" altLang="en-US" b="1">
                <a:solidFill>
                  <a:srgbClr val="B2B2B2"/>
                </a:solidFill>
                <a:latin typeface="楷体_GB2312" pitchFamily="49" charset="-122"/>
                <a:ea typeface="楷体_GB2312" pitchFamily="49" charset="-122"/>
              </a:rPr>
              <a:t>那么</a:t>
            </a:r>
          </a:p>
          <a:p>
            <a:r>
              <a:rPr lang="zh-CN" altLang="en-US" b="1">
                <a:solidFill>
                  <a:srgbClr val="B2B2B2"/>
                </a:solidFill>
                <a:latin typeface="楷体_GB2312" pitchFamily="49" charset="-122"/>
                <a:ea typeface="楷体_GB2312" pitchFamily="49" charset="-122"/>
              </a:rPr>
              <a:t>             </a:t>
            </a:r>
            <a:r>
              <a:rPr lang="en-US" altLang="zh-CN" b="1">
                <a:solidFill>
                  <a:srgbClr val="B2B2B2"/>
                </a:solidFill>
                <a:latin typeface="楷体_GB2312" pitchFamily="49" charset="-122"/>
                <a:ea typeface="楷体_GB2312" pitchFamily="49" charset="-122"/>
              </a:rPr>
              <a:t>c∧(x∧y)=(c∧x)∧y    (</a:t>
            </a:r>
            <a:r>
              <a:rPr lang="zh-CN" altLang="en-US" b="1">
                <a:solidFill>
                  <a:srgbClr val="B2B2B2"/>
                </a:solidFill>
                <a:latin typeface="楷体_GB2312" pitchFamily="49" charset="-122"/>
                <a:ea typeface="楷体_GB2312" pitchFamily="49" charset="-122"/>
              </a:rPr>
              <a:t>结合律</a:t>
            </a:r>
            <a:r>
              <a:rPr lang="en-US" altLang="zh-CN" b="1">
                <a:solidFill>
                  <a:srgbClr val="B2B2B2"/>
                </a:solidFill>
                <a:latin typeface="楷体_GB2312" pitchFamily="49" charset="-122"/>
                <a:ea typeface="楷体_GB2312" pitchFamily="49" charset="-122"/>
              </a:rPr>
              <a:t>)                          </a:t>
            </a:r>
          </a:p>
          <a:p>
            <a:r>
              <a:rPr lang="en-US" altLang="zh-CN" b="1">
                <a:solidFill>
                  <a:srgbClr val="B2B2B2"/>
                </a:solidFill>
                <a:latin typeface="楷体_GB2312" pitchFamily="49" charset="-122"/>
                <a:ea typeface="楷体_GB2312" pitchFamily="49" charset="-122"/>
              </a:rPr>
              <a:t>                      =c∧y=c.</a:t>
            </a:r>
          </a:p>
          <a:p>
            <a:r>
              <a:rPr lang="en-US" altLang="zh-CN" b="1">
                <a:solidFill>
                  <a:srgbClr val="B2B2B2"/>
                </a:solidFill>
                <a:latin typeface="楷体_GB2312" pitchFamily="49" charset="-122"/>
                <a:ea typeface="楷体_GB2312" pitchFamily="49" charset="-122"/>
              </a:rPr>
              <a:t>   </a:t>
            </a:r>
            <a:r>
              <a:rPr lang="zh-CN" altLang="en-US" b="1">
                <a:solidFill>
                  <a:srgbClr val="B2B2B2"/>
                </a:solidFill>
                <a:latin typeface="楷体_GB2312" pitchFamily="49" charset="-122"/>
                <a:ea typeface="楷体_GB2312" pitchFamily="49" charset="-122"/>
              </a:rPr>
              <a:t>这说明</a:t>
            </a:r>
            <a:r>
              <a:rPr lang="en-US" altLang="zh-CN" b="1">
                <a:solidFill>
                  <a:srgbClr val="B2B2B2"/>
                </a:solidFill>
                <a:latin typeface="楷体_GB2312" pitchFamily="49" charset="-122"/>
                <a:ea typeface="楷体_GB2312" pitchFamily="49" charset="-122"/>
              </a:rPr>
              <a:t>c≤x∧y</a:t>
            </a:r>
            <a:r>
              <a:rPr lang="zh-CN" altLang="en-US" b="1">
                <a:solidFill>
                  <a:srgbClr val="B2B2B2"/>
                </a:solidFill>
                <a:latin typeface="楷体_GB2312" pitchFamily="49" charset="-122"/>
                <a:ea typeface="楷体_GB2312" pitchFamily="49" charset="-122"/>
              </a:rPr>
              <a:t>，从而知道，</a:t>
            </a:r>
            <a:r>
              <a:rPr lang="en-US" altLang="zh-CN" b="1">
                <a:solidFill>
                  <a:srgbClr val="B2B2B2"/>
                </a:solidFill>
                <a:latin typeface="楷体_GB2312" pitchFamily="49" charset="-122"/>
                <a:ea typeface="楷体_GB2312" pitchFamily="49" charset="-122"/>
              </a:rPr>
              <a:t>glb(x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y)=x∧y</a:t>
            </a:r>
            <a:r>
              <a:rPr lang="zh-CN" altLang="en-US" b="1">
                <a:solidFill>
                  <a:srgbClr val="B2B2B2"/>
                </a:solidFill>
                <a:latin typeface="楷体_GB2312" pitchFamily="49" charset="-122"/>
                <a:ea typeface="楷体_GB2312" pitchFamily="49" charset="-122"/>
              </a:rPr>
              <a:t>。</a:t>
            </a:r>
          </a:p>
          <a:p>
            <a:r>
              <a:rPr lang="zh-CN" altLang="en-US" b="1">
                <a:solidFill>
                  <a:srgbClr val="B2B2B2"/>
                </a:solidFill>
                <a:latin typeface="楷体_GB2312" pitchFamily="49" charset="-122"/>
                <a:ea typeface="楷体_GB2312" pitchFamily="49" charset="-122"/>
              </a:rPr>
              <a:t>   类似地，可以证明</a:t>
            </a:r>
            <a:r>
              <a:rPr lang="en-US" altLang="zh-CN" b="1">
                <a:solidFill>
                  <a:srgbClr val="B2B2B2"/>
                </a:solidFill>
                <a:latin typeface="楷体_GB2312" pitchFamily="49" charset="-122"/>
                <a:ea typeface="楷体_GB2312" pitchFamily="49" charset="-122"/>
              </a:rPr>
              <a:t>lub(x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y)=x∨y</a:t>
            </a:r>
            <a:r>
              <a:rPr lang="zh-CN" altLang="en-US" b="1">
                <a:solidFill>
                  <a:srgbClr val="B2B2B2"/>
                </a:solidFill>
                <a:latin typeface="楷体_GB2312" pitchFamily="49" charset="-122"/>
                <a:ea typeface="楷体_GB2312" pitchFamily="49" charset="-122"/>
              </a:rPr>
              <a:t>，只需在上述证明中把∧换成∨，把∨换成∧即可。 </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744DF28-C57E-42CC-9325-E3FB5F9CFF1C}"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ADF0B336-32E7-4B99-B248-97AD258DC132}" type="slidenum">
              <a:rPr lang="en-US" altLang="zh-CN" smtClean="0"/>
              <a:pPr/>
              <a:t>2</a:t>
            </a:fld>
            <a:endParaRPr lang="en-US" altLang="zh-CN" dirty="0"/>
          </a:p>
        </p:txBody>
      </p:sp>
      <p:sp>
        <p:nvSpPr>
          <p:cNvPr id="455682" name="Rectangle 2"/>
          <p:cNvSpPr>
            <a:spLocks noGrp="1" noChangeArrowheads="1"/>
          </p:cNvSpPr>
          <p:nvPr>
            <p:ph type="title"/>
          </p:nvPr>
        </p:nvSpPr>
        <p:spPr/>
        <p:txBody>
          <a:bodyPr/>
          <a:lstStyle/>
          <a:p>
            <a:endParaRPr lang="zh-CN" altLang="zh-CN"/>
          </a:p>
        </p:txBody>
      </p:sp>
      <p:sp>
        <p:nvSpPr>
          <p:cNvPr id="455683" name="Rectangle 3"/>
          <p:cNvSpPr>
            <a:spLocks noGrp="1" noChangeArrowheads="1"/>
          </p:cNvSpPr>
          <p:nvPr>
            <p:ph type="body" idx="1"/>
          </p:nvPr>
        </p:nvSpPr>
        <p:spPr>
          <a:xfrm>
            <a:off x="1042988" y="1628775"/>
            <a:ext cx="7620000" cy="3248957"/>
          </a:xfrm>
        </p:spPr>
        <p:txBody>
          <a:bodyPr/>
          <a:lstStyle/>
          <a:p>
            <a:pPr algn="l">
              <a:buFont typeface="Wingdings" pitchFamily="2" charset="2"/>
              <a:buNone/>
            </a:pPr>
            <a:r>
              <a:rPr lang="zh-CN" altLang="en-US" dirty="0">
                <a:solidFill>
                  <a:srgbClr val="FF00FF"/>
                </a:solidFill>
              </a:rPr>
              <a:t>第</a:t>
            </a:r>
            <a:r>
              <a:rPr lang="en-US" altLang="zh-CN" dirty="0">
                <a:solidFill>
                  <a:srgbClr val="FF00FF"/>
                </a:solidFill>
              </a:rPr>
              <a:t>17</a:t>
            </a:r>
            <a:r>
              <a:rPr lang="zh-CN" altLang="en-US" dirty="0">
                <a:solidFill>
                  <a:srgbClr val="FF00FF"/>
                </a:solidFill>
              </a:rPr>
              <a:t>章 格与布尔代数</a:t>
            </a:r>
          </a:p>
          <a:p>
            <a:pPr algn="l">
              <a:buFont typeface="Wingdings" pitchFamily="2" charset="2"/>
              <a:buNone/>
            </a:pPr>
            <a:r>
              <a:rPr lang="en-US" altLang="zh-CN" sz="2400" dirty="0" smtClean="0">
                <a:solidFill>
                  <a:srgbClr val="FF00FF"/>
                </a:solidFill>
              </a:rPr>
              <a:t>   	17.1 </a:t>
            </a:r>
            <a:r>
              <a:rPr lang="zh-CN" altLang="en-US" sz="2400" dirty="0">
                <a:solidFill>
                  <a:srgbClr val="FF00FF"/>
                </a:solidFill>
              </a:rPr>
              <a:t>格的定义与</a:t>
            </a:r>
            <a:r>
              <a:rPr lang="zh-CN" altLang="en-US" sz="2400" dirty="0" smtClean="0">
                <a:solidFill>
                  <a:srgbClr val="FF00FF"/>
                </a:solidFill>
              </a:rPr>
              <a:t>性质</a:t>
            </a:r>
            <a:endParaRPr lang="en-US" altLang="zh-CN" sz="2400" dirty="0" smtClean="0">
              <a:solidFill>
                <a:srgbClr val="FF00FF"/>
              </a:solidFill>
            </a:endParaRPr>
          </a:p>
          <a:p>
            <a:pPr algn="l">
              <a:buNone/>
            </a:pPr>
            <a:r>
              <a:rPr lang="en-US" altLang="zh-CN" sz="2400" dirty="0" smtClean="0">
                <a:solidFill>
                  <a:srgbClr val="FF00FF"/>
                </a:solidFill>
              </a:rPr>
              <a:t>	17.2 </a:t>
            </a:r>
            <a:r>
              <a:rPr lang="zh-CN" altLang="en-US" sz="2400" dirty="0" smtClean="0">
                <a:solidFill>
                  <a:srgbClr val="FF00FF"/>
                </a:solidFill>
              </a:rPr>
              <a:t>子格与格同态</a:t>
            </a:r>
            <a:endParaRPr lang="zh-CN" altLang="en-US" sz="2400" dirty="0">
              <a:solidFill>
                <a:srgbClr val="FF00FF"/>
              </a:solidFill>
            </a:endParaRPr>
          </a:p>
          <a:p>
            <a:pPr algn="l">
              <a:buNone/>
            </a:pPr>
            <a:r>
              <a:rPr lang="en-US" altLang="zh-CN" sz="2400" dirty="0" smtClean="0">
                <a:solidFill>
                  <a:srgbClr val="FF00FF"/>
                </a:solidFill>
              </a:rPr>
              <a:t>	17.3 </a:t>
            </a:r>
            <a:r>
              <a:rPr lang="zh-CN" altLang="en-US" sz="2400" dirty="0" smtClean="0">
                <a:solidFill>
                  <a:srgbClr val="FF00FF"/>
                </a:solidFill>
              </a:rPr>
              <a:t>分配格与有补格</a:t>
            </a:r>
            <a:endParaRPr lang="en-US" altLang="zh-CN" sz="2400" dirty="0" smtClean="0">
              <a:solidFill>
                <a:srgbClr val="FF00FF"/>
              </a:solidFill>
            </a:endParaRPr>
          </a:p>
          <a:p>
            <a:pPr algn="l">
              <a:buNone/>
            </a:pPr>
            <a:r>
              <a:rPr lang="en-US" altLang="zh-CN" sz="2400" dirty="0" smtClean="0">
                <a:solidFill>
                  <a:srgbClr val="FF00FF"/>
                </a:solidFill>
              </a:rPr>
              <a:t>	17.4 </a:t>
            </a:r>
            <a:r>
              <a:rPr lang="zh-CN" altLang="en-US" sz="2400" dirty="0" smtClean="0">
                <a:solidFill>
                  <a:srgbClr val="FF00FF"/>
                </a:solidFill>
              </a:rPr>
              <a:t>布尔代数</a:t>
            </a:r>
            <a:endParaRPr lang="en-US" altLang="zh-CN" sz="2400" dirty="0" smtClean="0">
              <a:solidFill>
                <a:srgbClr val="FF00FF"/>
              </a:solidFill>
            </a:endParaRPr>
          </a:p>
          <a:p>
            <a:pPr algn="l">
              <a:buNone/>
            </a:pPr>
            <a:r>
              <a:rPr lang="en-US" altLang="zh-CN" sz="2400" dirty="0" smtClean="0">
                <a:solidFill>
                  <a:srgbClr val="FF00FF"/>
                </a:solidFill>
              </a:rPr>
              <a:t>	17.5 </a:t>
            </a:r>
            <a:r>
              <a:rPr lang="zh-CN" altLang="en-US" sz="2400" dirty="0" smtClean="0">
                <a:solidFill>
                  <a:srgbClr val="FF00FF"/>
                </a:solidFill>
              </a:rPr>
              <a:t>布尔表达式</a:t>
            </a:r>
            <a:endParaRPr lang="zh-CN" altLang="en-US" sz="2400" dirty="0">
              <a:solidFill>
                <a:srgbClr val="FF00FF"/>
              </a:solidFill>
            </a:endParaRPr>
          </a:p>
          <a:p>
            <a:pPr algn="l">
              <a:buFont typeface="Wingdings" pitchFamily="2" charset="2"/>
              <a:buNone/>
            </a:pPr>
            <a:endParaRPr lang="zh-CN" altLang="en-US" sz="2400" dirty="0">
              <a:solidFill>
                <a:srgbClr val="FF00FF"/>
              </a:solidFill>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3B282BC-B235-450B-BA0A-E7471F40A043}"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CC8507D7-0E1D-452F-B169-120A1EF5AB8D}" type="slidenum">
              <a:rPr lang="en-US" altLang="zh-CN" smtClean="0"/>
              <a:pPr/>
              <a:t>20</a:t>
            </a:fld>
            <a:endParaRPr lang="en-US" altLang="zh-CN" dirty="0"/>
          </a:p>
        </p:txBody>
      </p:sp>
      <p:sp>
        <p:nvSpPr>
          <p:cNvPr id="546818" name="Rectangle 2"/>
          <p:cNvSpPr>
            <a:spLocks noGrp="1" noChangeArrowheads="1"/>
          </p:cNvSpPr>
          <p:nvPr>
            <p:ph type="title"/>
          </p:nvPr>
        </p:nvSpPr>
        <p:spPr/>
        <p:txBody>
          <a:bodyPr/>
          <a:lstStyle/>
          <a:p>
            <a:endParaRPr lang="zh-CN" altLang="zh-CN"/>
          </a:p>
        </p:txBody>
      </p:sp>
      <p:sp>
        <p:nvSpPr>
          <p:cNvPr id="546819" name="Rectangle 3"/>
          <p:cNvSpPr>
            <a:spLocks noGrp="1" noChangeArrowheads="1"/>
          </p:cNvSpPr>
          <p:nvPr>
            <p:ph type="body" idx="1"/>
          </p:nvPr>
        </p:nvSpPr>
        <p:spPr>
          <a:xfrm>
            <a:off x="1042988" y="1052513"/>
            <a:ext cx="7850187" cy="138747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17.2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是一个代数格，定义格上的自然偏序</a:t>
            </a:r>
            <a:r>
              <a:rPr lang="zh-CN" altLang="en-US" sz="2400">
                <a:latin typeface="Times New Roman"/>
                <a:ea typeface="楷体_GB2312" pitchFamily="49" charset="-122"/>
              </a:rPr>
              <a:t>“</a:t>
            </a:r>
            <a:r>
              <a:rPr lang="zh-CN"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ab</a:t>
            </a:r>
            <a:r>
              <a:rPr lang="zh-CN" altLang="en-US" sz="2400">
                <a:latin typeface="楷体_GB2312" pitchFamily="49" charset="-122"/>
                <a:ea typeface="楷体_GB2312" pitchFamily="49" charset="-122"/>
                <a:sym typeface="Symbol" pitchFamily="18" charset="2"/>
              </a:rPr>
              <a:t>当且仅当</a:t>
            </a:r>
            <a:r>
              <a:rPr lang="en-US" altLang="zh-CN" sz="2400">
                <a:latin typeface="楷体_GB2312" pitchFamily="49" charset="-122"/>
                <a:ea typeface="楷体_GB2312" pitchFamily="49" charset="-122"/>
                <a:sym typeface="Symbol" pitchFamily="18" charset="2"/>
              </a:rPr>
              <a:t>a</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b=a</a:t>
            </a:r>
            <a:r>
              <a:rPr lang="zh-CN" altLang="en-US" sz="2400">
                <a:latin typeface="楷体_GB2312" pitchFamily="49" charset="-122"/>
                <a:ea typeface="楷体_GB2312" pitchFamily="49" charset="-122"/>
                <a:sym typeface="Symbol" pitchFamily="18" charset="2"/>
              </a:rPr>
              <a:t>，则</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是一个偏序格；</a:t>
            </a:r>
          </a:p>
        </p:txBody>
      </p:sp>
      <p:sp>
        <p:nvSpPr>
          <p:cNvPr id="546820" name="Text Box 4"/>
          <p:cNvSpPr txBox="1">
            <a:spLocks noChangeArrowheads="1"/>
          </p:cNvSpPr>
          <p:nvPr/>
        </p:nvSpPr>
        <p:spPr bwMode="auto">
          <a:xfrm>
            <a:off x="900113" y="2420938"/>
            <a:ext cx="77755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00FF"/>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证明</a:t>
            </a:r>
            <a:r>
              <a:rPr lang="zh-CN" altLang="en-US" b="1">
                <a:solidFill>
                  <a:srgbClr val="0000FF"/>
                </a:solidFill>
                <a:latin typeface="楷体_GB2312" pitchFamily="49" charset="-122"/>
                <a:ea typeface="楷体_GB2312" pitchFamily="49" charset="-122"/>
              </a:rPr>
              <a:t> </a:t>
            </a:r>
            <a:r>
              <a:rPr lang="zh-CN" altLang="en-US" b="1">
                <a:latin typeface="楷体_GB2312" pitchFamily="49" charset="-122"/>
                <a:ea typeface="楷体_GB2312" pitchFamily="49" charset="-122"/>
              </a:rPr>
              <a:t>其次，证明对任意</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y∈L</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a:t>
            </a:r>
            <a:r>
              <a:rPr lang="zh-CN" altLang="en-US" b="1">
                <a:latin typeface="楷体_GB2312" pitchFamily="49" charset="-122"/>
                <a:ea typeface="楷体_GB2312" pitchFamily="49" charset="-122"/>
              </a:rPr>
              <a:t>在</a:t>
            </a:r>
            <a:r>
              <a:rPr lang="en-US" altLang="zh-CN" b="1">
                <a:latin typeface="楷体_GB2312" pitchFamily="49" charset="-122"/>
                <a:ea typeface="楷体_GB2312" pitchFamily="49" charset="-122"/>
              </a:rPr>
              <a:t>L</a:t>
            </a:r>
            <a:r>
              <a:rPr lang="zh-CN" altLang="en-US" b="1">
                <a:latin typeface="楷体_GB2312" pitchFamily="49" charset="-122"/>
                <a:ea typeface="楷体_GB2312" pitchFamily="49" charset="-122"/>
              </a:rPr>
              <a:t>中有最 </a:t>
            </a:r>
          </a:p>
          <a:p>
            <a:r>
              <a:rPr lang="zh-CN" altLang="en-US" b="1">
                <a:latin typeface="楷体_GB2312" pitchFamily="49" charset="-122"/>
                <a:ea typeface="楷体_GB2312" pitchFamily="49" charset="-122"/>
              </a:rPr>
              <a:t>   大下界和最小上界。</a:t>
            </a:r>
          </a:p>
          <a:p>
            <a:r>
              <a:rPr lang="zh-CN" altLang="en-US" b="1">
                <a:latin typeface="楷体_GB2312" pitchFamily="49" charset="-122"/>
                <a:ea typeface="楷体_GB2312" pitchFamily="49" charset="-122"/>
              </a:rPr>
              <a:t>   由于 </a:t>
            </a:r>
            <a:r>
              <a:rPr lang="en-US" altLang="zh-CN" b="1">
                <a:latin typeface="楷体_GB2312" pitchFamily="49" charset="-122"/>
                <a:ea typeface="楷体_GB2312" pitchFamily="49" charset="-122"/>
              </a:rPr>
              <a:t>x∧(x∧y)=x∧y,  (</a:t>
            </a:r>
            <a:r>
              <a:rPr lang="zh-CN" altLang="en-US" b="1">
                <a:latin typeface="楷体_GB2312" pitchFamily="49" charset="-122"/>
                <a:ea typeface="楷体_GB2312" pitchFamily="49" charset="-122"/>
              </a:rPr>
              <a:t>结合律，幂等律</a:t>
            </a:r>
            <a:r>
              <a:rPr lang="en-US" altLang="zh-CN" b="1">
                <a:latin typeface="楷体_GB2312" pitchFamily="49" charset="-122"/>
                <a:ea typeface="楷体_GB2312" pitchFamily="49" charset="-122"/>
              </a:rPr>
              <a:t>)</a:t>
            </a:r>
          </a:p>
          <a:p>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所以，</a:t>
            </a:r>
            <a:r>
              <a:rPr lang="en-US" altLang="zh-CN" b="1">
                <a:latin typeface="楷体_GB2312" pitchFamily="49" charset="-122"/>
                <a:ea typeface="楷体_GB2312" pitchFamily="49" charset="-122"/>
              </a:rPr>
              <a:t>x∧y≤x.</a:t>
            </a:r>
            <a:r>
              <a:rPr lang="zh-CN" altLang="en-US" b="1">
                <a:latin typeface="楷体_GB2312" pitchFamily="49" charset="-122"/>
                <a:ea typeface="楷体_GB2312" pitchFamily="49" charset="-122"/>
              </a:rPr>
              <a:t>同理可得</a:t>
            </a:r>
            <a:r>
              <a:rPr lang="en-US" altLang="zh-CN" b="1">
                <a:latin typeface="楷体_GB2312" pitchFamily="49" charset="-122"/>
                <a:ea typeface="楷体_GB2312" pitchFamily="49" charset="-122"/>
              </a:rPr>
              <a:t>x∧y≤y</a:t>
            </a:r>
            <a:r>
              <a:rPr lang="zh-CN" altLang="en-US" b="1">
                <a:latin typeface="楷体_GB2312" pitchFamily="49" charset="-122"/>
                <a:ea typeface="楷体_GB2312" pitchFamily="49" charset="-122"/>
              </a:rPr>
              <a:t>。这说明</a:t>
            </a:r>
            <a:r>
              <a:rPr lang="en-US" altLang="zh-CN" b="1">
                <a:latin typeface="楷体_GB2312" pitchFamily="49" charset="-122"/>
                <a:ea typeface="楷体_GB2312" pitchFamily="49" charset="-122"/>
              </a:rPr>
              <a:t>x∧y </a:t>
            </a:r>
          </a:p>
          <a:p>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是</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a:t>
            </a:r>
            <a:r>
              <a:rPr lang="zh-CN" altLang="en-US" b="1">
                <a:latin typeface="楷体_GB2312" pitchFamily="49" charset="-122"/>
                <a:ea typeface="楷体_GB2312" pitchFamily="49" charset="-122"/>
              </a:rPr>
              <a:t>的一个下界。</a:t>
            </a:r>
          </a:p>
          <a:p>
            <a:r>
              <a:rPr lang="zh-CN" altLang="en-US" b="1">
                <a:solidFill>
                  <a:srgbClr val="0000FF"/>
                </a:solidFill>
                <a:latin typeface="楷体_GB2312" pitchFamily="49" charset="-122"/>
                <a:ea typeface="楷体_GB2312" pitchFamily="49" charset="-122"/>
              </a:rPr>
              <a:t>   现在设</a:t>
            </a:r>
            <a:r>
              <a:rPr lang="en-US" altLang="zh-CN" b="1">
                <a:solidFill>
                  <a:srgbClr val="0000FF"/>
                </a:solidFill>
                <a:latin typeface="楷体_GB2312" pitchFamily="49" charset="-122"/>
                <a:ea typeface="楷体_GB2312" pitchFamily="49" charset="-122"/>
              </a:rPr>
              <a:t>c</a:t>
            </a:r>
            <a:r>
              <a:rPr lang="zh-CN" altLang="en-US" b="1">
                <a:solidFill>
                  <a:srgbClr val="0000FF"/>
                </a:solidFill>
                <a:latin typeface="楷体_GB2312" pitchFamily="49" charset="-122"/>
                <a:ea typeface="楷体_GB2312" pitchFamily="49" charset="-122"/>
              </a:rPr>
              <a:t>是</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和</a:t>
            </a:r>
            <a:r>
              <a:rPr lang="en-US" altLang="zh-CN" b="1">
                <a:solidFill>
                  <a:srgbClr val="0000FF"/>
                </a:solidFill>
                <a:latin typeface="楷体_GB2312" pitchFamily="49" charset="-122"/>
                <a:ea typeface="楷体_GB2312" pitchFamily="49" charset="-122"/>
              </a:rPr>
              <a:t>y</a:t>
            </a:r>
            <a:r>
              <a:rPr lang="zh-CN" altLang="en-US" b="1">
                <a:solidFill>
                  <a:srgbClr val="0000FF"/>
                </a:solidFill>
                <a:latin typeface="楷体_GB2312" pitchFamily="49" charset="-122"/>
                <a:ea typeface="楷体_GB2312" pitchFamily="49" charset="-122"/>
              </a:rPr>
              <a:t>的任一下界，即</a:t>
            </a:r>
            <a:r>
              <a:rPr lang="en-US" altLang="zh-CN" b="1">
                <a:solidFill>
                  <a:srgbClr val="0000FF"/>
                </a:solidFill>
                <a:latin typeface="楷体_GB2312" pitchFamily="49" charset="-122"/>
                <a:ea typeface="楷体_GB2312" pitchFamily="49" charset="-122"/>
              </a:rPr>
              <a:t>c≤x</a:t>
            </a:r>
            <a:r>
              <a:rPr lang="zh-CN" altLang="en-US" b="1">
                <a:solidFill>
                  <a:srgbClr val="0000FF"/>
                </a:solidFill>
                <a:latin typeface="楷体_GB2312" pitchFamily="49" charset="-122"/>
                <a:ea typeface="楷体_GB2312" pitchFamily="49" charset="-122"/>
              </a:rPr>
              <a:t>且</a:t>
            </a:r>
            <a:r>
              <a:rPr lang="en-US" altLang="zh-CN" b="1">
                <a:solidFill>
                  <a:srgbClr val="0000FF"/>
                </a:solidFill>
                <a:latin typeface="楷体_GB2312" pitchFamily="49" charset="-122"/>
                <a:ea typeface="楷体_GB2312" pitchFamily="49" charset="-122"/>
              </a:rPr>
              <a:t>c≤y,</a:t>
            </a:r>
            <a:r>
              <a:rPr lang="zh-CN" altLang="en-US" b="1">
                <a:solidFill>
                  <a:srgbClr val="0000FF"/>
                </a:solidFill>
                <a:latin typeface="楷体_GB2312" pitchFamily="49" charset="-122"/>
                <a:ea typeface="楷体_GB2312" pitchFamily="49" charset="-122"/>
              </a:rPr>
              <a:t>那么</a:t>
            </a:r>
          </a:p>
          <a:p>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c∧(x∧y)=(c∧x)∧y    (</a:t>
            </a:r>
            <a:r>
              <a:rPr lang="zh-CN" altLang="en-US" b="1">
                <a:solidFill>
                  <a:srgbClr val="0000FF"/>
                </a:solidFill>
                <a:latin typeface="楷体_GB2312" pitchFamily="49" charset="-122"/>
                <a:ea typeface="楷体_GB2312" pitchFamily="49" charset="-122"/>
              </a:rPr>
              <a:t>结合律</a:t>
            </a:r>
            <a:r>
              <a:rPr lang="en-US" altLang="zh-CN" b="1">
                <a:solidFill>
                  <a:srgbClr val="0000FF"/>
                </a:solidFill>
                <a:latin typeface="楷体_GB2312" pitchFamily="49" charset="-122"/>
                <a:ea typeface="楷体_GB2312" pitchFamily="49" charset="-122"/>
              </a:rPr>
              <a:t>)                          </a:t>
            </a:r>
          </a:p>
          <a:p>
            <a:r>
              <a:rPr lang="en-US" altLang="zh-CN" b="1">
                <a:solidFill>
                  <a:srgbClr val="0000FF"/>
                </a:solidFill>
                <a:latin typeface="楷体_GB2312" pitchFamily="49" charset="-122"/>
                <a:ea typeface="楷体_GB2312" pitchFamily="49" charset="-122"/>
              </a:rPr>
              <a:t>                      =c∧y=c.</a:t>
            </a:r>
          </a:p>
          <a:p>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这说明</a:t>
            </a:r>
            <a:r>
              <a:rPr lang="en-US" altLang="zh-CN" b="1">
                <a:solidFill>
                  <a:srgbClr val="0000FF"/>
                </a:solidFill>
                <a:latin typeface="楷体_GB2312" pitchFamily="49" charset="-122"/>
                <a:ea typeface="楷体_GB2312" pitchFamily="49" charset="-122"/>
              </a:rPr>
              <a:t>c≤x∧y</a:t>
            </a:r>
            <a:r>
              <a:rPr lang="zh-CN" altLang="en-US" b="1">
                <a:solidFill>
                  <a:srgbClr val="0000FF"/>
                </a:solidFill>
                <a:latin typeface="楷体_GB2312" pitchFamily="49" charset="-122"/>
                <a:ea typeface="楷体_GB2312" pitchFamily="49" charset="-122"/>
              </a:rPr>
              <a:t>，从而知道，</a:t>
            </a:r>
            <a:r>
              <a:rPr lang="en-US" altLang="zh-CN" b="1">
                <a:solidFill>
                  <a:srgbClr val="0000FF"/>
                </a:solidFill>
                <a:latin typeface="楷体_GB2312" pitchFamily="49" charset="-122"/>
                <a:ea typeface="楷体_GB2312" pitchFamily="49" charset="-122"/>
              </a:rPr>
              <a:t>glb(x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y)=x∧y</a:t>
            </a:r>
            <a:r>
              <a:rPr lang="zh-CN" altLang="en-US" b="1">
                <a:solidFill>
                  <a:srgbClr val="0000FF"/>
                </a:solidFill>
                <a:latin typeface="楷体_GB2312" pitchFamily="49" charset="-122"/>
                <a:ea typeface="楷体_GB2312" pitchFamily="49" charset="-122"/>
              </a:rPr>
              <a:t>。</a:t>
            </a:r>
          </a:p>
          <a:p>
            <a:r>
              <a:rPr lang="zh-CN" altLang="en-US" b="1">
                <a:solidFill>
                  <a:srgbClr val="0000FF"/>
                </a:solidFill>
                <a:latin typeface="楷体_GB2312" pitchFamily="49" charset="-122"/>
                <a:ea typeface="楷体_GB2312" pitchFamily="49" charset="-122"/>
              </a:rPr>
              <a:t>   </a:t>
            </a:r>
            <a:r>
              <a:rPr lang="zh-CN" altLang="en-US" b="1">
                <a:solidFill>
                  <a:srgbClr val="B2B2B2"/>
                </a:solidFill>
                <a:latin typeface="楷体_GB2312" pitchFamily="49" charset="-122"/>
                <a:ea typeface="楷体_GB2312" pitchFamily="49" charset="-122"/>
              </a:rPr>
              <a:t>类似地，可以证明</a:t>
            </a:r>
            <a:r>
              <a:rPr lang="en-US" altLang="zh-CN" b="1">
                <a:solidFill>
                  <a:srgbClr val="B2B2B2"/>
                </a:solidFill>
                <a:latin typeface="楷体_GB2312" pitchFamily="49" charset="-122"/>
                <a:ea typeface="楷体_GB2312" pitchFamily="49" charset="-122"/>
              </a:rPr>
              <a:t>lub(x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y)=x∨y</a:t>
            </a:r>
            <a:r>
              <a:rPr lang="zh-CN" altLang="en-US" b="1">
                <a:solidFill>
                  <a:srgbClr val="B2B2B2"/>
                </a:solidFill>
                <a:latin typeface="楷体_GB2312" pitchFamily="49" charset="-122"/>
                <a:ea typeface="楷体_GB2312" pitchFamily="49" charset="-122"/>
              </a:rPr>
              <a:t>，只需在上述证明中把∧换成∨，把∨换成∧即可。 </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0009CCC-B22C-459E-BC5D-41F34A876DEC}"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1DC1F552-2FAF-4028-80A5-92D21AD23DE1}" type="slidenum">
              <a:rPr lang="en-US" altLang="zh-CN" smtClean="0"/>
              <a:pPr/>
              <a:t>21</a:t>
            </a:fld>
            <a:endParaRPr lang="en-US" altLang="zh-CN" dirty="0"/>
          </a:p>
        </p:txBody>
      </p:sp>
      <p:sp>
        <p:nvSpPr>
          <p:cNvPr id="547842" name="Rectangle 2"/>
          <p:cNvSpPr>
            <a:spLocks noGrp="1" noChangeArrowheads="1"/>
          </p:cNvSpPr>
          <p:nvPr>
            <p:ph type="title"/>
          </p:nvPr>
        </p:nvSpPr>
        <p:spPr/>
        <p:txBody>
          <a:bodyPr/>
          <a:lstStyle/>
          <a:p>
            <a:endParaRPr lang="zh-CN" altLang="zh-CN"/>
          </a:p>
        </p:txBody>
      </p:sp>
      <p:sp>
        <p:nvSpPr>
          <p:cNvPr id="547843" name="Rectangle 3"/>
          <p:cNvSpPr>
            <a:spLocks noGrp="1" noChangeArrowheads="1"/>
          </p:cNvSpPr>
          <p:nvPr>
            <p:ph type="body" idx="1"/>
          </p:nvPr>
        </p:nvSpPr>
        <p:spPr>
          <a:xfrm>
            <a:off x="1042988" y="1052513"/>
            <a:ext cx="7850187" cy="138747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17.2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是一个代数格，定义格上的自然偏序</a:t>
            </a:r>
            <a:r>
              <a:rPr lang="zh-CN" altLang="en-US" sz="2400">
                <a:latin typeface="Times New Roman"/>
                <a:ea typeface="楷体_GB2312" pitchFamily="49" charset="-122"/>
              </a:rPr>
              <a:t>“</a:t>
            </a:r>
            <a:r>
              <a:rPr lang="zh-CN"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ab</a:t>
            </a:r>
            <a:r>
              <a:rPr lang="zh-CN" altLang="en-US" sz="2400">
                <a:latin typeface="楷体_GB2312" pitchFamily="49" charset="-122"/>
                <a:ea typeface="楷体_GB2312" pitchFamily="49" charset="-122"/>
                <a:sym typeface="Symbol" pitchFamily="18" charset="2"/>
              </a:rPr>
              <a:t>当且仅当</a:t>
            </a:r>
            <a:r>
              <a:rPr lang="en-US" altLang="zh-CN" sz="2400">
                <a:latin typeface="楷体_GB2312" pitchFamily="49" charset="-122"/>
                <a:ea typeface="楷体_GB2312" pitchFamily="49" charset="-122"/>
                <a:sym typeface="Symbol" pitchFamily="18" charset="2"/>
              </a:rPr>
              <a:t>a</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b=a</a:t>
            </a:r>
            <a:r>
              <a:rPr lang="zh-CN" altLang="en-US" sz="2400">
                <a:latin typeface="楷体_GB2312" pitchFamily="49" charset="-122"/>
                <a:ea typeface="楷体_GB2312" pitchFamily="49" charset="-122"/>
                <a:sym typeface="Symbol" pitchFamily="18" charset="2"/>
              </a:rPr>
              <a:t>，则</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是一个偏序格；</a:t>
            </a:r>
          </a:p>
        </p:txBody>
      </p:sp>
      <p:sp>
        <p:nvSpPr>
          <p:cNvPr id="547844" name="Text Box 4"/>
          <p:cNvSpPr txBox="1">
            <a:spLocks noChangeArrowheads="1"/>
          </p:cNvSpPr>
          <p:nvPr/>
        </p:nvSpPr>
        <p:spPr bwMode="auto">
          <a:xfrm>
            <a:off x="755650" y="2420938"/>
            <a:ext cx="81375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00FF"/>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证明</a:t>
            </a:r>
            <a:r>
              <a:rPr lang="zh-CN" altLang="en-US" b="1">
                <a:solidFill>
                  <a:srgbClr val="0000FF"/>
                </a:solidFill>
                <a:latin typeface="楷体_GB2312" pitchFamily="49" charset="-122"/>
                <a:ea typeface="楷体_GB2312" pitchFamily="49" charset="-122"/>
              </a:rPr>
              <a:t> </a:t>
            </a:r>
            <a:r>
              <a:rPr lang="zh-CN" altLang="en-US" b="1">
                <a:latin typeface="楷体_GB2312" pitchFamily="49" charset="-122"/>
                <a:ea typeface="楷体_GB2312" pitchFamily="49" charset="-122"/>
              </a:rPr>
              <a:t>其次，证明对任意</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y∈L</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a:t>
            </a:r>
            <a:r>
              <a:rPr lang="zh-CN" altLang="en-US" b="1">
                <a:latin typeface="楷体_GB2312" pitchFamily="49" charset="-122"/>
                <a:ea typeface="楷体_GB2312" pitchFamily="49" charset="-122"/>
              </a:rPr>
              <a:t>在</a:t>
            </a:r>
            <a:r>
              <a:rPr lang="en-US" altLang="zh-CN" b="1">
                <a:latin typeface="楷体_GB2312" pitchFamily="49" charset="-122"/>
                <a:ea typeface="楷体_GB2312" pitchFamily="49" charset="-122"/>
              </a:rPr>
              <a:t>L</a:t>
            </a:r>
            <a:r>
              <a:rPr lang="zh-CN" altLang="en-US" b="1">
                <a:latin typeface="楷体_GB2312" pitchFamily="49" charset="-122"/>
                <a:ea typeface="楷体_GB2312" pitchFamily="49" charset="-122"/>
              </a:rPr>
              <a:t>中有最 </a:t>
            </a:r>
          </a:p>
          <a:p>
            <a:r>
              <a:rPr lang="zh-CN" altLang="en-US" b="1">
                <a:latin typeface="楷体_GB2312" pitchFamily="49" charset="-122"/>
                <a:ea typeface="楷体_GB2312" pitchFamily="49" charset="-122"/>
              </a:rPr>
              <a:t>   大下界和最小上界。</a:t>
            </a:r>
          </a:p>
          <a:p>
            <a:r>
              <a:rPr lang="zh-CN" altLang="en-US" b="1">
                <a:latin typeface="楷体_GB2312" pitchFamily="49" charset="-122"/>
                <a:ea typeface="楷体_GB2312" pitchFamily="49" charset="-122"/>
              </a:rPr>
              <a:t>   由于 </a:t>
            </a:r>
            <a:r>
              <a:rPr lang="en-US" altLang="zh-CN" b="1">
                <a:latin typeface="楷体_GB2312" pitchFamily="49" charset="-122"/>
                <a:ea typeface="楷体_GB2312" pitchFamily="49" charset="-122"/>
              </a:rPr>
              <a:t>x∧(x∧y)=x∧y,  (</a:t>
            </a:r>
            <a:r>
              <a:rPr lang="zh-CN" altLang="en-US" b="1">
                <a:latin typeface="楷体_GB2312" pitchFamily="49" charset="-122"/>
                <a:ea typeface="楷体_GB2312" pitchFamily="49" charset="-122"/>
              </a:rPr>
              <a:t>结合律，幂等律</a:t>
            </a:r>
            <a:r>
              <a:rPr lang="en-US" altLang="zh-CN" b="1">
                <a:latin typeface="楷体_GB2312" pitchFamily="49" charset="-122"/>
                <a:ea typeface="楷体_GB2312" pitchFamily="49" charset="-122"/>
              </a:rPr>
              <a:t>)</a:t>
            </a:r>
          </a:p>
          <a:p>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所以，</a:t>
            </a:r>
            <a:r>
              <a:rPr lang="en-US" altLang="zh-CN" b="1">
                <a:latin typeface="楷体_GB2312" pitchFamily="49" charset="-122"/>
                <a:ea typeface="楷体_GB2312" pitchFamily="49" charset="-122"/>
              </a:rPr>
              <a:t>x∧y≤x.</a:t>
            </a:r>
            <a:r>
              <a:rPr lang="zh-CN" altLang="en-US" b="1">
                <a:latin typeface="楷体_GB2312" pitchFamily="49" charset="-122"/>
                <a:ea typeface="楷体_GB2312" pitchFamily="49" charset="-122"/>
              </a:rPr>
              <a:t>同理可得</a:t>
            </a:r>
            <a:r>
              <a:rPr lang="en-US" altLang="zh-CN" b="1">
                <a:latin typeface="楷体_GB2312" pitchFamily="49" charset="-122"/>
                <a:ea typeface="楷体_GB2312" pitchFamily="49" charset="-122"/>
              </a:rPr>
              <a:t>x∧y≤y</a:t>
            </a:r>
            <a:r>
              <a:rPr lang="zh-CN" altLang="en-US" b="1">
                <a:latin typeface="楷体_GB2312" pitchFamily="49" charset="-122"/>
                <a:ea typeface="楷体_GB2312" pitchFamily="49" charset="-122"/>
              </a:rPr>
              <a:t>。这说明</a:t>
            </a:r>
            <a:r>
              <a:rPr lang="en-US" altLang="zh-CN" b="1">
                <a:latin typeface="楷体_GB2312" pitchFamily="49" charset="-122"/>
                <a:ea typeface="楷体_GB2312" pitchFamily="49" charset="-122"/>
              </a:rPr>
              <a:t>x∧y </a:t>
            </a:r>
          </a:p>
          <a:p>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是</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a:t>
            </a:r>
            <a:r>
              <a:rPr lang="zh-CN" altLang="en-US" b="1">
                <a:latin typeface="楷体_GB2312" pitchFamily="49" charset="-122"/>
                <a:ea typeface="楷体_GB2312" pitchFamily="49" charset="-122"/>
              </a:rPr>
              <a:t>的一个下界。</a:t>
            </a:r>
          </a:p>
          <a:p>
            <a:r>
              <a:rPr lang="zh-CN" altLang="en-US" b="1">
                <a:solidFill>
                  <a:srgbClr val="0000FF"/>
                </a:solidFill>
                <a:latin typeface="楷体_GB2312" pitchFamily="49" charset="-122"/>
                <a:ea typeface="楷体_GB2312" pitchFamily="49" charset="-122"/>
              </a:rPr>
              <a:t>   </a:t>
            </a:r>
            <a:r>
              <a:rPr lang="zh-CN" altLang="en-US" b="1">
                <a:latin typeface="楷体_GB2312" pitchFamily="49" charset="-122"/>
                <a:ea typeface="楷体_GB2312" pitchFamily="49" charset="-122"/>
              </a:rPr>
              <a:t>现在设</a:t>
            </a:r>
            <a:r>
              <a:rPr lang="en-US" altLang="zh-CN" b="1">
                <a:latin typeface="楷体_GB2312" pitchFamily="49" charset="-122"/>
                <a:ea typeface="楷体_GB2312" pitchFamily="49" charset="-122"/>
              </a:rPr>
              <a:t>c</a:t>
            </a:r>
            <a:r>
              <a:rPr lang="zh-CN" altLang="en-US" b="1">
                <a:latin typeface="楷体_GB2312" pitchFamily="49" charset="-122"/>
                <a:ea typeface="楷体_GB2312" pitchFamily="49" charset="-122"/>
              </a:rPr>
              <a:t>是</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y</a:t>
            </a:r>
            <a:r>
              <a:rPr lang="zh-CN" altLang="en-US" b="1">
                <a:latin typeface="楷体_GB2312" pitchFamily="49" charset="-122"/>
                <a:ea typeface="楷体_GB2312" pitchFamily="49" charset="-122"/>
              </a:rPr>
              <a:t>的任一下界，即</a:t>
            </a:r>
            <a:r>
              <a:rPr lang="en-US" altLang="zh-CN" b="1">
                <a:latin typeface="楷体_GB2312" pitchFamily="49" charset="-122"/>
                <a:ea typeface="楷体_GB2312" pitchFamily="49" charset="-122"/>
              </a:rPr>
              <a:t>c≤x</a:t>
            </a:r>
            <a:r>
              <a:rPr lang="zh-CN" altLang="en-US" b="1">
                <a:latin typeface="楷体_GB2312" pitchFamily="49" charset="-122"/>
                <a:ea typeface="楷体_GB2312" pitchFamily="49" charset="-122"/>
              </a:rPr>
              <a:t>且</a:t>
            </a:r>
            <a:r>
              <a:rPr lang="en-US" altLang="zh-CN" b="1">
                <a:latin typeface="楷体_GB2312" pitchFamily="49" charset="-122"/>
                <a:ea typeface="楷体_GB2312" pitchFamily="49" charset="-122"/>
              </a:rPr>
              <a:t>c≤y,</a:t>
            </a:r>
            <a:r>
              <a:rPr lang="zh-CN" altLang="en-US" b="1">
                <a:latin typeface="楷体_GB2312" pitchFamily="49" charset="-122"/>
                <a:ea typeface="楷体_GB2312" pitchFamily="49" charset="-122"/>
              </a:rPr>
              <a:t>那么</a:t>
            </a:r>
          </a:p>
          <a:p>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c∧(x∧y)=(c∧x)∧y    (</a:t>
            </a:r>
            <a:r>
              <a:rPr lang="zh-CN" altLang="en-US" b="1">
                <a:latin typeface="楷体_GB2312" pitchFamily="49" charset="-122"/>
                <a:ea typeface="楷体_GB2312" pitchFamily="49" charset="-122"/>
              </a:rPr>
              <a:t>结合律</a:t>
            </a:r>
            <a:r>
              <a:rPr lang="en-US" altLang="zh-CN" b="1">
                <a:latin typeface="楷体_GB2312" pitchFamily="49" charset="-122"/>
                <a:ea typeface="楷体_GB2312" pitchFamily="49" charset="-122"/>
              </a:rPr>
              <a:t>)                          </a:t>
            </a:r>
          </a:p>
          <a:p>
            <a:r>
              <a:rPr lang="en-US" altLang="zh-CN" b="1">
                <a:latin typeface="楷体_GB2312" pitchFamily="49" charset="-122"/>
                <a:ea typeface="楷体_GB2312" pitchFamily="49" charset="-122"/>
              </a:rPr>
              <a:t>                      =c∧y=c.</a:t>
            </a:r>
          </a:p>
          <a:p>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这说明</a:t>
            </a:r>
            <a:r>
              <a:rPr lang="en-US" altLang="zh-CN" b="1">
                <a:latin typeface="楷体_GB2312" pitchFamily="49" charset="-122"/>
                <a:ea typeface="楷体_GB2312" pitchFamily="49" charset="-122"/>
              </a:rPr>
              <a:t>c≤x∧y</a:t>
            </a:r>
            <a:r>
              <a:rPr lang="zh-CN" altLang="en-US" b="1">
                <a:latin typeface="楷体_GB2312" pitchFamily="49" charset="-122"/>
                <a:ea typeface="楷体_GB2312" pitchFamily="49" charset="-122"/>
              </a:rPr>
              <a:t>，从而知道，</a:t>
            </a:r>
            <a:r>
              <a:rPr lang="en-US" altLang="zh-CN" b="1">
                <a:latin typeface="楷体_GB2312" pitchFamily="49" charset="-122"/>
                <a:ea typeface="楷体_GB2312" pitchFamily="49" charset="-122"/>
              </a:rPr>
              <a:t>glb(x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y)=x∧y</a:t>
            </a:r>
            <a:r>
              <a:rPr lang="zh-CN" altLang="en-US" b="1">
                <a:latin typeface="楷体_GB2312" pitchFamily="49" charset="-122"/>
                <a:ea typeface="楷体_GB2312" pitchFamily="49" charset="-122"/>
              </a:rPr>
              <a:t>。</a:t>
            </a:r>
          </a:p>
          <a:p>
            <a:r>
              <a:rPr lang="zh-CN" altLang="en-US" b="1">
                <a:solidFill>
                  <a:srgbClr val="0000FF"/>
                </a:solidFill>
                <a:latin typeface="楷体_GB2312" pitchFamily="49" charset="-122"/>
                <a:ea typeface="楷体_GB2312" pitchFamily="49" charset="-122"/>
              </a:rPr>
              <a:t>   类似地，可以证明</a:t>
            </a:r>
            <a:r>
              <a:rPr lang="en-US" altLang="zh-CN" b="1">
                <a:solidFill>
                  <a:srgbClr val="0000FF"/>
                </a:solidFill>
                <a:latin typeface="楷体_GB2312" pitchFamily="49" charset="-122"/>
                <a:ea typeface="楷体_GB2312" pitchFamily="49" charset="-122"/>
              </a:rPr>
              <a:t>lub(x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y)=x∨y</a:t>
            </a:r>
            <a:r>
              <a:rPr lang="zh-CN" altLang="en-US" b="1">
                <a:solidFill>
                  <a:srgbClr val="0000FF"/>
                </a:solidFill>
                <a:latin typeface="楷体_GB2312" pitchFamily="49" charset="-122"/>
                <a:ea typeface="楷体_GB2312" pitchFamily="49" charset="-122"/>
              </a:rPr>
              <a:t>，只需在上述证明中把∧换成∨，把∨换成∧即可。</a:t>
            </a:r>
            <a:r>
              <a:rPr lang="zh-CN" altLang="en-US" b="1">
                <a:solidFill>
                  <a:srgbClr val="FF00FF"/>
                </a:solidFill>
                <a:latin typeface="楷体_GB2312" pitchFamily="49" charset="-122"/>
                <a:ea typeface="楷体_GB2312" pitchFamily="49" charset="-122"/>
              </a:rPr>
              <a:t>综合以上结论，命题得证。</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ED1F5EB-3408-4289-8D28-00B9E4FC0186}"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71102C8B-2DEE-4068-A93E-0A0DC43853A2}" type="slidenum">
              <a:rPr lang="en-US" altLang="zh-CN" smtClean="0"/>
              <a:pPr/>
              <a:t>22</a:t>
            </a:fld>
            <a:endParaRPr lang="en-US" altLang="zh-CN" dirty="0"/>
          </a:p>
        </p:txBody>
      </p:sp>
      <p:sp>
        <p:nvSpPr>
          <p:cNvPr id="467970" name="Rectangle 2"/>
          <p:cNvSpPr>
            <a:spLocks noGrp="1" noChangeArrowheads="1"/>
          </p:cNvSpPr>
          <p:nvPr>
            <p:ph type="title"/>
          </p:nvPr>
        </p:nvSpPr>
        <p:spPr/>
        <p:txBody>
          <a:bodyPr/>
          <a:lstStyle/>
          <a:p>
            <a:endParaRPr lang="zh-CN" altLang="zh-CN"/>
          </a:p>
        </p:txBody>
      </p:sp>
      <p:sp>
        <p:nvSpPr>
          <p:cNvPr id="467971" name="Rectangle 3"/>
          <p:cNvSpPr>
            <a:spLocks noGrp="1" noChangeArrowheads="1"/>
          </p:cNvSpPr>
          <p:nvPr>
            <p:ph type="body" idx="1"/>
          </p:nvPr>
        </p:nvSpPr>
        <p:spPr>
          <a:xfrm>
            <a:off x="1042988" y="1052513"/>
            <a:ext cx="7850187" cy="533082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17.3 </a:t>
            </a:r>
            <a:r>
              <a:rPr lang="zh-CN" altLang="en-US" sz="2400">
                <a:solidFill>
                  <a:srgbClr val="0000FF"/>
                </a:solidFill>
                <a:latin typeface="楷体_GB2312" pitchFamily="49" charset="-122"/>
                <a:ea typeface="楷体_GB2312" pitchFamily="49" charset="-122"/>
              </a:rPr>
              <a:t>设</a:t>
            </a:r>
            <a:r>
              <a:rPr lang="en-US" altLang="zh-CN" sz="2400">
                <a:solidFill>
                  <a:srgbClr val="0000FF"/>
                </a:solidFill>
                <a:latin typeface="楷体_GB2312" pitchFamily="49" charset="-122"/>
                <a:ea typeface="楷体_GB2312" pitchFamily="49" charset="-122"/>
              </a:rPr>
              <a:t>&lt;L</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r>
              <a:rPr lang="zh-CN" altLang="en-US" sz="2400">
                <a:solidFill>
                  <a:srgbClr val="0000FF"/>
                </a:solidFill>
                <a:latin typeface="楷体_GB2312" pitchFamily="49" charset="-122"/>
                <a:ea typeface="楷体_GB2312" pitchFamily="49" charset="-122"/>
              </a:rPr>
              <a:t>是一个偏序格，在格上定义</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Times New Roman"/>
                <a:ea typeface="楷体_GB2312" pitchFamily="49" charset="-122"/>
              </a:rPr>
              <a:t>“</a:t>
            </a:r>
            <a:r>
              <a:rPr lang="en-US" altLang="en-US"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a</a:t>
            </a:r>
            <a:r>
              <a:rPr lang="en-US"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b=glb</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b</a:t>
            </a: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a</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b= lub</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b</a:t>
            </a:r>
            <a:r>
              <a:rPr lang="zh-CN" altLang="en-US" sz="2400">
                <a:solidFill>
                  <a:srgbClr val="0000FF"/>
                </a:solidFill>
                <a:latin typeface="楷体_GB2312" pitchFamily="49" charset="-122"/>
                <a:ea typeface="楷体_GB2312" pitchFamily="49" charset="-122"/>
              </a:rPr>
              <a:t>），则 </a:t>
            </a:r>
            <a:r>
              <a:rPr lang="en-US" altLang="zh-CN" sz="2400">
                <a:solidFill>
                  <a:srgbClr val="0000FF"/>
                </a:solidFill>
                <a:latin typeface="楷体_GB2312" pitchFamily="49" charset="-122"/>
                <a:ea typeface="楷体_GB2312" pitchFamily="49" charset="-122"/>
              </a:rPr>
              <a:t>&lt;L</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en-US"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r>
              <a:rPr lang="zh-CN" altLang="en-US" sz="2400">
                <a:solidFill>
                  <a:srgbClr val="0000FF"/>
                </a:solidFill>
                <a:latin typeface="楷体_GB2312" pitchFamily="49" charset="-122"/>
                <a:ea typeface="楷体_GB2312" pitchFamily="49" charset="-122"/>
              </a:rPr>
              <a:t>是一个</a:t>
            </a:r>
            <a:r>
              <a:rPr lang="zh-CN" altLang="en-US" sz="2400">
                <a:solidFill>
                  <a:srgbClr val="FF00FF"/>
                </a:solidFill>
                <a:latin typeface="楷体_GB2312" pitchFamily="49" charset="-122"/>
                <a:ea typeface="楷体_GB2312" pitchFamily="49" charset="-122"/>
              </a:rPr>
              <a:t>代数格</a:t>
            </a:r>
            <a:r>
              <a:rPr lang="zh-CN" altLang="en-US" sz="2400">
                <a:solidFill>
                  <a:srgbClr val="0000FF"/>
                </a:solidFill>
                <a:latin typeface="楷体_GB2312" pitchFamily="49" charset="-122"/>
                <a:ea typeface="楷体_GB2312" pitchFamily="49" charset="-122"/>
              </a:rPr>
              <a:t>。</a:t>
            </a:r>
          </a:p>
          <a:p>
            <a:pPr>
              <a:buFont typeface="Wingdings" pitchFamily="2" charset="2"/>
              <a:buNone/>
            </a:pPr>
            <a:r>
              <a:rPr lang="zh-CN" altLang="en-US" sz="2400"/>
              <a:t>    </a:t>
            </a:r>
            <a:r>
              <a:rPr lang="zh-CN" altLang="en-US" sz="2400">
                <a:solidFill>
                  <a:srgbClr val="B2B2B2"/>
                </a:solidFill>
                <a:latin typeface="楷体_GB2312" pitchFamily="49" charset="-122"/>
                <a:ea typeface="楷体_GB2312" pitchFamily="49" charset="-122"/>
              </a:rPr>
              <a:t>证明 从运算和的定义可以看出，它们满足交换律、结合律和幂等律。现证明吸收律成立。</a:t>
            </a:r>
          </a:p>
          <a:p>
            <a:pPr>
              <a:buFont typeface="Wingdings" pitchFamily="2" charset="2"/>
              <a:buNone/>
            </a:pPr>
            <a:r>
              <a:rPr lang="zh-CN" altLang="en-US" sz="2400">
                <a:solidFill>
                  <a:srgbClr val="B2B2B2"/>
                </a:solidFill>
                <a:latin typeface="楷体_GB2312" pitchFamily="49" charset="-122"/>
                <a:ea typeface="楷体_GB2312" pitchFamily="49" charset="-122"/>
              </a:rPr>
              <a:t>       事实上，由</a:t>
            </a:r>
            <a:r>
              <a:rPr lang="en-US" altLang="zh-CN" sz="2400">
                <a:solidFill>
                  <a:srgbClr val="B2B2B2"/>
                </a:solidFill>
                <a:latin typeface="楷体_GB2312" pitchFamily="49" charset="-122"/>
                <a:ea typeface="楷体_GB2312" pitchFamily="49" charset="-122"/>
              </a:rPr>
              <a:t>glb(a,b)≤a≤lub(a,b),</a:t>
            </a:r>
            <a:r>
              <a:rPr lang="zh-CN" altLang="en-US" sz="2400">
                <a:solidFill>
                  <a:srgbClr val="B2B2B2"/>
                </a:solidFill>
                <a:latin typeface="楷体_GB2312" pitchFamily="49" charset="-122"/>
                <a:ea typeface="楷体_GB2312" pitchFamily="49" charset="-122"/>
              </a:rPr>
              <a:t>可以看出</a:t>
            </a:r>
          </a:p>
          <a:p>
            <a:pP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a∧(a∨b)=glb(a,lub(a,b))=a,</a:t>
            </a:r>
          </a:p>
          <a:p>
            <a:pPr>
              <a:buFont typeface="Wingdings" pitchFamily="2" charset="2"/>
              <a:buNone/>
            </a:pPr>
            <a:r>
              <a:rPr lang="en-US" altLang="zh-CN" sz="2400">
                <a:solidFill>
                  <a:srgbClr val="B2B2B2"/>
                </a:solidFill>
                <a:latin typeface="楷体_GB2312" pitchFamily="49" charset="-122"/>
                <a:ea typeface="楷体_GB2312" pitchFamily="49" charset="-122"/>
              </a:rPr>
              <a:t>          a∨(a∧b)=lub(a,glb(a,b))=a.</a:t>
            </a:r>
          </a:p>
          <a:p>
            <a:pPr>
              <a:buFont typeface="Wingdings" pitchFamily="2" charset="2"/>
              <a:buNone/>
            </a:pPr>
            <a:r>
              <a:rPr lang="en-US" altLang="zh-CN" sz="2400">
                <a:solidFill>
                  <a:srgbClr val="B2B2B2"/>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由此可知，</a:t>
            </a:r>
            <a:r>
              <a:rPr lang="en-US" altLang="zh-CN" sz="2400">
                <a:solidFill>
                  <a:srgbClr val="B2B2B2"/>
                </a:solidFill>
                <a:latin typeface="楷体_GB2312" pitchFamily="49" charset="-122"/>
                <a:ea typeface="楷体_GB2312" pitchFamily="49" charset="-122"/>
              </a:rPr>
              <a:t>&lt;L,∨</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&gt;</a:t>
            </a:r>
            <a:r>
              <a:rPr lang="zh-CN" altLang="en-US" sz="2400">
                <a:solidFill>
                  <a:srgbClr val="B2B2B2"/>
                </a:solidFill>
                <a:latin typeface="楷体_GB2312" pitchFamily="49" charset="-122"/>
                <a:ea typeface="楷体_GB2312" pitchFamily="49" charset="-122"/>
              </a:rPr>
              <a:t>是代数格。</a:t>
            </a:r>
            <a:r>
              <a:rPr lang="zh-CN" altLang="en-US" sz="2400">
                <a:solidFill>
                  <a:srgbClr val="B2B2B2"/>
                </a:solidFill>
              </a:rPr>
              <a:t> </a:t>
            </a:r>
            <a:endParaRPr lang="zh-CN" altLang="en-US" sz="2400">
              <a:solidFill>
                <a:srgbClr val="B2B2B2"/>
              </a:solidFill>
              <a:latin typeface="楷体_GB2312" pitchFamily="49" charset="-122"/>
              <a:ea typeface="楷体_GB2312" pitchFamily="49" charset="-122"/>
            </a:endParaRPr>
          </a:p>
          <a:p>
            <a:pPr>
              <a:buClr>
                <a:srgbClr val="B2B2B2"/>
              </a:buClr>
              <a:buFont typeface="Wingdings" pitchFamily="2" charset="2"/>
              <a:buChar char="n"/>
            </a:pPr>
            <a:r>
              <a:rPr lang="zh-CN" altLang="en-US" sz="2400">
                <a:solidFill>
                  <a:srgbClr val="B2B2B2"/>
                </a:solidFill>
                <a:latin typeface="楷体_GB2312" pitchFamily="49" charset="-122"/>
                <a:ea typeface="楷体_GB2312" pitchFamily="49" charset="-122"/>
              </a:rPr>
              <a:t>定理</a:t>
            </a:r>
            <a:r>
              <a:rPr lang="en-US" altLang="zh-CN" sz="2400">
                <a:solidFill>
                  <a:srgbClr val="B2B2B2"/>
                </a:solidFill>
                <a:latin typeface="楷体_GB2312" pitchFamily="49" charset="-122"/>
                <a:ea typeface="楷体_GB2312" pitchFamily="49" charset="-122"/>
              </a:rPr>
              <a:t>17.2</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17.3</a:t>
            </a:r>
            <a:r>
              <a:rPr lang="zh-CN" altLang="en-US" sz="2400">
                <a:solidFill>
                  <a:srgbClr val="B2B2B2"/>
                </a:solidFill>
                <a:latin typeface="楷体_GB2312" pitchFamily="49" charset="-122"/>
                <a:ea typeface="楷体_GB2312" pitchFamily="49" charset="-122"/>
              </a:rPr>
              <a:t>表明：格的两种定义是完全等价的。以后我们将不特别加以区分，而是根据需要采用相应的定义来说明问题。</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649AFA-96B6-4998-99B0-A31290A11AD0}"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8C0D4D9F-7F77-4062-B6D6-6A533560C206}" type="slidenum">
              <a:rPr lang="en-US" altLang="zh-CN" smtClean="0"/>
              <a:pPr/>
              <a:t>23</a:t>
            </a:fld>
            <a:endParaRPr lang="en-US" altLang="zh-CN" dirty="0"/>
          </a:p>
        </p:txBody>
      </p:sp>
      <p:sp>
        <p:nvSpPr>
          <p:cNvPr id="468994" name="Rectangle 2"/>
          <p:cNvSpPr>
            <a:spLocks noGrp="1" noChangeArrowheads="1"/>
          </p:cNvSpPr>
          <p:nvPr>
            <p:ph type="title"/>
          </p:nvPr>
        </p:nvSpPr>
        <p:spPr/>
        <p:txBody>
          <a:bodyPr/>
          <a:lstStyle/>
          <a:p>
            <a:endParaRPr lang="zh-CN" altLang="zh-CN"/>
          </a:p>
        </p:txBody>
      </p:sp>
      <p:sp>
        <p:nvSpPr>
          <p:cNvPr id="468995" name="Rectangle 3"/>
          <p:cNvSpPr>
            <a:spLocks noGrp="1" noChangeArrowheads="1"/>
          </p:cNvSpPr>
          <p:nvPr>
            <p:ph type="body" idx="1"/>
          </p:nvPr>
        </p:nvSpPr>
        <p:spPr>
          <a:xfrm>
            <a:off x="1042988" y="1052513"/>
            <a:ext cx="7850187" cy="533082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17.3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是一个偏序格，在格上定义</a:t>
            </a:r>
            <a:r>
              <a:rPr lang="zh-CN" altLang="en-US" sz="2400">
                <a:latin typeface="Times New Roman"/>
                <a:ea typeface="楷体_GB2312" pitchFamily="49" charset="-122"/>
              </a:rPr>
              <a:t>“</a:t>
            </a:r>
            <a:r>
              <a:rPr lang="zh-CN"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r>
              <a:rPr lang="zh-CN" altLang="en-US" sz="2400">
                <a:latin typeface="Times New Roman"/>
                <a:ea typeface="楷体_GB2312" pitchFamily="49" charset="-122"/>
              </a:rPr>
              <a:t>“</a:t>
            </a:r>
            <a:r>
              <a:rPr lang="en-US"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b=glb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b</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b= lub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b</a:t>
            </a:r>
            <a:r>
              <a:rPr lang="zh-CN" altLang="en-US" sz="2400">
                <a:latin typeface="楷体_GB2312" pitchFamily="49" charset="-122"/>
                <a:ea typeface="楷体_GB2312" pitchFamily="49" charset="-122"/>
              </a:rPr>
              <a:t>），则 </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是一个代数格。</a:t>
            </a:r>
          </a:p>
          <a:p>
            <a:pPr>
              <a:buFont typeface="Wingdings" pitchFamily="2" charset="2"/>
              <a:buNone/>
            </a:pPr>
            <a:r>
              <a:rPr lang="zh-CN" altLang="en-US" sz="2400"/>
              <a:t>    </a:t>
            </a:r>
            <a:r>
              <a:rPr lang="zh-CN" altLang="en-US" sz="2400">
                <a:solidFill>
                  <a:srgbClr val="FF0000"/>
                </a:solidFill>
                <a:latin typeface="楷体_GB2312" pitchFamily="49" charset="-122"/>
                <a:ea typeface="楷体_GB2312" pitchFamily="49" charset="-122"/>
              </a:rPr>
              <a:t>证明</a:t>
            </a:r>
            <a:r>
              <a:rPr lang="zh-CN" altLang="en-US" sz="2400">
                <a:solidFill>
                  <a:srgbClr val="0000FF"/>
                </a:solidFill>
                <a:latin typeface="楷体_GB2312" pitchFamily="49" charset="-122"/>
                <a:ea typeface="楷体_GB2312" pitchFamily="49" charset="-122"/>
              </a:rPr>
              <a:t> 从运算和的定义可以看出，它们满足交换律、结合律和幂等律。现证明吸收律成立。</a:t>
            </a:r>
          </a:p>
          <a:p>
            <a:pPr>
              <a:buFont typeface="Wingdings" pitchFamily="2" charset="2"/>
              <a:buNone/>
            </a:pPr>
            <a:r>
              <a:rPr lang="zh-CN" altLang="en-US" sz="2400">
                <a:solidFill>
                  <a:srgbClr val="0000FF"/>
                </a:solidFill>
                <a:latin typeface="楷体_GB2312" pitchFamily="49" charset="-122"/>
                <a:ea typeface="楷体_GB2312" pitchFamily="49" charset="-122"/>
              </a:rPr>
              <a:t>       事实上，由</a:t>
            </a:r>
            <a:r>
              <a:rPr lang="en-US" altLang="zh-CN" sz="2400">
                <a:solidFill>
                  <a:srgbClr val="0000FF"/>
                </a:solidFill>
                <a:latin typeface="楷体_GB2312" pitchFamily="49" charset="-122"/>
                <a:ea typeface="楷体_GB2312" pitchFamily="49" charset="-122"/>
              </a:rPr>
              <a:t>glb(a,b)≤a≤lub(a,b),</a:t>
            </a:r>
            <a:r>
              <a:rPr lang="zh-CN" altLang="en-US" sz="2400">
                <a:solidFill>
                  <a:srgbClr val="0000FF"/>
                </a:solidFill>
                <a:latin typeface="楷体_GB2312" pitchFamily="49" charset="-122"/>
                <a:ea typeface="楷体_GB2312" pitchFamily="49" charset="-122"/>
              </a:rPr>
              <a:t>可以看出</a:t>
            </a:r>
          </a:p>
          <a:p>
            <a:pP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a∧(a∨b)=glb(a,lub(a,b))=a,</a:t>
            </a:r>
          </a:p>
          <a:p>
            <a:pPr>
              <a:buFont typeface="Wingdings" pitchFamily="2" charset="2"/>
              <a:buNone/>
            </a:pPr>
            <a:r>
              <a:rPr lang="en-US" altLang="zh-CN" sz="2400">
                <a:solidFill>
                  <a:srgbClr val="0000FF"/>
                </a:solidFill>
                <a:latin typeface="楷体_GB2312" pitchFamily="49" charset="-122"/>
                <a:ea typeface="楷体_GB2312" pitchFamily="49" charset="-122"/>
              </a:rPr>
              <a:t>          a∨(a∧b)=lub(a,glb(a,b))=a.</a:t>
            </a:r>
          </a:p>
          <a:p>
            <a:pPr>
              <a:buFont typeface="Wingdings" pitchFamily="2" charset="2"/>
              <a:buNone/>
            </a:pPr>
            <a:r>
              <a:rPr lang="en-US" altLang="zh-CN" sz="2400">
                <a:solidFill>
                  <a:srgbClr val="0000FF"/>
                </a:solidFill>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由此可知，</a:t>
            </a:r>
            <a:r>
              <a:rPr lang="en-US" altLang="zh-CN" sz="2400">
                <a:solidFill>
                  <a:srgbClr val="0000FF"/>
                </a:solidFill>
                <a:latin typeface="楷体_GB2312" pitchFamily="49" charset="-122"/>
                <a:ea typeface="楷体_GB2312" pitchFamily="49" charset="-122"/>
              </a:rPr>
              <a:t>&lt;L,∨</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&gt;</a:t>
            </a:r>
            <a:r>
              <a:rPr lang="zh-CN" altLang="en-US" sz="2400">
                <a:solidFill>
                  <a:srgbClr val="FF00FF"/>
                </a:solidFill>
                <a:latin typeface="楷体_GB2312" pitchFamily="49" charset="-122"/>
                <a:ea typeface="楷体_GB2312" pitchFamily="49" charset="-122"/>
              </a:rPr>
              <a:t>是代数格</a:t>
            </a:r>
            <a:r>
              <a:rPr lang="zh-CN" altLang="en-US" sz="2400">
                <a:solidFill>
                  <a:srgbClr val="0000FF"/>
                </a:solidFill>
                <a:latin typeface="楷体_GB2312" pitchFamily="49" charset="-122"/>
                <a:ea typeface="楷体_GB2312" pitchFamily="49" charset="-122"/>
              </a:rPr>
              <a:t>。</a:t>
            </a:r>
            <a:r>
              <a:rPr lang="zh-CN" altLang="en-US" sz="2400"/>
              <a:t> </a:t>
            </a:r>
            <a:endParaRPr lang="zh-CN" altLang="en-US" sz="2400">
              <a:solidFill>
                <a:srgbClr val="0000FF"/>
              </a:solidFill>
              <a:latin typeface="楷体_GB2312" pitchFamily="49" charset="-122"/>
              <a:ea typeface="楷体_GB2312" pitchFamily="49" charset="-122"/>
            </a:endParaRPr>
          </a:p>
          <a:p>
            <a:pPr>
              <a:buClr>
                <a:srgbClr val="B2B2B2"/>
              </a:buClr>
              <a:buFont typeface="Wingdings" pitchFamily="2" charset="2"/>
              <a:buChar char="n"/>
            </a:pPr>
            <a:r>
              <a:rPr lang="zh-CN" altLang="en-US" sz="2400">
                <a:solidFill>
                  <a:srgbClr val="B2B2B2"/>
                </a:solidFill>
                <a:latin typeface="楷体_GB2312" pitchFamily="49" charset="-122"/>
                <a:ea typeface="楷体_GB2312" pitchFamily="49" charset="-122"/>
              </a:rPr>
              <a:t>定理</a:t>
            </a:r>
            <a:r>
              <a:rPr lang="en-US" altLang="zh-CN" sz="2400">
                <a:solidFill>
                  <a:srgbClr val="B2B2B2"/>
                </a:solidFill>
                <a:latin typeface="楷体_GB2312" pitchFamily="49" charset="-122"/>
                <a:ea typeface="楷体_GB2312" pitchFamily="49" charset="-122"/>
              </a:rPr>
              <a:t>17.2</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17.3</a:t>
            </a:r>
            <a:r>
              <a:rPr lang="zh-CN" altLang="en-US" sz="2400">
                <a:solidFill>
                  <a:srgbClr val="B2B2B2"/>
                </a:solidFill>
                <a:latin typeface="楷体_GB2312" pitchFamily="49" charset="-122"/>
                <a:ea typeface="楷体_GB2312" pitchFamily="49" charset="-122"/>
              </a:rPr>
              <a:t>表明：格的两种定义是完全等价的。以后我们将不特别加以区分，而是根据需要采用相应的定义来说明问题。</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CB5C58D-986F-4F53-A522-5B6AA6D6D391}"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258CDE0F-31B5-43E7-BED9-14916BDF91ED}" type="slidenum">
              <a:rPr lang="en-US" altLang="zh-CN" smtClean="0"/>
              <a:pPr/>
              <a:t>24</a:t>
            </a:fld>
            <a:endParaRPr lang="en-US" altLang="zh-CN" dirty="0"/>
          </a:p>
        </p:txBody>
      </p:sp>
      <p:sp>
        <p:nvSpPr>
          <p:cNvPr id="470018" name="Rectangle 2"/>
          <p:cNvSpPr>
            <a:spLocks noGrp="1" noChangeArrowheads="1"/>
          </p:cNvSpPr>
          <p:nvPr>
            <p:ph type="title"/>
          </p:nvPr>
        </p:nvSpPr>
        <p:spPr/>
        <p:txBody>
          <a:bodyPr/>
          <a:lstStyle/>
          <a:p>
            <a:endParaRPr lang="zh-CN" altLang="zh-CN"/>
          </a:p>
        </p:txBody>
      </p:sp>
      <p:sp>
        <p:nvSpPr>
          <p:cNvPr id="470019" name="Rectangle 3"/>
          <p:cNvSpPr>
            <a:spLocks noGrp="1" noChangeArrowheads="1"/>
          </p:cNvSpPr>
          <p:nvPr>
            <p:ph type="body" idx="1"/>
          </p:nvPr>
        </p:nvSpPr>
        <p:spPr>
          <a:xfrm>
            <a:off x="1042988" y="1052513"/>
            <a:ext cx="7850187" cy="5330825"/>
          </a:xfrm>
        </p:spPr>
        <p:txBody>
          <a:bodyPr/>
          <a:lstStyle/>
          <a:p>
            <a:pPr>
              <a:buClr>
                <a:srgbClr val="FF0000"/>
              </a:buClr>
              <a:buFont typeface="Wingdings" pitchFamily="2" charset="2"/>
              <a:buChar char="n"/>
            </a:pPr>
            <a:r>
              <a:rPr lang="zh-CN" altLang="en-US" sz="2400">
                <a:latin typeface="楷体_GB2312" pitchFamily="49" charset="-122"/>
                <a:ea typeface="楷体_GB2312" pitchFamily="49" charset="-122"/>
              </a:rPr>
              <a:t>定理</a:t>
            </a:r>
            <a:r>
              <a:rPr lang="en-US" altLang="zh-CN" sz="2400">
                <a:latin typeface="楷体_GB2312" pitchFamily="49" charset="-122"/>
                <a:ea typeface="楷体_GB2312" pitchFamily="49" charset="-122"/>
              </a:rPr>
              <a:t>17.3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是一个偏序格，在格上定义</a:t>
            </a:r>
            <a:r>
              <a:rPr lang="zh-CN" altLang="en-US" sz="2400">
                <a:latin typeface="Times New Roman"/>
                <a:ea typeface="楷体_GB2312" pitchFamily="49" charset="-122"/>
              </a:rPr>
              <a:t>“</a:t>
            </a:r>
            <a:r>
              <a:rPr lang="zh-CN"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a:t>
            </a:r>
            <a:r>
              <a:rPr lang="zh-CN" altLang="en-US" sz="2400">
                <a:latin typeface="Times New Roman"/>
                <a:ea typeface="楷体_GB2312" pitchFamily="49" charset="-122"/>
              </a:rPr>
              <a:t>“</a:t>
            </a:r>
            <a:r>
              <a:rPr lang="en-US" altLang="en-US" sz="2400">
                <a:latin typeface="楷体_GB2312" pitchFamily="49" charset="-122"/>
                <a:ea typeface="楷体_GB2312" pitchFamily="49" charset="-122"/>
                <a:sym typeface="Symbol" pitchFamily="18" charset="2"/>
              </a:rPr>
              <a:t>∧</a:t>
            </a:r>
            <a:r>
              <a:rPr lang="zh-CN" altLang="en-US" sz="2400">
                <a:latin typeface="Times New Roman"/>
                <a:ea typeface="楷体_GB2312" pitchFamily="49" charset="-122"/>
              </a:rPr>
              <a:t>”</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b=glb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b</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b= lub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b</a:t>
            </a:r>
            <a:r>
              <a:rPr lang="zh-CN" altLang="en-US" sz="2400">
                <a:latin typeface="楷体_GB2312" pitchFamily="49" charset="-122"/>
                <a:ea typeface="楷体_GB2312" pitchFamily="49" charset="-122"/>
              </a:rPr>
              <a:t>），则 </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是一个代数格。</a:t>
            </a:r>
          </a:p>
          <a:p>
            <a:pPr>
              <a:buFont typeface="Wingdings" pitchFamily="2" charset="2"/>
              <a:buNone/>
            </a:pPr>
            <a:r>
              <a:rPr lang="zh-CN" altLang="en-US" sz="2400"/>
              <a:t>    </a:t>
            </a:r>
            <a:r>
              <a:rPr lang="zh-CN" altLang="en-US" sz="2400">
                <a:latin typeface="楷体_GB2312" pitchFamily="49" charset="-122"/>
                <a:ea typeface="楷体_GB2312" pitchFamily="49" charset="-122"/>
              </a:rPr>
              <a:t>证明 从运算和的定义可以看出，它们满足交换律、结合律和幂等律。现证明吸收律成立。</a:t>
            </a:r>
          </a:p>
          <a:p>
            <a:pPr>
              <a:buFont typeface="Wingdings" pitchFamily="2" charset="2"/>
              <a:buNone/>
            </a:pPr>
            <a:r>
              <a:rPr lang="zh-CN" altLang="en-US" sz="2400">
                <a:latin typeface="楷体_GB2312" pitchFamily="49" charset="-122"/>
                <a:ea typeface="楷体_GB2312" pitchFamily="49" charset="-122"/>
              </a:rPr>
              <a:t>       事实上，由</a:t>
            </a:r>
            <a:r>
              <a:rPr lang="en-US" altLang="zh-CN" sz="2400">
                <a:latin typeface="楷体_GB2312" pitchFamily="49" charset="-122"/>
                <a:ea typeface="楷体_GB2312" pitchFamily="49" charset="-122"/>
              </a:rPr>
              <a:t>glb(a,b)≤a≤lub(a,b),</a:t>
            </a:r>
            <a:r>
              <a:rPr lang="zh-CN" altLang="en-US" sz="2400">
                <a:latin typeface="楷体_GB2312" pitchFamily="49" charset="-122"/>
                <a:ea typeface="楷体_GB2312" pitchFamily="49" charset="-122"/>
              </a:rPr>
              <a:t>可以看出</a:t>
            </a:r>
          </a:p>
          <a:p>
            <a:pPr>
              <a:buFont typeface="Wingdings" pitchFamily="2" charset="2"/>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a∧(a∨b)=glb(a,lub(a,b))=a,</a:t>
            </a:r>
          </a:p>
          <a:p>
            <a:pPr>
              <a:buFont typeface="Wingdings" pitchFamily="2" charset="2"/>
              <a:buNone/>
            </a:pPr>
            <a:r>
              <a:rPr lang="en-US" altLang="zh-CN" sz="2400">
                <a:latin typeface="楷体_GB2312" pitchFamily="49" charset="-122"/>
                <a:ea typeface="楷体_GB2312" pitchFamily="49" charset="-122"/>
              </a:rPr>
              <a:t>          a∨(a∧b)=lub(a,glb(a,b))=a.</a:t>
            </a:r>
          </a:p>
          <a:p>
            <a:pPr>
              <a:buFont typeface="Wingdings"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由此可知，</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是代数格。</a:t>
            </a:r>
            <a:r>
              <a:rPr lang="zh-CN" altLang="en-US" sz="2400"/>
              <a:t> </a:t>
            </a:r>
            <a:endParaRPr lang="zh-CN" altLang="en-US" sz="2400">
              <a:solidFill>
                <a:srgbClr val="0000FF"/>
              </a:solidFill>
              <a:latin typeface="楷体_GB2312" pitchFamily="49" charset="-122"/>
              <a:ea typeface="楷体_GB2312" pitchFamily="49" charset="-122"/>
            </a:endParaRPr>
          </a:p>
          <a:p>
            <a:pPr>
              <a:buClr>
                <a:srgbClr val="FF0000"/>
              </a:buClr>
              <a:buFont typeface="Wingdings" pitchFamily="2" charset="2"/>
              <a:buChar char="n"/>
            </a:pPr>
            <a:r>
              <a:rPr lang="zh-CN" altLang="en-US" sz="2400">
                <a:solidFill>
                  <a:srgbClr val="0000FF"/>
                </a:solidFill>
                <a:latin typeface="楷体_GB2312" pitchFamily="49" charset="-122"/>
                <a:ea typeface="楷体_GB2312" pitchFamily="49" charset="-122"/>
              </a:rPr>
              <a:t>定理</a:t>
            </a:r>
            <a:r>
              <a:rPr lang="en-US" altLang="zh-CN" sz="2400">
                <a:solidFill>
                  <a:srgbClr val="0000FF"/>
                </a:solidFill>
                <a:latin typeface="楷体_GB2312" pitchFamily="49" charset="-122"/>
                <a:ea typeface="楷体_GB2312" pitchFamily="49" charset="-122"/>
              </a:rPr>
              <a:t>17.2</a:t>
            </a:r>
            <a:r>
              <a:rPr lang="zh-CN" altLang="en-US" sz="2400">
                <a:solidFill>
                  <a:srgbClr val="0000FF"/>
                </a:solidFill>
                <a:latin typeface="楷体_GB2312" pitchFamily="49" charset="-122"/>
                <a:ea typeface="楷体_GB2312" pitchFamily="49" charset="-122"/>
              </a:rPr>
              <a:t>和</a:t>
            </a:r>
            <a:r>
              <a:rPr lang="en-US" altLang="zh-CN" sz="2400">
                <a:solidFill>
                  <a:srgbClr val="0000FF"/>
                </a:solidFill>
                <a:latin typeface="楷体_GB2312" pitchFamily="49" charset="-122"/>
                <a:ea typeface="楷体_GB2312" pitchFamily="49" charset="-122"/>
              </a:rPr>
              <a:t>17.3</a:t>
            </a:r>
            <a:r>
              <a:rPr lang="zh-CN" altLang="en-US" sz="2400">
                <a:solidFill>
                  <a:srgbClr val="0000FF"/>
                </a:solidFill>
                <a:latin typeface="楷体_GB2312" pitchFamily="49" charset="-122"/>
                <a:ea typeface="楷体_GB2312" pitchFamily="49" charset="-122"/>
              </a:rPr>
              <a:t>表明：</a:t>
            </a:r>
            <a:r>
              <a:rPr lang="zh-CN" altLang="en-US" sz="2400">
                <a:solidFill>
                  <a:srgbClr val="FF0000"/>
                </a:solidFill>
                <a:latin typeface="楷体_GB2312" pitchFamily="49" charset="-122"/>
                <a:ea typeface="楷体_GB2312" pitchFamily="49" charset="-122"/>
              </a:rPr>
              <a:t>格的两种定义是完全等价的。</a:t>
            </a:r>
            <a:r>
              <a:rPr lang="zh-CN" altLang="en-US" sz="2400">
                <a:solidFill>
                  <a:srgbClr val="0000FF"/>
                </a:solidFill>
                <a:latin typeface="楷体_GB2312" pitchFamily="49" charset="-122"/>
                <a:ea typeface="楷体_GB2312" pitchFamily="49" charset="-122"/>
              </a:rPr>
              <a:t>以后我们将不特别加以区分，而是</a:t>
            </a:r>
            <a:r>
              <a:rPr lang="zh-CN" altLang="en-US" sz="2400">
                <a:solidFill>
                  <a:srgbClr val="FF00FF"/>
                </a:solidFill>
                <a:latin typeface="楷体_GB2312" pitchFamily="49" charset="-122"/>
                <a:ea typeface="楷体_GB2312" pitchFamily="49" charset="-122"/>
              </a:rPr>
              <a:t>根据需要</a:t>
            </a:r>
            <a:r>
              <a:rPr lang="zh-CN" altLang="en-US" sz="2400">
                <a:solidFill>
                  <a:srgbClr val="0000FF"/>
                </a:solidFill>
                <a:latin typeface="楷体_GB2312" pitchFamily="49" charset="-122"/>
                <a:ea typeface="楷体_GB2312" pitchFamily="49" charset="-122"/>
              </a:rPr>
              <a:t>采用相应的定义来说明问题。</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73A6D3E-0E2F-4DF1-8E68-AB72B84857AC}"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CA4CCEC2-DEA0-49EC-B260-2245F9E6106B}" type="slidenum">
              <a:rPr lang="en-US" altLang="zh-CN" smtClean="0"/>
              <a:pPr/>
              <a:t>25</a:t>
            </a:fld>
            <a:endParaRPr lang="en-US" altLang="zh-CN" dirty="0"/>
          </a:p>
        </p:txBody>
      </p:sp>
      <p:sp>
        <p:nvSpPr>
          <p:cNvPr id="475138" name="Rectangle 2"/>
          <p:cNvSpPr>
            <a:spLocks noGrp="1" noChangeArrowheads="1"/>
          </p:cNvSpPr>
          <p:nvPr>
            <p:ph type="title"/>
          </p:nvPr>
        </p:nvSpPr>
        <p:spPr/>
        <p:txBody>
          <a:bodyPr/>
          <a:lstStyle/>
          <a:p>
            <a:endParaRPr lang="zh-CN" altLang="zh-CN"/>
          </a:p>
        </p:txBody>
      </p:sp>
      <p:sp>
        <p:nvSpPr>
          <p:cNvPr id="475139" name="Rectangle 3"/>
          <p:cNvSpPr>
            <a:spLocks noGrp="1" noChangeArrowheads="1"/>
          </p:cNvSpPr>
          <p:nvPr>
            <p:ph type="body" idx="1"/>
          </p:nvPr>
        </p:nvSpPr>
        <p:spPr>
          <a:xfrm>
            <a:off x="1042988" y="2565400"/>
            <a:ext cx="7620000" cy="585788"/>
          </a:xfrm>
        </p:spPr>
        <p:txBody>
          <a:bodyPr/>
          <a:lstStyle/>
          <a:p>
            <a:pPr algn="ctr">
              <a:buFont typeface="Wingdings" pitchFamily="2" charset="2"/>
              <a:buNone/>
            </a:pPr>
            <a:r>
              <a:rPr lang="en-US" altLang="zh-CN">
                <a:solidFill>
                  <a:srgbClr val="FF0000"/>
                </a:solidFill>
              </a:rPr>
              <a:t>17.2 </a:t>
            </a:r>
            <a:r>
              <a:rPr lang="zh-CN" altLang="en-US">
                <a:solidFill>
                  <a:srgbClr val="FF0000"/>
                </a:solidFill>
              </a:rPr>
              <a:t>子格与格同态</a:t>
            </a: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84ADEE4-B6EF-4088-9FD0-0AE7AA6D3AF8}"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15D54C2C-6782-4CAE-8DD8-1412C0CC9511}" type="slidenum">
              <a:rPr lang="en-US" altLang="zh-CN" smtClean="0"/>
              <a:pPr/>
              <a:t>26</a:t>
            </a:fld>
            <a:endParaRPr lang="en-US" altLang="zh-CN" dirty="0"/>
          </a:p>
        </p:txBody>
      </p:sp>
      <p:sp>
        <p:nvSpPr>
          <p:cNvPr id="476162" name="Rectangle 2"/>
          <p:cNvSpPr>
            <a:spLocks noGrp="1" noChangeArrowheads="1"/>
          </p:cNvSpPr>
          <p:nvPr>
            <p:ph type="title"/>
          </p:nvPr>
        </p:nvSpPr>
        <p:spPr/>
        <p:txBody>
          <a:bodyPr/>
          <a:lstStyle/>
          <a:p>
            <a:endParaRPr lang="zh-CN" altLang="zh-CN"/>
          </a:p>
        </p:txBody>
      </p:sp>
      <p:sp>
        <p:nvSpPr>
          <p:cNvPr id="476163" name="Rectangle 3"/>
          <p:cNvSpPr>
            <a:spLocks noGrp="1" noChangeArrowheads="1"/>
          </p:cNvSpPr>
          <p:nvPr>
            <p:ph type="body" idx="1"/>
          </p:nvPr>
        </p:nvSpPr>
        <p:spPr>
          <a:xfrm>
            <a:off x="1066800" y="1166813"/>
            <a:ext cx="7620000" cy="3149600"/>
          </a:xfrm>
        </p:spPr>
        <p:txBody>
          <a:bodyPr/>
          <a:lstStyle/>
          <a:p>
            <a:pPr marL="533400" indent="-533400">
              <a:spcBef>
                <a:spcPct val="100000"/>
              </a:spcBef>
              <a:buClr>
                <a:srgbClr val="FF0000"/>
              </a:buClr>
              <a:buFont typeface="Wingdings" pitchFamily="2" charset="2"/>
              <a:buChar char="n"/>
            </a:pPr>
            <a:r>
              <a:rPr lang="zh-CN" altLang="en-US">
                <a:solidFill>
                  <a:srgbClr val="CC00CC"/>
                </a:solidFill>
                <a:latin typeface="楷体_GB2312" pitchFamily="49" charset="-122"/>
                <a:ea typeface="楷体_GB2312" pitchFamily="49" charset="-122"/>
              </a:rPr>
              <a:t>定义</a:t>
            </a:r>
            <a:r>
              <a:rPr lang="en-US" altLang="zh-CN">
                <a:solidFill>
                  <a:srgbClr val="CC00CC"/>
                </a:solidFill>
                <a:latin typeface="楷体_GB2312" pitchFamily="49" charset="-122"/>
                <a:ea typeface="楷体_GB2312" pitchFamily="49" charset="-122"/>
              </a:rPr>
              <a:t>17.3</a:t>
            </a:r>
            <a:r>
              <a:rPr lang="zh-CN" altLang="en-US">
                <a:latin typeface="楷体_GB2312" pitchFamily="49" charset="-122"/>
                <a:ea typeface="楷体_GB2312" pitchFamily="49" charset="-122"/>
              </a:rPr>
              <a:t>　</a:t>
            </a:r>
            <a:r>
              <a:rPr lang="zh-CN" altLang="en-US">
                <a:solidFill>
                  <a:srgbClr val="0000FF"/>
                </a:solidFill>
                <a:latin typeface="楷体_GB2312" pitchFamily="49" charset="-122"/>
                <a:ea typeface="楷体_GB2312" pitchFamily="49" charset="-122"/>
              </a:rPr>
              <a:t>设代数系统</a:t>
            </a:r>
            <a:r>
              <a:rPr lang="en-US" altLang="zh-CN">
                <a:solidFill>
                  <a:srgbClr val="0000FF"/>
                </a:solidFill>
                <a:latin typeface="楷体_GB2312" pitchFamily="49" charset="-122"/>
                <a:ea typeface="楷体_GB2312" pitchFamily="49" charset="-122"/>
              </a:rPr>
              <a:t>&lt;L,</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a:t>
            </a:r>
            <a:r>
              <a:rPr lang="en-US"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&gt;</a:t>
            </a:r>
            <a:r>
              <a:rPr lang="zh-CN" altLang="en-US">
                <a:solidFill>
                  <a:srgbClr val="0000FF"/>
                </a:solidFill>
                <a:latin typeface="楷体_GB2312" pitchFamily="49" charset="-122"/>
                <a:ea typeface="楷体_GB2312" pitchFamily="49" charset="-122"/>
              </a:rPr>
              <a:t>是一个格，</a:t>
            </a:r>
            <a:r>
              <a:rPr lang="en-US" altLang="zh-CN">
                <a:solidFill>
                  <a:srgbClr val="0000FF"/>
                </a:solidFill>
                <a:latin typeface="楷体_GB2312" pitchFamily="49" charset="-122"/>
                <a:ea typeface="楷体_GB2312" pitchFamily="49" charset="-122"/>
              </a:rPr>
              <a:t>S</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L</a:t>
            </a:r>
            <a:r>
              <a:rPr lang="zh-CN" altLang="en-US">
                <a:solidFill>
                  <a:srgbClr val="0000FF"/>
                </a:solidFill>
                <a:latin typeface="楷体_GB2312" pitchFamily="49" charset="-122"/>
                <a:ea typeface="楷体_GB2312" pitchFamily="49" charset="-122"/>
              </a:rPr>
              <a:t>，若</a:t>
            </a:r>
            <a:r>
              <a:rPr lang="en-US" altLang="zh-CN">
                <a:solidFill>
                  <a:srgbClr val="0000FF"/>
                </a:solidFill>
                <a:latin typeface="楷体_GB2312" pitchFamily="49" charset="-122"/>
                <a:ea typeface="楷体_GB2312" pitchFamily="49" charset="-122"/>
              </a:rPr>
              <a:t>S</a:t>
            </a:r>
            <a:r>
              <a:rPr lang="zh-CN" altLang="en-US">
                <a:solidFill>
                  <a:srgbClr val="0000FF"/>
                </a:solidFill>
                <a:latin typeface="楷体_GB2312" pitchFamily="49" charset="-122"/>
                <a:ea typeface="楷体_GB2312" pitchFamily="49" charset="-122"/>
              </a:rPr>
              <a:t>满足：</a:t>
            </a:r>
          </a:p>
          <a:p>
            <a:pPr marL="990600" lvl="1" indent="-533400">
              <a:buClr>
                <a:srgbClr val="FF00FF"/>
              </a:buClr>
              <a:buFontTx/>
              <a:buAutoNum type="arabicParenR"/>
            </a:pPr>
            <a:r>
              <a:rPr lang="en-US" altLang="zh-CN" b="1">
                <a:solidFill>
                  <a:srgbClr val="0000FF"/>
                </a:solidFill>
                <a:latin typeface="楷体_GB2312" pitchFamily="49" charset="-122"/>
                <a:ea typeface="楷体_GB2312" pitchFamily="49" charset="-122"/>
              </a:rPr>
              <a:t>S≠Φ</a:t>
            </a:r>
            <a:r>
              <a:rPr lang="zh-CN" altLang="en-US" b="1">
                <a:solidFill>
                  <a:srgbClr val="0000FF"/>
                </a:solidFill>
                <a:latin typeface="楷体_GB2312" pitchFamily="49" charset="-122"/>
                <a:ea typeface="楷体_GB2312" pitchFamily="49" charset="-122"/>
              </a:rPr>
              <a:t>；</a:t>
            </a:r>
          </a:p>
          <a:p>
            <a:pPr marL="990600" lvl="1" indent="-533400">
              <a:buClr>
                <a:srgbClr val="FF00FF"/>
              </a:buClr>
              <a:buFontTx/>
              <a:buAutoNum type="arabicParenR"/>
            </a:pPr>
            <a:r>
              <a:rPr lang="zh-CN" altLang="en-US" b="1">
                <a:solidFill>
                  <a:srgbClr val="0000FF"/>
                </a:solidFill>
                <a:latin typeface="楷体_GB2312" pitchFamily="49" charset="-122"/>
                <a:ea typeface="楷体_GB2312" pitchFamily="49" charset="-122"/>
              </a:rPr>
              <a:t>运算</a:t>
            </a:r>
            <a:r>
              <a:rPr lang="zh-CN" altLang="en-US" b="1">
                <a:solidFill>
                  <a:srgbClr val="0000FF"/>
                </a:solidFill>
                <a:latin typeface="楷体_GB2312" pitchFamily="49" charset="-122"/>
                <a:ea typeface="楷体_GB2312" pitchFamily="49" charset="-122"/>
                <a:sym typeface="Symbol" pitchFamily="18" charset="2"/>
              </a:rPr>
              <a:t>∨</a:t>
            </a:r>
            <a:r>
              <a:rPr lang="zh-CN" altLang="en-US" b="1">
                <a:solidFill>
                  <a:srgbClr val="0000FF"/>
                </a:solidFill>
                <a:latin typeface="楷体_GB2312" pitchFamily="49" charset="-122"/>
                <a:ea typeface="楷体_GB2312" pitchFamily="49" charset="-122"/>
              </a:rPr>
              <a:t>和</a:t>
            </a:r>
            <a:r>
              <a:rPr lang="zh-CN" altLang="en-US" b="1">
                <a:solidFill>
                  <a:srgbClr val="0000FF"/>
                </a:solidFill>
                <a:latin typeface="楷体_GB2312" pitchFamily="49" charset="-122"/>
                <a:ea typeface="楷体_GB2312" pitchFamily="49" charset="-122"/>
                <a:sym typeface="Symbol" pitchFamily="18" charset="2"/>
              </a:rPr>
              <a:t>∧</a:t>
            </a:r>
            <a:r>
              <a:rPr lang="zh-CN" altLang="en-US" b="1">
                <a:solidFill>
                  <a:srgbClr val="0000FF"/>
                </a:solidFill>
                <a:latin typeface="楷体_GB2312" pitchFamily="49" charset="-122"/>
                <a:ea typeface="楷体_GB2312" pitchFamily="49" charset="-122"/>
              </a:rPr>
              <a:t>对子集</a:t>
            </a:r>
            <a:r>
              <a:rPr lang="en-US" altLang="zh-CN" b="1">
                <a:solidFill>
                  <a:srgbClr val="0000FF"/>
                </a:solidFill>
                <a:latin typeface="楷体_GB2312" pitchFamily="49" charset="-122"/>
                <a:ea typeface="楷体_GB2312" pitchFamily="49" charset="-122"/>
              </a:rPr>
              <a:t>S</a:t>
            </a:r>
            <a:r>
              <a:rPr lang="zh-CN" altLang="en-US" b="1">
                <a:solidFill>
                  <a:srgbClr val="0000FF"/>
                </a:solidFill>
                <a:latin typeface="楷体_GB2312" pitchFamily="49" charset="-122"/>
                <a:ea typeface="楷体_GB2312" pitchFamily="49" charset="-122"/>
              </a:rPr>
              <a:t>都是</a:t>
            </a:r>
            <a:r>
              <a:rPr lang="zh-CN" altLang="en-US" b="1">
                <a:solidFill>
                  <a:srgbClr val="FF0000"/>
                </a:solidFill>
                <a:latin typeface="楷体_GB2312" pitchFamily="49" charset="-122"/>
                <a:ea typeface="楷体_GB2312" pitchFamily="49" charset="-122"/>
              </a:rPr>
              <a:t>封闭的</a:t>
            </a:r>
            <a:r>
              <a:rPr lang="zh-CN" altLang="en-US" b="1">
                <a:solidFill>
                  <a:srgbClr val="0000FF"/>
                </a:solidFill>
                <a:latin typeface="楷体_GB2312" pitchFamily="49" charset="-122"/>
                <a:ea typeface="楷体_GB2312" pitchFamily="49" charset="-122"/>
              </a:rPr>
              <a:t>；</a:t>
            </a:r>
          </a:p>
          <a:p>
            <a:pPr marL="533400" indent="-533400">
              <a:buFont typeface="Wingdings" pitchFamily="2" charset="2"/>
              <a:buNone/>
            </a:pPr>
            <a:r>
              <a:rPr lang="zh-CN" altLang="en-US">
                <a:solidFill>
                  <a:srgbClr val="0000FF"/>
                </a:solidFill>
                <a:latin typeface="楷体_GB2312" pitchFamily="49" charset="-122"/>
                <a:ea typeface="楷体_GB2312" pitchFamily="49" charset="-122"/>
              </a:rPr>
              <a:t>  则称</a:t>
            </a:r>
            <a:r>
              <a:rPr lang="en-US" altLang="zh-CN">
                <a:solidFill>
                  <a:srgbClr val="0000FF"/>
                </a:solidFill>
                <a:latin typeface="楷体_GB2312" pitchFamily="49" charset="-122"/>
                <a:ea typeface="楷体_GB2312" pitchFamily="49" charset="-122"/>
              </a:rPr>
              <a:t>&lt;S,</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a:t>
            </a:r>
            <a:r>
              <a:rPr lang="en-US"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&gt;</a:t>
            </a:r>
            <a:r>
              <a:rPr lang="zh-CN" altLang="en-US">
                <a:solidFill>
                  <a:srgbClr val="0000FF"/>
                </a:solidFill>
                <a:latin typeface="楷体_GB2312" pitchFamily="49" charset="-122"/>
                <a:ea typeface="楷体_GB2312" pitchFamily="49" charset="-122"/>
              </a:rPr>
              <a:t>是</a:t>
            </a:r>
            <a:r>
              <a:rPr lang="en-US" altLang="zh-CN">
                <a:solidFill>
                  <a:srgbClr val="0000FF"/>
                </a:solidFill>
                <a:latin typeface="楷体_GB2312" pitchFamily="49" charset="-122"/>
                <a:ea typeface="楷体_GB2312" pitchFamily="49" charset="-122"/>
              </a:rPr>
              <a:t>&lt;L,</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a:t>
            </a:r>
            <a:r>
              <a:rPr lang="en-US"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&gt;</a:t>
            </a:r>
            <a:r>
              <a:rPr lang="zh-CN" altLang="en-US">
                <a:solidFill>
                  <a:srgbClr val="0000FF"/>
                </a:solidFill>
                <a:latin typeface="楷体_GB2312" pitchFamily="49" charset="-122"/>
                <a:ea typeface="楷体_GB2312" pitchFamily="49" charset="-122"/>
              </a:rPr>
              <a:t>的</a:t>
            </a:r>
            <a:r>
              <a:rPr lang="zh-CN" altLang="en-US">
                <a:solidFill>
                  <a:srgbClr val="FF0000"/>
                </a:solidFill>
                <a:latin typeface="楷体_GB2312" pitchFamily="49" charset="-122"/>
                <a:ea typeface="楷体_GB2312" pitchFamily="49" charset="-122"/>
              </a:rPr>
              <a:t>子格</a:t>
            </a:r>
            <a:r>
              <a:rPr lang="zh-CN" altLang="en-US">
                <a:solidFill>
                  <a:srgbClr val="0000FF"/>
                </a:solidFill>
                <a:latin typeface="楷体_GB2312" pitchFamily="49" charset="-122"/>
                <a:ea typeface="楷体_GB2312" pitchFamily="49" charset="-122"/>
              </a:rPr>
              <a:t>。</a:t>
            </a:r>
          </a:p>
          <a:p>
            <a:pPr marL="533400" indent="-533400">
              <a:buFont typeface="Wingdings" pitchFamily="2" charset="2"/>
              <a:buNone/>
            </a:pPr>
            <a:endParaRPr lang="en-US" altLang="zh-CN">
              <a:solidFill>
                <a:srgbClr val="0000FF"/>
              </a:solidFill>
              <a:latin typeface="楷体_GB2312" pitchFamily="49" charset="-122"/>
              <a:ea typeface="楷体_GB2312" pitchFamily="49" charset="-122"/>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ED95F8-CF68-498B-B2CB-8A8B6276FBCF}"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F00B6E6D-400C-40BB-B87C-BB5F7BB481FE}" type="slidenum">
              <a:rPr lang="en-US" altLang="zh-CN" smtClean="0"/>
              <a:pPr/>
              <a:t>27</a:t>
            </a:fld>
            <a:endParaRPr lang="en-US" altLang="zh-CN" dirty="0"/>
          </a:p>
        </p:txBody>
      </p:sp>
      <p:sp>
        <p:nvSpPr>
          <p:cNvPr id="477186" name="Rectangle 2"/>
          <p:cNvSpPr>
            <a:spLocks noGrp="1" noChangeArrowheads="1"/>
          </p:cNvSpPr>
          <p:nvPr>
            <p:ph type="title"/>
          </p:nvPr>
        </p:nvSpPr>
        <p:spPr/>
        <p:txBody>
          <a:bodyPr/>
          <a:lstStyle/>
          <a:p>
            <a:r>
              <a:rPr lang="zh-CN" altLang="en-US" sz="3600">
                <a:ea typeface="黑体" pitchFamily="2" charset="-122"/>
              </a:rPr>
              <a:t>格的性质与同态</a:t>
            </a:r>
          </a:p>
        </p:txBody>
      </p:sp>
      <p:sp>
        <p:nvSpPr>
          <p:cNvPr id="477187" name="Rectangle 3"/>
          <p:cNvSpPr>
            <a:spLocks noGrp="1" noChangeArrowheads="1"/>
          </p:cNvSpPr>
          <p:nvPr>
            <p:ph type="body" idx="1"/>
          </p:nvPr>
        </p:nvSpPr>
        <p:spPr>
          <a:xfrm>
            <a:off x="971550" y="1125538"/>
            <a:ext cx="7777163" cy="5200650"/>
          </a:xfrm>
        </p:spPr>
        <p:txBody>
          <a:bodyPr/>
          <a:lstStyle/>
          <a:p>
            <a:pPr>
              <a:buClr>
                <a:srgbClr val="FF0000"/>
              </a:buClr>
              <a:buFont typeface="Wingdings" pitchFamily="2" charset="2"/>
              <a:buChar char="n"/>
            </a:pPr>
            <a:r>
              <a:rPr lang="zh-CN" altLang="en-US">
                <a:solidFill>
                  <a:srgbClr val="CC00CC"/>
                </a:solidFill>
                <a:latin typeface="楷体_GB2312" pitchFamily="49" charset="-122"/>
                <a:ea typeface="楷体_GB2312" pitchFamily="49" charset="-122"/>
              </a:rPr>
              <a:t>定义</a:t>
            </a:r>
            <a:r>
              <a:rPr lang="en-US" altLang="zh-CN">
                <a:solidFill>
                  <a:srgbClr val="CC00CC"/>
                </a:solidFill>
                <a:latin typeface="楷体_GB2312" pitchFamily="49" charset="-122"/>
                <a:ea typeface="楷体_GB2312" pitchFamily="49" charset="-122"/>
              </a:rPr>
              <a:t>17.4  </a:t>
            </a:r>
            <a:r>
              <a:rPr lang="zh-CN" altLang="en-US">
                <a:solidFill>
                  <a:srgbClr val="0000FF"/>
                </a:solidFill>
                <a:latin typeface="楷体_GB2312" pitchFamily="49" charset="-122"/>
                <a:ea typeface="楷体_GB2312" pitchFamily="49" charset="-122"/>
              </a:rPr>
              <a:t>设</a:t>
            </a:r>
            <a:r>
              <a:rPr lang="en-US" altLang="zh-CN">
                <a:solidFill>
                  <a:srgbClr val="0000FF"/>
                </a:solidFill>
                <a:latin typeface="楷体_GB2312" pitchFamily="49" charset="-122"/>
                <a:ea typeface="楷体_GB2312" pitchFamily="49" charset="-122"/>
              </a:rPr>
              <a:t>&lt;L</a:t>
            </a:r>
            <a:r>
              <a:rPr lang="zh-CN" altLang="en-US">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&gt;</a:t>
            </a:r>
            <a:r>
              <a:rPr lang="zh-CN" altLang="en-US">
                <a:solidFill>
                  <a:srgbClr val="0000FF"/>
                </a:solidFill>
                <a:latin typeface="楷体_GB2312" pitchFamily="49" charset="-122"/>
                <a:ea typeface="楷体_GB2312" pitchFamily="49" charset="-122"/>
              </a:rPr>
              <a:t>和</a:t>
            </a:r>
            <a:r>
              <a:rPr lang="en-US" altLang="zh-CN">
                <a:solidFill>
                  <a:srgbClr val="0000FF"/>
                </a:solidFill>
                <a:latin typeface="楷体_GB2312" pitchFamily="49" charset="-122"/>
                <a:ea typeface="楷体_GB2312" pitchFamily="49" charset="-122"/>
              </a:rPr>
              <a:t>&lt;L</a:t>
            </a:r>
            <a:r>
              <a:rPr lang="zh-CN" altLang="en-US">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sym typeface="Symbol" pitchFamily="18" charset="2"/>
              </a:rPr>
              <a:t></a:t>
            </a:r>
            <a:r>
              <a:rPr lang="en-US"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&gt;</a:t>
            </a:r>
            <a:r>
              <a:rPr lang="zh-CN" altLang="en-US">
                <a:solidFill>
                  <a:srgbClr val="0000FF"/>
                </a:solidFill>
                <a:latin typeface="楷体_GB2312" pitchFamily="49" charset="-122"/>
                <a:ea typeface="楷体_GB2312" pitchFamily="49" charset="-122"/>
              </a:rPr>
              <a:t>是两个偏序格，如果偏序关系</a:t>
            </a:r>
            <a:r>
              <a:rPr lang="zh-CN" altLang="en-US">
                <a:solidFill>
                  <a:srgbClr val="0000FF"/>
                </a:solidFill>
                <a:latin typeface="楷体_GB2312" pitchFamily="49" charset="-122"/>
                <a:ea typeface="楷体_GB2312" pitchFamily="49" charset="-122"/>
                <a:sym typeface="Symbol" pitchFamily="18" charset="2"/>
              </a:rPr>
              <a:t></a:t>
            </a:r>
            <a:r>
              <a:rPr lang="en-US" altLang="en-US">
                <a:solidFill>
                  <a:srgbClr val="0000FF"/>
                </a:solidFill>
                <a:latin typeface="楷体_GB2312" pitchFamily="49" charset="-122"/>
                <a:ea typeface="楷体_GB2312" pitchFamily="49" charset="-122"/>
                <a:sym typeface="Symbol" pitchFamily="18" charset="2"/>
              </a:rPr>
              <a:t>′</a:t>
            </a:r>
            <a:r>
              <a:rPr lang="zh-CN" altLang="en-US">
                <a:solidFill>
                  <a:srgbClr val="0000FF"/>
                </a:solidFill>
                <a:latin typeface="楷体_GB2312" pitchFamily="49" charset="-122"/>
                <a:ea typeface="楷体_GB2312" pitchFamily="49" charset="-122"/>
                <a:sym typeface="Symbol" pitchFamily="18" charset="2"/>
              </a:rPr>
              <a:t>是的逆关系，则</a:t>
            </a:r>
            <a:r>
              <a:rPr lang="zh-CN" altLang="en-US">
                <a:solidFill>
                  <a:srgbClr val="0000FF"/>
                </a:solidFill>
                <a:latin typeface="楷体_GB2312" pitchFamily="49" charset="-122"/>
                <a:ea typeface="楷体_GB2312" pitchFamily="49" charset="-122"/>
              </a:rPr>
              <a:t>称此两个偏序格为</a:t>
            </a:r>
            <a:r>
              <a:rPr lang="zh-CN" altLang="en-US">
                <a:solidFill>
                  <a:srgbClr val="FF0000"/>
                </a:solidFill>
                <a:latin typeface="楷体_GB2312" pitchFamily="49" charset="-122"/>
                <a:ea typeface="楷体_GB2312" pitchFamily="49" charset="-122"/>
              </a:rPr>
              <a:t>对偶格</a:t>
            </a:r>
            <a:r>
              <a:rPr lang="zh-CN" altLang="en-US">
                <a:solidFill>
                  <a:srgbClr val="0000FF"/>
                </a:solidFill>
                <a:latin typeface="楷体_GB2312" pitchFamily="49" charset="-122"/>
                <a:ea typeface="楷体_GB2312" pitchFamily="49" charset="-122"/>
              </a:rPr>
              <a:t>。</a:t>
            </a:r>
          </a:p>
          <a:p>
            <a:pPr>
              <a:buFont typeface="Wingdings" pitchFamily="2" charset="2"/>
              <a:buNone/>
            </a:pPr>
            <a:r>
              <a:rPr lang="zh-CN" altLang="en-US">
                <a:solidFill>
                  <a:srgbClr val="0000FF"/>
                </a:solidFill>
                <a:latin typeface="楷体_GB2312" pitchFamily="49" charset="-122"/>
                <a:ea typeface="楷体_GB2312" pitchFamily="49" charset="-122"/>
              </a:rPr>
              <a:t>      </a:t>
            </a:r>
            <a:r>
              <a:rPr lang="zh-CN" altLang="en-US">
                <a:solidFill>
                  <a:srgbClr val="DDDDDD"/>
                </a:solidFill>
                <a:latin typeface="楷体_GB2312" pitchFamily="49" charset="-122"/>
                <a:ea typeface="楷体_GB2312" pitchFamily="49" charset="-122"/>
              </a:rPr>
              <a:t>设</a:t>
            </a:r>
            <a:r>
              <a:rPr lang="en-US" altLang="zh-CN">
                <a:solidFill>
                  <a:srgbClr val="DDDDDD"/>
                </a:solidFill>
                <a:latin typeface="楷体_GB2312" pitchFamily="49" charset="-122"/>
                <a:ea typeface="楷体_GB2312" pitchFamily="49" charset="-122"/>
              </a:rPr>
              <a:t>L</a:t>
            </a:r>
            <a:r>
              <a:rPr lang="zh-CN" altLang="en-US">
                <a:solidFill>
                  <a:srgbClr val="DDDDDD"/>
                </a:solidFill>
                <a:latin typeface="楷体_GB2312" pitchFamily="49" charset="-122"/>
                <a:ea typeface="楷体_GB2312" pitchFamily="49" charset="-122"/>
              </a:rPr>
              <a:t>是由</a:t>
            </a:r>
            <a:r>
              <a:rPr lang="en-US" altLang="zh-CN">
                <a:solidFill>
                  <a:srgbClr val="DDDDDD"/>
                </a:solidFill>
                <a:latin typeface="楷体_GB2312" pitchFamily="49" charset="-122"/>
                <a:ea typeface="楷体_GB2312" pitchFamily="49" charset="-122"/>
              </a:rPr>
              <a:t>18</a:t>
            </a:r>
            <a:r>
              <a:rPr lang="zh-CN" altLang="en-US">
                <a:solidFill>
                  <a:srgbClr val="DDDDDD"/>
                </a:solidFill>
                <a:latin typeface="楷体_GB2312" pitchFamily="49" charset="-122"/>
                <a:ea typeface="楷体_GB2312" pitchFamily="49" charset="-122"/>
              </a:rPr>
              <a:t>的正因子组成的集合，则</a:t>
            </a:r>
            <a:r>
              <a:rPr lang="en-US" altLang="zh-CN">
                <a:solidFill>
                  <a:srgbClr val="DDDDDD"/>
                </a:solidFill>
                <a:latin typeface="楷体_GB2312" pitchFamily="49" charset="-122"/>
                <a:ea typeface="楷体_GB2312" pitchFamily="49" charset="-122"/>
              </a:rPr>
              <a:t>L</a:t>
            </a:r>
            <a:r>
              <a:rPr lang="zh-CN" altLang="en-US">
                <a:solidFill>
                  <a:srgbClr val="DDDDDD"/>
                </a:solidFill>
                <a:latin typeface="楷体_GB2312" pitchFamily="49" charset="-122"/>
                <a:ea typeface="楷体_GB2312" pitchFamily="49" charset="-122"/>
              </a:rPr>
              <a:t>关于整除关系构成的逆关系是倍数关系；设倍数关系用</a:t>
            </a:r>
            <a:r>
              <a:rPr lang="zh-CN" altLang="en-US">
                <a:solidFill>
                  <a:srgbClr val="DDDDDD"/>
                </a:solidFill>
                <a:latin typeface="Times New Roman"/>
                <a:ea typeface="楷体_GB2312" pitchFamily="49" charset="-122"/>
              </a:rPr>
              <a:t>“</a:t>
            </a:r>
            <a:r>
              <a:rPr lang="zh-CN" altLang="zh-CN">
                <a:solidFill>
                  <a:srgbClr val="DDDDDD"/>
                </a:solidFill>
                <a:latin typeface="楷体_GB2312" pitchFamily="49" charset="-122"/>
                <a:ea typeface="楷体_GB2312" pitchFamily="49" charset="-122"/>
              </a:rPr>
              <a:t>‖</a:t>
            </a:r>
            <a:r>
              <a:rPr lang="en-US" altLang="zh-CN">
                <a:solidFill>
                  <a:srgbClr val="DDDDDD"/>
                </a:solidFill>
                <a:latin typeface="Times New Roman"/>
                <a:ea typeface="楷体_GB2312" pitchFamily="49" charset="-122"/>
              </a:rPr>
              <a:t>”</a:t>
            </a:r>
            <a:r>
              <a:rPr lang="zh-CN" altLang="en-US">
                <a:solidFill>
                  <a:srgbClr val="DDDDDD"/>
                </a:solidFill>
                <a:latin typeface="楷体_GB2312" pitchFamily="49" charset="-122"/>
                <a:ea typeface="楷体_GB2312" pitchFamily="49" charset="-122"/>
              </a:rPr>
              <a:t>表示，那么</a:t>
            </a:r>
            <a:r>
              <a:rPr lang="en-US" altLang="zh-CN">
                <a:solidFill>
                  <a:srgbClr val="DDDDDD"/>
                </a:solidFill>
                <a:latin typeface="楷体_GB2312" pitchFamily="49" charset="-122"/>
                <a:ea typeface="楷体_GB2312" pitchFamily="49" charset="-122"/>
              </a:rPr>
              <a:t>&lt;L</a:t>
            </a:r>
            <a:r>
              <a:rPr lang="zh-CN" altLang="en-US">
                <a:solidFill>
                  <a:srgbClr val="DDDDDD"/>
                </a:solidFill>
                <a:latin typeface="楷体_GB2312" pitchFamily="49" charset="-122"/>
                <a:ea typeface="楷体_GB2312" pitchFamily="49" charset="-122"/>
              </a:rPr>
              <a:t>，</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&gt;</a:t>
            </a:r>
            <a:r>
              <a:rPr lang="zh-CN" altLang="en-US">
                <a:solidFill>
                  <a:srgbClr val="DDDDDD"/>
                </a:solidFill>
                <a:latin typeface="楷体_GB2312" pitchFamily="49" charset="-122"/>
                <a:ea typeface="楷体_GB2312" pitchFamily="49" charset="-122"/>
              </a:rPr>
              <a:t>是格，并和</a:t>
            </a:r>
            <a:r>
              <a:rPr lang="en-US" altLang="zh-CN">
                <a:solidFill>
                  <a:srgbClr val="DDDDDD"/>
                </a:solidFill>
                <a:latin typeface="楷体_GB2312" pitchFamily="49" charset="-122"/>
                <a:ea typeface="楷体_GB2312" pitchFamily="49" charset="-122"/>
              </a:rPr>
              <a:t>&lt;L</a:t>
            </a:r>
            <a:r>
              <a:rPr lang="zh-CN" altLang="en-US">
                <a:solidFill>
                  <a:srgbClr val="DDDDDD"/>
                </a:solidFill>
                <a:latin typeface="楷体_GB2312" pitchFamily="49" charset="-122"/>
                <a:ea typeface="楷体_GB2312" pitchFamily="49" charset="-122"/>
              </a:rPr>
              <a:t>，</a:t>
            </a:r>
            <a:r>
              <a:rPr lang="en-US" altLang="en-US">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&gt;</a:t>
            </a:r>
            <a:r>
              <a:rPr lang="zh-CN" altLang="en-US">
                <a:solidFill>
                  <a:srgbClr val="DDDDDD"/>
                </a:solidFill>
                <a:latin typeface="楷体_GB2312" pitchFamily="49" charset="-122"/>
                <a:ea typeface="楷体_GB2312" pitchFamily="49" charset="-122"/>
              </a:rPr>
              <a:t>互为对偶。</a:t>
            </a:r>
          </a:p>
          <a:p>
            <a:pPr>
              <a:buFont typeface="Wingdings" pitchFamily="2" charset="2"/>
              <a:buNone/>
            </a:pPr>
            <a:r>
              <a:rPr lang="zh-CN" altLang="en-US">
                <a:solidFill>
                  <a:srgbClr val="DDDDDD"/>
                </a:solidFill>
                <a:latin typeface="楷体_GB2312" pitchFamily="49" charset="-122"/>
                <a:ea typeface="楷体_GB2312" pitchFamily="49" charset="-122"/>
              </a:rPr>
              <a:t>      在一个格中的最大（小）元必是对偶格中的最小（大）元；即两个对偶格的</a:t>
            </a:r>
            <a:r>
              <a:rPr lang="en-US" altLang="zh-CN">
                <a:solidFill>
                  <a:srgbClr val="DDDDDD"/>
                </a:solidFill>
                <a:latin typeface="楷体_GB2312" pitchFamily="49" charset="-122"/>
                <a:ea typeface="楷体_GB2312" pitchFamily="49" charset="-122"/>
              </a:rPr>
              <a:t>Hasse</a:t>
            </a:r>
            <a:r>
              <a:rPr lang="zh-CN" altLang="en-US">
                <a:solidFill>
                  <a:srgbClr val="DDDDDD"/>
                </a:solidFill>
                <a:latin typeface="楷体_GB2312" pitchFamily="49" charset="-122"/>
                <a:ea typeface="楷体_GB2312" pitchFamily="49" charset="-122"/>
              </a:rPr>
              <a:t>图是相互颠倒的。</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AF45CF3-7D62-4DC2-A8AD-666AFC14785D}"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CC2E5804-702B-4696-A3C1-1BC1DE71C5EA}" type="slidenum">
              <a:rPr lang="en-US" altLang="zh-CN" smtClean="0"/>
              <a:pPr/>
              <a:t>28</a:t>
            </a:fld>
            <a:endParaRPr lang="en-US" altLang="zh-CN" dirty="0"/>
          </a:p>
        </p:txBody>
      </p:sp>
      <p:sp>
        <p:nvSpPr>
          <p:cNvPr id="478210" name="Rectangle 2"/>
          <p:cNvSpPr>
            <a:spLocks noGrp="1" noChangeArrowheads="1"/>
          </p:cNvSpPr>
          <p:nvPr>
            <p:ph type="title"/>
          </p:nvPr>
        </p:nvSpPr>
        <p:spPr/>
        <p:txBody>
          <a:bodyPr/>
          <a:lstStyle/>
          <a:p>
            <a:r>
              <a:rPr lang="zh-CN" altLang="en-US" sz="3600">
                <a:ea typeface="黑体" pitchFamily="2" charset="-122"/>
              </a:rPr>
              <a:t>格的性质与同态</a:t>
            </a:r>
          </a:p>
        </p:txBody>
      </p:sp>
      <p:sp>
        <p:nvSpPr>
          <p:cNvPr id="478211" name="Rectangle 3"/>
          <p:cNvSpPr>
            <a:spLocks noGrp="1" noChangeArrowheads="1"/>
          </p:cNvSpPr>
          <p:nvPr>
            <p:ph type="body" idx="1"/>
          </p:nvPr>
        </p:nvSpPr>
        <p:spPr>
          <a:xfrm>
            <a:off x="971550" y="1125538"/>
            <a:ext cx="7777163" cy="5200650"/>
          </a:xfrm>
        </p:spPr>
        <p:txBody>
          <a:bodyPr/>
          <a:lstStyle/>
          <a:p>
            <a:pPr>
              <a:buClr>
                <a:srgbClr val="FF0000"/>
              </a:buClr>
              <a:buFont typeface="Wingdings" pitchFamily="2" charset="2"/>
              <a:buChar char="n"/>
            </a:pPr>
            <a:r>
              <a:rPr lang="zh-CN" altLang="en-US">
                <a:solidFill>
                  <a:srgbClr val="CC00CC"/>
                </a:solidFill>
                <a:latin typeface="楷体_GB2312" pitchFamily="49" charset="-122"/>
                <a:ea typeface="楷体_GB2312" pitchFamily="49" charset="-122"/>
              </a:rPr>
              <a:t>定义</a:t>
            </a:r>
            <a:r>
              <a:rPr lang="en-US" altLang="zh-CN">
                <a:solidFill>
                  <a:srgbClr val="CC00CC"/>
                </a:solidFill>
                <a:latin typeface="楷体_GB2312" pitchFamily="49" charset="-122"/>
                <a:ea typeface="楷体_GB2312" pitchFamily="49" charset="-122"/>
              </a:rPr>
              <a:t>17.4  </a:t>
            </a:r>
            <a:r>
              <a:rPr lang="zh-CN" altLang="en-US">
                <a:latin typeface="楷体_GB2312" pitchFamily="49" charset="-122"/>
                <a:ea typeface="楷体_GB2312" pitchFamily="49" charset="-122"/>
              </a:rPr>
              <a:t>设</a:t>
            </a:r>
            <a:r>
              <a:rPr lang="en-US" altLang="zh-CN">
                <a:latin typeface="楷体_GB2312" pitchFamily="49" charset="-122"/>
                <a:ea typeface="楷体_GB2312" pitchFamily="49" charset="-122"/>
              </a:rPr>
              <a:t>&lt;L</a:t>
            </a:r>
            <a:r>
              <a:rPr lang="zh-CN" altLang="en-US">
                <a:latin typeface="楷体_GB2312" pitchFamily="49" charset="-122"/>
                <a:ea typeface="楷体_GB2312" pitchFamily="49" charset="-122"/>
              </a:rPr>
              <a:t>，</a:t>
            </a:r>
            <a:r>
              <a:rPr lang="zh-CN" altLang="en-US">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&gt;</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&lt;L</a:t>
            </a:r>
            <a:r>
              <a:rPr lang="zh-CN" altLang="en-US">
                <a:latin typeface="楷体_GB2312" pitchFamily="49" charset="-122"/>
                <a:ea typeface="楷体_GB2312" pitchFamily="49" charset="-122"/>
              </a:rPr>
              <a:t>，</a:t>
            </a:r>
            <a:r>
              <a:rPr lang="zh-CN" altLang="en-US">
                <a:latin typeface="楷体_GB2312" pitchFamily="49" charset="-122"/>
                <a:ea typeface="楷体_GB2312" pitchFamily="49" charset="-122"/>
                <a:sym typeface="Symbol" pitchFamily="18" charset="2"/>
              </a:rPr>
              <a:t></a:t>
            </a:r>
            <a:r>
              <a:rPr lang="en-US" altLang="en-US">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&gt;</a:t>
            </a:r>
            <a:r>
              <a:rPr lang="zh-CN" altLang="en-US">
                <a:latin typeface="楷体_GB2312" pitchFamily="49" charset="-122"/>
                <a:ea typeface="楷体_GB2312" pitchFamily="49" charset="-122"/>
              </a:rPr>
              <a:t>是两个偏序格，如果偏序关系</a:t>
            </a:r>
            <a:r>
              <a:rPr lang="zh-CN" altLang="en-US">
                <a:latin typeface="楷体_GB2312" pitchFamily="49" charset="-122"/>
                <a:ea typeface="楷体_GB2312" pitchFamily="49" charset="-122"/>
                <a:sym typeface="Symbol" pitchFamily="18" charset="2"/>
              </a:rPr>
              <a:t></a:t>
            </a:r>
            <a:r>
              <a:rPr lang="en-US" altLang="en-US">
                <a:latin typeface="楷体_GB2312" pitchFamily="49" charset="-122"/>
                <a:ea typeface="楷体_GB2312" pitchFamily="49" charset="-122"/>
                <a:sym typeface="Symbol" pitchFamily="18" charset="2"/>
              </a:rPr>
              <a:t>′</a:t>
            </a:r>
            <a:r>
              <a:rPr lang="zh-CN" altLang="en-US">
                <a:latin typeface="楷体_GB2312" pitchFamily="49" charset="-122"/>
                <a:ea typeface="楷体_GB2312" pitchFamily="49" charset="-122"/>
                <a:sym typeface="Symbol" pitchFamily="18" charset="2"/>
              </a:rPr>
              <a:t>是的逆关系，则</a:t>
            </a:r>
            <a:r>
              <a:rPr lang="zh-CN" altLang="en-US">
                <a:latin typeface="楷体_GB2312" pitchFamily="49" charset="-122"/>
                <a:ea typeface="楷体_GB2312" pitchFamily="49" charset="-122"/>
              </a:rPr>
              <a:t>称此两个偏序格为对偶格。</a:t>
            </a:r>
          </a:p>
          <a:p>
            <a:pPr>
              <a:buFont typeface="Wingdings" pitchFamily="2" charset="2"/>
              <a:buNone/>
            </a:pPr>
            <a:r>
              <a:rPr lang="zh-CN" altLang="en-US">
                <a:solidFill>
                  <a:srgbClr val="0000FF"/>
                </a:solidFill>
                <a:latin typeface="楷体_GB2312" pitchFamily="49" charset="-122"/>
                <a:ea typeface="楷体_GB2312" pitchFamily="49" charset="-122"/>
              </a:rPr>
              <a:t>      设</a:t>
            </a:r>
            <a:r>
              <a:rPr lang="en-US" altLang="zh-CN">
                <a:solidFill>
                  <a:srgbClr val="0000FF"/>
                </a:solidFill>
                <a:latin typeface="楷体_GB2312" pitchFamily="49" charset="-122"/>
                <a:ea typeface="楷体_GB2312" pitchFamily="49" charset="-122"/>
              </a:rPr>
              <a:t>L</a:t>
            </a:r>
            <a:r>
              <a:rPr lang="zh-CN" altLang="en-US">
                <a:solidFill>
                  <a:srgbClr val="0000FF"/>
                </a:solidFill>
                <a:latin typeface="楷体_GB2312" pitchFamily="49" charset="-122"/>
                <a:ea typeface="楷体_GB2312" pitchFamily="49" charset="-122"/>
              </a:rPr>
              <a:t>是由</a:t>
            </a:r>
            <a:r>
              <a:rPr lang="en-US" altLang="zh-CN">
                <a:solidFill>
                  <a:srgbClr val="0000FF"/>
                </a:solidFill>
                <a:latin typeface="楷体_GB2312" pitchFamily="49" charset="-122"/>
                <a:ea typeface="楷体_GB2312" pitchFamily="49" charset="-122"/>
              </a:rPr>
              <a:t>18</a:t>
            </a:r>
            <a:r>
              <a:rPr lang="zh-CN" altLang="en-US">
                <a:solidFill>
                  <a:srgbClr val="0000FF"/>
                </a:solidFill>
                <a:latin typeface="楷体_GB2312" pitchFamily="49" charset="-122"/>
                <a:ea typeface="楷体_GB2312" pitchFamily="49" charset="-122"/>
              </a:rPr>
              <a:t>的正因子组成的集合，则</a:t>
            </a:r>
            <a:r>
              <a:rPr lang="en-US" altLang="zh-CN">
                <a:solidFill>
                  <a:srgbClr val="0000FF"/>
                </a:solidFill>
                <a:latin typeface="楷体_GB2312" pitchFamily="49" charset="-122"/>
                <a:ea typeface="楷体_GB2312" pitchFamily="49" charset="-122"/>
              </a:rPr>
              <a:t>L</a:t>
            </a:r>
            <a:r>
              <a:rPr lang="zh-CN" altLang="en-US">
                <a:solidFill>
                  <a:srgbClr val="0000FF"/>
                </a:solidFill>
                <a:latin typeface="楷体_GB2312" pitchFamily="49" charset="-122"/>
                <a:ea typeface="楷体_GB2312" pitchFamily="49" charset="-122"/>
              </a:rPr>
              <a:t>关于整除关系构成的逆关系是倍数关系；设倍数关系用</a:t>
            </a:r>
            <a:r>
              <a:rPr lang="zh-CN" altLang="en-US">
                <a:solidFill>
                  <a:srgbClr val="0000FF"/>
                </a:solidFill>
                <a:latin typeface="Times New Roman"/>
                <a:ea typeface="楷体_GB2312" pitchFamily="49" charset="-122"/>
              </a:rPr>
              <a:t>“</a:t>
            </a:r>
            <a:r>
              <a:rPr lang="zh-CN" altLang="zh-CN">
                <a:solidFill>
                  <a:srgbClr val="0000FF"/>
                </a:solidFill>
                <a:latin typeface="楷体_GB2312" pitchFamily="49" charset="-122"/>
                <a:ea typeface="楷体_GB2312" pitchFamily="49" charset="-122"/>
              </a:rPr>
              <a:t>‖</a:t>
            </a:r>
            <a:r>
              <a:rPr lang="en-US" altLang="zh-CN">
                <a:solidFill>
                  <a:srgbClr val="0000FF"/>
                </a:solidFill>
                <a:latin typeface="Times New Roman"/>
                <a:ea typeface="楷体_GB2312" pitchFamily="49" charset="-122"/>
              </a:rPr>
              <a:t>”</a:t>
            </a:r>
            <a:r>
              <a:rPr lang="zh-CN" altLang="en-US">
                <a:solidFill>
                  <a:srgbClr val="0000FF"/>
                </a:solidFill>
                <a:latin typeface="楷体_GB2312" pitchFamily="49" charset="-122"/>
                <a:ea typeface="楷体_GB2312" pitchFamily="49" charset="-122"/>
              </a:rPr>
              <a:t>表示，那么</a:t>
            </a:r>
            <a:r>
              <a:rPr lang="en-US" altLang="zh-CN">
                <a:solidFill>
                  <a:srgbClr val="0000FF"/>
                </a:solidFill>
                <a:latin typeface="楷体_GB2312" pitchFamily="49" charset="-122"/>
                <a:ea typeface="楷体_GB2312" pitchFamily="49" charset="-122"/>
              </a:rPr>
              <a:t>&lt;L</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&gt;</a:t>
            </a:r>
            <a:r>
              <a:rPr lang="zh-CN" altLang="en-US">
                <a:solidFill>
                  <a:srgbClr val="0000FF"/>
                </a:solidFill>
                <a:latin typeface="楷体_GB2312" pitchFamily="49" charset="-122"/>
                <a:ea typeface="楷体_GB2312" pitchFamily="49" charset="-122"/>
              </a:rPr>
              <a:t>是格，并和</a:t>
            </a:r>
            <a:r>
              <a:rPr lang="en-US" altLang="zh-CN">
                <a:solidFill>
                  <a:srgbClr val="0000FF"/>
                </a:solidFill>
                <a:latin typeface="楷体_GB2312" pitchFamily="49" charset="-122"/>
                <a:ea typeface="楷体_GB2312" pitchFamily="49" charset="-122"/>
              </a:rPr>
              <a:t>&lt;L</a:t>
            </a:r>
            <a:r>
              <a:rPr lang="zh-CN" altLang="en-US">
                <a:solidFill>
                  <a:srgbClr val="0000FF"/>
                </a:solidFill>
                <a:latin typeface="楷体_GB2312" pitchFamily="49" charset="-122"/>
                <a:ea typeface="楷体_GB2312" pitchFamily="49" charset="-122"/>
              </a:rPr>
              <a:t>，</a:t>
            </a:r>
            <a:r>
              <a:rPr lang="en-US" altLang="en-US">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&gt;</a:t>
            </a:r>
            <a:r>
              <a:rPr lang="zh-CN" altLang="en-US">
                <a:solidFill>
                  <a:srgbClr val="0000FF"/>
                </a:solidFill>
                <a:latin typeface="楷体_GB2312" pitchFamily="49" charset="-122"/>
                <a:ea typeface="楷体_GB2312" pitchFamily="49" charset="-122"/>
              </a:rPr>
              <a:t>互为对偶。</a:t>
            </a:r>
          </a:p>
          <a:p>
            <a:pPr>
              <a:buFont typeface="Wingdings" pitchFamily="2" charset="2"/>
              <a:buNone/>
            </a:pPr>
            <a:r>
              <a:rPr lang="zh-CN" altLang="en-US">
                <a:latin typeface="楷体_GB2312" pitchFamily="49" charset="-122"/>
                <a:ea typeface="楷体_GB2312" pitchFamily="49" charset="-122"/>
              </a:rPr>
              <a:t>      </a:t>
            </a:r>
            <a:r>
              <a:rPr lang="zh-CN" altLang="en-US">
                <a:solidFill>
                  <a:srgbClr val="808080"/>
                </a:solidFill>
                <a:latin typeface="楷体_GB2312" pitchFamily="49" charset="-122"/>
                <a:ea typeface="楷体_GB2312" pitchFamily="49" charset="-122"/>
              </a:rPr>
              <a:t>在一个格中的最大（小）元必是对偶格中的最小（大）元；即两个对偶格的</a:t>
            </a:r>
            <a:r>
              <a:rPr lang="en-US" altLang="zh-CN">
                <a:solidFill>
                  <a:srgbClr val="808080"/>
                </a:solidFill>
                <a:latin typeface="楷体_GB2312" pitchFamily="49" charset="-122"/>
                <a:ea typeface="楷体_GB2312" pitchFamily="49" charset="-122"/>
              </a:rPr>
              <a:t>Hasse</a:t>
            </a:r>
            <a:r>
              <a:rPr lang="zh-CN" altLang="en-US">
                <a:solidFill>
                  <a:srgbClr val="808080"/>
                </a:solidFill>
                <a:latin typeface="楷体_GB2312" pitchFamily="49" charset="-122"/>
                <a:ea typeface="楷体_GB2312" pitchFamily="49" charset="-122"/>
              </a:rPr>
              <a:t>图是相互颠倒的。</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8D8B71-EE4D-427E-B456-B60C6253C1D1}"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F5E04E5B-0759-46AE-AA1B-19A7701A2023}" type="slidenum">
              <a:rPr lang="en-US" altLang="zh-CN" smtClean="0"/>
              <a:pPr/>
              <a:t>29</a:t>
            </a:fld>
            <a:endParaRPr lang="en-US" altLang="zh-CN" dirty="0"/>
          </a:p>
        </p:txBody>
      </p:sp>
      <p:sp>
        <p:nvSpPr>
          <p:cNvPr id="479234" name="Rectangle 2"/>
          <p:cNvSpPr>
            <a:spLocks noGrp="1" noChangeArrowheads="1"/>
          </p:cNvSpPr>
          <p:nvPr>
            <p:ph type="title"/>
          </p:nvPr>
        </p:nvSpPr>
        <p:spPr/>
        <p:txBody>
          <a:bodyPr/>
          <a:lstStyle/>
          <a:p>
            <a:r>
              <a:rPr lang="zh-CN" altLang="en-US" sz="3600">
                <a:ea typeface="黑体" pitchFamily="2" charset="-122"/>
              </a:rPr>
              <a:t>格的性质与同态</a:t>
            </a:r>
          </a:p>
        </p:txBody>
      </p:sp>
      <p:sp>
        <p:nvSpPr>
          <p:cNvPr id="479235" name="Rectangle 3"/>
          <p:cNvSpPr>
            <a:spLocks noGrp="1" noChangeArrowheads="1"/>
          </p:cNvSpPr>
          <p:nvPr>
            <p:ph type="body" idx="1"/>
          </p:nvPr>
        </p:nvSpPr>
        <p:spPr>
          <a:xfrm>
            <a:off x="971550" y="1125538"/>
            <a:ext cx="7777163" cy="5200650"/>
          </a:xfrm>
        </p:spPr>
        <p:txBody>
          <a:bodyPr/>
          <a:lstStyle/>
          <a:p>
            <a:pPr>
              <a:buClr>
                <a:srgbClr val="FF0000"/>
              </a:buClr>
              <a:buFont typeface="Wingdings" pitchFamily="2" charset="2"/>
              <a:buChar char="n"/>
            </a:pPr>
            <a:r>
              <a:rPr lang="zh-CN" altLang="en-US">
                <a:solidFill>
                  <a:srgbClr val="CC00CC"/>
                </a:solidFill>
                <a:latin typeface="楷体_GB2312" pitchFamily="49" charset="-122"/>
                <a:ea typeface="楷体_GB2312" pitchFamily="49" charset="-122"/>
              </a:rPr>
              <a:t>定义</a:t>
            </a:r>
            <a:r>
              <a:rPr lang="en-US" altLang="zh-CN">
                <a:solidFill>
                  <a:srgbClr val="CC00CC"/>
                </a:solidFill>
                <a:latin typeface="楷体_GB2312" pitchFamily="49" charset="-122"/>
                <a:ea typeface="楷体_GB2312" pitchFamily="49" charset="-122"/>
              </a:rPr>
              <a:t>17.4  </a:t>
            </a:r>
            <a:r>
              <a:rPr lang="zh-CN" altLang="en-US">
                <a:latin typeface="楷体_GB2312" pitchFamily="49" charset="-122"/>
                <a:ea typeface="楷体_GB2312" pitchFamily="49" charset="-122"/>
              </a:rPr>
              <a:t>设</a:t>
            </a:r>
            <a:r>
              <a:rPr lang="en-US" altLang="zh-CN">
                <a:latin typeface="楷体_GB2312" pitchFamily="49" charset="-122"/>
                <a:ea typeface="楷体_GB2312" pitchFamily="49" charset="-122"/>
              </a:rPr>
              <a:t>&lt;L</a:t>
            </a:r>
            <a:r>
              <a:rPr lang="zh-CN" altLang="en-US">
                <a:latin typeface="楷体_GB2312" pitchFamily="49" charset="-122"/>
                <a:ea typeface="楷体_GB2312" pitchFamily="49" charset="-122"/>
              </a:rPr>
              <a:t>，</a:t>
            </a:r>
            <a:r>
              <a:rPr lang="zh-CN" altLang="en-US">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&gt;</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&lt;L</a:t>
            </a:r>
            <a:r>
              <a:rPr lang="zh-CN" altLang="en-US">
                <a:latin typeface="楷体_GB2312" pitchFamily="49" charset="-122"/>
                <a:ea typeface="楷体_GB2312" pitchFamily="49" charset="-122"/>
              </a:rPr>
              <a:t>，</a:t>
            </a:r>
            <a:r>
              <a:rPr lang="zh-CN" altLang="en-US">
                <a:latin typeface="楷体_GB2312" pitchFamily="49" charset="-122"/>
                <a:ea typeface="楷体_GB2312" pitchFamily="49" charset="-122"/>
                <a:sym typeface="Symbol" pitchFamily="18" charset="2"/>
              </a:rPr>
              <a:t></a:t>
            </a:r>
            <a:r>
              <a:rPr lang="en-US" altLang="en-US">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&gt;</a:t>
            </a:r>
            <a:r>
              <a:rPr lang="zh-CN" altLang="en-US">
                <a:latin typeface="楷体_GB2312" pitchFamily="49" charset="-122"/>
                <a:ea typeface="楷体_GB2312" pitchFamily="49" charset="-122"/>
              </a:rPr>
              <a:t>是两个偏序格，如果偏序关系</a:t>
            </a:r>
            <a:r>
              <a:rPr lang="zh-CN" altLang="en-US">
                <a:latin typeface="楷体_GB2312" pitchFamily="49" charset="-122"/>
                <a:ea typeface="楷体_GB2312" pitchFamily="49" charset="-122"/>
                <a:sym typeface="Symbol" pitchFamily="18" charset="2"/>
              </a:rPr>
              <a:t></a:t>
            </a:r>
            <a:r>
              <a:rPr lang="en-US" altLang="en-US">
                <a:latin typeface="楷体_GB2312" pitchFamily="49" charset="-122"/>
                <a:ea typeface="楷体_GB2312" pitchFamily="49" charset="-122"/>
                <a:sym typeface="Symbol" pitchFamily="18" charset="2"/>
              </a:rPr>
              <a:t>′</a:t>
            </a:r>
            <a:r>
              <a:rPr lang="zh-CN" altLang="en-US">
                <a:latin typeface="楷体_GB2312" pitchFamily="49" charset="-122"/>
                <a:ea typeface="楷体_GB2312" pitchFamily="49" charset="-122"/>
                <a:sym typeface="Symbol" pitchFamily="18" charset="2"/>
              </a:rPr>
              <a:t>是的逆关系，则</a:t>
            </a:r>
            <a:r>
              <a:rPr lang="zh-CN" altLang="en-US">
                <a:latin typeface="楷体_GB2312" pitchFamily="49" charset="-122"/>
                <a:ea typeface="楷体_GB2312" pitchFamily="49" charset="-122"/>
              </a:rPr>
              <a:t>称此两个偏序格为对偶格。</a:t>
            </a:r>
          </a:p>
          <a:p>
            <a:pPr>
              <a:buFont typeface="Wingdings" pitchFamily="2" charset="2"/>
              <a:buNone/>
            </a:pPr>
            <a:r>
              <a:rPr lang="zh-CN" altLang="en-US">
                <a:latin typeface="楷体_GB2312" pitchFamily="49" charset="-122"/>
                <a:ea typeface="楷体_GB2312" pitchFamily="49" charset="-122"/>
              </a:rPr>
              <a:t>      设</a:t>
            </a:r>
            <a:r>
              <a:rPr lang="en-US" altLang="zh-CN">
                <a:latin typeface="楷体_GB2312" pitchFamily="49" charset="-122"/>
                <a:ea typeface="楷体_GB2312" pitchFamily="49" charset="-122"/>
              </a:rPr>
              <a:t>L</a:t>
            </a:r>
            <a:r>
              <a:rPr lang="zh-CN" altLang="en-US">
                <a:latin typeface="楷体_GB2312" pitchFamily="49" charset="-122"/>
                <a:ea typeface="楷体_GB2312" pitchFamily="49" charset="-122"/>
              </a:rPr>
              <a:t>是由</a:t>
            </a:r>
            <a:r>
              <a:rPr lang="en-US" altLang="zh-CN">
                <a:latin typeface="楷体_GB2312" pitchFamily="49" charset="-122"/>
                <a:ea typeface="楷体_GB2312" pitchFamily="49" charset="-122"/>
              </a:rPr>
              <a:t>18</a:t>
            </a:r>
            <a:r>
              <a:rPr lang="zh-CN" altLang="en-US">
                <a:latin typeface="楷体_GB2312" pitchFamily="49" charset="-122"/>
                <a:ea typeface="楷体_GB2312" pitchFamily="49" charset="-122"/>
              </a:rPr>
              <a:t>的正因子组成的集合，则</a:t>
            </a:r>
            <a:r>
              <a:rPr lang="en-US" altLang="zh-CN">
                <a:latin typeface="楷体_GB2312" pitchFamily="49" charset="-122"/>
                <a:ea typeface="楷体_GB2312" pitchFamily="49" charset="-122"/>
              </a:rPr>
              <a:t>L</a:t>
            </a:r>
            <a:r>
              <a:rPr lang="zh-CN" altLang="en-US">
                <a:latin typeface="楷体_GB2312" pitchFamily="49" charset="-122"/>
                <a:ea typeface="楷体_GB2312" pitchFamily="49" charset="-122"/>
              </a:rPr>
              <a:t>关于整除关系构成的逆关系是倍数关系；设倍数关系用</a:t>
            </a:r>
            <a:r>
              <a:rPr lang="zh-CN" altLang="en-US">
                <a:latin typeface="Times New Roman"/>
                <a:ea typeface="楷体_GB2312" pitchFamily="49" charset="-122"/>
              </a:rPr>
              <a:t>“</a:t>
            </a:r>
            <a:r>
              <a:rPr lang="zh-CN" altLang="zh-CN">
                <a:latin typeface="楷体_GB2312" pitchFamily="49" charset="-122"/>
                <a:ea typeface="楷体_GB2312" pitchFamily="49" charset="-122"/>
              </a:rPr>
              <a:t>‖</a:t>
            </a:r>
            <a:r>
              <a:rPr lang="en-US" altLang="zh-CN">
                <a:latin typeface="Times New Roman"/>
                <a:ea typeface="楷体_GB2312" pitchFamily="49" charset="-122"/>
              </a:rPr>
              <a:t>”</a:t>
            </a:r>
            <a:r>
              <a:rPr lang="zh-CN" altLang="en-US">
                <a:latin typeface="楷体_GB2312" pitchFamily="49" charset="-122"/>
                <a:ea typeface="楷体_GB2312" pitchFamily="49" charset="-122"/>
              </a:rPr>
              <a:t>表示，那么</a:t>
            </a:r>
            <a:r>
              <a:rPr lang="en-US" altLang="zh-CN">
                <a:latin typeface="楷体_GB2312" pitchFamily="49" charset="-122"/>
                <a:ea typeface="楷体_GB2312" pitchFamily="49" charset="-122"/>
              </a:rPr>
              <a:t>&lt;L</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&gt;</a:t>
            </a:r>
            <a:r>
              <a:rPr lang="zh-CN" altLang="en-US">
                <a:latin typeface="楷体_GB2312" pitchFamily="49" charset="-122"/>
                <a:ea typeface="楷体_GB2312" pitchFamily="49" charset="-122"/>
              </a:rPr>
              <a:t>是格，并和</a:t>
            </a:r>
            <a:r>
              <a:rPr lang="en-US" altLang="zh-CN">
                <a:latin typeface="楷体_GB2312" pitchFamily="49" charset="-122"/>
                <a:ea typeface="楷体_GB2312" pitchFamily="49" charset="-122"/>
              </a:rPr>
              <a:t>&lt;L</a:t>
            </a:r>
            <a:r>
              <a:rPr lang="zh-CN" altLang="en-US">
                <a:latin typeface="楷体_GB2312" pitchFamily="49" charset="-122"/>
                <a:ea typeface="楷体_GB2312" pitchFamily="49" charset="-122"/>
              </a:rPr>
              <a:t>，</a:t>
            </a:r>
            <a:r>
              <a:rPr lang="en-US" altLang="en-US">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&gt;</a:t>
            </a:r>
            <a:r>
              <a:rPr lang="zh-CN" altLang="en-US">
                <a:latin typeface="楷体_GB2312" pitchFamily="49" charset="-122"/>
                <a:ea typeface="楷体_GB2312" pitchFamily="49" charset="-122"/>
              </a:rPr>
              <a:t>互为对偶。</a:t>
            </a:r>
          </a:p>
          <a:p>
            <a:pPr>
              <a:buFont typeface="Wingdings" pitchFamily="2" charset="2"/>
              <a:buNone/>
            </a:pPr>
            <a:r>
              <a:rPr lang="zh-CN" altLang="en-US">
                <a:latin typeface="楷体_GB2312" pitchFamily="49" charset="-122"/>
                <a:ea typeface="楷体_GB2312" pitchFamily="49" charset="-122"/>
              </a:rPr>
              <a:t>      </a:t>
            </a:r>
            <a:r>
              <a:rPr lang="zh-CN" altLang="en-US">
                <a:solidFill>
                  <a:srgbClr val="FF0000"/>
                </a:solidFill>
                <a:latin typeface="楷体_GB2312" pitchFamily="49" charset="-122"/>
                <a:ea typeface="楷体_GB2312" pitchFamily="49" charset="-122"/>
              </a:rPr>
              <a:t>在一个格中的最</a:t>
            </a:r>
            <a:r>
              <a:rPr lang="zh-CN" altLang="en-US">
                <a:solidFill>
                  <a:srgbClr val="FF00FF"/>
                </a:solidFill>
                <a:latin typeface="楷体_GB2312" pitchFamily="49" charset="-122"/>
                <a:ea typeface="楷体_GB2312" pitchFamily="49" charset="-122"/>
              </a:rPr>
              <a:t>大</a:t>
            </a:r>
            <a:r>
              <a:rPr lang="zh-CN" altLang="en-US">
                <a:solidFill>
                  <a:srgbClr val="FF0000"/>
                </a:solidFill>
                <a:latin typeface="楷体_GB2312" pitchFamily="49" charset="-122"/>
                <a:ea typeface="楷体_GB2312" pitchFamily="49" charset="-122"/>
              </a:rPr>
              <a:t>（小）元必是对偶格中的最</a:t>
            </a:r>
            <a:r>
              <a:rPr lang="zh-CN" altLang="en-US">
                <a:solidFill>
                  <a:srgbClr val="FF00FF"/>
                </a:solidFill>
                <a:latin typeface="楷体_GB2312" pitchFamily="49" charset="-122"/>
                <a:ea typeface="楷体_GB2312" pitchFamily="49" charset="-122"/>
              </a:rPr>
              <a:t>小</a:t>
            </a:r>
            <a:r>
              <a:rPr lang="zh-CN" altLang="en-US">
                <a:solidFill>
                  <a:srgbClr val="FF0000"/>
                </a:solidFill>
                <a:latin typeface="楷体_GB2312" pitchFamily="49" charset="-122"/>
                <a:ea typeface="楷体_GB2312" pitchFamily="49" charset="-122"/>
              </a:rPr>
              <a:t>（大）元；即两个对偶格的</a:t>
            </a:r>
            <a:r>
              <a:rPr lang="en-US" altLang="zh-CN">
                <a:solidFill>
                  <a:srgbClr val="FF0000"/>
                </a:solidFill>
                <a:latin typeface="楷体_GB2312" pitchFamily="49" charset="-122"/>
                <a:ea typeface="楷体_GB2312" pitchFamily="49" charset="-122"/>
              </a:rPr>
              <a:t>Hasse</a:t>
            </a:r>
            <a:r>
              <a:rPr lang="zh-CN" altLang="en-US">
                <a:solidFill>
                  <a:srgbClr val="FF0000"/>
                </a:solidFill>
                <a:latin typeface="楷体_GB2312" pitchFamily="49" charset="-122"/>
                <a:ea typeface="楷体_GB2312" pitchFamily="49" charset="-122"/>
              </a:rPr>
              <a:t>图是相互颠倒的。</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7622AB7-FE03-4D21-8F68-9233C9D94DC6}"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8767C502-F541-4D5B-9BEA-351439A0FAB6}" type="slidenum">
              <a:rPr lang="en-US" altLang="zh-CN" smtClean="0"/>
              <a:pPr/>
              <a:t>3</a:t>
            </a:fld>
            <a:endParaRPr lang="en-US" altLang="zh-CN" dirty="0"/>
          </a:p>
        </p:txBody>
      </p:sp>
      <p:sp>
        <p:nvSpPr>
          <p:cNvPr id="456706" name="Rectangle 2"/>
          <p:cNvSpPr>
            <a:spLocks noGrp="1" noChangeArrowheads="1"/>
          </p:cNvSpPr>
          <p:nvPr>
            <p:ph type="title"/>
          </p:nvPr>
        </p:nvSpPr>
        <p:spPr/>
        <p:txBody>
          <a:bodyPr/>
          <a:lstStyle/>
          <a:p>
            <a:r>
              <a:rPr lang="zh-CN" altLang="en-US">
                <a:ea typeface="黑体" pitchFamily="2" charset="-122"/>
              </a:rPr>
              <a:t>格与布尔代数</a:t>
            </a:r>
          </a:p>
        </p:txBody>
      </p:sp>
      <p:sp>
        <p:nvSpPr>
          <p:cNvPr id="456707" name="Rectangle 3"/>
          <p:cNvSpPr>
            <a:spLocks noChangeArrowheads="1"/>
          </p:cNvSpPr>
          <p:nvPr/>
        </p:nvSpPr>
        <p:spPr bwMode="auto">
          <a:xfrm>
            <a:off x="1042988" y="1196975"/>
            <a:ext cx="7777162"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30000"/>
              </a:lnSpc>
              <a:buClr>
                <a:srgbClr val="00FF00"/>
              </a:buClr>
              <a:buFont typeface="Wingdings" pitchFamily="2" charset="2"/>
              <a:buNone/>
            </a:pP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下面讨论另外两个重要的代数系统</a:t>
            </a:r>
            <a:r>
              <a:rPr lang="en-US" altLang="zh-CN" sz="2800" b="1" dirty="0">
                <a:solidFill>
                  <a:srgbClr val="0000FF"/>
                </a:solidFill>
                <a:latin typeface="Times New Roman"/>
                <a:ea typeface="楷体_GB2312" pitchFamily="49" charset="-122"/>
              </a:rPr>
              <a:t>—</a:t>
            </a:r>
            <a:r>
              <a:rPr lang="zh-CN" altLang="en-US" sz="2800" b="1" dirty="0">
                <a:solidFill>
                  <a:srgbClr val="FF0000"/>
                </a:solidFill>
                <a:latin typeface="楷体_GB2312" pitchFamily="49" charset="-122"/>
                <a:ea typeface="楷体_GB2312" pitchFamily="49" charset="-122"/>
              </a:rPr>
              <a:t>格</a:t>
            </a:r>
            <a:r>
              <a:rPr lang="zh-CN" altLang="en-US" sz="2800" b="1" dirty="0">
                <a:solidFill>
                  <a:srgbClr val="0000FF"/>
                </a:solidFill>
                <a:latin typeface="楷体_GB2312" pitchFamily="49" charset="-122"/>
                <a:ea typeface="楷体_GB2312" pitchFamily="49" charset="-122"/>
              </a:rPr>
              <a:t>与</a:t>
            </a:r>
            <a:r>
              <a:rPr lang="zh-CN" altLang="en-US" sz="2800" b="1" dirty="0">
                <a:solidFill>
                  <a:srgbClr val="FF0000"/>
                </a:solidFill>
                <a:latin typeface="楷体_GB2312" pitchFamily="49" charset="-122"/>
                <a:ea typeface="楷体_GB2312" pitchFamily="49" charset="-122"/>
              </a:rPr>
              <a:t>布尔代数</a:t>
            </a:r>
            <a:r>
              <a:rPr lang="zh-CN" altLang="en-US" sz="2800" b="1" dirty="0">
                <a:solidFill>
                  <a:srgbClr val="0000FF"/>
                </a:solidFill>
                <a:latin typeface="楷体_GB2312" pitchFamily="49" charset="-122"/>
                <a:ea typeface="楷体_GB2312" pitchFamily="49" charset="-122"/>
              </a:rPr>
              <a:t>，这两个代数系统与前面讨论的代数系统之间存在着一个重要区别：在格与布尔代数中，</a:t>
            </a:r>
            <a:r>
              <a:rPr lang="zh-CN" altLang="en-US" sz="2800" b="1" dirty="0">
                <a:solidFill>
                  <a:srgbClr val="FF00FF"/>
                </a:solidFill>
                <a:latin typeface="楷体_GB2312" pitchFamily="49" charset="-122"/>
                <a:ea typeface="楷体_GB2312" pitchFamily="49" charset="-122"/>
              </a:rPr>
              <a:t>偏序关系具有重要意义</a:t>
            </a:r>
            <a:r>
              <a:rPr lang="zh-CN" altLang="en-US" sz="2800" b="1" dirty="0">
                <a:solidFill>
                  <a:srgbClr val="0000FF"/>
                </a:solidFill>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FA4807-77D0-41EF-9652-0DDFC7A7BC90}"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6FADBED8-16F5-4805-9169-93FCC27F6140}" type="slidenum">
              <a:rPr lang="en-US" altLang="zh-CN" smtClean="0"/>
              <a:pPr/>
              <a:t>30</a:t>
            </a:fld>
            <a:endParaRPr lang="en-US" altLang="zh-CN" dirty="0"/>
          </a:p>
        </p:txBody>
      </p:sp>
      <p:sp>
        <p:nvSpPr>
          <p:cNvPr id="480258" name="Rectangle 2"/>
          <p:cNvSpPr>
            <a:spLocks noGrp="1" noChangeArrowheads="1"/>
          </p:cNvSpPr>
          <p:nvPr>
            <p:ph type="title"/>
          </p:nvPr>
        </p:nvSpPr>
        <p:spPr/>
        <p:txBody>
          <a:bodyPr/>
          <a:lstStyle/>
          <a:p>
            <a:endParaRPr lang="zh-CN" altLang="zh-CN"/>
          </a:p>
        </p:txBody>
      </p:sp>
      <p:sp>
        <p:nvSpPr>
          <p:cNvPr id="480259" name="Rectangle 3"/>
          <p:cNvSpPr>
            <a:spLocks noGrp="1" noChangeArrowheads="1"/>
          </p:cNvSpPr>
          <p:nvPr>
            <p:ph type="body" idx="1"/>
          </p:nvPr>
        </p:nvSpPr>
        <p:spPr>
          <a:xfrm>
            <a:off x="900113" y="1196975"/>
            <a:ext cx="7920037" cy="314007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定义</a:t>
            </a:r>
            <a:r>
              <a:rPr lang="en-US" altLang="zh-CN" sz="2400">
                <a:solidFill>
                  <a:srgbClr val="CC00CC"/>
                </a:solidFill>
                <a:latin typeface="楷体_GB2312" pitchFamily="49" charset="-122"/>
                <a:ea typeface="楷体_GB2312" pitchFamily="49" charset="-122"/>
              </a:rPr>
              <a:t>17.5 </a:t>
            </a:r>
            <a:r>
              <a:rPr lang="zh-CN" altLang="en-US" sz="2400">
                <a:solidFill>
                  <a:srgbClr val="0000FF"/>
                </a:solidFill>
                <a:latin typeface="楷体_GB2312" pitchFamily="49" charset="-122"/>
                <a:ea typeface="楷体_GB2312" pitchFamily="49" charset="-122"/>
              </a:rPr>
              <a:t>设</a:t>
            </a:r>
            <a:r>
              <a:rPr lang="en-US" altLang="zh-CN" sz="2400">
                <a:solidFill>
                  <a:srgbClr val="0000FF"/>
                </a:solidFill>
                <a:latin typeface="楷体_GB2312" pitchFamily="49" charset="-122"/>
                <a:ea typeface="楷体_GB2312" pitchFamily="49" charset="-122"/>
              </a:rPr>
              <a:t>&lt;L</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en-US"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r>
              <a:rPr lang="zh-CN" altLang="en-US" sz="2400">
                <a:solidFill>
                  <a:srgbClr val="0000FF"/>
                </a:solidFill>
                <a:latin typeface="楷体_GB2312" pitchFamily="49" charset="-122"/>
                <a:ea typeface="楷体_GB2312" pitchFamily="49" charset="-122"/>
              </a:rPr>
              <a:t>是一个格，</a:t>
            </a:r>
            <a:r>
              <a:rPr lang="en-US" altLang="zh-CN" sz="2400">
                <a:solidFill>
                  <a:srgbClr val="0000FF"/>
                </a:solidFill>
                <a:latin typeface="楷体_GB2312" pitchFamily="49" charset="-122"/>
                <a:ea typeface="楷体_GB2312" pitchFamily="49" charset="-122"/>
              </a:rPr>
              <a:t>E</a:t>
            </a:r>
            <a:r>
              <a:rPr lang="zh-CN" altLang="en-US" sz="2400">
                <a:solidFill>
                  <a:srgbClr val="0000FF"/>
                </a:solidFill>
                <a:latin typeface="楷体_GB2312" pitchFamily="49" charset="-122"/>
                <a:ea typeface="楷体_GB2312" pitchFamily="49" charset="-122"/>
              </a:rPr>
              <a:t>是格中的公式。将</a:t>
            </a:r>
            <a:r>
              <a:rPr lang="en-US" altLang="zh-CN" sz="2400">
                <a:solidFill>
                  <a:srgbClr val="0000FF"/>
                </a:solidFill>
                <a:latin typeface="楷体_GB2312" pitchFamily="49" charset="-122"/>
                <a:ea typeface="楷体_GB2312" pitchFamily="49" charset="-122"/>
              </a:rPr>
              <a:t>E</a:t>
            </a:r>
            <a:r>
              <a:rPr lang="zh-CN" altLang="en-US" sz="2400">
                <a:solidFill>
                  <a:srgbClr val="0000FF"/>
                </a:solidFill>
                <a:latin typeface="楷体_GB2312" pitchFamily="49" charset="-122"/>
                <a:ea typeface="楷体_GB2312" pitchFamily="49" charset="-122"/>
              </a:rPr>
              <a:t>中的</a:t>
            </a:r>
            <a:r>
              <a:rPr lang="en-US" altLang="zh-CN" sz="2400">
                <a:solidFill>
                  <a:srgbClr val="FF00FF"/>
                </a:solidFill>
                <a:latin typeface="楷体_GB2312" pitchFamily="49" charset="-122"/>
                <a:ea typeface="楷体_GB2312" pitchFamily="49" charset="-122"/>
              </a:rPr>
              <a:t>0</a:t>
            </a:r>
            <a:r>
              <a:rPr lang="zh-CN" altLang="en-US" sz="2400">
                <a:solidFill>
                  <a:srgbClr val="FF00FF"/>
                </a:solidFill>
                <a:latin typeface="楷体_GB2312" pitchFamily="49" charset="-122"/>
                <a:ea typeface="楷体_GB2312" pitchFamily="49" charset="-122"/>
              </a:rPr>
              <a:t>（最小元）</a:t>
            </a:r>
            <a:r>
              <a:rPr lang="zh-CN" altLang="en-US" sz="2400">
                <a:solidFill>
                  <a:srgbClr val="0000FF"/>
                </a:solidFill>
                <a:latin typeface="楷体_GB2312" pitchFamily="49" charset="-122"/>
                <a:ea typeface="楷体_GB2312" pitchFamily="49" charset="-122"/>
              </a:rPr>
              <a:t>和</a:t>
            </a:r>
            <a:r>
              <a:rPr lang="en-US" altLang="zh-CN" sz="2400">
                <a:solidFill>
                  <a:srgbClr val="FF00FF"/>
                </a:solidFill>
                <a:latin typeface="楷体_GB2312" pitchFamily="49" charset="-122"/>
                <a:ea typeface="楷体_GB2312" pitchFamily="49" charset="-122"/>
              </a:rPr>
              <a:t>1</a:t>
            </a:r>
            <a:r>
              <a:rPr lang="zh-CN" altLang="en-US" sz="2400">
                <a:solidFill>
                  <a:srgbClr val="FF00FF"/>
                </a:solidFill>
                <a:latin typeface="楷体_GB2312" pitchFamily="49" charset="-122"/>
                <a:ea typeface="楷体_GB2312" pitchFamily="49" charset="-122"/>
              </a:rPr>
              <a:t>（最大元）</a:t>
            </a:r>
            <a:r>
              <a:rPr lang="zh-CN" altLang="en-US" sz="2400">
                <a:solidFill>
                  <a:srgbClr val="0000FF"/>
                </a:solidFill>
                <a:latin typeface="楷体_GB2312" pitchFamily="49" charset="-122"/>
                <a:ea typeface="楷体_GB2312" pitchFamily="49" charset="-122"/>
              </a:rPr>
              <a:t>互换、 </a:t>
            </a:r>
            <a:r>
              <a:rPr lang="zh-CN" altLang="en-US"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rPr>
              <a:t>和</a:t>
            </a:r>
            <a:r>
              <a:rPr lang="en-US" altLang="en-US"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rPr>
              <a:t>互换后得到的新公式</a:t>
            </a:r>
            <a:r>
              <a:rPr lang="en-US" altLang="zh-CN" sz="2400">
                <a:solidFill>
                  <a:srgbClr val="FF0000"/>
                </a:solidFill>
                <a:latin typeface="楷体_GB2312" pitchFamily="49" charset="-122"/>
                <a:ea typeface="楷体_GB2312" pitchFamily="49" charset="-122"/>
              </a:rPr>
              <a:t>E</a:t>
            </a:r>
            <a:r>
              <a:rPr lang="en-US" altLang="zh-CN" sz="2400" baseline="30000">
                <a:solidFill>
                  <a:srgbClr val="FF0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称为</a:t>
            </a:r>
            <a:r>
              <a:rPr lang="en-US" altLang="zh-CN" sz="2400">
                <a:solidFill>
                  <a:srgbClr val="0000FF"/>
                </a:solidFill>
                <a:latin typeface="楷体_GB2312" pitchFamily="49" charset="-122"/>
                <a:ea typeface="楷体_GB2312" pitchFamily="49" charset="-122"/>
              </a:rPr>
              <a:t>E</a:t>
            </a:r>
            <a:r>
              <a:rPr lang="zh-CN" altLang="en-US" sz="2400">
                <a:solidFill>
                  <a:srgbClr val="0000FF"/>
                </a:solidFill>
                <a:latin typeface="楷体_GB2312" pitchFamily="49" charset="-122"/>
                <a:ea typeface="楷体_GB2312" pitchFamily="49" charset="-122"/>
              </a:rPr>
              <a:t>的</a:t>
            </a:r>
            <a:r>
              <a:rPr lang="zh-CN" altLang="en-US" sz="2400">
                <a:solidFill>
                  <a:srgbClr val="FF0000"/>
                </a:solidFill>
                <a:latin typeface="楷体_GB2312" pitchFamily="49" charset="-122"/>
                <a:ea typeface="楷体_GB2312" pitchFamily="49" charset="-122"/>
              </a:rPr>
              <a:t>对偶公式</a:t>
            </a:r>
            <a:r>
              <a:rPr lang="zh-CN" altLang="en-US" sz="2400">
                <a:latin typeface="楷体_GB2312" pitchFamily="49" charset="-122"/>
                <a:ea typeface="楷体_GB2312" pitchFamily="49" charset="-122"/>
              </a:rPr>
              <a:t>。</a:t>
            </a:r>
          </a:p>
          <a:p>
            <a:pPr>
              <a:buClr>
                <a:srgbClr val="808080"/>
              </a:buClr>
              <a:buFont typeface="Wingdings" pitchFamily="2" charset="2"/>
              <a:buChar char="n"/>
            </a:pPr>
            <a:r>
              <a:rPr lang="zh-CN" altLang="en-US" sz="2400">
                <a:solidFill>
                  <a:srgbClr val="808080"/>
                </a:solidFill>
                <a:latin typeface="楷体_GB2312" pitchFamily="49" charset="-122"/>
                <a:ea typeface="楷体_GB2312" pitchFamily="49" charset="-122"/>
              </a:rPr>
              <a:t>对偶原理：设</a:t>
            </a:r>
            <a:r>
              <a:rPr lang="en-US" altLang="zh-CN" sz="2400">
                <a:solidFill>
                  <a:srgbClr val="808080"/>
                </a:solidFill>
                <a:latin typeface="楷体_GB2312" pitchFamily="49" charset="-122"/>
                <a:ea typeface="楷体_GB2312" pitchFamily="49" charset="-122"/>
              </a:rPr>
              <a:t>X</a:t>
            </a:r>
            <a:r>
              <a:rPr lang="zh-CN" altLang="en-US" sz="2400">
                <a:solidFill>
                  <a:srgbClr val="808080"/>
                </a:solidFill>
                <a:latin typeface="楷体_GB2312" pitchFamily="49" charset="-122"/>
                <a:ea typeface="楷体_GB2312" pitchFamily="49" charset="-122"/>
              </a:rPr>
              <a:t>和</a:t>
            </a:r>
            <a:r>
              <a:rPr lang="en-US" altLang="zh-CN" sz="2400">
                <a:solidFill>
                  <a:srgbClr val="808080"/>
                </a:solidFill>
                <a:latin typeface="楷体_GB2312" pitchFamily="49" charset="-122"/>
                <a:ea typeface="楷体_GB2312" pitchFamily="49" charset="-122"/>
              </a:rPr>
              <a:t>Y</a:t>
            </a:r>
            <a:r>
              <a:rPr lang="zh-CN" altLang="en-US" sz="2400">
                <a:solidFill>
                  <a:srgbClr val="808080"/>
                </a:solidFill>
                <a:latin typeface="楷体_GB2312" pitchFamily="49" charset="-122"/>
                <a:ea typeface="楷体_GB2312" pitchFamily="49" charset="-122"/>
              </a:rPr>
              <a:t>是格</a:t>
            </a:r>
            <a:r>
              <a:rPr lang="en-US" altLang="zh-CN" sz="2400">
                <a:solidFill>
                  <a:srgbClr val="808080"/>
                </a:solidFill>
                <a:latin typeface="楷体_GB2312" pitchFamily="49" charset="-122"/>
                <a:ea typeface="楷体_GB2312" pitchFamily="49" charset="-122"/>
              </a:rPr>
              <a:t>&lt;L</a:t>
            </a:r>
            <a:r>
              <a:rPr lang="zh-CN" altLang="en-US" sz="2400">
                <a:solidFill>
                  <a:srgbClr val="808080"/>
                </a:solidFill>
                <a:latin typeface="楷体_GB2312" pitchFamily="49" charset="-122"/>
                <a:ea typeface="楷体_GB2312" pitchFamily="49" charset="-122"/>
              </a:rPr>
              <a:t>，</a:t>
            </a:r>
            <a:r>
              <a:rPr lang="zh-CN" altLang="en-US" sz="2400">
                <a:solidFill>
                  <a:srgbClr val="808080"/>
                </a:solidFill>
                <a:latin typeface="楷体_GB2312" pitchFamily="49" charset="-122"/>
                <a:ea typeface="楷体_GB2312" pitchFamily="49" charset="-122"/>
                <a:sym typeface="Symbol" pitchFamily="18" charset="2"/>
              </a:rPr>
              <a:t>∨，</a:t>
            </a:r>
            <a:r>
              <a:rPr lang="en-US" altLang="en-US" sz="2400">
                <a:solidFill>
                  <a:srgbClr val="808080"/>
                </a:solidFill>
                <a:latin typeface="楷体_GB2312" pitchFamily="49" charset="-122"/>
                <a:ea typeface="楷体_GB2312" pitchFamily="49" charset="-122"/>
                <a:sym typeface="Symbol" pitchFamily="18" charset="2"/>
              </a:rPr>
              <a:t>∧</a:t>
            </a:r>
            <a:r>
              <a:rPr lang="en-US" altLang="zh-CN" sz="2400">
                <a:solidFill>
                  <a:srgbClr val="808080"/>
                </a:solidFill>
                <a:latin typeface="楷体_GB2312" pitchFamily="49" charset="-122"/>
                <a:ea typeface="楷体_GB2312" pitchFamily="49" charset="-122"/>
              </a:rPr>
              <a:t>&gt;</a:t>
            </a:r>
            <a:r>
              <a:rPr lang="zh-CN" altLang="en-US" sz="2400">
                <a:solidFill>
                  <a:srgbClr val="808080"/>
                </a:solidFill>
                <a:latin typeface="楷体_GB2312" pitchFamily="49" charset="-122"/>
                <a:ea typeface="楷体_GB2312" pitchFamily="49" charset="-122"/>
              </a:rPr>
              <a:t>上的两个公式， </a:t>
            </a:r>
            <a:r>
              <a:rPr lang="en-US" altLang="zh-CN" sz="2400">
                <a:solidFill>
                  <a:srgbClr val="808080"/>
                </a:solidFill>
                <a:latin typeface="楷体_GB2312" pitchFamily="49" charset="-122"/>
                <a:ea typeface="楷体_GB2312" pitchFamily="49" charset="-122"/>
              </a:rPr>
              <a:t>X</a:t>
            </a:r>
            <a:r>
              <a:rPr lang="en-US" altLang="zh-CN" sz="2400" baseline="30000">
                <a:solidFill>
                  <a:srgbClr val="808080"/>
                </a:solidFill>
                <a:latin typeface="楷体_GB2312" pitchFamily="49" charset="-122"/>
                <a:ea typeface="楷体_GB2312" pitchFamily="49" charset="-122"/>
              </a:rPr>
              <a:t>*</a:t>
            </a:r>
            <a:r>
              <a:rPr lang="zh-CN" altLang="en-US" sz="2400">
                <a:solidFill>
                  <a:srgbClr val="808080"/>
                </a:solidFill>
                <a:latin typeface="楷体_GB2312" pitchFamily="49" charset="-122"/>
                <a:ea typeface="楷体_GB2312" pitchFamily="49" charset="-122"/>
              </a:rPr>
              <a:t>和</a:t>
            </a:r>
            <a:r>
              <a:rPr lang="en-US" altLang="zh-CN" sz="2400">
                <a:solidFill>
                  <a:srgbClr val="808080"/>
                </a:solidFill>
                <a:latin typeface="楷体_GB2312" pitchFamily="49" charset="-122"/>
                <a:ea typeface="楷体_GB2312" pitchFamily="49" charset="-122"/>
              </a:rPr>
              <a:t>Y</a:t>
            </a:r>
            <a:r>
              <a:rPr lang="en-US" altLang="zh-CN" sz="2400" baseline="30000">
                <a:solidFill>
                  <a:srgbClr val="808080"/>
                </a:solidFill>
                <a:latin typeface="楷体_GB2312" pitchFamily="49" charset="-122"/>
                <a:ea typeface="楷体_GB2312" pitchFamily="49" charset="-122"/>
              </a:rPr>
              <a:t>*</a:t>
            </a:r>
            <a:r>
              <a:rPr lang="zh-CN" altLang="en-US" sz="2400">
                <a:solidFill>
                  <a:srgbClr val="808080"/>
                </a:solidFill>
                <a:latin typeface="楷体_GB2312" pitchFamily="49" charset="-122"/>
                <a:ea typeface="楷体_GB2312" pitchFamily="49" charset="-122"/>
              </a:rPr>
              <a:t>是相对应的对偶公式。如果</a:t>
            </a:r>
            <a:r>
              <a:rPr lang="en-US" altLang="zh-CN" sz="2400">
                <a:solidFill>
                  <a:srgbClr val="808080"/>
                </a:solidFill>
                <a:latin typeface="楷体_GB2312" pitchFamily="49" charset="-122"/>
                <a:ea typeface="楷体_GB2312" pitchFamily="49" charset="-122"/>
              </a:rPr>
              <a:t>X=Y</a:t>
            </a:r>
            <a:r>
              <a:rPr lang="zh-CN" altLang="en-US" sz="2400">
                <a:solidFill>
                  <a:srgbClr val="808080"/>
                </a:solidFill>
                <a:latin typeface="楷体_GB2312" pitchFamily="49" charset="-122"/>
                <a:ea typeface="楷体_GB2312" pitchFamily="49" charset="-122"/>
              </a:rPr>
              <a:t>，则</a:t>
            </a:r>
            <a:r>
              <a:rPr lang="en-US" altLang="zh-CN" sz="2400">
                <a:solidFill>
                  <a:srgbClr val="808080"/>
                </a:solidFill>
                <a:latin typeface="楷体_GB2312" pitchFamily="49" charset="-122"/>
                <a:ea typeface="楷体_GB2312" pitchFamily="49" charset="-122"/>
              </a:rPr>
              <a:t>X</a:t>
            </a:r>
            <a:r>
              <a:rPr lang="en-US" altLang="zh-CN" sz="2400" baseline="30000">
                <a:solidFill>
                  <a:srgbClr val="808080"/>
                </a:solidFill>
                <a:latin typeface="楷体_GB2312" pitchFamily="49" charset="-122"/>
                <a:ea typeface="楷体_GB2312" pitchFamily="49" charset="-122"/>
              </a:rPr>
              <a:t>*</a:t>
            </a:r>
            <a:r>
              <a:rPr lang="en-US" altLang="zh-CN" sz="2400">
                <a:solidFill>
                  <a:srgbClr val="808080"/>
                </a:solidFill>
                <a:latin typeface="楷体_GB2312" pitchFamily="49" charset="-122"/>
                <a:ea typeface="楷体_GB2312" pitchFamily="49" charset="-122"/>
              </a:rPr>
              <a:t>=Y</a:t>
            </a:r>
            <a:r>
              <a:rPr lang="en-US" altLang="zh-CN" sz="2400" baseline="30000">
                <a:solidFill>
                  <a:srgbClr val="808080"/>
                </a:solidFill>
                <a:latin typeface="楷体_GB2312" pitchFamily="49" charset="-122"/>
                <a:ea typeface="楷体_GB2312" pitchFamily="49" charset="-122"/>
              </a:rPr>
              <a:t>*</a:t>
            </a:r>
            <a:r>
              <a:rPr lang="zh-CN" altLang="en-US" sz="2400">
                <a:solidFill>
                  <a:srgbClr val="808080"/>
                </a:solidFill>
                <a:latin typeface="楷体_GB2312" pitchFamily="49" charset="-122"/>
                <a:ea typeface="楷体_GB2312" pitchFamily="49" charset="-122"/>
              </a:rPr>
              <a:t>。</a:t>
            </a:r>
          </a:p>
          <a:p>
            <a:pPr>
              <a:buClr>
                <a:srgbClr val="808080"/>
              </a:buClr>
              <a:buFont typeface="Wingdings" pitchFamily="2" charset="2"/>
              <a:buChar char="n"/>
            </a:pPr>
            <a:r>
              <a:rPr lang="zh-CN" altLang="en-US" sz="2400">
                <a:solidFill>
                  <a:srgbClr val="808080"/>
                </a:solidFill>
                <a:latin typeface="楷体_GB2312" pitchFamily="49" charset="-122"/>
                <a:ea typeface="楷体_GB2312" pitchFamily="49" charset="-122"/>
              </a:rPr>
              <a:t>定理</a:t>
            </a:r>
            <a:r>
              <a:rPr lang="en-US" altLang="zh-CN" sz="2400">
                <a:solidFill>
                  <a:srgbClr val="808080"/>
                </a:solidFill>
                <a:latin typeface="楷体_GB2312" pitchFamily="49" charset="-122"/>
                <a:ea typeface="楷体_GB2312" pitchFamily="49" charset="-122"/>
              </a:rPr>
              <a:t>17.4 </a:t>
            </a:r>
            <a:r>
              <a:rPr lang="zh-CN" altLang="en-US" sz="2400">
                <a:solidFill>
                  <a:srgbClr val="808080"/>
                </a:solidFill>
                <a:latin typeface="楷体_GB2312" pitchFamily="49" charset="-122"/>
                <a:ea typeface="楷体_GB2312" pitchFamily="49" charset="-122"/>
              </a:rPr>
              <a:t>设</a:t>
            </a:r>
            <a:r>
              <a:rPr lang="en-US" altLang="zh-CN" sz="2400">
                <a:solidFill>
                  <a:srgbClr val="808080"/>
                </a:solidFill>
                <a:latin typeface="楷体_GB2312" pitchFamily="49" charset="-122"/>
                <a:ea typeface="楷体_GB2312" pitchFamily="49" charset="-122"/>
              </a:rPr>
              <a:t>X</a:t>
            </a:r>
            <a:r>
              <a:rPr lang="zh-CN" altLang="en-US" sz="2400">
                <a:solidFill>
                  <a:srgbClr val="808080"/>
                </a:solidFill>
                <a:latin typeface="楷体_GB2312" pitchFamily="49" charset="-122"/>
                <a:ea typeface="楷体_GB2312" pitchFamily="49" charset="-122"/>
              </a:rPr>
              <a:t>和</a:t>
            </a:r>
            <a:r>
              <a:rPr lang="en-US" altLang="zh-CN" sz="2400">
                <a:solidFill>
                  <a:srgbClr val="808080"/>
                </a:solidFill>
                <a:latin typeface="楷体_GB2312" pitchFamily="49" charset="-122"/>
                <a:ea typeface="楷体_GB2312" pitchFamily="49" charset="-122"/>
              </a:rPr>
              <a:t>Y</a:t>
            </a:r>
            <a:r>
              <a:rPr lang="zh-CN" altLang="en-US" sz="2400">
                <a:solidFill>
                  <a:srgbClr val="808080"/>
                </a:solidFill>
                <a:latin typeface="楷体_GB2312" pitchFamily="49" charset="-122"/>
                <a:ea typeface="楷体_GB2312" pitchFamily="49" charset="-122"/>
              </a:rPr>
              <a:t>是格</a:t>
            </a:r>
            <a:r>
              <a:rPr lang="en-US" altLang="zh-CN" sz="2400">
                <a:solidFill>
                  <a:srgbClr val="808080"/>
                </a:solidFill>
                <a:latin typeface="楷体_GB2312" pitchFamily="49" charset="-122"/>
                <a:ea typeface="楷体_GB2312" pitchFamily="49" charset="-122"/>
              </a:rPr>
              <a:t>&lt;L</a:t>
            </a:r>
            <a:r>
              <a:rPr lang="zh-CN" altLang="en-US" sz="2400">
                <a:solidFill>
                  <a:srgbClr val="808080"/>
                </a:solidFill>
                <a:latin typeface="楷体_GB2312" pitchFamily="49" charset="-122"/>
                <a:ea typeface="楷体_GB2312" pitchFamily="49" charset="-122"/>
              </a:rPr>
              <a:t>，</a:t>
            </a:r>
            <a:r>
              <a:rPr lang="zh-CN" altLang="en-US" sz="2400">
                <a:solidFill>
                  <a:srgbClr val="808080"/>
                </a:solidFill>
                <a:latin typeface="楷体_GB2312" pitchFamily="49" charset="-122"/>
                <a:ea typeface="楷体_GB2312" pitchFamily="49" charset="-122"/>
                <a:sym typeface="Symbol" pitchFamily="18" charset="2"/>
              </a:rPr>
              <a:t>∨，</a:t>
            </a:r>
            <a:r>
              <a:rPr lang="en-US" altLang="en-US" sz="2400">
                <a:solidFill>
                  <a:srgbClr val="808080"/>
                </a:solidFill>
                <a:latin typeface="楷体_GB2312" pitchFamily="49" charset="-122"/>
                <a:ea typeface="楷体_GB2312" pitchFamily="49" charset="-122"/>
                <a:sym typeface="Symbol" pitchFamily="18" charset="2"/>
              </a:rPr>
              <a:t>∧</a:t>
            </a:r>
            <a:r>
              <a:rPr lang="en-US" altLang="zh-CN" sz="2400">
                <a:solidFill>
                  <a:srgbClr val="808080"/>
                </a:solidFill>
                <a:latin typeface="楷体_GB2312" pitchFamily="49" charset="-122"/>
                <a:ea typeface="楷体_GB2312" pitchFamily="49" charset="-122"/>
              </a:rPr>
              <a:t>&gt;</a:t>
            </a:r>
            <a:r>
              <a:rPr lang="zh-CN" altLang="en-US" sz="2400">
                <a:solidFill>
                  <a:srgbClr val="808080"/>
                </a:solidFill>
                <a:latin typeface="楷体_GB2312" pitchFamily="49" charset="-122"/>
                <a:ea typeface="楷体_GB2312" pitchFamily="49" charset="-122"/>
              </a:rPr>
              <a:t>上的两个公式， </a:t>
            </a:r>
            <a:r>
              <a:rPr lang="zh-CN" altLang="en-US" sz="2400">
                <a:solidFill>
                  <a:srgbClr val="808080"/>
                </a:solidFill>
                <a:latin typeface="楷体_GB2312" pitchFamily="49" charset="-122"/>
                <a:ea typeface="楷体_GB2312" pitchFamily="49" charset="-122"/>
                <a:sym typeface="Symbol" pitchFamily="18" charset="2"/>
              </a:rPr>
              <a:t></a:t>
            </a:r>
            <a:r>
              <a:rPr lang="zh-CN" altLang="en-US" sz="2400">
                <a:solidFill>
                  <a:srgbClr val="808080"/>
                </a:solidFill>
                <a:latin typeface="楷体_GB2312" pitchFamily="49" charset="-122"/>
                <a:ea typeface="楷体_GB2312" pitchFamily="49" charset="-122"/>
              </a:rPr>
              <a:t>是对应的偏序。如果</a:t>
            </a:r>
            <a:r>
              <a:rPr lang="en-US" altLang="zh-CN" sz="2400">
                <a:solidFill>
                  <a:srgbClr val="808080"/>
                </a:solidFill>
                <a:latin typeface="楷体_GB2312" pitchFamily="49" charset="-122"/>
                <a:ea typeface="楷体_GB2312" pitchFamily="49" charset="-122"/>
              </a:rPr>
              <a:t>X</a:t>
            </a:r>
            <a:r>
              <a:rPr lang="en-US" altLang="zh-CN" sz="2400">
                <a:solidFill>
                  <a:srgbClr val="808080"/>
                </a:solidFill>
                <a:latin typeface="楷体_GB2312" pitchFamily="49" charset="-122"/>
                <a:ea typeface="楷体_GB2312" pitchFamily="49" charset="-122"/>
                <a:sym typeface="Symbol" pitchFamily="18" charset="2"/>
              </a:rPr>
              <a:t></a:t>
            </a:r>
            <a:r>
              <a:rPr lang="en-US" altLang="zh-CN" sz="2400">
                <a:solidFill>
                  <a:srgbClr val="808080"/>
                </a:solidFill>
                <a:latin typeface="楷体_GB2312" pitchFamily="49" charset="-122"/>
                <a:ea typeface="楷体_GB2312" pitchFamily="49" charset="-122"/>
              </a:rPr>
              <a:t>Y</a:t>
            </a:r>
            <a:r>
              <a:rPr lang="zh-CN" altLang="en-US" sz="2400">
                <a:solidFill>
                  <a:srgbClr val="808080"/>
                </a:solidFill>
                <a:latin typeface="楷体_GB2312" pitchFamily="49" charset="-122"/>
                <a:ea typeface="楷体_GB2312" pitchFamily="49" charset="-122"/>
              </a:rPr>
              <a:t>，则</a:t>
            </a:r>
            <a:r>
              <a:rPr lang="en-US" altLang="zh-CN" sz="2400">
                <a:solidFill>
                  <a:srgbClr val="808080"/>
                </a:solidFill>
                <a:latin typeface="楷体_GB2312" pitchFamily="49" charset="-122"/>
                <a:ea typeface="楷体_GB2312" pitchFamily="49" charset="-122"/>
              </a:rPr>
              <a:t>Y</a:t>
            </a:r>
            <a:r>
              <a:rPr lang="en-US" altLang="zh-CN" sz="2400" baseline="30000">
                <a:solidFill>
                  <a:srgbClr val="808080"/>
                </a:solidFill>
                <a:latin typeface="楷体_GB2312" pitchFamily="49" charset="-122"/>
                <a:ea typeface="楷体_GB2312" pitchFamily="49" charset="-122"/>
              </a:rPr>
              <a:t>*</a:t>
            </a:r>
            <a:r>
              <a:rPr lang="en-US" altLang="zh-CN" sz="2400">
                <a:solidFill>
                  <a:srgbClr val="808080"/>
                </a:solidFill>
                <a:latin typeface="楷体_GB2312" pitchFamily="49" charset="-122"/>
                <a:ea typeface="楷体_GB2312" pitchFamily="49" charset="-122"/>
                <a:sym typeface="Symbol" pitchFamily="18" charset="2"/>
              </a:rPr>
              <a:t></a:t>
            </a:r>
            <a:r>
              <a:rPr lang="en-US" altLang="zh-CN" sz="2400">
                <a:solidFill>
                  <a:srgbClr val="808080"/>
                </a:solidFill>
                <a:latin typeface="楷体_GB2312" pitchFamily="49" charset="-122"/>
                <a:ea typeface="楷体_GB2312" pitchFamily="49" charset="-122"/>
              </a:rPr>
              <a:t>X</a:t>
            </a:r>
            <a:r>
              <a:rPr lang="en-US" altLang="zh-CN" sz="2400" baseline="30000">
                <a:solidFill>
                  <a:srgbClr val="808080"/>
                </a:solidFill>
                <a:latin typeface="楷体_GB2312" pitchFamily="49" charset="-122"/>
                <a:ea typeface="楷体_GB2312" pitchFamily="49" charset="-122"/>
              </a:rPr>
              <a:t>*</a:t>
            </a:r>
            <a:r>
              <a:rPr lang="zh-CN" altLang="en-US" sz="2400">
                <a:solidFill>
                  <a:srgbClr val="808080"/>
                </a:solidFill>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688F941-A7DF-4CF5-AFF7-FAB4616F67BF}"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76EFA575-3A9D-4E33-8622-448B5B64CAF1}" type="slidenum">
              <a:rPr lang="en-US" altLang="zh-CN" smtClean="0"/>
              <a:pPr/>
              <a:t>31</a:t>
            </a:fld>
            <a:endParaRPr lang="en-US" altLang="zh-CN" dirty="0"/>
          </a:p>
        </p:txBody>
      </p:sp>
      <p:sp>
        <p:nvSpPr>
          <p:cNvPr id="481282" name="Rectangle 2"/>
          <p:cNvSpPr>
            <a:spLocks noGrp="1" noChangeArrowheads="1"/>
          </p:cNvSpPr>
          <p:nvPr>
            <p:ph type="title"/>
          </p:nvPr>
        </p:nvSpPr>
        <p:spPr/>
        <p:txBody>
          <a:bodyPr/>
          <a:lstStyle/>
          <a:p>
            <a:endParaRPr lang="zh-CN" altLang="zh-CN"/>
          </a:p>
        </p:txBody>
      </p:sp>
      <p:sp>
        <p:nvSpPr>
          <p:cNvPr id="481283" name="Rectangle 3"/>
          <p:cNvSpPr>
            <a:spLocks noGrp="1" noChangeArrowheads="1"/>
          </p:cNvSpPr>
          <p:nvPr>
            <p:ph type="body" idx="1"/>
          </p:nvPr>
        </p:nvSpPr>
        <p:spPr>
          <a:xfrm>
            <a:off x="900113" y="1196975"/>
            <a:ext cx="7920037" cy="3140075"/>
          </a:xfrm>
        </p:spPr>
        <p:txBody>
          <a:bodyPr/>
          <a:lstStyle/>
          <a:p>
            <a:pPr>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定义</a:t>
            </a:r>
            <a:r>
              <a:rPr lang="en-US" altLang="zh-CN" sz="2400">
                <a:solidFill>
                  <a:srgbClr val="CC00CC"/>
                </a:solidFill>
                <a:latin typeface="楷体_GB2312" pitchFamily="49" charset="-122"/>
                <a:ea typeface="楷体_GB2312" pitchFamily="49" charset="-122"/>
              </a:rPr>
              <a:t>17.5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是一个格，</a:t>
            </a:r>
            <a:r>
              <a:rPr lang="en-US" altLang="zh-CN" sz="2400">
                <a:latin typeface="楷体_GB2312" pitchFamily="49" charset="-122"/>
                <a:ea typeface="楷体_GB2312" pitchFamily="49" charset="-122"/>
              </a:rPr>
              <a:t>E</a:t>
            </a:r>
            <a:r>
              <a:rPr lang="zh-CN" altLang="en-US" sz="2400">
                <a:latin typeface="楷体_GB2312" pitchFamily="49" charset="-122"/>
                <a:ea typeface="楷体_GB2312" pitchFamily="49" charset="-122"/>
              </a:rPr>
              <a:t>是格中的公式。将</a:t>
            </a:r>
            <a:r>
              <a:rPr lang="en-US" altLang="zh-CN" sz="2400">
                <a:latin typeface="楷体_GB2312" pitchFamily="49" charset="-122"/>
                <a:ea typeface="楷体_GB2312" pitchFamily="49" charset="-122"/>
              </a:rPr>
              <a:t>E</a:t>
            </a:r>
            <a:r>
              <a:rPr lang="zh-CN" altLang="en-US" sz="2400">
                <a:latin typeface="楷体_GB2312" pitchFamily="49" charset="-122"/>
                <a:ea typeface="楷体_GB2312" pitchFamily="49" charset="-122"/>
              </a:rPr>
              <a:t>中的</a:t>
            </a: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（最小元）和</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（最大元）互换、 </a:t>
            </a:r>
            <a:r>
              <a:rPr lang="zh-CN" altLang="en-US"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rPr>
              <a:t>和</a:t>
            </a:r>
            <a:r>
              <a:rPr lang="en-US" altLang="en-US"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rPr>
              <a:t>互换后得到的新公式</a:t>
            </a:r>
            <a:r>
              <a:rPr lang="en-US" altLang="zh-CN" sz="2400">
                <a:latin typeface="楷体_GB2312" pitchFamily="49" charset="-122"/>
                <a:ea typeface="楷体_GB2312" pitchFamily="49" charset="-122"/>
              </a:rPr>
              <a:t>E</a:t>
            </a:r>
            <a:r>
              <a:rPr lang="en-US" altLang="zh-CN" sz="2400" baseline="30000">
                <a:latin typeface="楷体_GB2312" pitchFamily="49" charset="-122"/>
                <a:ea typeface="楷体_GB2312" pitchFamily="49" charset="-122"/>
              </a:rPr>
              <a:t>*</a:t>
            </a:r>
            <a:r>
              <a:rPr lang="zh-CN" altLang="en-US" sz="2400">
                <a:latin typeface="楷体_GB2312" pitchFamily="49" charset="-122"/>
                <a:ea typeface="楷体_GB2312" pitchFamily="49" charset="-122"/>
              </a:rPr>
              <a:t>称为</a:t>
            </a:r>
            <a:r>
              <a:rPr lang="en-US" altLang="zh-CN" sz="2400">
                <a:latin typeface="楷体_GB2312" pitchFamily="49" charset="-122"/>
                <a:ea typeface="楷体_GB2312" pitchFamily="49" charset="-122"/>
              </a:rPr>
              <a:t>E</a:t>
            </a:r>
            <a:r>
              <a:rPr lang="zh-CN" altLang="en-US" sz="2400">
                <a:latin typeface="楷体_GB2312" pitchFamily="49" charset="-122"/>
                <a:ea typeface="楷体_GB2312" pitchFamily="49" charset="-122"/>
              </a:rPr>
              <a:t>的对偶公式。</a:t>
            </a:r>
          </a:p>
          <a:p>
            <a:pPr>
              <a:buClr>
                <a:srgbClr val="FF0000"/>
              </a:buClr>
              <a:buFont typeface="Wingdings" pitchFamily="2" charset="2"/>
              <a:buChar char="n"/>
            </a:pPr>
            <a:r>
              <a:rPr lang="zh-CN" altLang="en-US" sz="2400">
                <a:solidFill>
                  <a:srgbClr val="FF0000"/>
                </a:solidFill>
                <a:latin typeface="楷体_GB2312" pitchFamily="49" charset="-122"/>
                <a:ea typeface="楷体_GB2312" pitchFamily="49" charset="-122"/>
              </a:rPr>
              <a:t>对偶原理：</a:t>
            </a:r>
            <a:r>
              <a:rPr lang="zh-CN" altLang="en-US" sz="2400">
                <a:solidFill>
                  <a:srgbClr val="0000FF"/>
                </a:solidFill>
                <a:latin typeface="楷体_GB2312" pitchFamily="49" charset="-122"/>
                <a:ea typeface="楷体_GB2312" pitchFamily="49" charset="-122"/>
              </a:rPr>
              <a:t>设</a:t>
            </a:r>
            <a:r>
              <a:rPr lang="en-US" altLang="zh-CN" sz="2400">
                <a:solidFill>
                  <a:srgbClr val="0000FF"/>
                </a:solidFill>
                <a:latin typeface="楷体_GB2312" pitchFamily="49" charset="-122"/>
                <a:ea typeface="楷体_GB2312" pitchFamily="49" charset="-122"/>
              </a:rPr>
              <a:t>X</a:t>
            </a:r>
            <a:r>
              <a:rPr lang="zh-CN" altLang="en-US" sz="2400">
                <a:solidFill>
                  <a:srgbClr val="0000FF"/>
                </a:solidFill>
                <a:latin typeface="楷体_GB2312" pitchFamily="49" charset="-122"/>
                <a:ea typeface="楷体_GB2312" pitchFamily="49" charset="-122"/>
              </a:rPr>
              <a:t>和</a:t>
            </a:r>
            <a:r>
              <a:rPr lang="en-US" altLang="zh-CN" sz="2400">
                <a:solidFill>
                  <a:srgbClr val="0000FF"/>
                </a:solidFill>
                <a:latin typeface="楷体_GB2312" pitchFamily="49" charset="-122"/>
                <a:ea typeface="楷体_GB2312" pitchFamily="49" charset="-122"/>
              </a:rPr>
              <a:t>Y</a:t>
            </a:r>
            <a:r>
              <a:rPr lang="zh-CN" altLang="en-US" sz="2400">
                <a:solidFill>
                  <a:srgbClr val="0000FF"/>
                </a:solidFill>
                <a:latin typeface="楷体_GB2312" pitchFamily="49" charset="-122"/>
                <a:ea typeface="楷体_GB2312" pitchFamily="49" charset="-122"/>
              </a:rPr>
              <a:t>是格</a:t>
            </a:r>
            <a:r>
              <a:rPr lang="en-US" altLang="zh-CN" sz="2400">
                <a:solidFill>
                  <a:srgbClr val="0000FF"/>
                </a:solidFill>
                <a:latin typeface="楷体_GB2312" pitchFamily="49" charset="-122"/>
                <a:ea typeface="楷体_GB2312" pitchFamily="49" charset="-122"/>
              </a:rPr>
              <a:t>&lt;L</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en-US"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r>
              <a:rPr lang="zh-CN" altLang="en-US" sz="2400">
                <a:solidFill>
                  <a:srgbClr val="0000FF"/>
                </a:solidFill>
                <a:latin typeface="楷体_GB2312" pitchFamily="49" charset="-122"/>
                <a:ea typeface="楷体_GB2312" pitchFamily="49" charset="-122"/>
              </a:rPr>
              <a:t>上的两个公式， </a:t>
            </a:r>
            <a:r>
              <a:rPr lang="en-US" altLang="zh-CN" sz="2400">
                <a:solidFill>
                  <a:srgbClr val="0000FF"/>
                </a:solidFill>
                <a:latin typeface="楷体_GB2312" pitchFamily="49" charset="-122"/>
                <a:ea typeface="楷体_GB2312" pitchFamily="49" charset="-122"/>
              </a:rPr>
              <a:t>X</a:t>
            </a:r>
            <a:r>
              <a:rPr lang="en-US" altLang="zh-CN" sz="2400" baseline="300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和</a:t>
            </a:r>
            <a:r>
              <a:rPr lang="en-US" altLang="zh-CN" sz="2400">
                <a:solidFill>
                  <a:srgbClr val="0000FF"/>
                </a:solidFill>
                <a:latin typeface="楷体_GB2312" pitchFamily="49" charset="-122"/>
                <a:ea typeface="楷体_GB2312" pitchFamily="49" charset="-122"/>
              </a:rPr>
              <a:t>Y</a:t>
            </a:r>
            <a:r>
              <a:rPr lang="en-US" altLang="zh-CN" sz="2400" baseline="300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是相对应的对偶公式。如果</a:t>
            </a:r>
            <a:r>
              <a:rPr lang="en-US" altLang="zh-CN" sz="2400">
                <a:solidFill>
                  <a:srgbClr val="0000FF"/>
                </a:solidFill>
                <a:latin typeface="楷体_GB2312" pitchFamily="49" charset="-122"/>
                <a:ea typeface="楷体_GB2312" pitchFamily="49" charset="-122"/>
              </a:rPr>
              <a:t>X=Y</a:t>
            </a:r>
            <a:r>
              <a:rPr lang="zh-CN" altLang="en-US" sz="2400">
                <a:solidFill>
                  <a:srgbClr val="0000FF"/>
                </a:solidFill>
                <a:latin typeface="楷体_GB2312" pitchFamily="49" charset="-122"/>
                <a:ea typeface="楷体_GB2312" pitchFamily="49" charset="-122"/>
              </a:rPr>
              <a:t>，则</a:t>
            </a:r>
            <a:r>
              <a:rPr lang="en-US" altLang="zh-CN" sz="2400">
                <a:solidFill>
                  <a:srgbClr val="0000FF"/>
                </a:solidFill>
                <a:latin typeface="楷体_GB2312" pitchFamily="49" charset="-122"/>
                <a:ea typeface="楷体_GB2312" pitchFamily="49" charset="-122"/>
              </a:rPr>
              <a:t>X</a:t>
            </a:r>
            <a:r>
              <a:rPr lang="en-US" altLang="zh-CN" sz="2400" baseline="300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=Y</a:t>
            </a:r>
            <a:r>
              <a:rPr lang="en-US" altLang="zh-CN" sz="2400" baseline="300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p>
          <a:p>
            <a:pPr>
              <a:buClr>
                <a:srgbClr val="808080"/>
              </a:buClr>
              <a:buFont typeface="Wingdings" pitchFamily="2" charset="2"/>
              <a:buChar char="n"/>
            </a:pPr>
            <a:r>
              <a:rPr lang="zh-CN" altLang="en-US" sz="2400">
                <a:solidFill>
                  <a:srgbClr val="808080"/>
                </a:solidFill>
                <a:latin typeface="楷体_GB2312" pitchFamily="49" charset="-122"/>
                <a:ea typeface="楷体_GB2312" pitchFamily="49" charset="-122"/>
              </a:rPr>
              <a:t>定理</a:t>
            </a:r>
            <a:r>
              <a:rPr lang="en-US" altLang="zh-CN" sz="2400">
                <a:solidFill>
                  <a:srgbClr val="808080"/>
                </a:solidFill>
                <a:latin typeface="楷体_GB2312" pitchFamily="49" charset="-122"/>
                <a:ea typeface="楷体_GB2312" pitchFamily="49" charset="-122"/>
              </a:rPr>
              <a:t>17.4 </a:t>
            </a:r>
            <a:r>
              <a:rPr lang="zh-CN" altLang="en-US" sz="2400">
                <a:solidFill>
                  <a:srgbClr val="808080"/>
                </a:solidFill>
                <a:latin typeface="楷体_GB2312" pitchFamily="49" charset="-122"/>
                <a:ea typeface="楷体_GB2312" pitchFamily="49" charset="-122"/>
              </a:rPr>
              <a:t>设</a:t>
            </a:r>
            <a:r>
              <a:rPr lang="en-US" altLang="zh-CN" sz="2400">
                <a:solidFill>
                  <a:srgbClr val="808080"/>
                </a:solidFill>
                <a:latin typeface="楷体_GB2312" pitchFamily="49" charset="-122"/>
                <a:ea typeface="楷体_GB2312" pitchFamily="49" charset="-122"/>
              </a:rPr>
              <a:t>X</a:t>
            </a:r>
            <a:r>
              <a:rPr lang="zh-CN" altLang="en-US" sz="2400">
                <a:solidFill>
                  <a:srgbClr val="808080"/>
                </a:solidFill>
                <a:latin typeface="楷体_GB2312" pitchFamily="49" charset="-122"/>
                <a:ea typeface="楷体_GB2312" pitchFamily="49" charset="-122"/>
              </a:rPr>
              <a:t>和</a:t>
            </a:r>
            <a:r>
              <a:rPr lang="en-US" altLang="zh-CN" sz="2400">
                <a:solidFill>
                  <a:srgbClr val="808080"/>
                </a:solidFill>
                <a:latin typeface="楷体_GB2312" pitchFamily="49" charset="-122"/>
                <a:ea typeface="楷体_GB2312" pitchFamily="49" charset="-122"/>
              </a:rPr>
              <a:t>Y</a:t>
            </a:r>
            <a:r>
              <a:rPr lang="zh-CN" altLang="en-US" sz="2400">
                <a:solidFill>
                  <a:srgbClr val="808080"/>
                </a:solidFill>
                <a:latin typeface="楷体_GB2312" pitchFamily="49" charset="-122"/>
                <a:ea typeface="楷体_GB2312" pitchFamily="49" charset="-122"/>
              </a:rPr>
              <a:t>是格</a:t>
            </a:r>
            <a:r>
              <a:rPr lang="en-US" altLang="zh-CN" sz="2400">
                <a:solidFill>
                  <a:srgbClr val="808080"/>
                </a:solidFill>
                <a:latin typeface="楷体_GB2312" pitchFamily="49" charset="-122"/>
                <a:ea typeface="楷体_GB2312" pitchFamily="49" charset="-122"/>
              </a:rPr>
              <a:t>&lt;L</a:t>
            </a:r>
            <a:r>
              <a:rPr lang="zh-CN" altLang="en-US" sz="2400">
                <a:solidFill>
                  <a:srgbClr val="808080"/>
                </a:solidFill>
                <a:latin typeface="楷体_GB2312" pitchFamily="49" charset="-122"/>
                <a:ea typeface="楷体_GB2312" pitchFamily="49" charset="-122"/>
              </a:rPr>
              <a:t>，</a:t>
            </a:r>
            <a:r>
              <a:rPr lang="zh-CN" altLang="en-US" sz="2400">
                <a:solidFill>
                  <a:srgbClr val="808080"/>
                </a:solidFill>
                <a:latin typeface="楷体_GB2312" pitchFamily="49" charset="-122"/>
                <a:ea typeface="楷体_GB2312" pitchFamily="49" charset="-122"/>
                <a:sym typeface="Symbol" pitchFamily="18" charset="2"/>
              </a:rPr>
              <a:t>∨，</a:t>
            </a:r>
            <a:r>
              <a:rPr lang="en-US" altLang="en-US" sz="2400">
                <a:solidFill>
                  <a:srgbClr val="808080"/>
                </a:solidFill>
                <a:latin typeface="楷体_GB2312" pitchFamily="49" charset="-122"/>
                <a:ea typeface="楷体_GB2312" pitchFamily="49" charset="-122"/>
                <a:sym typeface="Symbol" pitchFamily="18" charset="2"/>
              </a:rPr>
              <a:t>∧</a:t>
            </a:r>
            <a:r>
              <a:rPr lang="en-US" altLang="zh-CN" sz="2400">
                <a:solidFill>
                  <a:srgbClr val="808080"/>
                </a:solidFill>
                <a:latin typeface="楷体_GB2312" pitchFamily="49" charset="-122"/>
                <a:ea typeface="楷体_GB2312" pitchFamily="49" charset="-122"/>
              </a:rPr>
              <a:t>&gt;</a:t>
            </a:r>
            <a:r>
              <a:rPr lang="zh-CN" altLang="en-US" sz="2400">
                <a:solidFill>
                  <a:srgbClr val="808080"/>
                </a:solidFill>
                <a:latin typeface="楷体_GB2312" pitchFamily="49" charset="-122"/>
                <a:ea typeface="楷体_GB2312" pitchFamily="49" charset="-122"/>
              </a:rPr>
              <a:t>上的两个公式， </a:t>
            </a:r>
            <a:r>
              <a:rPr lang="zh-CN" altLang="en-US" sz="2400">
                <a:solidFill>
                  <a:srgbClr val="808080"/>
                </a:solidFill>
                <a:latin typeface="楷体_GB2312" pitchFamily="49" charset="-122"/>
                <a:ea typeface="楷体_GB2312" pitchFamily="49" charset="-122"/>
                <a:sym typeface="Symbol" pitchFamily="18" charset="2"/>
              </a:rPr>
              <a:t></a:t>
            </a:r>
            <a:r>
              <a:rPr lang="zh-CN" altLang="en-US" sz="2400">
                <a:solidFill>
                  <a:srgbClr val="808080"/>
                </a:solidFill>
                <a:latin typeface="楷体_GB2312" pitchFamily="49" charset="-122"/>
                <a:ea typeface="楷体_GB2312" pitchFamily="49" charset="-122"/>
              </a:rPr>
              <a:t>是对应的偏序。如果</a:t>
            </a:r>
            <a:r>
              <a:rPr lang="en-US" altLang="zh-CN" sz="2400">
                <a:solidFill>
                  <a:srgbClr val="808080"/>
                </a:solidFill>
                <a:latin typeface="楷体_GB2312" pitchFamily="49" charset="-122"/>
                <a:ea typeface="楷体_GB2312" pitchFamily="49" charset="-122"/>
              </a:rPr>
              <a:t>X</a:t>
            </a:r>
            <a:r>
              <a:rPr lang="en-US" altLang="zh-CN" sz="2400">
                <a:solidFill>
                  <a:srgbClr val="808080"/>
                </a:solidFill>
                <a:latin typeface="楷体_GB2312" pitchFamily="49" charset="-122"/>
                <a:ea typeface="楷体_GB2312" pitchFamily="49" charset="-122"/>
                <a:sym typeface="Symbol" pitchFamily="18" charset="2"/>
              </a:rPr>
              <a:t></a:t>
            </a:r>
            <a:r>
              <a:rPr lang="en-US" altLang="zh-CN" sz="2400">
                <a:solidFill>
                  <a:srgbClr val="808080"/>
                </a:solidFill>
                <a:latin typeface="楷体_GB2312" pitchFamily="49" charset="-122"/>
                <a:ea typeface="楷体_GB2312" pitchFamily="49" charset="-122"/>
              </a:rPr>
              <a:t>Y</a:t>
            </a:r>
            <a:r>
              <a:rPr lang="zh-CN" altLang="en-US" sz="2400">
                <a:solidFill>
                  <a:srgbClr val="808080"/>
                </a:solidFill>
                <a:latin typeface="楷体_GB2312" pitchFamily="49" charset="-122"/>
                <a:ea typeface="楷体_GB2312" pitchFamily="49" charset="-122"/>
              </a:rPr>
              <a:t>，则</a:t>
            </a:r>
            <a:r>
              <a:rPr lang="en-US" altLang="zh-CN" sz="2400">
                <a:solidFill>
                  <a:srgbClr val="808080"/>
                </a:solidFill>
                <a:latin typeface="楷体_GB2312" pitchFamily="49" charset="-122"/>
                <a:ea typeface="楷体_GB2312" pitchFamily="49" charset="-122"/>
              </a:rPr>
              <a:t>Y</a:t>
            </a:r>
            <a:r>
              <a:rPr lang="en-US" altLang="zh-CN" sz="2400" baseline="30000">
                <a:solidFill>
                  <a:srgbClr val="808080"/>
                </a:solidFill>
                <a:latin typeface="楷体_GB2312" pitchFamily="49" charset="-122"/>
                <a:ea typeface="楷体_GB2312" pitchFamily="49" charset="-122"/>
              </a:rPr>
              <a:t>*</a:t>
            </a:r>
            <a:r>
              <a:rPr lang="en-US" altLang="zh-CN" sz="2400">
                <a:solidFill>
                  <a:srgbClr val="808080"/>
                </a:solidFill>
                <a:latin typeface="楷体_GB2312" pitchFamily="49" charset="-122"/>
                <a:ea typeface="楷体_GB2312" pitchFamily="49" charset="-122"/>
                <a:sym typeface="Symbol" pitchFamily="18" charset="2"/>
              </a:rPr>
              <a:t></a:t>
            </a:r>
            <a:r>
              <a:rPr lang="en-US" altLang="zh-CN" sz="2400">
                <a:solidFill>
                  <a:srgbClr val="808080"/>
                </a:solidFill>
                <a:latin typeface="楷体_GB2312" pitchFamily="49" charset="-122"/>
                <a:ea typeface="楷体_GB2312" pitchFamily="49" charset="-122"/>
              </a:rPr>
              <a:t>X</a:t>
            </a:r>
            <a:r>
              <a:rPr lang="en-US" altLang="zh-CN" sz="2400" baseline="30000">
                <a:solidFill>
                  <a:srgbClr val="808080"/>
                </a:solidFill>
                <a:latin typeface="楷体_GB2312" pitchFamily="49" charset="-122"/>
                <a:ea typeface="楷体_GB2312" pitchFamily="49" charset="-122"/>
              </a:rPr>
              <a:t>*</a:t>
            </a:r>
            <a:r>
              <a:rPr lang="zh-CN" altLang="en-US" sz="2400">
                <a:solidFill>
                  <a:srgbClr val="808080"/>
                </a:solidFill>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9966F11-38A8-406B-9EFA-B4A25E1C017D}"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C57BD279-EB91-4F60-8EFA-CFF4E27B295B}" type="slidenum">
              <a:rPr lang="en-US" altLang="zh-CN" smtClean="0"/>
              <a:pPr/>
              <a:t>32</a:t>
            </a:fld>
            <a:endParaRPr lang="en-US" altLang="zh-CN" dirty="0"/>
          </a:p>
        </p:txBody>
      </p:sp>
      <p:sp>
        <p:nvSpPr>
          <p:cNvPr id="482306" name="Rectangle 2"/>
          <p:cNvSpPr>
            <a:spLocks noGrp="1" noChangeArrowheads="1"/>
          </p:cNvSpPr>
          <p:nvPr>
            <p:ph type="title"/>
          </p:nvPr>
        </p:nvSpPr>
        <p:spPr/>
        <p:txBody>
          <a:bodyPr/>
          <a:lstStyle/>
          <a:p>
            <a:endParaRPr lang="zh-CN" altLang="zh-CN"/>
          </a:p>
        </p:txBody>
      </p:sp>
      <p:sp>
        <p:nvSpPr>
          <p:cNvPr id="482307" name="Rectangle 3"/>
          <p:cNvSpPr>
            <a:spLocks noGrp="1" noChangeArrowheads="1"/>
          </p:cNvSpPr>
          <p:nvPr>
            <p:ph type="body" idx="1"/>
          </p:nvPr>
        </p:nvSpPr>
        <p:spPr>
          <a:xfrm>
            <a:off x="900113" y="1196975"/>
            <a:ext cx="7920037" cy="5330825"/>
          </a:xfrm>
        </p:spPr>
        <p:txBody>
          <a:bodyPr/>
          <a:lstStyle/>
          <a:p>
            <a:pPr>
              <a:buClr>
                <a:srgbClr val="FF0000"/>
              </a:buClr>
              <a:buFont typeface="Wingdings" pitchFamily="2" charset="2"/>
              <a:buChar char="n"/>
            </a:pPr>
            <a:r>
              <a:rPr lang="zh-CN" altLang="en-US" sz="2400" dirty="0">
                <a:latin typeface="楷体_GB2312" pitchFamily="49" charset="-122"/>
                <a:ea typeface="楷体_GB2312" pitchFamily="49" charset="-122"/>
              </a:rPr>
              <a:t>定义</a:t>
            </a:r>
            <a:r>
              <a:rPr lang="en-US" altLang="zh-CN" sz="2400" dirty="0">
                <a:latin typeface="楷体_GB2312" pitchFamily="49" charset="-122"/>
                <a:ea typeface="楷体_GB2312" pitchFamily="49" charset="-122"/>
              </a:rPr>
              <a:t>17.5 </a:t>
            </a:r>
            <a:r>
              <a:rPr lang="zh-CN" altLang="en-US" sz="2400" dirty="0">
                <a:latin typeface="楷体_GB2312" pitchFamily="49" charset="-122"/>
                <a:ea typeface="楷体_GB2312" pitchFamily="49" charset="-122"/>
              </a:rPr>
              <a:t>设</a:t>
            </a:r>
            <a:r>
              <a:rPr lang="en-US" altLang="zh-CN" sz="2400" dirty="0">
                <a:latin typeface="楷体_GB2312" pitchFamily="49" charset="-122"/>
                <a:ea typeface="楷体_GB2312" pitchFamily="49" charset="-122"/>
              </a:rPr>
              <a:t>&lt;L</a:t>
            </a:r>
            <a:r>
              <a:rPr lang="zh-CN" altLang="en-US"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sym typeface="Symbol" pitchFamily="18" charset="2"/>
              </a:rPr>
              <a:t>∨，</a:t>
            </a:r>
            <a:r>
              <a:rPr lang="en-US"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&gt;</a:t>
            </a:r>
            <a:r>
              <a:rPr lang="zh-CN" altLang="en-US" sz="2400" dirty="0">
                <a:latin typeface="楷体_GB2312" pitchFamily="49" charset="-122"/>
                <a:ea typeface="楷体_GB2312" pitchFamily="49" charset="-122"/>
              </a:rPr>
              <a:t>是一个格，</a:t>
            </a:r>
            <a:r>
              <a:rPr lang="en-US" altLang="zh-CN" sz="2400" dirty="0">
                <a:latin typeface="楷体_GB2312" pitchFamily="49" charset="-122"/>
                <a:ea typeface="楷体_GB2312" pitchFamily="49" charset="-122"/>
              </a:rPr>
              <a:t>E</a:t>
            </a:r>
            <a:r>
              <a:rPr lang="zh-CN" altLang="en-US" sz="2400" dirty="0">
                <a:latin typeface="楷体_GB2312" pitchFamily="49" charset="-122"/>
                <a:ea typeface="楷体_GB2312" pitchFamily="49" charset="-122"/>
              </a:rPr>
              <a:t>是格中的公式。将</a:t>
            </a:r>
            <a:r>
              <a:rPr lang="en-US" altLang="zh-CN" sz="2400" dirty="0">
                <a:latin typeface="楷体_GB2312" pitchFamily="49" charset="-122"/>
                <a:ea typeface="楷体_GB2312" pitchFamily="49" charset="-122"/>
              </a:rPr>
              <a:t>E</a:t>
            </a:r>
            <a:r>
              <a:rPr lang="zh-CN" altLang="en-US" sz="2400" dirty="0">
                <a:latin typeface="楷体_GB2312" pitchFamily="49" charset="-122"/>
                <a:ea typeface="楷体_GB2312" pitchFamily="49" charset="-122"/>
              </a:rPr>
              <a:t>中的</a:t>
            </a:r>
            <a:r>
              <a:rPr lang="en-US" altLang="zh-CN" sz="2400" dirty="0">
                <a:latin typeface="楷体_GB2312" pitchFamily="49" charset="-122"/>
                <a:ea typeface="楷体_GB2312" pitchFamily="49" charset="-122"/>
              </a:rPr>
              <a:t>0</a:t>
            </a:r>
            <a:r>
              <a:rPr lang="zh-CN" altLang="en-US" sz="2400" dirty="0">
                <a:latin typeface="楷体_GB2312" pitchFamily="49" charset="-122"/>
                <a:ea typeface="楷体_GB2312" pitchFamily="49" charset="-122"/>
              </a:rPr>
              <a:t>（最小元）和</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（最大元）互换、 </a:t>
            </a:r>
            <a:r>
              <a:rPr lang="zh-CN" altLang="en-US" sz="2400" dirty="0">
                <a:latin typeface="楷体_GB2312" pitchFamily="49" charset="-122"/>
                <a:ea typeface="楷体_GB2312" pitchFamily="49" charset="-122"/>
                <a:sym typeface="Symbol" pitchFamily="18" charset="2"/>
              </a:rPr>
              <a:t>∨</a:t>
            </a:r>
            <a:r>
              <a:rPr lang="zh-CN" altLang="en-US" sz="2400" dirty="0">
                <a:latin typeface="楷体_GB2312" pitchFamily="49" charset="-122"/>
                <a:ea typeface="楷体_GB2312" pitchFamily="49" charset="-122"/>
              </a:rPr>
              <a:t>和</a:t>
            </a:r>
            <a:r>
              <a:rPr lang="en-US" altLang="en-US" sz="2400" dirty="0">
                <a:latin typeface="楷体_GB2312" pitchFamily="49" charset="-122"/>
                <a:ea typeface="楷体_GB2312" pitchFamily="49" charset="-122"/>
                <a:sym typeface="Symbol" pitchFamily="18" charset="2"/>
              </a:rPr>
              <a:t>∧</a:t>
            </a:r>
            <a:r>
              <a:rPr lang="zh-CN" altLang="en-US" sz="2400" dirty="0">
                <a:latin typeface="楷体_GB2312" pitchFamily="49" charset="-122"/>
                <a:ea typeface="楷体_GB2312" pitchFamily="49" charset="-122"/>
              </a:rPr>
              <a:t>互换后得到的新公式</a:t>
            </a:r>
            <a:r>
              <a:rPr lang="en-US" altLang="zh-CN" sz="2400" dirty="0">
                <a:latin typeface="楷体_GB2312" pitchFamily="49" charset="-122"/>
                <a:ea typeface="楷体_GB2312" pitchFamily="49" charset="-122"/>
              </a:rPr>
              <a:t>E</a:t>
            </a:r>
            <a:r>
              <a:rPr lang="en-US" altLang="zh-CN" sz="2400" baseline="300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称为</a:t>
            </a:r>
            <a:r>
              <a:rPr lang="en-US" altLang="zh-CN" sz="2400" dirty="0">
                <a:latin typeface="楷体_GB2312" pitchFamily="49" charset="-122"/>
                <a:ea typeface="楷体_GB2312" pitchFamily="49" charset="-122"/>
              </a:rPr>
              <a:t>E</a:t>
            </a:r>
            <a:r>
              <a:rPr lang="zh-CN" altLang="en-US" sz="2400" dirty="0">
                <a:latin typeface="楷体_GB2312" pitchFamily="49" charset="-122"/>
                <a:ea typeface="楷体_GB2312" pitchFamily="49" charset="-122"/>
              </a:rPr>
              <a:t>的对偶公式。</a:t>
            </a:r>
          </a:p>
          <a:p>
            <a:pPr>
              <a:buClr>
                <a:srgbClr val="FF0000"/>
              </a:buClr>
              <a:buFont typeface="Wingdings" pitchFamily="2" charset="2"/>
              <a:buChar char="n"/>
            </a:pPr>
            <a:r>
              <a:rPr lang="zh-CN" altLang="en-US" sz="2400" dirty="0">
                <a:latin typeface="楷体_GB2312" pitchFamily="49" charset="-122"/>
                <a:ea typeface="楷体_GB2312" pitchFamily="49" charset="-122"/>
              </a:rPr>
              <a:t>对偶原理：设</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Y</a:t>
            </a:r>
            <a:r>
              <a:rPr lang="zh-CN" altLang="en-US" sz="2400" dirty="0">
                <a:latin typeface="楷体_GB2312" pitchFamily="49" charset="-122"/>
                <a:ea typeface="楷体_GB2312" pitchFamily="49" charset="-122"/>
              </a:rPr>
              <a:t>是格</a:t>
            </a:r>
            <a:r>
              <a:rPr lang="en-US" altLang="zh-CN" sz="2400" dirty="0">
                <a:latin typeface="楷体_GB2312" pitchFamily="49" charset="-122"/>
                <a:ea typeface="楷体_GB2312" pitchFamily="49" charset="-122"/>
              </a:rPr>
              <a:t>&lt;L</a:t>
            </a:r>
            <a:r>
              <a:rPr lang="zh-CN" altLang="en-US"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sym typeface="Symbol" pitchFamily="18" charset="2"/>
              </a:rPr>
              <a:t>∨，</a:t>
            </a:r>
            <a:r>
              <a:rPr lang="en-US"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&gt;</a:t>
            </a:r>
            <a:r>
              <a:rPr lang="zh-CN" altLang="en-US" sz="2400" dirty="0">
                <a:latin typeface="楷体_GB2312" pitchFamily="49" charset="-122"/>
                <a:ea typeface="楷体_GB2312" pitchFamily="49" charset="-122"/>
              </a:rPr>
              <a:t>上的两个公式， </a:t>
            </a:r>
            <a:r>
              <a:rPr lang="en-US" altLang="zh-CN" sz="2400" dirty="0">
                <a:latin typeface="楷体_GB2312" pitchFamily="49" charset="-122"/>
                <a:ea typeface="楷体_GB2312" pitchFamily="49" charset="-122"/>
              </a:rPr>
              <a:t>X</a:t>
            </a:r>
            <a:r>
              <a:rPr lang="en-US" altLang="zh-CN" sz="2400" baseline="300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Y</a:t>
            </a:r>
            <a:r>
              <a:rPr lang="en-US" altLang="zh-CN" sz="2400" baseline="300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是相对应的对偶公式。如果</a:t>
            </a:r>
            <a:r>
              <a:rPr lang="en-US" altLang="zh-CN" sz="2400" dirty="0">
                <a:latin typeface="楷体_GB2312" pitchFamily="49" charset="-122"/>
                <a:ea typeface="楷体_GB2312" pitchFamily="49" charset="-122"/>
              </a:rPr>
              <a:t>X=Y</a:t>
            </a:r>
            <a:r>
              <a:rPr lang="zh-CN" altLang="en-US" sz="2400" dirty="0">
                <a:latin typeface="楷体_GB2312" pitchFamily="49" charset="-122"/>
                <a:ea typeface="楷体_GB2312" pitchFamily="49" charset="-122"/>
              </a:rPr>
              <a:t>，则</a:t>
            </a:r>
            <a:r>
              <a:rPr lang="en-US" altLang="zh-CN" sz="2400" dirty="0">
                <a:latin typeface="楷体_GB2312" pitchFamily="49" charset="-122"/>
                <a:ea typeface="楷体_GB2312" pitchFamily="49" charset="-122"/>
              </a:rPr>
              <a:t>X</a:t>
            </a:r>
            <a:r>
              <a:rPr lang="en-US" altLang="zh-CN" sz="2400" baseline="300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=Y</a:t>
            </a:r>
            <a:r>
              <a:rPr lang="en-US" altLang="zh-CN" sz="2400" baseline="300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p>
          <a:p>
            <a:pPr>
              <a:buClr>
                <a:srgbClr val="FF0000"/>
              </a:buClr>
              <a:buFont typeface="Wingdings" pitchFamily="2" charset="2"/>
              <a:buChar char="n"/>
            </a:pPr>
            <a:r>
              <a:rPr lang="zh-CN" altLang="en-US" sz="2400" dirty="0">
                <a:solidFill>
                  <a:srgbClr val="CC00CC"/>
                </a:solidFill>
                <a:latin typeface="楷体_GB2312" pitchFamily="49" charset="-122"/>
                <a:ea typeface="楷体_GB2312" pitchFamily="49" charset="-122"/>
              </a:rPr>
              <a:t>定理</a:t>
            </a:r>
            <a:r>
              <a:rPr lang="en-US" altLang="zh-CN" sz="2400" dirty="0">
                <a:solidFill>
                  <a:srgbClr val="CC00CC"/>
                </a:solidFill>
                <a:latin typeface="楷体_GB2312" pitchFamily="49" charset="-122"/>
                <a:ea typeface="楷体_GB2312" pitchFamily="49" charset="-122"/>
              </a:rPr>
              <a:t>17.4 </a:t>
            </a:r>
            <a:r>
              <a:rPr lang="zh-CN" altLang="en-US" sz="2400" dirty="0">
                <a:solidFill>
                  <a:srgbClr val="0000FF"/>
                </a:solidFill>
                <a:latin typeface="楷体_GB2312" pitchFamily="49" charset="-122"/>
                <a:ea typeface="楷体_GB2312" pitchFamily="49" charset="-122"/>
              </a:rPr>
              <a:t>设</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和</a:t>
            </a:r>
            <a:r>
              <a:rPr lang="en-US" altLang="zh-CN" sz="2400" dirty="0">
                <a:solidFill>
                  <a:srgbClr val="0000FF"/>
                </a:solidFill>
                <a:latin typeface="楷体_GB2312" pitchFamily="49" charset="-122"/>
                <a:ea typeface="楷体_GB2312" pitchFamily="49" charset="-122"/>
              </a:rPr>
              <a:t>Y</a:t>
            </a:r>
            <a:r>
              <a:rPr lang="zh-CN" altLang="en-US" sz="2400" dirty="0">
                <a:solidFill>
                  <a:srgbClr val="0000FF"/>
                </a:solidFill>
                <a:latin typeface="楷体_GB2312" pitchFamily="49" charset="-122"/>
                <a:ea typeface="楷体_GB2312" pitchFamily="49" charset="-122"/>
              </a:rPr>
              <a:t>是格</a:t>
            </a:r>
            <a:r>
              <a:rPr lang="en-US" altLang="zh-CN" sz="2400" dirty="0">
                <a:solidFill>
                  <a:srgbClr val="0000FF"/>
                </a:solidFill>
                <a:latin typeface="楷体_GB2312" pitchFamily="49" charset="-122"/>
                <a:ea typeface="楷体_GB2312" pitchFamily="49" charset="-122"/>
              </a:rPr>
              <a:t>&lt;L</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&gt;</a:t>
            </a:r>
            <a:r>
              <a:rPr lang="zh-CN" altLang="en-US" sz="2400" dirty="0">
                <a:solidFill>
                  <a:srgbClr val="0000FF"/>
                </a:solidFill>
                <a:latin typeface="楷体_GB2312" pitchFamily="49" charset="-122"/>
                <a:ea typeface="楷体_GB2312" pitchFamily="49" charset="-122"/>
              </a:rPr>
              <a:t>上的两个公式， </a:t>
            </a:r>
            <a:r>
              <a:rPr lang="zh-CN" altLang="en-US" sz="2400" dirty="0">
                <a:solidFill>
                  <a:srgbClr val="0000FF"/>
                </a:solidFill>
                <a:latin typeface="楷体_GB2312" pitchFamily="49" charset="-122"/>
                <a:ea typeface="楷体_GB2312" pitchFamily="49" charset="-122"/>
                <a:sym typeface="Symbol" pitchFamily="18" charset="2"/>
              </a:rPr>
              <a:t></a:t>
            </a:r>
            <a:r>
              <a:rPr lang="zh-CN" altLang="en-US" sz="2400" dirty="0">
                <a:solidFill>
                  <a:srgbClr val="0000FF"/>
                </a:solidFill>
                <a:latin typeface="楷体_GB2312" pitchFamily="49" charset="-122"/>
                <a:ea typeface="楷体_GB2312" pitchFamily="49" charset="-122"/>
              </a:rPr>
              <a:t>是对应的偏序。如果</a:t>
            </a:r>
            <a:r>
              <a:rPr lang="en-US" altLang="zh-CN" sz="2400" dirty="0">
                <a:solidFill>
                  <a:srgbClr val="0000FF"/>
                </a:solidFill>
                <a:latin typeface="楷体_GB2312" pitchFamily="49" charset="-122"/>
                <a:ea typeface="楷体_GB2312" pitchFamily="49" charset="-122"/>
              </a:rPr>
              <a:t>X</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Y</a:t>
            </a:r>
            <a:r>
              <a:rPr lang="zh-CN" altLang="en-US" sz="2400" dirty="0">
                <a:solidFill>
                  <a:srgbClr val="0000FF"/>
                </a:solidFill>
                <a:latin typeface="楷体_GB2312" pitchFamily="49" charset="-122"/>
                <a:ea typeface="楷体_GB2312" pitchFamily="49" charset="-122"/>
              </a:rPr>
              <a:t>，则</a:t>
            </a:r>
            <a:r>
              <a:rPr lang="en-US" altLang="zh-CN" sz="2400" dirty="0">
                <a:solidFill>
                  <a:srgbClr val="0000FF"/>
                </a:solidFill>
                <a:latin typeface="楷体_GB2312" pitchFamily="49" charset="-122"/>
                <a:ea typeface="楷体_GB2312" pitchFamily="49" charset="-122"/>
              </a:rPr>
              <a:t>Y</a:t>
            </a:r>
            <a:r>
              <a:rPr lang="en-US" altLang="zh-CN" sz="2400" baseline="300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X</a:t>
            </a:r>
            <a:r>
              <a:rPr lang="en-US" altLang="zh-CN" sz="2400" baseline="300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a:t>
            </a:r>
          </a:p>
          <a:p>
            <a:pPr>
              <a:buClr>
                <a:srgbClr val="FF0000"/>
              </a:buClr>
              <a:buFont typeface="Wingdings" pitchFamily="2" charset="2"/>
              <a:buChar char="n"/>
            </a:pPr>
            <a:endParaRPr lang="zh-CN" altLang="en-US" sz="2400" dirty="0">
              <a:solidFill>
                <a:srgbClr val="0000FF"/>
              </a:solidFill>
              <a:latin typeface="楷体_GB2312" pitchFamily="49" charset="-122"/>
              <a:ea typeface="楷体_GB2312" pitchFamily="49" charset="-122"/>
            </a:endParaRPr>
          </a:p>
          <a:p>
            <a:pPr>
              <a:buClr>
                <a:srgbClr val="FF0000"/>
              </a:buClr>
              <a:buFont typeface="Wingdings" pitchFamily="2" charset="2"/>
              <a:buNone/>
            </a:pPr>
            <a:r>
              <a:rPr lang="zh-CN" altLang="en-US" sz="2400" dirty="0">
                <a:solidFill>
                  <a:srgbClr val="0000FF"/>
                </a:solidFill>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证明：</a:t>
            </a:r>
            <a:r>
              <a:rPr lang="zh-CN" altLang="en-US" sz="2400" dirty="0">
                <a:solidFill>
                  <a:srgbClr val="0000FF"/>
                </a:solidFill>
                <a:latin typeface="楷体_GB2312" pitchFamily="49" charset="-122"/>
                <a:ea typeface="楷体_GB2312" pitchFamily="49" charset="-122"/>
              </a:rPr>
              <a:t>由偏序集的定义及对偶原理有：</a:t>
            </a:r>
          </a:p>
          <a:p>
            <a:pPr>
              <a:buClr>
                <a:srgbClr val="FF0000"/>
              </a:buCl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X</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Y</a:t>
            </a:r>
            <a:r>
              <a:rPr lang="en-US" altLang="zh-CN" sz="2400" dirty="0">
                <a:solidFill>
                  <a:srgbClr val="0000FF"/>
                </a:solidFill>
                <a:latin typeface="楷体_GB2312" pitchFamily="49" charset="-122"/>
                <a:ea typeface="楷体_GB2312" pitchFamily="49" charset="-122"/>
                <a:sym typeface="Symbol" pitchFamily="18" charset="2"/>
              </a:rPr>
              <a:t>X</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Y=X     </a:t>
            </a:r>
            <a:r>
              <a:rPr lang="zh-CN" altLang="en-US" sz="2400" dirty="0">
                <a:solidFill>
                  <a:srgbClr val="0000FF"/>
                </a:solidFill>
                <a:latin typeface="楷体_GB2312" pitchFamily="49" charset="-122"/>
                <a:ea typeface="楷体_GB2312" pitchFamily="49" charset="-122"/>
                <a:sym typeface="Symbol" pitchFamily="18" charset="2"/>
              </a:rPr>
              <a:t>（偏序定义）</a:t>
            </a:r>
          </a:p>
          <a:p>
            <a:pPr>
              <a:buClr>
                <a:srgbClr val="FF0000"/>
              </a:buClr>
              <a:buFont typeface="Wingdings" pitchFamily="2" charset="2"/>
              <a:buNone/>
            </a:pPr>
            <a:r>
              <a:rPr lang="zh-CN" altLang="en-US" sz="2400" dirty="0">
                <a:solidFill>
                  <a:srgbClr val="0000FF"/>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sym typeface="Symbol" pitchFamily="18" charset="2"/>
              </a:rPr>
              <a:t>X</a:t>
            </a:r>
            <a:r>
              <a:rPr lang="en-US" altLang="zh-CN" sz="2400" baseline="30000" dirty="0">
                <a:solidFill>
                  <a:srgbClr val="0000FF"/>
                </a:solidFill>
                <a:latin typeface="楷体_GB2312" pitchFamily="49" charset="-122"/>
                <a:ea typeface="楷体_GB2312" pitchFamily="49" charset="-122"/>
                <a:sym typeface="Symbol" pitchFamily="18" charset="2"/>
              </a:rPr>
              <a:t>*</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Y</a:t>
            </a:r>
            <a:r>
              <a:rPr lang="en-US" altLang="zh-CN" sz="2400" baseline="300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=X</a:t>
            </a:r>
            <a:r>
              <a:rPr lang="en-US" altLang="zh-CN" sz="2400" baseline="300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sym typeface="Symbol" pitchFamily="18" charset="2"/>
              </a:rPr>
              <a:t>（对偶原理）</a:t>
            </a:r>
          </a:p>
          <a:p>
            <a:pPr>
              <a:buClr>
                <a:srgbClr val="FF0000"/>
              </a:buClr>
              <a:buFont typeface="Wingdings" pitchFamily="2" charset="2"/>
              <a:buNone/>
            </a:pPr>
            <a:r>
              <a:rPr lang="zh-CN" altLang="en-US" sz="2400" dirty="0">
                <a:solidFill>
                  <a:srgbClr val="0000FF"/>
                </a:solidFill>
                <a:latin typeface="楷体_GB2312" pitchFamily="49" charset="-122"/>
                <a:ea typeface="楷体_GB2312" pitchFamily="49" charset="-122"/>
                <a:sym typeface="Symbol" pitchFamily="18" charset="2"/>
              </a:rPr>
              <a:t>            </a:t>
            </a:r>
            <a:r>
              <a:rPr lang="en-US" altLang="zh-CN" sz="2400" dirty="0">
                <a:solidFill>
                  <a:srgbClr val="0000FF"/>
                </a:solidFill>
                <a:latin typeface="楷体_GB2312" pitchFamily="49" charset="-122"/>
                <a:ea typeface="楷体_GB2312" pitchFamily="49" charset="-122"/>
                <a:sym typeface="Symbol" pitchFamily="18" charset="2"/>
              </a:rPr>
              <a:t>Y</a:t>
            </a:r>
            <a:r>
              <a:rPr lang="en-US" altLang="zh-CN" sz="2400" baseline="30000" dirty="0">
                <a:solidFill>
                  <a:srgbClr val="0000FF"/>
                </a:solidFill>
                <a:latin typeface="楷体_GB2312" pitchFamily="49" charset="-122"/>
                <a:ea typeface="楷体_GB2312" pitchFamily="49" charset="-122"/>
                <a:sym typeface="Symbol" pitchFamily="18" charset="2"/>
              </a:rPr>
              <a:t>* </a:t>
            </a:r>
            <a:r>
              <a:rPr lang="en-US" altLang="zh-CN" sz="2400" dirty="0">
                <a:solidFill>
                  <a:srgbClr val="0000FF"/>
                </a:solidFill>
                <a:latin typeface="楷体_GB2312" pitchFamily="49" charset="-122"/>
                <a:ea typeface="楷体_GB2312" pitchFamily="49" charset="-122"/>
                <a:sym typeface="Symbol" pitchFamily="18" charset="2"/>
              </a:rPr>
              <a:t>X</a:t>
            </a:r>
            <a:r>
              <a:rPr lang="en-US" altLang="zh-CN" sz="2400" baseline="300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sym typeface="Symbol" pitchFamily="18" charset="2"/>
              </a:rPr>
              <a:t>     </a:t>
            </a:r>
            <a:r>
              <a:rPr lang="zh-CN" altLang="en-US" sz="2400" dirty="0">
                <a:solidFill>
                  <a:srgbClr val="0000FF"/>
                </a:solidFill>
                <a:latin typeface="楷体_GB2312" pitchFamily="49" charset="-122"/>
                <a:ea typeface="楷体_GB2312" pitchFamily="49" charset="-122"/>
                <a:sym typeface="Symbol" pitchFamily="18" charset="2"/>
              </a:rPr>
              <a:t>（偏序定义）</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7AA2088E-3C55-4646-A9AA-7DEEEF476F4C}" type="datetime1">
              <a:rPr lang="zh-CN" altLang="en-US" smtClean="0"/>
              <a:t>2018/12/17</a:t>
            </a:fld>
            <a:endParaRPr lang="en-US" altLang="zh-CN"/>
          </a:p>
        </p:txBody>
      </p:sp>
      <p:sp>
        <p:nvSpPr>
          <p:cNvPr id="9"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10" name="灯片编号占位符 5"/>
          <p:cNvSpPr>
            <a:spLocks noGrp="1"/>
          </p:cNvSpPr>
          <p:nvPr>
            <p:ph type="sldNum" sz="quarter" idx="12"/>
          </p:nvPr>
        </p:nvSpPr>
        <p:spPr/>
        <p:txBody>
          <a:bodyPr/>
          <a:lstStyle/>
          <a:p>
            <a:fld id="{C3E6434C-8F4E-4CC1-BFA0-5DDC0887C98C}" type="slidenum">
              <a:rPr lang="en-US" altLang="zh-CN" smtClean="0"/>
              <a:pPr/>
              <a:t>33</a:t>
            </a:fld>
            <a:endParaRPr lang="en-US" altLang="zh-CN" dirty="0"/>
          </a:p>
        </p:txBody>
      </p:sp>
      <p:sp>
        <p:nvSpPr>
          <p:cNvPr id="483330" name="Rectangle 2"/>
          <p:cNvSpPr>
            <a:spLocks noGrp="1" noChangeArrowheads="1"/>
          </p:cNvSpPr>
          <p:nvPr>
            <p:ph type="title"/>
          </p:nvPr>
        </p:nvSpPr>
        <p:spPr/>
        <p:txBody>
          <a:bodyPr/>
          <a:lstStyle/>
          <a:p>
            <a:endParaRPr lang="zh-CN" altLang="zh-CN">
              <a:latin typeface="楷体_GB2312" pitchFamily="49" charset="-122"/>
              <a:ea typeface="楷体_GB2312" pitchFamily="49" charset="-122"/>
            </a:endParaRPr>
          </a:p>
        </p:txBody>
      </p:sp>
      <p:sp>
        <p:nvSpPr>
          <p:cNvPr id="483331" name="Rectangle 3"/>
          <p:cNvSpPr>
            <a:spLocks noGrp="1" noChangeArrowheads="1"/>
          </p:cNvSpPr>
          <p:nvPr>
            <p:ph type="body" idx="1"/>
          </p:nvPr>
        </p:nvSpPr>
        <p:spPr>
          <a:xfrm>
            <a:off x="1066800" y="1166813"/>
            <a:ext cx="7620000" cy="4646612"/>
          </a:xfrm>
        </p:spPr>
        <p:txBody>
          <a:bodyPr/>
          <a:lstStyle/>
          <a:p>
            <a:pPr marL="533400" indent="-533400">
              <a:buClr>
                <a:srgbClr val="FF0000"/>
              </a:buClr>
              <a:buFont typeface="Wingdings" pitchFamily="2" charset="2"/>
              <a:buChar char="n"/>
            </a:pPr>
            <a:r>
              <a:rPr lang="zh-CN" altLang="en-US" sz="2400" dirty="0">
                <a:solidFill>
                  <a:srgbClr val="CC00CC"/>
                </a:solidFill>
                <a:latin typeface="楷体_GB2312" pitchFamily="49" charset="-122"/>
                <a:ea typeface="楷体_GB2312" pitchFamily="49" charset="-122"/>
              </a:rPr>
              <a:t>定理</a:t>
            </a:r>
            <a:r>
              <a:rPr lang="en-US" altLang="zh-CN" sz="2400" dirty="0">
                <a:solidFill>
                  <a:srgbClr val="CC00CC"/>
                </a:solidFill>
                <a:latin typeface="楷体_GB2312" pitchFamily="49" charset="-122"/>
                <a:ea typeface="楷体_GB2312" pitchFamily="49" charset="-122"/>
              </a:rPr>
              <a:t>17.5</a:t>
            </a:r>
            <a:r>
              <a:rPr lang="zh-CN" altLang="en-US" sz="2400" dirty="0">
                <a:solidFill>
                  <a:srgbClr val="CC00CC"/>
                </a:solidFill>
                <a:latin typeface="楷体_GB2312" pitchFamily="49" charset="-122"/>
                <a:ea typeface="楷体_GB2312" pitchFamily="49" charset="-122"/>
              </a:rPr>
              <a:t>、</a:t>
            </a:r>
            <a:r>
              <a:rPr lang="en-US" altLang="zh-CN" sz="2400" dirty="0">
                <a:solidFill>
                  <a:srgbClr val="CC00CC"/>
                </a:solidFill>
                <a:latin typeface="楷体_GB2312" pitchFamily="49" charset="-122"/>
                <a:ea typeface="楷体_GB2312" pitchFamily="49" charset="-122"/>
              </a:rPr>
              <a:t>17.6 </a:t>
            </a:r>
            <a:r>
              <a:rPr lang="zh-CN" altLang="en-US" sz="2400" dirty="0">
                <a:solidFill>
                  <a:srgbClr val="0000FF"/>
                </a:solidFill>
                <a:latin typeface="楷体_GB2312" pitchFamily="49" charset="-122"/>
                <a:ea typeface="楷体_GB2312" pitchFamily="49" charset="-122"/>
              </a:rPr>
              <a:t>设</a:t>
            </a:r>
            <a:r>
              <a:rPr lang="en-US" altLang="zh-CN" sz="2400" dirty="0">
                <a:solidFill>
                  <a:srgbClr val="0000FF"/>
                </a:solidFill>
                <a:latin typeface="楷体_GB2312" pitchFamily="49" charset="-122"/>
                <a:ea typeface="楷体_GB2312" pitchFamily="49" charset="-122"/>
              </a:rPr>
              <a:t>&lt;L</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sym typeface="Symbol" pitchFamily="18" charset="2"/>
              </a:rPr>
              <a:t>∨，</a:t>
            </a:r>
            <a:r>
              <a:rPr lang="en-US"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&gt;</a:t>
            </a:r>
            <a:r>
              <a:rPr lang="zh-CN" altLang="en-US" sz="2400" dirty="0">
                <a:solidFill>
                  <a:srgbClr val="0000FF"/>
                </a:solidFill>
                <a:latin typeface="楷体_GB2312" pitchFamily="49" charset="-122"/>
                <a:ea typeface="楷体_GB2312" pitchFamily="49" charset="-122"/>
              </a:rPr>
              <a:t>是一个格， </a:t>
            </a:r>
            <a:r>
              <a:rPr lang="zh-CN" altLang="en-US" sz="2400" dirty="0">
                <a:solidFill>
                  <a:srgbClr val="0000FF"/>
                </a:solidFill>
                <a:latin typeface="楷体_GB2312" pitchFamily="49" charset="-122"/>
                <a:ea typeface="楷体_GB2312" pitchFamily="49" charset="-122"/>
                <a:sym typeface="Symbol" pitchFamily="18" charset="2"/>
              </a:rPr>
              <a:t></a:t>
            </a:r>
            <a:r>
              <a:rPr lang="zh-CN" altLang="en-US" sz="2400" dirty="0">
                <a:solidFill>
                  <a:srgbClr val="0000FF"/>
                </a:solidFill>
                <a:latin typeface="楷体_GB2312" pitchFamily="49" charset="-122"/>
                <a:ea typeface="楷体_GB2312" pitchFamily="49" charset="-122"/>
              </a:rPr>
              <a:t>是对应的偏序，</a:t>
            </a:r>
            <a:r>
              <a:rPr lang="en-US" altLang="zh-CN" sz="2400" dirty="0" err="1">
                <a:solidFill>
                  <a:srgbClr val="0000FF"/>
                </a:solidFill>
                <a:latin typeface="楷体_GB2312" pitchFamily="49" charset="-122"/>
                <a:ea typeface="楷体_GB2312" pitchFamily="49" charset="-122"/>
              </a:rPr>
              <a:t>a,b,c,d</a:t>
            </a:r>
            <a:r>
              <a:rPr lang="en-US" altLang="zh-CN" sz="2400" dirty="0" err="1">
                <a:solidFill>
                  <a:srgbClr val="0000FF"/>
                </a:solidFill>
                <a:latin typeface="楷体_GB2312" pitchFamily="49" charset="-122"/>
                <a:ea typeface="楷体_GB2312" pitchFamily="49" charset="-122"/>
                <a:sym typeface="Symbol" pitchFamily="18" charset="2"/>
              </a:rPr>
              <a:t>L</a:t>
            </a:r>
            <a:r>
              <a:rPr lang="zh-CN" altLang="en-US" sz="2400" dirty="0">
                <a:solidFill>
                  <a:srgbClr val="0000FF"/>
                </a:solidFill>
                <a:latin typeface="楷体_GB2312" pitchFamily="49" charset="-122"/>
                <a:ea typeface="楷体_GB2312" pitchFamily="49" charset="-122"/>
                <a:sym typeface="Symbol" pitchFamily="18" charset="2"/>
              </a:rPr>
              <a:t>，则： </a:t>
            </a:r>
            <a:r>
              <a:rPr lang="en-US" altLang="zh-CN" sz="2400" dirty="0">
                <a:solidFill>
                  <a:srgbClr val="FF00FF"/>
                </a:solidFill>
                <a:latin typeface="楷体_GB2312" pitchFamily="49" charset="-122"/>
                <a:ea typeface="楷体_GB2312" pitchFamily="49" charset="-122"/>
                <a:sym typeface="Symbol" pitchFamily="18" charset="2"/>
              </a:rPr>
              <a:t>(</a:t>
            </a:r>
            <a:r>
              <a:rPr lang="zh-CN" altLang="en-US" sz="2400" dirty="0">
                <a:solidFill>
                  <a:srgbClr val="FF00FF"/>
                </a:solidFill>
                <a:latin typeface="楷体_GB2312" pitchFamily="49" charset="-122"/>
                <a:ea typeface="楷体_GB2312" pitchFamily="49" charset="-122"/>
                <a:sym typeface="Symbol" pitchFamily="18" charset="2"/>
              </a:rPr>
              <a:t>教材</a:t>
            </a:r>
            <a:r>
              <a:rPr lang="en-US" altLang="zh-CN" sz="2400" dirty="0" smtClean="0">
                <a:solidFill>
                  <a:srgbClr val="FF00FF"/>
                </a:solidFill>
                <a:latin typeface="楷体_GB2312" pitchFamily="49" charset="-122"/>
                <a:ea typeface="楷体_GB2312" pitchFamily="49" charset="-122"/>
                <a:sym typeface="Symbol" pitchFamily="18" charset="2"/>
              </a:rPr>
              <a:t>p202</a:t>
            </a:r>
            <a:r>
              <a:rPr lang="en-US" altLang="zh-CN" sz="2400" dirty="0">
                <a:solidFill>
                  <a:srgbClr val="FF00FF"/>
                </a:solidFill>
                <a:latin typeface="楷体_GB2312" pitchFamily="49" charset="-122"/>
                <a:ea typeface="楷体_GB2312" pitchFamily="49" charset="-122"/>
                <a:sym typeface="Symbol" pitchFamily="18" charset="2"/>
              </a:rPr>
              <a:t>)</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endParaRPr lang="en-US" altLang="zh-CN" sz="2400" dirty="0">
              <a:latin typeface="楷体_GB2312" pitchFamily="49" charset="-122"/>
              <a:ea typeface="楷体_GB2312" pitchFamily="49" charset="-122"/>
            </a:endParaRP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r>
              <a:rPr lang="en-US" altLang="zh-CN" sz="2400" dirty="0">
                <a:latin typeface="楷体_GB2312" pitchFamily="49" charset="-122"/>
                <a:ea typeface="楷体_GB2312" pitchFamily="49" charset="-122"/>
              </a:rPr>
              <a:t> </a:t>
            </a: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a≤c</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30000"/>
              </a:lnSpc>
              <a:buClr>
                <a:srgbClr val="FF00FF"/>
              </a:buClr>
              <a:buFont typeface="Wingdings" pitchFamily="2" charset="2"/>
              <a:buAutoNum type="circleNumDbPlain" startAt="7"/>
            </a:pP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a:t>
            </a:r>
            <a:r>
              <a:rPr lang="en-US"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p>
          <a:p>
            <a:pPr marL="990600" lvl="1" indent="-533400">
              <a:lnSpc>
                <a:spcPct val="130000"/>
              </a:lnSpc>
              <a:spcBef>
                <a:spcPct val="0"/>
              </a:spcBef>
              <a:buFont typeface="Wingdings" pitchFamily="2" charset="2"/>
              <a:buNone/>
            </a:pP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a∧b</a:t>
            </a: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a∧c</a:t>
            </a:r>
            <a:r>
              <a:rPr lang="en-US" altLang="zh-CN" sz="2400" b="1" dirty="0">
                <a:latin typeface="楷体_GB2312" pitchFamily="49" charset="-122"/>
                <a:ea typeface="楷体_GB2312" pitchFamily="49" charset="-122"/>
              </a:rPr>
              <a:t>)≤a∧(</a:t>
            </a:r>
            <a:r>
              <a:rPr lang="en-US" altLang="zh-CN" sz="2400" b="1" dirty="0" err="1">
                <a:latin typeface="楷体_GB2312" pitchFamily="49" charset="-122"/>
                <a:ea typeface="楷体_GB2312" pitchFamily="49" charset="-122"/>
              </a:rPr>
              <a:t>b∨c</a:t>
            </a:r>
            <a:r>
              <a:rPr lang="en-US" altLang="zh-CN" sz="2400"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	</a:t>
            </a:r>
          </a:p>
        </p:txBody>
      </p:sp>
      <p:sp>
        <p:nvSpPr>
          <p:cNvPr id="483332" name="AutoShape 4"/>
          <p:cNvSpPr>
            <a:spLocks/>
          </p:cNvSpPr>
          <p:nvPr/>
        </p:nvSpPr>
        <p:spPr bwMode="auto">
          <a:xfrm>
            <a:off x="4932363" y="2276475"/>
            <a:ext cx="144462" cy="576263"/>
          </a:xfrm>
          <a:prstGeom prst="rightBrace">
            <a:avLst>
              <a:gd name="adj1" fmla="val 33242"/>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3" name="Rectangle 5"/>
          <p:cNvSpPr>
            <a:spLocks noChangeArrowheads="1"/>
          </p:cNvSpPr>
          <p:nvPr/>
        </p:nvSpPr>
        <p:spPr bwMode="auto">
          <a:xfrm>
            <a:off x="5076825" y="2349500"/>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保序性</a:t>
            </a:r>
            <a:r>
              <a:rPr lang="en-US" altLang="zh-CN" b="1">
                <a:latin typeface="楷体_GB2312" pitchFamily="49" charset="-122"/>
                <a:ea typeface="楷体_GB2312" pitchFamily="49" charset="-122"/>
              </a:rPr>
              <a:t>)</a:t>
            </a:r>
          </a:p>
        </p:txBody>
      </p:sp>
      <p:sp>
        <p:nvSpPr>
          <p:cNvPr id="483334" name="AutoShape 6"/>
          <p:cNvSpPr>
            <a:spLocks/>
          </p:cNvSpPr>
          <p:nvPr/>
        </p:nvSpPr>
        <p:spPr bwMode="auto">
          <a:xfrm>
            <a:off x="5940425" y="5013325"/>
            <a:ext cx="215900" cy="647700"/>
          </a:xfrm>
          <a:prstGeom prst="rightBrace">
            <a:avLst>
              <a:gd name="adj1" fmla="val 25000"/>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5" name="Rectangle 7"/>
          <p:cNvSpPr>
            <a:spLocks noChangeArrowheads="1"/>
          </p:cNvSpPr>
          <p:nvPr/>
        </p:nvSpPr>
        <p:spPr bwMode="auto">
          <a:xfrm>
            <a:off x="6300788" y="5084763"/>
            <a:ext cx="2024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准分配关系</a:t>
            </a:r>
            <a:r>
              <a:rPr lang="en-US" altLang="zh-CN" b="1">
                <a:latin typeface="楷体_GB2312" pitchFamily="49" charset="-122"/>
                <a:ea typeface="楷体_GB2312" pitchFamily="49" charset="-122"/>
              </a:rPr>
              <a:t>)</a:t>
            </a:r>
          </a:p>
        </p:txBody>
      </p:sp>
    </p:spTree>
    <p:custDataLst>
      <p:tags r:id="rId1"/>
    </p:custDataLst>
    <p:extLst>
      <p:ext uri="{BB962C8B-B14F-4D97-AF65-F5344CB8AC3E}">
        <p14:creationId xmlns:p14="http://schemas.microsoft.com/office/powerpoint/2010/main" val="672985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18470406-01E7-4094-97CC-25BB9925701E}" type="datetime1">
              <a:rPr lang="zh-CN" altLang="en-US" smtClean="0"/>
              <a:t>2018/12/17</a:t>
            </a:fld>
            <a:endParaRPr lang="en-US" altLang="zh-CN"/>
          </a:p>
        </p:txBody>
      </p:sp>
      <p:sp>
        <p:nvSpPr>
          <p:cNvPr id="12"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13" name="灯片编号占位符 5"/>
          <p:cNvSpPr>
            <a:spLocks noGrp="1"/>
          </p:cNvSpPr>
          <p:nvPr>
            <p:ph type="sldNum" sz="quarter" idx="12"/>
          </p:nvPr>
        </p:nvSpPr>
        <p:spPr/>
        <p:txBody>
          <a:bodyPr/>
          <a:lstStyle/>
          <a:p>
            <a:fld id="{A8512DFA-0037-495B-A73B-54B631C7E5F9}" type="slidenum">
              <a:rPr lang="en-US" altLang="zh-CN" smtClean="0"/>
              <a:pPr/>
              <a:t>34</a:t>
            </a:fld>
            <a:endParaRPr lang="en-US" altLang="zh-CN" dirty="0"/>
          </a:p>
        </p:txBody>
      </p:sp>
      <p:sp>
        <p:nvSpPr>
          <p:cNvPr id="559106" name="Rectangle 2"/>
          <p:cNvSpPr>
            <a:spLocks noGrp="1" noChangeArrowheads="1"/>
          </p:cNvSpPr>
          <p:nvPr>
            <p:ph type="title"/>
          </p:nvPr>
        </p:nvSpPr>
        <p:spPr/>
        <p:txBody>
          <a:bodyPr/>
          <a:lstStyle/>
          <a:p>
            <a:endParaRPr lang="zh-CN" altLang="zh-CN">
              <a:latin typeface="楷体_GB2312" pitchFamily="49" charset="-122"/>
              <a:ea typeface="楷体_GB2312" pitchFamily="49" charset="-122"/>
            </a:endParaRPr>
          </a:p>
        </p:txBody>
      </p:sp>
      <p:sp>
        <p:nvSpPr>
          <p:cNvPr id="559107" name="Rectangle 3"/>
          <p:cNvSpPr>
            <a:spLocks noGrp="1" noChangeArrowheads="1"/>
          </p:cNvSpPr>
          <p:nvPr>
            <p:ph type="body" idx="1"/>
          </p:nvPr>
        </p:nvSpPr>
        <p:spPr>
          <a:xfrm>
            <a:off x="1066800" y="1166813"/>
            <a:ext cx="7620000" cy="1898650"/>
          </a:xfrm>
        </p:spPr>
        <p:txBody>
          <a:bodyPr/>
          <a:lstStyle/>
          <a:p>
            <a:pPr marL="533400" indent="-533400">
              <a:buClr>
                <a:srgbClr val="FF0000"/>
              </a:buClr>
              <a:buFont typeface="Wingdings" pitchFamily="2" charset="2"/>
              <a:buChar char="n"/>
            </a:pPr>
            <a:r>
              <a:rPr lang="zh-CN" altLang="en-US" sz="2400">
                <a:solidFill>
                  <a:srgbClr val="CC00CC"/>
                </a:solidFill>
                <a:latin typeface="楷体_GB2312" pitchFamily="49" charset="-122"/>
                <a:ea typeface="楷体_GB2312" pitchFamily="49" charset="-122"/>
              </a:rPr>
              <a:t>定理</a:t>
            </a:r>
            <a:r>
              <a:rPr lang="en-US" altLang="zh-CN" sz="2400">
                <a:solidFill>
                  <a:srgbClr val="CC00CC"/>
                </a:solidFill>
                <a:latin typeface="楷体_GB2312" pitchFamily="49" charset="-122"/>
                <a:ea typeface="楷体_GB2312" pitchFamily="49" charset="-122"/>
              </a:rPr>
              <a:t>17.5</a:t>
            </a:r>
            <a:r>
              <a:rPr lang="zh-CN" altLang="en-US" sz="2400">
                <a:solidFill>
                  <a:srgbClr val="CC00CC"/>
                </a:solidFill>
                <a:latin typeface="楷体_GB2312" pitchFamily="49" charset="-122"/>
                <a:ea typeface="楷体_GB2312" pitchFamily="49" charset="-122"/>
              </a:rPr>
              <a:t>、</a:t>
            </a:r>
            <a:r>
              <a:rPr lang="en-US" altLang="zh-CN" sz="2400">
                <a:solidFill>
                  <a:srgbClr val="CC00CC"/>
                </a:solidFill>
                <a:latin typeface="楷体_GB2312" pitchFamily="49" charset="-122"/>
                <a:ea typeface="楷体_GB2312" pitchFamily="49" charset="-122"/>
              </a:rPr>
              <a:t>17.6 </a:t>
            </a:r>
            <a:r>
              <a:rPr lang="zh-CN" altLang="en-US" sz="2400">
                <a:solidFill>
                  <a:srgbClr val="0000FF"/>
                </a:solidFill>
                <a:latin typeface="楷体_GB2312" pitchFamily="49" charset="-122"/>
                <a:ea typeface="楷体_GB2312" pitchFamily="49" charset="-122"/>
              </a:rPr>
              <a:t>设</a:t>
            </a:r>
            <a:r>
              <a:rPr lang="en-US" altLang="zh-CN" sz="2400">
                <a:solidFill>
                  <a:srgbClr val="0000FF"/>
                </a:solidFill>
                <a:latin typeface="楷体_GB2312" pitchFamily="49" charset="-122"/>
                <a:ea typeface="楷体_GB2312" pitchFamily="49" charset="-122"/>
              </a:rPr>
              <a:t>&lt;L</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en-US"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r>
              <a:rPr lang="zh-CN" altLang="en-US" sz="2400">
                <a:solidFill>
                  <a:srgbClr val="0000FF"/>
                </a:solidFill>
                <a:latin typeface="楷体_GB2312" pitchFamily="49" charset="-122"/>
                <a:ea typeface="楷体_GB2312" pitchFamily="49" charset="-122"/>
              </a:rPr>
              <a:t>是一个格， </a:t>
            </a:r>
            <a:r>
              <a:rPr lang="zh-CN" altLang="en-US"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rPr>
              <a:t>是对应的偏序，</a:t>
            </a:r>
            <a:r>
              <a:rPr lang="en-US" altLang="zh-CN" sz="2400">
                <a:solidFill>
                  <a:srgbClr val="0000FF"/>
                </a:solidFill>
                <a:latin typeface="楷体_GB2312" pitchFamily="49" charset="-122"/>
                <a:ea typeface="楷体_GB2312" pitchFamily="49" charset="-122"/>
              </a:rPr>
              <a:t>a,b,c,d</a:t>
            </a:r>
            <a:r>
              <a:rPr lang="en-US" altLang="zh-CN" sz="2400">
                <a:solidFill>
                  <a:srgbClr val="0000FF"/>
                </a:solidFill>
                <a:latin typeface="楷体_GB2312" pitchFamily="49" charset="-122"/>
                <a:ea typeface="楷体_GB2312" pitchFamily="49" charset="-122"/>
                <a:sym typeface="Symbol" pitchFamily="18" charset="2"/>
              </a:rPr>
              <a:t>L</a:t>
            </a:r>
            <a:r>
              <a:rPr lang="zh-CN" altLang="en-US" sz="2400">
                <a:solidFill>
                  <a:srgbClr val="0000FF"/>
                </a:solidFill>
                <a:latin typeface="楷体_GB2312" pitchFamily="49" charset="-122"/>
                <a:ea typeface="楷体_GB2312" pitchFamily="49" charset="-122"/>
                <a:sym typeface="Symbol" pitchFamily="18" charset="2"/>
              </a:rPr>
              <a:t>，则： </a:t>
            </a:r>
            <a:r>
              <a:rPr lang="en-US" altLang="zh-CN" sz="2400">
                <a:solidFill>
                  <a:srgbClr val="FF00FF"/>
                </a:solidFill>
                <a:latin typeface="楷体_GB2312" pitchFamily="49" charset="-122"/>
                <a:ea typeface="楷体_GB2312" pitchFamily="49" charset="-122"/>
                <a:sym typeface="Symbol" pitchFamily="18" charset="2"/>
              </a:rPr>
              <a:t>(</a:t>
            </a:r>
            <a:r>
              <a:rPr lang="zh-CN" altLang="en-US" sz="2400">
                <a:solidFill>
                  <a:srgbClr val="FF00FF"/>
                </a:solidFill>
                <a:latin typeface="楷体_GB2312" pitchFamily="49" charset="-122"/>
                <a:ea typeface="楷体_GB2312" pitchFamily="49" charset="-122"/>
                <a:sym typeface="Symbol" pitchFamily="18" charset="2"/>
              </a:rPr>
              <a:t>教材</a:t>
            </a:r>
            <a:r>
              <a:rPr lang="en-US" altLang="zh-CN" sz="2400">
                <a:solidFill>
                  <a:srgbClr val="FF00FF"/>
                </a:solidFill>
                <a:latin typeface="楷体_GB2312" pitchFamily="49" charset="-122"/>
                <a:ea typeface="楷体_GB2312" pitchFamily="49" charset="-122"/>
                <a:sym typeface="Symbol" pitchFamily="18" charset="2"/>
              </a:rPr>
              <a:t>p282)</a:t>
            </a:r>
          </a:p>
          <a:p>
            <a:pPr marL="533400" indent="-533400" algn="l">
              <a:lnSpc>
                <a:spcPct val="130000"/>
              </a:lnSpc>
              <a:buClr>
                <a:srgbClr val="FF00FF"/>
              </a:buClr>
              <a:buFont typeface="Wingdings" pitchFamily="2" charset="2"/>
              <a:buAutoNum type="circleNumDbPlain"/>
            </a:pPr>
            <a:r>
              <a:rPr lang="en-US" altLang="zh-CN" sz="2400">
                <a:latin typeface="楷体_GB2312" pitchFamily="49" charset="-122"/>
                <a:ea typeface="楷体_GB2312" pitchFamily="49" charset="-122"/>
              </a:rPr>
              <a:t>a≤b </a:t>
            </a:r>
            <a:r>
              <a:rPr lang="en-US" altLang="zh-CN" sz="2400">
                <a:solidFill>
                  <a:srgbClr val="FF0000"/>
                </a:solidFill>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 a∨c≤b∨c	</a:t>
            </a:r>
          </a:p>
          <a:p>
            <a:pPr marL="533400" indent="-533400" algn="l">
              <a:lnSpc>
                <a:spcPct val="130000"/>
              </a:lnSpc>
              <a:buClr>
                <a:srgbClr val="FF00FF"/>
              </a:buClr>
              <a:buFont typeface="Wingdings" pitchFamily="2" charset="2"/>
              <a:buAutoNum type="circleNumDbPlain"/>
            </a:pPr>
            <a:r>
              <a:rPr lang="en-US" altLang="zh-CN" sz="2400">
                <a:latin typeface="楷体_GB2312" pitchFamily="49" charset="-122"/>
                <a:ea typeface="楷体_GB2312" pitchFamily="49" charset="-122"/>
              </a:rPr>
              <a:t>a≤b </a:t>
            </a:r>
            <a:r>
              <a:rPr lang="en-US" altLang="zh-CN" sz="2400">
                <a:solidFill>
                  <a:srgbClr val="FF0000"/>
                </a:solidFill>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 a∧c≤b∧c			</a:t>
            </a:r>
          </a:p>
        </p:txBody>
      </p:sp>
      <p:sp>
        <p:nvSpPr>
          <p:cNvPr id="559108" name="AutoShape 4"/>
          <p:cNvSpPr>
            <a:spLocks/>
          </p:cNvSpPr>
          <p:nvPr/>
        </p:nvSpPr>
        <p:spPr bwMode="auto">
          <a:xfrm>
            <a:off x="4932363" y="2276475"/>
            <a:ext cx="144462" cy="576263"/>
          </a:xfrm>
          <a:prstGeom prst="rightBrace">
            <a:avLst>
              <a:gd name="adj1" fmla="val 33242"/>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109" name="Rectangle 5"/>
          <p:cNvSpPr>
            <a:spLocks noChangeArrowheads="1"/>
          </p:cNvSpPr>
          <p:nvPr/>
        </p:nvSpPr>
        <p:spPr bwMode="auto">
          <a:xfrm>
            <a:off x="5076825" y="2349500"/>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保序性</a:t>
            </a:r>
            <a:r>
              <a:rPr lang="en-US" altLang="zh-CN" b="1">
                <a:latin typeface="楷体_GB2312" pitchFamily="49" charset="-122"/>
                <a:ea typeface="楷体_GB2312" pitchFamily="49" charset="-122"/>
              </a:rPr>
              <a:t>)</a:t>
            </a:r>
          </a:p>
        </p:txBody>
      </p:sp>
      <p:sp>
        <p:nvSpPr>
          <p:cNvPr id="559112" name="Text Box 8"/>
          <p:cNvSpPr txBox="1">
            <a:spLocks noChangeArrowheads="1"/>
          </p:cNvSpPr>
          <p:nvPr/>
        </p:nvSpPr>
        <p:spPr bwMode="auto">
          <a:xfrm>
            <a:off x="1042988" y="3213100"/>
            <a:ext cx="7921625" cy="26543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rPr>
              <a:t>证明：</a:t>
            </a:r>
          </a:p>
          <a:p>
            <a:r>
              <a:rPr lang="zh-CN" altLang="en-US" sz="2800" b="1" dirty="0">
                <a:solidFill>
                  <a:srgbClr val="0000FF"/>
                </a:solidFill>
              </a:rPr>
              <a:t> ①</a:t>
            </a:r>
            <a:r>
              <a:rPr lang="en-US" altLang="zh-CN" sz="2800" b="1" dirty="0" err="1">
                <a:solidFill>
                  <a:srgbClr val="0000FF"/>
                </a:solidFill>
              </a:rPr>
              <a:t>a≤b</a:t>
            </a:r>
            <a:r>
              <a:rPr lang="en-US" altLang="zh-CN" sz="2800" b="1" dirty="0">
                <a:solidFill>
                  <a:srgbClr val="0000FF"/>
                </a:solidFill>
              </a:rPr>
              <a:t> </a:t>
            </a:r>
            <a:r>
              <a:rPr lang="en-US" altLang="zh-CN" b="1" dirty="0">
                <a:solidFill>
                  <a:srgbClr val="FF0000"/>
                </a:solidFill>
                <a:sym typeface="Symbol" pitchFamily="18" charset="2"/>
              </a:rPr>
              <a:t></a:t>
            </a:r>
            <a:r>
              <a:rPr lang="en-US" altLang="zh-CN" dirty="0"/>
              <a:t> </a:t>
            </a:r>
            <a:r>
              <a:rPr lang="en-US" altLang="zh-CN" sz="2800" b="1" dirty="0" err="1">
                <a:solidFill>
                  <a:srgbClr val="0000FF"/>
                </a:solidFill>
              </a:rPr>
              <a:t>a∨b</a:t>
            </a:r>
            <a:r>
              <a:rPr lang="en-US" altLang="zh-CN" sz="2800" b="1" dirty="0">
                <a:solidFill>
                  <a:srgbClr val="0000FF"/>
                </a:solidFill>
              </a:rPr>
              <a:t>=b </a:t>
            </a:r>
            <a:r>
              <a:rPr lang="en-US" altLang="zh-CN" b="1" dirty="0">
                <a:solidFill>
                  <a:srgbClr val="FF0000"/>
                </a:solidFill>
                <a:sym typeface="Symbol" pitchFamily="18" charset="2"/>
              </a:rPr>
              <a:t></a:t>
            </a:r>
            <a:r>
              <a:rPr lang="en-US" altLang="zh-CN" sz="2800" b="1" dirty="0">
                <a:solidFill>
                  <a:srgbClr val="0000FF"/>
                </a:solidFill>
              </a:rPr>
              <a:t>(</a:t>
            </a:r>
            <a:r>
              <a:rPr lang="en-US" altLang="zh-CN" sz="2800" b="1" dirty="0" err="1">
                <a:solidFill>
                  <a:srgbClr val="0000FF"/>
                </a:solidFill>
              </a:rPr>
              <a:t>a∨c</a:t>
            </a:r>
            <a:r>
              <a:rPr lang="en-US" altLang="zh-CN" sz="2800" b="1" dirty="0">
                <a:solidFill>
                  <a:srgbClr val="0000FF"/>
                </a:solidFill>
              </a:rPr>
              <a:t>)∨(</a:t>
            </a:r>
            <a:r>
              <a:rPr lang="en-US" altLang="zh-CN" sz="2800" b="1" dirty="0" err="1">
                <a:solidFill>
                  <a:srgbClr val="0000FF"/>
                </a:solidFill>
              </a:rPr>
              <a:t>b∨c</a:t>
            </a:r>
            <a:r>
              <a:rPr lang="en-US" altLang="zh-CN" sz="2800" b="1" dirty="0">
                <a:solidFill>
                  <a:srgbClr val="0000FF"/>
                </a:solidFill>
              </a:rPr>
              <a:t>)=</a:t>
            </a:r>
            <a:r>
              <a:rPr lang="en-US" altLang="zh-CN" sz="2800" b="1" dirty="0" err="1">
                <a:solidFill>
                  <a:srgbClr val="0000FF"/>
                </a:solidFill>
              </a:rPr>
              <a:t>b∨c</a:t>
            </a:r>
            <a:r>
              <a:rPr lang="en-US" altLang="zh-CN" sz="2800" b="1" dirty="0">
                <a:solidFill>
                  <a:srgbClr val="0000FF"/>
                </a:solidFill>
              </a:rPr>
              <a:t> </a:t>
            </a:r>
          </a:p>
          <a:p>
            <a:r>
              <a:rPr lang="en-US" altLang="zh-CN" sz="2800" b="1" dirty="0">
                <a:solidFill>
                  <a:srgbClr val="0000FF"/>
                </a:solidFill>
              </a:rPr>
              <a:t>                                </a:t>
            </a:r>
            <a:r>
              <a:rPr lang="en-US" altLang="zh-CN" b="1" dirty="0">
                <a:solidFill>
                  <a:srgbClr val="FF0000"/>
                </a:solidFill>
                <a:sym typeface="Symbol" pitchFamily="18" charset="2"/>
              </a:rPr>
              <a:t></a:t>
            </a:r>
            <a:r>
              <a:rPr lang="en-US" altLang="zh-CN" dirty="0"/>
              <a:t> </a:t>
            </a:r>
            <a:r>
              <a:rPr lang="en-US" altLang="zh-CN" sz="2800" b="1" dirty="0" err="1">
                <a:solidFill>
                  <a:srgbClr val="0000FF"/>
                </a:solidFill>
              </a:rPr>
              <a:t>a∨c≤b∨c</a:t>
            </a:r>
            <a:r>
              <a:rPr lang="zh-CN" altLang="en-US" sz="2800" b="1" dirty="0">
                <a:solidFill>
                  <a:srgbClr val="0000FF"/>
                </a:solidFill>
              </a:rPr>
              <a:t>。</a:t>
            </a:r>
          </a:p>
          <a:p>
            <a:endParaRPr lang="zh-CN" altLang="en-US" sz="2800" b="1" dirty="0">
              <a:solidFill>
                <a:srgbClr val="0000FF"/>
              </a:solidFill>
            </a:endParaRPr>
          </a:p>
          <a:p>
            <a:r>
              <a:rPr lang="zh-CN" altLang="en-US" sz="2800" b="1" dirty="0">
                <a:solidFill>
                  <a:srgbClr val="0000FF"/>
                </a:solidFill>
              </a:rPr>
              <a:t> ②</a:t>
            </a:r>
            <a:r>
              <a:rPr lang="en-US" altLang="zh-CN" sz="2800" b="1" dirty="0" err="1">
                <a:solidFill>
                  <a:srgbClr val="0000FF"/>
                </a:solidFill>
              </a:rPr>
              <a:t>a≤b</a:t>
            </a:r>
            <a:r>
              <a:rPr lang="en-US" altLang="zh-CN" sz="2800" b="1" dirty="0">
                <a:solidFill>
                  <a:srgbClr val="0000FF"/>
                </a:solidFill>
              </a:rPr>
              <a:t> </a:t>
            </a:r>
            <a:r>
              <a:rPr lang="en-US" altLang="zh-CN" b="1" dirty="0">
                <a:solidFill>
                  <a:srgbClr val="FF0000"/>
                </a:solidFill>
                <a:sym typeface="Symbol" pitchFamily="18" charset="2"/>
              </a:rPr>
              <a:t></a:t>
            </a:r>
            <a:r>
              <a:rPr lang="en-US" altLang="zh-CN" dirty="0"/>
              <a:t> </a:t>
            </a:r>
            <a:r>
              <a:rPr lang="en-US" altLang="zh-CN" sz="2800" b="1" dirty="0" err="1">
                <a:solidFill>
                  <a:srgbClr val="0000FF"/>
                </a:solidFill>
              </a:rPr>
              <a:t>a∧b</a:t>
            </a:r>
            <a:r>
              <a:rPr lang="en-US" altLang="zh-CN" sz="2800" b="1" dirty="0">
                <a:solidFill>
                  <a:srgbClr val="0000FF"/>
                </a:solidFill>
              </a:rPr>
              <a:t>=a </a:t>
            </a:r>
            <a:r>
              <a:rPr lang="en-US" altLang="zh-CN" b="1" dirty="0">
                <a:solidFill>
                  <a:srgbClr val="FF0000"/>
                </a:solidFill>
                <a:sym typeface="Symbol" pitchFamily="18" charset="2"/>
              </a:rPr>
              <a:t></a:t>
            </a:r>
            <a:r>
              <a:rPr lang="en-US" altLang="zh-CN" sz="2800" b="1" dirty="0">
                <a:solidFill>
                  <a:srgbClr val="0000FF"/>
                </a:solidFill>
              </a:rPr>
              <a:t>(</a:t>
            </a:r>
            <a:r>
              <a:rPr lang="en-US" altLang="zh-CN" sz="2800" b="1" dirty="0" err="1">
                <a:solidFill>
                  <a:srgbClr val="0000FF"/>
                </a:solidFill>
              </a:rPr>
              <a:t>a∧c</a:t>
            </a:r>
            <a:r>
              <a:rPr lang="en-US" altLang="zh-CN" sz="2800" b="1" dirty="0">
                <a:solidFill>
                  <a:srgbClr val="0000FF"/>
                </a:solidFill>
              </a:rPr>
              <a:t>)∧(</a:t>
            </a:r>
            <a:r>
              <a:rPr lang="en-US" altLang="zh-CN" sz="2800" b="1" dirty="0" err="1">
                <a:solidFill>
                  <a:srgbClr val="0000FF"/>
                </a:solidFill>
              </a:rPr>
              <a:t>b∧c</a:t>
            </a:r>
            <a:r>
              <a:rPr lang="en-US" altLang="zh-CN" sz="2800" b="1" dirty="0">
                <a:solidFill>
                  <a:srgbClr val="0000FF"/>
                </a:solidFill>
              </a:rPr>
              <a:t>)=</a:t>
            </a:r>
            <a:r>
              <a:rPr lang="en-US" altLang="zh-CN" sz="2800" b="1" dirty="0" err="1">
                <a:solidFill>
                  <a:srgbClr val="0000FF"/>
                </a:solidFill>
              </a:rPr>
              <a:t>a∧c</a:t>
            </a:r>
            <a:endParaRPr lang="en-US" altLang="zh-CN" sz="2800" b="1" dirty="0">
              <a:solidFill>
                <a:srgbClr val="0000FF"/>
              </a:solidFill>
            </a:endParaRPr>
          </a:p>
          <a:p>
            <a:r>
              <a:rPr lang="en-US" altLang="zh-CN" sz="2800" b="1" dirty="0">
                <a:solidFill>
                  <a:srgbClr val="0000FF"/>
                </a:solidFill>
              </a:rPr>
              <a:t>                                </a:t>
            </a:r>
            <a:r>
              <a:rPr lang="en-US" altLang="zh-CN" b="1" dirty="0">
                <a:solidFill>
                  <a:srgbClr val="FF0000"/>
                </a:solidFill>
                <a:sym typeface="Symbol" pitchFamily="18" charset="2"/>
              </a:rPr>
              <a:t></a:t>
            </a:r>
            <a:r>
              <a:rPr lang="en-US" altLang="zh-CN" sz="2800" b="1" dirty="0" err="1">
                <a:solidFill>
                  <a:srgbClr val="0000FF"/>
                </a:solidFill>
              </a:rPr>
              <a:t>a∧c≤b∧c</a:t>
            </a:r>
            <a:r>
              <a:rPr lang="zh-CN" altLang="en-US" sz="2800" b="1" dirty="0">
                <a:solidFill>
                  <a:srgbClr val="0000FF"/>
                </a:solidFill>
              </a:rPr>
              <a:t>。</a:t>
            </a:r>
          </a:p>
        </p:txBody>
      </p:sp>
      <mc:AlternateContent xmlns:mc="http://schemas.openxmlformats.org/markup-compatibility/2006" xmlns:p14="http://schemas.microsoft.com/office/powerpoint/2010/main">
        <mc:Choice Requires="p14">
          <p:contentPart p14:bwMode="auto" r:id="rId3">
            <p14:nvContentPartPr>
              <p14:cNvPr id="559113" name="Ink 9"/>
              <p14:cNvContentPartPr>
                <a14:cpLocks xmlns:a14="http://schemas.microsoft.com/office/drawing/2010/main" noRot="1" noChangeAspect="1" noEditPoints="1" noChangeArrowheads="1" noChangeShapeType="1"/>
              </p14:cNvContentPartPr>
              <p14:nvPr/>
            </p14:nvContentPartPr>
            <p14:xfrm>
              <a:off x="5614988" y="4129088"/>
              <a:ext cx="822325" cy="1587"/>
            </p14:xfrm>
          </p:contentPart>
        </mc:Choice>
        <mc:Fallback xmlns="">
          <p:pic>
            <p:nvPicPr>
              <p:cNvPr id="559113" name="Ink 9"/>
              <p:cNvPicPr>
                <a:picLocks noRot="1" noChangeAspect="1" noEditPoints="1" noChangeArrowheads="1" noChangeShapeType="1"/>
              </p:cNvPicPr>
              <p:nvPr/>
            </p:nvPicPr>
            <p:blipFill>
              <a:blip r:embed="rId4"/>
              <a:stretch>
                <a:fillRect/>
              </a:stretch>
            </p:blipFill>
            <p:spPr>
              <a:xfrm>
                <a:off x="5597346" y="4051325"/>
                <a:ext cx="857609" cy="15711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59114" name="Ink 10"/>
              <p14:cNvContentPartPr>
                <a14:cpLocks xmlns:a14="http://schemas.microsoft.com/office/drawing/2010/main" noRot="1" noChangeAspect="1" noEditPoints="1" noChangeArrowheads="1" noChangeShapeType="1"/>
              </p14:cNvContentPartPr>
              <p14:nvPr/>
            </p14:nvContentPartPr>
            <p14:xfrm>
              <a:off x="6743700" y="4143375"/>
              <a:ext cx="665163" cy="1588"/>
            </p14:xfrm>
          </p:contentPart>
        </mc:Choice>
        <mc:Fallback xmlns="">
          <p:pic>
            <p:nvPicPr>
              <p:cNvPr id="559114" name="Ink 10"/>
              <p:cNvPicPr>
                <a:picLocks noRot="1" noChangeAspect="1" noEditPoints="1" noChangeArrowheads="1" noChangeShapeType="1"/>
              </p:cNvPicPr>
              <p:nvPr/>
            </p:nvPicPr>
            <p:blipFill>
              <a:blip r:embed="rId6"/>
              <a:stretch>
                <a:fillRect/>
              </a:stretch>
            </p:blipFill>
            <p:spPr>
              <a:xfrm>
                <a:off x="6726063" y="4065563"/>
                <a:ext cx="700437" cy="15721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59115" name="Ink 11"/>
              <p14:cNvContentPartPr>
                <a14:cpLocks xmlns:a14="http://schemas.microsoft.com/office/drawing/2010/main" noRot="1" noChangeAspect="1" noEditPoints="1" noChangeArrowheads="1" noChangeShapeType="1"/>
              </p14:cNvContentPartPr>
              <p14:nvPr/>
            </p14:nvContentPartPr>
            <p14:xfrm>
              <a:off x="4321175" y="5435600"/>
              <a:ext cx="858838" cy="1588"/>
            </p14:xfrm>
          </p:contentPart>
        </mc:Choice>
        <mc:Fallback xmlns="">
          <p:pic>
            <p:nvPicPr>
              <p:cNvPr id="559115" name="Ink 11"/>
              <p:cNvPicPr>
                <a:picLocks noRot="1" noChangeAspect="1" noEditPoints="1" noChangeArrowheads="1" noChangeShapeType="1"/>
              </p:cNvPicPr>
              <p:nvPr/>
            </p:nvPicPr>
            <p:blipFill>
              <a:blip r:embed="rId8"/>
              <a:stretch>
                <a:fillRect/>
              </a:stretch>
            </p:blipFill>
            <p:spPr>
              <a:xfrm>
                <a:off x="4303538" y="5357788"/>
                <a:ext cx="894113" cy="15721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59116" name="Ink 12"/>
              <p14:cNvContentPartPr>
                <a14:cpLocks xmlns:a14="http://schemas.microsoft.com/office/drawing/2010/main" noRot="1" noChangeAspect="1" noEditPoints="1" noChangeArrowheads="1" noChangeShapeType="1"/>
              </p14:cNvContentPartPr>
              <p14:nvPr/>
            </p14:nvContentPartPr>
            <p14:xfrm>
              <a:off x="6757988" y="5429250"/>
              <a:ext cx="685800" cy="1588"/>
            </p14:xfrm>
          </p:contentPart>
        </mc:Choice>
        <mc:Fallback xmlns="">
          <p:pic>
            <p:nvPicPr>
              <p:cNvPr id="559116" name="Ink 12"/>
              <p:cNvPicPr>
                <a:picLocks noRot="1" noChangeAspect="1" noEditPoints="1" noChangeArrowheads="1" noChangeShapeType="1"/>
              </p:cNvPicPr>
              <p:nvPr/>
            </p:nvPicPr>
            <p:blipFill>
              <a:blip r:embed="rId10"/>
              <a:stretch>
                <a:fillRect/>
              </a:stretch>
            </p:blipFill>
            <p:spPr>
              <a:xfrm>
                <a:off x="6740348" y="5351438"/>
                <a:ext cx="721080" cy="157212"/>
              </a:xfrm>
              <a:prstGeom prst="rect">
                <a:avLst/>
              </a:prstGeom>
            </p:spPr>
          </p:pic>
        </mc:Fallback>
      </mc:AlternateContent>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AF0F19B4-A30E-4AC3-9FAD-58DDD6532ABC}" type="datetime1">
              <a:rPr lang="zh-CN" altLang="en-US" smtClean="0"/>
              <a:t>2018/12/17</a:t>
            </a:fld>
            <a:endParaRPr lang="en-US" altLang="zh-CN"/>
          </a:p>
        </p:txBody>
      </p:sp>
      <p:sp>
        <p:nvSpPr>
          <p:cNvPr id="9"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10" name="灯片编号占位符 5"/>
          <p:cNvSpPr>
            <a:spLocks noGrp="1"/>
          </p:cNvSpPr>
          <p:nvPr>
            <p:ph type="sldNum" sz="quarter" idx="12"/>
          </p:nvPr>
        </p:nvSpPr>
        <p:spPr/>
        <p:txBody>
          <a:bodyPr/>
          <a:lstStyle/>
          <a:p>
            <a:fld id="{C3E6434C-8F4E-4CC1-BFA0-5DDC0887C98C}" type="slidenum">
              <a:rPr lang="en-US" altLang="zh-CN" smtClean="0"/>
              <a:pPr/>
              <a:t>35</a:t>
            </a:fld>
            <a:endParaRPr lang="en-US" altLang="zh-CN" dirty="0"/>
          </a:p>
        </p:txBody>
      </p:sp>
      <p:sp>
        <p:nvSpPr>
          <p:cNvPr id="483330" name="Rectangle 2"/>
          <p:cNvSpPr>
            <a:spLocks noGrp="1" noChangeArrowheads="1"/>
          </p:cNvSpPr>
          <p:nvPr>
            <p:ph type="title"/>
          </p:nvPr>
        </p:nvSpPr>
        <p:spPr/>
        <p:txBody>
          <a:bodyPr/>
          <a:lstStyle/>
          <a:p>
            <a:endParaRPr lang="zh-CN" altLang="zh-CN">
              <a:latin typeface="楷体_GB2312" pitchFamily="49" charset="-122"/>
              <a:ea typeface="楷体_GB2312" pitchFamily="49" charset="-122"/>
            </a:endParaRPr>
          </a:p>
        </p:txBody>
      </p:sp>
      <p:sp>
        <p:nvSpPr>
          <p:cNvPr id="483331" name="Rectangle 3"/>
          <p:cNvSpPr>
            <a:spLocks noGrp="1" noChangeArrowheads="1"/>
          </p:cNvSpPr>
          <p:nvPr>
            <p:ph type="body" idx="1"/>
          </p:nvPr>
        </p:nvSpPr>
        <p:spPr>
          <a:xfrm>
            <a:off x="1066800" y="1166813"/>
            <a:ext cx="7620000" cy="4646612"/>
          </a:xfrm>
        </p:spPr>
        <p:txBody>
          <a:bodyPr/>
          <a:lstStyle/>
          <a:p>
            <a:pPr marL="533400" indent="-533400">
              <a:buClr>
                <a:srgbClr val="FF0000"/>
              </a:buClr>
              <a:buFont typeface="Wingdings" pitchFamily="2" charset="2"/>
              <a:buChar char="n"/>
            </a:pPr>
            <a:r>
              <a:rPr lang="zh-CN" altLang="en-US" sz="2400" dirty="0">
                <a:solidFill>
                  <a:srgbClr val="CC00CC"/>
                </a:solidFill>
                <a:latin typeface="楷体_GB2312" pitchFamily="49" charset="-122"/>
                <a:ea typeface="楷体_GB2312" pitchFamily="49" charset="-122"/>
              </a:rPr>
              <a:t>定理</a:t>
            </a:r>
            <a:r>
              <a:rPr lang="en-US" altLang="zh-CN" sz="2400" dirty="0">
                <a:solidFill>
                  <a:srgbClr val="CC00CC"/>
                </a:solidFill>
                <a:latin typeface="楷体_GB2312" pitchFamily="49" charset="-122"/>
                <a:ea typeface="楷体_GB2312" pitchFamily="49" charset="-122"/>
              </a:rPr>
              <a:t>17.5</a:t>
            </a:r>
            <a:r>
              <a:rPr lang="zh-CN" altLang="en-US" sz="2400" dirty="0">
                <a:solidFill>
                  <a:srgbClr val="CC00CC"/>
                </a:solidFill>
                <a:latin typeface="楷体_GB2312" pitchFamily="49" charset="-122"/>
                <a:ea typeface="楷体_GB2312" pitchFamily="49" charset="-122"/>
              </a:rPr>
              <a:t>、</a:t>
            </a:r>
            <a:r>
              <a:rPr lang="en-US" altLang="zh-CN" sz="2400" dirty="0">
                <a:solidFill>
                  <a:srgbClr val="CC00CC"/>
                </a:solidFill>
                <a:latin typeface="楷体_GB2312" pitchFamily="49" charset="-122"/>
                <a:ea typeface="楷体_GB2312" pitchFamily="49" charset="-122"/>
              </a:rPr>
              <a:t>17.6 </a:t>
            </a:r>
            <a:r>
              <a:rPr lang="zh-CN" altLang="en-US" sz="2400" dirty="0">
                <a:solidFill>
                  <a:srgbClr val="0000FF"/>
                </a:solidFill>
                <a:latin typeface="楷体_GB2312" pitchFamily="49" charset="-122"/>
                <a:ea typeface="楷体_GB2312" pitchFamily="49" charset="-122"/>
              </a:rPr>
              <a:t>设</a:t>
            </a:r>
            <a:r>
              <a:rPr lang="en-US" altLang="zh-CN" sz="2400" dirty="0">
                <a:solidFill>
                  <a:srgbClr val="0000FF"/>
                </a:solidFill>
                <a:latin typeface="楷体_GB2312" pitchFamily="49" charset="-122"/>
                <a:ea typeface="楷体_GB2312" pitchFamily="49" charset="-122"/>
              </a:rPr>
              <a:t>&lt;L</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sym typeface="Symbol" pitchFamily="18" charset="2"/>
              </a:rPr>
              <a:t>∨，</a:t>
            </a:r>
            <a:r>
              <a:rPr lang="en-US"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&gt;</a:t>
            </a:r>
            <a:r>
              <a:rPr lang="zh-CN" altLang="en-US" sz="2400" dirty="0">
                <a:solidFill>
                  <a:srgbClr val="0000FF"/>
                </a:solidFill>
                <a:latin typeface="楷体_GB2312" pitchFamily="49" charset="-122"/>
                <a:ea typeface="楷体_GB2312" pitchFamily="49" charset="-122"/>
              </a:rPr>
              <a:t>是一个格， </a:t>
            </a:r>
            <a:r>
              <a:rPr lang="zh-CN" altLang="en-US" sz="2400" dirty="0">
                <a:solidFill>
                  <a:srgbClr val="0000FF"/>
                </a:solidFill>
                <a:latin typeface="楷体_GB2312" pitchFamily="49" charset="-122"/>
                <a:ea typeface="楷体_GB2312" pitchFamily="49" charset="-122"/>
                <a:sym typeface="Symbol" pitchFamily="18" charset="2"/>
              </a:rPr>
              <a:t></a:t>
            </a:r>
            <a:r>
              <a:rPr lang="zh-CN" altLang="en-US" sz="2400" dirty="0">
                <a:solidFill>
                  <a:srgbClr val="0000FF"/>
                </a:solidFill>
                <a:latin typeface="楷体_GB2312" pitchFamily="49" charset="-122"/>
                <a:ea typeface="楷体_GB2312" pitchFamily="49" charset="-122"/>
              </a:rPr>
              <a:t>是对应的偏序，</a:t>
            </a:r>
            <a:r>
              <a:rPr lang="en-US" altLang="zh-CN" sz="2400" dirty="0" err="1">
                <a:solidFill>
                  <a:srgbClr val="0000FF"/>
                </a:solidFill>
                <a:latin typeface="楷体_GB2312" pitchFamily="49" charset="-122"/>
                <a:ea typeface="楷体_GB2312" pitchFamily="49" charset="-122"/>
              </a:rPr>
              <a:t>a,b,c,d</a:t>
            </a:r>
            <a:r>
              <a:rPr lang="en-US" altLang="zh-CN" sz="2400" dirty="0" err="1">
                <a:solidFill>
                  <a:srgbClr val="0000FF"/>
                </a:solidFill>
                <a:latin typeface="楷体_GB2312" pitchFamily="49" charset="-122"/>
                <a:ea typeface="楷体_GB2312" pitchFamily="49" charset="-122"/>
                <a:sym typeface="Symbol" pitchFamily="18" charset="2"/>
              </a:rPr>
              <a:t>L</a:t>
            </a:r>
            <a:r>
              <a:rPr lang="zh-CN" altLang="en-US" sz="2400" dirty="0">
                <a:solidFill>
                  <a:srgbClr val="0000FF"/>
                </a:solidFill>
                <a:latin typeface="楷体_GB2312" pitchFamily="49" charset="-122"/>
                <a:ea typeface="楷体_GB2312" pitchFamily="49" charset="-122"/>
                <a:sym typeface="Symbol" pitchFamily="18" charset="2"/>
              </a:rPr>
              <a:t>，则： </a:t>
            </a:r>
            <a:r>
              <a:rPr lang="en-US" altLang="zh-CN" sz="2400" dirty="0">
                <a:solidFill>
                  <a:srgbClr val="FF00FF"/>
                </a:solidFill>
                <a:latin typeface="楷体_GB2312" pitchFamily="49" charset="-122"/>
                <a:ea typeface="楷体_GB2312" pitchFamily="49" charset="-122"/>
                <a:sym typeface="Symbol" pitchFamily="18" charset="2"/>
              </a:rPr>
              <a:t>(</a:t>
            </a:r>
            <a:r>
              <a:rPr lang="zh-CN" altLang="en-US" sz="2400" dirty="0">
                <a:solidFill>
                  <a:srgbClr val="FF00FF"/>
                </a:solidFill>
                <a:latin typeface="楷体_GB2312" pitchFamily="49" charset="-122"/>
                <a:ea typeface="楷体_GB2312" pitchFamily="49" charset="-122"/>
                <a:sym typeface="Symbol" pitchFamily="18" charset="2"/>
              </a:rPr>
              <a:t>教材</a:t>
            </a:r>
            <a:r>
              <a:rPr lang="en-US" altLang="zh-CN" sz="2400" dirty="0" smtClean="0">
                <a:solidFill>
                  <a:srgbClr val="FF00FF"/>
                </a:solidFill>
                <a:latin typeface="楷体_GB2312" pitchFamily="49" charset="-122"/>
                <a:ea typeface="楷体_GB2312" pitchFamily="49" charset="-122"/>
                <a:sym typeface="Symbol" pitchFamily="18" charset="2"/>
              </a:rPr>
              <a:t>p202</a:t>
            </a:r>
            <a:r>
              <a:rPr lang="en-US" altLang="zh-CN" sz="2400" dirty="0">
                <a:solidFill>
                  <a:srgbClr val="FF00FF"/>
                </a:solidFill>
                <a:latin typeface="楷体_GB2312" pitchFamily="49" charset="-122"/>
                <a:ea typeface="楷体_GB2312" pitchFamily="49" charset="-122"/>
                <a:sym typeface="Symbol" pitchFamily="18" charset="2"/>
              </a:rPr>
              <a:t>)</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endParaRPr lang="en-US" altLang="zh-CN" sz="2400" dirty="0">
              <a:latin typeface="楷体_GB2312" pitchFamily="49" charset="-122"/>
              <a:ea typeface="楷体_GB2312" pitchFamily="49" charset="-122"/>
            </a:endParaRP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r>
              <a:rPr lang="en-US" altLang="zh-CN" sz="2400" dirty="0">
                <a:latin typeface="楷体_GB2312" pitchFamily="49" charset="-122"/>
                <a:ea typeface="楷体_GB2312" pitchFamily="49" charset="-122"/>
              </a:rPr>
              <a:t> </a:t>
            </a: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a≤c</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30000"/>
              </a:lnSpc>
              <a:buClr>
                <a:srgbClr val="FF00FF"/>
              </a:buClr>
              <a:buFont typeface="Wingdings" pitchFamily="2" charset="2"/>
              <a:buAutoNum type="circleNumDbPlain" startAt="7"/>
            </a:pP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a:t>
            </a:r>
            <a:r>
              <a:rPr lang="en-US"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p>
          <a:p>
            <a:pPr marL="990600" lvl="1" indent="-533400">
              <a:lnSpc>
                <a:spcPct val="130000"/>
              </a:lnSpc>
              <a:spcBef>
                <a:spcPct val="0"/>
              </a:spcBef>
              <a:buFont typeface="Wingdings" pitchFamily="2" charset="2"/>
              <a:buNone/>
            </a:pP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a∧b</a:t>
            </a: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a∧c</a:t>
            </a:r>
            <a:r>
              <a:rPr lang="en-US" altLang="zh-CN" sz="2400" b="1" dirty="0">
                <a:latin typeface="楷体_GB2312" pitchFamily="49" charset="-122"/>
                <a:ea typeface="楷体_GB2312" pitchFamily="49" charset="-122"/>
              </a:rPr>
              <a:t>)≤a∧(</a:t>
            </a:r>
            <a:r>
              <a:rPr lang="en-US" altLang="zh-CN" sz="2400" b="1" dirty="0" err="1">
                <a:latin typeface="楷体_GB2312" pitchFamily="49" charset="-122"/>
                <a:ea typeface="楷体_GB2312" pitchFamily="49" charset="-122"/>
              </a:rPr>
              <a:t>b∨c</a:t>
            </a:r>
            <a:r>
              <a:rPr lang="en-US" altLang="zh-CN" sz="2400"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	</a:t>
            </a:r>
          </a:p>
        </p:txBody>
      </p:sp>
      <p:sp>
        <p:nvSpPr>
          <p:cNvPr id="483332" name="AutoShape 4"/>
          <p:cNvSpPr>
            <a:spLocks/>
          </p:cNvSpPr>
          <p:nvPr/>
        </p:nvSpPr>
        <p:spPr bwMode="auto">
          <a:xfrm>
            <a:off x="4932363" y="2276475"/>
            <a:ext cx="144462" cy="576263"/>
          </a:xfrm>
          <a:prstGeom prst="rightBrace">
            <a:avLst>
              <a:gd name="adj1" fmla="val 33242"/>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3" name="Rectangle 5"/>
          <p:cNvSpPr>
            <a:spLocks noChangeArrowheads="1"/>
          </p:cNvSpPr>
          <p:nvPr/>
        </p:nvSpPr>
        <p:spPr bwMode="auto">
          <a:xfrm>
            <a:off x="5076825" y="2349500"/>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保序性</a:t>
            </a:r>
            <a:r>
              <a:rPr lang="en-US" altLang="zh-CN" b="1">
                <a:latin typeface="楷体_GB2312" pitchFamily="49" charset="-122"/>
                <a:ea typeface="楷体_GB2312" pitchFamily="49" charset="-122"/>
              </a:rPr>
              <a:t>)</a:t>
            </a:r>
          </a:p>
        </p:txBody>
      </p:sp>
      <p:sp>
        <p:nvSpPr>
          <p:cNvPr id="483334" name="AutoShape 6"/>
          <p:cNvSpPr>
            <a:spLocks/>
          </p:cNvSpPr>
          <p:nvPr/>
        </p:nvSpPr>
        <p:spPr bwMode="auto">
          <a:xfrm>
            <a:off x="5940425" y="5013325"/>
            <a:ext cx="215900" cy="647700"/>
          </a:xfrm>
          <a:prstGeom prst="rightBrace">
            <a:avLst>
              <a:gd name="adj1" fmla="val 25000"/>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5" name="Rectangle 7"/>
          <p:cNvSpPr>
            <a:spLocks noChangeArrowheads="1"/>
          </p:cNvSpPr>
          <p:nvPr/>
        </p:nvSpPr>
        <p:spPr bwMode="auto">
          <a:xfrm>
            <a:off x="6300788" y="5084763"/>
            <a:ext cx="2024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准分配关系</a:t>
            </a:r>
            <a:r>
              <a:rPr lang="en-US" altLang="zh-CN" b="1">
                <a:latin typeface="楷体_GB2312" pitchFamily="49" charset="-122"/>
                <a:ea typeface="楷体_GB2312" pitchFamily="49" charset="-122"/>
              </a:rPr>
              <a:t>)</a:t>
            </a:r>
          </a:p>
        </p:txBody>
      </p:sp>
      <p:sp>
        <p:nvSpPr>
          <p:cNvPr id="11" name="Text Box 8"/>
          <p:cNvSpPr txBox="1">
            <a:spLocks noChangeArrowheads="1"/>
          </p:cNvSpPr>
          <p:nvPr/>
        </p:nvSpPr>
        <p:spPr bwMode="auto">
          <a:xfrm>
            <a:off x="971550" y="3497481"/>
            <a:ext cx="7921625" cy="181588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rPr>
              <a:t>证明</a:t>
            </a:r>
            <a:r>
              <a:rPr lang="zh-CN" altLang="en-US" sz="2800" b="1" dirty="0" smtClean="0">
                <a:solidFill>
                  <a:srgbClr val="FF0000"/>
                </a:solidFill>
              </a:rPr>
              <a:t>：</a:t>
            </a:r>
            <a:r>
              <a:rPr lang="en-US" altLang="zh-CN" sz="2800" dirty="0">
                <a:latin typeface="楷体_GB2312" pitchFamily="49" charset="-122"/>
                <a:ea typeface="楷体_GB2312" pitchFamily="49" charset="-122"/>
              </a:rPr>
              <a:t> </a:t>
            </a:r>
            <a:r>
              <a:rPr lang="en-US" altLang="zh-CN" sz="2800" dirty="0" err="1">
                <a:latin typeface="楷体_GB2312" pitchFamily="49" charset="-122"/>
                <a:ea typeface="楷体_GB2312" pitchFamily="49" charset="-122"/>
              </a:rPr>
              <a:t>a∧</a:t>
            </a:r>
            <a:r>
              <a:rPr lang="en-US" altLang="zh-CN" sz="2800" dirty="0" err="1" smtClean="0">
                <a:latin typeface="楷体_GB2312" pitchFamily="49" charset="-122"/>
                <a:ea typeface="楷体_GB2312" pitchFamily="49" charset="-122"/>
              </a:rPr>
              <a:t>c</a:t>
            </a:r>
            <a:r>
              <a:rPr lang="en-US" altLang="zh-CN" sz="2800" dirty="0">
                <a:latin typeface="楷体_GB2312" pitchFamily="49" charset="-122"/>
                <a:ea typeface="楷体_GB2312" pitchFamily="49" charset="-122"/>
              </a:rPr>
              <a:t> ≤</a:t>
            </a:r>
            <a:r>
              <a:rPr lang="en-US" altLang="zh-CN" sz="2800" dirty="0" err="1">
                <a:latin typeface="楷体_GB2312" pitchFamily="49" charset="-122"/>
                <a:ea typeface="楷体_GB2312" pitchFamily="49" charset="-122"/>
              </a:rPr>
              <a:t>b</a:t>
            </a:r>
            <a:r>
              <a:rPr lang="en-US" altLang="zh-CN" sz="2800" dirty="0" err="1" smtClean="0">
                <a:latin typeface="楷体_GB2312" pitchFamily="49" charset="-122"/>
                <a:ea typeface="楷体_GB2312" pitchFamily="49" charset="-122"/>
              </a:rPr>
              <a:t>∧c</a:t>
            </a:r>
            <a:r>
              <a:rPr lang="en-US" altLang="zh-CN" sz="2800" dirty="0" smtClean="0">
                <a:latin typeface="楷体_GB2312" pitchFamily="49" charset="-122"/>
                <a:ea typeface="楷体_GB2312" pitchFamily="49" charset="-122"/>
              </a:rPr>
              <a:t>  (</a:t>
            </a:r>
            <a:r>
              <a:rPr lang="en-US" altLang="zh-CN" sz="2800" dirty="0" err="1">
                <a:latin typeface="楷体_GB2312" pitchFamily="49" charset="-122"/>
                <a:ea typeface="楷体_GB2312" pitchFamily="49" charset="-122"/>
              </a:rPr>
              <a:t>a≤b</a:t>
            </a:r>
            <a:r>
              <a:rPr lang="en-US" altLang="zh-CN" sz="2800" dirty="0" smtClean="0">
                <a:latin typeface="楷体_GB2312" pitchFamily="49" charset="-122"/>
                <a:ea typeface="楷体_GB2312" pitchFamily="49" charset="-122"/>
              </a:rPr>
              <a:t>)</a:t>
            </a:r>
          </a:p>
          <a:p>
            <a:r>
              <a:rPr lang="en-US" altLang="zh-CN" sz="2800" b="1" dirty="0">
                <a:solidFill>
                  <a:srgbClr val="FF0000"/>
                </a:solidFill>
                <a:ea typeface="楷体_GB2312" pitchFamily="49" charset="-122"/>
              </a:rPr>
              <a:t> </a:t>
            </a:r>
            <a:r>
              <a:rPr lang="en-US" altLang="zh-CN" sz="2800" b="1" dirty="0" smtClean="0">
                <a:solidFill>
                  <a:srgbClr val="FF0000"/>
                </a:solidFill>
                <a:ea typeface="楷体_GB2312" pitchFamily="49" charset="-122"/>
              </a:rPr>
              <a:t>             </a:t>
            </a:r>
            <a:r>
              <a:rPr lang="en-US" altLang="zh-CN" sz="2800" dirty="0" err="1" smtClean="0">
                <a:latin typeface="楷体_GB2312" pitchFamily="49" charset="-122"/>
                <a:ea typeface="楷体_GB2312" pitchFamily="49" charset="-122"/>
              </a:rPr>
              <a:t>b∧</a:t>
            </a:r>
            <a:r>
              <a:rPr lang="en-US" altLang="zh-CN" sz="2800" dirty="0" err="1">
                <a:latin typeface="楷体_GB2312" pitchFamily="49" charset="-122"/>
                <a:ea typeface="楷体_GB2312" pitchFamily="49" charset="-122"/>
              </a:rPr>
              <a:t>c</a:t>
            </a:r>
            <a:r>
              <a:rPr lang="en-US" altLang="zh-CN" sz="2800" dirty="0">
                <a:latin typeface="楷体_GB2312" pitchFamily="49" charset="-122"/>
                <a:ea typeface="楷体_GB2312" pitchFamily="49" charset="-122"/>
              </a:rPr>
              <a:t> ≤</a:t>
            </a:r>
            <a:r>
              <a:rPr lang="en-US" altLang="zh-CN" sz="2800" dirty="0" err="1">
                <a:latin typeface="楷体_GB2312" pitchFamily="49" charset="-122"/>
                <a:ea typeface="楷体_GB2312" pitchFamily="49" charset="-122"/>
              </a:rPr>
              <a:t>b</a:t>
            </a:r>
            <a:r>
              <a:rPr lang="en-US" altLang="zh-CN" sz="2800" dirty="0" err="1" smtClean="0">
                <a:latin typeface="楷体_GB2312" pitchFamily="49" charset="-122"/>
                <a:ea typeface="楷体_GB2312" pitchFamily="49" charset="-122"/>
              </a:rPr>
              <a:t>∧d</a:t>
            </a:r>
            <a:r>
              <a:rPr lang="en-US" altLang="zh-CN" sz="2800" dirty="0" smtClean="0">
                <a:latin typeface="楷体_GB2312" pitchFamily="49" charset="-122"/>
                <a:ea typeface="楷体_GB2312" pitchFamily="49" charset="-122"/>
              </a:rPr>
              <a:t>  (</a:t>
            </a:r>
            <a:r>
              <a:rPr lang="en-US" altLang="zh-CN" sz="2800" dirty="0" err="1">
                <a:latin typeface="楷体_GB2312" pitchFamily="49" charset="-122"/>
                <a:ea typeface="楷体_GB2312" pitchFamily="49" charset="-122"/>
              </a:rPr>
              <a:t>c≤</a:t>
            </a:r>
            <a:r>
              <a:rPr lang="en-US" altLang="zh-CN" sz="2800" dirty="0" err="1" smtClean="0">
                <a:latin typeface="楷体_GB2312" pitchFamily="49" charset="-122"/>
                <a:ea typeface="楷体_GB2312" pitchFamily="49" charset="-122"/>
              </a:rPr>
              <a:t>d</a:t>
            </a:r>
            <a:r>
              <a:rPr lang="en-US" altLang="zh-CN" sz="2800" dirty="0" smtClean="0">
                <a:latin typeface="楷体_GB2312" pitchFamily="49" charset="-122"/>
                <a:ea typeface="楷体_GB2312" pitchFamily="49" charset="-122"/>
              </a:rPr>
              <a:t>)</a:t>
            </a:r>
          </a:p>
          <a:p>
            <a:r>
              <a:rPr lang="zh-CN" altLang="en-US" sz="2800" dirty="0" smtClean="0">
                <a:latin typeface="楷体_GB2312" pitchFamily="49" charset="-122"/>
                <a:ea typeface="楷体_GB2312" pitchFamily="49" charset="-122"/>
              </a:rPr>
              <a:t>所以：</a:t>
            </a:r>
            <a:r>
              <a:rPr lang="en-US" altLang="zh-CN" sz="2800" dirty="0" smtClean="0">
                <a:latin typeface="楷体_GB2312" pitchFamily="49" charset="-122"/>
                <a:ea typeface="楷体_GB2312" pitchFamily="49" charset="-122"/>
              </a:rPr>
              <a:t> </a:t>
            </a:r>
            <a:r>
              <a:rPr lang="en-US" altLang="zh-CN" sz="2800" dirty="0" err="1" smtClean="0">
                <a:latin typeface="楷体_GB2312" pitchFamily="49" charset="-122"/>
                <a:ea typeface="楷体_GB2312" pitchFamily="49" charset="-122"/>
              </a:rPr>
              <a:t>a</a:t>
            </a:r>
            <a:r>
              <a:rPr lang="en-US" altLang="zh-CN" sz="2800" dirty="0" err="1">
                <a:latin typeface="楷体_GB2312" pitchFamily="49" charset="-122"/>
                <a:ea typeface="楷体_GB2312" pitchFamily="49" charset="-122"/>
              </a:rPr>
              <a:t>∧c≤b∧d</a:t>
            </a:r>
            <a:r>
              <a:rPr lang="en-US" altLang="zh-CN" sz="2800" dirty="0" smtClean="0">
                <a:latin typeface="楷体_GB2312" pitchFamily="49" charset="-122"/>
                <a:ea typeface="楷体_GB2312" pitchFamily="49" charset="-122"/>
              </a:rPr>
              <a:t>    </a:t>
            </a:r>
            <a:endParaRPr lang="en-US" altLang="zh-CN" sz="2800" dirty="0">
              <a:latin typeface="楷体_GB2312" pitchFamily="49" charset="-122"/>
              <a:ea typeface="楷体_GB2312" pitchFamily="49" charset="-122"/>
            </a:endParaRPr>
          </a:p>
          <a:p>
            <a:endParaRPr lang="zh-CN" altLang="en-US" sz="2800" b="1" dirty="0">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962CC07C-A64E-4441-860A-DA2DA7BBA2FC}" type="datetime1">
              <a:rPr lang="zh-CN" altLang="en-US" smtClean="0"/>
              <a:t>2018/12/17</a:t>
            </a:fld>
            <a:endParaRPr lang="en-US" altLang="zh-CN"/>
          </a:p>
        </p:txBody>
      </p:sp>
      <p:sp>
        <p:nvSpPr>
          <p:cNvPr id="9"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10" name="灯片编号占位符 5"/>
          <p:cNvSpPr>
            <a:spLocks noGrp="1"/>
          </p:cNvSpPr>
          <p:nvPr>
            <p:ph type="sldNum" sz="quarter" idx="12"/>
          </p:nvPr>
        </p:nvSpPr>
        <p:spPr/>
        <p:txBody>
          <a:bodyPr/>
          <a:lstStyle/>
          <a:p>
            <a:fld id="{C3E6434C-8F4E-4CC1-BFA0-5DDC0887C98C}" type="slidenum">
              <a:rPr lang="en-US" altLang="zh-CN" smtClean="0"/>
              <a:pPr/>
              <a:t>36</a:t>
            </a:fld>
            <a:endParaRPr lang="en-US" altLang="zh-CN" dirty="0"/>
          </a:p>
        </p:txBody>
      </p:sp>
      <p:sp>
        <p:nvSpPr>
          <p:cNvPr id="483330" name="Rectangle 2"/>
          <p:cNvSpPr>
            <a:spLocks noGrp="1" noChangeArrowheads="1"/>
          </p:cNvSpPr>
          <p:nvPr>
            <p:ph type="title"/>
          </p:nvPr>
        </p:nvSpPr>
        <p:spPr/>
        <p:txBody>
          <a:bodyPr/>
          <a:lstStyle/>
          <a:p>
            <a:endParaRPr lang="zh-CN" altLang="zh-CN">
              <a:latin typeface="楷体_GB2312" pitchFamily="49" charset="-122"/>
              <a:ea typeface="楷体_GB2312" pitchFamily="49" charset="-122"/>
            </a:endParaRPr>
          </a:p>
        </p:txBody>
      </p:sp>
      <p:sp>
        <p:nvSpPr>
          <p:cNvPr id="483331" name="Rectangle 3"/>
          <p:cNvSpPr>
            <a:spLocks noGrp="1" noChangeArrowheads="1"/>
          </p:cNvSpPr>
          <p:nvPr>
            <p:ph type="body" idx="1"/>
          </p:nvPr>
        </p:nvSpPr>
        <p:spPr>
          <a:xfrm>
            <a:off x="1066800" y="1166813"/>
            <a:ext cx="7620000" cy="4646612"/>
          </a:xfrm>
        </p:spPr>
        <p:txBody>
          <a:bodyPr/>
          <a:lstStyle/>
          <a:p>
            <a:pPr marL="533400" indent="-533400">
              <a:buClr>
                <a:srgbClr val="FF0000"/>
              </a:buClr>
              <a:buFont typeface="Wingdings" pitchFamily="2" charset="2"/>
              <a:buChar char="n"/>
            </a:pPr>
            <a:r>
              <a:rPr lang="zh-CN" altLang="en-US" sz="2400" dirty="0">
                <a:solidFill>
                  <a:srgbClr val="CC00CC"/>
                </a:solidFill>
                <a:latin typeface="楷体_GB2312" pitchFamily="49" charset="-122"/>
                <a:ea typeface="楷体_GB2312" pitchFamily="49" charset="-122"/>
              </a:rPr>
              <a:t>定理</a:t>
            </a:r>
            <a:r>
              <a:rPr lang="en-US" altLang="zh-CN" sz="2400" dirty="0">
                <a:solidFill>
                  <a:srgbClr val="CC00CC"/>
                </a:solidFill>
                <a:latin typeface="楷体_GB2312" pitchFamily="49" charset="-122"/>
                <a:ea typeface="楷体_GB2312" pitchFamily="49" charset="-122"/>
              </a:rPr>
              <a:t>17.5</a:t>
            </a:r>
            <a:r>
              <a:rPr lang="zh-CN" altLang="en-US" sz="2400" dirty="0">
                <a:solidFill>
                  <a:srgbClr val="CC00CC"/>
                </a:solidFill>
                <a:latin typeface="楷体_GB2312" pitchFamily="49" charset="-122"/>
                <a:ea typeface="楷体_GB2312" pitchFamily="49" charset="-122"/>
              </a:rPr>
              <a:t>、</a:t>
            </a:r>
            <a:r>
              <a:rPr lang="en-US" altLang="zh-CN" sz="2400" dirty="0">
                <a:solidFill>
                  <a:srgbClr val="CC00CC"/>
                </a:solidFill>
                <a:latin typeface="楷体_GB2312" pitchFamily="49" charset="-122"/>
                <a:ea typeface="楷体_GB2312" pitchFamily="49" charset="-122"/>
              </a:rPr>
              <a:t>17.6 </a:t>
            </a:r>
            <a:r>
              <a:rPr lang="zh-CN" altLang="en-US" sz="2400" dirty="0">
                <a:solidFill>
                  <a:srgbClr val="0000FF"/>
                </a:solidFill>
                <a:latin typeface="楷体_GB2312" pitchFamily="49" charset="-122"/>
                <a:ea typeface="楷体_GB2312" pitchFamily="49" charset="-122"/>
              </a:rPr>
              <a:t>设</a:t>
            </a:r>
            <a:r>
              <a:rPr lang="en-US" altLang="zh-CN" sz="2400" dirty="0">
                <a:solidFill>
                  <a:srgbClr val="0000FF"/>
                </a:solidFill>
                <a:latin typeface="楷体_GB2312" pitchFamily="49" charset="-122"/>
                <a:ea typeface="楷体_GB2312" pitchFamily="49" charset="-122"/>
              </a:rPr>
              <a:t>&lt;L</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sym typeface="Symbol" pitchFamily="18" charset="2"/>
              </a:rPr>
              <a:t>∨，</a:t>
            </a:r>
            <a:r>
              <a:rPr lang="en-US"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&gt;</a:t>
            </a:r>
            <a:r>
              <a:rPr lang="zh-CN" altLang="en-US" sz="2400" dirty="0">
                <a:solidFill>
                  <a:srgbClr val="0000FF"/>
                </a:solidFill>
                <a:latin typeface="楷体_GB2312" pitchFamily="49" charset="-122"/>
                <a:ea typeface="楷体_GB2312" pitchFamily="49" charset="-122"/>
              </a:rPr>
              <a:t>是一个格， </a:t>
            </a:r>
            <a:r>
              <a:rPr lang="zh-CN" altLang="en-US" sz="2400" dirty="0">
                <a:solidFill>
                  <a:srgbClr val="0000FF"/>
                </a:solidFill>
                <a:latin typeface="楷体_GB2312" pitchFamily="49" charset="-122"/>
                <a:ea typeface="楷体_GB2312" pitchFamily="49" charset="-122"/>
                <a:sym typeface="Symbol" pitchFamily="18" charset="2"/>
              </a:rPr>
              <a:t></a:t>
            </a:r>
            <a:r>
              <a:rPr lang="zh-CN" altLang="en-US" sz="2400" dirty="0">
                <a:solidFill>
                  <a:srgbClr val="0000FF"/>
                </a:solidFill>
                <a:latin typeface="楷体_GB2312" pitchFamily="49" charset="-122"/>
                <a:ea typeface="楷体_GB2312" pitchFamily="49" charset="-122"/>
              </a:rPr>
              <a:t>是对应的偏序，</a:t>
            </a:r>
            <a:r>
              <a:rPr lang="en-US" altLang="zh-CN" sz="2400" dirty="0" err="1">
                <a:solidFill>
                  <a:srgbClr val="0000FF"/>
                </a:solidFill>
                <a:latin typeface="楷体_GB2312" pitchFamily="49" charset="-122"/>
                <a:ea typeface="楷体_GB2312" pitchFamily="49" charset="-122"/>
              </a:rPr>
              <a:t>a,b,c,d</a:t>
            </a:r>
            <a:r>
              <a:rPr lang="en-US" altLang="zh-CN" sz="2400" dirty="0" err="1">
                <a:solidFill>
                  <a:srgbClr val="0000FF"/>
                </a:solidFill>
                <a:latin typeface="楷体_GB2312" pitchFamily="49" charset="-122"/>
                <a:ea typeface="楷体_GB2312" pitchFamily="49" charset="-122"/>
                <a:sym typeface="Symbol" pitchFamily="18" charset="2"/>
              </a:rPr>
              <a:t>L</a:t>
            </a:r>
            <a:r>
              <a:rPr lang="zh-CN" altLang="en-US" sz="2400" dirty="0">
                <a:solidFill>
                  <a:srgbClr val="0000FF"/>
                </a:solidFill>
                <a:latin typeface="楷体_GB2312" pitchFamily="49" charset="-122"/>
                <a:ea typeface="楷体_GB2312" pitchFamily="49" charset="-122"/>
                <a:sym typeface="Symbol" pitchFamily="18" charset="2"/>
              </a:rPr>
              <a:t>，则： </a:t>
            </a:r>
            <a:r>
              <a:rPr lang="en-US" altLang="zh-CN" sz="2400" dirty="0">
                <a:solidFill>
                  <a:srgbClr val="FF00FF"/>
                </a:solidFill>
                <a:latin typeface="楷体_GB2312" pitchFamily="49" charset="-122"/>
                <a:ea typeface="楷体_GB2312" pitchFamily="49" charset="-122"/>
                <a:sym typeface="Symbol" pitchFamily="18" charset="2"/>
              </a:rPr>
              <a:t>(</a:t>
            </a:r>
            <a:r>
              <a:rPr lang="zh-CN" altLang="en-US" sz="2400" dirty="0">
                <a:solidFill>
                  <a:srgbClr val="FF00FF"/>
                </a:solidFill>
                <a:latin typeface="楷体_GB2312" pitchFamily="49" charset="-122"/>
                <a:ea typeface="楷体_GB2312" pitchFamily="49" charset="-122"/>
                <a:sym typeface="Symbol" pitchFamily="18" charset="2"/>
              </a:rPr>
              <a:t>教材</a:t>
            </a:r>
            <a:r>
              <a:rPr lang="en-US" altLang="zh-CN" sz="2400" dirty="0" smtClean="0">
                <a:solidFill>
                  <a:srgbClr val="FF00FF"/>
                </a:solidFill>
                <a:latin typeface="楷体_GB2312" pitchFamily="49" charset="-122"/>
                <a:ea typeface="楷体_GB2312" pitchFamily="49" charset="-122"/>
                <a:sym typeface="Symbol" pitchFamily="18" charset="2"/>
              </a:rPr>
              <a:t>p202</a:t>
            </a:r>
            <a:r>
              <a:rPr lang="en-US" altLang="zh-CN" sz="2400" dirty="0">
                <a:solidFill>
                  <a:srgbClr val="FF00FF"/>
                </a:solidFill>
                <a:latin typeface="楷体_GB2312" pitchFamily="49" charset="-122"/>
                <a:ea typeface="楷体_GB2312" pitchFamily="49" charset="-122"/>
                <a:sym typeface="Symbol" pitchFamily="18" charset="2"/>
              </a:rPr>
              <a:t>)</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endParaRPr lang="en-US" altLang="zh-CN" sz="2400" dirty="0">
              <a:latin typeface="楷体_GB2312" pitchFamily="49" charset="-122"/>
              <a:ea typeface="楷体_GB2312" pitchFamily="49" charset="-122"/>
            </a:endParaRP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r>
              <a:rPr lang="en-US" altLang="zh-CN" sz="2400" dirty="0">
                <a:latin typeface="楷体_GB2312" pitchFamily="49" charset="-122"/>
                <a:ea typeface="楷体_GB2312" pitchFamily="49" charset="-122"/>
              </a:rPr>
              <a:t> </a:t>
            </a: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a≤c</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30000"/>
              </a:lnSpc>
              <a:buClr>
                <a:srgbClr val="FF00FF"/>
              </a:buClr>
              <a:buFont typeface="Wingdings" pitchFamily="2" charset="2"/>
              <a:buAutoNum type="circleNumDbPlain" startAt="7"/>
            </a:pP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a:t>
            </a:r>
            <a:r>
              <a:rPr lang="en-US"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p>
          <a:p>
            <a:pPr marL="990600" lvl="1" indent="-533400">
              <a:lnSpc>
                <a:spcPct val="130000"/>
              </a:lnSpc>
              <a:spcBef>
                <a:spcPct val="0"/>
              </a:spcBef>
              <a:buFont typeface="Wingdings" pitchFamily="2" charset="2"/>
              <a:buNone/>
            </a:pP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a∧b</a:t>
            </a: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a∧c</a:t>
            </a:r>
            <a:r>
              <a:rPr lang="en-US" altLang="zh-CN" sz="2400" b="1" dirty="0">
                <a:latin typeface="楷体_GB2312" pitchFamily="49" charset="-122"/>
                <a:ea typeface="楷体_GB2312" pitchFamily="49" charset="-122"/>
              </a:rPr>
              <a:t>)≤a∧(</a:t>
            </a:r>
            <a:r>
              <a:rPr lang="en-US" altLang="zh-CN" sz="2400" b="1" dirty="0" err="1">
                <a:latin typeface="楷体_GB2312" pitchFamily="49" charset="-122"/>
                <a:ea typeface="楷体_GB2312" pitchFamily="49" charset="-122"/>
              </a:rPr>
              <a:t>b∨c</a:t>
            </a:r>
            <a:r>
              <a:rPr lang="en-US" altLang="zh-CN" sz="2400"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	</a:t>
            </a:r>
          </a:p>
        </p:txBody>
      </p:sp>
      <p:sp>
        <p:nvSpPr>
          <p:cNvPr id="483332" name="AutoShape 4"/>
          <p:cNvSpPr>
            <a:spLocks/>
          </p:cNvSpPr>
          <p:nvPr/>
        </p:nvSpPr>
        <p:spPr bwMode="auto">
          <a:xfrm>
            <a:off x="4932363" y="2276475"/>
            <a:ext cx="144462" cy="576263"/>
          </a:xfrm>
          <a:prstGeom prst="rightBrace">
            <a:avLst>
              <a:gd name="adj1" fmla="val 33242"/>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3" name="Rectangle 5"/>
          <p:cNvSpPr>
            <a:spLocks noChangeArrowheads="1"/>
          </p:cNvSpPr>
          <p:nvPr/>
        </p:nvSpPr>
        <p:spPr bwMode="auto">
          <a:xfrm>
            <a:off x="5076825" y="2349500"/>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保序性</a:t>
            </a:r>
            <a:r>
              <a:rPr lang="en-US" altLang="zh-CN" b="1">
                <a:latin typeface="楷体_GB2312" pitchFamily="49" charset="-122"/>
                <a:ea typeface="楷体_GB2312" pitchFamily="49" charset="-122"/>
              </a:rPr>
              <a:t>)</a:t>
            </a:r>
          </a:p>
        </p:txBody>
      </p:sp>
      <p:sp>
        <p:nvSpPr>
          <p:cNvPr id="483334" name="AutoShape 6"/>
          <p:cNvSpPr>
            <a:spLocks/>
          </p:cNvSpPr>
          <p:nvPr/>
        </p:nvSpPr>
        <p:spPr bwMode="auto">
          <a:xfrm>
            <a:off x="5940425" y="5013325"/>
            <a:ext cx="215900" cy="647700"/>
          </a:xfrm>
          <a:prstGeom prst="rightBrace">
            <a:avLst>
              <a:gd name="adj1" fmla="val 25000"/>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5" name="Rectangle 7"/>
          <p:cNvSpPr>
            <a:spLocks noChangeArrowheads="1"/>
          </p:cNvSpPr>
          <p:nvPr/>
        </p:nvSpPr>
        <p:spPr bwMode="auto">
          <a:xfrm>
            <a:off x="6300788" y="5084763"/>
            <a:ext cx="2024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准分配关系</a:t>
            </a:r>
            <a:r>
              <a:rPr lang="en-US" altLang="zh-CN" b="1">
                <a:latin typeface="楷体_GB2312" pitchFamily="49" charset="-122"/>
                <a:ea typeface="楷体_GB2312" pitchFamily="49" charset="-122"/>
              </a:rPr>
              <a:t>)</a:t>
            </a:r>
          </a:p>
        </p:txBody>
      </p:sp>
      <p:sp>
        <p:nvSpPr>
          <p:cNvPr id="11" name="Text Box 8"/>
          <p:cNvSpPr txBox="1">
            <a:spLocks noChangeArrowheads="1"/>
          </p:cNvSpPr>
          <p:nvPr/>
        </p:nvSpPr>
        <p:spPr bwMode="auto">
          <a:xfrm>
            <a:off x="945951" y="3856896"/>
            <a:ext cx="7921625" cy="181588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rPr>
              <a:t>证明</a:t>
            </a:r>
            <a:r>
              <a:rPr lang="zh-CN" altLang="en-US" sz="2800" b="1" dirty="0" smtClean="0">
                <a:solidFill>
                  <a:srgbClr val="FF0000"/>
                </a:solidFill>
              </a:rPr>
              <a:t>：</a:t>
            </a:r>
            <a:r>
              <a:rPr lang="en-US" altLang="zh-CN" sz="2800" dirty="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a</a:t>
            </a:r>
            <a:r>
              <a:rPr lang="en-US" altLang="zh-CN" sz="2800" dirty="0">
                <a:latin typeface="楷体_GB2312" pitchFamily="49" charset="-122"/>
                <a:ea typeface="楷体_GB2312" pitchFamily="49" charset="-122"/>
              </a:rPr>
              <a:t> ∨ </a:t>
            </a:r>
            <a:r>
              <a:rPr lang="en-US" altLang="zh-CN" sz="2800" dirty="0" smtClean="0">
                <a:latin typeface="楷体_GB2312" pitchFamily="49" charset="-122"/>
                <a:ea typeface="楷体_GB2312" pitchFamily="49" charset="-122"/>
              </a:rPr>
              <a:t>c </a:t>
            </a:r>
            <a:r>
              <a:rPr lang="en-US" altLang="zh-CN" sz="2800" dirty="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b</a:t>
            </a:r>
            <a:r>
              <a:rPr lang="en-US" altLang="zh-CN" sz="2800" dirty="0">
                <a:latin typeface="楷体_GB2312" pitchFamily="49" charset="-122"/>
                <a:ea typeface="楷体_GB2312" pitchFamily="49" charset="-122"/>
              </a:rPr>
              <a:t> ∨ </a:t>
            </a:r>
            <a:r>
              <a:rPr lang="en-US" altLang="zh-CN" sz="2800" dirty="0" smtClean="0">
                <a:latin typeface="楷体_GB2312" pitchFamily="49" charset="-122"/>
                <a:ea typeface="楷体_GB2312" pitchFamily="49" charset="-122"/>
              </a:rPr>
              <a:t>c  (</a:t>
            </a:r>
            <a:r>
              <a:rPr lang="en-US" altLang="zh-CN" sz="2800" dirty="0" err="1">
                <a:latin typeface="楷体_GB2312" pitchFamily="49" charset="-122"/>
                <a:ea typeface="楷体_GB2312" pitchFamily="49" charset="-122"/>
              </a:rPr>
              <a:t>a≤b</a:t>
            </a:r>
            <a:r>
              <a:rPr lang="en-US" altLang="zh-CN" sz="2800" dirty="0" smtClean="0">
                <a:latin typeface="楷体_GB2312" pitchFamily="49" charset="-122"/>
                <a:ea typeface="楷体_GB2312" pitchFamily="49" charset="-122"/>
              </a:rPr>
              <a:t>)</a:t>
            </a:r>
          </a:p>
          <a:p>
            <a:r>
              <a:rPr lang="en-US" altLang="zh-CN" sz="2800" b="1" dirty="0">
                <a:solidFill>
                  <a:srgbClr val="FF0000"/>
                </a:solidFill>
                <a:ea typeface="楷体_GB2312" pitchFamily="49" charset="-122"/>
              </a:rPr>
              <a:t> </a:t>
            </a:r>
            <a:r>
              <a:rPr lang="en-US" altLang="zh-CN" sz="2800" b="1" dirty="0" smtClean="0">
                <a:solidFill>
                  <a:srgbClr val="FF0000"/>
                </a:solidFill>
                <a:ea typeface="楷体_GB2312" pitchFamily="49" charset="-122"/>
              </a:rPr>
              <a:t>             </a:t>
            </a:r>
            <a:r>
              <a:rPr lang="en-US" altLang="zh-CN" sz="2800" dirty="0" smtClean="0">
                <a:latin typeface="楷体_GB2312" pitchFamily="49" charset="-122"/>
                <a:ea typeface="楷体_GB2312" pitchFamily="49" charset="-122"/>
              </a:rPr>
              <a:t>b</a:t>
            </a:r>
            <a:r>
              <a:rPr lang="en-US" altLang="zh-CN" sz="2800" dirty="0">
                <a:latin typeface="楷体_GB2312" pitchFamily="49" charset="-122"/>
                <a:ea typeface="楷体_GB2312" pitchFamily="49" charset="-122"/>
              </a:rPr>
              <a:t> ∨ </a:t>
            </a:r>
            <a:r>
              <a:rPr lang="en-US" altLang="zh-CN" sz="2800" dirty="0" smtClean="0">
                <a:latin typeface="楷体_GB2312" pitchFamily="49" charset="-122"/>
                <a:ea typeface="楷体_GB2312" pitchFamily="49" charset="-122"/>
              </a:rPr>
              <a:t>c </a:t>
            </a:r>
            <a:r>
              <a:rPr lang="en-US" altLang="zh-CN" sz="2800" dirty="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b</a:t>
            </a:r>
            <a:r>
              <a:rPr lang="en-US" altLang="zh-CN" sz="2800" dirty="0">
                <a:latin typeface="楷体_GB2312" pitchFamily="49" charset="-122"/>
                <a:ea typeface="楷体_GB2312" pitchFamily="49" charset="-122"/>
              </a:rPr>
              <a:t> ∨ </a:t>
            </a:r>
            <a:r>
              <a:rPr lang="en-US" altLang="zh-CN" sz="2800" dirty="0" smtClean="0">
                <a:latin typeface="楷体_GB2312" pitchFamily="49" charset="-122"/>
                <a:ea typeface="楷体_GB2312" pitchFamily="49" charset="-122"/>
              </a:rPr>
              <a:t>d  (</a:t>
            </a:r>
            <a:r>
              <a:rPr lang="en-US" altLang="zh-CN" sz="2800" dirty="0" err="1">
                <a:latin typeface="楷体_GB2312" pitchFamily="49" charset="-122"/>
                <a:ea typeface="楷体_GB2312" pitchFamily="49" charset="-122"/>
              </a:rPr>
              <a:t>c≤</a:t>
            </a:r>
            <a:r>
              <a:rPr lang="en-US" altLang="zh-CN" sz="2800" dirty="0" err="1" smtClean="0">
                <a:latin typeface="楷体_GB2312" pitchFamily="49" charset="-122"/>
                <a:ea typeface="楷体_GB2312" pitchFamily="49" charset="-122"/>
              </a:rPr>
              <a:t>d</a:t>
            </a:r>
            <a:r>
              <a:rPr lang="en-US" altLang="zh-CN" sz="2800" dirty="0" smtClean="0">
                <a:latin typeface="楷体_GB2312" pitchFamily="49" charset="-122"/>
                <a:ea typeface="楷体_GB2312" pitchFamily="49" charset="-122"/>
              </a:rPr>
              <a:t>)</a:t>
            </a:r>
          </a:p>
          <a:p>
            <a:r>
              <a:rPr lang="zh-CN" altLang="en-US" sz="2800" dirty="0" smtClean="0">
                <a:latin typeface="楷体_GB2312" pitchFamily="49" charset="-122"/>
                <a:ea typeface="楷体_GB2312" pitchFamily="49" charset="-122"/>
              </a:rPr>
              <a:t>所以：</a:t>
            </a:r>
            <a:r>
              <a:rPr lang="en-US" altLang="zh-CN" sz="2800" dirty="0" smtClean="0">
                <a:latin typeface="楷体_GB2312" pitchFamily="49" charset="-122"/>
                <a:ea typeface="楷体_GB2312" pitchFamily="49" charset="-122"/>
              </a:rPr>
              <a:t> a</a:t>
            </a:r>
            <a:r>
              <a:rPr lang="en-US" altLang="zh-CN" sz="2800" dirty="0">
                <a:latin typeface="楷体_GB2312" pitchFamily="49" charset="-122"/>
                <a:ea typeface="楷体_GB2312" pitchFamily="49" charset="-122"/>
              </a:rPr>
              <a:t> ∨ </a:t>
            </a:r>
            <a:r>
              <a:rPr lang="en-US" altLang="zh-CN" sz="2800" dirty="0" err="1" smtClean="0">
                <a:latin typeface="楷体_GB2312" pitchFamily="49" charset="-122"/>
                <a:ea typeface="楷体_GB2312" pitchFamily="49" charset="-122"/>
              </a:rPr>
              <a:t>c</a:t>
            </a:r>
            <a:r>
              <a:rPr lang="en-US" altLang="zh-CN" sz="2800" dirty="0" err="1">
                <a:latin typeface="楷体_GB2312" pitchFamily="49" charset="-122"/>
                <a:ea typeface="楷体_GB2312" pitchFamily="49" charset="-122"/>
              </a:rPr>
              <a:t>≤</a:t>
            </a:r>
            <a:r>
              <a:rPr lang="en-US" altLang="zh-CN" sz="2800" dirty="0" err="1" smtClean="0">
                <a:latin typeface="楷体_GB2312" pitchFamily="49" charset="-122"/>
                <a:ea typeface="楷体_GB2312" pitchFamily="49" charset="-122"/>
              </a:rPr>
              <a:t>b</a:t>
            </a:r>
            <a:r>
              <a:rPr lang="en-US" altLang="zh-CN" sz="2800" dirty="0">
                <a:latin typeface="楷体_GB2312" pitchFamily="49" charset="-122"/>
                <a:ea typeface="楷体_GB2312" pitchFamily="49" charset="-122"/>
              </a:rPr>
              <a:t> ∨ </a:t>
            </a:r>
            <a:r>
              <a:rPr lang="en-US" altLang="zh-CN" sz="2800" dirty="0" smtClean="0">
                <a:latin typeface="楷体_GB2312" pitchFamily="49" charset="-122"/>
                <a:ea typeface="楷体_GB2312" pitchFamily="49" charset="-122"/>
              </a:rPr>
              <a:t>d    </a:t>
            </a:r>
            <a:endParaRPr lang="en-US" altLang="zh-CN" sz="2800" dirty="0">
              <a:latin typeface="楷体_GB2312" pitchFamily="49" charset="-122"/>
              <a:ea typeface="楷体_GB2312" pitchFamily="49" charset="-122"/>
            </a:endParaRPr>
          </a:p>
          <a:p>
            <a:endParaRPr lang="zh-CN" altLang="en-US" sz="2800" b="1" dirty="0">
              <a:solidFill>
                <a:srgbClr val="FF0000"/>
              </a:solidFill>
            </a:endParaRPr>
          </a:p>
        </p:txBody>
      </p:sp>
    </p:spTree>
    <p:custDataLst>
      <p:tags r:id="rId1"/>
    </p:custDataLst>
    <p:extLst>
      <p:ext uri="{BB962C8B-B14F-4D97-AF65-F5344CB8AC3E}">
        <p14:creationId xmlns:p14="http://schemas.microsoft.com/office/powerpoint/2010/main" val="2176664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EB7040D8-75E6-49CE-94E6-5708780FF037}" type="datetime1">
              <a:rPr lang="zh-CN" altLang="en-US" smtClean="0"/>
              <a:t>2018/12/17</a:t>
            </a:fld>
            <a:endParaRPr lang="en-US" altLang="zh-CN"/>
          </a:p>
        </p:txBody>
      </p:sp>
      <p:sp>
        <p:nvSpPr>
          <p:cNvPr id="9"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10" name="灯片编号占位符 5"/>
          <p:cNvSpPr>
            <a:spLocks noGrp="1"/>
          </p:cNvSpPr>
          <p:nvPr>
            <p:ph type="sldNum" sz="quarter" idx="12"/>
          </p:nvPr>
        </p:nvSpPr>
        <p:spPr/>
        <p:txBody>
          <a:bodyPr/>
          <a:lstStyle/>
          <a:p>
            <a:fld id="{C3E6434C-8F4E-4CC1-BFA0-5DDC0887C98C}" type="slidenum">
              <a:rPr lang="en-US" altLang="zh-CN" smtClean="0"/>
              <a:pPr/>
              <a:t>37</a:t>
            </a:fld>
            <a:endParaRPr lang="en-US" altLang="zh-CN" dirty="0"/>
          </a:p>
        </p:txBody>
      </p:sp>
      <p:sp>
        <p:nvSpPr>
          <p:cNvPr id="483330" name="Rectangle 2"/>
          <p:cNvSpPr>
            <a:spLocks noGrp="1" noChangeArrowheads="1"/>
          </p:cNvSpPr>
          <p:nvPr>
            <p:ph type="title"/>
          </p:nvPr>
        </p:nvSpPr>
        <p:spPr/>
        <p:txBody>
          <a:bodyPr/>
          <a:lstStyle/>
          <a:p>
            <a:endParaRPr lang="zh-CN" altLang="zh-CN">
              <a:latin typeface="楷体_GB2312" pitchFamily="49" charset="-122"/>
              <a:ea typeface="楷体_GB2312" pitchFamily="49" charset="-122"/>
            </a:endParaRPr>
          </a:p>
        </p:txBody>
      </p:sp>
      <p:sp>
        <p:nvSpPr>
          <p:cNvPr id="483331" name="Rectangle 3"/>
          <p:cNvSpPr>
            <a:spLocks noGrp="1" noChangeArrowheads="1"/>
          </p:cNvSpPr>
          <p:nvPr>
            <p:ph type="body" idx="1"/>
          </p:nvPr>
        </p:nvSpPr>
        <p:spPr>
          <a:xfrm>
            <a:off x="1066800" y="1166813"/>
            <a:ext cx="7620000" cy="4646612"/>
          </a:xfrm>
        </p:spPr>
        <p:txBody>
          <a:bodyPr/>
          <a:lstStyle/>
          <a:p>
            <a:pPr marL="533400" indent="-533400">
              <a:buClr>
                <a:srgbClr val="FF0000"/>
              </a:buClr>
              <a:buFont typeface="Wingdings" pitchFamily="2" charset="2"/>
              <a:buChar char="n"/>
            </a:pPr>
            <a:r>
              <a:rPr lang="zh-CN" altLang="en-US" sz="2400" dirty="0">
                <a:solidFill>
                  <a:srgbClr val="CC00CC"/>
                </a:solidFill>
                <a:latin typeface="楷体_GB2312" pitchFamily="49" charset="-122"/>
                <a:ea typeface="楷体_GB2312" pitchFamily="49" charset="-122"/>
              </a:rPr>
              <a:t>定理</a:t>
            </a:r>
            <a:r>
              <a:rPr lang="en-US" altLang="zh-CN" sz="2400" dirty="0">
                <a:solidFill>
                  <a:srgbClr val="CC00CC"/>
                </a:solidFill>
                <a:latin typeface="楷体_GB2312" pitchFamily="49" charset="-122"/>
                <a:ea typeface="楷体_GB2312" pitchFamily="49" charset="-122"/>
              </a:rPr>
              <a:t>17.5</a:t>
            </a:r>
            <a:r>
              <a:rPr lang="zh-CN" altLang="en-US" sz="2400" dirty="0">
                <a:solidFill>
                  <a:srgbClr val="CC00CC"/>
                </a:solidFill>
                <a:latin typeface="楷体_GB2312" pitchFamily="49" charset="-122"/>
                <a:ea typeface="楷体_GB2312" pitchFamily="49" charset="-122"/>
              </a:rPr>
              <a:t>、</a:t>
            </a:r>
            <a:r>
              <a:rPr lang="en-US" altLang="zh-CN" sz="2400" dirty="0">
                <a:solidFill>
                  <a:srgbClr val="CC00CC"/>
                </a:solidFill>
                <a:latin typeface="楷体_GB2312" pitchFamily="49" charset="-122"/>
                <a:ea typeface="楷体_GB2312" pitchFamily="49" charset="-122"/>
              </a:rPr>
              <a:t>17.6 </a:t>
            </a:r>
            <a:r>
              <a:rPr lang="zh-CN" altLang="en-US" sz="2400" dirty="0">
                <a:solidFill>
                  <a:srgbClr val="0000FF"/>
                </a:solidFill>
                <a:latin typeface="楷体_GB2312" pitchFamily="49" charset="-122"/>
                <a:ea typeface="楷体_GB2312" pitchFamily="49" charset="-122"/>
              </a:rPr>
              <a:t>设</a:t>
            </a:r>
            <a:r>
              <a:rPr lang="en-US" altLang="zh-CN" sz="2400" dirty="0">
                <a:solidFill>
                  <a:srgbClr val="0000FF"/>
                </a:solidFill>
                <a:latin typeface="楷体_GB2312" pitchFamily="49" charset="-122"/>
                <a:ea typeface="楷体_GB2312" pitchFamily="49" charset="-122"/>
              </a:rPr>
              <a:t>&lt;L</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sym typeface="Symbol" pitchFamily="18" charset="2"/>
              </a:rPr>
              <a:t>∨，</a:t>
            </a:r>
            <a:r>
              <a:rPr lang="en-US"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&gt;</a:t>
            </a:r>
            <a:r>
              <a:rPr lang="zh-CN" altLang="en-US" sz="2400" dirty="0">
                <a:solidFill>
                  <a:srgbClr val="0000FF"/>
                </a:solidFill>
                <a:latin typeface="楷体_GB2312" pitchFamily="49" charset="-122"/>
                <a:ea typeface="楷体_GB2312" pitchFamily="49" charset="-122"/>
              </a:rPr>
              <a:t>是一个格， </a:t>
            </a:r>
            <a:r>
              <a:rPr lang="zh-CN" altLang="en-US" sz="2400" dirty="0">
                <a:solidFill>
                  <a:srgbClr val="0000FF"/>
                </a:solidFill>
                <a:latin typeface="楷体_GB2312" pitchFamily="49" charset="-122"/>
                <a:ea typeface="楷体_GB2312" pitchFamily="49" charset="-122"/>
                <a:sym typeface="Symbol" pitchFamily="18" charset="2"/>
              </a:rPr>
              <a:t></a:t>
            </a:r>
            <a:r>
              <a:rPr lang="zh-CN" altLang="en-US" sz="2400" dirty="0">
                <a:solidFill>
                  <a:srgbClr val="0000FF"/>
                </a:solidFill>
                <a:latin typeface="楷体_GB2312" pitchFamily="49" charset="-122"/>
                <a:ea typeface="楷体_GB2312" pitchFamily="49" charset="-122"/>
              </a:rPr>
              <a:t>是对应的偏序，</a:t>
            </a:r>
            <a:r>
              <a:rPr lang="en-US" altLang="zh-CN" sz="2400" dirty="0" err="1">
                <a:solidFill>
                  <a:srgbClr val="0000FF"/>
                </a:solidFill>
                <a:latin typeface="楷体_GB2312" pitchFamily="49" charset="-122"/>
                <a:ea typeface="楷体_GB2312" pitchFamily="49" charset="-122"/>
              </a:rPr>
              <a:t>a,b,c,d</a:t>
            </a:r>
            <a:r>
              <a:rPr lang="en-US" altLang="zh-CN" sz="2400" dirty="0" err="1">
                <a:solidFill>
                  <a:srgbClr val="0000FF"/>
                </a:solidFill>
                <a:latin typeface="楷体_GB2312" pitchFamily="49" charset="-122"/>
                <a:ea typeface="楷体_GB2312" pitchFamily="49" charset="-122"/>
                <a:sym typeface="Symbol" pitchFamily="18" charset="2"/>
              </a:rPr>
              <a:t>L</a:t>
            </a:r>
            <a:r>
              <a:rPr lang="zh-CN" altLang="en-US" sz="2400" dirty="0">
                <a:solidFill>
                  <a:srgbClr val="0000FF"/>
                </a:solidFill>
                <a:latin typeface="楷体_GB2312" pitchFamily="49" charset="-122"/>
                <a:ea typeface="楷体_GB2312" pitchFamily="49" charset="-122"/>
                <a:sym typeface="Symbol" pitchFamily="18" charset="2"/>
              </a:rPr>
              <a:t>，则： </a:t>
            </a:r>
            <a:r>
              <a:rPr lang="en-US" altLang="zh-CN" sz="2400" dirty="0">
                <a:solidFill>
                  <a:srgbClr val="FF00FF"/>
                </a:solidFill>
                <a:latin typeface="楷体_GB2312" pitchFamily="49" charset="-122"/>
                <a:ea typeface="楷体_GB2312" pitchFamily="49" charset="-122"/>
                <a:sym typeface="Symbol" pitchFamily="18" charset="2"/>
              </a:rPr>
              <a:t>(</a:t>
            </a:r>
            <a:r>
              <a:rPr lang="zh-CN" altLang="en-US" sz="2400" dirty="0">
                <a:solidFill>
                  <a:srgbClr val="FF00FF"/>
                </a:solidFill>
                <a:latin typeface="楷体_GB2312" pitchFamily="49" charset="-122"/>
                <a:ea typeface="楷体_GB2312" pitchFamily="49" charset="-122"/>
                <a:sym typeface="Symbol" pitchFamily="18" charset="2"/>
              </a:rPr>
              <a:t>教材</a:t>
            </a:r>
            <a:r>
              <a:rPr lang="en-US" altLang="zh-CN" sz="2400" dirty="0" smtClean="0">
                <a:solidFill>
                  <a:srgbClr val="FF00FF"/>
                </a:solidFill>
                <a:latin typeface="楷体_GB2312" pitchFamily="49" charset="-122"/>
                <a:ea typeface="楷体_GB2312" pitchFamily="49" charset="-122"/>
                <a:sym typeface="Symbol" pitchFamily="18" charset="2"/>
              </a:rPr>
              <a:t>p202</a:t>
            </a:r>
            <a:r>
              <a:rPr lang="en-US" altLang="zh-CN" sz="2400" dirty="0">
                <a:solidFill>
                  <a:srgbClr val="FF00FF"/>
                </a:solidFill>
                <a:latin typeface="楷体_GB2312" pitchFamily="49" charset="-122"/>
                <a:ea typeface="楷体_GB2312" pitchFamily="49" charset="-122"/>
                <a:sym typeface="Symbol" pitchFamily="18" charset="2"/>
              </a:rPr>
              <a:t>)</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endParaRPr lang="en-US" altLang="zh-CN" sz="2400" dirty="0">
              <a:latin typeface="楷体_GB2312" pitchFamily="49" charset="-122"/>
              <a:ea typeface="楷体_GB2312" pitchFamily="49" charset="-122"/>
            </a:endParaRP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r>
              <a:rPr lang="en-US" altLang="zh-CN" sz="2400" dirty="0">
                <a:latin typeface="楷体_GB2312" pitchFamily="49" charset="-122"/>
                <a:ea typeface="楷体_GB2312" pitchFamily="49" charset="-122"/>
              </a:rPr>
              <a:t> </a:t>
            </a: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a≤c</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30000"/>
              </a:lnSpc>
              <a:buClr>
                <a:srgbClr val="FF00FF"/>
              </a:buClr>
              <a:buFont typeface="Wingdings" pitchFamily="2" charset="2"/>
              <a:buAutoNum type="circleNumDbPlain" startAt="7"/>
            </a:pP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a:t>
            </a:r>
            <a:r>
              <a:rPr lang="en-US"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p>
          <a:p>
            <a:pPr marL="990600" lvl="1" indent="-533400">
              <a:lnSpc>
                <a:spcPct val="130000"/>
              </a:lnSpc>
              <a:spcBef>
                <a:spcPct val="0"/>
              </a:spcBef>
              <a:buFont typeface="Wingdings" pitchFamily="2" charset="2"/>
              <a:buNone/>
            </a:pP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a∧b</a:t>
            </a: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a∧c</a:t>
            </a:r>
            <a:r>
              <a:rPr lang="en-US" altLang="zh-CN" sz="2400" b="1" dirty="0">
                <a:latin typeface="楷体_GB2312" pitchFamily="49" charset="-122"/>
                <a:ea typeface="楷体_GB2312" pitchFamily="49" charset="-122"/>
              </a:rPr>
              <a:t>)≤a∧(</a:t>
            </a:r>
            <a:r>
              <a:rPr lang="en-US" altLang="zh-CN" sz="2400" b="1" dirty="0" err="1">
                <a:latin typeface="楷体_GB2312" pitchFamily="49" charset="-122"/>
                <a:ea typeface="楷体_GB2312" pitchFamily="49" charset="-122"/>
              </a:rPr>
              <a:t>b∨c</a:t>
            </a:r>
            <a:r>
              <a:rPr lang="en-US" altLang="zh-CN" sz="2400"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	</a:t>
            </a:r>
          </a:p>
        </p:txBody>
      </p:sp>
      <p:sp>
        <p:nvSpPr>
          <p:cNvPr id="483332" name="AutoShape 4"/>
          <p:cNvSpPr>
            <a:spLocks/>
          </p:cNvSpPr>
          <p:nvPr/>
        </p:nvSpPr>
        <p:spPr bwMode="auto">
          <a:xfrm>
            <a:off x="4932363" y="2276475"/>
            <a:ext cx="144462" cy="576263"/>
          </a:xfrm>
          <a:prstGeom prst="rightBrace">
            <a:avLst>
              <a:gd name="adj1" fmla="val 33242"/>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3" name="Rectangle 5"/>
          <p:cNvSpPr>
            <a:spLocks noChangeArrowheads="1"/>
          </p:cNvSpPr>
          <p:nvPr/>
        </p:nvSpPr>
        <p:spPr bwMode="auto">
          <a:xfrm>
            <a:off x="5076825" y="2349500"/>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保序性</a:t>
            </a:r>
            <a:r>
              <a:rPr lang="en-US" altLang="zh-CN" b="1">
                <a:latin typeface="楷体_GB2312" pitchFamily="49" charset="-122"/>
                <a:ea typeface="楷体_GB2312" pitchFamily="49" charset="-122"/>
              </a:rPr>
              <a:t>)</a:t>
            </a:r>
          </a:p>
        </p:txBody>
      </p:sp>
      <p:sp>
        <p:nvSpPr>
          <p:cNvPr id="483334" name="AutoShape 6"/>
          <p:cNvSpPr>
            <a:spLocks/>
          </p:cNvSpPr>
          <p:nvPr/>
        </p:nvSpPr>
        <p:spPr bwMode="auto">
          <a:xfrm>
            <a:off x="5940425" y="5013325"/>
            <a:ext cx="215900" cy="647700"/>
          </a:xfrm>
          <a:prstGeom prst="rightBrace">
            <a:avLst>
              <a:gd name="adj1" fmla="val 25000"/>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5" name="Rectangle 7"/>
          <p:cNvSpPr>
            <a:spLocks noChangeArrowheads="1"/>
          </p:cNvSpPr>
          <p:nvPr/>
        </p:nvSpPr>
        <p:spPr bwMode="auto">
          <a:xfrm>
            <a:off x="6300788" y="5084763"/>
            <a:ext cx="2024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准分配关系</a:t>
            </a:r>
            <a:r>
              <a:rPr lang="en-US" altLang="zh-CN" b="1">
                <a:latin typeface="楷体_GB2312" pitchFamily="49" charset="-122"/>
                <a:ea typeface="楷体_GB2312" pitchFamily="49" charset="-122"/>
              </a:rPr>
              <a:t>)</a:t>
            </a:r>
          </a:p>
        </p:txBody>
      </p:sp>
      <p:sp>
        <p:nvSpPr>
          <p:cNvPr id="11" name="Text Box 8"/>
          <p:cNvSpPr txBox="1">
            <a:spLocks noChangeArrowheads="1"/>
          </p:cNvSpPr>
          <p:nvPr/>
        </p:nvSpPr>
        <p:spPr bwMode="auto">
          <a:xfrm>
            <a:off x="971550" y="2132856"/>
            <a:ext cx="7921625" cy="181588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rPr>
              <a:t>证明</a:t>
            </a:r>
            <a:r>
              <a:rPr lang="zh-CN" altLang="en-US" sz="2800" b="1" dirty="0" smtClean="0">
                <a:solidFill>
                  <a:srgbClr val="FF0000"/>
                </a:solidFill>
              </a:rPr>
              <a:t>：</a:t>
            </a:r>
            <a:r>
              <a:rPr lang="en-US" altLang="zh-CN" sz="2800" dirty="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a</a:t>
            </a:r>
            <a:r>
              <a:rPr lang="en-US" altLang="zh-CN" sz="2800"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 a </a:t>
            </a:r>
            <a:r>
              <a:rPr lang="en-US" altLang="zh-CN" sz="2800" dirty="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b</a:t>
            </a:r>
            <a:r>
              <a:rPr lang="en-US" altLang="zh-CN" sz="2800"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 c  (</a:t>
            </a:r>
            <a:r>
              <a:rPr lang="en-US" altLang="zh-CN" sz="2800" dirty="0" err="1">
                <a:latin typeface="楷体_GB2312" pitchFamily="49" charset="-122"/>
                <a:ea typeface="楷体_GB2312" pitchFamily="49" charset="-122"/>
              </a:rPr>
              <a:t>a≤b</a:t>
            </a:r>
            <a:r>
              <a:rPr lang="zh-CN" altLang="en-US" sz="2800" dirty="0">
                <a:latin typeface="楷体_GB2312" pitchFamily="49" charset="-122"/>
                <a:ea typeface="楷体_GB2312" pitchFamily="49" charset="-122"/>
              </a:rPr>
              <a:t>且</a:t>
            </a:r>
            <a:r>
              <a:rPr lang="en-US" altLang="zh-CN" sz="2800" dirty="0" err="1">
                <a:latin typeface="楷体_GB2312" pitchFamily="49" charset="-122"/>
                <a:ea typeface="楷体_GB2312" pitchFamily="49" charset="-122"/>
              </a:rPr>
              <a:t>a≤c</a:t>
            </a:r>
            <a:r>
              <a:rPr lang="en-US" altLang="zh-CN" sz="2800" dirty="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a:t>
            </a:r>
          </a:p>
          <a:p>
            <a:r>
              <a:rPr lang="en-US" altLang="zh-CN" sz="2800" b="1" dirty="0" smtClean="0">
                <a:solidFill>
                  <a:srgbClr val="FF0000"/>
                </a:solidFill>
                <a:ea typeface="楷体_GB2312" pitchFamily="49" charset="-122"/>
              </a:rPr>
              <a:t> </a:t>
            </a:r>
            <a:endParaRPr lang="en-US" altLang="zh-CN" sz="2800" dirty="0" smtClean="0">
              <a:latin typeface="楷体_GB2312" pitchFamily="49" charset="-122"/>
              <a:ea typeface="楷体_GB2312" pitchFamily="49" charset="-122"/>
            </a:endParaRPr>
          </a:p>
          <a:p>
            <a:r>
              <a:rPr lang="zh-CN" altLang="en-US" sz="2800" dirty="0" smtClean="0">
                <a:latin typeface="楷体_GB2312" pitchFamily="49" charset="-122"/>
                <a:ea typeface="楷体_GB2312" pitchFamily="49" charset="-122"/>
              </a:rPr>
              <a:t>所以：</a:t>
            </a:r>
            <a:r>
              <a:rPr lang="en-US" altLang="zh-CN" sz="2800" dirty="0" smtClean="0">
                <a:latin typeface="楷体_GB2312" pitchFamily="49" charset="-122"/>
                <a:ea typeface="楷体_GB2312" pitchFamily="49" charset="-122"/>
              </a:rPr>
              <a:t> a</a:t>
            </a:r>
            <a:r>
              <a:rPr lang="en-US" altLang="zh-CN" sz="2800" dirty="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a:t>
            </a:r>
            <a:r>
              <a:rPr lang="en-US" altLang="zh-CN" sz="2800" dirty="0">
                <a:latin typeface="楷体_GB2312" pitchFamily="49" charset="-122"/>
                <a:ea typeface="楷体_GB2312" pitchFamily="49" charset="-122"/>
              </a:rPr>
              <a:t> b </a:t>
            </a:r>
            <a:r>
              <a:rPr lang="en-US" altLang="zh-CN" sz="2800" b="1"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 c </a:t>
            </a:r>
          </a:p>
          <a:p>
            <a:endParaRPr lang="zh-CN" altLang="en-US" sz="2800" b="1" dirty="0">
              <a:solidFill>
                <a:srgbClr val="FF0000"/>
              </a:solidFill>
            </a:endParaRPr>
          </a:p>
        </p:txBody>
      </p:sp>
    </p:spTree>
    <p:custDataLst>
      <p:tags r:id="rId1"/>
    </p:custDataLst>
    <p:extLst>
      <p:ext uri="{BB962C8B-B14F-4D97-AF65-F5344CB8AC3E}">
        <p14:creationId xmlns:p14="http://schemas.microsoft.com/office/powerpoint/2010/main" val="230818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EE2C2F79-8587-46F0-9E1B-2A1A54FD840A}" type="datetime1">
              <a:rPr lang="zh-CN" altLang="en-US" smtClean="0"/>
              <a:t>2018/12/17</a:t>
            </a:fld>
            <a:endParaRPr lang="en-US" altLang="zh-CN"/>
          </a:p>
        </p:txBody>
      </p:sp>
      <p:sp>
        <p:nvSpPr>
          <p:cNvPr id="9"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10" name="灯片编号占位符 5"/>
          <p:cNvSpPr>
            <a:spLocks noGrp="1"/>
          </p:cNvSpPr>
          <p:nvPr>
            <p:ph type="sldNum" sz="quarter" idx="12"/>
          </p:nvPr>
        </p:nvSpPr>
        <p:spPr/>
        <p:txBody>
          <a:bodyPr/>
          <a:lstStyle/>
          <a:p>
            <a:fld id="{C3E6434C-8F4E-4CC1-BFA0-5DDC0887C98C}" type="slidenum">
              <a:rPr lang="en-US" altLang="zh-CN" smtClean="0"/>
              <a:pPr/>
              <a:t>38</a:t>
            </a:fld>
            <a:endParaRPr lang="en-US" altLang="zh-CN" dirty="0"/>
          </a:p>
        </p:txBody>
      </p:sp>
      <p:sp>
        <p:nvSpPr>
          <p:cNvPr id="483330" name="Rectangle 2"/>
          <p:cNvSpPr>
            <a:spLocks noGrp="1" noChangeArrowheads="1"/>
          </p:cNvSpPr>
          <p:nvPr>
            <p:ph type="title"/>
          </p:nvPr>
        </p:nvSpPr>
        <p:spPr/>
        <p:txBody>
          <a:bodyPr/>
          <a:lstStyle/>
          <a:p>
            <a:endParaRPr lang="zh-CN" altLang="zh-CN">
              <a:latin typeface="楷体_GB2312" pitchFamily="49" charset="-122"/>
              <a:ea typeface="楷体_GB2312" pitchFamily="49" charset="-122"/>
            </a:endParaRPr>
          </a:p>
        </p:txBody>
      </p:sp>
      <p:sp>
        <p:nvSpPr>
          <p:cNvPr id="483331" name="Rectangle 3"/>
          <p:cNvSpPr>
            <a:spLocks noGrp="1" noChangeArrowheads="1"/>
          </p:cNvSpPr>
          <p:nvPr>
            <p:ph type="body" idx="1"/>
          </p:nvPr>
        </p:nvSpPr>
        <p:spPr>
          <a:xfrm>
            <a:off x="1066800" y="1166813"/>
            <a:ext cx="7620000" cy="4646612"/>
          </a:xfrm>
        </p:spPr>
        <p:txBody>
          <a:bodyPr/>
          <a:lstStyle/>
          <a:p>
            <a:pPr marL="533400" indent="-533400">
              <a:buClr>
                <a:srgbClr val="FF0000"/>
              </a:buClr>
              <a:buFont typeface="Wingdings" pitchFamily="2" charset="2"/>
              <a:buChar char="n"/>
            </a:pPr>
            <a:r>
              <a:rPr lang="zh-CN" altLang="en-US" sz="2400" dirty="0">
                <a:solidFill>
                  <a:srgbClr val="CC00CC"/>
                </a:solidFill>
                <a:latin typeface="楷体_GB2312" pitchFamily="49" charset="-122"/>
                <a:ea typeface="楷体_GB2312" pitchFamily="49" charset="-122"/>
              </a:rPr>
              <a:t>定理</a:t>
            </a:r>
            <a:r>
              <a:rPr lang="en-US" altLang="zh-CN" sz="2400" dirty="0">
                <a:solidFill>
                  <a:srgbClr val="CC00CC"/>
                </a:solidFill>
                <a:latin typeface="楷体_GB2312" pitchFamily="49" charset="-122"/>
                <a:ea typeface="楷体_GB2312" pitchFamily="49" charset="-122"/>
              </a:rPr>
              <a:t>17.5</a:t>
            </a:r>
            <a:r>
              <a:rPr lang="zh-CN" altLang="en-US" sz="2400" dirty="0">
                <a:solidFill>
                  <a:srgbClr val="CC00CC"/>
                </a:solidFill>
                <a:latin typeface="楷体_GB2312" pitchFamily="49" charset="-122"/>
                <a:ea typeface="楷体_GB2312" pitchFamily="49" charset="-122"/>
              </a:rPr>
              <a:t>、</a:t>
            </a:r>
            <a:r>
              <a:rPr lang="en-US" altLang="zh-CN" sz="2400" dirty="0">
                <a:solidFill>
                  <a:srgbClr val="CC00CC"/>
                </a:solidFill>
                <a:latin typeface="楷体_GB2312" pitchFamily="49" charset="-122"/>
                <a:ea typeface="楷体_GB2312" pitchFamily="49" charset="-122"/>
              </a:rPr>
              <a:t>17.6 </a:t>
            </a:r>
            <a:r>
              <a:rPr lang="zh-CN" altLang="en-US" sz="2400" dirty="0">
                <a:solidFill>
                  <a:srgbClr val="0000FF"/>
                </a:solidFill>
                <a:latin typeface="楷体_GB2312" pitchFamily="49" charset="-122"/>
                <a:ea typeface="楷体_GB2312" pitchFamily="49" charset="-122"/>
              </a:rPr>
              <a:t>设</a:t>
            </a:r>
            <a:r>
              <a:rPr lang="en-US" altLang="zh-CN" sz="2400" dirty="0">
                <a:solidFill>
                  <a:srgbClr val="0000FF"/>
                </a:solidFill>
                <a:latin typeface="楷体_GB2312" pitchFamily="49" charset="-122"/>
                <a:ea typeface="楷体_GB2312" pitchFamily="49" charset="-122"/>
              </a:rPr>
              <a:t>&lt;L</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sym typeface="Symbol" pitchFamily="18" charset="2"/>
              </a:rPr>
              <a:t>∨，</a:t>
            </a:r>
            <a:r>
              <a:rPr lang="en-US"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&gt;</a:t>
            </a:r>
            <a:r>
              <a:rPr lang="zh-CN" altLang="en-US" sz="2400" dirty="0">
                <a:solidFill>
                  <a:srgbClr val="0000FF"/>
                </a:solidFill>
                <a:latin typeface="楷体_GB2312" pitchFamily="49" charset="-122"/>
                <a:ea typeface="楷体_GB2312" pitchFamily="49" charset="-122"/>
              </a:rPr>
              <a:t>是一个格， </a:t>
            </a:r>
            <a:r>
              <a:rPr lang="zh-CN" altLang="en-US" sz="2400" dirty="0">
                <a:solidFill>
                  <a:srgbClr val="0000FF"/>
                </a:solidFill>
                <a:latin typeface="楷体_GB2312" pitchFamily="49" charset="-122"/>
                <a:ea typeface="楷体_GB2312" pitchFamily="49" charset="-122"/>
                <a:sym typeface="Symbol" pitchFamily="18" charset="2"/>
              </a:rPr>
              <a:t></a:t>
            </a:r>
            <a:r>
              <a:rPr lang="zh-CN" altLang="en-US" sz="2400" dirty="0">
                <a:solidFill>
                  <a:srgbClr val="0000FF"/>
                </a:solidFill>
                <a:latin typeface="楷体_GB2312" pitchFamily="49" charset="-122"/>
                <a:ea typeface="楷体_GB2312" pitchFamily="49" charset="-122"/>
              </a:rPr>
              <a:t>是对应的偏序，</a:t>
            </a:r>
            <a:r>
              <a:rPr lang="en-US" altLang="zh-CN" sz="2400" dirty="0" err="1">
                <a:solidFill>
                  <a:srgbClr val="0000FF"/>
                </a:solidFill>
                <a:latin typeface="楷体_GB2312" pitchFamily="49" charset="-122"/>
                <a:ea typeface="楷体_GB2312" pitchFamily="49" charset="-122"/>
              </a:rPr>
              <a:t>a,b,c,d</a:t>
            </a:r>
            <a:r>
              <a:rPr lang="en-US" altLang="zh-CN" sz="2400" dirty="0" err="1">
                <a:solidFill>
                  <a:srgbClr val="0000FF"/>
                </a:solidFill>
                <a:latin typeface="楷体_GB2312" pitchFamily="49" charset="-122"/>
                <a:ea typeface="楷体_GB2312" pitchFamily="49" charset="-122"/>
                <a:sym typeface="Symbol" pitchFamily="18" charset="2"/>
              </a:rPr>
              <a:t>L</a:t>
            </a:r>
            <a:r>
              <a:rPr lang="zh-CN" altLang="en-US" sz="2400" dirty="0">
                <a:solidFill>
                  <a:srgbClr val="0000FF"/>
                </a:solidFill>
                <a:latin typeface="楷体_GB2312" pitchFamily="49" charset="-122"/>
                <a:ea typeface="楷体_GB2312" pitchFamily="49" charset="-122"/>
                <a:sym typeface="Symbol" pitchFamily="18" charset="2"/>
              </a:rPr>
              <a:t>，则： </a:t>
            </a:r>
            <a:r>
              <a:rPr lang="en-US" altLang="zh-CN" sz="2400" dirty="0">
                <a:solidFill>
                  <a:srgbClr val="FF00FF"/>
                </a:solidFill>
                <a:latin typeface="楷体_GB2312" pitchFamily="49" charset="-122"/>
                <a:ea typeface="楷体_GB2312" pitchFamily="49" charset="-122"/>
                <a:sym typeface="Symbol" pitchFamily="18" charset="2"/>
              </a:rPr>
              <a:t>(</a:t>
            </a:r>
            <a:r>
              <a:rPr lang="zh-CN" altLang="en-US" sz="2400" dirty="0">
                <a:solidFill>
                  <a:srgbClr val="FF00FF"/>
                </a:solidFill>
                <a:latin typeface="楷体_GB2312" pitchFamily="49" charset="-122"/>
                <a:ea typeface="楷体_GB2312" pitchFamily="49" charset="-122"/>
                <a:sym typeface="Symbol" pitchFamily="18" charset="2"/>
              </a:rPr>
              <a:t>教材</a:t>
            </a:r>
            <a:r>
              <a:rPr lang="en-US" altLang="zh-CN" sz="2400" dirty="0" smtClean="0">
                <a:solidFill>
                  <a:srgbClr val="FF00FF"/>
                </a:solidFill>
                <a:latin typeface="楷体_GB2312" pitchFamily="49" charset="-122"/>
                <a:ea typeface="楷体_GB2312" pitchFamily="49" charset="-122"/>
                <a:sym typeface="Symbol" pitchFamily="18" charset="2"/>
              </a:rPr>
              <a:t>p202</a:t>
            </a:r>
            <a:r>
              <a:rPr lang="en-US" altLang="zh-CN" sz="2400" dirty="0">
                <a:solidFill>
                  <a:srgbClr val="FF00FF"/>
                </a:solidFill>
                <a:latin typeface="楷体_GB2312" pitchFamily="49" charset="-122"/>
                <a:ea typeface="楷体_GB2312" pitchFamily="49" charset="-122"/>
                <a:sym typeface="Symbol" pitchFamily="18" charset="2"/>
              </a:rPr>
              <a:t>)</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lgn="l">
              <a:lnSpc>
                <a:spcPct val="130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a∧c≤b∧c</a:t>
            </a:r>
            <a:r>
              <a:rPr lang="en-US" altLang="zh-CN" sz="2400" dirty="0">
                <a:latin typeface="楷体_GB2312" pitchFamily="49" charset="-122"/>
                <a:ea typeface="楷体_GB2312" pitchFamily="49" charset="-122"/>
              </a:rPr>
              <a:t>			</a:t>
            </a: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endParaRPr lang="en-US" altLang="zh-CN" sz="2400" dirty="0">
              <a:latin typeface="楷体_GB2312" pitchFamily="49" charset="-122"/>
              <a:ea typeface="楷体_GB2312" pitchFamily="49" charset="-122"/>
            </a:endParaRPr>
          </a:p>
          <a:p>
            <a:pPr marL="533400" indent="-533400">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c≤d</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a∨c≤b∨d</a:t>
            </a:r>
            <a:r>
              <a:rPr lang="en-US" altLang="zh-CN" sz="2400" dirty="0">
                <a:latin typeface="楷体_GB2312" pitchFamily="49" charset="-122"/>
                <a:ea typeface="楷体_GB2312" pitchFamily="49" charset="-122"/>
              </a:rPr>
              <a:t> </a:t>
            </a: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a≤b</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15000"/>
              </a:lnSpc>
              <a:buClr>
                <a:srgbClr val="FF00FF"/>
              </a:buClr>
              <a:buFont typeface="Wingdings" pitchFamily="2" charset="2"/>
              <a:buAutoNum type="circleNumDbPlain"/>
            </a:pPr>
            <a:r>
              <a:rPr lang="en-US" altLang="zh-CN" sz="2400" dirty="0" err="1">
                <a:latin typeface="楷体_GB2312" pitchFamily="49" charset="-122"/>
                <a:ea typeface="楷体_GB2312" pitchFamily="49" charset="-122"/>
              </a:rPr>
              <a:t>a≤c</a:t>
            </a:r>
            <a:r>
              <a:rPr lang="zh-CN" altLang="en-US" sz="2400" dirty="0">
                <a:latin typeface="楷体_GB2312" pitchFamily="49" charset="-122"/>
                <a:ea typeface="楷体_GB2312" pitchFamily="49" charset="-122"/>
              </a:rPr>
              <a:t>且</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a∨b≤c</a:t>
            </a:r>
            <a:endParaRPr lang="en-US" altLang="zh-CN" sz="2400" dirty="0">
              <a:latin typeface="楷体_GB2312" pitchFamily="49" charset="-122"/>
              <a:ea typeface="楷体_GB2312" pitchFamily="49" charset="-122"/>
            </a:endParaRPr>
          </a:p>
          <a:p>
            <a:pPr marL="533400" indent="-533400">
              <a:lnSpc>
                <a:spcPct val="130000"/>
              </a:lnSpc>
              <a:buClr>
                <a:srgbClr val="FF00FF"/>
              </a:buClr>
              <a:buFont typeface="Wingdings" pitchFamily="2" charset="2"/>
              <a:buAutoNum type="circleNumDbPlain" startAt="7"/>
            </a:pP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b∧c</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a∨b</a:t>
            </a:r>
            <a:r>
              <a:rPr lang="en-US" altLang="zh-CN" sz="2400" dirty="0">
                <a:latin typeface="楷体_GB2312" pitchFamily="49" charset="-122"/>
                <a:ea typeface="楷体_GB2312" pitchFamily="49" charset="-122"/>
              </a:rPr>
              <a:t>)</a:t>
            </a:r>
            <a:r>
              <a:rPr lang="en-US"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a∨c</a:t>
            </a:r>
            <a:r>
              <a:rPr lang="en-US" altLang="zh-CN" sz="2400" dirty="0">
                <a:latin typeface="楷体_GB2312" pitchFamily="49" charset="-122"/>
                <a:ea typeface="楷体_GB2312" pitchFamily="49" charset="-122"/>
              </a:rPr>
              <a:t>)	</a:t>
            </a:r>
          </a:p>
          <a:p>
            <a:pPr marL="990600" lvl="1" indent="-533400">
              <a:lnSpc>
                <a:spcPct val="130000"/>
              </a:lnSpc>
              <a:spcBef>
                <a:spcPct val="0"/>
              </a:spcBef>
              <a:buFont typeface="Wingdings" pitchFamily="2" charset="2"/>
              <a:buNone/>
            </a:pP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a∧b</a:t>
            </a: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a∧c</a:t>
            </a:r>
            <a:r>
              <a:rPr lang="en-US" altLang="zh-CN" sz="2400" b="1" dirty="0">
                <a:latin typeface="楷体_GB2312" pitchFamily="49" charset="-122"/>
                <a:ea typeface="楷体_GB2312" pitchFamily="49" charset="-122"/>
              </a:rPr>
              <a:t>)≤a∧(</a:t>
            </a:r>
            <a:r>
              <a:rPr lang="en-US" altLang="zh-CN" sz="2400" b="1" dirty="0" err="1">
                <a:latin typeface="楷体_GB2312" pitchFamily="49" charset="-122"/>
                <a:ea typeface="楷体_GB2312" pitchFamily="49" charset="-122"/>
              </a:rPr>
              <a:t>b∨c</a:t>
            </a:r>
            <a:r>
              <a:rPr lang="en-US" altLang="zh-CN" sz="2400"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	</a:t>
            </a:r>
          </a:p>
        </p:txBody>
      </p:sp>
      <p:sp>
        <p:nvSpPr>
          <p:cNvPr id="483332" name="AutoShape 4"/>
          <p:cNvSpPr>
            <a:spLocks/>
          </p:cNvSpPr>
          <p:nvPr/>
        </p:nvSpPr>
        <p:spPr bwMode="auto">
          <a:xfrm>
            <a:off x="4932363" y="2276475"/>
            <a:ext cx="144462" cy="576263"/>
          </a:xfrm>
          <a:prstGeom prst="rightBrace">
            <a:avLst>
              <a:gd name="adj1" fmla="val 33242"/>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3" name="Rectangle 5"/>
          <p:cNvSpPr>
            <a:spLocks noChangeArrowheads="1"/>
          </p:cNvSpPr>
          <p:nvPr/>
        </p:nvSpPr>
        <p:spPr bwMode="auto">
          <a:xfrm>
            <a:off x="5076825" y="2349500"/>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保序性</a:t>
            </a:r>
            <a:r>
              <a:rPr lang="en-US" altLang="zh-CN" b="1">
                <a:latin typeface="楷体_GB2312" pitchFamily="49" charset="-122"/>
                <a:ea typeface="楷体_GB2312" pitchFamily="49" charset="-122"/>
              </a:rPr>
              <a:t>)</a:t>
            </a:r>
          </a:p>
        </p:txBody>
      </p:sp>
      <p:sp>
        <p:nvSpPr>
          <p:cNvPr id="483334" name="AutoShape 6"/>
          <p:cNvSpPr>
            <a:spLocks/>
          </p:cNvSpPr>
          <p:nvPr/>
        </p:nvSpPr>
        <p:spPr bwMode="auto">
          <a:xfrm>
            <a:off x="5940425" y="5013325"/>
            <a:ext cx="215900" cy="647700"/>
          </a:xfrm>
          <a:prstGeom prst="rightBrace">
            <a:avLst>
              <a:gd name="adj1" fmla="val 25000"/>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335" name="Rectangle 7"/>
          <p:cNvSpPr>
            <a:spLocks noChangeArrowheads="1"/>
          </p:cNvSpPr>
          <p:nvPr/>
        </p:nvSpPr>
        <p:spPr bwMode="auto">
          <a:xfrm>
            <a:off x="6300788" y="5084763"/>
            <a:ext cx="2024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准分配关系</a:t>
            </a:r>
            <a:r>
              <a:rPr lang="en-US" altLang="zh-CN" b="1">
                <a:latin typeface="楷体_GB2312" pitchFamily="49" charset="-122"/>
                <a:ea typeface="楷体_GB2312" pitchFamily="49" charset="-122"/>
              </a:rPr>
              <a:t>)</a:t>
            </a:r>
          </a:p>
        </p:txBody>
      </p:sp>
      <p:sp>
        <p:nvSpPr>
          <p:cNvPr id="11" name="Text Box 8"/>
          <p:cNvSpPr txBox="1">
            <a:spLocks noChangeArrowheads="1"/>
          </p:cNvSpPr>
          <p:nvPr/>
        </p:nvSpPr>
        <p:spPr bwMode="auto">
          <a:xfrm>
            <a:off x="942752" y="4751715"/>
            <a:ext cx="6581576" cy="52322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FF0000"/>
                </a:solidFill>
              </a:rPr>
              <a:t>证明</a:t>
            </a:r>
            <a:r>
              <a:rPr lang="zh-CN" altLang="en-US" sz="2800" b="1" dirty="0" smtClean="0">
                <a:solidFill>
                  <a:srgbClr val="FF0000"/>
                </a:solidFill>
              </a:rPr>
              <a:t>：由</a:t>
            </a:r>
            <a:r>
              <a:rPr lang="en-US" altLang="zh-CN" sz="2800" b="1" dirty="0" smtClean="0">
                <a:solidFill>
                  <a:srgbClr val="FF0000"/>
                </a:solidFill>
              </a:rPr>
              <a:t>4</a:t>
            </a:r>
            <a:r>
              <a:rPr lang="zh-CN" altLang="en-US" sz="2800" b="1" dirty="0" smtClean="0">
                <a:solidFill>
                  <a:srgbClr val="FF0000"/>
                </a:solidFill>
              </a:rPr>
              <a:t>得证</a:t>
            </a:r>
            <a:endParaRPr lang="zh-CN" altLang="en-US" sz="2800" b="1" dirty="0">
              <a:solidFill>
                <a:srgbClr val="FF0000"/>
              </a:solidFill>
            </a:endParaRPr>
          </a:p>
        </p:txBody>
      </p:sp>
    </p:spTree>
    <p:custDataLst>
      <p:tags r:id="rId1"/>
    </p:custDataLst>
    <p:extLst>
      <p:ext uri="{BB962C8B-B14F-4D97-AF65-F5344CB8AC3E}">
        <p14:creationId xmlns:p14="http://schemas.microsoft.com/office/powerpoint/2010/main" val="2717941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19D81F7-870A-45BE-98CC-518D7C7371D1}"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8CAE0B39-FDC4-4B8F-87F8-A9A6C12CB906}" type="slidenum">
              <a:rPr lang="en-US" altLang="zh-CN" smtClean="0"/>
              <a:pPr/>
              <a:t>39</a:t>
            </a:fld>
            <a:endParaRPr lang="en-US" altLang="zh-CN" dirty="0"/>
          </a:p>
        </p:txBody>
      </p:sp>
      <p:sp>
        <p:nvSpPr>
          <p:cNvPr id="484354" name="Rectangle 2"/>
          <p:cNvSpPr>
            <a:spLocks noGrp="1" noChangeArrowheads="1"/>
          </p:cNvSpPr>
          <p:nvPr>
            <p:ph type="title"/>
          </p:nvPr>
        </p:nvSpPr>
        <p:spPr/>
        <p:txBody>
          <a:bodyPr/>
          <a:lstStyle/>
          <a:p>
            <a:r>
              <a:rPr lang="zh-CN" altLang="en-US" sz="3600">
                <a:ea typeface="黑体" pitchFamily="2" charset="-122"/>
              </a:rPr>
              <a:t>格的同态与同构</a:t>
            </a:r>
          </a:p>
        </p:txBody>
      </p:sp>
      <p:sp>
        <p:nvSpPr>
          <p:cNvPr id="484355" name="Rectangle 3"/>
          <p:cNvSpPr>
            <a:spLocks noChangeArrowheads="1"/>
          </p:cNvSpPr>
          <p:nvPr/>
        </p:nvSpPr>
        <p:spPr bwMode="auto">
          <a:xfrm>
            <a:off x="1042988" y="1125538"/>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将代数系统的同态与同构应用于格，可以获得格的同态与同构定义：</a:t>
            </a:r>
          </a:p>
          <a:p>
            <a:pPr marL="342900" indent="-342900" algn="just">
              <a:lnSpc>
                <a:spcPct val="120000"/>
              </a:lnSpc>
              <a:buClr>
                <a:srgbClr val="DDDDDD"/>
              </a:buClr>
              <a:buFont typeface="Wingdings" pitchFamily="2" charset="2"/>
              <a:buChar char="n"/>
            </a:pPr>
            <a:r>
              <a:rPr lang="zh-CN" altLang="en-US" sz="2800" b="1">
                <a:solidFill>
                  <a:srgbClr val="DDDDDD"/>
                </a:solidFill>
                <a:latin typeface="楷体_GB2312" pitchFamily="49" charset="-122"/>
                <a:ea typeface="楷体_GB2312" pitchFamily="49" charset="-122"/>
              </a:rPr>
              <a:t>定义</a:t>
            </a:r>
            <a:r>
              <a:rPr lang="en-US" altLang="zh-CN" sz="2800" b="1">
                <a:solidFill>
                  <a:srgbClr val="DDDDDD"/>
                </a:solidFill>
                <a:latin typeface="楷体_GB2312" pitchFamily="49" charset="-122"/>
                <a:ea typeface="楷体_GB2312" pitchFamily="49" charset="-122"/>
              </a:rPr>
              <a:t>17.6 </a:t>
            </a:r>
            <a:r>
              <a:rPr lang="zh-CN" altLang="en-US" sz="2800" b="1">
                <a:solidFill>
                  <a:srgbClr val="DDDDDD"/>
                </a:solidFill>
                <a:latin typeface="楷体_GB2312" pitchFamily="49" charset="-122"/>
                <a:ea typeface="楷体_GB2312" pitchFamily="49" charset="-122"/>
              </a:rPr>
              <a:t>设</a:t>
            </a:r>
            <a:r>
              <a:rPr lang="en-US" altLang="zh-CN" sz="2800" b="1">
                <a:solidFill>
                  <a:srgbClr val="DDDDDD"/>
                </a:solidFill>
                <a:latin typeface="楷体_GB2312" pitchFamily="49" charset="-122"/>
                <a:ea typeface="楷体_GB2312" pitchFamily="49" charset="-122"/>
              </a:rPr>
              <a:t>&lt;L,∨</a:t>
            </a:r>
            <a:r>
              <a:rPr lang="zh-CN" altLang="en-US" sz="2800" b="1">
                <a:solidFill>
                  <a:srgbClr val="DDDDDD"/>
                </a:solidFill>
                <a:latin typeface="楷体_GB2312" pitchFamily="49" charset="-122"/>
                <a:ea typeface="楷体_GB2312" pitchFamily="49" charset="-122"/>
              </a:rPr>
              <a:t>，∧</a:t>
            </a:r>
            <a:r>
              <a:rPr lang="en-US" altLang="zh-CN" sz="2800" b="1">
                <a:solidFill>
                  <a:srgbClr val="DDDDDD"/>
                </a:solidFill>
                <a:latin typeface="楷体_GB2312" pitchFamily="49" charset="-122"/>
                <a:ea typeface="楷体_GB2312" pitchFamily="49" charset="-122"/>
              </a:rPr>
              <a:t>&gt;</a:t>
            </a:r>
            <a:r>
              <a:rPr lang="zh-CN" altLang="en-US" sz="2800" b="1">
                <a:solidFill>
                  <a:srgbClr val="DDDDDD"/>
                </a:solidFill>
                <a:latin typeface="楷体_GB2312" pitchFamily="49" charset="-122"/>
                <a:ea typeface="楷体_GB2312" pitchFamily="49" charset="-122"/>
              </a:rPr>
              <a:t>和</a:t>
            </a:r>
            <a:r>
              <a:rPr lang="en-US" altLang="zh-CN" sz="2800" b="1">
                <a:solidFill>
                  <a:srgbClr val="DDDDDD"/>
                </a:solidFill>
                <a:latin typeface="楷体_GB2312" pitchFamily="49" charset="-122"/>
                <a:ea typeface="楷体_GB2312" pitchFamily="49" charset="-122"/>
              </a:rPr>
              <a:t>&lt;S</a:t>
            </a:r>
            <a:r>
              <a:rPr lang="zh-CN" altLang="en-US" sz="2800" b="1">
                <a:solidFill>
                  <a:srgbClr val="DDDDDD"/>
                </a:solidFill>
                <a:latin typeface="楷体_GB2312" pitchFamily="49" charset="-122"/>
                <a:ea typeface="楷体_GB2312" pitchFamily="49" charset="-122"/>
              </a:rPr>
              <a:t>，</a:t>
            </a:r>
            <a:r>
              <a:rPr lang="zh-CN" altLang="en-US" sz="2800" b="1">
                <a:solidFill>
                  <a:srgbClr val="DDDDDD"/>
                </a:solidFill>
                <a:latin typeface="楷体_GB2312" pitchFamily="49" charset="-122"/>
                <a:ea typeface="楷体_GB2312" pitchFamily="49" charset="-122"/>
                <a:sym typeface="Symbol" pitchFamily="18" charset="2"/>
              </a:rPr>
              <a:t>，</a:t>
            </a:r>
            <a:r>
              <a:rPr lang="en-US" altLang="zh-CN" sz="2800" b="1">
                <a:solidFill>
                  <a:srgbClr val="DDDDDD"/>
                </a:solidFill>
                <a:latin typeface="楷体_GB2312" pitchFamily="49" charset="-122"/>
                <a:ea typeface="楷体_GB2312" pitchFamily="49" charset="-122"/>
              </a:rPr>
              <a:t>&gt;</a:t>
            </a:r>
            <a:r>
              <a:rPr lang="zh-CN" altLang="en-US" sz="2800" b="1">
                <a:solidFill>
                  <a:srgbClr val="DDDDDD"/>
                </a:solidFill>
                <a:latin typeface="楷体_GB2312" pitchFamily="49" charset="-122"/>
                <a:ea typeface="楷体_GB2312" pitchFamily="49" charset="-122"/>
              </a:rPr>
              <a:t>是两个格，</a:t>
            </a:r>
            <a:r>
              <a:rPr lang="en-US" altLang="zh-CN" sz="2800" b="1">
                <a:solidFill>
                  <a:srgbClr val="DDDDDD"/>
                </a:solidFill>
                <a:latin typeface="楷体_GB2312" pitchFamily="49" charset="-122"/>
                <a:ea typeface="楷体_GB2312" pitchFamily="49" charset="-122"/>
              </a:rPr>
              <a:t>ψ</a:t>
            </a:r>
            <a:r>
              <a:rPr lang="zh-CN" altLang="en-US" sz="2800" b="1">
                <a:solidFill>
                  <a:srgbClr val="DDDDDD"/>
                </a:solidFill>
                <a:latin typeface="楷体_GB2312" pitchFamily="49" charset="-122"/>
                <a:ea typeface="楷体_GB2312" pitchFamily="49" charset="-122"/>
              </a:rPr>
              <a:t>是</a:t>
            </a:r>
            <a:r>
              <a:rPr lang="en-US" altLang="zh-CN" sz="2800" b="1">
                <a:solidFill>
                  <a:srgbClr val="DDDDDD"/>
                </a:solidFill>
                <a:latin typeface="楷体_GB2312" pitchFamily="49" charset="-122"/>
                <a:ea typeface="楷体_GB2312" pitchFamily="49" charset="-122"/>
              </a:rPr>
              <a:t>L</a:t>
            </a:r>
            <a:r>
              <a:rPr lang="zh-CN" altLang="en-US" sz="2800" b="1">
                <a:solidFill>
                  <a:srgbClr val="DDDDDD"/>
                </a:solidFill>
                <a:latin typeface="楷体_GB2312" pitchFamily="49" charset="-122"/>
                <a:ea typeface="楷体_GB2312" pitchFamily="49" charset="-122"/>
              </a:rPr>
              <a:t>到</a:t>
            </a:r>
            <a:r>
              <a:rPr lang="en-US" altLang="zh-CN" sz="2800" b="1">
                <a:solidFill>
                  <a:srgbClr val="DDDDDD"/>
                </a:solidFill>
                <a:latin typeface="楷体_GB2312" pitchFamily="49" charset="-122"/>
                <a:ea typeface="楷体_GB2312" pitchFamily="49" charset="-122"/>
              </a:rPr>
              <a:t>S</a:t>
            </a:r>
            <a:r>
              <a:rPr lang="zh-CN" altLang="en-US" sz="2800" b="1">
                <a:solidFill>
                  <a:srgbClr val="DDDDDD"/>
                </a:solidFill>
                <a:latin typeface="楷体_GB2312" pitchFamily="49" charset="-122"/>
                <a:ea typeface="楷体_GB2312" pitchFamily="49" charset="-122"/>
              </a:rPr>
              <a:t>的映射。如果对任意</a:t>
            </a:r>
            <a:r>
              <a:rPr lang="en-US" altLang="zh-CN" sz="2800" b="1">
                <a:solidFill>
                  <a:srgbClr val="DDDDDD"/>
                </a:solidFill>
                <a:latin typeface="楷体_GB2312" pitchFamily="49" charset="-122"/>
                <a:ea typeface="楷体_GB2312" pitchFamily="49" charset="-122"/>
              </a:rPr>
              <a:t>x,y∈L</a:t>
            </a:r>
            <a:r>
              <a:rPr lang="zh-CN" altLang="en-US" sz="2800" b="1">
                <a:solidFill>
                  <a:srgbClr val="DDDDDD"/>
                </a:solidFill>
                <a:latin typeface="楷体_GB2312" pitchFamily="49" charset="-122"/>
                <a:ea typeface="楷体_GB2312" pitchFamily="49" charset="-122"/>
              </a:rPr>
              <a:t>，都有：</a:t>
            </a:r>
          </a:p>
          <a:p>
            <a:pPr marL="342900" indent="-342900" algn="just">
              <a:lnSpc>
                <a:spcPct val="120000"/>
              </a:lnSpc>
              <a:buClr>
                <a:srgbClr val="00FF00"/>
              </a:buClr>
              <a:buFont typeface="Wingdings" pitchFamily="2" charset="2"/>
              <a:buNone/>
            </a:pPr>
            <a:r>
              <a:rPr lang="zh-CN" altLang="en-US" sz="2800" b="1">
                <a:solidFill>
                  <a:srgbClr val="DDDDDD"/>
                </a:solidFill>
                <a:latin typeface="楷体_GB2312" pitchFamily="49" charset="-122"/>
                <a:ea typeface="楷体_GB2312" pitchFamily="49" charset="-122"/>
              </a:rPr>
              <a:t>          </a:t>
            </a:r>
            <a:r>
              <a:rPr lang="en-US" altLang="zh-CN" sz="2800" b="1">
                <a:solidFill>
                  <a:srgbClr val="DDDDDD"/>
                </a:solidFill>
                <a:latin typeface="楷体_GB2312" pitchFamily="49" charset="-122"/>
                <a:ea typeface="楷体_GB2312" pitchFamily="49" charset="-122"/>
              </a:rPr>
              <a:t>ψ(x∨y)</a:t>
            </a:r>
            <a:r>
              <a:rPr lang="zh-CN" altLang="en-US" sz="2800" b="1">
                <a:solidFill>
                  <a:srgbClr val="DDDDDD"/>
                </a:solidFill>
                <a:latin typeface="楷体_GB2312" pitchFamily="49" charset="-122"/>
                <a:ea typeface="楷体_GB2312" pitchFamily="49" charset="-122"/>
              </a:rPr>
              <a:t>＝</a:t>
            </a:r>
            <a:r>
              <a:rPr lang="en-US" altLang="zh-CN" sz="2800" b="1">
                <a:solidFill>
                  <a:srgbClr val="DDDDDD"/>
                </a:solidFill>
                <a:latin typeface="楷体_GB2312" pitchFamily="49" charset="-122"/>
                <a:ea typeface="楷体_GB2312" pitchFamily="49" charset="-122"/>
              </a:rPr>
              <a:t>ψ(x)</a:t>
            </a:r>
            <a:r>
              <a:rPr lang="en-US" altLang="zh-CN" sz="2800" b="1">
                <a:solidFill>
                  <a:srgbClr val="DDDDDD"/>
                </a:solidFill>
                <a:latin typeface="楷体_GB2312" pitchFamily="49" charset="-122"/>
                <a:ea typeface="楷体_GB2312" pitchFamily="49" charset="-122"/>
                <a:sym typeface="Symbol" pitchFamily="18" charset="2"/>
              </a:rPr>
              <a:t></a:t>
            </a:r>
            <a:r>
              <a:rPr lang="en-US" altLang="zh-CN" sz="2800" b="1">
                <a:solidFill>
                  <a:srgbClr val="DDDDDD"/>
                </a:solidFill>
                <a:latin typeface="楷体_GB2312" pitchFamily="49" charset="-122"/>
                <a:ea typeface="楷体_GB2312" pitchFamily="49" charset="-122"/>
              </a:rPr>
              <a:t>ψ(y)</a:t>
            </a:r>
          </a:p>
          <a:p>
            <a:pPr marL="342900" indent="-342900" algn="ctr">
              <a:lnSpc>
                <a:spcPct val="120000"/>
              </a:lnSpc>
              <a:buClr>
                <a:srgbClr val="00FF00"/>
              </a:buClr>
              <a:buFont typeface="Wingdings" pitchFamily="2" charset="2"/>
              <a:buNone/>
            </a:pPr>
            <a:r>
              <a:rPr lang="en-US" altLang="zh-CN" sz="2800" b="1">
                <a:solidFill>
                  <a:srgbClr val="DDDDDD"/>
                </a:solidFill>
                <a:latin typeface="楷体_GB2312" pitchFamily="49" charset="-122"/>
                <a:ea typeface="楷体_GB2312" pitchFamily="49" charset="-122"/>
              </a:rPr>
              <a:t>ψ(x∧y)</a:t>
            </a:r>
            <a:r>
              <a:rPr lang="zh-CN" altLang="en-US" sz="2800" b="1">
                <a:solidFill>
                  <a:srgbClr val="DDDDDD"/>
                </a:solidFill>
                <a:latin typeface="楷体_GB2312" pitchFamily="49" charset="-122"/>
                <a:ea typeface="楷体_GB2312" pitchFamily="49" charset="-122"/>
              </a:rPr>
              <a:t>＝</a:t>
            </a:r>
            <a:r>
              <a:rPr lang="en-US" altLang="zh-CN" sz="2800" b="1">
                <a:solidFill>
                  <a:srgbClr val="DDDDDD"/>
                </a:solidFill>
                <a:latin typeface="楷体_GB2312" pitchFamily="49" charset="-122"/>
                <a:ea typeface="楷体_GB2312" pitchFamily="49" charset="-122"/>
              </a:rPr>
              <a:t>ψ(x)</a:t>
            </a:r>
            <a:r>
              <a:rPr lang="en-US" altLang="zh-CN" sz="2800" b="1">
                <a:solidFill>
                  <a:srgbClr val="DDDDDD"/>
                </a:solidFill>
                <a:latin typeface="楷体_GB2312" pitchFamily="49" charset="-122"/>
                <a:ea typeface="楷体_GB2312" pitchFamily="49" charset="-122"/>
                <a:sym typeface="Symbol" pitchFamily="18" charset="2"/>
              </a:rPr>
              <a:t></a:t>
            </a:r>
            <a:r>
              <a:rPr lang="en-US" altLang="zh-CN" sz="2800" b="1">
                <a:solidFill>
                  <a:srgbClr val="DDDDDD"/>
                </a:solidFill>
                <a:latin typeface="楷体_GB2312" pitchFamily="49" charset="-122"/>
                <a:ea typeface="楷体_GB2312" pitchFamily="49" charset="-122"/>
              </a:rPr>
              <a:t>ψ(y)</a:t>
            </a:r>
            <a:r>
              <a:rPr lang="zh-CN" altLang="en-US" sz="2800" b="1">
                <a:solidFill>
                  <a:srgbClr val="DDDDDD"/>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DDDDDD"/>
                </a:solidFill>
                <a:latin typeface="楷体_GB2312" pitchFamily="49" charset="-122"/>
                <a:ea typeface="楷体_GB2312" pitchFamily="49" charset="-122"/>
              </a:rPr>
              <a:t>  则称</a:t>
            </a:r>
            <a:r>
              <a:rPr lang="en-US" altLang="zh-CN" sz="2800" b="1">
                <a:solidFill>
                  <a:srgbClr val="DDDDDD"/>
                </a:solidFill>
                <a:latin typeface="楷体_GB2312" pitchFamily="49" charset="-122"/>
                <a:ea typeface="楷体_GB2312" pitchFamily="49" charset="-122"/>
              </a:rPr>
              <a:t>ψ</a:t>
            </a:r>
            <a:r>
              <a:rPr lang="zh-CN" altLang="en-US" sz="2800" b="1">
                <a:solidFill>
                  <a:srgbClr val="DDDDDD"/>
                </a:solidFill>
                <a:latin typeface="楷体_GB2312" pitchFamily="49" charset="-122"/>
                <a:ea typeface="楷体_GB2312" pitchFamily="49" charset="-122"/>
              </a:rPr>
              <a:t>为从格</a:t>
            </a:r>
            <a:r>
              <a:rPr lang="en-US" altLang="zh-CN" sz="2800" b="1">
                <a:solidFill>
                  <a:srgbClr val="DDDDDD"/>
                </a:solidFill>
                <a:latin typeface="楷体_GB2312" pitchFamily="49" charset="-122"/>
                <a:ea typeface="楷体_GB2312" pitchFamily="49" charset="-122"/>
              </a:rPr>
              <a:t>&lt;L,∨</a:t>
            </a:r>
            <a:r>
              <a:rPr lang="zh-CN" altLang="en-US" sz="2800" b="1">
                <a:solidFill>
                  <a:srgbClr val="DDDDDD"/>
                </a:solidFill>
                <a:latin typeface="楷体_GB2312" pitchFamily="49" charset="-122"/>
                <a:ea typeface="楷体_GB2312" pitchFamily="49" charset="-122"/>
              </a:rPr>
              <a:t>，∧</a:t>
            </a:r>
            <a:r>
              <a:rPr lang="en-US" altLang="zh-CN" sz="2800" b="1">
                <a:solidFill>
                  <a:srgbClr val="DDDDDD"/>
                </a:solidFill>
                <a:latin typeface="楷体_GB2312" pitchFamily="49" charset="-122"/>
                <a:ea typeface="楷体_GB2312" pitchFamily="49" charset="-122"/>
              </a:rPr>
              <a:t>&gt;</a:t>
            </a:r>
            <a:r>
              <a:rPr lang="zh-CN" altLang="en-US" sz="2800" b="1">
                <a:solidFill>
                  <a:srgbClr val="DDDDDD"/>
                </a:solidFill>
                <a:latin typeface="楷体_GB2312" pitchFamily="49" charset="-122"/>
                <a:ea typeface="楷体_GB2312" pitchFamily="49" charset="-122"/>
              </a:rPr>
              <a:t>到格</a:t>
            </a:r>
            <a:r>
              <a:rPr lang="en-US" altLang="zh-CN" sz="2800" b="1">
                <a:solidFill>
                  <a:srgbClr val="DDDDDD"/>
                </a:solidFill>
                <a:latin typeface="楷体_GB2312" pitchFamily="49" charset="-122"/>
                <a:ea typeface="楷体_GB2312" pitchFamily="49" charset="-122"/>
              </a:rPr>
              <a:t>&lt;S</a:t>
            </a:r>
            <a:r>
              <a:rPr lang="zh-CN" altLang="en-US" sz="2800" b="1">
                <a:solidFill>
                  <a:srgbClr val="DDDDDD"/>
                </a:solidFill>
                <a:latin typeface="楷体_GB2312" pitchFamily="49" charset="-122"/>
                <a:ea typeface="楷体_GB2312" pitchFamily="49" charset="-122"/>
              </a:rPr>
              <a:t>，</a:t>
            </a:r>
            <a:r>
              <a:rPr lang="zh-CN" altLang="en-US" sz="2800" b="1">
                <a:solidFill>
                  <a:srgbClr val="DDDDDD"/>
                </a:solidFill>
                <a:latin typeface="楷体_GB2312" pitchFamily="49" charset="-122"/>
                <a:ea typeface="楷体_GB2312" pitchFamily="49" charset="-122"/>
                <a:sym typeface="Symbol" pitchFamily="18" charset="2"/>
              </a:rPr>
              <a:t>，</a:t>
            </a:r>
            <a:r>
              <a:rPr lang="en-US" altLang="zh-CN" sz="2800" b="1">
                <a:solidFill>
                  <a:srgbClr val="DDDDDD"/>
                </a:solidFill>
                <a:latin typeface="楷体_GB2312" pitchFamily="49" charset="-122"/>
                <a:ea typeface="楷体_GB2312" pitchFamily="49" charset="-122"/>
              </a:rPr>
              <a:t>&gt;</a:t>
            </a:r>
            <a:r>
              <a:rPr lang="zh-CN" altLang="en-US" sz="2800" b="1">
                <a:solidFill>
                  <a:srgbClr val="DDDDDD"/>
                </a:solidFill>
                <a:latin typeface="楷体_GB2312" pitchFamily="49" charset="-122"/>
                <a:ea typeface="楷体_GB2312" pitchFamily="49" charset="-122"/>
              </a:rPr>
              <a:t>的格同态映射，当</a:t>
            </a:r>
            <a:r>
              <a:rPr lang="en-US" altLang="zh-CN" sz="2800" b="1">
                <a:solidFill>
                  <a:srgbClr val="DDDDDD"/>
                </a:solidFill>
                <a:latin typeface="楷体_GB2312" pitchFamily="49" charset="-122"/>
                <a:ea typeface="楷体_GB2312" pitchFamily="49" charset="-122"/>
              </a:rPr>
              <a:t>ψ</a:t>
            </a:r>
            <a:r>
              <a:rPr lang="zh-CN" altLang="en-US" sz="2800" b="1">
                <a:solidFill>
                  <a:srgbClr val="DDDDDD"/>
                </a:solidFill>
                <a:latin typeface="楷体_GB2312" pitchFamily="49" charset="-122"/>
                <a:ea typeface="楷体_GB2312" pitchFamily="49" charset="-122"/>
              </a:rPr>
              <a:t>分别是单射、满射和双射时，</a:t>
            </a:r>
            <a:r>
              <a:rPr lang="en-US" altLang="zh-CN" sz="2800" b="1">
                <a:solidFill>
                  <a:srgbClr val="DDDDDD"/>
                </a:solidFill>
                <a:latin typeface="楷体_GB2312" pitchFamily="49" charset="-122"/>
                <a:ea typeface="楷体_GB2312" pitchFamily="49" charset="-122"/>
              </a:rPr>
              <a:t>ψ</a:t>
            </a:r>
            <a:r>
              <a:rPr lang="zh-CN" altLang="en-US" sz="2800" b="1">
                <a:solidFill>
                  <a:srgbClr val="DDDDDD"/>
                </a:solidFill>
                <a:latin typeface="楷体_GB2312" pitchFamily="49" charset="-122"/>
                <a:ea typeface="楷体_GB2312" pitchFamily="49" charset="-122"/>
              </a:rPr>
              <a:t>分别称为单一格同态、满格同态和格同构。</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ACEBA760-A22B-49FE-BAFF-A31B0F20BF97}" type="datetime1">
              <a:rPr lang="zh-CN" altLang="en-US" smtClean="0"/>
              <a:t>2018/12/17</a:t>
            </a:fld>
            <a:endParaRPr lang="en-US" altLang="zh-CN"/>
          </a:p>
        </p:txBody>
      </p:sp>
      <p:sp>
        <p:nvSpPr>
          <p:cNvPr id="4"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5" name="灯片编号占位符 5"/>
          <p:cNvSpPr>
            <a:spLocks noGrp="1"/>
          </p:cNvSpPr>
          <p:nvPr>
            <p:ph type="sldNum" sz="quarter" idx="12"/>
          </p:nvPr>
        </p:nvSpPr>
        <p:spPr/>
        <p:txBody>
          <a:bodyPr/>
          <a:lstStyle/>
          <a:p>
            <a:fld id="{87FBC976-408B-4A66-8A1C-F1131AA56284}" type="slidenum">
              <a:rPr lang="en-US" altLang="zh-CN" smtClean="0"/>
              <a:pPr/>
              <a:t>4</a:t>
            </a:fld>
            <a:endParaRPr lang="en-US" altLang="zh-CN" dirty="0"/>
          </a:p>
        </p:txBody>
      </p:sp>
      <p:sp>
        <p:nvSpPr>
          <p:cNvPr id="457730" name="Rectangle 2"/>
          <p:cNvSpPr>
            <a:spLocks noChangeArrowheads="1"/>
          </p:cNvSpPr>
          <p:nvPr/>
        </p:nvSpPr>
        <p:spPr bwMode="auto">
          <a:xfrm>
            <a:off x="1042988" y="1196975"/>
            <a:ext cx="7777162"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30000"/>
              </a:lnSpc>
              <a:buClr>
                <a:srgbClr val="00FF00"/>
              </a:buClr>
              <a:buFont typeface="Wingdings" pitchFamily="2" charset="2"/>
              <a:buNone/>
            </a:pPr>
            <a:r>
              <a:rPr lang="zh-CN" altLang="en-US" sz="3600" b="1">
                <a:solidFill>
                  <a:srgbClr val="FF0066"/>
                </a:solidFill>
                <a:ea typeface="黑体" pitchFamily="2" charset="-122"/>
              </a:rPr>
              <a:t>本章主要介绍以下几点：</a:t>
            </a:r>
          </a:p>
          <a:p>
            <a:pPr marL="533400" indent="-533400" algn="just">
              <a:lnSpc>
                <a:spcPct val="130000"/>
              </a:lnSpc>
              <a:buClr>
                <a:srgbClr val="CC00CC"/>
              </a:buClr>
              <a:buFont typeface="Wingdings" pitchFamily="2" charset="2"/>
              <a:buAutoNum type="arabicPeriod"/>
            </a:pPr>
            <a:r>
              <a:rPr lang="zh-CN" altLang="en-US" sz="2800" b="1">
                <a:solidFill>
                  <a:srgbClr val="0000FF"/>
                </a:solidFill>
                <a:ea typeface="黑体" pitchFamily="2" charset="-122"/>
              </a:rPr>
              <a:t>格的概念和基本性质</a:t>
            </a:r>
          </a:p>
          <a:p>
            <a:pPr marL="533400" indent="-533400" algn="just">
              <a:lnSpc>
                <a:spcPct val="130000"/>
              </a:lnSpc>
              <a:buClr>
                <a:srgbClr val="CC00CC"/>
              </a:buClr>
              <a:buFont typeface="Wingdings" pitchFamily="2" charset="2"/>
              <a:buAutoNum type="arabicPeriod"/>
            </a:pPr>
            <a:r>
              <a:rPr lang="zh-CN" altLang="en-US" sz="2800" b="1">
                <a:solidFill>
                  <a:srgbClr val="0000FF"/>
                </a:solidFill>
                <a:ea typeface="黑体" pitchFamily="2" charset="-122"/>
              </a:rPr>
              <a:t>子格的定义</a:t>
            </a:r>
          </a:p>
          <a:p>
            <a:pPr marL="533400" indent="-533400" algn="just">
              <a:lnSpc>
                <a:spcPct val="130000"/>
              </a:lnSpc>
              <a:buClr>
                <a:srgbClr val="CC00CC"/>
              </a:buClr>
              <a:buFont typeface="Wingdings" pitchFamily="2" charset="2"/>
              <a:buAutoNum type="arabicPeriod"/>
            </a:pPr>
            <a:r>
              <a:rPr lang="zh-CN" altLang="en-US" sz="2800" b="1">
                <a:solidFill>
                  <a:srgbClr val="0000FF"/>
                </a:solidFill>
                <a:ea typeface="黑体" pitchFamily="2" charset="-122"/>
              </a:rPr>
              <a:t>特殊的格及性质</a:t>
            </a:r>
          </a:p>
          <a:p>
            <a:pPr marL="533400" indent="-533400" algn="just">
              <a:lnSpc>
                <a:spcPct val="130000"/>
              </a:lnSpc>
              <a:buClr>
                <a:srgbClr val="CC00CC"/>
              </a:buClr>
              <a:buFont typeface="Wingdings" pitchFamily="2" charset="2"/>
              <a:buAutoNum type="arabicPeriod"/>
            </a:pPr>
            <a:r>
              <a:rPr lang="zh-CN" altLang="en-US" sz="2800" b="1">
                <a:solidFill>
                  <a:srgbClr val="0000FF"/>
                </a:solidFill>
                <a:ea typeface="黑体" pitchFamily="2" charset="-122"/>
              </a:rPr>
              <a:t>布尔代数的概念和基本性质</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835C8CF-3806-4F1D-A925-9B436C915ACA}"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AF885AD0-FA85-4CD8-8438-898DA37A8D0E}" type="slidenum">
              <a:rPr lang="en-US" altLang="zh-CN" smtClean="0"/>
              <a:pPr/>
              <a:t>40</a:t>
            </a:fld>
            <a:endParaRPr lang="en-US" altLang="zh-CN" dirty="0"/>
          </a:p>
        </p:txBody>
      </p:sp>
      <p:sp>
        <p:nvSpPr>
          <p:cNvPr id="485378" name="Rectangle 2"/>
          <p:cNvSpPr>
            <a:spLocks noGrp="1" noChangeArrowheads="1"/>
          </p:cNvSpPr>
          <p:nvPr>
            <p:ph type="title"/>
          </p:nvPr>
        </p:nvSpPr>
        <p:spPr/>
        <p:txBody>
          <a:bodyPr/>
          <a:lstStyle/>
          <a:p>
            <a:r>
              <a:rPr lang="zh-CN" altLang="en-US" sz="3600">
                <a:ea typeface="黑体" pitchFamily="2" charset="-122"/>
              </a:rPr>
              <a:t>格的同态与同构</a:t>
            </a:r>
          </a:p>
        </p:txBody>
      </p:sp>
      <p:sp>
        <p:nvSpPr>
          <p:cNvPr id="485379" name="Rectangle 3"/>
          <p:cNvSpPr>
            <a:spLocks noChangeArrowheads="1"/>
          </p:cNvSpPr>
          <p:nvPr/>
        </p:nvSpPr>
        <p:spPr bwMode="auto">
          <a:xfrm>
            <a:off x="1042988" y="1161628"/>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将代数系统的同态与同构应用于格，可以获得格的同态与同构定义：</a:t>
            </a:r>
          </a:p>
          <a:p>
            <a:pPr marL="342900" indent="-342900" algn="just">
              <a:lnSpc>
                <a:spcPct val="120000"/>
              </a:lnSpc>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定义</a:t>
            </a:r>
            <a:r>
              <a:rPr lang="en-US" altLang="zh-CN" sz="2800" b="1" dirty="0">
                <a:solidFill>
                  <a:srgbClr val="CC00CC"/>
                </a:solidFill>
                <a:latin typeface="楷体_GB2312" pitchFamily="49" charset="-122"/>
                <a:ea typeface="楷体_GB2312" pitchFamily="49" charset="-122"/>
              </a:rPr>
              <a:t>17.6 </a:t>
            </a:r>
            <a:r>
              <a:rPr lang="zh-CN" altLang="en-US" sz="2800" b="1" dirty="0">
                <a:solidFill>
                  <a:srgbClr val="0000FF"/>
                </a:solidFill>
                <a:latin typeface="楷体_GB2312" pitchFamily="49" charset="-122"/>
                <a:ea typeface="楷体_GB2312" pitchFamily="49" charset="-122"/>
              </a:rPr>
              <a:t>设</a:t>
            </a:r>
            <a:r>
              <a:rPr lang="en-US" altLang="zh-CN" sz="2800" b="1" dirty="0">
                <a:solidFill>
                  <a:srgbClr val="0000FF"/>
                </a:solidFill>
                <a:latin typeface="楷体_GB2312" pitchFamily="49" charset="-122"/>
                <a:ea typeface="楷体_GB2312" pitchFamily="49" charset="-122"/>
              </a:rPr>
              <a:t>&lt;L,∨</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&gt;</a:t>
            </a:r>
            <a:r>
              <a:rPr lang="zh-CN" altLang="en-US" sz="2800" b="1" dirty="0">
                <a:solidFill>
                  <a:srgbClr val="0000FF"/>
                </a:solidFill>
                <a:latin typeface="楷体_GB2312" pitchFamily="49" charset="-122"/>
                <a:ea typeface="楷体_GB2312" pitchFamily="49" charset="-122"/>
              </a:rPr>
              <a:t>和</a:t>
            </a:r>
            <a:r>
              <a:rPr lang="en-US" altLang="zh-CN" sz="2800" b="1" dirty="0">
                <a:solidFill>
                  <a:srgbClr val="0000FF"/>
                </a:solidFill>
                <a:latin typeface="楷体_GB2312" pitchFamily="49" charset="-122"/>
                <a:ea typeface="楷体_GB2312" pitchFamily="49" charset="-122"/>
              </a:rPr>
              <a:t>&lt;S</a:t>
            </a:r>
            <a:r>
              <a:rPr lang="zh-CN" altLang="en-US"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&gt;</a:t>
            </a:r>
            <a:r>
              <a:rPr lang="zh-CN" altLang="en-US" sz="2800" b="1" dirty="0">
                <a:solidFill>
                  <a:srgbClr val="0000FF"/>
                </a:solidFill>
                <a:latin typeface="楷体_GB2312" pitchFamily="49" charset="-122"/>
                <a:ea typeface="楷体_GB2312" pitchFamily="49" charset="-122"/>
              </a:rPr>
              <a:t>是两个格，</a:t>
            </a:r>
            <a:r>
              <a:rPr lang="en-US" altLang="zh-CN" sz="2800" b="1" dirty="0">
                <a:solidFill>
                  <a:srgbClr val="0000FF"/>
                </a:solidFill>
                <a:latin typeface="楷体_GB2312" pitchFamily="49" charset="-122"/>
                <a:ea typeface="楷体_GB2312" pitchFamily="49" charset="-122"/>
              </a:rPr>
              <a:t>ψ</a:t>
            </a:r>
            <a:r>
              <a:rPr lang="zh-CN" altLang="en-US" sz="2800" b="1" dirty="0">
                <a:solidFill>
                  <a:srgbClr val="0000FF"/>
                </a:solidFill>
                <a:latin typeface="楷体_GB2312" pitchFamily="49" charset="-122"/>
                <a:ea typeface="楷体_GB2312" pitchFamily="49" charset="-122"/>
              </a:rPr>
              <a:t>是</a:t>
            </a:r>
            <a:r>
              <a:rPr lang="en-US" altLang="zh-CN" sz="2800" b="1" dirty="0">
                <a:solidFill>
                  <a:srgbClr val="0000FF"/>
                </a:solidFill>
                <a:latin typeface="楷体_GB2312" pitchFamily="49" charset="-122"/>
                <a:ea typeface="楷体_GB2312" pitchFamily="49" charset="-122"/>
              </a:rPr>
              <a:t>L</a:t>
            </a:r>
            <a:r>
              <a:rPr lang="zh-CN" altLang="en-US" sz="2800" b="1" dirty="0">
                <a:solidFill>
                  <a:srgbClr val="0000FF"/>
                </a:solidFill>
                <a:latin typeface="楷体_GB2312" pitchFamily="49" charset="-122"/>
                <a:ea typeface="楷体_GB2312" pitchFamily="49" charset="-122"/>
              </a:rPr>
              <a:t>到</a:t>
            </a:r>
            <a:r>
              <a:rPr lang="en-US" altLang="zh-CN" sz="2800" b="1" dirty="0">
                <a:solidFill>
                  <a:srgbClr val="0000FF"/>
                </a:solidFill>
                <a:latin typeface="楷体_GB2312" pitchFamily="49" charset="-122"/>
                <a:ea typeface="楷体_GB2312" pitchFamily="49" charset="-122"/>
              </a:rPr>
              <a:t>S</a:t>
            </a:r>
            <a:r>
              <a:rPr lang="zh-CN" altLang="en-US" sz="2800" b="1" dirty="0">
                <a:solidFill>
                  <a:srgbClr val="0000FF"/>
                </a:solidFill>
                <a:latin typeface="楷体_GB2312" pitchFamily="49" charset="-122"/>
                <a:ea typeface="楷体_GB2312" pitchFamily="49" charset="-122"/>
              </a:rPr>
              <a:t>的映射。如果对任意</a:t>
            </a:r>
            <a:r>
              <a:rPr lang="en-US" altLang="zh-CN" sz="2800" b="1" dirty="0" err="1">
                <a:solidFill>
                  <a:srgbClr val="0000FF"/>
                </a:solidFill>
                <a:latin typeface="楷体_GB2312" pitchFamily="49" charset="-122"/>
                <a:ea typeface="楷体_GB2312" pitchFamily="49" charset="-122"/>
              </a:rPr>
              <a:t>x,y∈L</a:t>
            </a:r>
            <a:r>
              <a:rPr lang="zh-CN" altLang="en-US" sz="2800" b="1" dirty="0">
                <a:solidFill>
                  <a:srgbClr val="0000FF"/>
                </a:solidFill>
                <a:latin typeface="楷体_GB2312" pitchFamily="49" charset="-122"/>
                <a:ea typeface="楷体_GB2312" pitchFamily="49" charset="-122"/>
              </a:rPr>
              <a:t>，都有：</a:t>
            </a:r>
          </a:p>
          <a:p>
            <a:pPr marL="342900" indent="-342900" algn="just">
              <a:lnSpc>
                <a:spcPct val="120000"/>
              </a:lnSpc>
              <a:buClr>
                <a:srgbClr val="00FF00"/>
              </a:buClr>
              <a:buFont typeface="Wingdings" pitchFamily="2" charset="2"/>
              <a:buNone/>
            </a:pPr>
            <a:r>
              <a:rPr lang="zh-CN" altLang="en-US" sz="2800" b="1" dirty="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ψ(</a:t>
            </a:r>
            <a:r>
              <a:rPr lang="en-US" altLang="zh-CN" sz="2800" b="1" dirty="0" err="1">
                <a:solidFill>
                  <a:srgbClr val="0000FF"/>
                </a:solidFill>
                <a:latin typeface="楷体_GB2312" pitchFamily="49" charset="-122"/>
                <a:ea typeface="楷体_GB2312" pitchFamily="49" charset="-122"/>
              </a:rPr>
              <a:t>x∨y</a:t>
            </a:r>
            <a:r>
              <a:rPr lang="en-US" altLang="zh-CN"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ψ(x)</a:t>
            </a:r>
            <a:r>
              <a:rPr lang="en-US" altLang="zh-CN"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ψ(y)</a:t>
            </a:r>
          </a:p>
          <a:p>
            <a:pPr marL="342900" indent="-342900" algn="ctr">
              <a:lnSpc>
                <a:spcPct val="120000"/>
              </a:lnSpc>
              <a:buClr>
                <a:srgbClr val="00FF00"/>
              </a:buClr>
              <a:buFont typeface="Wingdings" pitchFamily="2" charset="2"/>
              <a:buNone/>
            </a:pPr>
            <a:r>
              <a:rPr lang="en-US" altLang="zh-CN" sz="2800" b="1" dirty="0">
                <a:solidFill>
                  <a:srgbClr val="0000FF"/>
                </a:solidFill>
                <a:latin typeface="楷体_GB2312" pitchFamily="49" charset="-122"/>
                <a:ea typeface="楷体_GB2312" pitchFamily="49" charset="-122"/>
              </a:rPr>
              <a:t>ψ(</a:t>
            </a:r>
            <a:r>
              <a:rPr lang="en-US" altLang="zh-CN" sz="2800" b="1" dirty="0" err="1">
                <a:solidFill>
                  <a:srgbClr val="0000FF"/>
                </a:solidFill>
                <a:latin typeface="楷体_GB2312" pitchFamily="49" charset="-122"/>
                <a:ea typeface="楷体_GB2312" pitchFamily="49" charset="-122"/>
              </a:rPr>
              <a:t>x∧y</a:t>
            </a:r>
            <a:r>
              <a:rPr lang="en-US" altLang="zh-CN"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ψ(x)</a:t>
            </a:r>
            <a:r>
              <a:rPr lang="en-US" altLang="zh-CN"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ψ(y)</a:t>
            </a:r>
            <a:r>
              <a:rPr lang="zh-CN" altLang="en-US" sz="2800" b="1" dirty="0">
                <a:solidFill>
                  <a:srgbClr val="0000FF"/>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dirty="0">
                <a:solidFill>
                  <a:srgbClr val="0000FF"/>
                </a:solidFill>
                <a:latin typeface="楷体_GB2312" pitchFamily="49" charset="-122"/>
                <a:ea typeface="楷体_GB2312" pitchFamily="49" charset="-122"/>
              </a:rPr>
              <a:t>  则称</a:t>
            </a:r>
            <a:r>
              <a:rPr lang="en-US" altLang="zh-CN" sz="2800" b="1" dirty="0">
                <a:solidFill>
                  <a:srgbClr val="0000FF"/>
                </a:solidFill>
                <a:latin typeface="楷体_GB2312" pitchFamily="49" charset="-122"/>
                <a:ea typeface="楷体_GB2312" pitchFamily="49" charset="-122"/>
              </a:rPr>
              <a:t>ψ</a:t>
            </a:r>
            <a:r>
              <a:rPr lang="zh-CN" altLang="en-US" sz="2800" b="1" dirty="0">
                <a:solidFill>
                  <a:srgbClr val="0000FF"/>
                </a:solidFill>
                <a:latin typeface="楷体_GB2312" pitchFamily="49" charset="-122"/>
                <a:ea typeface="楷体_GB2312" pitchFamily="49" charset="-122"/>
              </a:rPr>
              <a:t>为从格</a:t>
            </a:r>
            <a:r>
              <a:rPr lang="en-US" altLang="zh-CN" sz="2800" b="1" dirty="0">
                <a:solidFill>
                  <a:srgbClr val="0000FF"/>
                </a:solidFill>
                <a:latin typeface="楷体_GB2312" pitchFamily="49" charset="-122"/>
                <a:ea typeface="楷体_GB2312" pitchFamily="49" charset="-122"/>
              </a:rPr>
              <a:t>&lt;L,∨</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&gt;</a:t>
            </a:r>
            <a:r>
              <a:rPr lang="zh-CN" altLang="en-US" sz="2800" b="1" dirty="0">
                <a:solidFill>
                  <a:srgbClr val="0000FF"/>
                </a:solidFill>
                <a:latin typeface="楷体_GB2312" pitchFamily="49" charset="-122"/>
                <a:ea typeface="楷体_GB2312" pitchFamily="49" charset="-122"/>
              </a:rPr>
              <a:t>到格</a:t>
            </a:r>
            <a:r>
              <a:rPr lang="en-US" altLang="zh-CN" sz="2800" b="1" dirty="0">
                <a:solidFill>
                  <a:srgbClr val="0000FF"/>
                </a:solidFill>
                <a:latin typeface="楷体_GB2312" pitchFamily="49" charset="-122"/>
                <a:ea typeface="楷体_GB2312" pitchFamily="49" charset="-122"/>
              </a:rPr>
              <a:t>&lt;S</a:t>
            </a:r>
            <a:r>
              <a:rPr lang="zh-CN" altLang="en-US"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&gt;</a:t>
            </a:r>
            <a:r>
              <a:rPr lang="zh-CN" altLang="en-US" sz="2800" b="1" dirty="0">
                <a:solidFill>
                  <a:srgbClr val="0000FF"/>
                </a:solidFill>
                <a:latin typeface="楷体_GB2312" pitchFamily="49" charset="-122"/>
                <a:ea typeface="楷体_GB2312" pitchFamily="49" charset="-122"/>
              </a:rPr>
              <a:t>的</a:t>
            </a:r>
            <a:r>
              <a:rPr lang="zh-CN" altLang="en-US" sz="2800" b="1" dirty="0">
                <a:solidFill>
                  <a:srgbClr val="FF3399"/>
                </a:solidFill>
                <a:latin typeface="楷体_GB2312" pitchFamily="49" charset="-122"/>
                <a:ea typeface="楷体_GB2312" pitchFamily="49" charset="-122"/>
              </a:rPr>
              <a:t>格同态映射，</a:t>
            </a:r>
            <a:r>
              <a:rPr lang="zh-CN" altLang="en-US" sz="2800" b="1" dirty="0">
                <a:solidFill>
                  <a:srgbClr val="0000FF"/>
                </a:solidFill>
                <a:latin typeface="楷体_GB2312" pitchFamily="49" charset="-122"/>
                <a:ea typeface="楷体_GB2312" pitchFamily="49" charset="-122"/>
              </a:rPr>
              <a:t>当</a:t>
            </a:r>
            <a:r>
              <a:rPr lang="en-US" altLang="zh-CN" sz="2800" b="1" dirty="0">
                <a:solidFill>
                  <a:srgbClr val="0000FF"/>
                </a:solidFill>
                <a:latin typeface="楷体_GB2312" pitchFamily="49" charset="-122"/>
                <a:ea typeface="楷体_GB2312" pitchFamily="49" charset="-122"/>
              </a:rPr>
              <a:t>ψ</a:t>
            </a:r>
            <a:r>
              <a:rPr lang="zh-CN" altLang="en-US" sz="2800" b="1" dirty="0">
                <a:solidFill>
                  <a:srgbClr val="0000FF"/>
                </a:solidFill>
                <a:latin typeface="楷体_GB2312" pitchFamily="49" charset="-122"/>
                <a:ea typeface="楷体_GB2312" pitchFamily="49" charset="-122"/>
              </a:rPr>
              <a:t>分别是单射、满射和双射时，</a:t>
            </a:r>
            <a:r>
              <a:rPr lang="en-US" altLang="zh-CN" sz="2800" b="1" dirty="0">
                <a:solidFill>
                  <a:srgbClr val="0000FF"/>
                </a:solidFill>
                <a:latin typeface="楷体_GB2312" pitchFamily="49" charset="-122"/>
                <a:ea typeface="楷体_GB2312" pitchFamily="49" charset="-122"/>
              </a:rPr>
              <a:t>ψ</a:t>
            </a:r>
            <a:r>
              <a:rPr lang="zh-CN" altLang="en-US" sz="2800" b="1" dirty="0">
                <a:solidFill>
                  <a:srgbClr val="0000FF"/>
                </a:solidFill>
                <a:latin typeface="楷体_GB2312" pitchFamily="49" charset="-122"/>
                <a:ea typeface="楷体_GB2312" pitchFamily="49" charset="-122"/>
              </a:rPr>
              <a:t>分别称为</a:t>
            </a:r>
            <a:r>
              <a:rPr lang="zh-CN" altLang="en-US" sz="2800" b="1" dirty="0">
                <a:solidFill>
                  <a:srgbClr val="FF3399"/>
                </a:solidFill>
                <a:latin typeface="楷体_GB2312" pitchFamily="49" charset="-122"/>
                <a:ea typeface="楷体_GB2312" pitchFamily="49" charset="-122"/>
              </a:rPr>
              <a:t>单一格同态</a:t>
            </a:r>
            <a:r>
              <a:rPr lang="zh-CN" altLang="en-US" sz="2800" b="1" dirty="0">
                <a:latin typeface="楷体_GB2312" pitchFamily="49" charset="-122"/>
                <a:ea typeface="楷体_GB2312" pitchFamily="49" charset="-122"/>
              </a:rPr>
              <a:t>、</a:t>
            </a:r>
            <a:r>
              <a:rPr lang="zh-CN" altLang="en-US" sz="2800" b="1" dirty="0">
                <a:solidFill>
                  <a:srgbClr val="FF3399"/>
                </a:solidFill>
                <a:latin typeface="楷体_GB2312" pitchFamily="49" charset="-122"/>
                <a:ea typeface="楷体_GB2312" pitchFamily="49" charset="-122"/>
              </a:rPr>
              <a:t>满格同态</a:t>
            </a:r>
            <a:r>
              <a:rPr lang="zh-CN" altLang="en-US" sz="2800" b="1" dirty="0">
                <a:latin typeface="楷体_GB2312" pitchFamily="49" charset="-122"/>
                <a:ea typeface="楷体_GB2312" pitchFamily="49" charset="-122"/>
              </a:rPr>
              <a:t>和</a:t>
            </a:r>
            <a:r>
              <a:rPr lang="zh-CN" altLang="en-US" sz="2800" b="1" dirty="0">
                <a:solidFill>
                  <a:srgbClr val="FF3399"/>
                </a:solidFill>
                <a:latin typeface="楷体_GB2312" pitchFamily="49" charset="-122"/>
                <a:ea typeface="楷体_GB2312" pitchFamily="49" charset="-122"/>
              </a:rPr>
              <a:t>格同构</a:t>
            </a:r>
            <a:r>
              <a:rPr lang="zh-CN" altLang="en-US" sz="2800" b="1" dirty="0">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9521156-908E-4F88-9870-708202220C09}"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44FBCFDA-D047-4075-8058-31E50488F3C1}" type="slidenum">
              <a:rPr lang="en-US" altLang="zh-CN" smtClean="0"/>
              <a:pPr/>
              <a:t>41</a:t>
            </a:fld>
            <a:endParaRPr lang="en-US" altLang="zh-CN" dirty="0"/>
          </a:p>
        </p:txBody>
      </p:sp>
      <p:sp>
        <p:nvSpPr>
          <p:cNvPr id="486402" name="Rectangle 2"/>
          <p:cNvSpPr>
            <a:spLocks noGrp="1" noChangeArrowheads="1"/>
          </p:cNvSpPr>
          <p:nvPr>
            <p:ph type="title"/>
          </p:nvPr>
        </p:nvSpPr>
        <p:spPr/>
        <p:txBody>
          <a:bodyPr/>
          <a:lstStyle/>
          <a:p>
            <a:endParaRPr lang="zh-CN" altLang="zh-CN"/>
          </a:p>
        </p:txBody>
      </p:sp>
      <p:sp>
        <p:nvSpPr>
          <p:cNvPr id="486403" name="Rectangle 3"/>
          <p:cNvSpPr>
            <a:spLocks noGrp="1" noChangeArrowheads="1"/>
          </p:cNvSpPr>
          <p:nvPr>
            <p:ph type="body" idx="1"/>
          </p:nvPr>
        </p:nvSpPr>
        <p:spPr>
          <a:xfrm>
            <a:off x="1317625" y="1052513"/>
            <a:ext cx="7215188" cy="5405437"/>
          </a:xfrm>
        </p:spPr>
        <p:txBody>
          <a:bodyPr/>
          <a:lstStyle/>
          <a:p>
            <a:pPr>
              <a:buClr>
                <a:srgbClr val="FF0000"/>
              </a:buClr>
              <a:buFont typeface="Wingdings" pitchFamily="2" charset="2"/>
              <a:buChar char="n"/>
            </a:pPr>
            <a:r>
              <a:rPr lang="zh-CN" altLang="en-US" dirty="0">
                <a:solidFill>
                  <a:srgbClr val="FF3399"/>
                </a:solidFill>
                <a:latin typeface="楷体_GB2312" pitchFamily="49" charset="-122"/>
                <a:ea typeface="楷体_GB2312" pitchFamily="49" charset="-122"/>
              </a:rPr>
              <a:t>例  </a:t>
            </a:r>
            <a:r>
              <a:rPr lang="zh-CN" altLang="en-US" sz="2400" dirty="0">
                <a:solidFill>
                  <a:srgbClr val="0000FF"/>
                </a:solidFill>
                <a:latin typeface="楷体_GB2312" pitchFamily="49" charset="-122"/>
                <a:ea typeface="楷体_GB2312" pitchFamily="49" charset="-122"/>
              </a:rPr>
              <a:t>设</a:t>
            </a:r>
            <a:r>
              <a:rPr lang="en-US" altLang="zh-CN" sz="2400" dirty="0">
                <a:solidFill>
                  <a:srgbClr val="0000FF"/>
                </a:solidFill>
                <a:latin typeface="楷体_GB2312" pitchFamily="49" charset="-122"/>
                <a:ea typeface="楷体_GB2312" pitchFamily="49" charset="-122"/>
              </a:rPr>
              <a:t>D</a:t>
            </a:r>
            <a:r>
              <a:rPr lang="en-US" altLang="zh-CN" sz="2400" baseline="-25000" dirty="0">
                <a:solidFill>
                  <a:srgbClr val="0000FF"/>
                </a:solidFill>
                <a:latin typeface="楷体_GB2312" pitchFamily="49" charset="-122"/>
                <a:ea typeface="楷体_GB2312" pitchFamily="49" charset="-122"/>
              </a:rPr>
              <a:t>6</a:t>
            </a:r>
            <a:r>
              <a:rPr lang="zh-CN" altLang="en-US" sz="2400" dirty="0">
                <a:solidFill>
                  <a:srgbClr val="0000FF"/>
                </a:solidFill>
                <a:latin typeface="楷体_GB2312" pitchFamily="49" charset="-122"/>
                <a:ea typeface="楷体_GB2312" pitchFamily="49" charset="-122"/>
              </a:rPr>
              <a:t>表示</a:t>
            </a:r>
            <a:r>
              <a:rPr lang="en-US" altLang="zh-CN" sz="2400" dirty="0">
                <a:solidFill>
                  <a:srgbClr val="0000FF"/>
                </a:solidFill>
                <a:latin typeface="楷体_GB2312" pitchFamily="49" charset="-122"/>
                <a:ea typeface="楷体_GB2312" pitchFamily="49" charset="-122"/>
              </a:rPr>
              <a:t>6</a:t>
            </a:r>
            <a:r>
              <a:rPr lang="zh-CN" altLang="en-US" sz="2400" dirty="0">
                <a:solidFill>
                  <a:srgbClr val="0000FF"/>
                </a:solidFill>
                <a:latin typeface="楷体_GB2312" pitchFamily="49" charset="-122"/>
                <a:ea typeface="楷体_GB2312" pitchFamily="49" charset="-122"/>
              </a:rPr>
              <a:t>的正因子集，证明因子格</a:t>
            </a:r>
          </a:p>
          <a:p>
            <a:pPr>
              <a:buFont typeface="Wingdings" pitchFamily="2" charset="2"/>
              <a:buNone/>
            </a:pPr>
            <a:r>
              <a:rPr lang="en-US" altLang="zh-CN" sz="2400" dirty="0">
                <a:solidFill>
                  <a:srgbClr val="0000FF"/>
                </a:solidFill>
                <a:latin typeface="楷体_GB2312" pitchFamily="49" charset="-122"/>
                <a:ea typeface="楷体_GB2312" pitchFamily="49" charset="-122"/>
              </a:rPr>
              <a:t>&lt; D</a:t>
            </a:r>
            <a:r>
              <a:rPr lang="en-US" altLang="zh-CN" sz="2400" baseline="-25000" dirty="0">
                <a:solidFill>
                  <a:srgbClr val="0000FF"/>
                </a:solidFill>
                <a:latin typeface="楷体_GB2312" pitchFamily="49" charset="-122"/>
                <a:ea typeface="楷体_GB2312" pitchFamily="49" charset="-122"/>
              </a:rPr>
              <a:t>6</a:t>
            </a:r>
            <a:r>
              <a:rPr lang="en-US" altLang="zh-CN" sz="2400" dirty="0">
                <a:solidFill>
                  <a:srgbClr val="0000FF"/>
                </a:solidFill>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&gt;</a:t>
            </a:r>
            <a:r>
              <a:rPr lang="zh-CN" altLang="en-US" sz="2400" dirty="0">
                <a:solidFill>
                  <a:srgbClr val="0000FF"/>
                </a:solidFill>
                <a:latin typeface="楷体_GB2312" pitchFamily="49" charset="-122"/>
                <a:ea typeface="楷体_GB2312" pitchFamily="49" charset="-122"/>
              </a:rPr>
              <a:t>和幂集格</a:t>
            </a:r>
            <a:r>
              <a:rPr lang="en-US" altLang="zh-CN" sz="2400" dirty="0">
                <a:solidFill>
                  <a:srgbClr val="0000FF"/>
                </a:solidFill>
                <a:latin typeface="楷体_GB2312" pitchFamily="49" charset="-122"/>
                <a:ea typeface="楷体_GB2312" pitchFamily="49" charset="-122"/>
              </a:rPr>
              <a:t>&lt;2</a:t>
            </a:r>
            <a:r>
              <a:rPr lang="en-US" altLang="zh-CN" sz="2400" baseline="30000" dirty="0">
                <a:solidFill>
                  <a:srgbClr val="0000FF"/>
                </a:solidFill>
                <a:latin typeface="楷体_GB2312" pitchFamily="49" charset="-122"/>
                <a:ea typeface="楷体_GB2312" pitchFamily="49" charset="-122"/>
              </a:rPr>
              <a:t>{</a:t>
            </a:r>
            <a:r>
              <a:rPr lang="en-US" altLang="zh-CN" sz="2400" baseline="30000" dirty="0" err="1">
                <a:solidFill>
                  <a:srgbClr val="0000FF"/>
                </a:solidFill>
                <a:latin typeface="楷体_GB2312" pitchFamily="49" charset="-122"/>
                <a:ea typeface="楷体_GB2312" pitchFamily="49" charset="-122"/>
              </a:rPr>
              <a:t>a,b</a:t>
            </a:r>
            <a:r>
              <a:rPr lang="en-US" altLang="zh-CN" sz="2400" baseline="300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&gt;</a:t>
            </a:r>
            <a:r>
              <a:rPr lang="zh-CN" altLang="en-US" sz="2400" dirty="0">
                <a:solidFill>
                  <a:srgbClr val="0000FF"/>
                </a:solidFill>
                <a:latin typeface="楷体_GB2312" pitchFamily="49" charset="-122"/>
                <a:ea typeface="楷体_GB2312" pitchFamily="49" charset="-122"/>
              </a:rPr>
              <a:t>是同构的。</a:t>
            </a:r>
          </a:p>
          <a:p>
            <a:pPr>
              <a:buFont typeface="Wingdings" pitchFamily="2" charset="2"/>
              <a:buNone/>
            </a:pPr>
            <a:r>
              <a:rPr kumimoji="0" lang="zh-CN" altLang="en-US" sz="2400" dirty="0">
                <a:solidFill>
                  <a:srgbClr val="FF0000"/>
                </a:solidFill>
                <a:latin typeface="楷体_GB2312" pitchFamily="49" charset="-122"/>
                <a:ea typeface="楷体_GB2312" pitchFamily="49" charset="-122"/>
              </a:rPr>
              <a:t>证明：</a:t>
            </a:r>
            <a:r>
              <a:rPr kumimoji="0" lang="zh-CN" altLang="en-US" sz="2400" dirty="0">
                <a:solidFill>
                  <a:srgbClr val="808080"/>
                </a:solidFill>
                <a:latin typeface="楷体_GB2312" pitchFamily="49" charset="-122"/>
                <a:ea typeface="楷体_GB2312" pitchFamily="49" charset="-122"/>
              </a:rPr>
              <a:t>定义映射</a:t>
            </a:r>
            <a:r>
              <a:rPr kumimoji="0" lang="en-US" altLang="zh-CN" sz="2400" dirty="0">
                <a:solidFill>
                  <a:srgbClr val="808080"/>
                </a:solidFill>
                <a:latin typeface="楷体_GB2312" pitchFamily="49" charset="-122"/>
                <a:ea typeface="楷体_GB2312" pitchFamily="49" charset="-122"/>
              </a:rPr>
              <a:t>f</a:t>
            </a:r>
            <a:r>
              <a:rPr kumimoji="0" lang="zh-CN" altLang="en-US"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rPr>
              <a:t>D</a:t>
            </a:r>
            <a:r>
              <a:rPr lang="en-US" altLang="zh-CN" sz="2400" baseline="-25000" dirty="0">
                <a:solidFill>
                  <a:srgbClr val="808080"/>
                </a:solidFill>
                <a:latin typeface="楷体_GB2312" pitchFamily="49" charset="-122"/>
                <a:ea typeface="楷体_GB2312" pitchFamily="49" charset="-122"/>
              </a:rPr>
              <a:t>6 </a:t>
            </a:r>
            <a:r>
              <a:rPr lang="en-US" altLang="zh-CN" sz="2400" dirty="0">
                <a:solidFill>
                  <a:srgbClr val="808080"/>
                </a:solidFill>
                <a:latin typeface="楷体_GB2312" pitchFamily="49" charset="-122"/>
                <a:ea typeface="楷体_GB2312" pitchFamily="49" charset="-122"/>
              </a:rPr>
              <a:t>→2</a:t>
            </a:r>
            <a:r>
              <a:rPr lang="en-US" altLang="zh-CN" sz="2400" baseline="30000" dirty="0">
                <a:solidFill>
                  <a:srgbClr val="808080"/>
                </a:solidFill>
                <a:latin typeface="楷体_GB2312" pitchFamily="49" charset="-122"/>
                <a:ea typeface="楷体_GB2312" pitchFamily="49" charset="-122"/>
              </a:rPr>
              <a:t>{</a:t>
            </a:r>
            <a:r>
              <a:rPr lang="en-US" altLang="zh-CN" sz="2400" baseline="30000" dirty="0" err="1">
                <a:solidFill>
                  <a:srgbClr val="808080"/>
                </a:solidFill>
                <a:latin typeface="楷体_GB2312" pitchFamily="49" charset="-122"/>
                <a:ea typeface="楷体_GB2312" pitchFamily="49" charset="-122"/>
              </a:rPr>
              <a:t>a,b</a:t>
            </a:r>
            <a:r>
              <a:rPr lang="en-US" altLang="zh-CN" sz="2400" baseline="30000" dirty="0">
                <a:solidFill>
                  <a:srgbClr val="808080"/>
                </a:solidFill>
                <a:latin typeface="楷体_GB2312" pitchFamily="49" charset="-122"/>
                <a:ea typeface="楷体_GB2312" pitchFamily="49" charset="-122"/>
              </a:rPr>
              <a:t>}</a:t>
            </a:r>
            <a:r>
              <a:rPr lang="zh-CN" altLang="en-US" sz="2400" dirty="0">
                <a:solidFill>
                  <a:srgbClr val="808080"/>
                </a:solidFill>
                <a:latin typeface="楷体_GB2312" pitchFamily="49" charset="-122"/>
                <a:ea typeface="楷体_GB2312" pitchFamily="49" charset="-122"/>
              </a:rPr>
              <a:t>，使得</a:t>
            </a:r>
          </a:p>
          <a:p>
            <a:pPr>
              <a:buFont typeface="Wingdings" pitchFamily="2" charset="2"/>
              <a:buNone/>
            </a:pPr>
            <a:r>
              <a:rPr lang="en-US" altLang="zh-CN" sz="2400" dirty="0">
                <a:solidFill>
                  <a:srgbClr val="808080"/>
                </a:solidFill>
                <a:latin typeface="楷体_GB2312" pitchFamily="49" charset="-122"/>
                <a:ea typeface="楷体_GB2312" pitchFamily="49" charset="-122"/>
              </a:rPr>
              <a:t>f(1)=</a:t>
            </a:r>
            <a:r>
              <a:rPr lang="en-US"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rPr>
              <a:t>,f(2)={a},f(3)={b},f(6)={</a:t>
            </a:r>
            <a:r>
              <a:rPr lang="en-US" altLang="zh-CN" sz="2400" dirty="0" err="1">
                <a:solidFill>
                  <a:srgbClr val="808080"/>
                </a:solidFill>
                <a:latin typeface="楷体_GB2312" pitchFamily="49" charset="-122"/>
                <a:ea typeface="楷体_GB2312" pitchFamily="49" charset="-122"/>
              </a:rPr>
              <a:t>a,b</a:t>
            </a:r>
            <a:r>
              <a:rPr lang="en-US" altLang="zh-CN" sz="2400" dirty="0">
                <a:solidFill>
                  <a:srgbClr val="808080"/>
                </a:solidFill>
                <a:latin typeface="楷体_GB2312" pitchFamily="49" charset="-122"/>
                <a:ea typeface="楷体_GB2312" pitchFamily="49" charset="-122"/>
              </a:rPr>
              <a:t>}</a:t>
            </a:r>
          </a:p>
          <a:p>
            <a:pPr>
              <a:buFont typeface="Wingdings" pitchFamily="2" charset="2"/>
              <a:buNone/>
            </a:pPr>
            <a:r>
              <a:rPr lang="en-US" altLang="zh-CN" sz="2400" dirty="0">
                <a:solidFill>
                  <a:srgbClr val="808080"/>
                </a:solidFill>
                <a:latin typeface="楷体_GB2312" pitchFamily="49" charset="-122"/>
                <a:ea typeface="楷体_GB2312" pitchFamily="49" charset="-122"/>
              </a:rPr>
              <a:t>∵ &lt; D</a:t>
            </a:r>
            <a:r>
              <a:rPr lang="en-US" altLang="zh-CN" sz="2400" baseline="-25000" dirty="0">
                <a:solidFill>
                  <a:srgbClr val="808080"/>
                </a:solidFill>
                <a:latin typeface="楷体_GB2312" pitchFamily="49" charset="-122"/>
                <a:ea typeface="楷体_GB2312" pitchFamily="49" charset="-122"/>
              </a:rPr>
              <a:t>6</a:t>
            </a:r>
            <a:r>
              <a:rPr lang="en-US" altLang="zh-CN" sz="2400" dirty="0">
                <a:solidFill>
                  <a:srgbClr val="808080"/>
                </a:solidFill>
                <a:latin typeface="楷体_GB2312" pitchFamily="49" charset="-122"/>
                <a:ea typeface="楷体_GB2312" pitchFamily="49" charset="-122"/>
              </a:rPr>
              <a:t> </a:t>
            </a:r>
            <a:r>
              <a:rPr lang="zh-CN" altLang="en-US"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rPr>
              <a:t>&gt;</a:t>
            </a:r>
            <a:r>
              <a:rPr lang="zh-CN" altLang="en-US" sz="2400" dirty="0">
                <a:solidFill>
                  <a:srgbClr val="808080"/>
                </a:solidFill>
                <a:latin typeface="楷体_GB2312" pitchFamily="49" charset="-122"/>
                <a:ea typeface="楷体_GB2312" pitchFamily="49" charset="-122"/>
              </a:rPr>
              <a:t>对应的代数格为</a:t>
            </a:r>
            <a:r>
              <a:rPr lang="en-US" altLang="zh-CN" sz="2400" dirty="0">
                <a:solidFill>
                  <a:srgbClr val="808080"/>
                </a:solidFill>
                <a:latin typeface="楷体_GB2312" pitchFamily="49" charset="-122"/>
                <a:ea typeface="楷体_GB2312" pitchFamily="49" charset="-122"/>
              </a:rPr>
              <a:t>&lt; D</a:t>
            </a:r>
            <a:r>
              <a:rPr lang="en-US" altLang="zh-CN" sz="2400" baseline="-25000" dirty="0">
                <a:solidFill>
                  <a:srgbClr val="808080"/>
                </a:solidFill>
                <a:latin typeface="楷体_GB2312" pitchFamily="49" charset="-122"/>
                <a:ea typeface="楷体_GB2312" pitchFamily="49" charset="-122"/>
              </a:rPr>
              <a:t>6</a:t>
            </a:r>
            <a:r>
              <a:rPr lang="en-US" altLang="zh-CN" sz="2400" dirty="0">
                <a:solidFill>
                  <a:srgbClr val="808080"/>
                </a:solidFill>
                <a:latin typeface="楷体_GB2312" pitchFamily="49" charset="-122"/>
                <a:ea typeface="楷体_GB2312" pitchFamily="49" charset="-122"/>
              </a:rPr>
              <a:t> </a:t>
            </a:r>
            <a:r>
              <a:rPr lang="zh-CN" altLang="en-US"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lcm</a:t>
            </a:r>
            <a:r>
              <a:rPr lang="zh-CN" altLang="en-US" sz="2400" dirty="0">
                <a:solidFill>
                  <a:srgbClr val="808080"/>
                </a:solidFill>
                <a:latin typeface="楷体_GB2312" pitchFamily="49" charset="-122"/>
                <a:ea typeface="楷体_GB2312" pitchFamily="49" charset="-122"/>
                <a:sym typeface="Symbol" pitchFamily="18" charset="2"/>
              </a:rPr>
              <a:t>，</a:t>
            </a:r>
            <a:r>
              <a:rPr lang="en-US" altLang="zh-CN" sz="2400" dirty="0" err="1">
                <a:solidFill>
                  <a:srgbClr val="808080"/>
                </a:solidFill>
                <a:latin typeface="楷体_GB2312" pitchFamily="49" charset="-122"/>
                <a:ea typeface="楷体_GB2312" pitchFamily="49" charset="-122"/>
                <a:sym typeface="Symbol" pitchFamily="18" charset="2"/>
              </a:rPr>
              <a:t>gcd</a:t>
            </a:r>
            <a:r>
              <a:rPr lang="en-US" altLang="zh-CN" sz="2400" dirty="0">
                <a:solidFill>
                  <a:srgbClr val="808080"/>
                </a:solidFill>
                <a:latin typeface="楷体_GB2312" pitchFamily="49" charset="-122"/>
                <a:ea typeface="楷体_GB2312" pitchFamily="49" charset="-122"/>
              </a:rPr>
              <a:t>&gt;</a:t>
            </a:r>
          </a:p>
          <a:p>
            <a:pPr>
              <a:buFont typeface="Wingdings" pitchFamily="2" charset="2"/>
              <a:buNone/>
            </a:pPr>
            <a:r>
              <a:rPr lang="en-US" altLang="zh-CN" sz="2400" dirty="0">
                <a:solidFill>
                  <a:srgbClr val="808080"/>
                </a:solidFill>
                <a:latin typeface="楷体_GB2312" pitchFamily="49" charset="-122"/>
                <a:ea typeface="楷体_GB2312" pitchFamily="49" charset="-122"/>
              </a:rPr>
              <a:t>&lt;2</a:t>
            </a:r>
            <a:r>
              <a:rPr lang="en-US" altLang="zh-CN" sz="2400" baseline="30000" dirty="0">
                <a:solidFill>
                  <a:srgbClr val="808080"/>
                </a:solidFill>
                <a:latin typeface="楷体_GB2312" pitchFamily="49" charset="-122"/>
                <a:ea typeface="楷体_GB2312" pitchFamily="49" charset="-122"/>
              </a:rPr>
              <a:t>{</a:t>
            </a:r>
            <a:r>
              <a:rPr lang="en-US" altLang="zh-CN" sz="2400" baseline="30000" dirty="0" err="1">
                <a:solidFill>
                  <a:srgbClr val="808080"/>
                </a:solidFill>
                <a:latin typeface="楷体_GB2312" pitchFamily="49" charset="-122"/>
                <a:ea typeface="楷体_GB2312" pitchFamily="49" charset="-122"/>
              </a:rPr>
              <a:t>a,b</a:t>
            </a:r>
            <a:r>
              <a:rPr lang="en-US" altLang="zh-CN" sz="2400" baseline="30000" dirty="0">
                <a:solidFill>
                  <a:srgbClr val="808080"/>
                </a:solidFill>
                <a:latin typeface="楷体_GB2312" pitchFamily="49" charset="-122"/>
                <a:ea typeface="楷体_GB2312" pitchFamily="49" charset="-122"/>
              </a:rPr>
              <a:t>}</a:t>
            </a:r>
            <a:r>
              <a:rPr lang="zh-CN" altLang="en-US" sz="2400" dirty="0">
                <a:solidFill>
                  <a:srgbClr val="808080"/>
                </a:solidFill>
                <a:latin typeface="楷体_GB2312" pitchFamily="49" charset="-122"/>
                <a:ea typeface="楷体_GB2312" pitchFamily="49" charset="-122"/>
              </a:rPr>
              <a:t>，</a:t>
            </a:r>
            <a:r>
              <a:rPr lang="zh-CN" altLang="en-US"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rPr>
              <a:t>&gt;</a:t>
            </a:r>
            <a:r>
              <a:rPr lang="zh-CN" altLang="en-US" sz="2400" dirty="0">
                <a:solidFill>
                  <a:srgbClr val="808080"/>
                </a:solidFill>
                <a:latin typeface="楷体_GB2312" pitchFamily="49" charset="-122"/>
                <a:ea typeface="楷体_GB2312" pitchFamily="49" charset="-122"/>
              </a:rPr>
              <a:t>对应的代数格为</a:t>
            </a:r>
            <a:r>
              <a:rPr lang="en-US" altLang="zh-CN" sz="2400" dirty="0">
                <a:solidFill>
                  <a:srgbClr val="808080"/>
                </a:solidFill>
                <a:latin typeface="楷体_GB2312" pitchFamily="49" charset="-122"/>
                <a:ea typeface="楷体_GB2312" pitchFamily="49" charset="-122"/>
              </a:rPr>
              <a:t>&lt;2</a:t>
            </a:r>
            <a:r>
              <a:rPr lang="en-US" altLang="zh-CN" sz="2400" baseline="30000" dirty="0">
                <a:solidFill>
                  <a:srgbClr val="808080"/>
                </a:solidFill>
                <a:latin typeface="楷体_GB2312" pitchFamily="49" charset="-122"/>
                <a:ea typeface="楷体_GB2312" pitchFamily="49" charset="-122"/>
              </a:rPr>
              <a:t>{</a:t>
            </a:r>
            <a:r>
              <a:rPr lang="en-US" altLang="zh-CN" sz="2400" baseline="30000" dirty="0" err="1">
                <a:solidFill>
                  <a:srgbClr val="808080"/>
                </a:solidFill>
                <a:latin typeface="楷体_GB2312" pitchFamily="49" charset="-122"/>
                <a:ea typeface="楷体_GB2312" pitchFamily="49" charset="-122"/>
              </a:rPr>
              <a:t>a,b</a:t>
            </a:r>
            <a:r>
              <a:rPr lang="en-US" altLang="zh-CN" sz="2400" baseline="30000" dirty="0">
                <a:solidFill>
                  <a:srgbClr val="808080"/>
                </a:solidFill>
                <a:latin typeface="楷体_GB2312" pitchFamily="49" charset="-122"/>
                <a:ea typeface="楷体_GB2312" pitchFamily="49" charset="-122"/>
              </a:rPr>
              <a:t>}</a:t>
            </a:r>
            <a:r>
              <a:rPr lang="zh-CN" altLang="en-US" sz="2400" dirty="0">
                <a:solidFill>
                  <a:srgbClr val="808080"/>
                </a:solidFill>
                <a:latin typeface="楷体_GB2312" pitchFamily="49" charset="-122"/>
                <a:ea typeface="楷体_GB2312" pitchFamily="49" charset="-122"/>
              </a:rPr>
              <a:t>，</a:t>
            </a:r>
            <a:r>
              <a:rPr lang="zh-CN" altLang="zh-CN" sz="2400" dirty="0">
                <a:solidFill>
                  <a:srgbClr val="808080"/>
                </a:solidFill>
                <a:latin typeface="楷体_GB2312" pitchFamily="49" charset="-122"/>
                <a:ea typeface="楷体_GB2312" pitchFamily="49" charset="-122"/>
                <a:sym typeface="Symbol" pitchFamily="18" charset="2"/>
              </a:rPr>
              <a:t>∪，</a:t>
            </a:r>
            <a:r>
              <a:rPr lang="zh-CN" altLang="en-US"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rPr>
              <a:t>&gt;</a:t>
            </a:r>
          </a:p>
          <a:p>
            <a:pPr>
              <a:buFont typeface="Wingdings" pitchFamily="2" charset="2"/>
              <a:buNone/>
            </a:pPr>
            <a:r>
              <a:rPr lang="en-US" altLang="zh-CN" sz="2400" dirty="0">
                <a:solidFill>
                  <a:srgbClr val="808080"/>
                </a:solidFill>
                <a:latin typeface="楷体_GB2312" pitchFamily="49" charset="-122"/>
                <a:ea typeface="楷体_GB2312" pitchFamily="49" charset="-122"/>
              </a:rPr>
              <a:t>∴f(lcm(1,3))=f(3)={b}= </a:t>
            </a:r>
            <a:r>
              <a:rPr lang="en-US" altLang="zh-CN" sz="2400" dirty="0">
                <a:solidFill>
                  <a:srgbClr val="808080"/>
                </a:solidFill>
                <a:latin typeface="楷体_GB2312" pitchFamily="49" charset="-122"/>
                <a:ea typeface="楷体_GB2312" pitchFamily="49" charset="-122"/>
                <a:sym typeface="Symbol" pitchFamily="18" charset="2"/>
              </a:rPr>
              <a:t></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{b}=f(1)</a:t>
            </a:r>
            <a:r>
              <a:rPr lang="en-US" altLang="zh-CN"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f(3)</a:t>
            </a:r>
          </a:p>
          <a:p>
            <a:pPr>
              <a:buFont typeface="Wingdings" pitchFamily="2" charset="2"/>
              <a:buNone/>
            </a:pPr>
            <a:r>
              <a:rPr lang="en-US" altLang="zh-CN" sz="2400" dirty="0">
                <a:solidFill>
                  <a:srgbClr val="808080"/>
                </a:solidFill>
                <a:latin typeface="楷体_GB2312" pitchFamily="49" charset="-122"/>
                <a:ea typeface="楷体_GB2312" pitchFamily="49" charset="-122"/>
              </a:rPr>
              <a:t>f(</a:t>
            </a:r>
            <a:r>
              <a:rPr lang="en-US" altLang="zh-CN" sz="2400" dirty="0" err="1">
                <a:solidFill>
                  <a:srgbClr val="808080"/>
                </a:solidFill>
                <a:latin typeface="楷体_GB2312" pitchFamily="49" charset="-122"/>
                <a:ea typeface="楷体_GB2312" pitchFamily="49" charset="-122"/>
              </a:rPr>
              <a:t>gcd</a:t>
            </a:r>
            <a:r>
              <a:rPr lang="en-US" altLang="zh-CN" sz="2400" dirty="0">
                <a:solidFill>
                  <a:srgbClr val="808080"/>
                </a:solidFill>
                <a:latin typeface="楷体_GB2312" pitchFamily="49" charset="-122"/>
                <a:ea typeface="楷体_GB2312" pitchFamily="49" charset="-122"/>
              </a:rPr>
              <a:t>(2,6))=f(2)={a}=</a:t>
            </a:r>
            <a:r>
              <a:rPr lang="en-US" altLang="zh-CN" sz="2400" dirty="0">
                <a:solidFill>
                  <a:srgbClr val="808080"/>
                </a:solidFill>
                <a:latin typeface="楷体_GB2312" pitchFamily="49" charset="-122"/>
                <a:ea typeface="楷体_GB2312" pitchFamily="49" charset="-122"/>
                <a:sym typeface="Symbol" pitchFamily="18" charset="2"/>
              </a:rPr>
              <a:t>{a}</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a:t>
            </a:r>
            <a:r>
              <a:rPr lang="en-US" altLang="zh-CN" sz="2400" dirty="0" err="1">
                <a:solidFill>
                  <a:srgbClr val="808080"/>
                </a:solidFill>
                <a:latin typeface="楷体_GB2312" pitchFamily="49" charset="-122"/>
                <a:ea typeface="楷体_GB2312" pitchFamily="49" charset="-122"/>
                <a:sym typeface="Symbol" pitchFamily="18" charset="2"/>
              </a:rPr>
              <a:t>a,b</a:t>
            </a:r>
            <a:r>
              <a:rPr lang="en-US" altLang="zh-CN" sz="2400" dirty="0">
                <a:solidFill>
                  <a:srgbClr val="808080"/>
                </a:solidFill>
                <a:latin typeface="楷体_GB2312" pitchFamily="49" charset="-122"/>
                <a:ea typeface="楷体_GB2312" pitchFamily="49" charset="-122"/>
                <a:sym typeface="Symbol" pitchFamily="18" charset="2"/>
              </a:rPr>
              <a:t>}=f(2)</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f(6)</a:t>
            </a:r>
          </a:p>
          <a:p>
            <a:pPr>
              <a:buFont typeface="Wingdings" pitchFamily="2" charset="2"/>
              <a:buNone/>
            </a:pPr>
            <a:r>
              <a:rPr lang="en-US" altLang="zh-CN" sz="2400" dirty="0">
                <a:solidFill>
                  <a:srgbClr val="808080"/>
                </a:solidFill>
                <a:latin typeface="楷体_GB2312" pitchFamily="49" charset="-122"/>
                <a:ea typeface="楷体_GB2312" pitchFamily="49" charset="-122"/>
              </a:rPr>
              <a:t>f(lcm(2,3))=f(6)={</a:t>
            </a:r>
            <a:r>
              <a:rPr lang="en-US" altLang="zh-CN" sz="2400" dirty="0" err="1">
                <a:solidFill>
                  <a:srgbClr val="808080"/>
                </a:solidFill>
                <a:latin typeface="楷体_GB2312" pitchFamily="49" charset="-122"/>
                <a:ea typeface="楷体_GB2312" pitchFamily="49" charset="-122"/>
              </a:rPr>
              <a:t>a,b</a:t>
            </a:r>
            <a:r>
              <a:rPr lang="en-US" altLang="zh-CN" sz="2400" dirty="0">
                <a:solidFill>
                  <a:srgbClr val="808080"/>
                </a:solidFill>
                <a:latin typeface="楷体_GB2312" pitchFamily="49" charset="-122"/>
                <a:ea typeface="楷体_GB2312" pitchFamily="49" charset="-122"/>
              </a:rPr>
              <a:t>}={a}</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{b}=f(2)</a:t>
            </a:r>
            <a:r>
              <a:rPr lang="en-US" altLang="zh-CN"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f(3)</a:t>
            </a:r>
          </a:p>
          <a:p>
            <a:pPr>
              <a:buFont typeface="Wingdings" pitchFamily="2" charset="2"/>
              <a:buNone/>
            </a:pPr>
            <a:r>
              <a:rPr lang="en-US" altLang="zh-CN" sz="2400" dirty="0">
                <a:solidFill>
                  <a:srgbClr val="808080"/>
                </a:solidFill>
                <a:latin typeface="楷体_GB2312" pitchFamily="49" charset="-122"/>
                <a:ea typeface="楷体_GB2312" pitchFamily="49" charset="-122"/>
              </a:rPr>
              <a:t>f(</a:t>
            </a:r>
            <a:r>
              <a:rPr lang="en-US" altLang="zh-CN" sz="2400" dirty="0" err="1">
                <a:solidFill>
                  <a:srgbClr val="808080"/>
                </a:solidFill>
                <a:latin typeface="楷体_GB2312" pitchFamily="49" charset="-122"/>
                <a:ea typeface="楷体_GB2312" pitchFamily="49" charset="-122"/>
              </a:rPr>
              <a:t>gcd</a:t>
            </a:r>
            <a:r>
              <a:rPr lang="en-US" altLang="zh-CN" sz="2400" dirty="0">
                <a:solidFill>
                  <a:srgbClr val="808080"/>
                </a:solidFill>
                <a:latin typeface="楷体_GB2312" pitchFamily="49" charset="-122"/>
                <a:ea typeface="楷体_GB2312" pitchFamily="49" charset="-122"/>
              </a:rPr>
              <a:t>(2,3))=f(1)=</a:t>
            </a:r>
            <a:r>
              <a:rPr lang="en-US"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{a}</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{b}=f(2)</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f(3)</a:t>
            </a:r>
          </a:p>
          <a:p>
            <a:pPr>
              <a:buFont typeface="Wingdings" pitchFamily="2" charset="2"/>
              <a:buNone/>
            </a:pPr>
            <a:r>
              <a:rPr lang="en-US" altLang="zh-CN" sz="2400" dirty="0">
                <a:solidFill>
                  <a:srgbClr val="808080"/>
                </a:solidFill>
                <a:latin typeface="楷体_GB2312" pitchFamily="49" charset="-122"/>
                <a:ea typeface="楷体_GB2312" pitchFamily="49" charset="-122"/>
                <a:sym typeface="Symbol" pitchFamily="18" charset="2"/>
              </a:rPr>
              <a:t>      </a:t>
            </a:r>
            <a:r>
              <a:rPr lang="zh-CN" altLang="en-US" sz="2400" dirty="0">
                <a:solidFill>
                  <a:srgbClr val="808080"/>
                </a:solidFill>
                <a:latin typeface="楷体_GB2312" pitchFamily="49" charset="-122"/>
                <a:ea typeface="楷体_GB2312" pitchFamily="49" charset="-122"/>
                <a:sym typeface="Symbol" pitchFamily="18" charset="2"/>
              </a:rPr>
              <a:t>其余情况也可一一验证，又因为是双射，</a:t>
            </a:r>
          </a:p>
          <a:p>
            <a:pPr>
              <a:buFont typeface="Wingdings" pitchFamily="2" charset="2"/>
              <a:buNone/>
            </a:pPr>
            <a:r>
              <a:rPr lang="zh-CN" altLang="en-US" sz="2400" dirty="0">
                <a:solidFill>
                  <a:srgbClr val="808080"/>
                </a:solidFill>
                <a:latin typeface="楷体_GB2312" pitchFamily="49" charset="-122"/>
                <a:ea typeface="楷体_GB2312" pitchFamily="49" charset="-122"/>
                <a:sym typeface="Symbol" pitchFamily="18" charset="2"/>
              </a:rPr>
              <a:t>所以，命题得证。</a:t>
            </a: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763F55-6FB6-4D37-8B54-477B65752AC9}"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4D097D69-060B-462A-AC36-E9191F1D4620}" type="slidenum">
              <a:rPr lang="en-US" altLang="zh-CN" smtClean="0"/>
              <a:pPr/>
              <a:t>42</a:t>
            </a:fld>
            <a:endParaRPr lang="en-US" altLang="zh-CN" dirty="0"/>
          </a:p>
        </p:txBody>
      </p:sp>
      <p:sp>
        <p:nvSpPr>
          <p:cNvPr id="487426" name="Rectangle 2"/>
          <p:cNvSpPr>
            <a:spLocks noGrp="1" noChangeArrowheads="1"/>
          </p:cNvSpPr>
          <p:nvPr>
            <p:ph type="title"/>
          </p:nvPr>
        </p:nvSpPr>
        <p:spPr/>
        <p:txBody>
          <a:bodyPr/>
          <a:lstStyle/>
          <a:p>
            <a:endParaRPr lang="zh-CN" altLang="zh-CN"/>
          </a:p>
        </p:txBody>
      </p:sp>
      <p:sp>
        <p:nvSpPr>
          <p:cNvPr id="487427" name="Rectangle 3"/>
          <p:cNvSpPr>
            <a:spLocks noGrp="1" noChangeArrowheads="1"/>
          </p:cNvSpPr>
          <p:nvPr>
            <p:ph type="body" idx="1"/>
          </p:nvPr>
        </p:nvSpPr>
        <p:spPr>
          <a:xfrm>
            <a:off x="1317625" y="1052513"/>
            <a:ext cx="7215188" cy="5405437"/>
          </a:xfrm>
        </p:spPr>
        <p:txBody>
          <a:bodyPr/>
          <a:lstStyle/>
          <a:p>
            <a:pPr>
              <a:buClr>
                <a:srgbClr val="FF0000"/>
              </a:buClr>
              <a:buFont typeface="Wingdings" pitchFamily="2" charset="2"/>
              <a:buChar char="n"/>
            </a:pPr>
            <a:r>
              <a:rPr lang="zh-CN" altLang="en-US" dirty="0">
                <a:solidFill>
                  <a:srgbClr val="FF3399"/>
                </a:solidFill>
                <a:latin typeface="楷体_GB2312" pitchFamily="49" charset="-122"/>
                <a:ea typeface="楷体_GB2312" pitchFamily="49" charset="-122"/>
              </a:rPr>
              <a:t>例  </a:t>
            </a:r>
            <a:r>
              <a:rPr lang="zh-CN" altLang="en-US" sz="2400" dirty="0">
                <a:latin typeface="楷体_GB2312" pitchFamily="49" charset="-122"/>
                <a:ea typeface="楷体_GB2312" pitchFamily="49" charset="-122"/>
              </a:rPr>
              <a:t>设</a:t>
            </a:r>
            <a:r>
              <a:rPr lang="en-US" altLang="zh-CN" sz="2400" dirty="0">
                <a:latin typeface="楷体_GB2312" pitchFamily="49" charset="-122"/>
                <a:ea typeface="楷体_GB2312" pitchFamily="49" charset="-122"/>
              </a:rPr>
              <a:t>D</a:t>
            </a:r>
            <a:r>
              <a:rPr lang="en-US" altLang="zh-CN" sz="2400" baseline="-250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表示</a:t>
            </a:r>
            <a:r>
              <a:rPr lang="en-US" altLang="zh-CN" sz="24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的正因子集，证明因子格</a:t>
            </a:r>
          </a:p>
          <a:p>
            <a:pPr>
              <a:buFont typeface="Wingdings" pitchFamily="2" charset="2"/>
              <a:buNone/>
            </a:pPr>
            <a:r>
              <a:rPr lang="en-US" altLang="zh-CN" sz="2400" dirty="0">
                <a:latin typeface="楷体_GB2312" pitchFamily="49" charset="-122"/>
                <a:ea typeface="楷体_GB2312" pitchFamily="49" charset="-122"/>
              </a:rPr>
              <a:t>&lt; D</a:t>
            </a:r>
            <a:r>
              <a:rPr lang="en-US" altLang="zh-CN" sz="2400" baseline="-25000" dirty="0">
                <a:latin typeface="楷体_GB2312" pitchFamily="49" charset="-122"/>
                <a:ea typeface="楷体_GB2312" pitchFamily="49" charset="-122"/>
              </a:rPr>
              <a:t>6</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&gt;</a:t>
            </a:r>
            <a:r>
              <a:rPr lang="zh-CN" altLang="en-US" sz="2400" dirty="0">
                <a:latin typeface="楷体_GB2312" pitchFamily="49" charset="-122"/>
                <a:ea typeface="楷体_GB2312" pitchFamily="49" charset="-122"/>
              </a:rPr>
              <a:t>和幂集格</a:t>
            </a:r>
            <a:r>
              <a:rPr lang="en-US" altLang="zh-CN" sz="2400" dirty="0">
                <a:latin typeface="楷体_GB2312" pitchFamily="49" charset="-122"/>
                <a:ea typeface="楷体_GB2312" pitchFamily="49" charset="-122"/>
              </a:rPr>
              <a:t>&lt;2</a:t>
            </a:r>
            <a:r>
              <a:rPr lang="en-US" altLang="zh-CN" sz="2400" baseline="30000" dirty="0">
                <a:latin typeface="楷体_GB2312" pitchFamily="49" charset="-122"/>
                <a:ea typeface="楷体_GB2312" pitchFamily="49" charset="-122"/>
              </a:rPr>
              <a:t>{</a:t>
            </a:r>
            <a:r>
              <a:rPr lang="en-US" altLang="zh-CN" sz="2400" baseline="30000" dirty="0" err="1">
                <a:latin typeface="楷体_GB2312" pitchFamily="49" charset="-122"/>
                <a:ea typeface="楷体_GB2312" pitchFamily="49" charset="-122"/>
              </a:rPr>
              <a:t>a,b</a:t>
            </a:r>
            <a:r>
              <a:rPr lang="en-US" altLang="zh-CN" sz="2400" baseline="300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&gt;</a:t>
            </a:r>
            <a:r>
              <a:rPr lang="zh-CN" altLang="en-US" sz="2400" dirty="0">
                <a:latin typeface="楷体_GB2312" pitchFamily="49" charset="-122"/>
                <a:ea typeface="楷体_GB2312" pitchFamily="49" charset="-122"/>
              </a:rPr>
              <a:t>是同构的。</a:t>
            </a:r>
          </a:p>
          <a:p>
            <a:pPr>
              <a:buFont typeface="Wingdings" pitchFamily="2" charset="2"/>
              <a:buNone/>
            </a:pPr>
            <a:r>
              <a:rPr kumimoji="0" lang="zh-CN" altLang="en-US" sz="2400" dirty="0">
                <a:solidFill>
                  <a:srgbClr val="FF0000"/>
                </a:solidFill>
                <a:latin typeface="楷体_GB2312" pitchFamily="49" charset="-122"/>
                <a:ea typeface="楷体_GB2312" pitchFamily="49" charset="-122"/>
              </a:rPr>
              <a:t>证明：</a:t>
            </a:r>
            <a:r>
              <a:rPr kumimoji="0" lang="zh-CN" altLang="en-US" sz="2400" dirty="0">
                <a:solidFill>
                  <a:srgbClr val="0000FF"/>
                </a:solidFill>
                <a:latin typeface="楷体_GB2312" pitchFamily="49" charset="-122"/>
                <a:ea typeface="楷体_GB2312" pitchFamily="49" charset="-122"/>
              </a:rPr>
              <a:t>定义映射</a:t>
            </a:r>
            <a:r>
              <a:rPr kumimoji="0" lang="en-US" altLang="zh-CN" sz="2400" dirty="0">
                <a:solidFill>
                  <a:srgbClr val="0000FF"/>
                </a:solidFill>
                <a:latin typeface="楷体_GB2312" pitchFamily="49" charset="-122"/>
                <a:ea typeface="楷体_GB2312" pitchFamily="49" charset="-122"/>
              </a:rPr>
              <a:t>f</a:t>
            </a:r>
            <a:r>
              <a:rPr kumimoji="0"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D</a:t>
            </a:r>
            <a:r>
              <a:rPr lang="en-US" altLang="zh-CN" sz="2400" baseline="-25000" dirty="0">
                <a:solidFill>
                  <a:srgbClr val="0000FF"/>
                </a:solidFill>
                <a:latin typeface="楷体_GB2312" pitchFamily="49" charset="-122"/>
                <a:ea typeface="楷体_GB2312" pitchFamily="49" charset="-122"/>
              </a:rPr>
              <a:t>6 </a:t>
            </a:r>
            <a:r>
              <a:rPr lang="en-US" altLang="zh-CN" sz="2400" dirty="0">
                <a:solidFill>
                  <a:srgbClr val="0000FF"/>
                </a:solidFill>
                <a:latin typeface="楷体_GB2312" pitchFamily="49" charset="-122"/>
                <a:ea typeface="楷体_GB2312" pitchFamily="49" charset="-122"/>
              </a:rPr>
              <a:t>→2</a:t>
            </a:r>
            <a:r>
              <a:rPr lang="en-US" altLang="zh-CN" sz="2400" baseline="30000" dirty="0">
                <a:solidFill>
                  <a:srgbClr val="0000FF"/>
                </a:solidFill>
                <a:latin typeface="楷体_GB2312" pitchFamily="49" charset="-122"/>
                <a:ea typeface="楷体_GB2312" pitchFamily="49" charset="-122"/>
              </a:rPr>
              <a:t>{</a:t>
            </a:r>
            <a:r>
              <a:rPr lang="en-US" altLang="zh-CN" sz="2400" baseline="30000" dirty="0" err="1">
                <a:solidFill>
                  <a:srgbClr val="0000FF"/>
                </a:solidFill>
                <a:latin typeface="楷体_GB2312" pitchFamily="49" charset="-122"/>
                <a:ea typeface="楷体_GB2312" pitchFamily="49" charset="-122"/>
              </a:rPr>
              <a:t>a,b</a:t>
            </a:r>
            <a:r>
              <a:rPr lang="en-US" altLang="zh-CN" sz="2400" baseline="300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，使得</a:t>
            </a:r>
          </a:p>
          <a:p>
            <a:pPr>
              <a:buFont typeface="Wingdings" pitchFamily="2" charset="2"/>
              <a:buNone/>
            </a:pPr>
            <a:r>
              <a:rPr lang="en-US" altLang="zh-CN" sz="2400" dirty="0">
                <a:solidFill>
                  <a:srgbClr val="0000FF"/>
                </a:solidFill>
                <a:latin typeface="楷体_GB2312" pitchFamily="49" charset="-122"/>
                <a:ea typeface="楷体_GB2312" pitchFamily="49" charset="-122"/>
              </a:rPr>
              <a:t>f(1)=</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,f(2)={a},f(3)={b},f(6)={</a:t>
            </a:r>
            <a:r>
              <a:rPr lang="en-US" altLang="zh-CN" sz="2400" dirty="0" err="1">
                <a:solidFill>
                  <a:srgbClr val="0000FF"/>
                </a:solidFill>
                <a:latin typeface="楷体_GB2312" pitchFamily="49" charset="-122"/>
                <a:ea typeface="楷体_GB2312" pitchFamily="49" charset="-122"/>
              </a:rPr>
              <a:t>a,b</a:t>
            </a:r>
            <a:r>
              <a:rPr lang="en-US" altLang="zh-CN" sz="2400" dirty="0">
                <a:solidFill>
                  <a:srgbClr val="0000FF"/>
                </a:solidFill>
                <a:latin typeface="楷体_GB2312" pitchFamily="49" charset="-122"/>
                <a:ea typeface="楷体_GB2312" pitchFamily="49" charset="-122"/>
              </a:rPr>
              <a:t>}</a:t>
            </a:r>
          </a:p>
          <a:p>
            <a:pPr>
              <a:buFont typeface="Wingdings" pitchFamily="2" charset="2"/>
              <a:buNone/>
            </a:pPr>
            <a:r>
              <a:rPr lang="en-US" altLang="zh-CN" sz="2400" dirty="0">
                <a:solidFill>
                  <a:srgbClr val="808080"/>
                </a:solidFill>
                <a:latin typeface="楷体_GB2312" pitchFamily="49" charset="-122"/>
                <a:ea typeface="楷体_GB2312" pitchFamily="49" charset="-122"/>
              </a:rPr>
              <a:t>∵ &lt; D</a:t>
            </a:r>
            <a:r>
              <a:rPr lang="en-US" altLang="zh-CN" sz="2400" baseline="-25000" dirty="0">
                <a:solidFill>
                  <a:srgbClr val="808080"/>
                </a:solidFill>
                <a:latin typeface="楷体_GB2312" pitchFamily="49" charset="-122"/>
                <a:ea typeface="楷体_GB2312" pitchFamily="49" charset="-122"/>
              </a:rPr>
              <a:t>6</a:t>
            </a:r>
            <a:r>
              <a:rPr lang="en-US" altLang="zh-CN" sz="2400" dirty="0">
                <a:solidFill>
                  <a:srgbClr val="808080"/>
                </a:solidFill>
                <a:latin typeface="楷体_GB2312" pitchFamily="49" charset="-122"/>
                <a:ea typeface="楷体_GB2312" pitchFamily="49" charset="-122"/>
              </a:rPr>
              <a:t> </a:t>
            </a:r>
            <a:r>
              <a:rPr lang="zh-CN" altLang="en-US"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rPr>
              <a:t>&gt;</a:t>
            </a:r>
            <a:r>
              <a:rPr lang="zh-CN" altLang="en-US" sz="2400" dirty="0">
                <a:solidFill>
                  <a:srgbClr val="808080"/>
                </a:solidFill>
                <a:latin typeface="楷体_GB2312" pitchFamily="49" charset="-122"/>
                <a:ea typeface="楷体_GB2312" pitchFamily="49" charset="-122"/>
              </a:rPr>
              <a:t>对应的代数格为</a:t>
            </a:r>
            <a:r>
              <a:rPr lang="en-US" altLang="zh-CN" sz="2400" dirty="0">
                <a:solidFill>
                  <a:srgbClr val="808080"/>
                </a:solidFill>
                <a:latin typeface="楷体_GB2312" pitchFamily="49" charset="-122"/>
                <a:ea typeface="楷体_GB2312" pitchFamily="49" charset="-122"/>
              </a:rPr>
              <a:t>&lt; D</a:t>
            </a:r>
            <a:r>
              <a:rPr lang="en-US" altLang="zh-CN" sz="2400" baseline="-25000" dirty="0">
                <a:solidFill>
                  <a:srgbClr val="808080"/>
                </a:solidFill>
                <a:latin typeface="楷体_GB2312" pitchFamily="49" charset="-122"/>
                <a:ea typeface="楷体_GB2312" pitchFamily="49" charset="-122"/>
              </a:rPr>
              <a:t>6</a:t>
            </a:r>
            <a:r>
              <a:rPr lang="en-US" altLang="zh-CN" sz="2400" dirty="0">
                <a:solidFill>
                  <a:srgbClr val="808080"/>
                </a:solidFill>
                <a:latin typeface="楷体_GB2312" pitchFamily="49" charset="-122"/>
                <a:ea typeface="楷体_GB2312" pitchFamily="49" charset="-122"/>
              </a:rPr>
              <a:t> </a:t>
            </a:r>
            <a:r>
              <a:rPr lang="zh-CN" altLang="en-US"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lcm</a:t>
            </a:r>
            <a:r>
              <a:rPr lang="zh-CN" altLang="en-US" sz="2400" dirty="0">
                <a:solidFill>
                  <a:srgbClr val="808080"/>
                </a:solidFill>
                <a:latin typeface="楷体_GB2312" pitchFamily="49" charset="-122"/>
                <a:ea typeface="楷体_GB2312" pitchFamily="49" charset="-122"/>
                <a:sym typeface="Symbol" pitchFamily="18" charset="2"/>
              </a:rPr>
              <a:t>，</a:t>
            </a:r>
            <a:r>
              <a:rPr lang="en-US" altLang="zh-CN" sz="2400" dirty="0" err="1">
                <a:solidFill>
                  <a:srgbClr val="808080"/>
                </a:solidFill>
                <a:latin typeface="楷体_GB2312" pitchFamily="49" charset="-122"/>
                <a:ea typeface="楷体_GB2312" pitchFamily="49" charset="-122"/>
                <a:sym typeface="Symbol" pitchFamily="18" charset="2"/>
              </a:rPr>
              <a:t>gcd</a:t>
            </a:r>
            <a:r>
              <a:rPr lang="en-US" altLang="zh-CN" sz="2400" dirty="0">
                <a:solidFill>
                  <a:srgbClr val="808080"/>
                </a:solidFill>
                <a:latin typeface="楷体_GB2312" pitchFamily="49" charset="-122"/>
                <a:ea typeface="楷体_GB2312" pitchFamily="49" charset="-122"/>
              </a:rPr>
              <a:t>&gt;</a:t>
            </a:r>
          </a:p>
          <a:p>
            <a:pPr>
              <a:buFont typeface="Wingdings" pitchFamily="2" charset="2"/>
              <a:buNone/>
            </a:pPr>
            <a:r>
              <a:rPr lang="en-US" altLang="zh-CN" sz="2400" dirty="0">
                <a:solidFill>
                  <a:srgbClr val="808080"/>
                </a:solidFill>
                <a:latin typeface="楷体_GB2312" pitchFamily="49" charset="-122"/>
                <a:ea typeface="楷体_GB2312" pitchFamily="49" charset="-122"/>
              </a:rPr>
              <a:t>   &lt;2</a:t>
            </a:r>
            <a:r>
              <a:rPr lang="en-US" altLang="zh-CN" sz="2400" baseline="30000" dirty="0">
                <a:solidFill>
                  <a:srgbClr val="808080"/>
                </a:solidFill>
                <a:latin typeface="楷体_GB2312" pitchFamily="49" charset="-122"/>
                <a:ea typeface="楷体_GB2312" pitchFamily="49" charset="-122"/>
              </a:rPr>
              <a:t>{</a:t>
            </a:r>
            <a:r>
              <a:rPr lang="en-US" altLang="zh-CN" sz="2400" baseline="30000" dirty="0" err="1">
                <a:solidFill>
                  <a:srgbClr val="808080"/>
                </a:solidFill>
                <a:latin typeface="楷体_GB2312" pitchFamily="49" charset="-122"/>
                <a:ea typeface="楷体_GB2312" pitchFamily="49" charset="-122"/>
              </a:rPr>
              <a:t>a,b</a:t>
            </a:r>
            <a:r>
              <a:rPr lang="en-US" altLang="zh-CN" sz="2400" baseline="30000" dirty="0">
                <a:solidFill>
                  <a:srgbClr val="808080"/>
                </a:solidFill>
                <a:latin typeface="楷体_GB2312" pitchFamily="49" charset="-122"/>
                <a:ea typeface="楷体_GB2312" pitchFamily="49" charset="-122"/>
              </a:rPr>
              <a:t>}</a:t>
            </a:r>
            <a:r>
              <a:rPr lang="zh-CN" altLang="en-US" sz="2400" dirty="0">
                <a:solidFill>
                  <a:srgbClr val="808080"/>
                </a:solidFill>
                <a:latin typeface="楷体_GB2312" pitchFamily="49" charset="-122"/>
                <a:ea typeface="楷体_GB2312" pitchFamily="49" charset="-122"/>
              </a:rPr>
              <a:t>，</a:t>
            </a:r>
            <a:r>
              <a:rPr lang="zh-CN" altLang="en-US"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rPr>
              <a:t>&gt;</a:t>
            </a:r>
            <a:r>
              <a:rPr lang="zh-CN" altLang="en-US" sz="2400" dirty="0">
                <a:solidFill>
                  <a:srgbClr val="808080"/>
                </a:solidFill>
                <a:latin typeface="楷体_GB2312" pitchFamily="49" charset="-122"/>
                <a:ea typeface="楷体_GB2312" pitchFamily="49" charset="-122"/>
              </a:rPr>
              <a:t>对应的代数格为</a:t>
            </a:r>
            <a:r>
              <a:rPr lang="en-US" altLang="zh-CN" sz="2400" dirty="0">
                <a:solidFill>
                  <a:srgbClr val="808080"/>
                </a:solidFill>
                <a:latin typeface="楷体_GB2312" pitchFamily="49" charset="-122"/>
                <a:ea typeface="楷体_GB2312" pitchFamily="49" charset="-122"/>
              </a:rPr>
              <a:t>&lt;2</a:t>
            </a:r>
            <a:r>
              <a:rPr lang="en-US" altLang="zh-CN" sz="2400" baseline="30000" dirty="0">
                <a:solidFill>
                  <a:srgbClr val="808080"/>
                </a:solidFill>
                <a:latin typeface="楷体_GB2312" pitchFamily="49" charset="-122"/>
                <a:ea typeface="楷体_GB2312" pitchFamily="49" charset="-122"/>
              </a:rPr>
              <a:t>{</a:t>
            </a:r>
            <a:r>
              <a:rPr lang="en-US" altLang="zh-CN" sz="2400" baseline="30000" dirty="0" err="1">
                <a:solidFill>
                  <a:srgbClr val="808080"/>
                </a:solidFill>
                <a:latin typeface="楷体_GB2312" pitchFamily="49" charset="-122"/>
                <a:ea typeface="楷体_GB2312" pitchFamily="49" charset="-122"/>
              </a:rPr>
              <a:t>a,b</a:t>
            </a:r>
            <a:r>
              <a:rPr lang="en-US" altLang="zh-CN" sz="2400" baseline="30000" dirty="0">
                <a:solidFill>
                  <a:srgbClr val="808080"/>
                </a:solidFill>
                <a:latin typeface="楷体_GB2312" pitchFamily="49" charset="-122"/>
                <a:ea typeface="楷体_GB2312" pitchFamily="49" charset="-122"/>
              </a:rPr>
              <a:t>}</a:t>
            </a:r>
            <a:r>
              <a:rPr lang="zh-CN" altLang="en-US" sz="2400" dirty="0">
                <a:solidFill>
                  <a:srgbClr val="808080"/>
                </a:solidFill>
                <a:latin typeface="楷体_GB2312" pitchFamily="49" charset="-122"/>
                <a:ea typeface="楷体_GB2312" pitchFamily="49" charset="-122"/>
              </a:rPr>
              <a:t>，</a:t>
            </a:r>
            <a:r>
              <a:rPr lang="zh-CN" altLang="zh-CN" sz="2400" dirty="0">
                <a:solidFill>
                  <a:srgbClr val="808080"/>
                </a:solidFill>
                <a:latin typeface="楷体_GB2312" pitchFamily="49" charset="-122"/>
                <a:ea typeface="楷体_GB2312" pitchFamily="49" charset="-122"/>
                <a:sym typeface="Symbol" pitchFamily="18" charset="2"/>
              </a:rPr>
              <a:t>∪，</a:t>
            </a:r>
            <a:r>
              <a:rPr lang="zh-CN" altLang="en-US"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rPr>
              <a:t>&gt;</a:t>
            </a:r>
          </a:p>
          <a:p>
            <a:pPr>
              <a:buFont typeface="Wingdings" pitchFamily="2" charset="2"/>
              <a:buNone/>
            </a:pPr>
            <a:r>
              <a:rPr lang="en-US" altLang="zh-CN" sz="2400" dirty="0">
                <a:solidFill>
                  <a:srgbClr val="808080"/>
                </a:solidFill>
                <a:latin typeface="楷体_GB2312" pitchFamily="49" charset="-122"/>
                <a:ea typeface="楷体_GB2312" pitchFamily="49" charset="-122"/>
              </a:rPr>
              <a:t>∴f(lcm(1,3))=f(3)={b}= </a:t>
            </a:r>
            <a:r>
              <a:rPr lang="en-US" altLang="zh-CN" sz="2400" dirty="0">
                <a:solidFill>
                  <a:srgbClr val="808080"/>
                </a:solidFill>
                <a:latin typeface="楷体_GB2312" pitchFamily="49" charset="-122"/>
                <a:ea typeface="楷体_GB2312" pitchFamily="49" charset="-122"/>
                <a:sym typeface="Symbol" pitchFamily="18" charset="2"/>
              </a:rPr>
              <a:t></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{b}=f(1)</a:t>
            </a:r>
            <a:r>
              <a:rPr lang="en-US" altLang="zh-CN"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f(3)</a:t>
            </a:r>
          </a:p>
          <a:p>
            <a:pPr>
              <a:buFont typeface="Wingdings" pitchFamily="2" charset="2"/>
              <a:buNone/>
            </a:pPr>
            <a:r>
              <a:rPr lang="en-US" altLang="zh-CN" sz="2400" dirty="0">
                <a:solidFill>
                  <a:srgbClr val="808080"/>
                </a:solidFill>
                <a:latin typeface="楷体_GB2312" pitchFamily="49" charset="-122"/>
                <a:ea typeface="楷体_GB2312" pitchFamily="49" charset="-122"/>
              </a:rPr>
              <a:t>f(</a:t>
            </a:r>
            <a:r>
              <a:rPr lang="en-US" altLang="zh-CN" sz="2400" dirty="0" err="1">
                <a:solidFill>
                  <a:srgbClr val="808080"/>
                </a:solidFill>
                <a:latin typeface="楷体_GB2312" pitchFamily="49" charset="-122"/>
                <a:ea typeface="楷体_GB2312" pitchFamily="49" charset="-122"/>
              </a:rPr>
              <a:t>gcd</a:t>
            </a:r>
            <a:r>
              <a:rPr lang="en-US" altLang="zh-CN" sz="2400" dirty="0">
                <a:solidFill>
                  <a:srgbClr val="808080"/>
                </a:solidFill>
                <a:latin typeface="楷体_GB2312" pitchFamily="49" charset="-122"/>
                <a:ea typeface="楷体_GB2312" pitchFamily="49" charset="-122"/>
              </a:rPr>
              <a:t>(2,6))=f(2)={a}=</a:t>
            </a:r>
            <a:r>
              <a:rPr lang="en-US" altLang="zh-CN" sz="2400" dirty="0">
                <a:solidFill>
                  <a:srgbClr val="808080"/>
                </a:solidFill>
                <a:latin typeface="楷体_GB2312" pitchFamily="49" charset="-122"/>
                <a:ea typeface="楷体_GB2312" pitchFamily="49" charset="-122"/>
                <a:sym typeface="Symbol" pitchFamily="18" charset="2"/>
              </a:rPr>
              <a:t>{a}</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a:t>
            </a:r>
            <a:r>
              <a:rPr lang="en-US" altLang="zh-CN" sz="2400" dirty="0" err="1">
                <a:solidFill>
                  <a:srgbClr val="808080"/>
                </a:solidFill>
                <a:latin typeface="楷体_GB2312" pitchFamily="49" charset="-122"/>
                <a:ea typeface="楷体_GB2312" pitchFamily="49" charset="-122"/>
                <a:sym typeface="Symbol" pitchFamily="18" charset="2"/>
              </a:rPr>
              <a:t>a,b</a:t>
            </a:r>
            <a:r>
              <a:rPr lang="en-US" altLang="zh-CN" sz="2400" dirty="0">
                <a:solidFill>
                  <a:srgbClr val="808080"/>
                </a:solidFill>
                <a:latin typeface="楷体_GB2312" pitchFamily="49" charset="-122"/>
                <a:ea typeface="楷体_GB2312" pitchFamily="49" charset="-122"/>
                <a:sym typeface="Symbol" pitchFamily="18" charset="2"/>
              </a:rPr>
              <a:t>}=f(2)</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f(6)</a:t>
            </a:r>
          </a:p>
          <a:p>
            <a:pPr>
              <a:buFont typeface="Wingdings" pitchFamily="2" charset="2"/>
              <a:buNone/>
            </a:pPr>
            <a:r>
              <a:rPr lang="en-US" altLang="zh-CN" sz="2400" dirty="0">
                <a:solidFill>
                  <a:srgbClr val="808080"/>
                </a:solidFill>
                <a:latin typeface="楷体_GB2312" pitchFamily="49" charset="-122"/>
                <a:ea typeface="楷体_GB2312" pitchFamily="49" charset="-122"/>
              </a:rPr>
              <a:t>f(lcm(2,3))=f(6)={</a:t>
            </a:r>
            <a:r>
              <a:rPr lang="en-US" altLang="zh-CN" sz="2400" dirty="0" err="1">
                <a:solidFill>
                  <a:srgbClr val="808080"/>
                </a:solidFill>
                <a:latin typeface="楷体_GB2312" pitchFamily="49" charset="-122"/>
                <a:ea typeface="楷体_GB2312" pitchFamily="49" charset="-122"/>
              </a:rPr>
              <a:t>a,b</a:t>
            </a:r>
            <a:r>
              <a:rPr lang="en-US" altLang="zh-CN" sz="2400" dirty="0">
                <a:solidFill>
                  <a:srgbClr val="808080"/>
                </a:solidFill>
                <a:latin typeface="楷体_GB2312" pitchFamily="49" charset="-122"/>
                <a:ea typeface="楷体_GB2312" pitchFamily="49" charset="-122"/>
              </a:rPr>
              <a:t>}={a}</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{b}=f(2)</a:t>
            </a:r>
            <a:r>
              <a:rPr lang="en-US" altLang="zh-CN"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f(3)</a:t>
            </a:r>
          </a:p>
          <a:p>
            <a:pPr>
              <a:buFont typeface="Wingdings" pitchFamily="2" charset="2"/>
              <a:buNone/>
            </a:pPr>
            <a:r>
              <a:rPr lang="en-US" altLang="zh-CN" sz="2400" dirty="0">
                <a:solidFill>
                  <a:srgbClr val="808080"/>
                </a:solidFill>
                <a:latin typeface="楷体_GB2312" pitchFamily="49" charset="-122"/>
                <a:ea typeface="楷体_GB2312" pitchFamily="49" charset="-122"/>
              </a:rPr>
              <a:t>f(</a:t>
            </a:r>
            <a:r>
              <a:rPr lang="en-US" altLang="zh-CN" sz="2400" dirty="0" err="1">
                <a:solidFill>
                  <a:srgbClr val="808080"/>
                </a:solidFill>
                <a:latin typeface="楷体_GB2312" pitchFamily="49" charset="-122"/>
                <a:ea typeface="楷体_GB2312" pitchFamily="49" charset="-122"/>
              </a:rPr>
              <a:t>gcd</a:t>
            </a:r>
            <a:r>
              <a:rPr lang="en-US" altLang="zh-CN" sz="2400" dirty="0">
                <a:solidFill>
                  <a:srgbClr val="808080"/>
                </a:solidFill>
                <a:latin typeface="楷体_GB2312" pitchFamily="49" charset="-122"/>
                <a:ea typeface="楷体_GB2312" pitchFamily="49" charset="-122"/>
              </a:rPr>
              <a:t>(2,3))=f(1)=</a:t>
            </a:r>
            <a:r>
              <a:rPr lang="en-US"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rPr>
              <a:t>=</a:t>
            </a:r>
            <a:r>
              <a:rPr lang="en-US" altLang="zh-CN" sz="2400" dirty="0">
                <a:solidFill>
                  <a:srgbClr val="808080"/>
                </a:solidFill>
                <a:latin typeface="楷体_GB2312" pitchFamily="49" charset="-122"/>
                <a:ea typeface="楷体_GB2312" pitchFamily="49" charset="-122"/>
                <a:sym typeface="Symbol" pitchFamily="18" charset="2"/>
              </a:rPr>
              <a:t>{a}</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{b}=f(2)</a:t>
            </a:r>
            <a:r>
              <a:rPr lang="zh-CN" altLang="zh-CN" sz="2400" dirty="0">
                <a:solidFill>
                  <a:srgbClr val="808080"/>
                </a:solidFill>
                <a:latin typeface="楷体_GB2312" pitchFamily="49" charset="-122"/>
                <a:ea typeface="楷体_GB2312" pitchFamily="49" charset="-122"/>
                <a:sym typeface="Symbol" pitchFamily="18" charset="2"/>
              </a:rPr>
              <a:t>∩</a:t>
            </a:r>
            <a:r>
              <a:rPr lang="en-US" altLang="zh-CN" sz="2400" dirty="0">
                <a:solidFill>
                  <a:srgbClr val="808080"/>
                </a:solidFill>
                <a:latin typeface="楷体_GB2312" pitchFamily="49" charset="-122"/>
                <a:ea typeface="楷体_GB2312" pitchFamily="49" charset="-122"/>
                <a:sym typeface="Symbol" pitchFamily="18" charset="2"/>
              </a:rPr>
              <a:t>f(3)</a:t>
            </a:r>
          </a:p>
          <a:p>
            <a:pPr>
              <a:buFont typeface="Wingdings" pitchFamily="2" charset="2"/>
              <a:buNone/>
            </a:pPr>
            <a:r>
              <a:rPr lang="en-US" altLang="zh-CN" sz="2400" dirty="0">
                <a:solidFill>
                  <a:srgbClr val="808080"/>
                </a:solidFill>
                <a:latin typeface="楷体_GB2312" pitchFamily="49" charset="-122"/>
                <a:ea typeface="楷体_GB2312" pitchFamily="49" charset="-122"/>
                <a:sym typeface="Symbol" pitchFamily="18" charset="2"/>
              </a:rPr>
              <a:t>      </a:t>
            </a:r>
            <a:r>
              <a:rPr lang="zh-CN" altLang="en-US" sz="2400" dirty="0">
                <a:solidFill>
                  <a:srgbClr val="808080"/>
                </a:solidFill>
                <a:latin typeface="楷体_GB2312" pitchFamily="49" charset="-122"/>
                <a:ea typeface="楷体_GB2312" pitchFamily="49" charset="-122"/>
                <a:sym typeface="Symbol" pitchFamily="18" charset="2"/>
              </a:rPr>
              <a:t>其余情况也可一一验证，又因为是双射，</a:t>
            </a:r>
          </a:p>
          <a:p>
            <a:pPr>
              <a:buFont typeface="Wingdings" pitchFamily="2" charset="2"/>
              <a:buNone/>
            </a:pPr>
            <a:r>
              <a:rPr lang="zh-CN" altLang="en-US" sz="2400" dirty="0">
                <a:solidFill>
                  <a:srgbClr val="808080"/>
                </a:solidFill>
                <a:latin typeface="楷体_GB2312" pitchFamily="49" charset="-122"/>
                <a:ea typeface="楷体_GB2312" pitchFamily="49" charset="-122"/>
                <a:sym typeface="Symbol" pitchFamily="18" charset="2"/>
              </a:rPr>
              <a:t>所以，命题得证。</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10E0AC-C7F1-4D28-9088-D228D4CE44A9}"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3423CDE0-DC95-4260-A8D6-1F51C278B6AF}" type="slidenum">
              <a:rPr lang="en-US" altLang="zh-CN" smtClean="0"/>
              <a:pPr/>
              <a:t>43</a:t>
            </a:fld>
            <a:endParaRPr lang="en-US" altLang="zh-CN" dirty="0"/>
          </a:p>
        </p:txBody>
      </p:sp>
      <p:sp>
        <p:nvSpPr>
          <p:cNvPr id="488450" name="Rectangle 2"/>
          <p:cNvSpPr>
            <a:spLocks noGrp="1" noChangeArrowheads="1"/>
          </p:cNvSpPr>
          <p:nvPr>
            <p:ph type="title"/>
          </p:nvPr>
        </p:nvSpPr>
        <p:spPr/>
        <p:txBody>
          <a:bodyPr/>
          <a:lstStyle/>
          <a:p>
            <a:endParaRPr lang="zh-CN" altLang="zh-CN"/>
          </a:p>
        </p:txBody>
      </p:sp>
      <p:sp>
        <p:nvSpPr>
          <p:cNvPr id="488451" name="Rectangle 3"/>
          <p:cNvSpPr>
            <a:spLocks noGrp="1" noChangeArrowheads="1"/>
          </p:cNvSpPr>
          <p:nvPr>
            <p:ph type="body" idx="1"/>
          </p:nvPr>
        </p:nvSpPr>
        <p:spPr>
          <a:xfrm>
            <a:off x="1317625" y="1052513"/>
            <a:ext cx="7215188" cy="5405437"/>
          </a:xfrm>
        </p:spPr>
        <p:txBody>
          <a:bodyPr/>
          <a:lstStyle/>
          <a:p>
            <a:pPr>
              <a:buClr>
                <a:srgbClr val="FF0000"/>
              </a:buClr>
              <a:buFont typeface="Wingdings" pitchFamily="2" charset="2"/>
              <a:buChar char="n"/>
            </a:pPr>
            <a:r>
              <a:rPr lang="zh-CN" altLang="en-US">
                <a:solidFill>
                  <a:srgbClr val="FF3399"/>
                </a:solidFill>
                <a:latin typeface="楷体_GB2312" pitchFamily="49" charset="-122"/>
                <a:ea typeface="楷体_GB2312" pitchFamily="49" charset="-122"/>
              </a:rPr>
              <a:t>例  </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D</a:t>
            </a:r>
            <a:r>
              <a:rPr lang="en-US" altLang="zh-CN" sz="2400" baseline="-25000">
                <a:latin typeface="楷体_GB2312" pitchFamily="49" charset="-122"/>
                <a:ea typeface="楷体_GB2312" pitchFamily="49" charset="-122"/>
              </a:rPr>
              <a:t>6</a:t>
            </a:r>
            <a:r>
              <a:rPr lang="zh-CN" altLang="en-US" sz="2400">
                <a:latin typeface="楷体_GB2312" pitchFamily="49" charset="-122"/>
                <a:ea typeface="楷体_GB2312" pitchFamily="49" charset="-122"/>
              </a:rPr>
              <a:t>表示</a:t>
            </a:r>
            <a:r>
              <a:rPr lang="en-US" altLang="zh-CN" sz="2400">
                <a:latin typeface="楷体_GB2312" pitchFamily="49" charset="-122"/>
                <a:ea typeface="楷体_GB2312" pitchFamily="49" charset="-122"/>
              </a:rPr>
              <a:t>6</a:t>
            </a:r>
            <a:r>
              <a:rPr lang="zh-CN" altLang="en-US" sz="2400">
                <a:latin typeface="楷体_GB2312" pitchFamily="49" charset="-122"/>
                <a:ea typeface="楷体_GB2312" pitchFamily="49" charset="-122"/>
              </a:rPr>
              <a:t>的正因子集，证明因子格</a:t>
            </a:r>
          </a:p>
          <a:p>
            <a:pPr>
              <a:buFont typeface="Wingdings" pitchFamily="2" charset="2"/>
              <a:buNone/>
            </a:pPr>
            <a:r>
              <a:rPr lang="en-US" altLang="zh-CN" sz="2400">
                <a:latin typeface="楷体_GB2312" pitchFamily="49" charset="-122"/>
                <a:ea typeface="楷体_GB2312" pitchFamily="49" charset="-122"/>
              </a:rPr>
              <a:t>&lt; D</a:t>
            </a:r>
            <a:r>
              <a:rPr lang="en-US" altLang="zh-CN" sz="2400" baseline="-25000">
                <a:latin typeface="楷体_GB2312" pitchFamily="49" charset="-122"/>
                <a:ea typeface="楷体_GB2312" pitchFamily="49" charset="-122"/>
              </a:rPr>
              <a:t>6</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和幂集格</a:t>
            </a:r>
            <a:r>
              <a:rPr lang="en-US" altLang="zh-CN" sz="2400">
                <a:latin typeface="楷体_GB2312" pitchFamily="49" charset="-122"/>
                <a:ea typeface="楷体_GB2312" pitchFamily="49" charset="-122"/>
              </a:rPr>
              <a:t>&lt;2</a:t>
            </a:r>
            <a:r>
              <a:rPr lang="en-US" altLang="zh-CN" sz="2400" baseline="30000">
                <a:latin typeface="楷体_GB2312" pitchFamily="49" charset="-122"/>
                <a:ea typeface="楷体_GB2312" pitchFamily="49" charset="-122"/>
              </a:rPr>
              <a:t>{a,b}</a:t>
            </a:r>
            <a:r>
              <a:rPr lang="zh-CN" altLang="en-US" sz="2400">
                <a:latin typeface="楷体_GB2312" pitchFamily="49" charset="-122"/>
                <a:ea typeface="楷体_GB2312" pitchFamily="49" charset="-122"/>
              </a:rPr>
              <a:t>，</a:t>
            </a:r>
            <a:r>
              <a:rPr lang="zh-CN" altLang="en-US"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是同构的。</a:t>
            </a:r>
          </a:p>
          <a:p>
            <a:pPr>
              <a:buFont typeface="Wingdings" pitchFamily="2" charset="2"/>
              <a:buNone/>
            </a:pPr>
            <a:r>
              <a:rPr kumimoji="0" lang="zh-CN" altLang="en-US" sz="2400">
                <a:solidFill>
                  <a:srgbClr val="FF0000"/>
                </a:solidFill>
                <a:latin typeface="楷体_GB2312" pitchFamily="49" charset="-122"/>
                <a:ea typeface="楷体_GB2312" pitchFamily="49" charset="-122"/>
              </a:rPr>
              <a:t>证明：</a:t>
            </a:r>
            <a:r>
              <a:rPr kumimoji="0" lang="zh-CN" altLang="en-US" sz="2400">
                <a:latin typeface="楷体_GB2312" pitchFamily="49" charset="-122"/>
                <a:ea typeface="楷体_GB2312" pitchFamily="49" charset="-122"/>
              </a:rPr>
              <a:t>定义映射</a:t>
            </a:r>
            <a:r>
              <a:rPr kumimoji="0" lang="en-US" altLang="zh-CN" sz="2400">
                <a:latin typeface="楷体_GB2312" pitchFamily="49" charset="-122"/>
                <a:ea typeface="楷体_GB2312" pitchFamily="49" charset="-122"/>
              </a:rPr>
              <a:t>f</a:t>
            </a:r>
            <a:r>
              <a:rPr kumimoji="0"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D</a:t>
            </a:r>
            <a:r>
              <a:rPr lang="en-US" altLang="zh-CN" sz="2400" baseline="-25000">
                <a:latin typeface="楷体_GB2312" pitchFamily="49" charset="-122"/>
                <a:ea typeface="楷体_GB2312" pitchFamily="49" charset="-122"/>
              </a:rPr>
              <a:t>6 </a:t>
            </a:r>
            <a:r>
              <a:rPr lang="en-US" altLang="zh-CN" sz="2400">
                <a:latin typeface="楷体_GB2312" pitchFamily="49" charset="-122"/>
                <a:ea typeface="楷体_GB2312" pitchFamily="49" charset="-122"/>
              </a:rPr>
              <a:t>→2</a:t>
            </a:r>
            <a:r>
              <a:rPr lang="en-US" altLang="zh-CN" sz="2400" baseline="30000">
                <a:latin typeface="楷体_GB2312" pitchFamily="49" charset="-122"/>
                <a:ea typeface="楷体_GB2312" pitchFamily="49" charset="-122"/>
              </a:rPr>
              <a:t>{a,b}</a:t>
            </a:r>
            <a:r>
              <a:rPr lang="zh-CN" altLang="en-US" sz="2400">
                <a:latin typeface="楷体_GB2312" pitchFamily="49" charset="-122"/>
                <a:ea typeface="楷体_GB2312" pitchFamily="49" charset="-122"/>
              </a:rPr>
              <a:t>，使得</a:t>
            </a:r>
          </a:p>
          <a:p>
            <a:pPr>
              <a:buFont typeface="Wingdings" pitchFamily="2" charset="2"/>
              <a:buNone/>
            </a:pPr>
            <a:r>
              <a:rPr lang="en-US" altLang="zh-CN" sz="2400">
                <a:latin typeface="楷体_GB2312" pitchFamily="49" charset="-122"/>
                <a:ea typeface="楷体_GB2312" pitchFamily="49" charset="-122"/>
              </a:rPr>
              <a:t>f(1)=</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,f(2)={a},f(3)={b},f(6)={a,b}</a:t>
            </a:r>
          </a:p>
          <a:p>
            <a:pPr>
              <a:buFont typeface="Wingdings" pitchFamily="2" charset="2"/>
              <a:buNone/>
            </a:pPr>
            <a:r>
              <a:rPr lang="en-US" altLang="zh-CN" sz="2400">
                <a:solidFill>
                  <a:srgbClr val="FF0000"/>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 &lt; D</a:t>
            </a:r>
            <a:r>
              <a:rPr lang="en-US" altLang="zh-CN" sz="2400" baseline="-25000">
                <a:solidFill>
                  <a:srgbClr val="0000FF"/>
                </a:solidFill>
                <a:latin typeface="楷体_GB2312" pitchFamily="49" charset="-122"/>
                <a:ea typeface="楷体_GB2312" pitchFamily="49" charset="-122"/>
              </a:rPr>
              <a:t>6</a:t>
            </a:r>
            <a:r>
              <a:rPr lang="en-US" altLang="zh-CN" sz="2400">
                <a:solidFill>
                  <a:srgbClr val="0000FF"/>
                </a:solidFill>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r>
              <a:rPr lang="zh-CN" altLang="en-US" sz="2400">
                <a:solidFill>
                  <a:srgbClr val="FF00FF"/>
                </a:solidFill>
                <a:latin typeface="楷体_GB2312" pitchFamily="49" charset="-122"/>
                <a:ea typeface="楷体_GB2312" pitchFamily="49" charset="-122"/>
              </a:rPr>
              <a:t>对应的代数格为</a:t>
            </a:r>
            <a:r>
              <a:rPr lang="en-US" altLang="zh-CN" sz="2400">
                <a:solidFill>
                  <a:srgbClr val="0000FF"/>
                </a:solidFill>
                <a:latin typeface="楷体_GB2312" pitchFamily="49" charset="-122"/>
                <a:ea typeface="楷体_GB2312" pitchFamily="49" charset="-122"/>
              </a:rPr>
              <a:t>&lt; D</a:t>
            </a:r>
            <a:r>
              <a:rPr lang="en-US" altLang="zh-CN" sz="2400" baseline="-25000">
                <a:solidFill>
                  <a:srgbClr val="0000FF"/>
                </a:solidFill>
                <a:latin typeface="楷体_GB2312" pitchFamily="49" charset="-122"/>
                <a:ea typeface="楷体_GB2312" pitchFamily="49" charset="-122"/>
              </a:rPr>
              <a:t>6</a:t>
            </a:r>
            <a:r>
              <a:rPr lang="en-US" altLang="zh-CN" sz="2400">
                <a:solidFill>
                  <a:srgbClr val="0000FF"/>
                </a:solidFill>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lcm</a:t>
            </a:r>
            <a:r>
              <a:rPr lang="zh-CN"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sym typeface="Symbol" pitchFamily="18" charset="2"/>
              </a:rPr>
              <a:t>gcd</a:t>
            </a:r>
            <a:r>
              <a:rPr lang="en-US" altLang="zh-CN" sz="2400">
                <a:solidFill>
                  <a:srgbClr val="0000FF"/>
                </a:solidFill>
                <a:latin typeface="楷体_GB2312" pitchFamily="49" charset="-122"/>
                <a:ea typeface="楷体_GB2312" pitchFamily="49" charset="-122"/>
              </a:rPr>
              <a:t>&gt;</a:t>
            </a:r>
          </a:p>
          <a:p>
            <a:pPr>
              <a:buFont typeface="Wingdings" pitchFamily="2" charset="2"/>
              <a:buNone/>
            </a:pPr>
            <a:r>
              <a:rPr lang="en-US" altLang="zh-CN" sz="2400">
                <a:solidFill>
                  <a:srgbClr val="0000FF"/>
                </a:solidFill>
                <a:latin typeface="楷体_GB2312" pitchFamily="49" charset="-122"/>
                <a:ea typeface="楷体_GB2312" pitchFamily="49" charset="-122"/>
              </a:rPr>
              <a:t>   &lt;2</a:t>
            </a:r>
            <a:r>
              <a:rPr lang="en-US" altLang="zh-CN" sz="2400" baseline="30000">
                <a:solidFill>
                  <a:srgbClr val="0000FF"/>
                </a:solidFill>
                <a:latin typeface="楷体_GB2312" pitchFamily="49" charset="-122"/>
                <a:ea typeface="楷体_GB2312" pitchFamily="49" charset="-122"/>
              </a:rPr>
              <a:t>{a,b}</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r>
              <a:rPr lang="zh-CN" altLang="en-US" sz="2400">
                <a:solidFill>
                  <a:srgbClr val="FF00FF"/>
                </a:solidFill>
                <a:latin typeface="楷体_GB2312" pitchFamily="49" charset="-122"/>
                <a:ea typeface="楷体_GB2312" pitchFamily="49" charset="-122"/>
              </a:rPr>
              <a:t>对应的代数格为</a:t>
            </a:r>
            <a:r>
              <a:rPr lang="en-US" altLang="zh-CN" sz="2400">
                <a:solidFill>
                  <a:srgbClr val="0000FF"/>
                </a:solidFill>
                <a:latin typeface="楷体_GB2312" pitchFamily="49" charset="-122"/>
                <a:ea typeface="楷体_GB2312" pitchFamily="49" charset="-122"/>
              </a:rPr>
              <a:t>&lt;2</a:t>
            </a:r>
            <a:r>
              <a:rPr lang="en-US" altLang="zh-CN" sz="2400" baseline="30000">
                <a:solidFill>
                  <a:srgbClr val="0000FF"/>
                </a:solidFill>
                <a:latin typeface="楷体_GB2312" pitchFamily="49" charset="-122"/>
                <a:ea typeface="楷体_GB2312" pitchFamily="49" charset="-122"/>
              </a:rPr>
              <a:t>{a,b}</a:t>
            </a:r>
            <a:r>
              <a:rPr lang="zh-CN" altLang="en-US" sz="2400">
                <a:solidFill>
                  <a:srgbClr val="0000FF"/>
                </a:solidFill>
                <a:latin typeface="楷体_GB2312" pitchFamily="49" charset="-122"/>
                <a:ea typeface="楷体_GB2312" pitchFamily="49" charset="-122"/>
              </a:rPr>
              <a:t>，</a:t>
            </a:r>
            <a:r>
              <a:rPr lang="zh-CN" altLang="zh-CN"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&gt;</a:t>
            </a:r>
          </a:p>
          <a:p>
            <a:pPr>
              <a:buFont typeface="Wingdings" pitchFamily="2" charset="2"/>
              <a:buNone/>
            </a:pPr>
            <a:r>
              <a:rPr lang="en-US" altLang="zh-CN" sz="2400">
                <a:solidFill>
                  <a:srgbClr val="FF0000"/>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f(lcm(1,3))=</a:t>
            </a:r>
            <a:r>
              <a:rPr lang="en-US" altLang="zh-CN" sz="2400">
                <a:latin typeface="楷体_GB2312" pitchFamily="49" charset="-122"/>
                <a:ea typeface="楷体_GB2312" pitchFamily="49" charset="-122"/>
              </a:rPr>
              <a:t>f(3)={b}= </a:t>
            </a:r>
            <a:r>
              <a:rPr lang="en-US" altLang="zh-CN" sz="2400">
                <a:latin typeface="楷体_GB2312" pitchFamily="49" charset="-122"/>
                <a:ea typeface="楷体_GB2312" pitchFamily="49" charset="-122"/>
                <a:sym typeface="Symbol" pitchFamily="18" charset="2"/>
              </a:rPr>
              <a:t></a:t>
            </a:r>
            <a:r>
              <a:rPr lang="zh-CN"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{b}=</a:t>
            </a:r>
            <a:r>
              <a:rPr lang="en-US" altLang="zh-CN" sz="2400">
                <a:solidFill>
                  <a:srgbClr val="0000FF"/>
                </a:solidFill>
                <a:latin typeface="楷体_GB2312" pitchFamily="49" charset="-122"/>
                <a:ea typeface="楷体_GB2312" pitchFamily="49" charset="-122"/>
                <a:sym typeface="Symbol" pitchFamily="18" charset="2"/>
              </a:rPr>
              <a:t>f(1)</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f(3)</a:t>
            </a:r>
          </a:p>
          <a:p>
            <a:pPr>
              <a:buFont typeface="Wingdings" pitchFamily="2" charset="2"/>
              <a:buNone/>
            </a:pPr>
            <a:r>
              <a:rPr lang="en-US" altLang="zh-CN" sz="2400">
                <a:solidFill>
                  <a:srgbClr val="0000FF"/>
                </a:solidFill>
                <a:latin typeface="楷体_GB2312" pitchFamily="49" charset="-122"/>
                <a:ea typeface="楷体_GB2312" pitchFamily="49" charset="-122"/>
              </a:rPr>
              <a:t>f(gcd(2,6))=</a:t>
            </a:r>
            <a:r>
              <a:rPr lang="en-US" altLang="zh-CN" sz="2400">
                <a:latin typeface="楷体_GB2312" pitchFamily="49" charset="-122"/>
                <a:ea typeface="楷体_GB2312" pitchFamily="49" charset="-122"/>
              </a:rPr>
              <a:t>f(2)={a}=</a:t>
            </a:r>
            <a:r>
              <a:rPr lang="en-US" altLang="zh-CN" sz="2400">
                <a:latin typeface="楷体_GB2312" pitchFamily="49" charset="-122"/>
                <a:ea typeface="楷体_GB2312" pitchFamily="49" charset="-122"/>
                <a:sym typeface="Symbol" pitchFamily="18" charset="2"/>
              </a:rPr>
              <a:t>{a}</a:t>
            </a:r>
            <a:r>
              <a:rPr lang="zh-CN"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{a,b}=</a:t>
            </a:r>
            <a:r>
              <a:rPr lang="en-US" altLang="zh-CN" sz="2400">
                <a:solidFill>
                  <a:srgbClr val="0000FF"/>
                </a:solidFill>
                <a:latin typeface="楷体_GB2312" pitchFamily="49" charset="-122"/>
                <a:ea typeface="楷体_GB2312" pitchFamily="49" charset="-122"/>
                <a:sym typeface="Symbol" pitchFamily="18" charset="2"/>
              </a:rPr>
              <a:t>f(2)</a:t>
            </a:r>
            <a:r>
              <a:rPr lang="zh-CN"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sym typeface="Symbol" pitchFamily="18" charset="2"/>
              </a:rPr>
              <a:t>f(6)</a:t>
            </a:r>
          </a:p>
          <a:p>
            <a:pPr>
              <a:buFont typeface="Wingdings" pitchFamily="2" charset="2"/>
              <a:buNone/>
            </a:pPr>
            <a:r>
              <a:rPr lang="en-US" altLang="zh-CN" sz="2400">
                <a:solidFill>
                  <a:srgbClr val="0000FF"/>
                </a:solidFill>
                <a:latin typeface="楷体_GB2312" pitchFamily="49" charset="-122"/>
                <a:ea typeface="楷体_GB2312" pitchFamily="49" charset="-122"/>
              </a:rPr>
              <a:t>f(lcm(2,3))=</a:t>
            </a:r>
            <a:r>
              <a:rPr lang="en-US" altLang="zh-CN" sz="2400">
                <a:latin typeface="楷体_GB2312" pitchFamily="49" charset="-122"/>
                <a:ea typeface="楷体_GB2312" pitchFamily="49" charset="-122"/>
              </a:rPr>
              <a:t>f(6)={a,b}={a}</a:t>
            </a:r>
            <a:r>
              <a:rPr lang="zh-CN"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{b}=</a:t>
            </a:r>
            <a:r>
              <a:rPr lang="en-US" altLang="zh-CN" sz="2400">
                <a:solidFill>
                  <a:srgbClr val="0000FF"/>
                </a:solidFill>
                <a:latin typeface="楷体_GB2312" pitchFamily="49" charset="-122"/>
                <a:ea typeface="楷体_GB2312" pitchFamily="49" charset="-122"/>
                <a:sym typeface="Symbol" pitchFamily="18" charset="2"/>
              </a:rPr>
              <a:t>f(2)</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f(3)</a:t>
            </a:r>
          </a:p>
          <a:p>
            <a:pPr>
              <a:buFont typeface="Wingdings" pitchFamily="2" charset="2"/>
              <a:buNone/>
            </a:pPr>
            <a:r>
              <a:rPr lang="en-US" altLang="zh-CN" sz="2400">
                <a:solidFill>
                  <a:srgbClr val="0000FF"/>
                </a:solidFill>
                <a:latin typeface="楷体_GB2312" pitchFamily="49" charset="-122"/>
                <a:ea typeface="楷体_GB2312" pitchFamily="49" charset="-122"/>
              </a:rPr>
              <a:t>f(gcd(2,3))=</a:t>
            </a:r>
            <a:r>
              <a:rPr lang="en-US" altLang="zh-CN" sz="2400">
                <a:latin typeface="楷体_GB2312" pitchFamily="49" charset="-122"/>
                <a:ea typeface="楷体_GB2312" pitchFamily="49" charset="-122"/>
              </a:rPr>
              <a:t>f(1)=</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a:t>
            </a:r>
            <a:r>
              <a:rPr lang="en-US" altLang="zh-CN" sz="2400">
                <a:latin typeface="楷体_GB2312" pitchFamily="49" charset="-122"/>
                <a:ea typeface="楷体_GB2312" pitchFamily="49" charset="-122"/>
                <a:sym typeface="Symbol" pitchFamily="18" charset="2"/>
              </a:rPr>
              <a:t>{a}</a:t>
            </a:r>
            <a:r>
              <a:rPr lang="zh-CN"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sym typeface="Symbol" pitchFamily="18" charset="2"/>
              </a:rPr>
              <a:t>{b}=</a:t>
            </a:r>
            <a:r>
              <a:rPr lang="en-US" altLang="zh-CN" sz="2400">
                <a:solidFill>
                  <a:srgbClr val="0000FF"/>
                </a:solidFill>
                <a:latin typeface="楷体_GB2312" pitchFamily="49" charset="-122"/>
                <a:ea typeface="楷体_GB2312" pitchFamily="49" charset="-122"/>
                <a:sym typeface="Symbol" pitchFamily="18" charset="2"/>
              </a:rPr>
              <a:t>f(2)</a:t>
            </a:r>
            <a:r>
              <a:rPr lang="zh-CN"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sym typeface="Symbol" pitchFamily="18" charset="2"/>
              </a:rPr>
              <a:t>f(3)</a:t>
            </a:r>
          </a:p>
          <a:p>
            <a:pPr>
              <a:buFont typeface="Wingdings" pitchFamily="2" charset="2"/>
              <a:buNone/>
            </a:pPr>
            <a:r>
              <a:rPr lang="en-US" altLang="zh-CN" sz="2400">
                <a:solidFill>
                  <a:srgbClr val="808080"/>
                </a:solidFill>
                <a:latin typeface="楷体_GB2312" pitchFamily="49" charset="-122"/>
                <a:ea typeface="楷体_GB2312" pitchFamily="49" charset="-122"/>
                <a:sym typeface="Symbol" pitchFamily="18" charset="2"/>
              </a:rPr>
              <a:t>      </a:t>
            </a:r>
            <a:r>
              <a:rPr lang="zh-CN" altLang="en-US" sz="2400">
                <a:solidFill>
                  <a:srgbClr val="FF00FF"/>
                </a:solidFill>
                <a:latin typeface="楷体_GB2312" pitchFamily="49" charset="-122"/>
                <a:ea typeface="楷体_GB2312" pitchFamily="49" charset="-122"/>
                <a:sym typeface="Symbol" pitchFamily="18" charset="2"/>
              </a:rPr>
              <a:t>其余情况也可一一验证，又因为是双射，</a:t>
            </a:r>
          </a:p>
          <a:p>
            <a:pPr>
              <a:buFont typeface="Wingdings" pitchFamily="2" charset="2"/>
              <a:buNone/>
            </a:pPr>
            <a:r>
              <a:rPr lang="zh-CN" altLang="en-US" sz="2400">
                <a:solidFill>
                  <a:srgbClr val="FF00FF"/>
                </a:solidFill>
                <a:latin typeface="楷体_GB2312" pitchFamily="49" charset="-122"/>
                <a:ea typeface="楷体_GB2312" pitchFamily="49" charset="-122"/>
                <a:sym typeface="Symbol" pitchFamily="18" charset="2"/>
              </a:rPr>
              <a:t>所以，命题得证。</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8EDE493-D021-4739-BFED-AFFA01D9DA22}"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7683AFF6-5409-440B-A6FC-681F7D8E55B2}" type="slidenum">
              <a:rPr lang="en-US" altLang="zh-CN" smtClean="0"/>
              <a:pPr/>
              <a:t>44</a:t>
            </a:fld>
            <a:endParaRPr lang="en-US" altLang="zh-CN" dirty="0"/>
          </a:p>
        </p:txBody>
      </p:sp>
      <p:sp>
        <p:nvSpPr>
          <p:cNvPr id="489474" name="Rectangle 2"/>
          <p:cNvSpPr>
            <a:spLocks noGrp="1" noChangeArrowheads="1"/>
          </p:cNvSpPr>
          <p:nvPr>
            <p:ph type="title"/>
          </p:nvPr>
        </p:nvSpPr>
        <p:spPr/>
        <p:txBody>
          <a:bodyPr/>
          <a:lstStyle/>
          <a:p>
            <a:r>
              <a:rPr lang="zh-CN" altLang="en-US" sz="3600" dirty="0">
                <a:ea typeface="黑体" pitchFamily="2" charset="-122"/>
              </a:rPr>
              <a:t>保序定理</a:t>
            </a:r>
            <a:r>
              <a:rPr lang="zh-CN" altLang="en-US" sz="3600" dirty="0">
                <a:solidFill>
                  <a:schemeClr val="tx1"/>
                </a:solidFill>
                <a:ea typeface="黑体" pitchFamily="2" charset="-122"/>
              </a:rPr>
              <a:t>（教材</a:t>
            </a:r>
            <a:r>
              <a:rPr lang="en-US" altLang="zh-CN" sz="3600" dirty="0" smtClean="0">
                <a:solidFill>
                  <a:schemeClr val="tx1"/>
                </a:solidFill>
                <a:ea typeface="黑体" pitchFamily="2" charset="-122"/>
              </a:rPr>
              <a:t>p203</a:t>
            </a:r>
            <a:r>
              <a:rPr lang="zh-CN" altLang="en-US" sz="3600" dirty="0" smtClean="0">
                <a:solidFill>
                  <a:schemeClr val="tx1"/>
                </a:solidFill>
                <a:ea typeface="黑体" pitchFamily="2" charset="-122"/>
              </a:rPr>
              <a:t>）</a:t>
            </a:r>
            <a:endParaRPr lang="zh-CN" altLang="en-US" sz="3600" dirty="0">
              <a:solidFill>
                <a:schemeClr val="tx1"/>
              </a:solidFill>
              <a:ea typeface="黑体" pitchFamily="2" charset="-122"/>
            </a:endParaRPr>
          </a:p>
        </p:txBody>
      </p:sp>
      <p:sp>
        <p:nvSpPr>
          <p:cNvPr id="489475" name="Rectangle 3"/>
          <p:cNvSpPr>
            <a:spLocks noChangeArrowheads="1"/>
          </p:cNvSpPr>
          <p:nvPr/>
        </p:nvSpPr>
        <p:spPr bwMode="auto">
          <a:xfrm>
            <a:off x="1042988" y="1341438"/>
            <a:ext cx="76327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50000"/>
              </a:lnSpc>
              <a:buClr>
                <a:srgbClr val="FF0000"/>
              </a:buClr>
              <a:buFont typeface="Wingdings" pitchFamily="2" charset="2"/>
              <a:buChar char="n"/>
            </a:pPr>
            <a:r>
              <a:rPr lang="zh-CN" altLang="en-US" b="1">
                <a:solidFill>
                  <a:srgbClr val="CC00CC"/>
                </a:solidFill>
                <a:latin typeface="楷体_GB2312" pitchFamily="49" charset="-122"/>
                <a:ea typeface="楷体_GB2312" pitchFamily="49" charset="-122"/>
              </a:rPr>
              <a:t>定理</a:t>
            </a:r>
            <a:r>
              <a:rPr lang="en-US" altLang="zh-CN" b="1">
                <a:solidFill>
                  <a:srgbClr val="CC00CC"/>
                </a:solidFill>
                <a:latin typeface="楷体_GB2312" pitchFamily="49" charset="-122"/>
                <a:ea typeface="楷体_GB2312" pitchFamily="49" charset="-122"/>
              </a:rPr>
              <a:t>17.7 </a:t>
            </a:r>
            <a:r>
              <a:rPr lang="zh-CN" altLang="en-US" b="1">
                <a:solidFill>
                  <a:srgbClr val="0000FF"/>
                </a:solidFill>
                <a:latin typeface="楷体_GB2312" pitchFamily="49" charset="-122"/>
                <a:ea typeface="楷体_GB2312" pitchFamily="49" charset="-122"/>
              </a:rPr>
              <a:t>设</a:t>
            </a:r>
            <a:r>
              <a:rPr lang="en-US" altLang="zh-CN" b="1">
                <a:solidFill>
                  <a:srgbClr val="0000FF"/>
                </a:solidFill>
                <a:latin typeface="楷体_GB2312" pitchFamily="49" charset="-122"/>
                <a:ea typeface="楷体_GB2312" pitchFamily="49" charset="-122"/>
              </a:rPr>
              <a:t>&lt;L</a:t>
            </a:r>
            <a:r>
              <a:rPr lang="en-US" altLang="zh-CN" b="1" baseline="-25000">
                <a:solidFill>
                  <a:srgbClr val="0000FF"/>
                </a:solidFill>
                <a:latin typeface="楷体_GB2312" pitchFamily="49" charset="-122"/>
                <a:ea typeface="楷体_GB2312" pitchFamily="49" charset="-122"/>
              </a:rPr>
              <a:t>1</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&gt;</a:t>
            </a:r>
            <a:r>
              <a:rPr lang="zh-CN" altLang="en-US" b="1">
                <a:solidFill>
                  <a:srgbClr val="0000FF"/>
                </a:solidFill>
                <a:latin typeface="楷体_GB2312" pitchFamily="49" charset="-122"/>
                <a:ea typeface="楷体_GB2312" pitchFamily="49" charset="-122"/>
              </a:rPr>
              <a:t>和</a:t>
            </a:r>
            <a:r>
              <a:rPr lang="en-US" altLang="zh-CN" b="1">
                <a:solidFill>
                  <a:srgbClr val="0000FF"/>
                </a:solidFill>
                <a:latin typeface="楷体_GB2312" pitchFamily="49" charset="-122"/>
                <a:ea typeface="楷体_GB2312" pitchFamily="49" charset="-122"/>
              </a:rPr>
              <a:t>&lt;L</a:t>
            </a:r>
            <a:r>
              <a:rPr lang="en-US" altLang="zh-CN" b="1" baseline="-25000">
                <a:solidFill>
                  <a:srgbClr val="0000FF"/>
                </a:solidFill>
                <a:latin typeface="楷体_GB2312" pitchFamily="49" charset="-122"/>
                <a:ea typeface="楷体_GB2312" pitchFamily="49" charset="-122"/>
              </a:rPr>
              <a:t>2</a:t>
            </a:r>
            <a:r>
              <a:rPr lang="zh-CN" altLang="en-US" b="1">
                <a:solidFill>
                  <a:srgbClr val="0000FF"/>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sym typeface="Symbol" pitchFamily="18" charset="2"/>
              </a:rPr>
              <a:t></a:t>
            </a:r>
            <a:r>
              <a:rPr lang="zh-CN" altLang="en-US" b="1">
                <a:solidFill>
                  <a:srgbClr val="0000FF"/>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&gt;</a:t>
            </a:r>
            <a:r>
              <a:rPr lang="zh-CN" altLang="en-US" b="1">
                <a:solidFill>
                  <a:srgbClr val="0000FF"/>
                </a:solidFill>
                <a:latin typeface="楷体_GB2312" pitchFamily="49" charset="-122"/>
                <a:ea typeface="楷体_GB2312" pitchFamily="49" charset="-122"/>
              </a:rPr>
              <a:t>是两个格，对应的偏序关系为</a:t>
            </a:r>
            <a:r>
              <a:rPr lang="zh-CN" altLang="en-US" b="1">
                <a:solidFill>
                  <a:srgbClr val="FF0000"/>
                </a:solidFill>
                <a:latin typeface="楷体_GB2312" pitchFamily="49" charset="-122"/>
                <a:ea typeface="楷体_GB2312" pitchFamily="49" charset="-122"/>
                <a:sym typeface="Symbol" pitchFamily="18" charset="2"/>
              </a:rPr>
              <a:t></a:t>
            </a:r>
            <a:r>
              <a:rPr lang="zh-CN" altLang="en-US" b="1">
                <a:solidFill>
                  <a:srgbClr val="FF0000"/>
                </a:solidFill>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sym typeface="Symbol" pitchFamily="18" charset="2"/>
              </a:rPr>
              <a:t></a:t>
            </a:r>
            <a:r>
              <a:rPr lang="zh-CN" altLang="en-US" b="1">
                <a:solidFill>
                  <a:srgbClr val="0000FF"/>
                </a:solidFill>
                <a:latin typeface="楷体_GB2312" pitchFamily="49" charset="-122"/>
                <a:ea typeface="楷体_GB2312" pitchFamily="49" charset="-122"/>
              </a:rPr>
              <a:t>，则有：</a:t>
            </a:r>
          </a:p>
          <a:p>
            <a:pPr marL="533400" indent="-533400" algn="just">
              <a:lnSpc>
                <a:spcPct val="150000"/>
              </a:lnSpc>
              <a:buClr>
                <a:srgbClr val="FF00FF"/>
              </a:buClr>
              <a:buFont typeface="Wingdings" pitchFamily="2" charset="2"/>
              <a:buNone/>
            </a:pPr>
            <a:r>
              <a:rPr lang="zh-CN" altLang="en-US" b="1">
                <a:solidFill>
                  <a:srgbClr val="0000FF"/>
                </a:solidFill>
                <a:latin typeface="楷体_GB2312" pitchFamily="49" charset="-122"/>
                <a:ea typeface="楷体_GB2312" pitchFamily="49" charset="-122"/>
              </a:rPr>
              <a:t>   如果</a:t>
            </a:r>
            <a:r>
              <a:rPr lang="en-US" altLang="zh-CN" b="1">
                <a:solidFill>
                  <a:srgbClr val="0000FF"/>
                </a:solidFill>
                <a:latin typeface="楷体_GB2312" pitchFamily="49" charset="-122"/>
                <a:ea typeface="楷体_GB2312" pitchFamily="49" charset="-122"/>
              </a:rPr>
              <a:t>f</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L</a:t>
            </a:r>
            <a:r>
              <a:rPr lang="en-US" altLang="zh-CN" b="1" baseline="-25000">
                <a:solidFill>
                  <a:srgbClr val="0000FF"/>
                </a:solidFill>
                <a:latin typeface="楷体_GB2312" pitchFamily="49" charset="-122"/>
                <a:ea typeface="楷体_GB2312" pitchFamily="49" charset="-122"/>
              </a:rPr>
              <a:t>1</a:t>
            </a:r>
            <a:r>
              <a:rPr lang="en-US" altLang="zh-CN" b="1">
                <a:solidFill>
                  <a:srgbClr val="0000FF"/>
                </a:solidFill>
                <a:latin typeface="楷体_GB2312" pitchFamily="49" charset="-122"/>
                <a:ea typeface="楷体_GB2312" pitchFamily="49" charset="-122"/>
              </a:rPr>
              <a:t>→L</a:t>
            </a:r>
            <a:r>
              <a:rPr lang="en-US" altLang="zh-CN" b="1" baseline="-25000">
                <a:solidFill>
                  <a:srgbClr val="0000FF"/>
                </a:solidFill>
                <a:latin typeface="楷体_GB2312" pitchFamily="49" charset="-122"/>
                <a:ea typeface="楷体_GB2312" pitchFamily="49" charset="-122"/>
              </a:rPr>
              <a:t>2</a:t>
            </a:r>
            <a:r>
              <a:rPr lang="zh-CN" altLang="en-US" b="1">
                <a:solidFill>
                  <a:srgbClr val="0000FF"/>
                </a:solidFill>
                <a:latin typeface="楷体_GB2312" pitchFamily="49" charset="-122"/>
                <a:ea typeface="楷体_GB2312" pitchFamily="49" charset="-122"/>
              </a:rPr>
              <a:t>是一个</a:t>
            </a:r>
            <a:r>
              <a:rPr lang="zh-CN" altLang="en-US" b="1">
                <a:solidFill>
                  <a:srgbClr val="FF3399"/>
                </a:solidFill>
                <a:latin typeface="楷体_GB2312" pitchFamily="49" charset="-122"/>
                <a:ea typeface="楷体_GB2312" pitchFamily="49" charset="-122"/>
              </a:rPr>
              <a:t>格同态</a:t>
            </a:r>
            <a:r>
              <a:rPr lang="zh-CN" altLang="en-US" b="1">
                <a:solidFill>
                  <a:srgbClr val="0000FF"/>
                </a:solidFill>
                <a:latin typeface="楷体_GB2312" pitchFamily="49" charset="-122"/>
                <a:ea typeface="楷体_GB2312" pitchFamily="49" charset="-122"/>
              </a:rPr>
              <a:t>，则对</a:t>
            </a:r>
            <a:r>
              <a:rPr lang="zh-CN" altLang="en-US"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a</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b</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L</a:t>
            </a:r>
            <a:r>
              <a:rPr lang="en-US" altLang="zh-CN" b="1" baseline="-25000">
                <a:solidFill>
                  <a:srgbClr val="0000FF"/>
                </a:solidFill>
                <a:latin typeface="楷体_GB2312" pitchFamily="49" charset="-122"/>
                <a:ea typeface="楷体_GB2312" pitchFamily="49" charset="-122"/>
              </a:rPr>
              <a:t>1</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b</a:t>
            </a:r>
            <a:r>
              <a:rPr lang="en-US" altLang="zh-CN" b="1">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sym typeface="Symbol" pitchFamily="18" charset="2"/>
              </a:rPr>
              <a:t> </a:t>
            </a:r>
            <a:r>
              <a:rPr lang="en-US" altLang="zh-CN" b="1">
                <a:solidFill>
                  <a:srgbClr val="0000FF"/>
                </a:solidFill>
                <a:latin typeface="楷体_GB2312" pitchFamily="49" charset="-122"/>
                <a:ea typeface="楷体_GB2312" pitchFamily="49" charset="-122"/>
              </a:rPr>
              <a:t>f(a)</a:t>
            </a:r>
            <a:r>
              <a:rPr lang="en-US" altLang="zh-CN" b="1">
                <a:solidFill>
                  <a:srgbClr val="0000FF"/>
                </a:solidFill>
                <a:latin typeface="楷体_GB2312" pitchFamily="49" charset="-122"/>
                <a:ea typeface="楷体_GB2312" pitchFamily="49" charset="-122"/>
                <a:sym typeface="Symbol" pitchFamily="18" charset="2"/>
              </a:rPr>
              <a:t></a:t>
            </a:r>
            <a:r>
              <a:rPr lang="en-US" altLang="zh-CN" b="1" baseline="-25000">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f(b)</a:t>
            </a:r>
            <a:r>
              <a:rPr lang="zh-CN" altLang="en-US" b="1">
                <a:solidFill>
                  <a:srgbClr val="0000FF"/>
                </a:solidFill>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   </a:t>
            </a:r>
            <a:r>
              <a:rPr lang="zh-CN" altLang="en-US" b="1">
                <a:solidFill>
                  <a:srgbClr val="B2B2B2"/>
                </a:solidFill>
                <a:latin typeface="楷体_GB2312" pitchFamily="49" charset="-122"/>
                <a:ea typeface="楷体_GB2312" pitchFamily="49" charset="-122"/>
              </a:rPr>
              <a:t>证明：对</a:t>
            </a:r>
            <a:r>
              <a:rPr lang="zh-CN" altLang="en-US"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a</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b</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L</a:t>
            </a:r>
            <a:r>
              <a:rPr lang="en-US" altLang="zh-CN" b="1" baseline="-25000">
                <a:solidFill>
                  <a:srgbClr val="B2B2B2"/>
                </a:solidFill>
                <a:latin typeface="楷体_GB2312" pitchFamily="49" charset="-122"/>
                <a:ea typeface="楷体_GB2312" pitchFamily="49" charset="-122"/>
              </a:rPr>
              <a:t>1</a:t>
            </a:r>
            <a:r>
              <a:rPr lang="zh-CN" altLang="en-US" b="1">
                <a:solidFill>
                  <a:srgbClr val="B2B2B2"/>
                </a:solidFill>
                <a:latin typeface="楷体_GB2312" pitchFamily="49" charset="-122"/>
                <a:ea typeface="楷体_GB2312" pitchFamily="49" charset="-122"/>
              </a:rPr>
              <a:t>，由</a:t>
            </a:r>
            <a:r>
              <a:rPr lang="en-US" altLang="zh-CN" b="1">
                <a:solidFill>
                  <a:srgbClr val="B2B2B2"/>
                </a:solidFill>
                <a:latin typeface="楷体_GB2312" pitchFamily="49" charset="-122"/>
                <a:ea typeface="楷体_GB2312" pitchFamily="49" charset="-122"/>
              </a:rPr>
              <a:t>f</a:t>
            </a:r>
            <a:r>
              <a:rPr lang="zh-CN" altLang="en-US" b="1">
                <a:solidFill>
                  <a:srgbClr val="B2B2B2"/>
                </a:solidFill>
                <a:latin typeface="楷体_GB2312" pitchFamily="49" charset="-122"/>
                <a:ea typeface="楷体_GB2312" pitchFamily="49" charset="-122"/>
              </a:rPr>
              <a:t>是函数，所以有</a:t>
            </a:r>
          </a:p>
          <a:p>
            <a:pPr marL="533400" indent="-533400" algn="ctr">
              <a:lnSpc>
                <a:spcPct val="120000"/>
              </a:lnSpc>
              <a:buClr>
                <a:srgbClr val="00FF00"/>
              </a:buClr>
              <a:buFont typeface="Wingdings" pitchFamily="2" charset="2"/>
              <a:buNone/>
            </a:pPr>
            <a:r>
              <a:rPr lang="en-US" altLang="zh-CN" b="1">
                <a:solidFill>
                  <a:srgbClr val="B2B2B2"/>
                </a:solidFill>
                <a:latin typeface="楷体_GB2312" pitchFamily="49" charset="-122"/>
                <a:ea typeface="楷体_GB2312" pitchFamily="49" charset="-122"/>
              </a:rPr>
              <a:t>f(a)</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f(b)</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L</a:t>
            </a:r>
            <a:r>
              <a:rPr lang="en-US" altLang="zh-CN" b="1" baseline="-25000">
                <a:solidFill>
                  <a:srgbClr val="B2B2B2"/>
                </a:solidFill>
                <a:latin typeface="楷体_GB2312" pitchFamily="49" charset="-122"/>
                <a:ea typeface="楷体_GB2312" pitchFamily="49" charset="-122"/>
              </a:rPr>
              <a:t>2</a:t>
            </a:r>
            <a:r>
              <a:rPr lang="zh-CN" altLang="en-US" b="1">
                <a:solidFill>
                  <a:srgbClr val="B2B2B2"/>
                </a:solidFill>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b="1">
                <a:solidFill>
                  <a:srgbClr val="B2B2B2"/>
                </a:solidFill>
                <a:latin typeface="楷体_GB2312" pitchFamily="49" charset="-122"/>
                <a:ea typeface="楷体_GB2312" pitchFamily="49" charset="-122"/>
              </a:rPr>
              <a:t>	因为</a:t>
            </a:r>
            <a:r>
              <a:rPr lang="en-US" altLang="zh-CN" b="1">
                <a:solidFill>
                  <a:srgbClr val="B2B2B2"/>
                </a:solidFill>
                <a:latin typeface="楷体_GB2312" pitchFamily="49" charset="-122"/>
                <a:ea typeface="楷体_GB2312" pitchFamily="49" charset="-122"/>
              </a:rPr>
              <a:t>a</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b</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a∧b</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a</a:t>
            </a:r>
            <a:r>
              <a:rPr lang="zh-CN" altLang="en-US" b="1">
                <a:solidFill>
                  <a:srgbClr val="B2B2B2"/>
                </a:solidFill>
                <a:latin typeface="楷体_GB2312" pitchFamily="49" charset="-122"/>
                <a:ea typeface="楷体_GB2312" pitchFamily="49" charset="-122"/>
              </a:rPr>
              <a:t>，于是，由同态等式知：</a:t>
            </a:r>
          </a:p>
          <a:p>
            <a:pPr marL="533400" indent="-533400" algn="ctr">
              <a:lnSpc>
                <a:spcPct val="120000"/>
              </a:lnSpc>
              <a:buClr>
                <a:srgbClr val="00FF00"/>
              </a:buClr>
              <a:buFont typeface="Wingdings" pitchFamily="2" charset="2"/>
              <a:buNone/>
            </a:pPr>
            <a:r>
              <a:rPr lang="en-US" altLang="zh-CN" b="1">
                <a:solidFill>
                  <a:srgbClr val="B2B2B2"/>
                </a:solidFill>
                <a:latin typeface="楷体_GB2312" pitchFamily="49" charset="-122"/>
                <a:ea typeface="楷体_GB2312" pitchFamily="49" charset="-122"/>
              </a:rPr>
              <a:t>f(a)</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f(a∧b)</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f(a)</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f(b)</a:t>
            </a:r>
          </a:p>
          <a:p>
            <a:pPr marL="533400" indent="-533400" algn="just">
              <a:lnSpc>
                <a:spcPct val="120000"/>
              </a:lnSpc>
              <a:buClr>
                <a:srgbClr val="00FF00"/>
              </a:buClr>
              <a:buFont typeface="Wingdings" pitchFamily="2" charset="2"/>
              <a:buNone/>
            </a:pPr>
            <a:r>
              <a:rPr lang="en-US" altLang="zh-CN" b="1">
                <a:solidFill>
                  <a:srgbClr val="B2B2B2"/>
                </a:solidFill>
                <a:latin typeface="楷体_GB2312" pitchFamily="49" charset="-122"/>
                <a:ea typeface="楷体_GB2312" pitchFamily="49" charset="-122"/>
              </a:rPr>
              <a:t>	</a:t>
            </a:r>
            <a:r>
              <a:rPr lang="zh-CN" altLang="en-US" b="1">
                <a:solidFill>
                  <a:srgbClr val="B2B2B2"/>
                </a:solidFill>
                <a:latin typeface="楷体_GB2312" pitchFamily="49" charset="-122"/>
                <a:ea typeface="楷体_GB2312" pitchFamily="49" charset="-122"/>
              </a:rPr>
              <a:t>所以：</a:t>
            </a:r>
            <a:r>
              <a:rPr lang="en-US" altLang="zh-CN" b="1">
                <a:solidFill>
                  <a:srgbClr val="B2B2B2"/>
                </a:solidFill>
                <a:latin typeface="楷体_GB2312" pitchFamily="49" charset="-122"/>
                <a:ea typeface="楷体_GB2312" pitchFamily="49" charset="-122"/>
              </a:rPr>
              <a:t>f(a)</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f(b)</a:t>
            </a:r>
            <a:r>
              <a:rPr lang="zh-CN" altLang="en-US" b="1">
                <a:solidFill>
                  <a:srgbClr val="B2B2B2"/>
                </a:solidFill>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b="1">
                <a:solidFill>
                  <a:srgbClr val="B2B2B2"/>
                </a:solidFill>
                <a:latin typeface="楷体_GB2312" pitchFamily="49" charset="-122"/>
                <a:ea typeface="楷体_GB2312" pitchFamily="49" charset="-122"/>
              </a:rPr>
              <a:t>	即：对</a:t>
            </a:r>
            <a:r>
              <a:rPr lang="zh-CN" altLang="en-US"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a</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b</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L</a:t>
            </a:r>
            <a:r>
              <a:rPr lang="en-US" altLang="zh-CN" b="1" baseline="-25000">
                <a:solidFill>
                  <a:srgbClr val="B2B2B2"/>
                </a:solidFill>
                <a:latin typeface="楷体_GB2312" pitchFamily="49" charset="-122"/>
                <a:ea typeface="楷体_GB2312" pitchFamily="49" charset="-122"/>
              </a:rPr>
              <a:t>1</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a</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b </a:t>
            </a:r>
            <a:r>
              <a:rPr lang="en-US" altLang="zh-CN" b="1">
                <a:solidFill>
                  <a:srgbClr val="B2B2B2"/>
                </a:solidFill>
                <a:latin typeface="楷体_GB2312" pitchFamily="49" charset="-122"/>
                <a:ea typeface="楷体_GB2312" pitchFamily="49" charset="-122"/>
                <a:sym typeface="Symbol" pitchFamily="18" charset="2"/>
              </a:rPr>
              <a:t> </a:t>
            </a:r>
            <a:r>
              <a:rPr lang="en-US" altLang="zh-CN" b="1">
                <a:solidFill>
                  <a:srgbClr val="B2B2B2"/>
                </a:solidFill>
                <a:latin typeface="楷体_GB2312" pitchFamily="49" charset="-122"/>
                <a:ea typeface="楷体_GB2312" pitchFamily="49" charset="-122"/>
              </a:rPr>
              <a:t>f(a)</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f(b)</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630128-1A17-47C8-87E3-F216F915DE7A}"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CFE60351-76D1-4104-BF0F-8359D57D7845}" type="slidenum">
              <a:rPr lang="en-US" altLang="zh-CN" smtClean="0"/>
              <a:pPr/>
              <a:t>45</a:t>
            </a:fld>
            <a:endParaRPr lang="en-US" altLang="zh-CN" dirty="0"/>
          </a:p>
        </p:txBody>
      </p:sp>
      <p:sp>
        <p:nvSpPr>
          <p:cNvPr id="490498" name="Rectangle 2"/>
          <p:cNvSpPr>
            <a:spLocks noGrp="1" noChangeArrowheads="1"/>
          </p:cNvSpPr>
          <p:nvPr>
            <p:ph type="title"/>
          </p:nvPr>
        </p:nvSpPr>
        <p:spPr/>
        <p:txBody>
          <a:bodyPr/>
          <a:lstStyle/>
          <a:p>
            <a:r>
              <a:rPr lang="zh-CN" altLang="en-US" sz="3600">
                <a:ea typeface="黑体" pitchFamily="2" charset="-122"/>
              </a:rPr>
              <a:t>保序定理</a:t>
            </a:r>
            <a:endParaRPr lang="zh-CN" altLang="en-US" sz="3600">
              <a:solidFill>
                <a:schemeClr val="tx1"/>
              </a:solidFill>
              <a:ea typeface="黑体" pitchFamily="2" charset="-122"/>
            </a:endParaRPr>
          </a:p>
        </p:txBody>
      </p:sp>
      <p:sp>
        <p:nvSpPr>
          <p:cNvPr id="490499" name="Rectangle 3"/>
          <p:cNvSpPr>
            <a:spLocks noChangeArrowheads="1"/>
          </p:cNvSpPr>
          <p:nvPr/>
        </p:nvSpPr>
        <p:spPr bwMode="auto">
          <a:xfrm>
            <a:off x="1042988" y="1341438"/>
            <a:ext cx="76327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50000"/>
              </a:lnSpc>
              <a:buClr>
                <a:srgbClr val="FF0000"/>
              </a:buClr>
              <a:buFont typeface="Wingdings" pitchFamily="2" charset="2"/>
              <a:buChar char="n"/>
            </a:pPr>
            <a:r>
              <a:rPr lang="zh-CN" altLang="en-US" b="1" dirty="0">
                <a:solidFill>
                  <a:srgbClr val="CC00CC"/>
                </a:solidFill>
                <a:latin typeface="楷体_GB2312" pitchFamily="49" charset="-122"/>
                <a:ea typeface="楷体_GB2312" pitchFamily="49" charset="-122"/>
              </a:rPr>
              <a:t>定理</a:t>
            </a:r>
            <a:r>
              <a:rPr lang="en-US" altLang="zh-CN" b="1" dirty="0">
                <a:solidFill>
                  <a:srgbClr val="CC00CC"/>
                </a:solidFill>
                <a:latin typeface="楷体_GB2312" pitchFamily="49" charset="-122"/>
                <a:ea typeface="楷体_GB2312" pitchFamily="49" charset="-122"/>
              </a:rPr>
              <a:t>17.7 </a:t>
            </a:r>
            <a:r>
              <a:rPr lang="zh-CN" altLang="en-US" b="1" dirty="0">
                <a:latin typeface="楷体_GB2312" pitchFamily="49" charset="-122"/>
                <a:ea typeface="楷体_GB2312" pitchFamily="49" charset="-122"/>
              </a:rPr>
              <a:t>设</a:t>
            </a:r>
            <a:r>
              <a:rPr lang="en-US" altLang="zh-CN" b="1" dirty="0">
                <a:latin typeface="楷体_GB2312" pitchFamily="49" charset="-122"/>
                <a:ea typeface="楷体_GB2312" pitchFamily="49" charset="-122"/>
              </a:rPr>
              <a:t>&lt;L</a:t>
            </a:r>
            <a:r>
              <a:rPr lang="en-US" altLang="zh-CN" b="1" baseline="-25000" dirty="0">
                <a:latin typeface="楷体_GB2312" pitchFamily="49" charset="-122"/>
                <a:ea typeface="楷体_GB2312" pitchFamily="49" charset="-122"/>
              </a:rPr>
              <a:t>1</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&gt;</a:t>
            </a:r>
            <a:r>
              <a:rPr lang="zh-CN" altLang="en-US" b="1" dirty="0">
                <a:latin typeface="楷体_GB2312" pitchFamily="49" charset="-122"/>
                <a:ea typeface="楷体_GB2312" pitchFamily="49" charset="-122"/>
              </a:rPr>
              <a:t>和</a:t>
            </a:r>
            <a:r>
              <a:rPr lang="en-US" altLang="zh-CN" b="1" dirty="0">
                <a:latin typeface="楷体_GB2312" pitchFamily="49" charset="-122"/>
                <a:ea typeface="楷体_GB2312" pitchFamily="49" charset="-122"/>
              </a:rPr>
              <a:t>&lt;L</a:t>
            </a:r>
            <a:r>
              <a:rPr lang="en-US" altLang="zh-CN" b="1" baseline="-25000" dirty="0">
                <a:latin typeface="楷体_GB2312" pitchFamily="49" charset="-122"/>
                <a:ea typeface="楷体_GB2312" pitchFamily="49" charset="-122"/>
              </a:rPr>
              <a:t>2</a:t>
            </a:r>
            <a:r>
              <a:rPr lang="zh-CN" altLang="en-US" b="1" dirty="0">
                <a:latin typeface="楷体_GB2312" pitchFamily="49" charset="-122"/>
                <a:ea typeface="楷体_GB2312" pitchFamily="49" charset="-122"/>
              </a:rPr>
              <a:t>，</a:t>
            </a:r>
            <a:r>
              <a:rPr lang="zh-CN" altLang="en-US" b="1" dirty="0">
                <a:latin typeface="楷体_GB2312" pitchFamily="49" charset="-122"/>
                <a:ea typeface="楷体_GB2312" pitchFamily="49" charset="-122"/>
                <a:sym typeface="Symbol" pitchFamily="18" charset="2"/>
              </a:rPr>
              <a:t></a:t>
            </a:r>
            <a:r>
              <a:rPr lang="zh-CN" altLang="en-US" b="1" dirty="0">
                <a:latin typeface="楷体_GB2312" pitchFamily="49" charset="-122"/>
                <a:ea typeface="楷体_GB2312" pitchFamily="49" charset="-122"/>
              </a:rPr>
              <a:t>，</a:t>
            </a:r>
            <a:r>
              <a:rPr lang="zh-CN" altLang="en-US" b="1" dirty="0">
                <a:latin typeface="楷体_GB2312" pitchFamily="49" charset="-122"/>
                <a:ea typeface="楷体_GB2312" pitchFamily="49" charset="-122"/>
                <a:sym typeface="Symbol" pitchFamily="18" charset="2"/>
              </a:rPr>
              <a:t></a:t>
            </a:r>
            <a:r>
              <a:rPr lang="en-US" altLang="zh-CN" b="1" dirty="0">
                <a:latin typeface="楷体_GB2312" pitchFamily="49" charset="-122"/>
                <a:ea typeface="楷体_GB2312" pitchFamily="49" charset="-122"/>
              </a:rPr>
              <a:t>&gt;</a:t>
            </a:r>
            <a:r>
              <a:rPr lang="zh-CN" altLang="en-US" b="1" dirty="0">
                <a:latin typeface="楷体_GB2312" pitchFamily="49" charset="-122"/>
                <a:ea typeface="楷体_GB2312" pitchFamily="49" charset="-122"/>
              </a:rPr>
              <a:t>是两个格，对应的偏序关系为</a:t>
            </a:r>
            <a:r>
              <a:rPr lang="zh-CN" altLang="en-US" b="1" dirty="0">
                <a:latin typeface="楷体_GB2312" pitchFamily="49" charset="-122"/>
                <a:ea typeface="楷体_GB2312" pitchFamily="49" charset="-122"/>
                <a:sym typeface="Symbol" pitchFamily="18" charset="2"/>
              </a:rPr>
              <a:t></a:t>
            </a:r>
            <a:r>
              <a:rPr lang="zh-CN" altLang="en-US" b="1" dirty="0">
                <a:latin typeface="楷体_GB2312" pitchFamily="49" charset="-122"/>
                <a:ea typeface="楷体_GB2312" pitchFamily="49" charset="-122"/>
              </a:rPr>
              <a:t>、</a:t>
            </a:r>
            <a:r>
              <a:rPr lang="zh-CN" altLang="en-US" b="1" dirty="0">
                <a:latin typeface="楷体_GB2312" pitchFamily="49" charset="-122"/>
                <a:ea typeface="楷体_GB2312" pitchFamily="49" charset="-122"/>
                <a:sym typeface="Symbol" pitchFamily="18" charset="2"/>
              </a:rPr>
              <a:t></a:t>
            </a:r>
            <a:r>
              <a:rPr lang="zh-CN" altLang="en-US" b="1" dirty="0">
                <a:latin typeface="楷体_GB2312" pitchFamily="49" charset="-122"/>
                <a:ea typeface="楷体_GB2312" pitchFamily="49" charset="-122"/>
              </a:rPr>
              <a:t>，则有：</a:t>
            </a:r>
          </a:p>
          <a:p>
            <a:pPr marL="533400" indent="-533400" algn="just">
              <a:lnSpc>
                <a:spcPct val="150000"/>
              </a:lnSpc>
              <a:buClr>
                <a:srgbClr val="FF00FF"/>
              </a:buClr>
              <a:buFont typeface="Wingdings" pitchFamily="2" charset="2"/>
              <a:buNone/>
            </a:pPr>
            <a:r>
              <a:rPr lang="zh-CN" altLang="en-US" b="1" dirty="0">
                <a:latin typeface="楷体_GB2312" pitchFamily="49" charset="-122"/>
                <a:ea typeface="楷体_GB2312" pitchFamily="49" charset="-122"/>
              </a:rPr>
              <a:t>   如果</a:t>
            </a:r>
            <a:r>
              <a:rPr lang="en-US" altLang="zh-CN" b="1" dirty="0">
                <a:latin typeface="楷体_GB2312" pitchFamily="49" charset="-122"/>
                <a:ea typeface="楷体_GB2312" pitchFamily="49" charset="-122"/>
              </a:rPr>
              <a:t>f</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L</a:t>
            </a:r>
            <a:r>
              <a:rPr lang="en-US" altLang="zh-CN" b="1" baseline="-25000" dirty="0">
                <a:latin typeface="楷体_GB2312" pitchFamily="49" charset="-122"/>
                <a:ea typeface="楷体_GB2312" pitchFamily="49" charset="-122"/>
              </a:rPr>
              <a:t>1</a:t>
            </a:r>
            <a:r>
              <a:rPr lang="en-US" altLang="zh-CN" b="1" dirty="0">
                <a:latin typeface="楷体_GB2312" pitchFamily="49" charset="-122"/>
                <a:ea typeface="楷体_GB2312" pitchFamily="49" charset="-122"/>
              </a:rPr>
              <a:t>→L</a:t>
            </a:r>
            <a:r>
              <a:rPr lang="en-US" altLang="zh-CN" b="1" baseline="-25000" dirty="0">
                <a:latin typeface="楷体_GB2312" pitchFamily="49" charset="-122"/>
                <a:ea typeface="楷体_GB2312" pitchFamily="49" charset="-122"/>
              </a:rPr>
              <a:t>2</a:t>
            </a:r>
            <a:r>
              <a:rPr lang="zh-CN" altLang="en-US" b="1" dirty="0">
                <a:latin typeface="楷体_GB2312" pitchFamily="49" charset="-122"/>
                <a:ea typeface="楷体_GB2312" pitchFamily="49" charset="-122"/>
              </a:rPr>
              <a:t>是一个格同态，则对</a:t>
            </a:r>
            <a:r>
              <a:rPr lang="zh-CN" altLang="en-US" b="1" dirty="0">
                <a:latin typeface="楷体_GB2312" pitchFamily="49" charset="-122"/>
                <a:ea typeface="楷体_GB2312" pitchFamily="49" charset="-122"/>
                <a:sym typeface="Symbol" pitchFamily="18" charset="2"/>
              </a:rPr>
              <a:t></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b</a:t>
            </a:r>
            <a:r>
              <a:rPr lang="en-US" altLang="zh-CN" b="1" dirty="0">
                <a:latin typeface="楷体_GB2312" pitchFamily="49" charset="-122"/>
                <a:ea typeface="楷体_GB2312" pitchFamily="49" charset="-122"/>
                <a:sym typeface="Symbol" pitchFamily="18" charset="2"/>
              </a:rPr>
              <a:t></a:t>
            </a:r>
            <a:r>
              <a:rPr lang="en-US" altLang="zh-CN" b="1" dirty="0">
                <a:latin typeface="楷体_GB2312" pitchFamily="49" charset="-122"/>
                <a:ea typeface="楷体_GB2312" pitchFamily="49" charset="-122"/>
              </a:rPr>
              <a:t>L</a:t>
            </a:r>
            <a:r>
              <a:rPr lang="en-US" altLang="zh-CN" b="1" baseline="-25000" dirty="0">
                <a:latin typeface="楷体_GB2312" pitchFamily="49" charset="-122"/>
                <a:ea typeface="楷体_GB2312" pitchFamily="49" charset="-122"/>
              </a:rPr>
              <a:t>1</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a</a:t>
            </a:r>
            <a:r>
              <a:rPr lang="en-US" altLang="zh-CN" b="1" dirty="0" err="1">
                <a:latin typeface="楷体_GB2312" pitchFamily="49" charset="-122"/>
                <a:ea typeface="楷体_GB2312" pitchFamily="49" charset="-122"/>
                <a:sym typeface="Symbol" pitchFamily="18" charset="2"/>
              </a:rPr>
              <a:t></a:t>
            </a:r>
            <a:r>
              <a:rPr lang="en-US" altLang="zh-CN" b="1" dirty="0" err="1">
                <a:latin typeface="楷体_GB2312" pitchFamily="49" charset="-122"/>
                <a:ea typeface="楷体_GB2312" pitchFamily="49" charset="-122"/>
              </a:rPr>
              <a:t>b</a:t>
            </a:r>
            <a:r>
              <a:rPr lang="en-US" altLang="zh-CN" b="1" dirty="0">
                <a:latin typeface="楷体_GB2312" pitchFamily="49" charset="-122"/>
                <a:ea typeface="楷体_GB2312" pitchFamily="49" charset="-122"/>
              </a:rPr>
              <a:t> </a:t>
            </a:r>
            <a:r>
              <a:rPr lang="en-US" altLang="zh-CN" b="1" dirty="0">
                <a:latin typeface="楷体_GB2312" pitchFamily="49" charset="-122"/>
                <a:ea typeface="楷体_GB2312" pitchFamily="49" charset="-122"/>
                <a:sym typeface="Symbol" pitchFamily="18" charset="2"/>
              </a:rPr>
              <a:t> </a:t>
            </a:r>
            <a:r>
              <a:rPr lang="en-US" altLang="zh-CN" b="1" dirty="0">
                <a:latin typeface="楷体_GB2312" pitchFamily="49" charset="-122"/>
                <a:ea typeface="楷体_GB2312" pitchFamily="49" charset="-122"/>
              </a:rPr>
              <a:t>f(a)</a:t>
            </a:r>
            <a:r>
              <a:rPr lang="en-US" altLang="zh-CN" b="1" dirty="0">
                <a:latin typeface="楷体_GB2312" pitchFamily="49" charset="-122"/>
                <a:ea typeface="楷体_GB2312" pitchFamily="49" charset="-122"/>
                <a:sym typeface="Symbol" pitchFamily="18" charset="2"/>
              </a:rPr>
              <a:t></a:t>
            </a:r>
            <a:r>
              <a:rPr lang="en-US" altLang="zh-CN" b="1" baseline="-25000" dirty="0">
                <a:latin typeface="楷体_GB2312" pitchFamily="49" charset="-122"/>
                <a:ea typeface="楷体_GB2312" pitchFamily="49" charset="-122"/>
              </a:rPr>
              <a:t> </a:t>
            </a:r>
            <a:r>
              <a:rPr lang="en-US" altLang="zh-CN" b="1" dirty="0">
                <a:latin typeface="楷体_GB2312" pitchFamily="49" charset="-122"/>
                <a:ea typeface="楷体_GB2312" pitchFamily="49" charset="-122"/>
              </a:rPr>
              <a:t>f(b)</a:t>
            </a:r>
            <a:r>
              <a:rPr lang="zh-CN" altLang="en-US" b="1" dirty="0">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b="1" dirty="0">
                <a:solidFill>
                  <a:srgbClr val="0000FF"/>
                </a:solidFill>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证明：</a:t>
            </a:r>
            <a:r>
              <a:rPr lang="zh-CN" altLang="en-US" b="1" dirty="0">
                <a:solidFill>
                  <a:srgbClr val="0000FF"/>
                </a:solidFill>
                <a:latin typeface="楷体_GB2312" pitchFamily="49" charset="-122"/>
                <a:ea typeface="楷体_GB2312" pitchFamily="49" charset="-122"/>
              </a:rPr>
              <a:t>对</a:t>
            </a:r>
            <a:r>
              <a:rPr lang="zh-CN" altLang="en-US" b="1" dirty="0">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a</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b</a:t>
            </a:r>
            <a:r>
              <a:rPr lang="en-US" altLang="zh-CN" b="1" dirty="0">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L</a:t>
            </a:r>
            <a:r>
              <a:rPr lang="en-US" altLang="zh-CN" b="1" baseline="-25000" dirty="0">
                <a:solidFill>
                  <a:srgbClr val="0000FF"/>
                </a:solidFill>
                <a:latin typeface="楷体_GB2312" pitchFamily="49" charset="-122"/>
                <a:ea typeface="楷体_GB2312" pitchFamily="49" charset="-122"/>
              </a:rPr>
              <a:t>1</a:t>
            </a:r>
            <a:r>
              <a:rPr lang="zh-CN" altLang="en-US" b="1" dirty="0">
                <a:solidFill>
                  <a:srgbClr val="0000FF"/>
                </a:solidFill>
                <a:latin typeface="楷体_GB2312" pitchFamily="49" charset="-122"/>
                <a:ea typeface="楷体_GB2312" pitchFamily="49" charset="-122"/>
              </a:rPr>
              <a:t>，由</a:t>
            </a:r>
            <a:r>
              <a:rPr lang="en-US" altLang="zh-CN" b="1" dirty="0">
                <a:solidFill>
                  <a:srgbClr val="0000FF"/>
                </a:solidFill>
                <a:latin typeface="楷体_GB2312" pitchFamily="49" charset="-122"/>
                <a:ea typeface="楷体_GB2312" pitchFamily="49" charset="-122"/>
              </a:rPr>
              <a:t>f</a:t>
            </a:r>
            <a:r>
              <a:rPr lang="zh-CN" altLang="en-US" b="1" dirty="0">
                <a:solidFill>
                  <a:srgbClr val="0000FF"/>
                </a:solidFill>
                <a:latin typeface="楷体_GB2312" pitchFamily="49" charset="-122"/>
                <a:ea typeface="楷体_GB2312" pitchFamily="49" charset="-122"/>
              </a:rPr>
              <a:t>是函数，所以有</a:t>
            </a:r>
          </a:p>
          <a:p>
            <a:pPr marL="533400" indent="-533400" algn="ctr">
              <a:lnSpc>
                <a:spcPct val="120000"/>
              </a:lnSpc>
              <a:buClr>
                <a:srgbClr val="00FF00"/>
              </a:buClr>
              <a:buFont typeface="Wingdings" pitchFamily="2" charset="2"/>
              <a:buNone/>
            </a:pPr>
            <a:r>
              <a:rPr lang="en-US" altLang="zh-CN" b="1" dirty="0">
                <a:solidFill>
                  <a:srgbClr val="0000FF"/>
                </a:solidFill>
                <a:latin typeface="楷体_GB2312" pitchFamily="49" charset="-122"/>
                <a:ea typeface="楷体_GB2312" pitchFamily="49" charset="-122"/>
              </a:rPr>
              <a:t>f(a)</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f(b)</a:t>
            </a:r>
            <a:r>
              <a:rPr lang="en-US" altLang="zh-CN" b="1" dirty="0">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L</a:t>
            </a:r>
            <a:r>
              <a:rPr lang="en-US" altLang="zh-CN" b="1" baseline="-25000" dirty="0">
                <a:solidFill>
                  <a:srgbClr val="0000FF"/>
                </a:solidFill>
                <a:latin typeface="楷体_GB2312" pitchFamily="49" charset="-122"/>
                <a:ea typeface="楷体_GB2312" pitchFamily="49" charset="-122"/>
              </a:rPr>
              <a:t>2</a:t>
            </a:r>
            <a:r>
              <a:rPr lang="zh-CN" altLang="en-US" b="1" dirty="0">
                <a:solidFill>
                  <a:srgbClr val="0000FF"/>
                </a:solidFill>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b="1" dirty="0">
                <a:solidFill>
                  <a:srgbClr val="0000FF"/>
                </a:solidFill>
                <a:latin typeface="楷体_GB2312" pitchFamily="49" charset="-122"/>
                <a:ea typeface="楷体_GB2312" pitchFamily="49" charset="-122"/>
              </a:rPr>
              <a:t>	因为</a:t>
            </a:r>
            <a:r>
              <a:rPr lang="en-US" altLang="zh-CN" b="1" dirty="0" err="1">
                <a:solidFill>
                  <a:srgbClr val="0000FF"/>
                </a:solidFill>
                <a:latin typeface="楷体_GB2312" pitchFamily="49" charset="-122"/>
                <a:ea typeface="楷体_GB2312" pitchFamily="49" charset="-122"/>
              </a:rPr>
              <a:t>a</a:t>
            </a:r>
            <a:r>
              <a:rPr lang="en-US" altLang="zh-CN" b="1" dirty="0" err="1">
                <a:solidFill>
                  <a:srgbClr val="0000FF"/>
                </a:solidFill>
                <a:latin typeface="楷体_GB2312" pitchFamily="49" charset="-122"/>
                <a:ea typeface="楷体_GB2312" pitchFamily="49" charset="-122"/>
                <a:sym typeface="Symbol" pitchFamily="18" charset="2"/>
              </a:rPr>
              <a:t></a:t>
            </a:r>
            <a:r>
              <a:rPr lang="en-US" altLang="zh-CN" b="1" dirty="0" err="1">
                <a:solidFill>
                  <a:srgbClr val="0000FF"/>
                </a:solidFill>
                <a:latin typeface="楷体_GB2312" pitchFamily="49" charset="-122"/>
                <a:ea typeface="楷体_GB2312" pitchFamily="49" charset="-122"/>
              </a:rPr>
              <a:t>b</a:t>
            </a:r>
            <a:r>
              <a:rPr lang="en-US" altLang="zh-CN" b="1" dirty="0" err="1">
                <a:solidFill>
                  <a:srgbClr val="0000FF"/>
                </a:solidFill>
                <a:latin typeface="楷体_GB2312" pitchFamily="49" charset="-122"/>
                <a:ea typeface="楷体_GB2312" pitchFamily="49" charset="-122"/>
                <a:sym typeface="Symbol" pitchFamily="18" charset="2"/>
              </a:rPr>
              <a:t></a:t>
            </a:r>
            <a:r>
              <a:rPr lang="en-US" altLang="zh-CN" b="1" dirty="0" err="1">
                <a:solidFill>
                  <a:srgbClr val="0000FF"/>
                </a:solidFill>
                <a:latin typeface="楷体_GB2312" pitchFamily="49" charset="-122"/>
                <a:ea typeface="楷体_GB2312" pitchFamily="49" charset="-122"/>
              </a:rPr>
              <a:t>a∧b</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a</a:t>
            </a:r>
            <a:r>
              <a:rPr lang="zh-CN" altLang="en-US" b="1" dirty="0">
                <a:solidFill>
                  <a:srgbClr val="0000FF"/>
                </a:solidFill>
                <a:latin typeface="楷体_GB2312" pitchFamily="49" charset="-122"/>
                <a:ea typeface="楷体_GB2312" pitchFamily="49" charset="-122"/>
              </a:rPr>
              <a:t>，于是，由同态等式知：</a:t>
            </a:r>
          </a:p>
          <a:p>
            <a:pPr marL="533400" indent="-533400" algn="ctr">
              <a:lnSpc>
                <a:spcPct val="120000"/>
              </a:lnSpc>
              <a:buClr>
                <a:srgbClr val="00FF00"/>
              </a:buClr>
              <a:buFont typeface="Wingdings" pitchFamily="2" charset="2"/>
              <a:buNone/>
            </a:pPr>
            <a:r>
              <a:rPr lang="en-US" altLang="zh-CN" b="1" dirty="0">
                <a:solidFill>
                  <a:srgbClr val="0000FF"/>
                </a:solidFill>
                <a:latin typeface="楷体_GB2312" pitchFamily="49" charset="-122"/>
                <a:ea typeface="楷体_GB2312" pitchFamily="49" charset="-122"/>
              </a:rPr>
              <a:t>f(a)</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f(</a:t>
            </a:r>
            <a:r>
              <a:rPr lang="en-US" altLang="zh-CN" b="1" dirty="0" err="1">
                <a:solidFill>
                  <a:srgbClr val="0000FF"/>
                </a:solidFill>
                <a:latin typeface="楷体_GB2312" pitchFamily="49" charset="-122"/>
                <a:ea typeface="楷体_GB2312" pitchFamily="49" charset="-122"/>
              </a:rPr>
              <a:t>a∧b</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f(a)</a:t>
            </a:r>
            <a:r>
              <a:rPr lang="en-US" altLang="zh-CN" b="1" dirty="0">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f(b)</a:t>
            </a:r>
          </a:p>
          <a:p>
            <a:pPr marL="533400" indent="-533400" algn="just">
              <a:lnSpc>
                <a:spcPct val="120000"/>
              </a:lnSpc>
              <a:buClr>
                <a:srgbClr val="00FF00"/>
              </a:buClr>
              <a:buFont typeface="Wingdings" pitchFamily="2" charset="2"/>
              <a:buNone/>
            </a:pPr>
            <a:r>
              <a:rPr lang="en-US" altLang="zh-CN" b="1" dirty="0">
                <a:solidFill>
                  <a:srgbClr val="0000FF"/>
                </a:solidFill>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所以：</a:t>
            </a:r>
            <a:r>
              <a:rPr lang="en-US" altLang="zh-CN" b="1" dirty="0">
                <a:solidFill>
                  <a:srgbClr val="0000FF"/>
                </a:solidFill>
                <a:latin typeface="楷体_GB2312" pitchFamily="49" charset="-122"/>
                <a:ea typeface="楷体_GB2312" pitchFamily="49" charset="-122"/>
              </a:rPr>
              <a:t>f(a)</a:t>
            </a:r>
            <a:r>
              <a:rPr lang="en-US" altLang="zh-CN" b="1" dirty="0">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f(b)</a:t>
            </a:r>
            <a:r>
              <a:rPr lang="zh-CN" altLang="en-US" b="1" dirty="0">
                <a:solidFill>
                  <a:srgbClr val="0000FF"/>
                </a:solidFill>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b="1" dirty="0">
                <a:solidFill>
                  <a:srgbClr val="0000FF"/>
                </a:solidFill>
                <a:latin typeface="楷体_GB2312" pitchFamily="49" charset="-122"/>
                <a:ea typeface="楷体_GB2312" pitchFamily="49" charset="-122"/>
              </a:rPr>
              <a:t>	即：对</a:t>
            </a:r>
            <a:r>
              <a:rPr lang="zh-CN" altLang="en-US" b="1" dirty="0">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a</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b</a:t>
            </a:r>
            <a:r>
              <a:rPr lang="en-US" altLang="zh-CN" b="1" dirty="0">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L</a:t>
            </a:r>
            <a:r>
              <a:rPr lang="en-US" altLang="zh-CN" b="1" baseline="-25000" dirty="0">
                <a:solidFill>
                  <a:srgbClr val="0000FF"/>
                </a:solidFill>
                <a:latin typeface="楷体_GB2312" pitchFamily="49" charset="-122"/>
                <a:ea typeface="楷体_GB2312" pitchFamily="49" charset="-122"/>
              </a:rPr>
              <a:t>1</a:t>
            </a:r>
            <a:r>
              <a:rPr lang="zh-CN" altLang="en-US" b="1" dirty="0">
                <a:solidFill>
                  <a:srgbClr val="0000FF"/>
                </a:solidFill>
                <a:latin typeface="楷体_GB2312" pitchFamily="49" charset="-122"/>
                <a:ea typeface="楷体_GB2312" pitchFamily="49" charset="-122"/>
              </a:rPr>
              <a:t>，</a:t>
            </a:r>
            <a:r>
              <a:rPr lang="en-US" altLang="zh-CN" b="1" dirty="0" err="1">
                <a:solidFill>
                  <a:srgbClr val="0000FF"/>
                </a:solidFill>
                <a:latin typeface="楷体_GB2312" pitchFamily="49" charset="-122"/>
                <a:ea typeface="楷体_GB2312" pitchFamily="49" charset="-122"/>
              </a:rPr>
              <a:t>a</a:t>
            </a:r>
            <a:r>
              <a:rPr lang="en-US" altLang="zh-CN" b="1" dirty="0" err="1">
                <a:solidFill>
                  <a:srgbClr val="0000FF"/>
                </a:solidFill>
                <a:latin typeface="楷体_GB2312" pitchFamily="49" charset="-122"/>
                <a:ea typeface="楷体_GB2312" pitchFamily="49" charset="-122"/>
                <a:sym typeface="Symbol" pitchFamily="18" charset="2"/>
              </a:rPr>
              <a:t></a:t>
            </a:r>
            <a:r>
              <a:rPr lang="en-US" altLang="zh-CN" b="1" dirty="0" err="1">
                <a:solidFill>
                  <a:srgbClr val="0000FF"/>
                </a:solidFill>
                <a:latin typeface="楷体_GB2312" pitchFamily="49" charset="-122"/>
                <a:ea typeface="楷体_GB2312" pitchFamily="49" charset="-122"/>
              </a:rPr>
              <a:t>b</a:t>
            </a:r>
            <a:r>
              <a:rPr lang="en-US" altLang="zh-CN" b="1" dirty="0">
                <a:solidFill>
                  <a:srgbClr val="0000FF"/>
                </a:solidFill>
                <a:latin typeface="楷体_GB2312" pitchFamily="49" charset="-122"/>
                <a:ea typeface="楷体_GB2312" pitchFamily="49" charset="-122"/>
              </a:rPr>
              <a:t> </a:t>
            </a:r>
            <a:r>
              <a:rPr lang="en-US" altLang="zh-CN" b="1" dirty="0">
                <a:solidFill>
                  <a:srgbClr val="0000FF"/>
                </a:solidFill>
                <a:latin typeface="楷体_GB2312" pitchFamily="49" charset="-122"/>
                <a:ea typeface="楷体_GB2312" pitchFamily="49" charset="-122"/>
                <a:sym typeface="Symbol" pitchFamily="18" charset="2"/>
              </a:rPr>
              <a:t> </a:t>
            </a:r>
            <a:r>
              <a:rPr lang="en-US" altLang="zh-CN" b="1" dirty="0">
                <a:solidFill>
                  <a:srgbClr val="0000FF"/>
                </a:solidFill>
                <a:latin typeface="楷体_GB2312" pitchFamily="49" charset="-122"/>
                <a:ea typeface="楷体_GB2312" pitchFamily="49" charset="-122"/>
              </a:rPr>
              <a:t>f(a)</a:t>
            </a:r>
            <a:r>
              <a:rPr lang="en-US" altLang="zh-CN" b="1" dirty="0">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f(b)</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1D34BF-7B75-421A-91F8-A8DD27FEF10D}"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28A99B1B-99AB-4995-A437-3E3203168AC1}" type="slidenum">
              <a:rPr lang="en-US" altLang="zh-CN" smtClean="0"/>
              <a:pPr/>
              <a:t>46</a:t>
            </a:fld>
            <a:endParaRPr lang="en-US" altLang="zh-CN" dirty="0"/>
          </a:p>
        </p:txBody>
      </p:sp>
      <p:sp>
        <p:nvSpPr>
          <p:cNvPr id="491522" name="Rectangle 2"/>
          <p:cNvSpPr>
            <a:spLocks noGrp="1" noChangeArrowheads="1"/>
          </p:cNvSpPr>
          <p:nvPr>
            <p:ph type="title"/>
          </p:nvPr>
        </p:nvSpPr>
        <p:spPr/>
        <p:txBody>
          <a:bodyPr/>
          <a:lstStyle/>
          <a:p>
            <a:endParaRPr lang="zh-CN" altLang="zh-CN"/>
          </a:p>
        </p:txBody>
      </p:sp>
      <p:sp>
        <p:nvSpPr>
          <p:cNvPr id="491523" name="Rectangle 3"/>
          <p:cNvSpPr>
            <a:spLocks noGrp="1" noChangeArrowheads="1"/>
          </p:cNvSpPr>
          <p:nvPr>
            <p:ph type="body" idx="1"/>
          </p:nvPr>
        </p:nvSpPr>
        <p:spPr>
          <a:xfrm>
            <a:off x="1116013" y="1166813"/>
            <a:ext cx="7704137" cy="2776537"/>
          </a:xfrm>
        </p:spPr>
        <p:txBody>
          <a:bodyPr/>
          <a:lstStyle/>
          <a:p>
            <a:pPr>
              <a:buClr>
                <a:srgbClr val="FF0000"/>
              </a:buClr>
              <a:buFont typeface="Wingdings" pitchFamily="2" charset="2"/>
              <a:buChar char="n"/>
            </a:pPr>
            <a:r>
              <a:rPr lang="zh-CN" altLang="en-US" sz="2400">
                <a:solidFill>
                  <a:srgbClr val="FF00FF"/>
                </a:solidFill>
                <a:latin typeface="楷体_GB2312" pitchFamily="49" charset="-122"/>
                <a:ea typeface="楷体_GB2312" pitchFamily="49" charset="-122"/>
              </a:rPr>
              <a:t>定理</a:t>
            </a:r>
            <a:r>
              <a:rPr lang="en-US" altLang="zh-CN" sz="2400">
                <a:solidFill>
                  <a:srgbClr val="FF00FF"/>
                </a:solidFill>
                <a:latin typeface="楷体_GB2312" pitchFamily="49" charset="-122"/>
                <a:ea typeface="楷体_GB2312" pitchFamily="49" charset="-122"/>
              </a:rPr>
              <a:t>17.8</a:t>
            </a:r>
            <a:r>
              <a:rPr lang="en-US" altLang="zh-CN" sz="2400">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双射</a:t>
            </a:r>
            <a:r>
              <a:rPr lang="en-US" altLang="zh-CN" sz="2400">
                <a:solidFill>
                  <a:srgbClr val="0000FF"/>
                </a:solidFill>
                <a:latin typeface="楷体_GB2312" pitchFamily="49" charset="-122"/>
                <a:ea typeface="楷体_GB2312" pitchFamily="49" charset="-122"/>
              </a:rPr>
              <a:t>f</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L→P</a:t>
            </a:r>
            <a:r>
              <a:rPr lang="zh-CN" altLang="en-US" sz="2400">
                <a:solidFill>
                  <a:srgbClr val="0000FF"/>
                </a:solidFill>
                <a:latin typeface="楷体_GB2312" pitchFamily="49" charset="-122"/>
                <a:ea typeface="楷体_GB2312" pitchFamily="49" charset="-122"/>
              </a:rPr>
              <a:t>为格</a:t>
            </a:r>
            <a:r>
              <a:rPr lang="en-US" altLang="zh-CN" sz="2400">
                <a:solidFill>
                  <a:srgbClr val="0000FF"/>
                </a:solidFill>
                <a:latin typeface="楷体_GB2312" pitchFamily="49" charset="-122"/>
                <a:ea typeface="楷体_GB2312" pitchFamily="49" charset="-122"/>
              </a:rPr>
              <a:t>&lt;L,∨</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&gt;</a:t>
            </a:r>
            <a:r>
              <a:rPr lang="zh-CN" altLang="en-US" sz="2400">
                <a:solidFill>
                  <a:srgbClr val="0000FF"/>
                </a:solidFill>
                <a:latin typeface="楷体_GB2312" pitchFamily="49" charset="-122"/>
                <a:ea typeface="楷体_GB2312" pitchFamily="49" charset="-122"/>
              </a:rPr>
              <a:t>到格</a:t>
            </a:r>
            <a:r>
              <a:rPr lang="en-US" altLang="zh-CN" sz="2400">
                <a:solidFill>
                  <a:srgbClr val="0000FF"/>
                </a:solidFill>
                <a:latin typeface="楷体_GB2312" pitchFamily="49" charset="-122"/>
                <a:ea typeface="楷体_GB2312" pitchFamily="49" charset="-122"/>
              </a:rPr>
              <a:t>&lt;P,⊕, </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 &gt;</a:t>
            </a:r>
            <a:r>
              <a:rPr lang="zh-CN" altLang="en-US" sz="2400">
                <a:solidFill>
                  <a:srgbClr val="0000FF"/>
                </a:solidFill>
                <a:latin typeface="楷体_GB2312" pitchFamily="49" charset="-122"/>
                <a:ea typeface="楷体_GB2312" pitchFamily="49" charset="-122"/>
              </a:rPr>
              <a:t>的</a:t>
            </a:r>
            <a:r>
              <a:rPr lang="zh-CN" altLang="en-US" sz="2400">
                <a:solidFill>
                  <a:srgbClr val="FF0000"/>
                </a:solidFill>
                <a:latin typeface="楷体_GB2312" pitchFamily="49" charset="-122"/>
                <a:ea typeface="楷体_GB2312" pitchFamily="49" charset="-122"/>
              </a:rPr>
              <a:t>格同构</a:t>
            </a:r>
            <a:r>
              <a:rPr lang="zh-CN" altLang="en-US" sz="2400">
                <a:solidFill>
                  <a:srgbClr val="0000FF"/>
                </a:solidFill>
                <a:latin typeface="楷体_GB2312" pitchFamily="49" charset="-122"/>
                <a:ea typeface="楷体_GB2312" pitchFamily="49" charset="-122"/>
              </a:rPr>
              <a:t>的</a:t>
            </a:r>
            <a:r>
              <a:rPr lang="zh-CN" altLang="en-US" sz="2400">
                <a:solidFill>
                  <a:srgbClr val="FF00FF"/>
                </a:solidFill>
                <a:latin typeface="楷体_GB2312" pitchFamily="49" charset="-122"/>
                <a:ea typeface="楷体_GB2312" pitchFamily="49" charset="-122"/>
              </a:rPr>
              <a:t>充分必要条件</a:t>
            </a:r>
            <a:r>
              <a:rPr lang="zh-CN" altLang="en-US" sz="2400">
                <a:solidFill>
                  <a:srgbClr val="0000FF"/>
                </a:solidFill>
                <a:latin typeface="楷体_GB2312" pitchFamily="49" charset="-122"/>
                <a:ea typeface="楷体_GB2312" pitchFamily="49" charset="-122"/>
              </a:rPr>
              <a:t>是：对任意的</a:t>
            </a:r>
            <a:r>
              <a:rPr lang="en-US" altLang="zh-CN" sz="2400">
                <a:solidFill>
                  <a:srgbClr val="0000FF"/>
                </a:solidFill>
                <a:latin typeface="楷体_GB2312" pitchFamily="49" charset="-122"/>
                <a:ea typeface="楷体_GB2312" pitchFamily="49" charset="-122"/>
              </a:rPr>
              <a:t>a,b∈L</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a≤b</a:t>
            </a:r>
            <a:r>
              <a:rPr lang="en-US" altLang="zh-CN" sz="2400">
                <a:solidFill>
                  <a:srgbClr val="FF0000"/>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f(a)</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f(b),</a:t>
            </a:r>
            <a:r>
              <a:rPr lang="zh-CN" altLang="en-US" sz="2400">
                <a:solidFill>
                  <a:srgbClr val="0000FF"/>
                </a:solidFill>
                <a:latin typeface="楷体_GB2312" pitchFamily="49" charset="-122"/>
                <a:ea typeface="楷体_GB2312" pitchFamily="49" charset="-122"/>
              </a:rPr>
              <a:t>其中≤和</a:t>
            </a:r>
            <a:r>
              <a:rPr lang="zh-CN" altLang="en-US" sz="2400">
                <a:solidFill>
                  <a:srgbClr val="0000FF"/>
                </a:solidFill>
                <a:latin typeface="楷体_GB2312" pitchFamily="49" charset="-122"/>
                <a:ea typeface="楷体_GB2312" pitchFamily="49" charset="-122"/>
                <a:sym typeface="Symbol" pitchFamily="18" charset="2"/>
              </a:rPr>
              <a:t></a:t>
            </a:r>
            <a:r>
              <a:rPr lang="zh-CN" altLang="en-US" sz="2400">
                <a:solidFill>
                  <a:srgbClr val="0000FF"/>
                </a:solidFill>
                <a:latin typeface="楷体_GB2312" pitchFamily="49" charset="-122"/>
                <a:ea typeface="楷体_GB2312" pitchFamily="49" charset="-122"/>
              </a:rPr>
              <a:t>分别是格</a:t>
            </a:r>
            <a:r>
              <a:rPr lang="en-US" altLang="zh-CN" sz="2400">
                <a:solidFill>
                  <a:srgbClr val="0000FF"/>
                </a:solidFill>
                <a:latin typeface="楷体_GB2312" pitchFamily="49" charset="-122"/>
                <a:ea typeface="楷体_GB2312" pitchFamily="49" charset="-122"/>
              </a:rPr>
              <a:t>L</a:t>
            </a:r>
            <a:r>
              <a:rPr lang="zh-CN" altLang="en-US" sz="2400">
                <a:solidFill>
                  <a:srgbClr val="0000FF"/>
                </a:solidFill>
                <a:latin typeface="楷体_GB2312" pitchFamily="49" charset="-122"/>
                <a:ea typeface="楷体_GB2312" pitchFamily="49" charset="-122"/>
              </a:rPr>
              <a:t>和</a:t>
            </a:r>
            <a:r>
              <a:rPr lang="en-US" altLang="zh-CN" sz="2400">
                <a:solidFill>
                  <a:srgbClr val="0000FF"/>
                </a:solidFill>
                <a:latin typeface="楷体_GB2312" pitchFamily="49" charset="-122"/>
                <a:ea typeface="楷体_GB2312" pitchFamily="49" charset="-122"/>
              </a:rPr>
              <a:t>P</a:t>
            </a:r>
            <a:r>
              <a:rPr lang="zh-CN" altLang="en-US" sz="2400">
                <a:solidFill>
                  <a:srgbClr val="0000FF"/>
                </a:solidFill>
                <a:latin typeface="楷体_GB2312" pitchFamily="49" charset="-122"/>
                <a:ea typeface="楷体_GB2312" pitchFamily="49" charset="-122"/>
              </a:rPr>
              <a:t>对应的偏序。</a:t>
            </a:r>
          </a:p>
          <a:p>
            <a:pPr>
              <a:buFont typeface="Wingdings" pitchFamily="2" charset="2"/>
              <a:buNone/>
            </a:pPr>
            <a:r>
              <a:rPr lang="zh-CN" altLang="en-US" sz="2400">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证明：</a:t>
            </a:r>
          </a:p>
          <a:p>
            <a:pPr>
              <a:buFont typeface="Wingdings" pitchFamily="2" charset="2"/>
              <a:buNone/>
            </a:pPr>
            <a:r>
              <a:rPr lang="zh-CN" altLang="en-US">
                <a:solidFill>
                  <a:srgbClr val="B2B2B2"/>
                </a:solidFill>
                <a:latin typeface="楷体_GB2312" pitchFamily="49" charset="-122"/>
                <a:ea typeface="楷体_GB2312" pitchFamily="49" charset="-122"/>
              </a:rPr>
              <a:t>      </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83BDF4E-1039-4FA3-BBEE-B97749170A45}"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2F91B49F-F24E-4C04-B886-ADD8293D7371}" type="slidenum">
              <a:rPr lang="en-US" altLang="zh-CN" smtClean="0"/>
              <a:pPr/>
              <a:t>47</a:t>
            </a:fld>
            <a:endParaRPr lang="en-US" altLang="zh-CN" dirty="0"/>
          </a:p>
        </p:txBody>
      </p:sp>
      <p:sp>
        <p:nvSpPr>
          <p:cNvPr id="548866" name="Rectangle 2"/>
          <p:cNvSpPr>
            <a:spLocks noGrp="1" noChangeArrowheads="1"/>
          </p:cNvSpPr>
          <p:nvPr>
            <p:ph type="title"/>
          </p:nvPr>
        </p:nvSpPr>
        <p:spPr/>
        <p:txBody>
          <a:bodyPr/>
          <a:lstStyle/>
          <a:p>
            <a:endParaRPr lang="zh-CN" altLang="zh-CN"/>
          </a:p>
        </p:txBody>
      </p:sp>
      <p:sp>
        <p:nvSpPr>
          <p:cNvPr id="548867" name="Rectangle 3"/>
          <p:cNvSpPr>
            <a:spLocks noGrp="1" noChangeArrowheads="1"/>
          </p:cNvSpPr>
          <p:nvPr>
            <p:ph type="body" idx="1"/>
          </p:nvPr>
        </p:nvSpPr>
        <p:spPr>
          <a:xfrm>
            <a:off x="899593" y="1166813"/>
            <a:ext cx="7920558" cy="4892675"/>
          </a:xfrm>
        </p:spPr>
        <p:txBody>
          <a:bodyPr/>
          <a:lstStyle/>
          <a:p>
            <a:pPr>
              <a:buClr>
                <a:srgbClr val="FF0000"/>
              </a:buClr>
              <a:buFont typeface="Wingdings" pitchFamily="2" charset="2"/>
              <a:buChar char="n"/>
            </a:pPr>
            <a:r>
              <a:rPr lang="zh-CN" altLang="en-US" sz="2400" dirty="0">
                <a:solidFill>
                  <a:srgbClr val="FF00FF"/>
                </a:solidFill>
                <a:latin typeface="楷体_GB2312" pitchFamily="49" charset="-122"/>
                <a:ea typeface="楷体_GB2312" pitchFamily="49" charset="-122"/>
              </a:rPr>
              <a:t>定理</a:t>
            </a:r>
            <a:r>
              <a:rPr lang="en-US" altLang="zh-CN" sz="2400" dirty="0">
                <a:solidFill>
                  <a:srgbClr val="FF00FF"/>
                </a:solidFill>
                <a:latin typeface="楷体_GB2312" pitchFamily="49" charset="-122"/>
                <a:ea typeface="楷体_GB2312" pitchFamily="49" charset="-122"/>
              </a:rPr>
              <a:t>17.8</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双射</a:t>
            </a:r>
            <a:r>
              <a:rPr lang="en-US" altLang="zh-CN" sz="2400" dirty="0">
                <a:latin typeface="楷体_GB2312" pitchFamily="49" charset="-122"/>
                <a:ea typeface="楷体_GB2312" pitchFamily="49" charset="-122"/>
              </a:rPr>
              <a:t>f</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L→P</a:t>
            </a:r>
            <a:r>
              <a:rPr lang="zh-CN" altLang="en-US" sz="2400" dirty="0">
                <a:latin typeface="楷体_GB2312" pitchFamily="49" charset="-122"/>
                <a:ea typeface="楷体_GB2312" pitchFamily="49" charset="-122"/>
              </a:rPr>
              <a:t>为格</a:t>
            </a:r>
            <a:r>
              <a:rPr lang="en-US" altLang="zh-CN" sz="2400" dirty="0">
                <a:latin typeface="楷体_GB2312" pitchFamily="49" charset="-122"/>
                <a:ea typeface="楷体_GB2312" pitchFamily="49" charset="-122"/>
              </a:rPr>
              <a:t>&lt;L,∨</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&gt;</a:t>
            </a:r>
            <a:r>
              <a:rPr lang="zh-CN" altLang="en-US" sz="2400" dirty="0">
                <a:latin typeface="楷体_GB2312" pitchFamily="49" charset="-122"/>
                <a:ea typeface="楷体_GB2312" pitchFamily="49" charset="-122"/>
              </a:rPr>
              <a:t>到格</a:t>
            </a:r>
            <a:r>
              <a:rPr lang="en-US" altLang="zh-CN" sz="2400" dirty="0">
                <a:latin typeface="楷体_GB2312" pitchFamily="49" charset="-122"/>
                <a:ea typeface="楷体_GB2312" pitchFamily="49" charset="-122"/>
              </a:rPr>
              <a:t>&lt;P,⊕, </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&gt;</a:t>
            </a:r>
            <a:r>
              <a:rPr lang="zh-CN" altLang="en-US" sz="2400" dirty="0">
                <a:latin typeface="楷体_GB2312" pitchFamily="49" charset="-122"/>
                <a:ea typeface="楷体_GB2312" pitchFamily="49" charset="-122"/>
              </a:rPr>
              <a:t>的格同构的充分必要条件是：对任意的</a:t>
            </a:r>
            <a:r>
              <a:rPr lang="en-US" altLang="zh-CN" sz="2400" dirty="0" err="1">
                <a:latin typeface="楷体_GB2312" pitchFamily="49" charset="-122"/>
                <a:ea typeface="楷体_GB2312" pitchFamily="49" charset="-122"/>
              </a:rPr>
              <a:t>a,b∈L</a:t>
            </a:r>
            <a:r>
              <a:rPr lang="zh-CN" altLang="en-US"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a≤b</a:t>
            </a:r>
            <a:r>
              <a:rPr lang="en-US" altLang="zh-CN" sz="1800" dirty="0" err="1">
                <a:latin typeface="楷体_GB2312" pitchFamily="49" charset="-122"/>
                <a:ea typeface="楷体_GB2312" pitchFamily="49" charset="-122"/>
                <a:sym typeface="Symbol" pitchFamily="18" charset="2"/>
              </a:rPr>
              <a:t></a:t>
            </a:r>
            <a:r>
              <a:rPr lang="en-US" altLang="zh-CN" sz="2400" dirty="0" err="1">
                <a:latin typeface="楷体_GB2312" pitchFamily="49" charset="-122"/>
                <a:ea typeface="楷体_GB2312" pitchFamily="49" charset="-122"/>
              </a:rPr>
              <a:t>f</a:t>
            </a:r>
            <a:r>
              <a:rPr lang="en-US" altLang="zh-CN" sz="2400" dirty="0">
                <a:latin typeface="楷体_GB2312" pitchFamily="49" charset="-122"/>
                <a:ea typeface="楷体_GB2312" pitchFamily="49" charset="-122"/>
              </a:rPr>
              <a:t>(a)</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f(b),</a:t>
            </a:r>
            <a:r>
              <a:rPr lang="zh-CN" altLang="en-US" sz="2400" dirty="0">
                <a:latin typeface="楷体_GB2312" pitchFamily="49" charset="-122"/>
                <a:ea typeface="楷体_GB2312" pitchFamily="49" charset="-122"/>
              </a:rPr>
              <a:t>其中≤和</a:t>
            </a:r>
            <a:r>
              <a:rPr lang="zh-CN" altLang="en-US" sz="2400" dirty="0">
                <a:latin typeface="楷体_GB2312" pitchFamily="49" charset="-122"/>
                <a:ea typeface="楷体_GB2312" pitchFamily="49" charset="-122"/>
                <a:sym typeface="Symbol" pitchFamily="18" charset="2"/>
              </a:rPr>
              <a:t></a:t>
            </a:r>
            <a:r>
              <a:rPr lang="zh-CN" altLang="en-US" sz="2400" dirty="0">
                <a:latin typeface="楷体_GB2312" pitchFamily="49" charset="-122"/>
                <a:ea typeface="楷体_GB2312" pitchFamily="49" charset="-122"/>
              </a:rPr>
              <a:t>分别是格</a:t>
            </a:r>
            <a:r>
              <a:rPr lang="en-US" altLang="zh-CN" sz="2400" dirty="0">
                <a:latin typeface="楷体_GB2312" pitchFamily="49" charset="-122"/>
                <a:ea typeface="楷体_GB2312" pitchFamily="49" charset="-122"/>
              </a:rPr>
              <a:t>L</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P</a:t>
            </a:r>
            <a:r>
              <a:rPr lang="zh-CN" altLang="en-US" sz="2400" dirty="0">
                <a:latin typeface="楷体_GB2312" pitchFamily="49" charset="-122"/>
                <a:ea typeface="楷体_GB2312" pitchFamily="49" charset="-122"/>
              </a:rPr>
              <a:t>对应的偏序。</a:t>
            </a:r>
          </a:p>
          <a:p>
            <a:pPr>
              <a:buFont typeface="Wingdings" pitchFamily="2" charset="2"/>
              <a:buNone/>
            </a:pPr>
            <a:r>
              <a:rPr lang="zh-CN" altLang="en-US" sz="2400" dirty="0">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证明：</a:t>
            </a:r>
            <a:r>
              <a:rPr lang="zh-CN" altLang="en-US" sz="2400" dirty="0">
                <a:solidFill>
                  <a:srgbClr val="0000FF"/>
                </a:solidFill>
                <a:latin typeface="楷体_GB2312" pitchFamily="49" charset="-122"/>
                <a:ea typeface="楷体_GB2312" pitchFamily="49" charset="-122"/>
              </a:rPr>
              <a:t>当</a:t>
            </a:r>
            <a:r>
              <a:rPr lang="en-US" altLang="zh-CN" sz="2400" dirty="0">
                <a:solidFill>
                  <a:srgbClr val="0000FF"/>
                </a:solidFill>
                <a:latin typeface="楷体_GB2312" pitchFamily="49" charset="-122"/>
                <a:ea typeface="楷体_GB2312" pitchFamily="49" charset="-122"/>
              </a:rPr>
              <a:t>f</a:t>
            </a:r>
            <a:r>
              <a:rPr lang="zh-CN" altLang="en-US" sz="2400" dirty="0">
                <a:solidFill>
                  <a:srgbClr val="0000FF"/>
                </a:solidFill>
                <a:latin typeface="楷体_GB2312" pitchFamily="49" charset="-122"/>
                <a:ea typeface="楷体_GB2312" pitchFamily="49" charset="-122"/>
              </a:rPr>
              <a:t>是</a:t>
            </a:r>
            <a:r>
              <a:rPr lang="en-US" altLang="zh-CN" sz="2400" dirty="0">
                <a:solidFill>
                  <a:srgbClr val="0000FF"/>
                </a:solidFill>
                <a:latin typeface="楷体_GB2312" pitchFamily="49" charset="-122"/>
                <a:ea typeface="楷体_GB2312" pitchFamily="49" charset="-122"/>
              </a:rPr>
              <a:t>L</a:t>
            </a:r>
            <a:r>
              <a:rPr lang="zh-CN" altLang="en-US" sz="2400" dirty="0">
                <a:solidFill>
                  <a:srgbClr val="0000FF"/>
                </a:solidFill>
                <a:latin typeface="楷体_GB2312" pitchFamily="49" charset="-122"/>
                <a:ea typeface="楷体_GB2312" pitchFamily="49" charset="-122"/>
              </a:rPr>
              <a:t>到</a:t>
            </a:r>
            <a:r>
              <a:rPr lang="en-US" altLang="zh-CN" sz="2400" dirty="0">
                <a:solidFill>
                  <a:srgbClr val="0000FF"/>
                </a:solidFill>
                <a:latin typeface="楷体_GB2312" pitchFamily="49" charset="-122"/>
                <a:ea typeface="楷体_GB2312" pitchFamily="49" charset="-122"/>
              </a:rPr>
              <a:t>P</a:t>
            </a:r>
            <a:r>
              <a:rPr lang="zh-CN" altLang="en-US" sz="2400" dirty="0">
                <a:solidFill>
                  <a:srgbClr val="0000FF"/>
                </a:solidFill>
                <a:latin typeface="楷体_GB2312" pitchFamily="49" charset="-122"/>
                <a:ea typeface="楷体_GB2312" pitchFamily="49" charset="-122"/>
              </a:rPr>
              <a:t>的格同构时，它必须满足保序定理，因此保序为必要条件是成立的。</a:t>
            </a:r>
          </a:p>
          <a:p>
            <a:pPr>
              <a:buFont typeface="Wingdings" pitchFamily="2" charset="2"/>
              <a:buNone/>
            </a:pPr>
            <a:r>
              <a:rPr lang="zh-CN" altLang="en-US" sz="2400" dirty="0">
                <a:solidFill>
                  <a:srgbClr val="0000FF"/>
                </a:solidFill>
                <a:latin typeface="楷体_GB2312" pitchFamily="49" charset="-122"/>
                <a:ea typeface="楷体_GB2312" pitchFamily="49" charset="-122"/>
              </a:rPr>
              <a:t>      至于充分条件，只需证明由</a:t>
            </a:r>
            <a:r>
              <a:rPr lang="en-US" altLang="zh-CN" sz="2400" dirty="0" err="1">
                <a:solidFill>
                  <a:srgbClr val="0000FF"/>
                </a:solidFill>
                <a:latin typeface="楷体_GB2312" pitchFamily="49" charset="-122"/>
                <a:ea typeface="楷体_GB2312" pitchFamily="49" charset="-122"/>
              </a:rPr>
              <a:t>a≤b</a:t>
            </a:r>
            <a:r>
              <a:rPr lang="en-US" altLang="zh-CN" sz="1800" dirty="0" err="1">
                <a:solidFill>
                  <a:srgbClr val="0000FF"/>
                </a:solidFill>
                <a:latin typeface="楷体_GB2312" pitchFamily="49" charset="-122"/>
                <a:ea typeface="楷体_GB2312" pitchFamily="49" charset="-122"/>
                <a:sym typeface="Symbol" pitchFamily="18" charset="2"/>
              </a:rPr>
              <a:t></a:t>
            </a:r>
            <a:r>
              <a:rPr lang="en-US" altLang="zh-CN" sz="2400" dirty="0" err="1">
                <a:solidFill>
                  <a:srgbClr val="0000FF"/>
                </a:solidFill>
                <a:latin typeface="楷体_GB2312" pitchFamily="49" charset="-122"/>
                <a:ea typeface="楷体_GB2312" pitchFamily="49" charset="-122"/>
              </a:rPr>
              <a:t>f</a:t>
            </a:r>
            <a:r>
              <a:rPr lang="en-US" altLang="zh-CN" sz="2400" dirty="0">
                <a:solidFill>
                  <a:srgbClr val="0000FF"/>
                </a:solidFill>
                <a:latin typeface="楷体_GB2312" pitchFamily="49" charset="-122"/>
                <a:ea typeface="楷体_GB2312" pitchFamily="49" charset="-122"/>
              </a:rPr>
              <a:t>(a)</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f(b)</a:t>
            </a:r>
            <a:r>
              <a:rPr lang="zh-CN" altLang="en-US" sz="2400" dirty="0">
                <a:solidFill>
                  <a:srgbClr val="0000FF"/>
                </a:solidFill>
                <a:latin typeface="楷体_GB2312" pitchFamily="49" charset="-122"/>
                <a:ea typeface="楷体_GB2312" pitchFamily="49" charset="-122"/>
              </a:rPr>
              <a:t>能导出</a:t>
            </a:r>
            <a:r>
              <a:rPr lang="en-US" altLang="zh-CN" sz="2400" dirty="0">
                <a:solidFill>
                  <a:srgbClr val="0000FF"/>
                </a:solidFill>
                <a:latin typeface="楷体_GB2312" pitchFamily="49" charset="-122"/>
                <a:ea typeface="楷体_GB2312" pitchFamily="49" charset="-122"/>
              </a:rPr>
              <a:t>f(</a:t>
            </a:r>
            <a:r>
              <a:rPr lang="en-US" altLang="zh-CN" sz="2400" dirty="0" err="1">
                <a:solidFill>
                  <a:srgbClr val="0000FF"/>
                </a:solidFill>
                <a:latin typeface="楷体_GB2312" pitchFamily="49" charset="-122"/>
                <a:ea typeface="楷体_GB2312" pitchFamily="49" charset="-122"/>
              </a:rPr>
              <a:t>a∨b</a:t>
            </a:r>
            <a:r>
              <a:rPr lang="en-US" altLang="zh-CN" sz="2400" dirty="0">
                <a:solidFill>
                  <a:srgbClr val="0000FF"/>
                </a:solidFill>
                <a:latin typeface="楷体_GB2312" pitchFamily="49" charset="-122"/>
                <a:ea typeface="楷体_GB2312" pitchFamily="49" charset="-122"/>
              </a:rPr>
              <a:t>)=f(a)⊕f(b)</a:t>
            </a:r>
            <a:r>
              <a:rPr lang="zh-CN" altLang="en-US" sz="2400" dirty="0">
                <a:solidFill>
                  <a:srgbClr val="0000FF"/>
                </a:solidFill>
                <a:latin typeface="楷体_GB2312" pitchFamily="49" charset="-122"/>
                <a:ea typeface="楷体_GB2312" pitchFamily="49" charset="-122"/>
              </a:rPr>
              <a:t>和</a:t>
            </a:r>
            <a:r>
              <a:rPr lang="en-US" altLang="zh-CN" sz="2400" dirty="0">
                <a:solidFill>
                  <a:srgbClr val="0000FF"/>
                </a:solidFill>
                <a:latin typeface="楷体_GB2312" pitchFamily="49" charset="-122"/>
                <a:ea typeface="楷体_GB2312" pitchFamily="49" charset="-122"/>
              </a:rPr>
              <a:t>f(</a:t>
            </a:r>
            <a:r>
              <a:rPr lang="en-US" altLang="zh-CN" sz="2400" dirty="0" err="1">
                <a:solidFill>
                  <a:srgbClr val="0000FF"/>
                </a:solidFill>
                <a:latin typeface="楷体_GB2312" pitchFamily="49" charset="-122"/>
                <a:ea typeface="楷体_GB2312" pitchFamily="49" charset="-122"/>
              </a:rPr>
              <a:t>a∧b</a:t>
            </a:r>
            <a:r>
              <a:rPr lang="en-US" altLang="zh-CN" sz="2400" dirty="0">
                <a:solidFill>
                  <a:srgbClr val="0000FF"/>
                </a:solidFill>
                <a:latin typeface="楷体_GB2312" pitchFamily="49" charset="-122"/>
                <a:ea typeface="楷体_GB2312" pitchFamily="49" charset="-122"/>
              </a:rPr>
              <a:t>)=f(a)</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f(b)</a:t>
            </a:r>
            <a:r>
              <a:rPr lang="zh-CN" altLang="en-US" sz="2400" dirty="0">
                <a:solidFill>
                  <a:srgbClr val="0000FF"/>
                </a:solidFill>
                <a:latin typeface="楷体_GB2312" pitchFamily="49" charset="-122"/>
                <a:ea typeface="楷体_GB2312" pitchFamily="49" charset="-122"/>
              </a:rPr>
              <a:t>就行了。</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zh-CN" altLang="en-US" sz="2400" dirty="0">
                <a:solidFill>
                  <a:srgbClr val="B2B2B2"/>
                </a:solidFill>
                <a:latin typeface="楷体_GB2312" pitchFamily="49" charset="-122"/>
                <a:ea typeface="楷体_GB2312" pitchFamily="49" charset="-122"/>
              </a:rPr>
              <a:t>设</a:t>
            </a:r>
            <a:r>
              <a:rPr lang="en-US" altLang="zh-CN" sz="2400" dirty="0" err="1">
                <a:solidFill>
                  <a:srgbClr val="B2B2B2"/>
                </a:solidFill>
                <a:latin typeface="楷体_GB2312" pitchFamily="49" charset="-122"/>
                <a:ea typeface="楷体_GB2312" pitchFamily="49" charset="-122"/>
              </a:rPr>
              <a:t>a∨b</a:t>
            </a:r>
            <a:r>
              <a:rPr lang="en-US" altLang="zh-CN" sz="2400" dirty="0">
                <a:solidFill>
                  <a:srgbClr val="B2B2B2"/>
                </a:solidFill>
                <a:latin typeface="楷体_GB2312" pitchFamily="49" charset="-122"/>
                <a:ea typeface="楷体_GB2312" pitchFamily="49" charset="-122"/>
              </a:rPr>
              <a:t>=c</a:t>
            </a:r>
            <a:r>
              <a:rPr lang="zh-CN" altLang="en-US" sz="2400" dirty="0">
                <a:solidFill>
                  <a:srgbClr val="B2B2B2"/>
                </a:solidFill>
                <a:latin typeface="楷体_GB2312" pitchFamily="49" charset="-122"/>
                <a:ea typeface="楷体_GB2312" pitchFamily="49" charset="-122"/>
              </a:rPr>
              <a:t>，则</a:t>
            </a:r>
            <a:r>
              <a:rPr lang="en-US" altLang="zh-CN" sz="2400" dirty="0" err="1">
                <a:solidFill>
                  <a:srgbClr val="B2B2B2"/>
                </a:solidFill>
                <a:latin typeface="楷体_GB2312" pitchFamily="49" charset="-122"/>
                <a:ea typeface="楷体_GB2312" pitchFamily="49" charset="-122"/>
              </a:rPr>
              <a:t>a≤c</a:t>
            </a:r>
            <a:r>
              <a:rPr lang="zh-CN" altLang="en-US" sz="2400" dirty="0">
                <a:solidFill>
                  <a:srgbClr val="B2B2B2"/>
                </a:solidFill>
                <a:latin typeface="楷体_GB2312" pitchFamily="49" charset="-122"/>
                <a:ea typeface="楷体_GB2312" pitchFamily="49" charset="-122"/>
              </a:rPr>
              <a:t>且</a:t>
            </a:r>
            <a:r>
              <a:rPr lang="en-US" altLang="zh-CN" sz="2400" dirty="0" err="1">
                <a:solidFill>
                  <a:srgbClr val="B2B2B2"/>
                </a:solidFill>
                <a:latin typeface="楷体_GB2312" pitchFamily="49" charset="-122"/>
                <a:ea typeface="楷体_GB2312" pitchFamily="49" charset="-122"/>
              </a:rPr>
              <a:t>b≤c</a:t>
            </a:r>
            <a:r>
              <a:rPr lang="en-US" altLang="zh-CN"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rPr>
              <a:t>从而</a:t>
            </a:r>
            <a:r>
              <a:rPr lang="en-US" altLang="zh-CN" sz="2400" dirty="0">
                <a:solidFill>
                  <a:srgbClr val="B2B2B2"/>
                </a:solidFill>
                <a:latin typeface="楷体_GB2312" pitchFamily="49" charset="-122"/>
                <a:ea typeface="楷体_GB2312" pitchFamily="49" charset="-122"/>
              </a:rPr>
              <a:t>f(a)</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f(c)</a:t>
            </a:r>
            <a:r>
              <a:rPr lang="zh-CN" altLang="en-US" sz="2400" dirty="0">
                <a:solidFill>
                  <a:srgbClr val="B2B2B2"/>
                </a:solidFill>
                <a:latin typeface="楷体_GB2312" pitchFamily="49" charset="-122"/>
                <a:ea typeface="楷体_GB2312" pitchFamily="49" charset="-122"/>
              </a:rPr>
              <a:t>，且</a:t>
            </a:r>
          </a:p>
          <a:p>
            <a:pPr>
              <a:buFont typeface="Wingdings" pitchFamily="2" charset="2"/>
              <a:buNone/>
            </a:pP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f(b)</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f(c).</a:t>
            </a:r>
            <a:r>
              <a:rPr lang="zh-CN" altLang="en-US" sz="2400" dirty="0">
                <a:solidFill>
                  <a:srgbClr val="B2B2B2"/>
                </a:solidFill>
                <a:latin typeface="楷体_GB2312" pitchFamily="49" charset="-122"/>
                <a:ea typeface="楷体_GB2312" pitchFamily="49" charset="-122"/>
              </a:rPr>
              <a:t>再由定理</a:t>
            </a:r>
            <a:r>
              <a:rPr lang="en-US" altLang="zh-CN" sz="2400" dirty="0">
                <a:solidFill>
                  <a:srgbClr val="B2B2B2"/>
                </a:solidFill>
                <a:latin typeface="楷体_GB2312" pitchFamily="49" charset="-122"/>
                <a:ea typeface="楷体_GB2312" pitchFamily="49" charset="-122"/>
              </a:rPr>
              <a:t>17-2.2</a:t>
            </a:r>
            <a:r>
              <a:rPr lang="zh-CN" altLang="en-US" sz="2400" dirty="0">
                <a:solidFill>
                  <a:srgbClr val="B2B2B2"/>
                </a:solidFill>
                <a:latin typeface="楷体_GB2312" pitchFamily="49" charset="-122"/>
                <a:ea typeface="楷体_GB2312" pitchFamily="49" charset="-122"/>
              </a:rPr>
              <a:t>第⑥条知道：</a:t>
            </a:r>
          </a:p>
          <a:p>
            <a:pPr>
              <a:buFont typeface="Wingdings" pitchFamily="2" charset="2"/>
              <a:buNone/>
            </a:pP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f(a)⊕f(b) </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 f(c)</a:t>
            </a:r>
            <a:r>
              <a:rPr lang="zh-CN" altLang="en-US" sz="2400" dirty="0">
                <a:solidFill>
                  <a:srgbClr val="B2B2B2"/>
                </a:solidFill>
                <a:latin typeface="楷体_GB2312" pitchFamily="49" charset="-122"/>
                <a:ea typeface="楷体_GB2312" pitchFamily="49" charset="-122"/>
              </a:rPr>
              <a:t>，</a:t>
            </a:r>
          </a:p>
          <a:p>
            <a:pPr>
              <a:buFont typeface="Wingdings" pitchFamily="2" charset="2"/>
              <a:buNone/>
            </a:pPr>
            <a:r>
              <a:rPr lang="zh-CN" altLang="en-US" sz="2400" dirty="0">
                <a:solidFill>
                  <a:srgbClr val="B2B2B2"/>
                </a:solidFill>
                <a:latin typeface="楷体_GB2312" pitchFamily="49" charset="-122"/>
                <a:ea typeface="楷体_GB2312" pitchFamily="49" charset="-122"/>
              </a:rPr>
              <a:t>  这说明</a:t>
            </a:r>
            <a:r>
              <a:rPr lang="en-US" altLang="zh-CN" sz="2400" dirty="0">
                <a:solidFill>
                  <a:srgbClr val="B2B2B2"/>
                </a:solidFill>
                <a:latin typeface="楷体_GB2312" pitchFamily="49" charset="-122"/>
                <a:ea typeface="楷体_GB2312" pitchFamily="49" charset="-122"/>
              </a:rPr>
              <a:t>f(c)</a:t>
            </a:r>
            <a:r>
              <a:rPr lang="zh-CN" altLang="en-US" sz="2400" dirty="0">
                <a:solidFill>
                  <a:srgbClr val="B2B2B2"/>
                </a:solidFill>
                <a:latin typeface="楷体_GB2312" pitchFamily="49" charset="-122"/>
                <a:ea typeface="楷体_GB2312" pitchFamily="49" charset="-122"/>
              </a:rPr>
              <a:t>是</a:t>
            </a:r>
            <a:r>
              <a:rPr lang="en-US" altLang="zh-CN" sz="2400" dirty="0">
                <a:solidFill>
                  <a:srgbClr val="B2B2B2"/>
                </a:solidFill>
                <a:latin typeface="楷体_GB2312" pitchFamily="49" charset="-122"/>
                <a:ea typeface="楷体_GB2312" pitchFamily="49" charset="-122"/>
              </a:rPr>
              <a:t>f(a)</a:t>
            </a:r>
            <a:r>
              <a:rPr lang="zh-CN" altLang="en-US" sz="2400" dirty="0">
                <a:solidFill>
                  <a:srgbClr val="B2B2B2"/>
                </a:solidFill>
                <a:latin typeface="楷体_GB2312" pitchFamily="49" charset="-122"/>
                <a:ea typeface="楷体_GB2312" pitchFamily="49" charset="-122"/>
              </a:rPr>
              <a:t>和</a:t>
            </a:r>
            <a:r>
              <a:rPr lang="en-US" altLang="zh-CN" sz="2400" dirty="0">
                <a:solidFill>
                  <a:srgbClr val="B2B2B2"/>
                </a:solidFill>
                <a:latin typeface="楷体_GB2312" pitchFamily="49" charset="-122"/>
                <a:ea typeface="楷体_GB2312" pitchFamily="49" charset="-122"/>
              </a:rPr>
              <a:t>f(b)</a:t>
            </a:r>
            <a:r>
              <a:rPr lang="zh-CN" altLang="en-US" sz="2400" dirty="0">
                <a:solidFill>
                  <a:srgbClr val="B2B2B2"/>
                </a:solidFill>
                <a:latin typeface="楷体_GB2312" pitchFamily="49" charset="-122"/>
                <a:ea typeface="楷体_GB2312" pitchFamily="49" charset="-122"/>
              </a:rPr>
              <a:t>的一个上界。</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97408A4-D706-4891-B1E2-B9D0AA17D77E}"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157B99FA-5C5F-48E8-8B52-4B11EC1E7287}" type="slidenum">
              <a:rPr lang="en-US" altLang="zh-CN" smtClean="0"/>
              <a:pPr/>
              <a:t>48</a:t>
            </a:fld>
            <a:endParaRPr lang="en-US" altLang="zh-CN" dirty="0"/>
          </a:p>
        </p:txBody>
      </p:sp>
      <p:sp>
        <p:nvSpPr>
          <p:cNvPr id="492546" name="Rectangle 2"/>
          <p:cNvSpPr>
            <a:spLocks noGrp="1" noChangeArrowheads="1"/>
          </p:cNvSpPr>
          <p:nvPr>
            <p:ph type="title"/>
          </p:nvPr>
        </p:nvSpPr>
        <p:spPr/>
        <p:txBody>
          <a:bodyPr/>
          <a:lstStyle/>
          <a:p>
            <a:endParaRPr lang="zh-CN" altLang="zh-CN"/>
          </a:p>
        </p:txBody>
      </p:sp>
      <p:sp>
        <p:nvSpPr>
          <p:cNvPr id="492547" name="Rectangle 3"/>
          <p:cNvSpPr>
            <a:spLocks noGrp="1" noChangeArrowheads="1"/>
          </p:cNvSpPr>
          <p:nvPr>
            <p:ph type="body" idx="1"/>
          </p:nvPr>
        </p:nvSpPr>
        <p:spPr>
          <a:xfrm>
            <a:off x="1116013" y="1166813"/>
            <a:ext cx="7704137" cy="4892675"/>
          </a:xfrm>
        </p:spPr>
        <p:txBody>
          <a:bodyPr/>
          <a:lstStyle/>
          <a:p>
            <a:pPr>
              <a:buClr>
                <a:srgbClr val="FF0000"/>
              </a:buClr>
              <a:buFont typeface="Wingdings" pitchFamily="2" charset="2"/>
              <a:buChar char="n"/>
            </a:pPr>
            <a:r>
              <a:rPr lang="zh-CN" altLang="en-US" sz="2400">
                <a:solidFill>
                  <a:srgbClr val="FF00FF"/>
                </a:solidFill>
                <a:latin typeface="楷体_GB2312" pitchFamily="49" charset="-122"/>
                <a:ea typeface="楷体_GB2312" pitchFamily="49" charset="-122"/>
              </a:rPr>
              <a:t>定理</a:t>
            </a:r>
            <a:r>
              <a:rPr lang="en-US" altLang="zh-CN" sz="2400">
                <a:solidFill>
                  <a:srgbClr val="FF00FF"/>
                </a:solidFill>
                <a:latin typeface="楷体_GB2312" pitchFamily="49" charset="-122"/>
                <a:ea typeface="楷体_GB2312" pitchFamily="49" charset="-122"/>
              </a:rPr>
              <a:t>17.8</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双射</a:t>
            </a:r>
            <a:r>
              <a:rPr lang="en-US" altLang="zh-CN" sz="2400">
                <a:latin typeface="楷体_GB2312" pitchFamily="49" charset="-122"/>
                <a:ea typeface="楷体_GB2312" pitchFamily="49" charset="-122"/>
              </a:rPr>
              <a:t>f</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L→P</a:t>
            </a:r>
            <a:r>
              <a:rPr lang="zh-CN" altLang="en-US" sz="2400">
                <a:latin typeface="楷体_GB2312" pitchFamily="49" charset="-122"/>
                <a:ea typeface="楷体_GB2312" pitchFamily="49" charset="-122"/>
              </a:rPr>
              <a:t>为格</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到格</a:t>
            </a:r>
            <a:r>
              <a:rPr lang="en-US" altLang="zh-CN" sz="2400">
                <a:latin typeface="楷体_GB2312" pitchFamily="49" charset="-122"/>
                <a:ea typeface="楷体_GB2312" pitchFamily="49" charset="-122"/>
              </a:rPr>
              <a:t>&lt;P,⊕,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 &gt;</a:t>
            </a:r>
            <a:r>
              <a:rPr lang="zh-CN" altLang="en-US" sz="2400">
                <a:latin typeface="楷体_GB2312" pitchFamily="49" charset="-122"/>
                <a:ea typeface="楷体_GB2312" pitchFamily="49" charset="-122"/>
              </a:rPr>
              <a:t>的格同构的充分必要条件是：对任意的</a:t>
            </a:r>
            <a:r>
              <a:rPr lang="en-US" altLang="zh-CN" sz="2400">
                <a:latin typeface="楷体_GB2312" pitchFamily="49" charset="-122"/>
                <a:ea typeface="楷体_GB2312" pitchFamily="49" charset="-122"/>
              </a:rPr>
              <a:t>a,b∈L</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a≤b</a:t>
            </a:r>
            <a:r>
              <a:rPr lang="en-US" altLang="zh-CN" sz="18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f(a)</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f(b),</a:t>
            </a:r>
            <a:r>
              <a:rPr lang="zh-CN" altLang="en-US" sz="2400">
                <a:latin typeface="楷体_GB2312" pitchFamily="49" charset="-122"/>
                <a:ea typeface="楷体_GB2312" pitchFamily="49" charset="-122"/>
              </a:rPr>
              <a:t>其中≤和</a:t>
            </a:r>
            <a:r>
              <a:rPr lang="zh-CN" altLang="en-US"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rPr>
              <a:t>分别是格</a:t>
            </a:r>
            <a:r>
              <a:rPr lang="en-US" altLang="zh-CN" sz="2400">
                <a:latin typeface="楷体_GB2312" pitchFamily="49" charset="-122"/>
                <a:ea typeface="楷体_GB2312" pitchFamily="49" charset="-122"/>
              </a:rPr>
              <a:t>L</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P</a:t>
            </a:r>
            <a:r>
              <a:rPr lang="zh-CN" altLang="en-US" sz="2400">
                <a:latin typeface="楷体_GB2312" pitchFamily="49" charset="-122"/>
                <a:ea typeface="楷体_GB2312" pitchFamily="49" charset="-122"/>
              </a:rPr>
              <a:t>对应的偏序。</a:t>
            </a:r>
          </a:p>
          <a:p>
            <a:pPr>
              <a:buFont typeface="Wingdings" pitchFamily="2" charset="2"/>
              <a:buNone/>
            </a:pPr>
            <a:r>
              <a:rPr lang="zh-CN" altLang="en-US" sz="2400">
                <a:latin typeface="楷体_GB2312" pitchFamily="49" charset="-122"/>
                <a:ea typeface="楷体_GB2312" pitchFamily="49" charset="-122"/>
              </a:rPr>
              <a:t>  </a:t>
            </a:r>
            <a:r>
              <a:rPr lang="zh-CN" altLang="en-US" sz="2400">
                <a:solidFill>
                  <a:srgbClr val="FF0000"/>
                </a:solidFill>
                <a:latin typeface="楷体_GB2312" pitchFamily="49" charset="-122"/>
                <a:ea typeface="楷体_GB2312" pitchFamily="49" charset="-122"/>
              </a:rPr>
              <a:t>证明：</a:t>
            </a:r>
            <a:r>
              <a:rPr lang="zh-CN" altLang="en-US" sz="2400">
                <a:latin typeface="楷体_GB2312" pitchFamily="49" charset="-122"/>
                <a:ea typeface="楷体_GB2312" pitchFamily="49" charset="-122"/>
              </a:rPr>
              <a:t>当</a:t>
            </a:r>
            <a:r>
              <a:rPr lang="en-US" altLang="zh-CN" sz="2400">
                <a:latin typeface="楷体_GB2312" pitchFamily="49" charset="-122"/>
                <a:ea typeface="楷体_GB2312" pitchFamily="49" charset="-122"/>
              </a:rPr>
              <a:t>f</a:t>
            </a:r>
            <a:r>
              <a:rPr lang="zh-CN" altLang="en-US" sz="2400">
                <a:latin typeface="楷体_GB2312" pitchFamily="49" charset="-122"/>
                <a:ea typeface="楷体_GB2312" pitchFamily="49" charset="-122"/>
              </a:rPr>
              <a:t>是</a:t>
            </a:r>
            <a:r>
              <a:rPr lang="en-US" altLang="zh-CN" sz="2400">
                <a:latin typeface="楷体_GB2312" pitchFamily="49" charset="-122"/>
                <a:ea typeface="楷体_GB2312" pitchFamily="49" charset="-122"/>
              </a:rPr>
              <a:t>L</a:t>
            </a:r>
            <a:r>
              <a:rPr lang="zh-CN" altLang="en-US" sz="2400">
                <a:latin typeface="楷体_GB2312" pitchFamily="49" charset="-122"/>
                <a:ea typeface="楷体_GB2312" pitchFamily="49" charset="-122"/>
              </a:rPr>
              <a:t>到</a:t>
            </a:r>
            <a:r>
              <a:rPr lang="en-US" altLang="zh-CN" sz="2400">
                <a:latin typeface="楷体_GB2312" pitchFamily="49" charset="-122"/>
                <a:ea typeface="楷体_GB2312" pitchFamily="49" charset="-122"/>
              </a:rPr>
              <a:t>P</a:t>
            </a:r>
            <a:r>
              <a:rPr lang="zh-CN" altLang="en-US" sz="2400">
                <a:latin typeface="楷体_GB2312" pitchFamily="49" charset="-122"/>
                <a:ea typeface="楷体_GB2312" pitchFamily="49" charset="-122"/>
              </a:rPr>
              <a:t>的格同构时，它必须满足保序定理，因此保序为必要条件是成立的。</a:t>
            </a:r>
          </a:p>
          <a:p>
            <a:pPr>
              <a:buFont typeface="Wingdings" pitchFamily="2" charset="2"/>
              <a:buNone/>
            </a:pPr>
            <a:r>
              <a:rPr lang="zh-CN" altLang="en-US" sz="2400">
                <a:latin typeface="楷体_GB2312" pitchFamily="49" charset="-122"/>
                <a:ea typeface="楷体_GB2312" pitchFamily="49" charset="-122"/>
              </a:rPr>
              <a:t>      至于充分条件，只需证明由</a:t>
            </a:r>
            <a:r>
              <a:rPr lang="en-US" altLang="zh-CN" sz="2400">
                <a:latin typeface="楷体_GB2312" pitchFamily="49" charset="-122"/>
                <a:ea typeface="楷体_GB2312" pitchFamily="49" charset="-122"/>
              </a:rPr>
              <a:t>a≤b</a:t>
            </a:r>
            <a:r>
              <a:rPr lang="en-US" altLang="zh-CN" sz="18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f(a)</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f(b)</a:t>
            </a:r>
            <a:r>
              <a:rPr lang="zh-CN" altLang="en-US" sz="2400">
                <a:latin typeface="楷体_GB2312" pitchFamily="49" charset="-122"/>
                <a:ea typeface="楷体_GB2312" pitchFamily="49" charset="-122"/>
              </a:rPr>
              <a:t>能导出</a:t>
            </a:r>
            <a:r>
              <a:rPr lang="en-US" altLang="zh-CN" sz="2400">
                <a:latin typeface="楷体_GB2312" pitchFamily="49" charset="-122"/>
                <a:ea typeface="楷体_GB2312" pitchFamily="49" charset="-122"/>
              </a:rPr>
              <a:t>f(a∨b)=f(a)⊕f(b)</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f(a∧b)=f(a)</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f(b)</a:t>
            </a:r>
            <a:r>
              <a:rPr lang="zh-CN" altLang="en-US" sz="2400">
                <a:latin typeface="楷体_GB2312" pitchFamily="49" charset="-122"/>
                <a:ea typeface="楷体_GB2312" pitchFamily="49" charset="-122"/>
              </a:rPr>
              <a:t>就行了。</a:t>
            </a:r>
          </a:p>
          <a:p>
            <a:pPr>
              <a:buFont typeface="Wingdings" pitchFamily="2" charset="2"/>
              <a:buNone/>
            </a:pPr>
            <a:r>
              <a:rPr lang="zh-CN" altLang="en-US" sz="2400">
                <a:solidFill>
                  <a:srgbClr val="0000FF"/>
                </a:solidFill>
                <a:latin typeface="楷体_GB2312" pitchFamily="49" charset="-122"/>
                <a:ea typeface="楷体_GB2312" pitchFamily="49" charset="-122"/>
              </a:rPr>
              <a:t>      设</a:t>
            </a:r>
            <a:r>
              <a:rPr lang="en-US" altLang="zh-CN" sz="2400">
                <a:solidFill>
                  <a:srgbClr val="0000FF"/>
                </a:solidFill>
                <a:latin typeface="楷体_GB2312" pitchFamily="49" charset="-122"/>
                <a:ea typeface="楷体_GB2312" pitchFamily="49" charset="-122"/>
              </a:rPr>
              <a:t>a∨b=c</a:t>
            </a:r>
            <a:r>
              <a:rPr lang="zh-CN" altLang="en-US" sz="2400">
                <a:solidFill>
                  <a:srgbClr val="0000FF"/>
                </a:solidFill>
                <a:latin typeface="楷体_GB2312" pitchFamily="49" charset="-122"/>
                <a:ea typeface="楷体_GB2312" pitchFamily="49" charset="-122"/>
              </a:rPr>
              <a:t>，则</a:t>
            </a:r>
            <a:r>
              <a:rPr lang="en-US" altLang="zh-CN" sz="2400">
                <a:solidFill>
                  <a:srgbClr val="0000FF"/>
                </a:solidFill>
                <a:latin typeface="楷体_GB2312" pitchFamily="49" charset="-122"/>
                <a:ea typeface="楷体_GB2312" pitchFamily="49" charset="-122"/>
              </a:rPr>
              <a:t>a≤c</a:t>
            </a:r>
            <a:r>
              <a:rPr lang="zh-CN" altLang="en-US" sz="2400">
                <a:solidFill>
                  <a:srgbClr val="0000FF"/>
                </a:solidFill>
                <a:latin typeface="楷体_GB2312" pitchFamily="49" charset="-122"/>
                <a:ea typeface="楷体_GB2312" pitchFamily="49" charset="-122"/>
              </a:rPr>
              <a:t>且</a:t>
            </a:r>
            <a:r>
              <a:rPr lang="en-US" altLang="zh-CN" sz="2400">
                <a:solidFill>
                  <a:srgbClr val="0000FF"/>
                </a:solidFill>
                <a:latin typeface="楷体_GB2312" pitchFamily="49" charset="-122"/>
                <a:ea typeface="楷体_GB2312" pitchFamily="49" charset="-122"/>
              </a:rPr>
              <a:t>b≤c,</a:t>
            </a:r>
            <a:r>
              <a:rPr lang="zh-CN" altLang="en-US" sz="2400">
                <a:solidFill>
                  <a:srgbClr val="0000FF"/>
                </a:solidFill>
                <a:latin typeface="楷体_GB2312" pitchFamily="49" charset="-122"/>
                <a:ea typeface="楷体_GB2312" pitchFamily="49" charset="-122"/>
              </a:rPr>
              <a:t>从而</a:t>
            </a:r>
            <a:r>
              <a:rPr lang="en-US" altLang="zh-CN" sz="2400">
                <a:solidFill>
                  <a:srgbClr val="0000FF"/>
                </a:solidFill>
                <a:latin typeface="楷体_GB2312" pitchFamily="49" charset="-122"/>
                <a:ea typeface="楷体_GB2312" pitchFamily="49" charset="-122"/>
              </a:rPr>
              <a:t>f(a)</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f(c)</a:t>
            </a:r>
            <a:r>
              <a:rPr lang="zh-CN" altLang="en-US" sz="2400">
                <a:solidFill>
                  <a:srgbClr val="0000FF"/>
                </a:solidFill>
                <a:latin typeface="楷体_GB2312" pitchFamily="49" charset="-122"/>
                <a:ea typeface="楷体_GB2312" pitchFamily="49" charset="-122"/>
              </a:rPr>
              <a:t>，且</a:t>
            </a:r>
          </a:p>
          <a:p>
            <a:pP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f(b)</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f(c).</a:t>
            </a:r>
            <a:r>
              <a:rPr lang="zh-CN" altLang="en-US" sz="2400">
                <a:solidFill>
                  <a:srgbClr val="0000FF"/>
                </a:solidFill>
                <a:latin typeface="楷体_GB2312" pitchFamily="49" charset="-122"/>
                <a:ea typeface="楷体_GB2312" pitchFamily="49" charset="-122"/>
              </a:rPr>
              <a:t>再由定理</a:t>
            </a:r>
            <a:r>
              <a:rPr lang="en-US" altLang="zh-CN" sz="2400">
                <a:solidFill>
                  <a:srgbClr val="0000FF"/>
                </a:solidFill>
                <a:latin typeface="楷体_GB2312" pitchFamily="49" charset="-122"/>
                <a:ea typeface="楷体_GB2312" pitchFamily="49" charset="-122"/>
              </a:rPr>
              <a:t>17.5</a:t>
            </a:r>
            <a:r>
              <a:rPr lang="zh-CN" altLang="en-US" sz="2400">
                <a:solidFill>
                  <a:srgbClr val="0000FF"/>
                </a:solidFill>
                <a:latin typeface="楷体_GB2312" pitchFamily="49" charset="-122"/>
                <a:ea typeface="楷体_GB2312" pitchFamily="49" charset="-122"/>
              </a:rPr>
              <a:t>第⑥条知道：</a:t>
            </a:r>
          </a:p>
          <a:p>
            <a:pP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f(a)⊕f(b) </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 f(c)</a:t>
            </a:r>
            <a:r>
              <a:rPr lang="zh-CN" altLang="en-US" sz="2400">
                <a:solidFill>
                  <a:srgbClr val="0000FF"/>
                </a:solidFill>
                <a:latin typeface="楷体_GB2312" pitchFamily="49" charset="-122"/>
                <a:ea typeface="楷体_GB2312" pitchFamily="49" charset="-122"/>
              </a:rPr>
              <a:t>，</a:t>
            </a:r>
          </a:p>
          <a:p>
            <a:pPr>
              <a:buFont typeface="Wingdings" pitchFamily="2" charset="2"/>
              <a:buNone/>
            </a:pPr>
            <a:r>
              <a:rPr lang="zh-CN" altLang="en-US" sz="2400">
                <a:solidFill>
                  <a:srgbClr val="0000FF"/>
                </a:solidFill>
                <a:latin typeface="楷体_GB2312" pitchFamily="49" charset="-122"/>
                <a:ea typeface="楷体_GB2312" pitchFamily="49" charset="-122"/>
              </a:rPr>
              <a:t>  这说明</a:t>
            </a:r>
            <a:r>
              <a:rPr lang="en-US" altLang="zh-CN" sz="2400">
                <a:solidFill>
                  <a:srgbClr val="0000FF"/>
                </a:solidFill>
                <a:latin typeface="楷体_GB2312" pitchFamily="49" charset="-122"/>
                <a:ea typeface="楷体_GB2312" pitchFamily="49" charset="-122"/>
              </a:rPr>
              <a:t>f(c)</a:t>
            </a:r>
            <a:r>
              <a:rPr lang="zh-CN" altLang="en-US" sz="2400">
                <a:solidFill>
                  <a:srgbClr val="0000FF"/>
                </a:solidFill>
                <a:latin typeface="楷体_GB2312" pitchFamily="49" charset="-122"/>
                <a:ea typeface="楷体_GB2312" pitchFamily="49" charset="-122"/>
              </a:rPr>
              <a:t>是</a:t>
            </a:r>
            <a:r>
              <a:rPr lang="en-US" altLang="zh-CN" sz="2400">
                <a:solidFill>
                  <a:srgbClr val="0000FF"/>
                </a:solidFill>
                <a:latin typeface="楷体_GB2312" pitchFamily="49" charset="-122"/>
                <a:ea typeface="楷体_GB2312" pitchFamily="49" charset="-122"/>
              </a:rPr>
              <a:t>f(a)</a:t>
            </a:r>
            <a:r>
              <a:rPr lang="zh-CN" altLang="en-US" sz="2400">
                <a:solidFill>
                  <a:srgbClr val="0000FF"/>
                </a:solidFill>
                <a:latin typeface="楷体_GB2312" pitchFamily="49" charset="-122"/>
                <a:ea typeface="楷体_GB2312" pitchFamily="49" charset="-122"/>
              </a:rPr>
              <a:t>和</a:t>
            </a:r>
            <a:r>
              <a:rPr lang="en-US" altLang="zh-CN" sz="2400">
                <a:solidFill>
                  <a:srgbClr val="0000FF"/>
                </a:solidFill>
                <a:latin typeface="楷体_GB2312" pitchFamily="49" charset="-122"/>
                <a:ea typeface="楷体_GB2312" pitchFamily="49" charset="-122"/>
              </a:rPr>
              <a:t>f(b)</a:t>
            </a:r>
            <a:r>
              <a:rPr lang="zh-CN" altLang="en-US" sz="2400">
                <a:solidFill>
                  <a:srgbClr val="0000FF"/>
                </a:solidFill>
                <a:latin typeface="楷体_GB2312" pitchFamily="49" charset="-122"/>
                <a:ea typeface="楷体_GB2312" pitchFamily="49" charset="-122"/>
              </a:rPr>
              <a:t>的</a:t>
            </a:r>
            <a:r>
              <a:rPr lang="zh-CN" altLang="en-US" sz="2400">
                <a:solidFill>
                  <a:srgbClr val="FF00FF"/>
                </a:solidFill>
                <a:latin typeface="楷体_GB2312" pitchFamily="49" charset="-122"/>
                <a:ea typeface="楷体_GB2312" pitchFamily="49" charset="-122"/>
              </a:rPr>
              <a:t>一个上界</a:t>
            </a:r>
            <a:r>
              <a:rPr lang="zh-CN" altLang="en-US" sz="2400">
                <a:solidFill>
                  <a:srgbClr val="0000FF"/>
                </a:solidFill>
                <a:latin typeface="楷体_GB2312" pitchFamily="49" charset="-122"/>
                <a:ea typeface="楷体_GB2312" pitchFamily="49" charset="-122"/>
              </a:rPr>
              <a:t>。</a:t>
            </a:r>
          </a:p>
        </p:txBody>
      </p:sp>
      <p:sp>
        <p:nvSpPr>
          <p:cNvPr id="492548" name="AutoShape 4"/>
          <p:cNvSpPr>
            <a:spLocks noChangeArrowheads="1"/>
          </p:cNvSpPr>
          <p:nvPr/>
        </p:nvSpPr>
        <p:spPr bwMode="auto">
          <a:xfrm>
            <a:off x="6509746" y="5181803"/>
            <a:ext cx="2376487" cy="825500"/>
          </a:xfrm>
          <a:prstGeom prst="wedgeRoundRectCallout">
            <a:avLst>
              <a:gd name="adj1" fmla="val -74852"/>
              <a:gd name="adj2" fmla="val -49037"/>
              <a:gd name="adj3" fmla="val 16667"/>
            </a:avLst>
          </a:prstGeom>
          <a:ln>
            <a:headEnd/>
            <a:tailEnd/>
          </a:ln>
          <a:extLst/>
        </p:spPr>
        <p:style>
          <a:lnRef idx="2">
            <a:schemeClr val="accent6"/>
          </a:lnRef>
          <a:fillRef idx="1">
            <a:schemeClr val="lt1"/>
          </a:fillRef>
          <a:effectRef idx="0">
            <a:schemeClr val="accent6"/>
          </a:effectRef>
          <a:fontRef idx="minor">
            <a:schemeClr val="dk1"/>
          </a:fontRef>
        </p:style>
        <p:txBody>
          <a:bodyPr/>
          <a:lstStyle/>
          <a:p>
            <a:pPr marL="457200" indent="-457200" algn="just">
              <a:lnSpc>
                <a:spcPct val="115000"/>
              </a:lnSpc>
              <a:buClr>
                <a:srgbClr val="FF00FF"/>
              </a:buClr>
              <a:buFont typeface="Wingdings" pitchFamily="2" charset="2"/>
              <a:buNone/>
            </a:pPr>
            <a:r>
              <a:rPr lang="en-US" altLang="zh-CN" sz="2000" b="1" dirty="0" err="1"/>
              <a:t>a≤c</a:t>
            </a:r>
            <a:r>
              <a:rPr lang="zh-CN" altLang="en-US" sz="2000" b="1" dirty="0"/>
              <a:t>且</a:t>
            </a:r>
            <a:r>
              <a:rPr lang="en-US" altLang="zh-CN" sz="2000" b="1" dirty="0" err="1"/>
              <a:t>b≤c</a:t>
            </a:r>
            <a:r>
              <a:rPr lang="en-US" altLang="zh-CN" sz="2000" b="1" dirty="0"/>
              <a:t> </a:t>
            </a:r>
            <a:r>
              <a:rPr lang="en-US" altLang="zh-CN" sz="2000" b="1" dirty="0">
                <a:solidFill>
                  <a:srgbClr val="FF0000"/>
                </a:solidFill>
                <a:sym typeface="Symbol" pitchFamily="18" charset="2"/>
              </a:rPr>
              <a:t></a:t>
            </a:r>
            <a:r>
              <a:rPr lang="en-US" altLang="zh-CN" sz="2000" b="1" dirty="0"/>
              <a:t> </a:t>
            </a:r>
            <a:r>
              <a:rPr lang="en-US" altLang="zh-CN" sz="2000" b="1" dirty="0" err="1"/>
              <a:t>a∨b≤c</a:t>
            </a:r>
            <a:endParaRPr lang="en-US" altLang="zh-CN" sz="2000" dirty="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6550CDE-2468-400D-A27F-DB7F9AF15372}"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A6B01E16-0199-4278-A84C-CC96D82AC3C5}" type="slidenum">
              <a:rPr lang="en-US" altLang="zh-CN" smtClean="0"/>
              <a:pPr/>
              <a:t>49</a:t>
            </a:fld>
            <a:endParaRPr lang="en-US" altLang="zh-CN" dirty="0"/>
          </a:p>
        </p:txBody>
      </p:sp>
      <p:sp>
        <p:nvSpPr>
          <p:cNvPr id="493570" name="Rectangle 2"/>
          <p:cNvSpPr>
            <a:spLocks noGrp="1" noChangeArrowheads="1"/>
          </p:cNvSpPr>
          <p:nvPr>
            <p:ph type="title"/>
          </p:nvPr>
        </p:nvSpPr>
        <p:spPr/>
        <p:txBody>
          <a:bodyPr/>
          <a:lstStyle/>
          <a:p>
            <a:endParaRPr lang="zh-CN" altLang="zh-CN"/>
          </a:p>
        </p:txBody>
      </p:sp>
      <p:sp>
        <p:nvSpPr>
          <p:cNvPr id="493571" name="Rectangle 3"/>
          <p:cNvSpPr>
            <a:spLocks noGrp="1" noChangeArrowheads="1"/>
          </p:cNvSpPr>
          <p:nvPr>
            <p:ph type="body" idx="1"/>
          </p:nvPr>
        </p:nvSpPr>
        <p:spPr>
          <a:xfrm>
            <a:off x="1116013" y="1166813"/>
            <a:ext cx="7704137" cy="4892675"/>
          </a:xfrm>
        </p:spPr>
        <p:txBody>
          <a:bodyPr/>
          <a:lstStyle/>
          <a:p>
            <a:pPr>
              <a:lnSpc>
                <a:spcPct val="110000"/>
              </a:lnSpc>
              <a:buClr>
                <a:srgbClr val="FF0000"/>
              </a:buClr>
              <a:buFont typeface="Wingdings" pitchFamily="2" charset="2"/>
              <a:buChar char="n"/>
            </a:pPr>
            <a:r>
              <a:rPr lang="zh-CN" altLang="en-US" sz="2400">
                <a:solidFill>
                  <a:srgbClr val="FF00FF"/>
                </a:solidFill>
                <a:latin typeface="楷体_GB2312" pitchFamily="49" charset="-122"/>
                <a:ea typeface="楷体_GB2312" pitchFamily="49" charset="-122"/>
              </a:rPr>
              <a:t>定理</a:t>
            </a:r>
            <a:r>
              <a:rPr lang="en-US" altLang="zh-CN" sz="2400">
                <a:solidFill>
                  <a:srgbClr val="FF00FF"/>
                </a:solidFill>
                <a:latin typeface="楷体_GB2312" pitchFamily="49" charset="-122"/>
                <a:ea typeface="楷体_GB2312" pitchFamily="49" charset="-122"/>
              </a:rPr>
              <a:t>17.8</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双射</a:t>
            </a:r>
            <a:r>
              <a:rPr lang="en-US" altLang="zh-CN" sz="2400">
                <a:latin typeface="楷体_GB2312" pitchFamily="49" charset="-122"/>
                <a:ea typeface="楷体_GB2312" pitchFamily="49" charset="-122"/>
              </a:rPr>
              <a:t>f</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L→P</a:t>
            </a:r>
            <a:r>
              <a:rPr lang="zh-CN" altLang="en-US" sz="2400">
                <a:latin typeface="楷体_GB2312" pitchFamily="49" charset="-122"/>
                <a:ea typeface="楷体_GB2312" pitchFamily="49" charset="-122"/>
              </a:rPr>
              <a:t>为格</a:t>
            </a:r>
            <a:r>
              <a:rPr lang="en-US" altLang="zh-CN" sz="2400">
                <a:latin typeface="楷体_GB2312" pitchFamily="49" charset="-122"/>
                <a:ea typeface="楷体_GB2312" pitchFamily="49" charset="-122"/>
              </a:rPr>
              <a:t>&lt;L,∨</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&gt;</a:t>
            </a:r>
            <a:r>
              <a:rPr lang="zh-CN" altLang="en-US" sz="2400">
                <a:latin typeface="楷体_GB2312" pitchFamily="49" charset="-122"/>
                <a:ea typeface="楷体_GB2312" pitchFamily="49" charset="-122"/>
              </a:rPr>
              <a:t>到格</a:t>
            </a:r>
            <a:r>
              <a:rPr lang="en-US" altLang="zh-CN" sz="2400">
                <a:latin typeface="楷体_GB2312" pitchFamily="49" charset="-122"/>
                <a:ea typeface="楷体_GB2312" pitchFamily="49" charset="-122"/>
              </a:rPr>
              <a:t>&lt;P,⊕, </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 &gt;</a:t>
            </a:r>
            <a:r>
              <a:rPr lang="zh-CN" altLang="en-US" sz="2400">
                <a:latin typeface="楷体_GB2312" pitchFamily="49" charset="-122"/>
                <a:ea typeface="楷体_GB2312" pitchFamily="49" charset="-122"/>
              </a:rPr>
              <a:t>的格同构的充分必要条件是：对任意的</a:t>
            </a:r>
            <a:r>
              <a:rPr lang="en-US" altLang="zh-CN" sz="2400">
                <a:latin typeface="楷体_GB2312" pitchFamily="49" charset="-122"/>
                <a:ea typeface="楷体_GB2312" pitchFamily="49" charset="-122"/>
              </a:rPr>
              <a:t>a,b∈L</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a≤b</a:t>
            </a:r>
            <a:r>
              <a:rPr lang="en-US" altLang="zh-CN" sz="18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f(a)</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f(b),</a:t>
            </a:r>
            <a:r>
              <a:rPr lang="zh-CN" altLang="en-US" sz="2400">
                <a:latin typeface="楷体_GB2312" pitchFamily="49" charset="-122"/>
                <a:ea typeface="楷体_GB2312" pitchFamily="49" charset="-122"/>
              </a:rPr>
              <a:t>其中≤和</a:t>
            </a:r>
            <a:r>
              <a:rPr lang="zh-CN" altLang="en-US"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rPr>
              <a:t>分别是格</a:t>
            </a:r>
            <a:r>
              <a:rPr lang="en-US" altLang="zh-CN" sz="2400">
                <a:latin typeface="楷体_GB2312" pitchFamily="49" charset="-122"/>
                <a:ea typeface="楷体_GB2312" pitchFamily="49" charset="-122"/>
              </a:rPr>
              <a:t>L</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P</a:t>
            </a:r>
            <a:r>
              <a:rPr lang="zh-CN" altLang="en-US" sz="2400">
                <a:latin typeface="楷体_GB2312" pitchFamily="49" charset="-122"/>
                <a:ea typeface="楷体_GB2312" pitchFamily="49" charset="-122"/>
              </a:rPr>
              <a:t>对应的偏序。</a:t>
            </a:r>
          </a:p>
          <a:p>
            <a:pPr>
              <a:lnSpc>
                <a:spcPct val="110000"/>
              </a:lnSpc>
              <a:buFont typeface="Wingdings" pitchFamily="2" charset="2"/>
              <a:buNone/>
            </a:pPr>
            <a:r>
              <a:rPr lang="zh-CN" altLang="en-US" sz="2400">
                <a:latin typeface="楷体_GB2312" pitchFamily="49" charset="-122"/>
                <a:ea typeface="楷体_GB2312" pitchFamily="49" charset="-122"/>
              </a:rPr>
              <a:t>  </a:t>
            </a:r>
            <a:r>
              <a:rPr lang="zh-CN" altLang="en-US" sz="2400">
                <a:solidFill>
                  <a:srgbClr val="FF0000"/>
                </a:solidFill>
                <a:latin typeface="楷体_GB2312" pitchFamily="49" charset="-122"/>
                <a:ea typeface="楷体_GB2312" pitchFamily="49" charset="-122"/>
              </a:rPr>
              <a:t>证明：</a:t>
            </a:r>
          </a:p>
          <a:p>
            <a:pPr>
              <a:lnSpc>
                <a:spcPct val="110000"/>
              </a:lnSpc>
              <a:buFont typeface="Wingdings" pitchFamily="2" charset="2"/>
              <a:buNone/>
            </a:pPr>
            <a:r>
              <a:rPr lang="zh-CN" altLang="en-US" sz="2400">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剩下的任务要证明</a:t>
            </a:r>
            <a:r>
              <a:rPr lang="en-US" altLang="zh-CN" sz="2400">
                <a:solidFill>
                  <a:srgbClr val="0000FF"/>
                </a:solidFill>
                <a:latin typeface="楷体_GB2312" pitchFamily="49" charset="-122"/>
                <a:ea typeface="楷体_GB2312" pitchFamily="49" charset="-122"/>
              </a:rPr>
              <a:t>f(c)</a:t>
            </a:r>
            <a:r>
              <a:rPr lang="zh-CN" altLang="en-US" sz="2400">
                <a:solidFill>
                  <a:srgbClr val="0000FF"/>
                </a:solidFill>
                <a:latin typeface="楷体_GB2312" pitchFamily="49" charset="-122"/>
                <a:ea typeface="楷体_GB2312" pitchFamily="49" charset="-122"/>
              </a:rPr>
              <a:t>是</a:t>
            </a:r>
            <a:r>
              <a:rPr lang="en-US" altLang="zh-CN" sz="2400">
                <a:solidFill>
                  <a:srgbClr val="0000FF"/>
                </a:solidFill>
                <a:latin typeface="楷体_GB2312" pitchFamily="49" charset="-122"/>
                <a:ea typeface="楷体_GB2312" pitchFamily="49" charset="-122"/>
              </a:rPr>
              <a:t>f(a)</a:t>
            </a:r>
            <a:r>
              <a:rPr lang="zh-CN" altLang="en-US" sz="2400">
                <a:solidFill>
                  <a:srgbClr val="0000FF"/>
                </a:solidFill>
                <a:latin typeface="楷体_GB2312" pitchFamily="49" charset="-122"/>
                <a:ea typeface="楷体_GB2312" pitchFamily="49" charset="-122"/>
              </a:rPr>
              <a:t>和</a:t>
            </a:r>
            <a:r>
              <a:rPr lang="en-US" altLang="zh-CN" sz="2400">
                <a:solidFill>
                  <a:srgbClr val="0000FF"/>
                </a:solidFill>
                <a:latin typeface="楷体_GB2312" pitchFamily="49" charset="-122"/>
                <a:ea typeface="楷体_GB2312" pitchFamily="49" charset="-122"/>
              </a:rPr>
              <a:t>f(b)</a:t>
            </a:r>
            <a:r>
              <a:rPr lang="zh-CN" altLang="en-US" sz="2400">
                <a:solidFill>
                  <a:srgbClr val="0000FF"/>
                </a:solidFill>
                <a:latin typeface="楷体_GB2312" pitchFamily="49" charset="-122"/>
                <a:ea typeface="楷体_GB2312" pitchFamily="49" charset="-122"/>
              </a:rPr>
              <a:t>的</a:t>
            </a:r>
            <a:r>
              <a:rPr lang="zh-CN" altLang="en-US" sz="2400">
                <a:solidFill>
                  <a:srgbClr val="FF00FF"/>
                </a:solidFill>
                <a:latin typeface="楷体_GB2312" pitchFamily="49" charset="-122"/>
                <a:ea typeface="楷体_GB2312" pitchFamily="49" charset="-122"/>
              </a:rPr>
              <a:t>最小上界</a:t>
            </a:r>
            <a:r>
              <a:rPr lang="zh-CN" altLang="en-US" sz="2400">
                <a:solidFill>
                  <a:srgbClr val="0000FF"/>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设</a:t>
            </a:r>
            <a:r>
              <a:rPr lang="en-US" altLang="zh-CN" sz="2400">
                <a:solidFill>
                  <a:srgbClr val="B2B2B2"/>
                </a:solidFill>
                <a:latin typeface="楷体_GB2312" pitchFamily="49" charset="-122"/>
                <a:ea typeface="楷体_GB2312" pitchFamily="49" charset="-122"/>
              </a:rPr>
              <a:t>f(d)</a:t>
            </a:r>
            <a:r>
              <a:rPr lang="zh-CN" altLang="en-US" sz="2400">
                <a:solidFill>
                  <a:srgbClr val="B2B2B2"/>
                </a:solidFill>
                <a:latin typeface="楷体_GB2312" pitchFamily="49" charset="-122"/>
                <a:ea typeface="楷体_GB2312" pitchFamily="49" charset="-122"/>
              </a:rPr>
              <a:t>是</a:t>
            </a:r>
            <a:r>
              <a:rPr lang="en-US" altLang="zh-CN" sz="2400">
                <a:solidFill>
                  <a:srgbClr val="B2B2B2"/>
                </a:solidFill>
                <a:latin typeface="楷体_GB2312" pitchFamily="49" charset="-122"/>
                <a:ea typeface="楷体_GB2312" pitchFamily="49" charset="-122"/>
              </a:rPr>
              <a:t>f(a)</a:t>
            </a:r>
            <a:r>
              <a:rPr lang="zh-CN" altLang="en-US" sz="2400">
                <a:solidFill>
                  <a:srgbClr val="B2B2B2"/>
                </a:solidFill>
                <a:latin typeface="楷体_GB2312" pitchFamily="49" charset="-122"/>
                <a:ea typeface="楷体_GB2312" pitchFamily="49" charset="-122"/>
              </a:rPr>
              <a:t>和</a:t>
            </a:r>
            <a:r>
              <a:rPr lang="en-US" altLang="zh-CN" sz="2400">
                <a:solidFill>
                  <a:srgbClr val="B2B2B2"/>
                </a:solidFill>
                <a:latin typeface="楷体_GB2312" pitchFamily="49" charset="-122"/>
                <a:ea typeface="楷体_GB2312" pitchFamily="49" charset="-122"/>
              </a:rPr>
              <a:t>f(b)</a:t>
            </a:r>
            <a:r>
              <a:rPr lang="zh-CN" altLang="en-US" sz="2400">
                <a:solidFill>
                  <a:srgbClr val="B2B2B2"/>
                </a:solidFill>
                <a:latin typeface="楷体_GB2312" pitchFamily="49" charset="-122"/>
                <a:ea typeface="楷体_GB2312" pitchFamily="49" charset="-122"/>
              </a:rPr>
              <a:t>的任意一个上界，即</a:t>
            </a:r>
            <a:r>
              <a:rPr lang="en-US" altLang="zh-CN" sz="2400">
                <a:solidFill>
                  <a:srgbClr val="B2B2B2"/>
                </a:solidFill>
                <a:latin typeface="楷体_GB2312" pitchFamily="49" charset="-122"/>
                <a:ea typeface="楷体_GB2312" pitchFamily="49" charset="-122"/>
              </a:rPr>
              <a:t>f(a)f(d)</a:t>
            </a:r>
            <a:r>
              <a:rPr lang="zh-CN" altLang="en-US" sz="2400">
                <a:solidFill>
                  <a:srgbClr val="B2B2B2"/>
                </a:solidFill>
                <a:latin typeface="楷体_GB2312" pitchFamily="49" charset="-122"/>
                <a:ea typeface="楷体_GB2312" pitchFamily="49" charset="-122"/>
              </a:rPr>
              <a:t>且</a:t>
            </a:r>
            <a:r>
              <a:rPr lang="en-US" altLang="zh-CN" sz="2400">
                <a:solidFill>
                  <a:srgbClr val="B2B2B2"/>
                </a:solidFill>
                <a:latin typeface="楷体_GB2312" pitchFamily="49" charset="-122"/>
                <a:ea typeface="楷体_GB2312" pitchFamily="49" charset="-122"/>
              </a:rPr>
              <a:t>f(b)f(d)</a:t>
            </a:r>
            <a:r>
              <a:rPr lang="zh-CN" altLang="en-US" sz="2400">
                <a:solidFill>
                  <a:srgbClr val="B2B2B2"/>
                </a:solidFill>
                <a:latin typeface="楷体_GB2312" pitchFamily="49" charset="-122"/>
                <a:ea typeface="楷体_GB2312" pitchFamily="49" charset="-122"/>
              </a:rPr>
              <a:t>。</a:t>
            </a:r>
          </a:p>
          <a:p>
            <a:pPr>
              <a:lnSpc>
                <a:spcPct val="110000"/>
              </a:lnSpc>
              <a:buFont typeface="Wingdings" pitchFamily="2" charset="2"/>
              <a:buNone/>
            </a:pPr>
            <a:r>
              <a:rPr lang="zh-CN" altLang="en-US" sz="2400">
                <a:solidFill>
                  <a:srgbClr val="B2B2B2"/>
                </a:solidFill>
                <a:latin typeface="楷体_GB2312" pitchFamily="49" charset="-122"/>
                <a:ea typeface="楷体_GB2312" pitchFamily="49" charset="-122"/>
              </a:rPr>
              <a:t>      由题设条件可以得到</a:t>
            </a:r>
            <a:r>
              <a:rPr lang="en-US" altLang="zh-CN" sz="2400">
                <a:solidFill>
                  <a:srgbClr val="B2B2B2"/>
                </a:solidFill>
                <a:latin typeface="楷体_GB2312" pitchFamily="49" charset="-122"/>
                <a:ea typeface="楷体_GB2312" pitchFamily="49" charset="-122"/>
              </a:rPr>
              <a:t>a≤d</a:t>
            </a:r>
            <a:r>
              <a:rPr lang="zh-CN" altLang="en-US" sz="2400">
                <a:solidFill>
                  <a:srgbClr val="B2B2B2"/>
                </a:solidFill>
                <a:latin typeface="楷体_GB2312" pitchFamily="49" charset="-122"/>
                <a:ea typeface="楷体_GB2312" pitchFamily="49" charset="-122"/>
              </a:rPr>
              <a:t>且</a:t>
            </a:r>
            <a:r>
              <a:rPr lang="en-US" altLang="zh-CN" sz="2400">
                <a:solidFill>
                  <a:srgbClr val="B2B2B2"/>
                </a:solidFill>
                <a:latin typeface="楷体_GB2312" pitchFamily="49" charset="-122"/>
                <a:ea typeface="楷体_GB2312" pitchFamily="49" charset="-122"/>
              </a:rPr>
              <a:t>b≤d</a:t>
            </a:r>
            <a:r>
              <a:rPr lang="zh-CN" altLang="en-US" sz="2400">
                <a:solidFill>
                  <a:srgbClr val="B2B2B2"/>
                </a:solidFill>
                <a:latin typeface="楷体_GB2312" pitchFamily="49" charset="-122"/>
                <a:ea typeface="楷体_GB2312" pitchFamily="49" charset="-122"/>
              </a:rPr>
              <a:t>，从而</a:t>
            </a:r>
            <a:r>
              <a:rPr lang="en-US" altLang="zh-CN" sz="2400">
                <a:solidFill>
                  <a:srgbClr val="B2B2B2"/>
                </a:solidFill>
                <a:latin typeface="楷体_GB2312" pitchFamily="49" charset="-122"/>
                <a:ea typeface="楷体_GB2312" pitchFamily="49" charset="-122"/>
              </a:rPr>
              <a:t>a∨b≤d</a:t>
            </a:r>
            <a:r>
              <a:rPr lang="zh-CN" altLang="en-US" sz="2400">
                <a:solidFill>
                  <a:srgbClr val="B2B2B2"/>
                </a:solidFill>
                <a:latin typeface="楷体_GB2312" pitchFamily="49" charset="-122"/>
                <a:ea typeface="楷体_GB2312" pitchFamily="49" charset="-122"/>
              </a:rPr>
              <a:t>，即</a:t>
            </a:r>
            <a:r>
              <a:rPr lang="en-US" altLang="zh-CN" sz="2400">
                <a:solidFill>
                  <a:srgbClr val="B2B2B2"/>
                </a:solidFill>
                <a:latin typeface="楷体_GB2312" pitchFamily="49" charset="-122"/>
                <a:ea typeface="楷体_GB2312" pitchFamily="49" charset="-122"/>
              </a:rPr>
              <a:t>c≤d</a:t>
            </a:r>
            <a:r>
              <a:rPr lang="zh-CN" altLang="en-US" sz="2400">
                <a:solidFill>
                  <a:srgbClr val="B2B2B2"/>
                </a:solidFill>
                <a:latin typeface="楷体_GB2312" pitchFamily="49" charset="-122"/>
                <a:ea typeface="楷体_GB2312" pitchFamily="49" charset="-122"/>
              </a:rPr>
              <a:t>，于是</a:t>
            </a:r>
            <a:r>
              <a:rPr lang="en-US" altLang="zh-CN" sz="2400">
                <a:solidFill>
                  <a:srgbClr val="B2B2B2"/>
                </a:solidFill>
                <a:latin typeface="楷体_GB2312" pitchFamily="49" charset="-122"/>
                <a:ea typeface="楷体_GB2312" pitchFamily="49" charset="-122"/>
              </a:rPr>
              <a:t>f(c)f(d).</a:t>
            </a:r>
          </a:p>
          <a:p>
            <a:pPr>
              <a:lnSpc>
                <a:spcPct val="110000"/>
              </a:lnSpc>
              <a:buFont typeface="Wingdings" pitchFamily="2" charset="2"/>
              <a:buNone/>
            </a:pPr>
            <a:r>
              <a:rPr lang="en-US" altLang="zh-CN" sz="2400">
                <a:solidFill>
                  <a:srgbClr val="B2B2B2"/>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由此，就证明了</a:t>
            </a:r>
            <a:r>
              <a:rPr lang="en-US" altLang="zh-CN" sz="2400">
                <a:solidFill>
                  <a:srgbClr val="B2B2B2"/>
                </a:solidFill>
                <a:latin typeface="楷体_GB2312" pitchFamily="49" charset="-122"/>
                <a:ea typeface="楷体_GB2312" pitchFamily="49" charset="-122"/>
              </a:rPr>
              <a:t>f(c)=f(a∨b)=f(a)⊕f(b)</a:t>
            </a:r>
            <a:r>
              <a:rPr lang="zh-CN" altLang="en-US" sz="2400">
                <a:solidFill>
                  <a:srgbClr val="B2B2B2"/>
                </a:solidFill>
                <a:latin typeface="楷体_GB2312" pitchFamily="49" charset="-122"/>
                <a:ea typeface="楷体_GB2312" pitchFamily="49" charset="-122"/>
              </a:rPr>
              <a:t>。同理可证</a:t>
            </a:r>
            <a:r>
              <a:rPr lang="en-US" altLang="zh-CN" sz="2400">
                <a:solidFill>
                  <a:srgbClr val="B2B2B2"/>
                </a:solidFill>
                <a:latin typeface="楷体_GB2312" pitchFamily="49" charset="-122"/>
                <a:ea typeface="楷体_GB2312" pitchFamily="49" charset="-122"/>
              </a:rPr>
              <a:t>f(a∧b)=f(a)f(b)</a:t>
            </a:r>
            <a:r>
              <a:rPr lang="zh-CN" altLang="en-US" sz="2400">
                <a:solidFill>
                  <a:srgbClr val="B2B2B2"/>
                </a:solidFill>
                <a:latin typeface="楷体_GB2312" pitchFamily="49" charset="-122"/>
                <a:ea typeface="楷体_GB2312" pitchFamily="49" charset="-122"/>
              </a:rPr>
              <a:t>。</a:t>
            </a:r>
          </a:p>
          <a:p>
            <a:pPr>
              <a:lnSpc>
                <a:spcPct val="110000"/>
              </a:lnSpc>
              <a:buFont typeface="Wingdings" pitchFamily="2" charset="2"/>
              <a:buNone/>
            </a:pPr>
            <a:r>
              <a:rPr lang="zh-CN" altLang="en-US" sz="2400">
                <a:solidFill>
                  <a:srgbClr val="B2B2B2"/>
                </a:solidFill>
                <a:latin typeface="楷体_GB2312" pitchFamily="49" charset="-122"/>
                <a:ea typeface="楷体_GB2312" pitchFamily="49" charset="-122"/>
              </a:rPr>
              <a:t>      因此，双射</a:t>
            </a:r>
            <a:r>
              <a:rPr lang="en-US" altLang="zh-CN" sz="2400">
                <a:solidFill>
                  <a:srgbClr val="B2B2B2"/>
                </a:solidFill>
                <a:latin typeface="楷体_GB2312" pitchFamily="49" charset="-122"/>
                <a:ea typeface="楷体_GB2312" pitchFamily="49" charset="-122"/>
              </a:rPr>
              <a:t>f</a:t>
            </a:r>
            <a:r>
              <a:rPr lang="zh-CN" altLang="en-US" sz="2400">
                <a:solidFill>
                  <a:srgbClr val="B2B2B2"/>
                </a:solidFill>
                <a:latin typeface="楷体_GB2312" pitchFamily="49" charset="-122"/>
                <a:ea typeface="楷体_GB2312" pitchFamily="49" charset="-122"/>
              </a:rPr>
              <a:t>是格同构。</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E74B8E28-F48E-4EC5-B782-A41C4A9F2050}" type="datetime1">
              <a:rPr lang="zh-CN" altLang="en-US" smtClean="0"/>
              <a:t>2018/12/17</a:t>
            </a:fld>
            <a:endParaRPr lang="en-US" altLang="zh-CN"/>
          </a:p>
        </p:txBody>
      </p:sp>
      <p:sp>
        <p:nvSpPr>
          <p:cNvPr id="8"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9" name="灯片编号占位符 5"/>
          <p:cNvSpPr>
            <a:spLocks noGrp="1"/>
          </p:cNvSpPr>
          <p:nvPr>
            <p:ph type="sldNum" sz="quarter" idx="12"/>
          </p:nvPr>
        </p:nvSpPr>
        <p:spPr/>
        <p:txBody>
          <a:bodyPr/>
          <a:lstStyle/>
          <a:p>
            <a:fld id="{651B76F6-D21B-448C-B3FC-533D359EE085}" type="slidenum">
              <a:rPr lang="en-US" altLang="zh-CN" smtClean="0"/>
              <a:pPr/>
              <a:t>5</a:t>
            </a:fld>
            <a:endParaRPr lang="en-US" altLang="zh-CN" dirty="0"/>
          </a:p>
        </p:txBody>
      </p:sp>
      <p:sp>
        <p:nvSpPr>
          <p:cNvPr id="458754" name="Rectangle 2"/>
          <p:cNvSpPr>
            <a:spLocks noGrp="1" noChangeArrowheads="1"/>
          </p:cNvSpPr>
          <p:nvPr>
            <p:ph type="title"/>
          </p:nvPr>
        </p:nvSpPr>
        <p:spPr/>
        <p:txBody>
          <a:bodyPr/>
          <a:lstStyle/>
          <a:p>
            <a:r>
              <a:rPr lang="zh-CN" altLang="en-US"/>
              <a:t>格的定义</a:t>
            </a:r>
          </a:p>
        </p:txBody>
      </p:sp>
      <p:sp>
        <p:nvSpPr>
          <p:cNvPr id="458755" name="Rectangle 3"/>
          <p:cNvSpPr>
            <a:spLocks noChangeArrowheads="1"/>
          </p:cNvSpPr>
          <p:nvPr/>
        </p:nvSpPr>
        <p:spPr bwMode="auto">
          <a:xfrm>
            <a:off x="1042988" y="1125538"/>
            <a:ext cx="7848600"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10000"/>
              </a:lnSpc>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定义</a:t>
            </a:r>
            <a:r>
              <a:rPr lang="en-US" altLang="zh-CN" sz="2800" b="1" dirty="0">
                <a:solidFill>
                  <a:srgbClr val="CC00CC"/>
                </a:solidFill>
                <a:latin typeface="楷体_GB2312" pitchFamily="49" charset="-122"/>
                <a:ea typeface="楷体_GB2312" pitchFamily="49" charset="-122"/>
              </a:rPr>
              <a:t>17.1</a:t>
            </a:r>
            <a:r>
              <a:rPr lang="zh-CN" altLang="en-US" sz="2800" b="1" dirty="0">
                <a:solidFill>
                  <a:srgbClr val="CC00CC"/>
                </a:solidFill>
                <a:latin typeface="楷体_GB2312" pitchFamily="49" charset="-122"/>
                <a:ea typeface="楷体_GB2312" pitchFamily="49" charset="-122"/>
              </a:rPr>
              <a:t>（代数格）</a:t>
            </a:r>
            <a:r>
              <a:rPr lang="zh-CN" altLang="en-US" sz="2800" b="1" dirty="0">
                <a:solidFill>
                  <a:srgbClr val="0000FF"/>
                </a:solidFill>
                <a:latin typeface="楷体_GB2312" pitchFamily="49" charset="-122"/>
                <a:ea typeface="楷体_GB2312" pitchFamily="49" charset="-122"/>
              </a:rPr>
              <a:t>设</a:t>
            </a:r>
            <a:r>
              <a:rPr lang="en-US" altLang="zh-CN" sz="2800" b="1" dirty="0">
                <a:solidFill>
                  <a:srgbClr val="0000FF"/>
                </a:solidFill>
                <a:latin typeface="楷体_GB2312" pitchFamily="49" charset="-122"/>
                <a:ea typeface="楷体_GB2312" pitchFamily="49" charset="-122"/>
              </a:rPr>
              <a:t>&lt;L</a:t>
            </a:r>
            <a:r>
              <a:rPr lang="zh-CN" altLang="en-US"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sym typeface="Symbol" pitchFamily="18" charset="2"/>
              </a:rPr>
              <a:t>∨，</a:t>
            </a:r>
            <a:r>
              <a:rPr lang="en-US"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&gt;</a:t>
            </a:r>
            <a:r>
              <a:rPr lang="zh-CN" altLang="en-US" sz="2800" b="1" dirty="0">
                <a:solidFill>
                  <a:srgbClr val="0000FF"/>
                </a:solidFill>
                <a:latin typeface="楷体_GB2312" pitchFamily="49" charset="-122"/>
                <a:ea typeface="楷体_GB2312" pitchFamily="49" charset="-122"/>
              </a:rPr>
              <a:t>是一个代数系统，如果</a:t>
            </a:r>
            <a:r>
              <a:rPr lang="zh-CN" altLang="en-US" sz="2800" b="1" dirty="0">
                <a:solidFill>
                  <a:srgbClr val="0000FF"/>
                </a:solidFill>
                <a:latin typeface="楷体_GB2312" pitchFamily="49" charset="-122"/>
                <a:ea typeface="楷体_GB2312" pitchFamily="49" charset="-122"/>
                <a:sym typeface="Symbol" pitchFamily="18" charset="2"/>
              </a:rPr>
              <a:t>∨，</a:t>
            </a:r>
            <a:r>
              <a:rPr lang="en-US" altLang="en-US" sz="2800" b="1" dirty="0">
                <a:solidFill>
                  <a:srgbClr val="0000FF"/>
                </a:solidFill>
                <a:latin typeface="楷体_GB2312" pitchFamily="49" charset="-122"/>
                <a:ea typeface="楷体_GB2312" pitchFamily="49" charset="-122"/>
                <a:sym typeface="Symbol" pitchFamily="18" charset="2"/>
              </a:rPr>
              <a:t>∧</a:t>
            </a:r>
            <a:r>
              <a:rPr lang="zh-CN" altLang="en-US" sz="2800" b="1" dirty="0">
                <a:solidFill>
                  <a:srgbClr val="0000FF"/>
                </a:solidFill>
                <a:latin typeface="楷体_GB2312" pitchFamily="49" charset="-122"/>
                <a:ea typeface="楷体_GB2312" pitchFamily="49" charset="-122"/>
                <a:sym typeface="Symbol" pitchFamily="18" charset="2"/>
              </a:rPr>
              <a:t>满足：</a:t>
            </a:r>
          </a:p>
          <a:p>
            <a:pPr marL="533400" indent="-533400" algn="just">
              <a:lnSpc>
                <a:spcPct val="110000"/>
              </a:lnSpc>
              <a:buClr>
                <a:srgbClr val="CC00CC"/>
              </a:buClr>
              <a:buFont typeface="Wingdings" pitchFamily="2" charset="2"/>
              <a:buAutoNum type="circleNumDbPlain"/>
            </a:pPr>
            <a:r>
              <a:rPr lang="zh-CN" altLang="en-US" sz="2800" b="1" dirty="0">
                <a:solidFill>
                  <a:srgbClr val="CC00CC"/>
                </a:solidFill>
                <a:latin typeface="楷体_GB2312" pitchFamily="49" charset="-122"/>
                <a:ea typeface="楷体_GB2312" pitchFamily="49" charset="-122"/>
              </a:rPr>
              <a:t>交换律：</a:t>
            </a:r>
            <a:r>
              <a:rPr lang="en-US" altLang="zh-CN" sz="2800" b="1" dirty="0" err="1">
                <a:solidFill>
                  <a:srgbClr val="0000FF"/>
                </a:solidFill>
                <a:latin typeface="楷体_GB2312" pitchFamily="49" charset="-122"/>
                <a:ea typeface="楷体_GB2312" pitchFamily="49" charset="-122"/>
              </a:rPr>
              <a:t>a</a:t>
            </a:r>
            <a:r>
              <a:rPr lang="en-US" altLang="zh-CN" sz="2800" b="1" dirty="0" err="1">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rPr>
              <a:t>b</a:t>
            </a:r>
            <a:r>
              <a:rPr lang="en-US" altLang="zh-CN" sz="2800" b="1" dirty="0">
                <a:solidFill>
                  <a:srgbClr val="0000FF"/>
                </a:solidFill>
                <a:latin typeface="楷体_GB2312" pitchFamily="49" charset="-122"/>
                <a:ea typeface="楷体_GB2312" pitchFamily="49" charset="-122"/>
              </a:rPr>
              <a:t>=</a:t>
            </a:r>
            <a:r>
              <a:rPr lang="en-US" altLang="zh-CN" sz="2800" b="1" dirty="0" err="1">
                <a:solidFill>
                  <a:srgbClr val="0000FF"/>
                </a:solidFill>
                <a:latin typeface="楷体_GB2312" pitchFamily="49" charset="-122"/>
                <a:ea typeface="楷体_GB2312" pitchFamily="49" charset="-122"/>
              </a:rPr>
              <a:t>b</a:t>
            </a:r>
            <a:r>
              <a:rPr lang="en-US" altLang="zh-CN" sz="2800" b="1" dirty="0" err="1">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rPr>
              <a:t>a</a:t>
            </a:r>
            <a:r>
              <a:rPr lang="zh-CN" altLang="en-US" sz="2800" b="1" dirty="0">
                <a:solidFill>
                  <a:srgbClr val="0000FF"/>
                </a:solidFill>
                <a:latin typeface="楷体_GB2312" pitchFamily="49" charset="-122"/>
                <a:ea typeface="楷体_GB2312" pitchFamily="49" charset="-122"/>
              </a:rPr>
              <a:t>，</a:t>
            </a:r>
            <a:r>
              <a:rPr lang="en-US" altLang="zh-CN" sz="2800" b="1" dirty="0" err="1">
                <a:solidFill>
                  <a:srgbClr val="0000FF"/>
                </a:solidFill>
                <a:latin typeface="楷体_GB2312" pitchFamily="49" charset="-122"/>
                <a:ea typeface="楷体_GB2312" pitchFamily="49" charset="-122"/>
              </a:rPr>
              <a:t>a</a:t>
            </a:r>
            <a:r>
              <a:rPr lang="en-US" altLang="en-US" sz="2800" b="1" dirty="0" err="1">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rPr>
              <a:t>b</a:t>
            </a:r>
            <a:r>
              <a:rPr lang="en-US" altLang="zh-CN" sz="2800" b="1" dirty="0">
                <a:solidFill>
                  <a:srgbClr val="0000FF"/>
                </a:solidFill>
                <a:latin typeface="楷体_GB2312" pitchFamily="49" charset="-122"/>
                <a:ea typeface="楷体_GB2312" pitchFamily="49" charset="-122"/>
              </a:rPr>
              <a:t>=</a:t>
            </a:r>
            <a:r>
              <a:rPr lang="en-US" altLang="zh-CN" sz="2800" b="1" dirty="0" err="1">
                <a:solidFill>
                  <a:srgbClr val="0000FF"/>
                </a:solidFill>
                <a:latin typeface="楷体_GB2312" pitchFamily="49" charset="-122"/>
                <a:ea typeface="楷体_GB2312" pitchFamily="49" charset="-122"/>
              </a:rPr>
              <a:t>b</a:t>
            </a:r>
            <a:r>
              <a:rPr lang="en-US" altLang="en-US" sz="2800" b="1" dirty="0" err="1">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rPr>
              <a:t>a</a:t>
            </a:r>
            <a:r>
              <a:rPr lang="en-US" altLang="zh-CN" sz="2800" b="1" dirty="0">
                <a:solidFill>
                  <a:srgbClr val="0000FF"/>
                </a:solidFill>
                <a:latin typeface="楷体_GB2312" pitchFamily="49" charset="-122"/>
                <a:ea typeface="楷体_GB2312" pitchFamily="49" charset="-122"/>
              </a:rPr>
              <a:t>,</a:t>
            </a:r>
          </a:p>
          <a:p>
            <a:pPr marL="533400" indent="-533400" algn="just">
              <a:lnSpc>
                <a:spcPct val="110000"/>
              </a:lnSpc>
              <a:buClr>
                <a:srgbClr val="CC00CC"/>
              </a:buClr>
              <a:buFont typeface="Wingdings" pitchFamily="2" charset="2"/>
              <a:buAutoNum type="circleNumDbPlain"/>
            </a:pPr>
            <a:r>
              <a:rPr lang="zh-CN" altLang="en-US" sz="2800" b="1" dirty="0">
                <a:solidFill>
                  <a:srgbClr val="CC00CC"/>
                </a:solidFill>
                <a:latin typeface="楷体_GB2312" pitchFamily="49" charset="-122"/>
                <a:ea typeface="楷体_GB2312" pitchFamily="49" charset="-122"/>
              </a:rPr>
              <a:t>结合律：</a:t>
            </a:r>
            <a:r>
              <a:rPr lang="en-US" altLang="zh-CN" sz="2800" b="1" dirty="0">
                <a:solidFill>
                  <a:srgbClr val="0000FF"/>
                </a:solidFill>
                <a:latin typeface="楷体_GB2312" pitchFamily="49" charset="-122"/>
                <a:ea typeface="楷体_GB2312" pitchFamily="49" charset="-122"/>
              </a:rPr>
              <a:t>a</a:t>
            </a:r>
            <a:r>
              <a:rPr lang="en-US" altLang="zh-CN"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a:t>
            </a:r>
            <a:r>
              <a:rPr lang="en-US" altLang="zh-CN" sz="2800" b="1" dirty="0" err="1">
                <a:solidFill>
                  <a:srgbClr val="0000FF"/>
                </a:solidFill>
                <a:latin typeface="楷体_GB2312" pitchFamily="49" charset="-122"/>
                <a:ea typeface="楷体_GB2312" pitchFamily="49" charset="-122"/>
              </a:rPr>
              <a:t>b</a:t>
            </a:r>
            <a:r>
              <a:rPr lang="en-US" altLang="zh-CN" sz="2800" b="1" dirty="0" err="1">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rPr>
              <a:t>c</a:t>
            </a:r>
            <a:r>
              <a:rPr lang="en-US" altLang="zh-CN" sz="2800" b="1" dirty="0">
                <a:solidFill>
                  <a:srgbClr val="0000FF"/>
                </a:solidFill>
                <a:latin typeface="楷体_GB2312" pitchFamily="49" charset="-122"/>
                <a:ea typeface="楷体_GB2312" pitchFamily="49" charset="-122"/>
              </a:rPr>
              <a:t>)=(</a:t>
            </a:r>
            <a:r>
              <a:rPr lang="en-US" altLang="zh-CN" sz="2800" b="1" dirty="0" err="1">
                <a:solidFill>
                  <a:srgbClr val="0000FF"/>
                </a:solidFill>
                <a:latin typeface="楷体_GB2312" pitchFamily="49" charset="-122"/>
                <a:ea typeface="楷体_GB2312" pitchFamily="49" charset="-122"/>
              </a:rPr>
              <a:t>a</a:t>
            </a:r>
            <a:r>
              <a:rPr lang="en-US" altLang="zh-CN" sz="2800" b="1" dirty="0" err="1">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rPr>
              <a:t>b</a:t>
            </a:r>
            <a:r>
              <a:rPr lang="en-US" altLang="zh-CN"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c,</a:t>
            </a:r>
          </a:p>
          <a:p>
            <a:pPr marL="533400" indent="-533400" algn="just">
              <a:lnSpc>
                <a:spcPct val="110000"/>
              </a:lnSpc>
              <a:buClr>
                <a:srgbClr val="CC00CC"/>
              </a:buClr>
              <a:buFont typeface="Wingdings" pitchFamily="2" charset="2"/>
              <a:buNone/>
            </a:pPr>
            <a:r>
              <a:rPr lang="en-US" altLang="zh-CN" sz="2800" b="1" dirty="0">
                <a:solidFill>
                  <a:srgbClr val="0000FF"/>
                </a:solidFill>
                <a:latin typeface="楷体_GB2312" pitchFamily="49" charset="-122"/>
                <a:ea typeface="楷体_GB2312" pitchFamily="49" charset="-122"/>
              </a:rPr>
              <a:t>           a</a:t>
            </a:r>
            <a:r>
              <a:rPr lang="en-US"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a:t>
            </a:r>
            <a:r>
              <a:rPr lang="en-US" altLang="zh-CN" sz="2800" b="1" dirty="0" err="1">
                <a:solidFill>
                  <a:srgbClr val="0000FF"/>
                </a:solidFill>
                <a:latin typeface="楷体_GB2312" pitchFamily="49" charset="-122"/>
                <a:ea typeface="楷体_GB2312" pitchFamily="49" charset="-122"/>
              </a:rPr>
              <a:t>b</a:t>
            </a:r>
            <a:r>
              <a:rPr lang="en-US" altLang="en-US" sz="2800" b="1" dirty="0" err="1">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rPr>
              <a:t>c</a:t>
            </a:r>
            <a:r>
              <a:rPr lang="en-US" altLang="zh-CN" sz="2800" b="1" dirty="0">
                <a:solidFill>
                  <a:srgbClr val="0000FF"/>
                </a:solidFill>
                <a:latin typeface="楷体_GB2312" pitchFamily="49" charset="-122"/>
                <a:ea typeface="楷体_GB2312" pitchFamily="49" charset="-122"/>
              </a:rPr>
              <a:t>)=(</a:t>
            </a:r>
            <a:r>
              <a:rPr lang="en-US" altLang="zh-CN" sz="2800" b="1" dirty="0" err="1">
                <a:solidFill>
                  <a:srgbClr val="0000FF"/>
                </a:solidFill>
                <a:latin typeface="楷体_GB2312" pitchFamily="49" charset="-122"/>
                <a:ea typeface="楷体_GB2312" pitchFamily="49" charset="-122"/>
              </a:rPr>
              <a:t>a</a:t>
            </a:r>
            <a:r>
              <a:rPr lang="en-US" altLang="en-US" sz="2800" b="1" dirty="0" err="1">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rPr>
              <a:t>b</a:t>
            </a:r>
            <a:r>
              <a:rPr lang="en-US" altLang="zh-CN" sz="2800" b="1" dirty="0">
                <a:solidFill>
                  <a:srgbClr val="0000FF"/>
                </a:solidFill>
                <a:latin typeface="楷体_GB2312" pitchFamily="49" charset="-122"/>
                <a:ea typeface="楷体_GB2312" pitchFamily="49" charset="-122"/>
              </a:rPr>
              <a:t>)</a:t>
            </a:r>
            <a:r>
              <a:rPr lang="en-US"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c</a:t>
            </a:r>
          </a:p>
          <a:p>
            <a:pPr marL="533400" indent="-533400" algn="just">
              <a:lnSpc>
                <a:spcPct val="110000"/>
              </a:lnSpc>
              <a:buClr>
                <a:srgbClr val="CC00CC"/>
              </a:buClr>
              <a:buFont typeface="Wingdings" pitchFamily="2" charset="2"/>
              <a:buAutoNum type="circleNumDbPlain" startAt="3"/>
            </a:pPr>
            <a:r>
              <a:rPr kumimoji="0" lang="zh-CN" altLang="en-US" sz="2800" b="1" dirty="0">
                <a:solidFill>
                  <a:srgbClr val="CC00CC"/>
                </a:solidFill>
                <a:latin typeface="楷体_GB2312" pitchFamily="49" charset="-122"/>
                <a:ea typeface="楷体_GB2312" pitchFamily="49" charset="-122"/>
              </a:rPr>
              <a:t>吸收律：</a:t>
            </a:r>
            <a:r>
              <a:rPr kumimoji="0" lang="en-US" altLang="zh-CN" sz="2800" b="1" dirty="0">
                <a:solidFill>
                  <a:srgbClr val="0000FF"/>
                </a:solidFill>
                <a:latin typeface="楷体_GB2312" pitchFamily="49" charset="-122"/>
                <a:ea typeface="楷体_GB2312" pitchFamily="49" charset="-122"/>
              </a:rPr>
              <a:t>a</a:t>
            </a:r>
            <a:r>
              <a:rPr lang="en-US" altLang="zh-CN" sz="2800" b="1" dirty="0">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sym typeface="Symbol" pitchFamily="18" charset="2"/>
              </a:rPr>
              <a:t>a</a:t>
            </a:r>
            <a:r>
              <a:rPr lang="en-US" altLang="en-US" sz="2800" b="1" dirty="0" err="1">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sym typeface="Symbol" pitchFamily="18" charset="2"/>
              </a:rPr>
              <a:t>b</a:t>
            </a:r>
            <a:r>
              <a:rPr lang="en-US" altLang="zh-CN" sz="2800" b="1" dirty="0">
                <a:solidFill>
                  <a:srgbClr val="0000FF"/>
                </a:solidFill>
                <a:latin typeface="楷体_GB2312" pitchFamily="49" charset="-122"/>
                <a:ea typeface="楷体_GB2312" pitchFamily="49" charset="-122"/>
                <a:sym typeface="Symbol" pitchFamily="18" charset="2"/>
              </a:rPr>
              <a:t>)=a</a:t>
            </a:r>
            <a:r>
              <a:rPr lang="zh-CN"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sym typeface="Symbol" pitchFamily="18" charset="2"/>
              </a:rPr>
              <a:t>a</a:t>
            </a:r>
            <a:r>
              <a:rPr lang="en-US"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sym typeface="Symbol" pitchFamily="18" charset="2"/>
              </a:rPr>
              <a:t>(</a:t>
            </a:r>
            <a:r>
              <a:rPr lang="en-US" altLang="zh-CN" sz="2800" b="1" dirty="0" err="1">
                <a:solidFill>
                  <a:srgbClr val="0000FF"/>
                </a:solidFill>
                <a:latin typeface="楷体_GB2312" pitchFamily="49" charset="-122"/>
                <a:ea typeface="楷体_GB2312" pitchFamily="49" charset="-122"/>
                <a:sym typeface="Symbol" pitchFamily="18" charset="2"/>
              </a:rPr>
              <a:t>a∨b</a:t>
            </a:r>
            <a:r>
              <a:rPr lang="en-US" altLang="zh-CN" sz="2800" b="1" dirty="0">
                <a:solidFill>
                  <a:srgbClr val="0000FF"/>
                </a:solidFill>
                <a:latin typeface="楷体_GB2312" pitchFamily="49" charset="-122"/>
                <a:ea typeface="楷体_GB2312" pitchFamily="49" charset="-122"/>
                <a:sym typeface="Symbol" pitchFamily="18" charset="2"/>
              </a:rPr>
              <a:t>)=a</a:t>
            </a:r>
            <a:endParaRPr kumimoji="0" lang="en-US" altLang="zh-CN" sz="2800" b="1" dirty="0">
              <a:solidFill>
                <a:srgbClr val="0000FF"/>
              </a:solidFill>
              <a:latin typeface="楷体_GB2312" pitchFamily="49" charset="-122"/>
              <a:ea typeface="楷体_GB2312" pitchFamily="49" charset="-122"/>
            </a:endParaRPr>
          </a:p>
          <a:p>
            <a:pPr marL="533400" indent="-533400" algn="just">
              <a:lnSpc>
                <a:spcPct val="110000"/>
              </a:lnSpc>
              <a:buClr>
                <a:srgbClr val="CC00CC"/>
              </a:buClr>
              <a:buFont typeface="Wingdings" pitchFamily="2" charset="2"/>
              <a:buNone/>
            </a:pPr>
            <a:r>
              <a:rPr lang="en-US" altLang="zh-CN" sz="2800" b="1" dirty="0">
                <a:solidFill>
                  <a:srgbClr val="0000FF"/>
                </a:solidFill>
                <a:latin typeface="楷体_GB2312" pitchFamily="49" charset="-122"/>
                <a:ea typeface="楷体_GB2312" pitchFamily="49" charset="-122"/>
                <a:sym typeface="Symbol" pitchFamily="18" charset="2"/>
              </a:rPr>
              <a:t>   </a:t>
            </a:r>
            <a:r>
              <a:rPr lang="zh-CN" altLang="en-US" sz="2800" b="1" dirty="0">
                <a:solidFill>
                  <a:srgbClr val="0000FF"/>
                </a:solidFill>
                <a:latin typeface="楷体_GB2312" pitchFamily="49" charset="-122"/>
                <a:ea typeface="楷体_GB2312" pitchFamily="49" charset="-122"/>
                <a:sym typeface="Symbol" pitchFamily="18" charset="2"/>
              </a:rPr>
              <a:t>则称</a:t>
            </a:r>
            <a:r>
              <a:rPr lang="en-US" altLang="zh-CN" sz="2800" b="1" dirty="0">
                <a:solidFill>
                  <a:srgbClr val="0000FF"/>
                </a:solidFill>
                <a:latin typeface="楷体_GB2312" pitchFamily="49" charset="-122"/>
                <a:ea typeface="楷体_GB2312" pitchFamily="49" charset="-122"/>
              </a:rPr>
              <a:t>&lt;L</a:t>
            </a:r>
            <a:r>
              <a:rPr lang="zh-CN" altLang="en-US"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sym typeface="Symbol" pitchFamily="18" charset="2"/>
              </a:rPr>
              <a:t>∨，</a:t>
            </a:r>
            <a:r>
              <a:rPr lang="en-US"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&gt;</a:t>
            </a:r>
            <a:r>
              <a:rPr lang="zh-CN" altLang="en-US" sz="2800" b="1" dirty="0">
                <a:solidFill>
                  <a:srgbClr val="0000FF"/>
                </a:solidFill>
                <a:latin typeface="楷体_GB2312" pitchFamily="49" charset="-122"/>
                <a:ea typeface="楷体_GB2312" pitchFamily="49" charset="-122"/>
              </a:rPr>
              <a:t>是一个</a:t>
            </a:r>
            <a:r>
              <a:rPr lang="zh-CN" altLang="en-US" sz="2800" b="1" dirty="0">
                <a:solidFill>
                  <a:srgbClr val="FF0000"/>
                </a:solidFill>
                <a:latin typeface="楷体_GB2312" pitchFamily="49" charset="-122"/>
                <a:ea typeface="楷体_GB2312" pitchFamily="49" charset="-122"/>
              </a:rPr>
              <a:t>代数格</a:t>
            </a:r>
            <a:r>
              <a:rPr lang="zh-CN" altLang="en-US" sz="2800" b="1" dirty="0">
                <a:solidFill>
                  <a:srgbClr val="0000FF"/>
                </a:solidFill>
                <a:latin typeface="楷体_GB2312" pitchFamily="49" charset="-122"/>
                <a:ea typeface="楷体_GB2312" pitchFamily="49" charset="-122"/>
              </a:rPr>
              <a:t>。</a:t>
            </a:r>
          </a:p>
          <a:p>
            <a:pPr marL="533400" indent="-533400" algn="just">
              <a:lnSpc>
                <a:spcPct val="110000"/>
              </a:lnSpc>
              <a:buClr>
                <a:srgbClr val="00FF00"/>
              </a:buClr>
              <a:buFont typeface="Wingdings" pitchFamily="2" charset="2"/>
              <a:buNone/>
            </a:pPr>
            <a:endParaRPr lang="zh-CN" altLang="en-US" sz="2800" b="1" dirty="0">
              <a:solidFill>
                <a:srgbClr val="0000FF"/>
              </a:solidFill>
              <a:latin typeface="楷体_GB2312" pitchFamily="49" charset="-122"/>
              <a:ea typeface="楷体_GB2312" pitchFamily="49" charset="-122"/>
            </a:endParaRPr>
          </a:p>
          <a:p>
            <a:pPr marL="533400" indent="-533400" algn="just">
              <a:lnSpc>
                <a:spcPct val="110000"/>
              </a:lnSpc>
              <a:buClr>
                <a:srgbClr val="FF0000"/>
              </a:buClr>
              <a:buFont typeface="Wingdings" pitchFamily="2" charset="2"/>
              <a:buChar char="n"/>
            </a:pPr>
            <a:r>
              <a:rPr lang="en-US" altLang="zh-CN" sz="2800" b="1" dirty="0">
                <a:solidFill>
                  <a:srgbClr val="FF00FF"/>
                </a:solidFill>
                <a:latin typeface="楷体_GB2312" pitchFamily="49" charset="-122"/>
                <a:ea typeface="楷体_GB2312" pitchFamily="49" charset="-122"/>
              </a:rPr>
              <a:t>2</a:t>
            </a:r>
            <a:r>
              <a:rPr lang="zh-CN" altLang="en-US" sz="2800" b="1" dirty="0">
                <a:solidFill>
                  <a:srgbClr val="FF00FF"/>
                </a:solidFill>
                <a:latin typeface="楷体_GB2312" pitchFamily="49" charset="-122"/>
                <a:ea typeface="楷体_GB2312" pitchFamily="49" charset="-122"/>
              </a:rPr>
              <a:t>个典型的格</a:t>
            </a:r>
            <a:r>
              <a:rPr lang="en-US" altLang="zh-CN" sz="2800" b="1" dirty="0">
                <a:solidFill>
                  <a:srgbClr val="FF00FF"/>
                </a:solidFill>
                <a:latin typeface="楷体_GB2312" pitchFamily="49" charset="-122"/>
                <a:ea typeface="楷体_GB2312" pitchFamily="49" charset="-122"/>
              </a:rPr>
              <a:t>:</a:t>
            </a:r>
          </a:p>
          <a:p>
            <a:pPr marL="533400" indent="-533400" algn="just">
              <a:lnSpc>
                <a:spcPct val="110000"/>
              </a:lnSpc>
              <a:buClr>
                <a:srgbClr val="00FF00"/>
              </a:buClr>
              <a:buFont typeface="Wingdings" pitchFamily="2" charset="2"/>
              <a:buNone/>
            </a:pP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集合代数系统</a:t>
            </a:r>
            <a:r>
              <a:rPr lang="en-US" altLang="zh-CN" sz="2800" b="1" dirty="0">
                <a:solidFill>
                  <a:srgbClr val="0000FF"/>
                </a:solidFill>
                <a:latin typeface="楷体_GB2312" pitchFamily="49" charset="-122"/>
                <a:ea typeface="楷体_GB2312" pitchFamily="49" charset="-122"/>
              </a:rPr>
              <a:t>&lt;2</a:t>
            </a:r>
            <a:r>
              <a:rPr lang="en-US" altLang="zh-CN" sz="2800" b="1" baseline="30000" dirty="0">
                <a:solidFill>
                  <a:srgbClr val="0000FF"/>
                </a:solidFill>
                <a:latin typeface="楷体_GB2312" pitchFamily="49" charset="-122"/>
                <a:ea typeface="楷体_GB2312" pitchFamily="49" charset="-122"/>
              </a:rPr>
              <a:t>A</a:t>
            </a:r>
            <a:r>
              <a:rPr lang="zh-CN" altLang="en-US" sz="2800" b="1" dirty="0">
                <a:solidFill>
                  <a:srgbClr val="0000FF"/>
                </a:solidFill>
                <a:latin typeface="楷体_GB2312" pitchFamily="49" charset="-122"/>
                <a:ea typeface="楷体_GB2312" pitchFamily="49" charset="-122"/>
              </a:rPr>
              <a:t>，</a:t>
            </a:r>
            <a:r>
              <a:rPr lang="zh-CN" altLang="zh-CN" sz="2800" b="1" dirty="0">
                <a:solidFill>
                  <a:srgbClr val="0000FF"/>
                </a:solidFill>
                <a:latin typeface="楷体_GB2312" pitchFamily="49" charset="-122"/>
                <a:ea typeface="楷体_GB2312" pitchFamily="49" charset="-122"/>
                <a:sym typeface="Symbol" pitchFamily="18" charset="2"/>
              </a:rPr>
              <a:t>∪</a:t>
            </a:r>
            <a:r>
              <a:rPr lang="zh-CN"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&gt;</a:t>
            </a:r>
          </a:p>
          <a:p>
            <a:pPr marL="533400" indent="-533400" algn="just">
              <a:lnSpc>
                <a:spcPct val="110000"/>
              </a:lnSpc>
              <a:buClr>
                <a:srgbClr val="00FF00"/>
              </a:buClr>
              <a:buFont typeface="Wingdings" pitchFamily="2" charset="2"/>
              <a:buNone/>
            </a:pP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命题逻辑系统</a:t>
            </a:r>
            <a:r>
              <a:rPr lang="en-US" altLang="zh-CN" sz="2800" b="1" dirty="0">
                <a:solidFill>
                  <a:srgbClr val="0000FF"/>
                </a:solidFill>
                <a:latin typeface="楷体_GB2312" pitchFamily="49" charset="-122"/>
                <a:ea typeface="楷体_GB2312" pitchFamily="49" charset="-122"/>
              </a:rPr>
              <a:t>&lt;</a:t>
            </a:r>
            <a:r>
              <a:rPr lang="en-US" altLang="zh-CN" sz="2800" b="1" dirty="0">
                <a:solidFill>
                  <a:srgbClr val="0000FF"/>
                </a:solidFill>
                <a:latin typeface="楷体_GB2312" pitchFamily="49" charset="-122"/>
                <a:ea typeface="楷体_GB2312" pitchFamily="49" charset="-122"/>
                <a:sym typeface="Symbol" pitchFamily="18" charset="2"/>
              </a:rPr>
              <a:t></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&gt;</a:t>
            </a:r>
          </a:p>
        </p:txBody>
      </p:sp>
      <p:sp>
        <p:nvSpPr>
          <p:cNvPr id="458756" name="AutoShape 4"/>
          <p:cNvSpPr>
            <a:spLocks/>
          </p:cNvSpPr>
          <p:nvPr/>
        </p:nvSpPr>
        <p:spPr bwMode="auto">
          <a:xfrm>
            <a:off x="5940425" y="5589588"/>
            <a:ext cx="215900" cy="647700"/>
          </a:xfrm>
          <a:prstGeom prst="rightBrace">
            <a:avLst>
              <a:gd name="adj1" fmla="val 25000"/>
              <a:gd name="adj2" fmla="val 50000"/>
            </a:avLst>
          </a:prstGeom>
          <a:noFill/>
          <a:ln w="1905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757" name="Text Box 5"/>
          <p:cNvSpPr txBox="1">
            <a:spLocks noChangeArrowheads="1"/>
          </p:cNvSpPr>
          <p:nvPr/>
        </p:nvSpPr>
        <p:spPr bwMode="auto">
          <a:xfrm>
            <a:off x="6588125" y="5734050"/>
            <a:ext cx="208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CC00CC"/>
                </a:solidFill>
                <a:ea typeface="黑体" pitchFamily="2" charset="-122"/>
              </a:rPr>
              <a:t>代数格</a:t>
            </a:r>
          </a:p>
        </p:txBody>
      </p:sp>
      <mc:AlternateContent xmlns:mc="http://schemas.openxmlformats.org/markup-compatibility/2006" xmlns:p14="http://schemas.microsoft.com/office/powerpoint/2010/main">
        <mc:Choice Requires="p14">
          <p:contentPart p14:bwMode="auto" r:id="rId3">
            <p14:nvContentPartPr>
              <p14:cNvPr id="458758" name="Ink 6"/>
              <p14:cNvContentPartPr>
                <a14:cpLocks xmlns:a14="http://schemas.microsoft.com/office/drawing/2010/main" noRot="1" noChangeAspect="1" noEditPoints="1" noChangeArrowheads="1" noChangeShapeType="1"/>
              </p14:cNvContentPartPr>
              <p14:nvPr/>
            </p14:nvContentPartPr>
            <p14:xfrm>
              <a:off x="3111500" y="4024313"/>
              <a:ext cx="4230688" cy="23812"/>
            </p14:xfrm>
          </p:contentPart>
        </mc:Choice>
        <mc:Fallback xmlns="">
          <p:pic>
            <p:nvPicPr>
              <p:cNvPr id="458758" name="Ink 6"/>
              <p:cNvPicPr>
                <a:picLocks noRot="1" noChangeAspect="1" noEditPoints="1" noChangeArrowheads="1" noChangeShapeType="1"/>
              </p:cNvPicPr>
              <p:nvPr/>
            </p:nvPicPr>
            <p:blipFill>
              <a:blip r:embed="rId4"/>
              <a:stretch>
                <a:fillRect/>
              </a:stretch>
            </p:blipFill>
            <p:spPr>
              <a:xfrm>
                <a:off x="3102140" y="4014933"/>
                <a:ext cx="4249408" cy="42573"/>
              </a:xfrm>
              <a:prstGeom prst="rect">
                <a:avLst/>
              </a:prstGeom>
            </p:spPr>
          </p:pic>
        </mc:Fallback>
      </mc:AlternateContent>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D69E701-1E49-4251-AF02-C82B65075D84}"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5428F1B2-EA79-4D98-B15B-0D976C136D3C}" type="slidenum">
              <a:rPr lang="en-US" altLang="zh-CN" smtClean="0"/>
              <a:pPr/>
              <a:t>50</a:t>
            </a:fld>
            <a:endParaRPr lang="en-US" altLang="zh-CN" dirty="0"/>
          </a:p>
        </p:txBody>
      </p:sp>
      <p:sp>
        <p:nvSpPr>
          <p:cNvPr id="549890" name="Rectangle 2"/>
          <p:cNvSpPr>
            <a:spLocks noGrp="1" noChangeArrowheads="1"/>
          </p:cNvSpPr>
          <p:nvPr>
            <p:ph type="title"/>
          </p:nvPr>
        </p:nvSpPr>
        <p:spPr/>
        <p:txBody>
          <a:bodyPr/>
          <a:lstStyle/>
          <a:p>
            <a:endParaRPr lang="zh-CN" altLang="zh-CN"/>
          </a:p>
        </p:txBody>
      </p:sp>
      <p:sp>
        <p:nvSpPr>
          <p:cNvPr id="549891" name="Rectangle 3"/>
          <p:cNvSpPr>
            <a:spLocks noGrp="1" noChangeArrowheads="1"/>
          </p:cNvSpPr>
          <p:nvPr>
            <p:ph type="body" idx="1"/>
          </p:nvPr>
        </p:nvSpPr>
        <p:spPr>
          <a:xfrm>
            <a:off x="1116013" y="1166813"/>
            <a:ext cx="7704137" cy="4892675"/>
          </a:xfrm>
        </p:spPr>
        <p:txBody>
          <a:bodyPr/>
          <a:lstStyle/>
          <a:p>
            <a:pPr>
              <a:lnSpc>
                <a:spcPct val="110000"/>
              </a:lnSpc>
              <a:buClr>
                <a:srgbClr val="FF0000"/>
              </a:buClr>
              <a:buFont typeface="Wingdings" pitchFamily="2" charset="2"/>
              <a:buChar char="n"/>
            </a:pPr>
            <a:r>
              <a:rPr lang="zh-CN" altLang="en-US" sz="2400" dirty="0">
                <a:solidFill>
                  <a:srgbClr val="FF00FF"/>
                </a:solidFill>
                <a:latin typeface="楷体_GB2312" pitchFamily="49" charset="-122"/>
                <a:ea typeface="楷体_GB2312" pitchFamily="49" charset="-122"/>
              </a:rPr>
              <a:t>定理</a:t>
            </a:r>
            <a:r>
              <a:rPr lang="en-US" altLang="zh-CN" sz="2400" dirty="0">
                <a:solidFill>
                  <a:srgbClr val="FF00FF"/>
                </a:solidFill>
                <a:latin typeface="楷体_GB2312" pitchFamily="49" charset="-122"/>
                <a:ea typeface="楷体_GB2312" pitchFamily="49" charset="-122"/>
              </a:rPr>
              <a:t>17.8</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双射</a:t>
            </a:r>
            <a:r>
              <a:rPr lang="en-US" altLang="zh-CN" sz="2400" dirty="0">
                <a:latin typeface="楷体_GB2312" pitchFamily="49" charset="-122"/>
                <a:ea typeface="楷体_GB2312" pitchFamily="49" charset="-122"/>
              </a:rPr>
              <a:t>f</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L→P</a:t>
            </a:r>
            <a:r>
              <a:rPr lang="zh-CN" altLang="en-US" sz="2400" dirty="0">
                <a:latin typeface="楷体_GB2312" pitchFamily="49" charset="-122"/>
                <a:ea typeface="楷体_GB2312" pitchFamily="49" charset="-122"/>
              </a:rPr>
              <a:t>为格</a:t>
            </a:r>
            <a:r>
              <a:rPr lang="en-US" altLang="zh-CN" sz="2400" dirty="0">
                <a:latin typeface="楷体_GB2312" pitchFamily="49" charset="-122"/>
                <a:ea typeface="楷体_GB2312" pitchFamily="49" charset="-122"/>
              </a:rPr>
              <a:t>&lt;L,∨</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&gt;</a:t>
            </a:r>
            <a:r>
              <a:rPr lang="zh-CN" altLang="en-US" sz="2400" dirty="0">
                <a:latin typeface="楷体_GB2312" pitchFamily="49" charset="-122"/>
                <a:ea typeface="楷体_GB2312" pitchFamily="49" charset="-122"/>
              </a:rPr>
              <a:t>到格</a:t>
            </a:r>
            <a:r>
              <a:rPr lang="en-US" altLang="zh-CN" sz="2400" dirty="0">
                <a:latin typeface="楷体_GB2312" pitchFamily="49" charset="-122"/>
                <a:ea typeface="楷体_GB2312" pitchFamily="49" charset="-122"/>
              </a:rPr>
              <a:t>&lt;P,⊕, </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 &gt;</a:t>
            </a:r>
            <a:r>
              <a:rPr lang="zh-CN" altLang="en-US" sz="2400" dirty="0">
                <a:latin typeface="楷体_GB2312" pitchFamily="49" charset="-122"/>
                <a:ea typeface="楷体_GB2312" pitchFamily="49" charset="-122"/>
              </a:rPr>
              <a:t>的格同构的充分必要条件是：对任意的</a:t>
            </a:r>
            <a:r>
              <a:rPr lang="en-US" altLang="zh-CN" sz="2400" dirty="0" err="1">
                <a:latin typeface="楷体_GB2312" pitchFamily="49" charset="-122"/>
                <a:ea typeface="楷体_GB2312" pitchFamily="49" charset="-122"/>
              </a:rPr>
              <a:t>a,b∈L</a:t>
            </a:r>
            <a:r>
              <a:rPr lang="zh-CN" altLang="en-US"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a≤b</a:t>
            </a:r>
            <a:r>
              <a:rPr lang="en-US" altLang="zh-CN" sz="1800" dirty="0" err="1">
                <a:latin typeface="楷体_GB2312" pitchFamily="49" charset="-122"/>
                <a:ea typeface="楷体_GB2312" pitchFamily="49" charset="-122"/>
                <a:sym typeface="Symbol" pitchFamily="18" charset="2"/>
              </a:rPr>
              <a:t></a:t>
            </a:r>
            <a:r>
              <a:rPr lang="en-US" altLang="zh-CN" sz="2400" dirty="0" err="1">
                <a:latin typeface="楷体_GB2312" pitchFamily="49" charset="-122"/>
                <a:ea typeface="楷体_GB2312" pitchFamily="49" charset="-122"/>
              </a:rPr>
              <a:t>f</a:t>
            </a:r>
            <a:r>
              <a:rPr lang="en-US" altLang="zh-CN" sz="2400" dirty="0">
                <a:latin typeface="楷体_GB2312" pitchFamily="49" charset="-122"/>
                <a:ea typeface="楷体_GB2312" pitchFamily="49" charset="-122"/>
              </a:rPr>
              <a:t>(a)</a:t>
            </a:r>
            <a:r>
              <a:rPr lang="en-US" altLang="zh-CN" sz="2400" dirty="0">
                <a:latin typeface="楷体_GB2312" pitchFamily="49" charset="-122"/>
                <a:ea typeface="楷体_GB2312" pitchFamily="49" charset="-122"/>
                <a:sym typeface="Symbol" pitchFamily="18" charset="2"/>
              </a:rPr>
              <a:t></a:t>
            </a:r>
            <a:r>
              <a:rPr lang="en-US" altLang="zh-CN" sz="2400" dirty="0">
                <a:latin typeface="楷体_GB2312" pitchFamily="49" charset="-122"/>
                <a:ea typeface="楷体_GB2312" pitchFamily="49" charset="-122"/>
              </a:rPr>
              <a:t>f(b),</a:t>
            </a:r>
            <a:r>
              <a:rPr lang="zh-CN" altLang="en-US" sz="2400" dirty="0">
                <a:latin typeface="楷体_GB2312" pitchFamily="49" charset="-122"/>
                <a:ea typeface="楷体_GB2312" pitchFamily="49" charset="-122"/>
              </a:rPr>
              <a:t>其中≤和</a:t>
            </a:r>
            <a:r>
              <a:rPr lang="zh-CN" altLang="en-US" sz="2400" dirty="0">
                <a:latin typeface="楷体_GB2312" pitchFamily="49" charset="-122"/>
                <a:ea typeface="楷体_GB2312" pitchFamily="49" charset="-122"/>
                <a:sym typeface="Symbol" pitchFamily="18" charset="2"/>
              </a:rPr>
              <a:t></a:t>
            </a:r>
            <a:r>
              <a:rPr lang="zh-CN" altLang="en-US" sz="2400" dirty="0">
                <a:latin typeface="楷体_GB2312" pitchFamily="49" charset="-122"/>
                <a:ea typeface="楷体_GB2312" pitchFamily="49" charset="-122"/>
              </a:rPr>
              <a:t>分别是格</a:t>
            </a:r>
            <a:r>
              <a:rPr lang="en-US" altLang="zh-CN" sz="2400" dirty="0">
                <a:latin typeface="楷体_GB2312" pitchFamily="49" charset="-122"/>
                <a:ea typeface="楷体_GB2312" pitchFamily="49" charset="-122"/>
              </a:rPr>
              <a:t>L</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P</a:t>
            </a:r>
            <a:r>
              <a:rPr lang="zh-CN" altLang="en-US" sz="2400" dirty="0">
                <a:latin typeface="楷体_GB2312" pitchFamily="49" charset="-122"/>
                <a:ea typeface="楷体_GB2312" pitchFamily="49" charset="-122"/>
              </a:rPr>
              <a:t>对应的偏序。</a:t>
            </a:r>
          </a:p>
          <a:p>
            <a:pPr>
              <a:lnSpc>
                <a:spcPct val="110000"/>
              </a:lnSpc>
              <a:buFont typeface="Wingdings" pitchFamily="2" charset="2"/>
              <a:buNone/>
            </a:pPr>
            <a:r>
              <a:rPr lang="zh-CN" altLang="en-US" sz="2400" dirty="0">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证明：</a:t>
            </a:r>
          </a:p>
          <a:p>
            <a:pPr>
              <a:lnSpc>
                <a:spcPct val="110000"/>
              </a:lnSpc>
              <a:buFont typeface="Wingdings" pitchFamily="2" charset="2"/>
              <a:buNone/>
            </a:pPr>
            <a:r>
              <a:rPr lang="zh-CN" altLang="en-US" sz="2400" dirty="0">
                <a:latin typeface="楷体_GB2312" pitchFamily="49" charset="-122"/>
                <a:ea typeface="楷体_GB2312" pitchFamily="49" charset="-122"/>
              </a:rPr>
              <a:t>      剩下的任务要证明</a:t>
            </a:r>
            <a:r>
              <a:rPr lang="en-US" altLang="zh-CN" sz="2400" dirty="0">
                <a:latin typeface="楷体_GB2312" pitchFamily="49" charset="-122"/>
                <a:ea typeface="楷体_GB2312" pitchFamily="49" charset="-122"/>
              </a:rPr>
              <a:t>f(c)</a:t>
            </a:r>
            <a:r>
              <a:rPr lang="zh-CN" altLang="en-US" sz="2400" dirty="0">
                <a:latin typeface="楷体_GB2312" pitchFamily="49" charset="-122"/>
                <a:ea typeface="楷体_GB2312" pitchFamily="49" charset="-122"/>
              </a:rPr>
              <a:t>是</a:t>
            </a:r>
            <a:r>
              <a:rPr lang="en-US" altLang="zh-CN" sz="2400" dirty="0">
                <a:latin typeface="楷体_GB2312" pitchFamily="49" charset="-122"/>
                <a:ea typeface="楷体_GB2312" pitchFamily="49" charset="-122"/>
              </a:rPr>
              <a:t>f(a)</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f(b)</a:t>
            </a:r>
            <a:r>
              <a:rPr lang="zh-CN" altLang="en-US" sz="2400" dirty="0">
                <a:latin typeface="楷体_GB2312" pitchFamily="49" charset="-122"/>
                <a:ea typeface="楷体_GB2312" pitchFamily="49" charset="-122"/>
              </a:rPr>
              <a:t>的最小上界。</a:t>
            </a:r>
            <a:r>
              <a:rPr lang="zh-CN" altLang="en-US" sz="2400" dirty="0">
                <a:solidFill>
                  <a:srgbClr val="0000FF"/>
                </a:solidFill>
                <a:latin typeface="楷体_GB2312" pitchFamily="49" charset="-122"/>
                <a:ea typeface="楷体_GB2312" pitchFamily="49" charset="-122"/>
              </a:rPr>
              <a:t>设</a:t>
            </a:r>
            <a:r>
              <a:rPr lang="en-US" altLang="zh-CN" sz="2400" dirty="0">
                <a:solidFill>
                  <a:srgbClr val="0000FF"/>
                </a:solidFill>
                <a:latin typeface="楷体_GB2312" pitchFamily="49" charset="-122"/>
                <a:ea typeface="楷体_GB2312" pitchFamily="49" charset="-122"/>
              </a:rPr>
              <a:t>f(d)</a:t>
            </a:r>
            <a:r>
              <a:rPr lang="zh-CN" altLang="en-US" sz="2400" dirty="0">
                <a:solidFill>
                  <a:srgbClr val="0000FF"/>
                </a:solidFill>
                <a:latin typeface="楷体_GB2312" pitchFamily="49" charset="-122"/>
                <a:ea typeface="楷体_GB2312" pitchFamily="49" charset="-122"/>
              </a:rPr>
              <a:t>是</a:t>
            </a:r>
            <a:r>
              <a:rPr lang="en-US" altLang="zh-CN" sz="2400" dirty="0">
                <a:solidFill>
                  <a:srgbClr val="0000FF"/>
                </a:solidFill>
                <a:latin typeface="楷体_GB2312" pitchFamily="49" charset="-122"/>
                <a:ea typeface="楷体_GB2312" pitchFamily="49" charset="-122"/>
              </a:rPr>
              <a:t>f(a)</a:t>
            </a:r>
            <a:r>
              <a:rPr lang="zh-CN" altLang="en-US" sz="2400" dirty="0">
                <a:solidFill>
                  <a:srgbClr val="0000FF"/>
                </a:solidFill>
                <a:latin typeface="楷体_GB2312" pitchFamily="49" charset="-122"/>
                <a:ea typeface="楷体_GB2312" pitchFamily="49" charset="-122"/>
              </a:rPr>
              <a:t>和</a:t>
            </a:r>
            <a:r>
              <a:rPr lang="en-US" altLang="zh-CN" sz="2400" dirty="0">
                <a:solidFill>
                  <a:srgbClr val="0000FF"/>
                </a:solidFill>
                <a:latin typeface="楷体_GB2312" pitchFamily="49" charset="-122"/>
                <a:ea typeface="楷体_GB2312" pitchFamily="49" charset="-122"/>
              </a:rPr>
              <a:t>f(b)</a:t>
            </a:r>
            <a:r>
              <a:rPr lang="zh-CN" altLang="en-US" sz="2400" dirty="0">
                <a:solidFill>
                  <a:srgbClr val="0000FF"/>
                </a:solidFill>
                <a:latin typeface="楷体_GB2312" pitchFamily="49" charset="-122"/>
                <a:ea typeface="楷体_GB2312" pitchFamily="49" charset="-122"/>
              </a:rPr>
              <a:t>的任意一个上界，即</a:t>
            </a:r>
            <a:r>
              <a:rPr lang="en-US" altLang="zh-CN" sz="2400" dirty="0">
                <a:solidFill>
                  <a:srgbClr val="0000FF"/>
                </a:solidFill>
                <a:latin typeface="楷体_GB2312" pitchFamily="49" charset="-122"/>
                <a:ea typeface="楷体_GB2312" pitchFamily="49" charset="-122"/>
              </a:rPr>
              <a:t>f(a)</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f(d)</a:t>
            </a:r>
            <a:r>
              <a:rPr lang="zh-CN" altLang="en-US" sz="2400" dirty="0">
                <a:solidFill>
                  <a:srgbClr val="0000FF"/>
                </a:solidFill>
                <a:latin typeface="楷体_GB2312" pitchFamily="49" charset="-122"/>
                <a:ea typeface="楷体_GB2312" pitchFamily="49" charset="-122"/>
              </a:rPr>
              <a:t>且</a:t>
            </a:r>
            <a:r>
              <a:rPr lang="en-US" altLang="zh-CN" sz="2400" dirty="0">
                <a:solidFill>
                  <a:srgbClr val="0000FF"/>
                </a:solidFill>
                <a:latin typeface="楷体_GB2312" pitchFamily="49" charset="-122"/>
                <a:ea typeface="楷体_GB2312" pitchFamily="49" charset="-122"/>
              </a:rPr>
              <a:t>f(b)</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f(d)</a:t>
            </a:r>
            <a:r>
              <a:rPr lang="zh-CN" altLang="en-US" sz="2400" dirty="0">
                <a:solidFill>
                  <a:srgbClr val="0000FF"/>
                </a:solidFill>
                <a:latin typeface="楷体_GB2312" pitchFamily="49" charset="-122"/>
                <a:ea typeface="楷体_GB2312" pitchFamily="49" charset="-122"/>
              </a:rPr>
              <a:t>。</a:t>
            </a:r>
          </a:p>
          <a:p>
            <a:pPr>
              <a:lnSpc>
                <a:spcPct val="110000"/>
              </a:lnSpc>
              <a:buFont typeface="Wingdings" pitchFamily="2" charset="2"/>
              <a:buNone/>
            </a:pPr>
            <a:r>
              <a:rPr lang="zh-CN" altLang="en-US" sz="2400" dirty="0">
                <a:solidFill>
                  <a:srgbClr val="0000FF"/>
                </a:solidFill>
                <a:latin typeface="楷体_GB2312" pitchFamily="49" charset="-122"/>
                <a:ea typeface="楷体_GB2312" pitchFamily="49" charset="-122"/>
              </a:rPr>
              <a:t>      由题设条件可以得到</a:t>
            </a:r>
            <a:r>
              <a:rPr lang="en-US" altLang="zh-CN" sz="2400" dirty="0" err="1">
                <a:solidFill>
                  <a:srgbClr val="0000FF"/>
                </a:solidFill>
                <a:latin typeface="楷体_GB2312" pitchFamily="49" charset="-122"/>
                <a:ea typeface="楷体_GB2312" pitchFamily="49" charset="-122"/>
              </a:rPr>
              <a:t>a≤d</a:t>
            </a:r>
            <a:r>
              <a:rPr lang="zh-CN" altLang="en-US" sz="2400" dirty="0">
                <a:solidFill>
                  <a:srgbClr val="0000FF"/>
                </a:solidFill>
                <a:latin typeface="楷体_GB2312" pitchFamily="49" charset="-122"/>
                <a:ea typeface="楷体_GB2312" pitchFamily="49" charset="-122"/>
              </a:rPr>
              <a:t>且</a:t>
            </a:r>
            <a:r>
              <a:rPr lang="en-US" altLang="zh-CN" sz="2400" dirty="0" err="1">
                <a:solidFill>
                  <a:srgbClr val="0000FF"/>
                </a:solidFill>
                <a:latin typeface="楷体_GB2312" pitchFamily="49" charset="-122"/>
                <a:ea typeface="楷体_GB2312" pitchFamily="49" charset="-122"/>
              </a:rPr>
              <a:t>b≤d</a:t>
            </a:r>
            <a:r>
              <a:rPr lang="zh-CN" altLang="en-US" sz="2400" dirty="0">
                <a:solidFill>
                  <a:srgbClr val="0000FF"/>
                </a:solidFill>
                <a:latin typeface="楷体_GB2312" pitchFamily="49" charset="-122"/>
                <a:ea typeface="楷体_GB2312" pitchFamily="49" charset="-122"/>
              </a:rPr>
              <a:t>，从而</a:t>
            </a:r>
            <a:r>
              <a:rPr lang="en-US" altLang="zh-CN" sz="2400" dirty="0" err="1">
                <a:solidFill>
                  <a:srgbClr val="0000FF"/>
                </a:solidFill>
                <a:latin typeface="楷体_GB2312" pitchFamily="49" charset="-122"/>
                <a:ea typeface="楷体_GB2312" pitchFamily="49" charset="-122"/>
              </a:rPr>
              <a:t>a∨b≤d</a:t>
            </a:r>
            <a:r>
              <a:rPr lang="zh-CN" altLang="en-US" sz="2400" dirty="0">
                <a:solidFill>
                  <a:srgbClr val="0000FF"/>
                </a:solidFill>
                <a:latin typeface="楷体_GB2312" pitchFamily="49" charset="-122"/>
                <a:ea typeface="楷体_GB2312" pitchFamily="49" charset="-122"/>
              </a:rPr>
              <a:t>，即</a:t>
            </a:r>
            <a:r>
              <a:rPr lang="en-US" altLang="zh-CN" sz="2400" dirty="0" err="1">
                <a:solidFill>
                  <a:srgbClr val="0000FF"/>
                </a:solidFill>
                <a:latin typeface="楷体_GB2312" pitchFamily="49" charset="-122"/>
                <a:ea typeface="楷体_GB2312" pitchFamily="49" charset="-122"/>
              </a:rPr>
              <a:t>c≤d</a:t>
            </a:r>
            <a:r>
              <a:rPr lang="zh-CN" altLang="en-US" sz="2400" dirty="0">
                <a:solidFill>
                  <a:srgbClr val="0000FF"/>
                </a:solidFill>
                <a:latin typeface="楷体_GB2312" pitchFamily="49" charset="-122"/>
                <a:ea typeface="楷体_GB2312" pitchFamily="49" charset="-122"/>
              </a:rPr>
              <a:t>，于是</a:t>
            </a:r>
            <a:r>
              <a:rPr lang="en-US" altLang="zh-CN" sz="2400" dirty="0">
                <a:solidFill>
                  <a:srgbClr val="0000FF"/>
                </a:solidFill>
                <a:latin typeface="楷体_GB2312" pitchFamily="49" charset="-122"/>
                <a:ea typeface="楷体_GB2312" pitchFamily="49" charset="-122"/>
              </a:rPr>
              <a:t>f(c)</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f(d).</a:t>
            </a:r>
          </a:p>
          <a:p>
            <a:pPr>
              <a:lnSpc>
                <a:spcPct val="110000"/>
              </a:lnSpc>
              <a:buFont typeface="Wingdings" pitchFamily="2" charset="2"/>
              <a:buNone/>
            </a:pPr>
            <a:r>
              <a:rPr lang="en-US" altLang="zh-CN" sz="2400" dirty="0">
                <a:solidFill>
                  <a:srgbClr val="0000FF"/>
                </a:solidFill>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由此，就证明了</a:t>
            </a:r>
            <a:r>
              <a:rPr lang="en-US" altLang="zh-CN" sz="2400" dirty="0">
                <a:solidFill>
                  <a:srgbClr val="0000FF"/>
                </a:solidFill>
                <a:latin typeface="楷体_GB2312" pitchFamily="49" charset="-122"/>
                <a:ea typeface="楷体_GB2312" pitchFamily="49" charset="-122"/>
              </a:rPr>
              <a:t>f(c)=f(</a:t>
            </a:r>
            <a:r>
              <a:rPr lang="en-US" altLang="zh-CN" sz="2400" dirty="0" err="1">
                <a:solidFill>
                  <a:srgbClr val="0000FF"/>
                </a:solidFill>
                <a:latin typeface="楷体_GB2312" pitchFamily="49" charset="-122"/>
                <a:ea typeface="楷体_GB2312" pitchFamily="49" charset="-122"/>
              </a:rPr>
              <a:t>a∨b</a:t>
            </a:r>
            <a:r>
              <a:rPr lang="en-US" altLang="zh-CN" sz="2400" dirty="0">
                <a:solidFill>
                  <a:srgbClr val="0000FF"/>
                </a:solidFill>
                <a:latin typeface="楷体_GB2312" pitchFamily="49" charset="-122"/>
                <a:ea typeface="楷体_GB2312" pitchFamily="49" charset="-122"/>
              </a:rPr>
              <a:t>)=f(a)⊕f(b)</a:t>
            </a:r>
            <a:r>
              <a:rPr lang="zh-CN" altLang="en-US" sz="2400" dirty="0">
                <a:solidFill>
                  <a:srgbClr val="0000FF"/>
                </a:solidFill>
                <a:latin typeface="楷体_GB2312" pitchFamily="49" charset="-122"/>
                <a:ea typeface="楷体_GB2312" pitchFamily="49" charset="-122"/>
              </a:rPr>
              <a:t>。同理可证</a:t>
            </a:r>
            <a:r>
              <a:rPr lang="en-US" altLang="zh-CN" sz="2400" dirty="0">
                <a:solidFill>
                  <a:srgbClr val="0000FF"/>
                </a:solidFill>
                <a:latin typeface="楷体_GB2312" pitchFamily="49" charset="-122"/>
                <a:ea typeface="楷体_GB2312" pitchFamily="49" charset="-122"/>
              </a:rPr>
              <a:t>f(</a:t>
            </a:r>
            <a:r>
              <a:rPr lang="en-US" altLang="zh-CN" sz="2400" dirty="0" err="1">
                <a:solidFill>
                  <a:srgbClr val="0000FF"/>
                </a:solidFill>
                <a:latin typeface="楷体_GB2312" pitchFamily="49" charset="-122"/>
                <a:ea typeface="楷体_GB2312" pitchFamily="49" charset="-122"/>
              </a:rPr>
              <a:t>a∧b</a:t>
            </a:r>
            <a:r>
              <a:rPr lang="en-US" altLang="zh-CN" sz="2400" dirty="0">
                <a:solidFill>
                  <a:srgbClr val="0000FF"/>
                </a:solidFill>
                <a:latin typeface="楷体_GB2312" pitchFamily="49" charset="-122"/>
                <a:ea typeface="楷体_GB2312" pitchFamily="49" charset="-122"/>
              </a:rPr>
              <a:t>)=f(a)f(b)</a:t>
            </a:r>
            <a:r>
              <a:rPr lang="zh-CN" altLang="en-US" sz="2400" dirty="0">
                <a:solidFill>
                  <a:srgbClr val="0000FF"/>
                </a:solidFill>
                <a:latin typeface="楷体_GB2312" pitchFamily="49" charset="-122"/>
                <a:ea typeface="楷体_GB2312" pitchFamily="49" charset="-122"/>
              </a:rPr>
              <a:t>。</a:t>
            </a:r>
          </a:p>
          <a:p>
            <a:pPr>
              <a:lnSpc>
                <a:spcPct val="110000"/>
              </a:lnSpc>
              <a:buFont typeface="Wingdings" pitchFamily="2" charset="2"/>
              <a:buNone/>
            </a:pPr>
            <a:r>
              <a:rPr lang="zh-CN" altLang="en-US" sz="2400" dirty="0">
                <a:solidFill>
                  <a:srgbClr val="0000FF"/>
                </a:solidFill>
                <a:latin typeface="楷体_GB2312" pitchFamily="49" charset="-122"/>
                <a:ea typeface="楷体_GB2312" pitchFamily="49" charset="-122"/>
              </a:rPr>
              <a:t>      因此，双射</a:t>
            </a:r>
            <a:r>
              <a:rPr lang="en-US" altLang="zh-CN" sz="2400" dirty="0">
                <a:solidFill>
                  <a:srgbClr val="0000FF"/>
                </a:solidFill>
                <a:latin typeface="楷体_GB2312" pitchFamily="49" charset="-122"/>
                <a:ea typeface="楷体_GB2312" pitchFamily="49" charset="-122"/>
              </a:rPr>
              <a:t>f</a:t>
            </a:r>
            <a:r>
              <a:rPr lang="zh-CN" altLang="en-US" sz="2400" dirty="0">
                <a:solidFill>
                  <a:srgbClr val="0000FF"/>
                </a:solidFill>
                <a:latin typeface="楷体_GB2312" pitchFamily="49" charset="-122"/>
                <a:ea typeface="楷体_GB2312" pitchFamily="49" charset="-122"/>
              </a:rPr>
              <a:t>是格同构。</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60B8346-88D9-436B-A03F-79D4F63C2E3F}"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9FE7521E-853B-4562-9DD3-93CDE701510E}" type="slidenum">
              <a:rPr lang="en-US" altLang="zh-CN" smtClean="0"/>
              <a:pPr/>
              <a:t>51</a:t>
            </a:fld>
            <a:endParaRPr lang="en-US" altLang="zh-CN" dirty="0"/>
          </a:p>
        </p:txBody>
      </p:sp>
      <p:sp>
        <p:nvSpPr>
          <p:cNvPr id="494594" name="Rectangle 2"/>
          <p:cNvSpPr>
            <a:spLocks noGrp="1" noChangeArrowheads="1"/>
          </p:cNvSpPr>
          <p:nvPr>
            <p:ph type="title"/>
          </p:nvPr>
        </p:nvSpPr>
        <p:spPr/>
        <p:txBody>
          <a:bodyPr/>
          <a:lstStyle/>
          <a:p>
            <a:endParaRPr lang="zh-CN" altLang="zh-CN"/>
          </a:p>
        </p:txBody>
      </p:sp>
      <p:sp>
        <p:nvSpPr>
          <p:cNvPr id="494595" name="Rectangle 3"/>
          <p:cNvSpPr>
            <a:spLocks noGrp="1" noChangeArrowheads="1"/>
          </p:cNvSpPr>
          <p:nvPr>
            <p:ph type="body" idx="1"/>
          </p:nvPr>
        </p:nvSpPr>
        <p:spPr>
          <a:xfrm>
            <a:off x="1066800" y="1166813"/>
            <a:ext cx="7753350" cy="5200650"/>
          </a:xfrm>
        </p:spPr>
        <p:txBody>
          <a:bodyPr/>
          <a:lstStyle/>
          <a:p>
            <a:pPr algn="l">
              <a:buClr>
                <a:srgbClr val="FF0000"/>
              </a:buClr>
              <a:buFont typeface="Wingdings" pitchFamily="2" charset="2"/>
              <a:buChar char="n"/>
            </a:pPr>
            <a:r>
              <a:rPr lang="zh-CN" altLang="en-US" dirty="0">
                <a:solidFill>
                  <a:srgbClr val="FF3399"/>
                </a:solidFill>
                <a:latin typeface="楷体_GB2312" pitchFamily="49" charset="-122"/>
                <a:ea typeface="楷体_GB2312" pitchFamily="49" charset="-122"/>
              </a:rPr>
              <a:t>例  </a:t>
            </a:r>
            <a:r>
              <a:rPr lang="zh-CN" altLang="en-US" dirty="0">
                <a:solidFill>
                  <a:srgbClr val="0000FF"/>
                </a:solidFill>
                <a:latin typeface="楷体_GB2312" pitchFamily="49" charset="-122"/>
                <a:ea typeface="楷体_GB2312" pitchFamily="49" charset="-122"/>
              </a:rPr>
              <a:t>设</a:t>
            </a:r>
            <a:r>
              <a:rPr lang="en-US" altLang="zh-CN" dirty="0">
                <a:solidFill>
                  <a:srgbClr val="0000FF"/>
                </a:solidFill>
                <a:latin typeface="楷体_GB2312" pitchFamily="49" charset="-122"/>
                <a:ea typeface="楷体_GB2312" pitchFamily="49" charset="-122"/>
              </a:rPr>
              <a:t>L={1</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2</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3</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12}</a:t>
            </a:r>
            <a:r>
              <a:rPr lang="zh-CN" altLang="en-US" dirty="0">
                <a:solidFill>
                  <a:srgbClr val="0000FF"/>
                </a:solidFill>
                <a:latin typeface="楷体_GB2312" pitchFamily="49" charset="-122"/>
                <a:ea typeface="楷体_GB2312" pitchFamily="49" charset="-122"/>
              </a:rPr>
              <a:t>，在</a:t>
            </a:r>
            <a:r>
              <a:rPr lang="en-US" altLang="zh-CN" dirty="0">
                <a:solidFill>
                  <a:srgbClr val="0000FF"/>
                </a:solidFill>
                <a:latin typeface="楷体_GB2312" pitchFamily="49" charset="-122"/>
                <a:ea typeface="楷体_GB2312" pitchFamily="49" charset="-122"/>
              </a:rPr>
              <a:t>&lt; L </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和幂集格</a:t>
            </a:r>
            <a:r>
              <a:rPr lang="en-US" altLang="zh-CN" dirty="0">
                <a:solidFill>
                  <a:srgbClr val="0000FF"/>
                </a:solidFill>
                <a:latin typeface="楷体_GB2312" pitchFamily="49" charset="-122"/>
                <a:ea typeface="楷体_GB2312" pitchFamily="49" charset="-122"/>
              </a:rPr>
              <a:t>&lt;2</a:t>
            </a:r>
            <a:r>
              <a:rPr lang="en-US" altLang="zh-CN" baseline="30000" dirty="0">
                <a:solidFill>
                  <a:srgbClr val="0000FF"/>
                </a:solidFill>
                <a:latin typeface="楷体_GB2312" pitchFamily="49" charset="-122"/>
                <a:ea typeface="楷体_GB2312" pitchFamily="49" charset="-122"/>
              </a:rPr>
              <a:t>L</a:t>
            </a:r>
            <a:r>
              <a:rPr lang="zh-CN" altLang="en-US"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之间构造映射</a:t>
            </a:r>
            <a:r>
              <a:rPr lang="en-US" altLang="zh-CN" dirty="0">
                <a:solidFill>
                  <a:srgbClr val="0000FF"/>
                </a:solidFill>
                <a:latin typeface="楷体_GB2312" pitchFamily="49" charset="-122"/>
                <a:ea typeface="楷体_GB2312" pitchFamily="49" charset="-122"/>
              </a:rPr>
              <a:t>f</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L→2</a:t>
            </a:r>
            <a:r>
              <a:rPr lang="en-US" altLang="zh-CN" baseline="30000" dirty="0">
                <a:solidFill>
                  <a:srgbClr val="0000FF"/>
                </a:solidFill>
                <a:latin typeface="楷体_GB2312" pitchFamily="49" charset="-122"/>
                <a:ea typeface="楷体_GB2312" pitchFamily="49" charset="-122"/>
              </a:rPr>
              <a:t>L</a:t>
            </a:r>
            <a:r>
              <a:rPr lang="zh-CN" altLang="en-US" dirty="0">
                <a:solidFill>
                  <a:srgbClr val="0000FF"/>
                </a:solidFill>
                <a:latin typeface="楷体_GB2312" pitchFamily="49" charset="-122"/>
                <a:ea typeface="楷体_GB2312" pitchFamily="49" charset="-122"/>
              </a:rPr>
              <a:t>，使得对 </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err="1">
                <a:solidFill>
                  <a:srgbClr val="0000FF"/>
                </a:solidFill>
                <a:latin typeface="楷体_GB2312" pitchFamily="49" charset="-122"/>
                <a:ea typeface="楷体_GB2312" pitchFamily="49" charset="-122"/>
                <a:sym typeface="Symbol" pitchFamily="18" charset="2"/>
              </a:rPr>
              <a:t>xL,f</a:t>
            </a:r>
            <a:r>
              <a:rPr lang="en-US" altLang="zh-CN" dirty="0">
                <a:solidFill>
                  <a:srgbClr val="0000FF"/>
                </a:solidFill>
                <a:latin typeface="楷体_GB2312" pitchFamily="49" charset="-122"/>
                <a:ea typeface="楷体_GB2312" pitchFamily="49" charset="-122"/>
                <a:sym typeface="Symbol" pitchFamily="18" charset="2"/>
              </a:rPr>
              <a:t>(x)={</a:t>
            </a:r>
            <a:r>
              <a:rPr lang="en-US" altLang="zh-CN" dirty="0" err="1">
                <a:solidFill>
                  <a:srgbClr val="0000FF"/>
                </a:solidFill>
                <a:latin typeface="楷体_GB2312" pitchFamily="49" charset="-122"/>
                <a:ea typeface="楷体_GB2312" pitchFamily="49" charset="-122"/>
                <a:sym typeface="Symbol" pitchFamily="18" charset="2"/>
              </a:rPr>
              <a:t>y|yL</a:t>
            </a:r>
            <a:r>
              <a:rPr lang="zh-CN" altLang="en-US" dirty="0">
                <a:solidFill>
                  <a:srgbClr val="0000FF"/>
                </a:solidFill>
                <a:latin typeface="楷体_GB2312" pitchFamily="49" charset="-122"/>
                <a:ea typeface="楷体_GB2312" pitchFamily="49" charset="-122"/>
                <a:sym typeface="Symbol" pitchFamily="18" charset="2"/>
              </a:rPr>
              <a:t>且</a:t>
            </a:r>
            <a:r>
              <a:rPr lang="en-US" altLang="zh-CN" dirty="0" err="1">
                <a:solidFill>
                  <a:srgbClr val="0000FF"/>
                </a:solidFill>
                <a:latin typeface="楷体_GB2312" pitchFamily="49" charset="-122"/>
                <a:ea typeface="楷体_GB2312" pitchFamily="49" charset="-122"/>
                <a:sym typeface="Symbol" pitchFamily="18" charset="2"/>
              </a:rPr>
              <a:t>y|x</a:t>
            </a:r>
            <a:r>
              <a:rPr lang="en-US" altLang="zh-CN" dirty="0">
                <a:solidFill>
                  <a:srgbClr val="0000FF"/>
                </a:solidFill>
                <a:latin typeface="楷体_GB2312" pitchFamily="49" charset="-122"/>
                <a:ea typeface="楷体_GB2312" pitchFamily="49" charset="-122"/>
                <a:sym typeface="Symbol" pitchFamily="18" charset="2"/>
              </a:rPr>
              <a:t>}</a:t>
            </a:r>
            <a:r>
              <a:rPr lang="zh-CN" altLang="en-US" dirty="0">
                <a:solidFill>
                  <a:srgbClr val="0000FF"/>
                </a:solidFill>
                <a:latin typeface="楷体_GB2312" pitchFamily="49" charset="-122"/>
                <a:ea typeface="楷体_GB2312" pitchFamily="49" charset="-122"/>
                <a:sym typeface="Symbol" pitchFamily="18" charset="2"/>
              </a:rPr>
              <a:t>。则：</a:t>
            </a:r>
          </a:p>
          <a:p>
            <a:pPr algn="l">
              <a:buFont typeface="Wingdings" pitchFamily="2" charset="2"/>
              <a:buNone/>
            </a:pPr>
            <a:r>
              <a:rPr lang="zh-CN" altLang="en-US" dirty="0">
                <a:solidFill>
                  <a:srgbClr val="0000FF"/>
                </a:solidFill>
                <a:latin typeface="楷体_GB2312" pitchFamily="49" charset="-122"/>
                <a:ea typeface="楷体_GB2312" pitchFamily="49" charset="-122"/>
                <a:sym typeface="Symbol" pitchFamily="18" charset="2"/>
              </a:rPr>
              <a:t>  </a:t>
            </a:r>
            <a:r>
              <a:rPr lang="en-US" altLang="zh-CN" dirty="0">
                <a:solidFill>
                  <a:srgbClr val="0000FF"/>
                </a:solidFill>
                <a:latin typeface="楷体_GB2312" pitchFamily="49" charset="-122"/>
                <a:ea typeface="楷体_GB2312" pitchFamily="49" charset="-122"/>
                <a:sym typeface="Symbol" pitchFamily="18" charset="2"/>
              </a:rPr>
              <a:t>f(1</a:t>
            </a:r>
            <a:r>
              <a:rPr lang="en-US" altLang="zh-CN" dirty="0" smtClean="0">
                <a:solidFill>
                  <a:srgbClr val="0000FF"/>
                </a:solidFill>
                <a:latin typeface="楷体_GB2312" pitchFamily="49" charset="-122"/>
                <a:ea typeface="楷体_GB2312" pitchFamily="49" charset="-122"/>
                <a:sym typeface="Symbol" pitchFamily="18" charset="2"/>
              </a:rPr>
              <a:t>)={1}</a:t>
            </a:r>
            <a:r>
              <a:rPr lang="zh-CN" altLang="en-US" dirty="0" smtClean="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sym typeface="Symbol" pitchFamily="18" charset="2"/>
              </a:rPr>
              <a:t>f(2)={1,2},f(3)={1,3},</a:t>
            </a:r>
          </a:p>
          <a:p>
            <a:pPr algn="l">
              <a:buFont typeface="Wingdings" pitchFamily="2" charset="2"/>
              <a:buNone/>
            </a:pPr>
            <a:r>
              <a:rPr lang="en-US" altLang="zh-CN" dirty="0">
                <a:solidFill>
                  <a:srgbClr val="0000FF"/>
                </a:solidFill>
                <a:latin typeface="楷体_GB2312" pitchFamily="49" charset="-122"/>
                <a:ea typeface="楷体_GB2312" pitchFamily="49" charset="-122"/>
                <a:sym typeface="Symbol" pitchFamily="18" charset="2"/>
              </a:rPr>
              <a:t>  f(12)={1,2,3,12}</a:t>
            </a:r>
            <a:r>
              <a:rPr lang="zh-CN" altLang="en-US" dirty="0">
                <a:solidFill>
                  <a:srgbClr val="0000FF"/>
                </a:solidFill>
                <a:latin typeface="楷体_GB2312" pitchFamily="49" charset="-122"/>
                <a:ea typeface="楷体_GB2312" pitchFamily="49" charset="-122"/>
                <a:sym typeface="Symbol" pitchFamily="18" charset="2"/>
              </a:rPr>
              <a:t>，且</a:t>
            </a:r>
            <a:r>
              <a:rPr lang="en-US" altLang="zh-CN" dirty="0" err="1">
                <a:solidFill>
                  <a:srgbClr val="0000FF"/>
                </a:solidFill>
                <a:latin typeface="楷体_GB2312" pitchFamily="49" charset="-122"/>
                <a:ea typeface="楷体_GB2312" pitchFamily="49" charset="-122"/>
                <a:sym typeface="Symbol" pitchFamily="18" charset="2"/>
              </a:rPr>
              <a:t>x|y</a:t>
            </a:r>
            <a:r>
              <a:rPr lang="zh-CN" altLang="en-US" dirty="0">
                <a:solidFill>
                  <a:srgbClr val="0000FF"/>
                </a:solidFill>
                <a:latin typeface="楷体_GB2312" pitchFamily="49" charset="-122"/>
                <a:ea typeface="楷体_GB2312" pitchFamily="49" charset="-122"/>
                <a:sym typeface="Symbol" pitchFamily="18" charset="2"/>
              </a:rPr>
              <a:t>时</a:t>
            </a:r>
            <a:r>
              <a:rPr lang="en-US" altLang="zh-CN" dirty="0">
                <a:solidFill>
                  <a:srgbClr val="0000FF"/>
                </a:solidFill>
                <a:latin typeface="楷体_GB2312" pitchFamily="49" charset="-122"/>
                <a:ea typeface="楷体_GB2312" pitchFamily="49" charset="-122"/>
                <a:sym typeface="Symbol" pitchFamily="18" charset="2"/>
              </a:rPr>
              <a:t>,f(x)f(y)</a:t>
            </a:r>
          </a:p>
          <a:p>
            <a:pPr algn="l">
              <a:buFont typeface="Wingdings" pitchFamily="2" charset="2"/>
              <a:buNone/>
            </a:pPr>
            <a:r>
              <a:rPr lang="en-US" altLang="zh-CN" dirty="0">
                <a:solidFill>
                  <a:srgbClr val="0000FF"/>
                </a:solidFill>
                <a:latin typeface="楷体_GB2312" pitchFamily="49" charset="-122"/>
                <a:ea typeface="楷体_GB2312" pitchFamily="49" charset="-122"/>
                <a:sym typeface="Symbol" pitchFamily="18" charset="2"/>
              </a:rPr>
              <a:t>  </a:t>
            </a:r>
            <a:r>
              <a:rPr lang="zh-CN" altLang="en-US" dirty="0">
                <a:solidFill>
                  <a:srgbClr val="0000FF"/>
                </a:solidFill>
                <a:latin typeface="楷体_GB2312" pitchFamily="49" charset="-122"/>
                <a:ea typeface="楷体_GB2312" pitchFamily="49" charset="-122"/>
                <a:sym typeface="Symbol" pitchFamily="18" charset="2"/>
              </a:rPr>
              <a:t>所以，</a:t>
            </a:r>
            <a:r>
              <a:rPr lang="en-US" altLang="zh-CN" dirty="0">
                <a:solidFill>
                  <a:srgbClr val="0000FF"/>
                </a:solidFill>
                <a:latin typeface="楷体_GB2312" pitchFamily="49" charset="-122"/>
                <a:ea typeface="楷体_GB2312" pitchFamily="49" charset="-122"/>
                <a:sym typeface="Symbol" pitchFamily="18" charset="2"/>
              </a:rPr>
              <a:t>f</a:t>
            </a:r>
            <a:r>
              <a:rPr lang="zh-CN" altLang="en-US" dirty="0">
                <a:solidFill>
                  <a:srgbClr val="0000FF"/>
                </a:solidFill>
                <a:latin typeface="楷体_GB2312" pitchFamily="49" charset="-122"/>
                <a:ea typeface="楷体_GB2312" pitchFamily="49" charset="-122"/>
                <a:sym typeface="Symbol" pitchFamily="18" charset="2"/>
              </a:rPr>
              <a:t>是保序映射。</a:t>
            </a:r>
          </a:p>
          <a:p>
            <a:pPr algn="l">
              <a:buFont typeface="Wingdings" pitchFamily="2" charset="2"/>
              <a:buNone/>
            </a:pPr>
            <a:r>
              <a:rPr lang="zh-CN" altLang="en-US" dirty="0">
                <a:solidFill>
                  <a:srgbClr val="0000FF"/>
                </a:solidFill>
                <a:latin typeface="楷体_GB2312" pitchFamily="49" charset="-122"/>
                <a:ea typeface="楷体_GB2312" pitchFamily="49" charset="-122"/>
                <a:sym typeface="Symbol" pitchFamily="18" charset="2"/>
              </a:rPr>
              <a:t>  </a:t>
            </a:r>
            <a:r>
              <a:rPr lang="zh-CN" altLang="en-US" dirty="0">
                <a:solidFill>
                  <a:srgbClr val="808080"/>
                </a:solidFill>
                <a:latin typeface="楷体_GB2312" pitchFamily="49" charset="-122"/>
                <a:ea typeface="楷体_GB2312" pitchFamily="49" charset="-122"/>
                <a:sym typeface="Symbol" pitchFamily="18" charset="2"/>
              </a:rPr>
              <a:t>而</a:t>
            </a:r>
            <a:r>
              <a:rPr lang="en-US" altLang="zh-CN" dirty="0">
                <a:solidFill>
                  <a:srgbClr val="808080"/>
                </a:solidFill>
                <a:latin typeface="楷体_GB2312" pitchFamily="49" charset="-122"/>
                <a:ea typeface="楷体_GB2312" pitchFamily="49" charset="-122"/>
                <a:sym typeface="Symbol" pitchFamily="18" charset="2"/>
              </a:rPr>
              <a:t>f(lcm(2,3))=f(12)={1,2,3,12},</a:t>
            </a:r>
          </a:p>
          <a:p>
            <a:pPr algn="l">
              <a:buFont typeface="Wingdings" pitchFamily="2" charset="2"/>
              <a:buNone/>
            </a:pPr>
            <a:r>
              <a:rPr lang="en-US" altLang="zh-CN" dirty="0">
                <a:solidFill>
                  <a:srgbClr val="808080"/>
                </a:solidFill>
                <a:latin typeface="楷体_GB2312" pitchFamily="49" charset="-122"/>
                <a:ea typeface="楷体_GB2312" pitchFamily="49" charset="-122"/>
                <a:sym typeface="Symbol" pitchFamily="18" charset="2"/>
              </a:rPr>
              <a:t>  f(2)∪f(3)={1,2,3}</a:t>
            </a:r>
          </a:p>
          <a:p>
            <a:pPr algn="l">
              <a:buFont typeface="Wingdings" pitchFamily="2" charset="2"/>
              <a:buNone/>
            </a:pPr>
            <a:r>
              <a:rPr lang="en-US" altLang="zh-CN" dirty="0">
                <a:solidFill>
                  <a:srgbClr val="808080"/>
                </a:solidFill>
                <a:latin typeface="楷体_GB2312" pitchFamily="49" charset="-122"/>
                <a:ea typeface="楷体_GB2312" pitchFamily="49" charset="-122"/>
                <a:sym typeface="Symbol" pitchFamily="18" charset="2"/>
              </a:rPr>
              <a:t>  </a:t>
            </a:r>
            <a:r>
              <a:rPr lang="zh-CN" altLang="en-US" dirty="0">
                <a:solidFill>
                  <a:srgbClr val="808080"/>
                </a:solidFill>
                <a:latin typeface="楷体_GB2312" pitchFamily="49" charset="-122"/>
                <a:ea typeface="楷体_GB2312" pitchFamily="49" charset="-122"/>
                <a:sym typeface="Symbol" pitchFamily="18" charset="2"/>
              </a:rPr>
              <a:t>即 </a:t>
            </a:r>
            <a:r>
              <a:rPr lang="en-US" altLang="zh-CN" dirty="0">
                <a:solidFill>
                  <a:srgbClr val="808080"/>
                </a:solidFill>
                <a:latin typeface="楷体_GB2312" pitchFamily="49" charset="-122"/>
                <a:ea typeface="楷体_GB2312" pitchFamily="49" charset="-122"/>
                <a:sym typeface="Symbol" pitchFamily="18" charset="2"/>
              </a:rPr>
              <a:t>f(lcm(2,3))≠f(2)∪f(3)</a:t>
            </a:r>
          </a:p>
          <a:p>
            <a:pPr algn="l">
              <a:buFont typeface="Wingdings" pitchFamily="2" charset="2"/>
              <a:buNone/>
            </a:pPr>
            <a:r>
              <a:rPr lang="en-US" altLang="zh-CN" dirty="0">
                <a:solidFill>
                  <a:srgbClr val="808080"/>
                </a:solidFill>
                <a:latin typeface="楷体_GB2312" pitchFamily="49" charset="-122"/>
                <a:ea typeface="楷体_GB2312" pitchFamily="49" charset="-122"/>
                <a:sym typeface="Symbol" pitchFamily="18" charset="2"/>
              </a:rPr>
              <a:t>  </a:t>
            </a:r>
            <a:r>
              <a:rPr lang="zh-CN" altLang="en-US" dirty="0">
                <a:solidFill>
                  <a:srgbClr val="808080"/>
                </a:solidFill>
                <a:latin typeface="楷体_GB2312" pitchFamily="49" charset="-122"/>
                <a:ea typeface="楷体_GB2312" pitchFamily="49" charset="-122"/>
                <a:sym typeface="Symbol" pitchFamily="18" charset="2"/>
              </a:rPr>
              <a:t>所以</a:t>
            </a:r>
            <a:r>
              <a:rPr lang="en-US" altLang="zh-CN" dirty="0">
                <a:solidFill>
                  <a:srgbClr val="808080"/>
                </a:solidFill>
                <a:latin typeface="楷体_GB2312" pitchFamily="49" charset="-122"/>
                <a:ea typeface="楷体_GB2312" pitchFamily="49" charset="-122"/>
                <a:sym typeface="Symbol" pitchFamily="18" charset="2"/>
              </a:rPr>
              <a:t>f</a:t>
            </a:r>
            <a:r>
              <a:rPr lang="zh-CN" altLang="en-US" dirty="0">
                <a:solidFill>
                  <a:srgbClr val="808080"/>
                </a:solidFill>
                <a:latin typeface="楷体_GB2312" pitchFamily="49" charset="-122"/>
                <a:ea typeface="楷体_GB2312" pitchFamily="49" charset="-122"/>
                <a:sym typeface="Symbol" pitchFamily="18" charset="2"/>
              </a:rPr>
              <a:t>不是</a:t>
            </a:r>
            <a:r>
              <a:rPr lang="en-US" altLang="zh-CN" dirty="0">
                <a:solidFill>
                  <a:srgbClr val="808080"/>
                </a:solidFill>
                <a:latin typeface="楷体_GB2312" pitchFamily="49" charset="-122"/>
                <a:ea typeface="楷体_GB2312" pitchFamily="49" charset="-122"/>
              </a:rPr>
              <a:t>&lt; L </a:t>
            </a:r>
            <a:r>
              <a:rPr lang="zh-CN" altLang="en-US" dirty="0">
                <a:solidFill>
                  <a:srgbClr val="808080"/>
                </a:solidFill>
                <a:latin typeface="楷体_GB2312" pitchFamily="49" charset="-122"/>
                <a:ea typeface="楷体_GB2312" pitchFamily="49" charset="-122"/>
              </a:rPr>
              <a:t>，</a:t>
            </a:r>
            <a:r>
              <a:rPr lang="en-US" altLang="zh-CN" dirty="0">
                <a:solidFill>
                  <a:srgbClr val="808080"/>
                </a:solidFill>
                <a:latin typeface="楷体_GB2312" pitchFamily="49" charset="-122"/>
                <a:ea typeface="楷体_GB2312" pitchFamily="49" charset="-122"/>
                <a:sym typeface="Symbol" pitchFamily="18" charset="2"/>
              </a:rPr>
              <a:t>|</a:t>
            </a:r>
            <a:r>
              <a:rPr lang="en-US" altLang="zh-CN" dirty="0">
                <a:solidFill>
                  <a:srgbClr val="808080"/>
                </a:solidFill>
                <a:latin typeface="楷体_GB2312" pitchFamily="49" charset="-122"/>
                <a:ea typeface="楷体_GB2312" pitchFamily="49" charset="-122"/>
              </a:rPr>
              <a:t>&gt;</a:t>
            </a:r>
            <a:r>
              <a:rPr lang="zh-CN" altLang="en-US" dirty="0">
                <a:solidFill>
                  <a:srgbClr val="808080"/>
                </a:solidFill>
                <a:latin typeface="楷体_GB2312" pitchFamily="49" charset="-122"/>
                <a:ea typeface="楷体_GB2312" pitchFamily="49" charset="-122"/>
              </a:rPr>
              <a:t>到</a:t>
            </a:r>
            <a:r>
              <a:rPr lang="en-US" altLang="zh-CN" dirty="0">
                <a:solidFill>
                  <a:srgbClr val="808080"/>
                </a:solidFill>
                <a:latin typeface="楷体_GB2312" pitchFamily="49" charset="-122"/>
                <a:ea typeface="楷体_GB2312" pitchFamily="49" charset="-122"/>
              </a:rPr>
              <a:t>&lt;2</a:t>
            </a:r>
            <a:r>
              <a:rPr lang="en-US" altLang="zh-CN" baseline="30000" dirty="0">
                <a:solidFill>
                  <a:srgbClr val="808080"/>
                </a:solidFill>
                <a:latin typeface="楷体_GB2312" pitchFamily="49" charset="-122"/>
                <a:ea typeface="楷体_GB2312" pitchFamily="49" charset="-122"/>
              </a:rPr>
              <a:t>L</a:t>
            </a:r>
            <a:r>
              <a:rPr lang="zh-CN" altLang="en-US" dirty="0">
                <a:solidFill>
                  <a:srgbClr val="808080"/>
                </a:solidFill>
                <a:latin typeface="楷体_GB2312" pitchFamily="49" charset="-122"/>
                <a:ea typeface="楷体_GB2312" pitchFamily="49" charset="-122"/>
              </a:rPr>
              <a:t>，</a:t>
            </a:r>
            <a:r>
              <a:rPr lang="zh-CN" altLang="en-US" dirty="0">
                <a:solidFill>
                  <a:srgbClr val="808080"/>
                </a:solidFill>
                <a:latin typeface="楷体_GB2312" pitchFamily="49" charset="-122"/>
                <a:ea typeface="楷体_GB2312" pitchFamily="49" charset="-122"/>
                <a:sym typeface="Symbol" pitchFamily="18" charset="2"/>
              </a:rPr>
              <a:t></a:t>
            </a:r>
            <a:r>
              <a:rPr lang="en-US" altLang="zh-CN" dirty="0">
                <a:solidFill>
                  <a:srgbClr val="808080"/>
                </a:solidFill>
                <a:latin typeface="楷体_GB2312" pitchFamily="49" charset="-122"/>
                <a:ea typeface="楷体_GB2312" pitchFamily="49" charset="-122"/>
              </a:rPr>
              <a:t>&gt;</a:t>
            </a:r>
            <a:r>
              <a:rPr lang="zh-CN" altLang="en-US" dirty="0">
                <a:solidFill>
                  <a:srgbClr val="808080"/>
                </a:solidFill>
                <a:latin typeface="楷体_GB2312" pitchFamily="49" charset="-122"/>
                <a:ea typeface="楷体_GB2312" pitchFamily="49" charset="-122"/>
              </a:rPr>
              <a:t>的格同态。</a:t>
            </a:r>
            <a:endParaRPr lang="zh-CN" altLang="zh-CN" dirty="0">
              <a:solidFill>
                <a:srgbClr val="808080"/>
              </a:solidFill>
              <a:latin typeface="楷体_GB2312" pitchFamily="49" charset="-122"/>
              <a:ea typeface="楷体_GB2312" pitchFamily="49" charset="-122"/>
            </a:endParaRP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638282-22CB-4562-824A-168A32AC2AE3}"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8918DAB1-7079-4EB4-A2F5-B374254102FA}" type="slidenum">
              <a:rPr lang="en-US" altLang="zh-CN" smtClean="0"/>
              <a:pPr/>
              <a:t>52</a:t>
            </a:fld>
            <a:endParaRPr lang="en-US" altLang="zh-CN" dirty="0"/>
          </a:p>
        </p:txBody>
      </p:sp>
      <p:sp>
        <p:nvSpPr>
          <p:cNvPr id="495618" name="Rectangle 2"/>
          <p:cNvSpPr>
            <a:spLocks noGrp="1" noChangeArrowheads="1"/>
          </p:cNvSpPr>
          <p:nvPr>
            <p:ph type="title"/>
          </p:nvPr>
        </p:nvSpPr>
        <p:spPr/>
        <p:txBody>
          <a:bodyPr/>
          <a:lstStyle/>
          <a:p>
            <a:endParaRPr lang="zh-CN" altLang="zh-CN"/>
          </a:p>
        </p:txBody>
      </p:sp>
      <p:sp>
        <p:nvSpPr>
          <p:cNvPr id="495619" name="Rectangle 3"/>
          <p:cNvSpPr>
            <a:spLocks noGrp="1" noChangeArrowheads="1"/>
          </p:cNvSpPr>
          <p:nvPr>
            <p:ph type="body" idx="1"/>
          </p:nvPr>
        </p:nvSpPr>
        <p:spPr>
          <a:xfrm>
            <a:off x="899592" y="1166813"/>
            <a:ext cx="7920558" cy="5200650"/>
          </a:xfrm>
        </p:spPr>
        <p:txBody>
          <a:bodyPr/>
          <a:lstStyle/>
          <a:p>
            <a:pPr algn="l">
              <a:buClr>
                <a:srgbClr val="FF0000"/>
              </a:buClr>
              <a:buFont typeface="Wingdings" pitchFamily="2" charset="2"/>
              <a:buChar char="n"/>
            </a:pPr>
            <a:r>
              <a:rPr lang="zh-CN" altLang="en-US" dirty="0">
                <a:solidFill>
                  <a:srgbClr val="FF3399"/>
                </a:solidFill>
                <a:latin typeface="楷体_GB2312" pitchFamily="49" charset="-122"/>
                <a:ea typeface="楷体_GB2312" pitchFamily="49" charset="-122"/>
              </a:rPr>
              <a:t>例  </a:t>
            </a:r>
            <a:r>
              <a:rPr lang="zh-CN" altLang="en-US" dirty="0">
                <a:latin typeface="楷体_GB2312" pitchFamily="49" charset="-122"/>
                <a:ea typeface="楷体_GB2312" pitchFamily="49" charset="-122"/>
              </a:rPr>
              <a:t>设</a:t>
            </a:r>
            <a:r>
              <a:rPr lang="en-US" altLang="zh-CN" dirty="0">
                <a:latin typeface="楷体_GB2312" pitchFamily="49" charset="-122"/>
                <a:ea typeface="楷体_GB2312" pitchFamily="49" charset="-122"/>
              </a:rPr>
              <a:t>L={1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3</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12}</a:t>
            </a:r>
            <a:r>
              <a:rPr lang="zh-CN" altLang="en-US" dirty="0">
                <a:latin typeface="楷体_GB2312" pitchFamily="49" charset="-122"/>
                <a:ea typeface="楷体_GB2312" pitchFamily="49" charset="-122"/>
              </a:rPr>
              <a:t>，在</a:t>
            </a:r>
            <a:r>
              <a:rPr lang="en-US" altLang="zh-CN" dirty="0">
                <a:latin typeface="楷体_GB2312" pitchFamily="49" charset="-122"/>
                <a:ea typeface="楷体_GB2312" pitchFamily="49" charset="-122"/>
              </a:rPr>
              <a:t>&lt; L </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rPr>
              <a:t>&gt;</a:t>
            </a:r>
            <a:r>
              <a:rPr lang="zh-CN" altLang="en-US" dirty="0">
                <a:latin typeface="楷体_GB2312" pitchFamily="49" charset="-122"/>
                <a:ea typeface="楷体_GB2312" pitchFamily="49" charset="-122"/>
              </a:rPr>
              <a:t>和幂集格</a:t>
            </a:r>
            <a:r>
              <a:rPr lang="en-US" altLang="zh-CN" dirty="0">
                <a:latin typeface="楷体_GB2312" pitchFamily="49" charset="-122"/>
                <a:ea typeface="楷体_GB2312" pitchFamily="49" charset="-122"/>
              </a:rPr>
              <a:t>&lt;2</a:t>
            </a:r>
            <a:r>
              <a:rPr lang="en-US" altLang="zh-CN" baseline="30000" dirty="0">
                <a:latin typeface="楷体_GB2312" pitchFamily="49" charset="-122"/>
                <a:ea typeface="楷体_GB2312" pitchFamily="49" charset="-122"/>
              </a:rPr>
              <a:t>L</a:t>
            </a:r>
            <a:r>
              <a:rPr lang="zh-CN" altLang="en-US" dirty="0">
                <a:latin typeface="楷体_GB2312" pitchFamily="49" charset="-122"/>
                <a:ea typeface="楷体_GB2312" pitchFamily="49" charset="-122"/>
              </a:rPr>
              <a:t>，</a:t>
            </a:r>
            <a:r>
              <a:rPr lang="zh-CN" altLang="en-US" dirty="0">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rPr>
              <a:t>&gt;</a:t>
            </a:r>
            <a:r>
              <a:rPr lang="zh-CN" altLang="en-US" dirty="0">
                <a:latin typeface="楷体_GB2312" pitchFamily="49" charset="-122"/>
                <a:ea typeface="楷体_GB2312" pitchFamily="49" charset="-122"/>
              </a:rPr>
              <a:t>之间构造映射</a:t>
            </a:r>
            <a:r>
              <a:rPr lang="en-US" altLang="zh-CN" dirty="0">
                <a:latin typeface="楷体_GB2312" pitchFamily="49" charset="-122"/>
                <a:ea typeface="楷体_GB2312" pitchFamily="49" charset="-122"/>
              </a:rPr>
              <a:t>f</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L→2</a:t>
            </a:r>
            <a:r>
              <a:rPr lang="en-US" altLang="zh-CN" baseline="30000" dirty="0">
                <a:latin typeface="楷体_GB2312" pitchFamily="49" charset="-122"/>
                <a:ea typeface="楷体_GB2312" pitchFamily="49" charset="-122"/>
              </a:rPr>
              <a:t>L</a:t>
            </a:r>
            <a:r>
              <a:rPr lang="zh-CN" altLang="en-US" dirty="0">
                <a:latin typeface="楷体_GB2312" pitchFamily="49" charset="-122"/>
                <a:ea typeface="楷体_GB2312" pitchFamily="49" charset="-122"/>
              </a:rPr>
              <a:t>，使得对 </a:t>
            </a:r>
            <a:r>
              <a:rPr lang="zh-CN" altLang="en-US" dirty="0">
                <a:latin typeface="楷体_GB2312" pitchFamily="49" charset="-122"/>
                <a:ea typeface="楷体_GB2312" pitchFamily="49" charset="-122"/>
                <a:sym typeface="Symbol" pitchFamily="18" charset="2"/>
              </a:rPr>
              <a:t></a:t>
            </a:r>
            <a:r>
              <a:rPr lang="en-US" altLang="zh-CN" dirty="0" err="1">
                <a:latin typeface="楷体_GB2312" pitchFamily="49" charset="-122"/>
                <a:ea typeface="楷体_GB2312" pitchFamily="49" charset="-122"/>
                <a:sym typeface="Symbol" pitchFamily="18" charset="2"/>
              </a:rPr>
              <a:t>xL,f</a:t>
            </a:r>
            <a:r>
              <a:rPr lang="en-US" altLang="zh-CN" dirty="0">
                <a:latin typeface="楷体_GB2312" pitchFamily="49" charset="-122"/>
                <a:ea typeface="楷体_GB2312" pitchFamily="49" charset="-122"/>
                <a:sym typeface="Symbol" pitchFamily="18" charset="2"/>
              </a:rPr>
              <a:t>(x)={</a:t>
            </a:r>
            <a:r>
              <a:rPr lang="en-US" altLang="zh-CN" dirty="0" err="1">
                <a:latin typeface="楷体_GB2312" pitchFamily="49" charset="-122"/>
                <a:ea typeface="楷体_GB2312" pitchFamily="49" charset="-122"/>
                <a:sym typeface="Symbol" pitchFamily="18" charset="2"/>
              </a:rPr>
              <a:t>y|yL</a:t>
            </a:r>
            <a:r>
              <a:rPr lang="zh-CN" altLang="en-US" dirty="0">
                <a:latin typeface="楷体_GB2312" pitchFamily="49" charset="-122"/>
                <a:ea typeface="楷体_GB2312" pitchFamily="49" charset="-122"/>
                <a:sym typeface="Symbol" pitchFamily="18" charset="2"/>
              </a:rPr>
              <a:t>且</a:t>
            </a:r>
            <a:r>
              <a:rPr lang="en-US" altLang="zh-CN" dirty="0" err="1">
                <a:latin typeface="楷体_GB2312" pitchFamily="49" charset="-122"/>
                <a:ea typeface="楷体_GB2312" pitchFamily="49" charset="-122"/>
                <a:sym typeface="Symbol" pitchFamily="18" charset="2"/>
              </a:rPr>
              <a:t>y|x</a:t>
            </a:r>
            <a:r>
              <a:rPr lang="en-US" altLang="zh-CN" dirty="0">
                <a:latin typeface="楷体_GB2312" pitchFamily="49" charset="-122"/>
                <a:ea typeface="楷体_GB2312" pitchFamily="49" charset="-122"/>
                <a:sym typeface="Symbol" pitchFamily="18" charset="2"/>
              </a:rPr>
              <a:t>}</a:t>
            </a:r>
            <a:r>
              <a:rPr lang="zh-CN" altLang="en-US" dirty="0">
                <a:latin typeface="楷体_GB2312" pitchFamily="49" charset="-122"/>
                <a:ea typeface="楷体_GB2312" pitchFamily="49" charset="-122"/>
                <a:sym typeface="Symbol" pitchFamily="18" charset="2"/>
              </a:rPr>
              <a:t>。则：</a:t>
            </a:r>
          </a:p>
          <a:p>
            <a:pPr algn="l">
              <a:buFont typeface="Wingdings" pitchFamily="2" charset="2"/>
              <a:buNone/>
            </a:pPr>
            <a:r>
              <a:rPr lang="zh-CN" altLang="en-US" dirty="0">
                <a:latin typeface="楷体_GB2312" pitchFamily="49" charset="-122"/>
                <a:ea typeface="楷体_GB2312" pitchFamily="49" charset="-122"/>
                <a:sym typeface="Symbol" pitchFamily="18" charset="2"/>
              </a:rPr>
              <a:t>  </a:t>
            </a:r>
            <a:r>
              <a:rPr lang="en-US" altLang="zh-CN" dirty="0">
                <a:latin typeface="楷体_GB2312" pitchFamily="49" charset="-122"/>
                <a:ea typeface="楷体_GB2312" pitchFamily="49" charset="-122"/>
                <a:sym typeface="Symbol" pitchFamily="18" charset="2"/>
              </a:rPr>
              <a:t>f(1)=1</a:t>
            </a:r>
            <a:r>
              <a:rPr lang="zh-CN" altLang="en-US" dirty="0">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sym typeface="Symbol" pitchFamily="18" charset="2"/>
              </a:rPr>
              <a:t>f(2)={1,2},f(3)={1,3},</a:t>
            </a:r>
          </a:p>
          <a:p>
            <a:pPr algn="l">
              <a:buFont typeface="Wingdings" pitchFamily="2" charset="2"/>
              <a:buNone/>
            </a:pPr>
            <a:r>
              <a:rPr lang="en-US" altLang="zh-CN" dirty="0">
                <a:latin typeface="楷体_GB2312" pitchFamily="49" charset="-122"/>
                <a:ea typeface="楷体_GB2312" pitchFamily="49" charset="-122"/>
                <a:sym typeface="Symbol" pitchFamily="18" charset="2"/>
              </a:rPr>
              <a:t>  f(12)={1,2,3,12}</a:t>
            </a:r>
            <a:r>
              <a:rPr lang="zh-CN" altLang="en-US" dirty="0">
                <a:latin typeface="楷体_GB2312" pitchFamily="49" charset="-122"/>
                <a:ea typeface="楷体_GB2312" pitchFamily="49" charset="-122"/>
                <a:sym typeface="Symbol" pitchFamily="18" charset="2"/>
              </a:rPr>
              <a:t>，且</a:t>
            </a:r>
            <a:r>
              <a:rPr lang="en-US" altLang="zh-CN" dirty="0" err="1">
                <a:latin typeface="楷体_GB2312" pitchFamily="49" charset="-122"/>
                <a:ea typeface="楷体_GB2312" pitchFamily="49" charset="-122"/>
                <a:sym typeface="Symbol" pitchFamily="18" charset="2"/>
              </a:rPr>
              <a:t>x|y</a:t>
            </a:r>
            <a:r>
              <a:rPr lang="zh-CN" altLang="en-US" dirty="0">
                <a:latin typeface="楷体_GB2312" pitchFamily="49" charset="-122"/>
                <a:ea typeface="楷体_GB2312" pitchFamily="49" charset="-122"/>
                <a:sym typeface="Symbol" pitchFamily="18" charset="2"/>
              </a:rPr>
              <a:t>时</a:t>
            </a:r>
            <a:r>
              <a:rPr lang="en-US" altLang="zh-CN" dirty="0">
                <a:latin typeface="楷体_GB2312" pitchFamily="49" charset="-122"/>
                <a:ea typeface="楷体_GB2312" pitchFamily="49" charset="-122"/>
                <a:sym typeface="Symbol" pitchFamily="18" charset="2"/>
              </a:rPr>
              <a:t>,f(x)f(y)</a:t>
            </a:r>
          </a:p>
          <a:p>
            <a:pPr algn="l">
              <a:buFont typeface="Wingdings" pitchFamily="2" charset="2"/>
              <a:buNone/>
            </a:pPr>
            <a:r>
              <a:rPr lang="en-US" altLang="zh-CN" dirty="0">
                <a:latin typeface="楷体_GB2312" pitchFamily="49" charset="-122"/>
                <a:ea typeface="楷体_GB2312" pitchFamily="49" charset="-122"/>
                <a:sym typeface="Symbol" pitchFamily="18" charset="2"/>
              </a:rPr>
              <a:t>  </a:t>
            </a:r>
            <a:r>
              <a:rPr lang="zh-CN" altLang="en-US" dirty="0">
                <a:latin typeface="楷体_GB2312" pitchFamily="49" charset="-122"/>
                <a:ea typeface="楷体_GB2312" pitchFamily="49" charset="-122"/>
                <a:sym typeface="Symbol" pitchFamily="18" charset="2"/>
              </a:rPr>
              <a:t>所以，</a:t>
            </a:r>
            <a:r>
              <a:rPr lang="en-US" altLang="zh-CN" dirty="0">
                <a:latin typeface="楷体_GB2312" pitchFamily="49" charset="-122"/>
                <a:ea typeface="楷体_GB2312" pitchFamily="49" charset="-122"/>
                <a:sym typeface="Symbol" pitchFamily="18" charset="2"/>
              </a:rPr>
              <a:t>f</a:t>
            </a:r>
            <a:r>
              <a:rPr lang="zh-CN" altLang="en-US" dirty="0">
                <a:latin typeface="楷体_GB2312" pitchFamily="49" charset="-122"/>
                <a:ea typeface="楷体_GB2312" pitchFamily="49" charset="-122"/>
                <a:sym typeface="Symbol" pitchFamily="18" charset="2"/>
              </a:rPr>
              <a:t>是保序映射。</a:t>
            </a:r>
          </a:p>
          <a:p>
            <a:pPr algn="l">
              <a:buFont typeface="Wingdings" pitchFamily="2" charset="2"/>
              <a:buNone/>
            </a:pPr>
            <a:r>
              <a:rPr lang="zh-CN" altLang="en-US" dirty="0">
                <a:solidFill>
                  <a:srgbClr val="0000FF"/>
                </a:solidFill>
                <a:latin typeface="楷体_GB2312" pitchFamily="49" charset="-122"/>
                <a:ea typeface="楷体_GB2312" pitchFamily="49" charset="-122"/>
                <a:sym typeface="Symbol" pitchFamily="18" charset="2"/>
              </a:rPr>
              <a:t>  而</a:t>
            </a:r>
            <a:r>
              <a:rPr lang="en-US" altLang="zh-CN" dirty="0">
                <a:solidFill>
                  <a:srgbClr val="0000FF"/>
                </a:solidFill>
                <a:latin typeface="楷体_GB2312" pitchFamily="49" charset="-122"/>
                <a:ea typeface="楷体_GB2312" pitchFamily="49" charset="-122"/>
                <a:sym typeface="Symbol" pitchFamily="18" charset="2"/>
              </a:rPr>
              <a:t>f(lcm(2,3))=f(12)={1,2,3,12},</a:t>
            </a:r>
          </a:p>
          <a:p>
            <a:pPr algn="l">
              <a:buFont typeface="Wingdings" pitchFamily="2" charset="2"/>
              <a:buNone/>
            </a:pPr>
            <a:r>
              <a:rPr lang="en-US" altLang="zh-CN" dirty="0">
                <a:solidFill>
                  <a:srgbClr val="0000FF"/>
                </a:solidFill>
                <a:latin typeface="楷体_GB2312" pitchFamily="49" charset="-122"/>
                <a:ea typeface="楷体_GB2312" pitchFamily="49" charset="-122"/>
                <a:sym typeface="Symbol" pitchFamily="18" charset="2"/>
              </a:rPr>
              <a:t>  f(2)∪f(3)={1,2,3}</a:t>
            </a:r>
          </a:p>
          <a:p>
            <a:pPr algn="l">
              <a:buFont typeface="Wingdings" pitchFamily="2" charset="2"/>
              <a:buNone/>
            </a:pPr>
            <a:r>
              <a:rPr lang="en-US" altLang="zh-CN" dirty="0">
                <a:solidFill>
                  <a:srgbClr val="0000FF"/>
                </a:solidFill>
                <a:latin typeface="楷体_GB2312" pitchFamily="49" charset="-122"/>
                <a:ea typeface="楷体_GB2312" pitchFamily="49" charset="-122"/>
                <a:sym typeface="Symbol" pitchFamily="18" charset="2"/>
              </a:rPr>
              <a:t>  </a:t>
            </a:r>
            <a:r>
              <a:rPr lang="zh-CN" altLang="en-US" dirty="0">
                <a:solidFill>
                  <a:srgbClr val="0000FF"/>
                </a:solidFill>
                <a:latin typeface="楷体_GB2312" pitchFamily="49" charset="-122"/>
                <a:ea typeface="楷体_GB2312" pitchFamily="49" charset="-122"/>
                <a:sym typeface="Symbol" pitchFamily="18" charset="2"/>
              </a:rPr>
              <a:t>即 </a:t>
            </a:r>
            <a:r>
              <a:rPr lang="en-US" altLang="zh-CN" dirty="0">
                <a:solidFill>
                  <a:srgbClr val="0000FF"/>
                </a:solidFill>
                <a:latin typeface="楷体_GB2312" pitchFamily="49" charset="-122"/>
                <a:ea typeface="楷体_GB2312" pitchFamily="49" charset="-122"/>
                <a:sym typeface="Symbol" pitchFamily="18" charset="2"/>
              </a:rPr>
              <a:t>f(lcm(2,3))≠f(2)∪f(3)</a:t>
            </a:r>
          </a:p>
          <a:p>
            <a:pPr algn="l">
              <a:buFont typeface="Wingdings" pitchFamily="2" charset="2"/>
              <a:buNone/>
            </a:pPr>
            <a:r>
              <a:rPr lang="en-US" altLang="zh-CN" dirty="0">
                <a:solidFill>
                  <a:srgbClr val="0000FF"/>
                </a:solidFill>
                <a:latin typeface="楷体_GB2312" pitchFamily="49" charset="-122"/>
                <a:ea typeface="楷体_GB2312" pitchFamily="49" charset="-122"/>
                <a:sym typeface="Symbol" pitchFamily="18" charset="2"/>
              </a:rPr>
              <a:t>  </a:t>
            </a:r>
            <a:r>
              <a:rPr lang="zh-CN" altLang="en-US" dirty="0">
                <a:solidFill>
                  <a:srgbClr val="0000FF"/>
                </a:solidFill>
                <a:latin typeface="楷体_GB2312" pitchFamily="49" charset="-122"/>
                <a:ea typeface="楷体_GB2312" pitchFamily="49" charset="-122"/>
                <a:sym typeface="Symbol" pitchFamily="18" charset="2"/>
              </a:rPr>
              <a:t>所以</a:t>
            </a:r>
            <a:r>
              <a:rPr lang="en-US" altLang="zh-CN" dirty="0">
                <a:solidFill>
                  <a:srgbClr val="0000FF"/>
                </a:solidFill>
                <a:latin typeface="楷体_GB2312" pitchFamily="49" charset="-122"/>
                <a:ea typeface="楷体_GB2312" pitchFamily="49" charset="-122"/>
                <a:sym typeface="Symbol" pitchFamily="18" charset="2"/>
              </a:rPr>
              <a:t>f</a:t>
            </a:r>
            <a:r>
              <a:rPr lang="zh-CN" altLang="en-US" dirty="0">
                <a:solidFill>
                  <a:srgbClr val="0000FF"/>
                </a:solidFill>
                <a:latin typeface="楷体_GB2312" pitchFamily="49" charset="-122"/>
                <a:ea typeface="楷体_GB2312" pitchFamily="49" charset="-122"/>
                <a:sym typeface="Symbol" pitchFamily="18" charset="2"/>
              </a:rPr>
              <a:t>不是</a:t>
            </a:r>
            <a:r>
              <a:rPr lang="en-US" altLang="zh-CN" dirty="0">
                <a:solidFill>
                  <a:srgbClr val="0000FF"/>
                </a:solidFill>
                <a:latin typeface="楷体_GB2312" pitchFamily="49" charset="-122"/>
                <a:ea typeface="楷体_GB2312" pitchFamily="49" charset="-122"/>
              </a:rPr>
              <a:t>&lt; L </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到</a:t>
            </a:r>
            <a:r>
              <a:rPr lang="en-US" altLang="zh-CN" dirty="0">
                <a:solidFill>
                  <a:srgbClr val="0000FF"/>
                </a:solidFill>
                <a:latin typeface="楷体_GB2312" pitchFamily="49" charset="-122"/>
                <a:ea typeface="楷体_GB2312" pitchFamily="49" charset="-122"/>
              </a:rPr>
              <a:t>&lt;2</a:t>
            </a:r>
            <a:r>
              <a:rPr lang="en-US" altLang="zh-CN" baseline="30000" dirty="0">
                <a:solidFill>
                  <a:srgbClr val="0000FF"/>
                </a:solidFill>
                <a:latin typeface="楷体_GB2312" pitchFamily="49" charset="-122"/>
                <a:ea typeface="楷体_GB2312" pitchFamily="49" charset="-122"/>
              </a:rPr>
              <a:t>L</a:t>
            </a:r>
            <a:r>
              <a:rPr lang="zh-CN" altLang="en-US"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的格同态。</a:t>
            </a:r>
            <a:endParaRPr lang="zh-CN" altLang="zh-CN" dirty="0">
              <a:solidFill>
                <a:srgbClr val="0000FF"/>
              </a:solidFill>
              <a:latin typeface="楷体_GB2312" pitchFamily="49" charset="-122"/>
              <a:ea typeface="楷体_GB2312" pitchFamily="49" charset="-122"/>
            </a:endParaRP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DAFE98-E515-4B1B-BCDE-90BA722E8676}"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E14F8013-55C5-4CDE-A1B7-2DE4AC97BF2F}" type="slidenum">
              <a:rPr lang="en-US" altLang="zh-CN" smtClean="0"/>
              <a:pPr/>
              <a:t>53</a:t>
            </a:fld>
            <a:endParaRPr lang="en-US" altLang="zh-CN" dirty="0"/>
          </a:p>
        </p:txBody>
      </p:sp>
      <p:sp>
        <p:nvSpPr>
          <p:cNvPr id="496642" name="Rectangle 2"/>
          <p:cNvSpPr>
            <a:spLocks noGrp="1" noChangeArrowheads="1"/>
          </p:cNvSpPr>
          <p:nvPr>
            <p:ph type="title"/>
          </p:nvPr>
        </p:nvSpPr>
        <p:spPr/>
        <p:txBody>
          <a:bodyPr/>
          <a:lstStyle/>
          <a:p>
            <a:r>
              <a:rPr lang="zh-CN" altLang="en-US"/>
              <a:t>习题</a:t>
            </a:r>
          </a:p>
        </p:txBody>
      </p:sp>
      <p:sp>
        <p:nvSpPr>
          <p:cNvPr id="496643" name="Rectangle 3"/>
          <p:cNvSpPr>
            <a:spLocks noGrp="1" noChangeArrowheads="1"/>
          </p:cNvSpPr>
          <p:nvPr>
            <p:ph type="body" idx="1"/>
          </p:nvPr>
        </p:nvSpPr>
        <p:spPr>
          <a:xfrm>
            <a:off x="1066800" y="1166813"/>
            <a:ext cx="7620000" cy="2510294"/>
          </a:xfrm>
        </p:spPr>
        <p:txBody>
          <a:bodyPr/>
          <a:lstStyle/>
          <a:p>
            <a:r>
              <a:rPr lang="en-US" altLang="zh-CN" sz="4400" dirty="0" smtClean="0">
                <a:solidFill>
                  <a:srgbClr val="FF0000"/>
                </a:solidFill>
              </a:rPr>
              <a:t>P214  2</a:t>
            </a:r>
            <a:r>
              <a:rPr lang="zh-CN" altLang="en-US" sz="4400" dirty="0" smtClean="0">
                <a:solidFill>
                  <a:srgbClr val="FF0000"/>
                </a:solidFill>
              </a:rPr>
              <a:t>，</a:t>
            </a:r>
            <a:r>
              <a:rPr lang="en-US" altLang="zh-CN" sz="4400" dirty="0" smtClean="0">
                <a:solidFill>
                  <a:srgbClr val="FF0000"/>
                </a:solidFill>
              </a:rPr>
              <a:t>7</a:t>
            </a:r>
            <a:endParaRPr lang="zh-CN" altLang="en-US" sz="4400" dirty="0">
              <a:solidFill>
                <a:srgbClr val="FF0000"/>
              </a:solidFill>
            </a:endParaRPr>
          </a:p>
          <a:p>
            <a:endParaRPr lang="zh-CN" altLang="en-US" sz="4400" dirty="0">
              <a:solidFill>
                <a:srgbClr val="FF0000"/>
              </a:solidFill>
            </a:endParaRPr>
          </a:p>
          <a:p>
            <a:endParaRPr lang="en-US" altLang="zh-CN" sz="4400" dirty="0">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57AB26B-5C7A-47E9-90B8-11978C0A88DA}"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C2349F7D-C8A4-415F-9724-C86048DF40EA}" type="slidenum">
              <a:rPr lang="en-US" altLang="zh-CN" smtClean="0"/>
              <a:pPr/>
              <a:t>54</a:t>
            </a:fld>
            <a:endParaRPr lang="en-US" altLang="zh-CN" dirty="0"/>
          </a:p>
        </p:txBody>
      </p:sp>
      <p:sp>
        <p:nvSpPr>
          <p:cNvPr id="497666" name="Rectangle 2"/>
          <p:cNvSpPr>
            <a:spLocks noGrp="1" noChangeArrowheads="1"/>
          </p:cNvSpPr>
          <p:nvPr>
            <p:ph type="title"/>
          </p:nvPr>
        </p:nvSpPr>
        <p:spPr/>
        <p:txBody>
          <a:bodyPr/>
          <a:lstStyle/>
          <a:p>
            <a:endParaRPr lang="zh-CN" altLang="zh-CN"/>
          </a:p>
        </p:txBody>
      </p:sp>
      <p:sp>
        <p:nvSpPr>
          <p:cNvPr id="497667" name="Rectangle 3"/>
          <p:cNvSpPr>
            <a:spLocks noGrp="1" noChangeArrowheads="1"/>
          </p:cNvSpPr>
          <p:nvPr>
            <p:ph type="body" idx="1"/>
          </p:nvPr>
        </p:nvSpPr>
        <p:spPr>
          <a:xfrm>
            <a:off x="1042988" y="2205038"/>
            <a:ext cx="7620000" cy="585787"/>
          </a:xfrm>
        </p:spPr>
        <p:txBody>
          <a:bodyPr/>
          <a:lstStyle/>
          <a:p>
            <a:pPr algn="ctr">
              <a:buFont typeface="Wingdings" pitchFamily="2" charset="2"/>
              <a:buNone/>
            </a:pPr>
            <a:r>
              <a:rPr lang="en-US" altLang="zh-CN">
                <a:solidFill>
                  <a:srgbClr val="FF00FF"/>
                </a:solidFill>
              </a:rPr>
              <a:t>17.3 </a:t>
            </a:r>
            <a:r>
              <a:rPr lang="zh-CN" altLang="en-US">
                <a:solidFill>
                  <a:srgbClr val="FF00FF"/>
                </a:solidFill>
              </a:rPr>
              <a:t>分配格与有补格</a:t>
            </a: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226276E-16FF-4FA3-B9EA-69B165C8469F}"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986EBE05-9E9F-485D-BB8B-B307A373ED7E}" type="slidenum">
              <a:rPr lang="en-US" altLang="zh-CN" smtClean="0"/>
              <a:pPr/>
              <a:t>55</a:t>
            </a:fld>
            <a:endParaRPr lang="en-US" altLang="zh-CN" dirty="0"/>
          </a:p>
        </p:txBody>
      </p:sp>
      <p:sp>
        <p:nvSpPr>
          <p:cNvPr id="498690" name="Rectangle 2"/>
          <p:cNvSpPr>
            <a:spLocks noGrp="1" noChangeArrowheads="1"/>
          </p:cNvSpPr>
          <p:nvPr>
            <p:ph type="title"/>
          </p:nvPr>
        </p:nvSpPr>
        <p:spPr/>
        <p:txBody>
          <a:bodyPr/>
          <a:lstStyle/>
          <a:p>
            <a:r>
              <a:rPr lang="zh-CN" altLang="en-US" sz="3600">
                <a:ea typeface="黑体" pitchFamily="2" charset="-122"/>
              </a:rPr>
              <a:t>分配格</a:t>
            </a:r>
          </a:p>
        </p:txBody>
      </p:sp>
      <p:sp>
        <p:nvSpPr>
          <p:cNvPr id="498691" name="Rectangle 3"/>
          <p:cNvSpPr>
            <a:spLocks noGrp="1" noChangeArrowheads="1"/>
          </p:cNvSpPr>
          <p:nvPr>
            <p:ph type="body" idx="1"/>
          </p:nvPr>
        </p:nvSpPr>
        <p:spPr>
          <a:xfrm>
            <a:off x="1066800" y="1166813"/>
            <a:ext cx="7620000" cy="4687887"/>
          </a:xfrm>
        </p:spPr>
        <p:txBody>
          <a:bodyPr/>
          <a:lstStyle/>
          <a:p>
            <a:pPr algn="l">
              <a:buClr>
                <a:srgbClr val="FF0000"/>
              </a:buClr>
              <a:buFont typeface="Wingdings" pitchFamily="2" charset="2"/>
              <a:buChar char="n"/>
            </a:pPr>
            <a:r>
              <a:rPr lang="zh-CN" altLang="en-US" dirty="0">
                <a:solidFill>
                  <a:srgbClr val="CC00CC"/>
                </a:solidFill>
                <a:latin typeface="楷体_GB2312" pitchFamily="49" charset="-122"/>
                <a:ea typeface="楷体_GB2312" pitchFamily="49" charset="-122"/>
              </a:rPr>
              <a:t>定义</a:t>
            </a:r>
            <a:r>
              <a:rPr lang="en-US" altLang="zh-CN" dirty="0">
                <a:solidFill>
                  <a:srgbClr val="CC00CC"/>
                </a:solidFill>
                <a:latin typeface="楷体_GB2312" pitchFamily="49" charset="-122"/>
                <a:ea typeface="楷体_GB2312" pitchFamily="49" charset="-122"/>
              </a:rPr>
              <a:t>17.7 </a:t>
            </a:r>
            <a:r>
              <a:rPr lang="zh-CN" altLang="en-US" dirty="0">
                <a:solidFill>
                  <a:srgbClr val="0000FF"/>
                </a:solidFill>
                <a:latin typeface="楷体_GB2312" pitchFamily="49" charset="-122"/>
                <a:ea typeface="楷体_GB2312" pitchFamily="49" charset="-122"/>
              </a:rPr>
              <a:t>设</a:t>
            </a:r>
            <a:r>
              <a:rPr lang="en-US" altLang="zh-CN" dirty="0">
                <a:solidFill>
                  <a:srgbClr val="0000FF"/>
                </a:solidFill>
                <a:latin typeface="楷体_GB2312" pitchFamily="49" charset="-122"/>
                <a:ea typeface="楷体_GB2312" pitchFamily="49" charset="-122"/>
              </a:rPr>
              <a:t>&lt;L,∨</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是一个格，如果对任意</a:t>
            </a:r>
            <a:r>
              <a:rPr lang="en-US" altLang="zh-CN" dirty="0" err="1">
                <a:solidFill>
                  <a:srgbClr val="0000FF"/>
                </a:solidFill>
                <a:latin typeface="楷体_GB2312" pitchFamily="49" charset="-122"/>
                <a:ea typeface="楷体_GB2312" pitchFamily="49" charset="-122"/>
              </a:rPr>
              <a:t>a,b,c∈L</a:t>
            </a:r>
            <a:r>
              <a:rPr lang="zh-CN" altLang="en-US" dirty="0">
                <a:solidFill>
                  <a:srgbClr val="0000FF"/>
                </a:solidFill>
                <a:latin typeface="楷体_GB2312" pitchFamily="49" charset="-122"/>
                <a:ea typeface="楷体_GB2312" pitchFamily="49" charset="-122"/>
              </a:rPr>
              <a:t>，都有：</a:t>
            </a:r>
          </a:p>
          <a:p>
            <a:pPr algn="l">
              <a:buFont typeface="Wingdings" pitchFamily="2" charset="2"/>
              <a:buNone/>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a∨(</a:t>
            </a:r>
            <a:r>
              <a:rPr lang="en-US" altLang="zh-CN" dirty="0" err="1">
                <a:solidFill>
                  <a:srgbClr val="0000FF"/>
                </a:solidFill>
                <a:latin typeface="楷体_GB2312" pitchFamily="49" charset="-122"/>
                <a:ea typeface="楷体_GB2312" pitchFamily="49" charset="-122"/>
              </a:rPr>
              <a:t>b∧c</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a∨b</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a∨c</a:t>
            </a:r>
            <a:r>
              <a:rPr lang="en-US" altLang="zh-CN" dirty="0">
                <a:solidFill>
                  <a:srgbClr val="0000FF"/>
                </a:solidFill>
                <a:latin typeface="楷体_GB2312" pitchFamily="49" charset="-122"/>
                <a:ea typeface="楷体_GB2312" pitchFamily="49" charset="-122"/>
              </a:rPr>
              <a:t>) </a:t>
            </a:r>
            <a:r>
              <a:rPr lang="en-US" altLang="zh-CN" dirty="0">
                <a:solidFill>
                  <a:srgbClr val="FF00FF"/>
                </a:solidFill>
                <a:latin typeface="楷体_GB2312" pitchFamily="49" charset="-122"/>
                <a:ea typeface="楷体_GB2312" pitchFamily="49" charset="-122"/>
              </a:rPr>
              <a:t>(1)</a:t>
            </a:r>
            <a:r>
              <a:rPr lang="en-US" altLang="zh-CN" dirty="0">
                <a:solidFill>
                  <a:srgbClr val="0000FF"/>
                </a:solidFill>
                <a:latin typeface="楷体_GB2312" pitchFamily="49" charset="-122"/>
                <a:ea typeface="楷体_GB2312" pitchFamily="49" charset="-122"/>
              </a:rPr>
              <a:t> 	</a:t>
            </a:r>
          </a:p>
          <a:p>
            <a:pPr algn="l">
              <a:buFont typeface="Wingdings" pitchFamily="2" charset="2"/>
              <a:buNone/>
            </a:pPr>
            <a:r>
              <a:rPr lang="en-US" altLang="zh-CN" dirty="0">
                <a:solidFill>
                  <a:srgbClr val="0000FF"/>
                </a:solidFill>
                <a:latin typeface="楷体_GB2312" pitchFamily="49" charset="-122"/>
                <a:ea typeface="楷体_GB2312" pitchFamily="49" charset="-122"/>
              </a:rPr>
              <a:t>       a∧(</a:t>
            </a:r>
            <a:r>
              <a:rPr lang="en-US" altLang="zh-CN" dirty="0" err="1">
                <a:solidFill>
                  <a:srgbClr val="0000FF"/>
                </a:solidFill>
                <a:latin typeface="楷体_GB2312" pitchFamily="49" charset="-122"/>
                <a:ea typeface="楷体_GB2312" pitchFamily="49" charset="-122"/>
              </a:rPr>
              <a:t>b∨c</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a∧b</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a∧c</a:t>
            </a:r>
            <a:r>
              <a:rPr lang="en-US" altLang="zh-CN" dirty="0">
                <a:solidFill>
                  <a:srgbClr val="0000FF"/>
                </a:solidFill>
                <a:latin typeface="楷体_GB2312" pitchFamily="49" charset="-122"/>
                <a:ea typeface="楷体_GB2312" pitchFamily="49" charset="-122"/>
              </a:rPr>
              <a:t>) </a:t>
            </a:r>
            <a:r>
              <a:rPr lang="en-US" altLang="zh-CN" dirty="0">
                <a:solidFill>
                  <a:srgbClr val="FF00FF"/>
                </a:solidFill>
                <a:latin typeface="楷体_GB2312" pitchFamily="49" charset="-122"/>
                <a:ea typeface="楷体_GB2312" pitchFamily="49" charset="-122"/>
              </a:rPr>
              <a:t>(2)</a:t>
            </a:r>
            <a:r>
              <a:rPr lang="en-US" altLang="zh-CN" dirty="0">
                <a:solidFill>
                  <a:srgbClr val="0000FF"/>
                </a:solidFill>
                <a:latin typeface="楷体_GB2312" pitchFamily="49" charset="-122"/>
                <a:ea typeface="楷体_GB2312" pitchFamily="49" charset="-122"/>
              </a:rPr>
              <a:t> 	</a:t>
            </a:r>
          </a:p>
          <a:p>
            <a:pPr algn="l">
              <a:buFont typeface="Wingdings" pitchFamily="2" charset="2"/>
              <a:buNone/>
            </a:pPr>
            <a:r>
              <a:rPr lang="en-US" altLang="zh-CN" dirty="0">
                <a:solidFill>
                  <a:srgbClr val="0000FF"/>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则称</a:t>
            </a:r>
            <a:r>
              <a:rPr lang="en-US" altLang="zh-CN" dirty="0">
                <a:solidFill>
                  <a:srgbClr val="0000FF"/>
                </a:solidFill>
                <a:latin typeface="楷体_GB2312" pitchFamily="49" charset="-122"/>
                <a:ea typeface="楷体_GB2312" pitchFamily="49" charset="-122"/>
              </a:rPr>
              <a:t>&lt;L,∨</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是一个</a:t>
            </a:r>
            <a:r>
              <a:rPr lang="zh-CN" altLang="en-US" dirty="0">
                <a:solidFill>
                  <a:srgbClr val="FF3399"/>
                </a:solidFill>
                <a:latin typeface="楷体_GB2312" pitchFamily="49" charset="-122"/>
                <a:ea typeface="楷体_GB2312" pitchFamily="49" charset="-122"/>
              </a:rPr>
              <a:t>分配格</a:t>
            </a:r>
            <a:r>
              <a:rPr lang="zh-CN" altLang="en-US" dirty="0">
                <a:solidFill>
                  <a:srgbClr val="0000FF"/>
                </a:solidFill>
                <a:latin typeface="楷体_GB2312" pitchFamily="49" charset="-122"/>
                <a:ea typeface="楷体_GB2312" pitchFamily="49" charset="-122"/>
              </a:rPr>
              <a:t>。</a:t>
            </a:r>
          </a:p>
          <a:p>
            <a:pPr>
              <a:buClr>
                <a:srgbClr val="808080"/>
              </a:buClr>
              <a:buFont typeface="Wingdings" pitchFamily="2" charset="2"/>
              <a:buChar char="n"/>
            </a:pPr>
            <a:r>
              <a:rPr lang="zh-CN" altLang="en-US" dirty="0">
                <a:solidFill>
                  <a:srgbClr val="808080"/>
                </a:solidFill>
                <a:latin typeface="楷体_GB2312" pitchFamily="49" charset="-122"/>
                <a:ea typeface="楷体_GB2312" pitchFamily="49" charset="-122"/>
              </a:rPr>
              <a:t>注意：式</a:t>
            </a:r>
            <a:r>
              <a:rPr lang="en-US" altLang="zh-CN" dirty="0">
                <a:solidFill>
                  <a:srgbClr val="808080"/>
                </a:solidFill>
                <a:latin typeface="楷体_GB2312" pitchFamily="49" charset="-122"/>
                <a:ea typeface="楷体_GB2312" pitchFamily="49" charset="-122"/>
              </a:rPr>
              <a:t>(1)</a:t>
            </a:r>
            <a:r>
              <a:rPr lang="zh-CN" altLang="en-US" dirty="0">
                <a:solidFill>
                  <a:srgbClr val="808080"/>
                </a:solidFill>
                <a:latin typeface="楷体_GB2312" pitchFamily="49" charset="-122"/>
                <a:ea typeface="楷体_GB2312" pitchFamily="49" charset="-122"/>
              </a:rPr>
              <a:t>和式</a:t>
            </a:r>
            <a:r>
              <a:rPr lang="en-US" altLang="zh-CN" dirty="0">
                <a:solidFill>
                  <a:srgbClr val="808080"/>
                </a:solidFill>
                <a:latin typeface="楷体_GB2312" pitchFamily="49" charset="-122"/>
                <a:ea typeface="楷体_GB2312" pitchFamily="49" charset="-122"/>
              </a:rPr>
              <a:t>(2)</a:t>
            </a:r>
            <a:r>
              <a:rPr lang="zh-CN" altLang="en-US" dirty="0">
                <a:solidFill>
                  <a:srgbClr val="808080"/>
                </a:solidFill>
                <a:latin typeface="楷体_GB2312" pitchFamily="49" charset="-122"/>
                <a:ea typeface="楷体_GB2312" pitchFamily="49" charset="-122"/>
              </a:rPr>
              <a:t>的两个分配律是对偶的，由对偶原理，定义</a:t>
            </a:r>
            <a:r>
              <a:rPr lang="en-US" altLang="zh-CN" dirty="0">
                <a:solidFill>
                  <a:srgbClr val="808080"/>
                </a:solidFill>
                <a:latin typeface="楷体_GB2312" pitchFamily="49" charset="-122"/>
                <a:ea typeface="楷体_GB2312" pitchFamily="49" charset="-122"/>
              </a:rPr>
              <a:t>17.7</a:t>
            </a:r>
            <a:r>
              <a:rPr lang="zh-CN" altLang="en-US" dirty="0">
                <a:solidFill>
                  <a:srgbClr val="808080"/>
                </a:solidFill>
                <a:latin typeface="楷体_GB2312" pitchFamily="49" charset="-122"/>
                <a:ea typeface="楷体_GB2312" pitchFamily="49" charset="-122"/>
              </a:rPr>
              <a:t>可简化为只含式</a:t>
            </a:r>
            <a:r>
              <a:rPr lang="en-US" altLang="zh-CN" dirty="0">
                <a:solidFill>
                  <a:srgbClr val="808080"/>
                </a:solidFill>
                <a:latin typeface="楷体_GB2312" pitchFamily="49" charset="-122"/>
                <a:ea typeface="楷体_GB2312" pitchFamily="49" charset="-122"/>
              </a:rPr>
              <a:t>(1)</a:t>
            </a:r>
            <a:r>
              <a:rPr lang="zh-CN" altLang="en-US" dirty="0">
                <a:solidFill>
                  <a:srgbClr val="808080"/>
                </a:solidFill>
                <a:latin typeface="楷体_GB2312" pitchFamily="49" charset="-122"/>
                <a:ea typeface="楷体_GB2312" pitchFamily="49" charset="-122"/>
              </a:rPr>
              <a:t>和式</a:t>
            </a:r>
            <a:r>
              <a:rPr lang="en-US" altLang="zh-CN" dirty="0">
                <a:solidFill>
                  <a:srgbClr val="808080"/>
                </a:solidFill>
                <a:latin typeface="楷体_GB2312" pitchFamily="49" charset="-122"/>
                <a:ea typeface="楷体_GB2312" pitchFamily="49" charset="-122"/>
              </a:rPr>
              <a:t>(2)</a:t>
            </a:r>
            <a:r>
              <a:rPr lang="zh-CN" altLang="en-US" dirty="0">
                <a:solidFill>
                  <a:srgbClr val="808080"/>
                </a:solidFill>
                <a:latin typeface="楷体_GB2312" pitchFamily="49" charset="-122"/>
                <a:ea typeface="楷体_GB2312" pitchFamily="49" charset="-122"/>
              </a:rPr>
              <a:t>中一个的分配律。</a:t>
            </a:r>
          </a:p>
          <a:p>
            <a:pPr algn="l">
              <a:buClr>
                <a:srgbClr val="808080"/>
              </a:buClr>
              <a:buFont typeface="Wingdings" pitchFamily="2" charset="2"/>
              <a:buNone/>
            </a:pPr>
            <a:endParaRPr lang="en-US" altLang="zh-CN" dirty="0">
              <a:solidFill>
                <a:srgbClr val="808080"/>
              </a:solidFill>
              <a:latin typeface="楷体_GB2312" pitchFamily="49" charset="-122"/>
              <a:ea typeface="楷体_GB2312" pitchFamily="49" charset="-122"/>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8D6FBB-3503-4D4F-AE9F-C8F5DA500866}"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06CAD24F-863E-4F3B-A80F-A5DE5E51726C}" type="slidenum">
              <a:rPr lang="en-US" altLang="zh-CN" smtClean="0"/>
              <a:pPr/>
              <a:t>56</a:t>
            </a:fld>
            <a:endParaRPr lang="en-US" altLang="zh-CN" dirty="0"/>
          </a:p>
        </p:txBody>
      </p:sp>
      <p:sp>
        <p:nvSpPr>
          <p:cNvPr id="499714" name="Rectangle 2"/>
          <p:cNvSpPr>
            <a:spLocks noGrp="1" noChangeArrowheads="1"/>
          </p:cNvSpPr>
          <p:nvPr>
            <p:ph type="title"/>
          </p:nvPr>
        </p:nvSpPr>
        <p:spPr/>
        <p:txBody>
          <a:bodyPr/>
          <a:lstStyle/>
          <a:p>
            <a:r>
              <a:rPr lang="zh-CN" altLang="en-US" sz="3600">
                <a:ea typeface="黑体" pitchFamily="2" charset="-122"/>
              </a:rPr>
              <a:t>分配格</a:t>
            </a:r>
          </a:p>
        </p:txBody>
      </p:sp>
      <p:sp>
        <p:nvSpPr>
          <p:cNvPr id="499715" name="Rectangle 3"/>
          <p:cNvSpPr>
            <a:spLocks noGrp="1" noChangeArrowheads="1"/>
          </p:cNvSpPr>
          <p:nvPr>
            <p:ph type="body" idx="1"/>
          </p:nvPr>
        </p:nvSpPr>
        <p:spPr>
          <a:xfrm>
            <a:off x="1066800" y="1166813"/>
            <a:ext cx="7620000" cy="4687887"/>
          </a:xfrm>
        </p:spPr>
        <p:txBody>
          <a:bodyPr/>
          <a:lstStyle/>
          <a:p>
            <a:pPr algn="l">
              <a:buClr>
                <a:srgbClr val="FF0000"/>
              </a:buClr>
              <a:buFont typeface="Wingdings" pitchFamily="2" charset="2"/>
              <a:buChar char="n"/>
            </a:pPr>
            <a:r>
              <a:rPr lang="zh-CN" altLang="en-US">
                <a:solidFill>
                  <a:srgbClr val="CC00CC"/>
                </a:solidFill>
                <a:latin typeface="楷体_GB2312" pitchFamily="49" charset="-122"/>
                <a:ea typeface="楷体_GB2312" pitchFamily="49" charset="-122"/>
              </a:rPr>
              <a:t>定义</a:t>
            </a:r>
            <a:r>
              <a:rPr lang="en-US" altLang="zh-CN">
                <a:solidFill>
                  <a:srgbClr val="CC00CC"/>
                </a:solidFill>
                <a:latin typeface="楷体_GB2312" pitchFamily="49" charset="-122"/>
                <a:ea typeface="楷体_GB2312" pitchFamily="49" charset="-122"/>
              </a:rPr>
              <a:t>17.7 </a:t>
            </a:r>
            <a:r>
              <a:rPr lang="zh-CN" altLang="en-US">
                <a:latin typeface="楷体_GB2312" pitchFamily="49" charset="-122"/>
                <a:ea typeface="楷体_GB2312" pitchFamily="49" charset="-122"/>
              </a:rPr>
              <a:t>设</a:t>
            </a:r>
            <a:r>
              <a:rPr lang="en-US" altLang="zh-CN">
                <a:latin typeface="楷体_GB2312" pitchFamily="49" charset="-122"/>
                <a:ea typeface="楷体_GB2312" pitchFamily="49" charset="-122"/>
              </a:rPr>
              <a:t>&lt;L,∨</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&gt;</a:t>
            </a:r>
            <a:r>
              <a:rPr lang="zh-CN" altLang="en-US">
                <a:latin typeface="楷体_GB2312" pitchFamily="49" charset="-122"/>
                <a:ea typeface="楷体_GB2312" pitchFamily="49" charset="-122"/>
              </a:rPr>
              <a:t>是一个格，如果对任意</a:t>
            </a:r>
            <a:r>
              <a:rPr lang="en-US" altLang="zh-CN">
                <a:latin typeface="楷体_GB2312" pitchFamily="49" charset="-122"/>
                <a:ea typeface="楷体_GB2312" pitchFamily="49" charset="-122"/>
              </a:rPr>
              <a:t>a,b,c∈L</a:t>
            </a:r>
            <a:r>
              <a:rPr lang="zh-CN" altLang="en-US">
                <a:latin typeface="楷体_GB2312" pitchFamily="49" charset="-122"/>
                <a:ea typeface="楷体_GB2312" pitchFamily="49" charset="-122"/>
              </a:rPr>
              <a:t>，都有：</a:t>
            </a:r>
          </a:p>
          <a:p>
            <a:pPr algn="l">
              <a:buFont typeface="Wingdings" pitchFamily="2" charset="2"/>
              <a:buNone/>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a∨(b∧c)</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(a∨b)∧(a∨c) (1) 	</a:t>
            </a:r>
          </a:p>
          <a:p>
            <a:pPr algn="l">
              <a:buFont typeface="Wingdings" pitchFamily="2" charset="2"/>
              <a:buNone/>
            </a:pPr>
            <a:r>
              <a:rPr lang="en-US" altLang="zh-CN">
                <a:latin typeface="楷体_GB2312" pitchFamily="49" charset="-122"/>
                <a:ea typeface="楷体_GB2312" pitchFamily="49" charset="-122"/>
              </a:rPr>
              <a:t>       a∧(b∨c)</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(a∧b)∨(a∧c) (2) 	</a:t>
            </a:r>
          </a:p>
          <a:p>
            <a:pPr algn="l">
              <a:buFont typeface="Wingdings" pitchFamily="2" charset="2"/>
              <a:buNone/>
            </a:pP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则称</a:t>
            </a:r>
            <a:r>
              <a:rPr lang="en-US" altLang="zh-CN">
                <a:latin typeface="楷体_GB2312" pitchFamily="49" charset="-122"/>
                <a:ea typeface="楷体_GB2312" pitchFamily="49" charset="-122"/>
              </a:rPr>
              <a:t>&lt;L,∨</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&gt;</a:t>
            </a:r>
            <a:r>
              <a:rPr lang="zh-CN" altLang="en-US">
                <a:latin typeface="楷体_GB2312" pitchFamily="49" charset="-122"/>
                <a:ea typeface="楷体_GB2312" pitchFamily="49" charset="-122"/>
              </a:rPr>
              <a:t>是一个分配格。</a:t>
            </a:r>
          </a:p>
          <a:p>
            <a:pPr>
              <a:buClr>
                <a:srgbClr val="FF0000"/>
              </a:buClr>
              <a:buFont typeface="Wingdings" pitchFamily="2" charset="2"/>
              <a:buChar char="n"/>
            </a:pPr>
            <a:r>
              <a:rPr lang="zh-CN" altLang="en-US">
                <a:solidFill>
                  <a:srgbClr val="FF3399"/>
                </a:solidFill>
                <a:latin typeface="楷体_GB2312" pitchFamily="49" charset="-122"/>
                <a:ea typeface="楷体_GB2312" pitchFamily="49" charset="-122"/>
              </a:rPr>
              <a:t>注意</a:t>
            </a:r>
            <a:r>
              <a:rPr lang="zh-CN" altLang="en-US">
                <a:solidFill>
                  <a:srgbClr val="0000FF"/>
                </a:solidFill>
                <a:latin typeface="楷体_GB2312" pitchFamily="49" charset="-122"/>
                <a:ea typeface="楷体_GB2312" pitchFamily="49" charset="-122"/>
              </a:rPr>
              <a:t>：式</a:t>
            </a:r>
            <a:r>
              <a:rPr lang="en-US" altLang="zh-CN">
                <a:solidFill>
                  <a:srgbClr val="0000FF"/>
                </a:solidFill>
                <a:latin typeface="楷体_GB2312" pitchFamily="49" charset="-122"/>
                <a:ea typeface="楷体_GB2312" pitchFamily="49" charset="-122"/>
              </a:rPr>
              <a:t>(1)</a:t>
            </a:r>
            <a:r>
              <a:rPr lang="zh-CN" altLang="en-US">
                <a:solidFill>
                  <a:srgbClr val="0000FF"/>
                </a:solidFill>
                <a:latin typeface="楷体_GB2312" pitchFamily="49" charset="-122"/>
                <a:ea typeface="楷体_GB2312" pitchFamily="49" charset="-122"/>
              </a:rPr>
              <a:t>和式</a:t>
            </a:r>
            <a:r>
              <a:rPr lang="en-US" altLang="zh-CN">
                <a:solidFill>
                  <a:srgbClr val="0000FF"/>
                </a:solidFill>
                <a:latin typeface="楷体_GB2312" pitchFamily="49" charset="-122"/>
                <a:ea typeface="楷体_GB2312" pitchFamily="49" charset="-122"/>
              </a:rPr>
              <a:t>(2)</a:t>
            </a:r>
            <a:r>
              <a:rPr lang="zh-CN" altLang="en-US">
                <a:solidFill>
                  <a:srgbClr val="0000FF"/>
                </a:solidFill>
                <a:latin typeface="楷体_GB2312" pitchFamily="49" charset="-122"/>
                <a:ea typeface="楷体_GB2312" pitchFamily="49" charset="-122"/>
              </a:rPr>
              <a:t>的两个分配律是对偶的，由对偶原理，</a:t>
            </a:r>
            <a:r>
              <a:rPr lang="zh-CN" altLang="en-US">
                <a:solidFill>
                  <a:srgbClr val="CC00CC"/>
                </a:solidFill>
                <a:latin typeface="楷体_GB2312" pitchFamily="49" charset="-122"/>
                <a:ea typeface="楷体_GB2312" pitchFamily="49" charset="-122"/>
              </a:rPr>
              <a:t>定义</a:t>
            </a:r>
            <a:r>
              <a:rPr lang="en-US" altLang="zh-CN">
                <a:solidFill>
                  <a:srgbClr val="CC00CC"/>
                </a:solidFill>
                <a:latin typeface="楷体_GB2312" pitchFamily="49" charset="-122"/>
                <a:ea typeface="楷体_GB2312" pitchFamily="49" charset="-122"/>
              </a:rPr>
              <a:t>17.7</a:t>
            </a:r>
            <a:r>
              <a:rPr lang="zh-CN" altLang="en-US">
                <a:solidFill>
                  <a:srgbClr val="0000FF"/>
                </a:solidFill>
                <a:latin typeface="楷体_GB2312" pitchFamily="49" charset="-122"/>
                <a:ea typeface="楷体_GB2312" pitchFamily="49" charset="-122"/>
              </a:rPr>
              <a:t>可简化为只含式</a:t>
            </a:r>
            <a:r>
              <a:rPr lang="en-US" altLang="zh-CN">
                <a:solidFill>
                  <a:srgbClr val="0000FF"/>
                </a:solidFill>
                <a:latin typeface="楷体_GB2312" pitchFamily="49" charset="-122"/>
                <a:ea typeface="楷体_GB2312" pitchFamily="49" charset="-122"/>
              </a:rPr>
              <a:t>(1)</a:t>
            </a:r>
            <a:r>
              <a:rPr lang="zh-CN" altLang="en-US">
                <a:solidFill>
                  <a:srgbClr val="0000FF"/>
                </a:solidFill>
                <a:latin typeface="楷体_GB2312" pitchFamily="49" charset="-122"/>
                <a:ea typeface="楷体_GB2312" pitchFamily="49" charset="-122"/>
              </a:rPr>
              <a:t>和式</a:t>
            </a:r>
            <a:r>
              <a:rPr lang="en-US" altLang="zh-CN">
                <a:solidFill>
                  <a:srgbClr val="0000FF"/>
                </a:solidFill>
                <a:latin typeface="楷体_GB2312" pitchFamily="49" charset="-122"/>
                <a:ea typeface="楷体_GB2312" pitchFamily="49" charset="-122"/>
              </a:rPr>
              <a:t>(2)</a:t>
            </a:r>
            <a:r>
              <a:rPr lang="zh-CN" altLang="en-US">
                <a:solidFill>
                  <a:srgbClr val="0000FF"/>
                </a:solidFill>
                <a:latin typeface="楷体_GB2312" pitchFamily="49" charset="-122"/>
                <a:ea typeface="楷体_GB2312" pitchFamily="49" charset="-122"/>
              </a:rPr>
              <a:t>中一个的分配律。</a:t>
            </a:r>
          </a:p>
          <a:p>
            <a:pPr algn="l">
              <a:buFont typeface="Wingdings" pitchFamily="2" charset="2"/>
              <a:buNone/>
            </a:pPr>
            <a:endParaRPr lang="en-US" altLang="zh-CN">
              <a:solidFill>
                <a:srgbClr val="0000FF"/>
              </a:solidFill>
              <a:latin typeface="楷体_GB2312" pitchFamily="49" charset="-122"/>
              <a:ea typeface="楷体_GB2312" pitchFamily="49" charset="-122"/>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AA7CF06-912F-42D4-8D0E-FF34189A3335}"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2F057FB8-FA20-4820-963A-48502E4BCF12}" type="slidenum">
              <a:rPr lang="en-US" altLang="zh-CN" smtClean="0"/>
              <a:pPr/>
              <a:t>57</a:t>
            </a:fld>
            <a:endParaRPr lang="en-US" altLang="zh-CN" dirty="0"/>
          </a:p>
        </p:txBody>
      </p:sp>
      <p:sp>
        <p:nvSpPr>
          <p:cNvPr id="500738" name="Rectangle 2"/>
          <p:cNvSpPr>
            <a:spLocks noGrp="1" noChangeArrowheads="1"/>
          </p:cNvSpPr>
          <p:nvPr>
            <p:ph type="title"/>
          </p:nvPr>
        </p:nvSpPr>
        <p:spPr/>
        <p:txBody>
          <a:bodyPr/>
          <a:lstStyle/>
          <a:p>
            <a:r>
              <a:rPr lang="zh-CN" altLang="en-US" sz="3200">
                <a:solidFill>
                  <a:srgbClr val="FF3399"/>
                </a:solidFill>
                <a:latin typeface="隶书" pitchFamily="49" charset="-122"/>
                <a:ea typeface="隶书" pitchFamily="49" charset="-122"/>
              </a:rPr>
              <a:t>例 </a:t>
            </a:r>
          </a:p>
        </p:txBody>
      </p:sp>
      <p:sp>
        <p:nvSpPr>
          <p:cNvPr id="500739" name="Rectangle 3"/>
          <p:cNvSpPr>
            <a:spLocks noChangeArrowheads="1"/>
          </p:cNvSpPr>
          <p:nvPr/>
        </p:nvSpPr>
        <p:spPr bwMode="auto">
          <a:xfrm>
            <a:off x="1042988" y="1052513"/>
            <a:ext cx="7848600"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05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为任意一个集合，则幂集格</a:t>
            </a:r>
            <a:r>
              <a:rPr lang="en-US" altLang="zh-CN" sz="2800" b="1">
                <a:solidFill>
                  <a:srgbClr val="0000FF"/>
                </a:solidFill>
                <a:latin typeface="楷体_GB2312" pitchFamily="49" charset="-122"/>
                <a:ea typeface="楷体_GB2312" pitchFamily="49" charset="-122"/>
              </a:rPr>
              <a:t>&lt;</a:t>
            </a:r>
            <a:r>
              <a:rPr lang="en-US" altLang="zh-CN" sz="2800" b="1">
                <a:solidFill>
                  <a:srgbClr val="0000FF"/>
                </a:solidFill>
                <a:latin typeface="楷体_GB2312" pitchFamily="49" charset="-122"/>
                <a:ea typeface="楷体_GB2312" pitchFamily="49" charset="-122"/>
                <a:sym typeface="Symbol" pitchFamily="18" charset="2"/>
              </a:rPr>
              <a:t>2</a:t>
            </a:r>
            <a:r>
              <a:rPr lang="en-US" altLang="zh-CN" sz="2800" b="1" baseline="30000">
                <a:solidFill>
                  <a:srgbClr val="0000FF"/>
                </a:solidFill>
                <a:latin typeface="楷体_GB2312" pitchFamily="49" charset="-122"/>
                <a:ea typeface="楷体_GB2312" pitchFamily="49" charset="-122"/>
              </a:rPr>
              <a:t>A</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是否是分配格？</a:t>
            </a:r>
          </a:p>
          <a:p>
            <a:pPr marL="533400" indent="-533400" algn="just">
              <a:lnSpc>
                <a:spcPct val="105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P</a:t>
            </a:r>
            <a:r>
              <a:rPr lang="zh-CN" altLang="en-US" sz="2800" b="1">
                <a:solidFill>
                  <a:srgbClr val="0000FF"/>
                </a:solidFill>
                <a:latin typeface="楷体_GB2312" pitchFamily="49" charset="-122"/>
                <a:ea typeface="楷体_GB2312" pitchFamily="49" charset="-122"/>
              </a:rPr>
              <a:t>为命题公式集合，∧、∨分别是命题合取与析取运算，则</a:t>
            </a:r>
            <a:r>
              <a:rPr lang="en-US" altLang="zh-CN" sz="2800" b="1">
                <a:solidFill>
                  <a:srgbClr val="0000FF"/>
                </a:solidFill>
                <a:latin typeface="楷体_GB2312" pitchFamily="49" charset="-122"/>
                <a:ea typeface="楷体_GB2312" pitchFamily="49" charset="-122"/>
              </a:rPr>
              <a:t>&lt;</a:t>
            </a:r>
            <a:r>
              <a:rPr lang="en-US" altLang="zh-CN" sz="2800" b="1">
                <a:solidFill>
                  <a:srgbClr val="0000FF"/>
                </a:solidFill>
                <a:latin typeface="楷体_GB2312" pitchFamily="49" charset="-122"/>
                <a:ea typeface="楷体_GB2312" pitchFamily="49" charset="-122"/>
                <a:sym typeface="Symbol" pitchFamily="18" charset="2"/>
              </a:rPr>
              <a:t>P</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是否是分配格？</a:t>
            </a:r>
          </a:p>
          <a:p>
            <a:pPr marL="533400" indent="-533400" algn="just">
              <a:lnSpc>
                <a:spcPct val="105000"/>
              </a:lnSpc>
              <a:buClr>
                <a:srgbClr val="00FF00"/>
              </a:buClr>
              <a:buFont typeface="Wingdings" pitchFamily="2" charset="2"/>
              <a:buNone/>
            </a:pPr>
            <a:r>
              <a:rPr lang="zh-CN" altLang="en-US" sz="2800" b="1">
                <a:solidFill>
                  <a:srgbClr val="808080"/>
                </a:solidFill>
                <a:latin typeface="楷体_GB2312" pitchFamily="49" charset="-122"/>
                <a:ea typeface="楷体_GB2312" pitchFamily="49" charset="-122"/>
              </a:rPr>
              <a:t>解：</a:t>
            </a:r>
            <a:r>
              <a:rPr lang="en-US" altLang="zh-CN" sz="2800" b="1">
                <a:solidFill>
                  <a:srgbClr val="808080"/>
                </a:solidFill>
                <a:latin typeface="楷体_GB2312" pitchFamily="49" charset="-122"/>
                <a:ea typeface="楷体_GB2312" pitchFamily="49" charset="-122"/>
              </a:rPr>
              <a:t>1) </a:t>
            </a:r>
            <a:r>
              <a:rPr lang="zh-CN" altLang="en-US" sz="2800" b="1">
                <a:solidFill>
                  <a:srgbClr val="808080"/>
                </a:solidFill>
                <a:latin typeface="楷体_GB2312" pitchFamily="49" charset="-122"/>
                <a:ea typeface="楷体_GB2312" pitchFamily="49" charset="-122"/>
              </a:rPr>
              <a:t>对任意</a:t>
            </a:r>
            <a:r>
              <a:rPr lang="en-US" altLang="zh-CN" sz="2800" b="1">
                <a:solidFill>
                  <a:srgbClr val="808080"/>
                </a:solidFill>
                <a:latin typeface="楷体_GB2312" pitchFamily="49" charset="-122"/>
                <a:ea typeface="楷体_GB2312" pitchFamily="49" charset="-122"/>
                <a:sym typeface="Symbol" pitchFamily="18" charset="2"/>
              </a:rPr>
              <a:t>P</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Q</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R∈</a:t>
            </a:r>
            <a:r>
              <a:rPr lang="en-US" altLang="zh-CN" sz="2800" b="1">
                <a:solidFill>
                  <a:srgbClr val="808080"/>
                </a:solidFill>
                <a:latin typeface="楷体_GB2312" pitchFamily="49" charset="-122"/>
                <a:ea typeface="楷体_GB2312" pitchFamily="49" charset="-122"/>
                <a:sym typeface="Symbol" pitchFamily="18" charset="2"/>
              </a:rPr>
              <a:t>2</a:t>
            </a:r>
            <a:r>
              <a:rPr lang="en-US" altLang="zh-CN" sz="2800" b="1" baseline="30000">
                <a:solidFill>
                  <a:srgbClr val="808080"/>
                </a:solidFill>
                <a:latin typeface="楷体_GB2312" pitchFamily="49" charset="-122"/>
                <a:ea typeface="楷体_GB2312" pitchFamily="49" charset="-122"/>
              </a:rPr>
              <a:t>A</a:t>
            </a:r>
            <a:r>
              <a:rPr lang="en-US" altLang="zh-CN" sz="2800" b="1">
                <a:solidFill>
                  <a:srgbClr val="808080"/>
                </a:solidFill>
                <a:latin typeface="楷体_GB2312" pitchFamily="49" charset="-122"/>
                <a:ea typeface="楷体_GB2312" pitchFamily="49" charset="-122"/>
              </a:rPr>
              <a:t> </a:t>
            </a:r>
            <a:r>
              <a:rPr lang="zh-CN" altLang="en-US" sz="2800" b="1">
                <a:solidFill>
                  <a:srgbClr val="808080"/>
                </a:solidFill>
                <a:latin typeface="楷体_GB2312" pitchFamily="49" charset="-122"/>
                <a:ea typeface="楷体_GB2312" pitchFamily="49" charset="-122"/>
              </a:rPr>
              <a:t>，有：</a:t>
            </a:r>
          </a:p>
          <a:p>
            <a:pPr marL="533400" indent="-533400" algn="ctr">
              <a:lnSpc>
                <a:spcPct val="105000"/>
              </a:lnSpc>
              <a:buClr>
                <a:srgbClr val="00FF00"/>
              </a:buClr>
              <a:buFont typeface="Wingdings" pitchFamily="2" charset="2"/>
              <a:buNone/>
            </a:pPr>
            <a:r>
              <a:rPr lang="en-US" altLang="zh-CN" sz="2800" b="1">
                <a:solidFill>
                  <a:srgbClr val="808080"/>
                </a:solidFill>
                <a:latin typeface="楷体_GB2312" pitchFamily="49" charset="-122"/>
                <a:ea typeface="楷体_GB2312" pitchFamily="49" charset="-122"/>
              </a:rPr>
              <a:t>P∩(Q∪R)</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(P∩Q)∪(P∩R)</a:t>
            </a:r>
          </a:p>
          <a:p>
            <a:pPr marL="533400" indent="-533400" algn="ctr">
              <a:lnSpc>
                <a:spcPct val="105000"/>
              </a:lnSpc>
              <a:buClr>
                <a:srgbClr val="00FF00"/>
              </a:buClr>
              <a:buFont typeface="Wingdings" pitchFamily="2" charset="2"/>
              <a:buNone/>
            </a:pPr>
            <a:r>
              <a:rPr lang="en-US" altLang="zh-CN" sz="2800" b="1">
                <a:solidFill>
                  <a:srgbClr val="808080"/>
                </a:solidFill>
                <a:latin typeface="楷体_GB2312" pitchFamily="49" charset="-122"/>
                <a:ea typeface="楷体_GB2312" pitchFamily="49" charset="-122"/>
              </a:rPr>
              <a:t>P∪(Q∩R)</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(P∪Q)∩(P∪R)</a:t>
            </a:r>
          </a:p>
          <a:p>
            <a:pPr marL="533400" indent="-533400" algn="just">
              <a:lnSpc>
                <a:spcPct val="105000"/>
              </a:lnSpc>
              <a:buClr>
                <a:srgbClr val="00FF00"/>
              </a:buClr>
              <a:buFont typeface="Wingdings" pitchFamily="2" charset="2"/>
              <a:buNone/>
            </a:pPr>
            <a:r>
              <a:rPr lang="en-US" altLang="zh-CN" sz="2800" b="1">
                <a:solidFill>
                  <a:srgbClr val="808080"/>
                </a:solidFill>
                <a:latin typeface="楷体_GB2312" pitchFamily="49" charset="-122"/>
                <a:ea typeface="楷体_GB2312" pitchFamily="49" charset="-122"/>
              </a:rPr>
              <a:t>	    </a:t>
            </a:r>
            <a:r>
              <a:rPr lang="zh-CN" altLang="en-US" sz="2800" b="1">
                <a:solidFill>
                  <a:srgbClr val="808080"/>
                </a:solidFill>
                <a:latin typeface="楷体_GB2312" pitchFamily="49" charset="-122"/>
                <a:ea typeface="楷体_GB2312" pitchFamily="49" charset="-122"/>
              </a:rPr>
              <a:t>所以，格</a:t>
            </a:r>
            <a:r>
              <a:rPr lang="en-US" altLang="zh-CN" sz="2800" b="1">
                <a:solidFill>
                  <a:srgbClr val="808080"/>
                </a:solidFill>
                <a:latin typeface="楷体_GB2312" pitchFamily="49" charset="-122"/>
                <a:ea typeface="楷体_GB2312" pitchFamily="49" charset="-122"/>
              </a:rPr>
              <a:t>&lt;</a:t>
            </a:r>
            <a:r>
              <a:rPr lang="en-US" altLang="zh-CN" sz="2800" b="1">
                <a:solidFill>
                  <a:srgbClr val="808080"/>
                </a:solidFill>
                <a:latin typeface="楷体_GB2312" pitchFamily="49" charset="-122"/>
                <a:ea typeface="楷体_GB2312" pitchFamily="49" charset="-122"/>
                <a:sym typeface="Symbol" pitchFamily="18" charset="2"/>
              </a:rPr>
              <a:t>2</a:t>
            </a:r>
            <a:r>
              <a:rPr lang="en-US" altLang="zh-CN" sz="2800" b="1" baseline="30000">
                <a:solidFill>
                  <a:srgbClr val="808080"/>
                </a:solidFill>
                <a:latin typeface="楷体_GB2312" pitchFamily="49" charset="-122"/>
                <a:ea typeface="楷体_GB2312" pitchFamily="49" charset="-122"/>
              </a:rPr>
              <a:t>A</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,∪&gt;</a:t>
            </a:r>
            <a:r>
              <a:rPr lang="zh-CN" altLang="en-US" sz="2800" b="1">
                <a:solidFill>
                  <a:srgbClr val="808080"/>
                </a:solidFill>
                <a:latin typeface="楷体_GB2312" pitchFamily="49" charset="-122"/>
                <a:ea typeface="楷体_GB2312" pitchFamily="49" charset="-122"/>
              </a:rPr>
              <a:t>是一个分配格。</a:t>
            </a:r>
          </a:p>
          <a:p>
            <a:pPr marL="533400" indent="-533400" algn="just">
              <a:lnSpc>
                <a:spcPct val="105000"/>
              </a:lnSpc>
              <a:buClr>
                <a:srgbClr val="00FF00"/>
              </a:buClr>
              <a:buFont typeface="Wingdings" pitchFamily="2" charset="2"/>
              <a:buNone/>
            </a:pPr>
            <a:r>
              <a:rPr lang="zh-CN" altLang="en-US" sz="2800" b="1">
                <a:solidFill>
                  <a:srgbClr val="808080"/>
                </a:solidFill>
                <a:latin typeface="楷体_GB2312" pitchFamily="49" charset="-122"/>
                <a:ea typeface="楷体_GB2312" pitchFamily="49" charset="-122"/>
              </a:rPr>
              <a:t>    </a:t>
            </a:r>
            <a:r>
              <a:rPr lang="en-US" altLang="zh-CN" sz="2800" b="1">
                <a:solidFill>
                  <a:srgbClr val="808080"/>
                </a:solidFill>
                <a:latin typeface="楷体_GB2312" pitchFamily="49" charset="-122"/>
                <a:ea typeface="楷体_GB2312" pitchFamily="49" charset="-122"/>
              </a:rPr>
              <a:t>2) </a:t>
            </a:r>
            <a:r>
              <a:rPr lang="zh-CN" altLang="en-US" sz="2800" b="1">
                <a:solidFill>
                  <a:srgbClr val="808080"/>
                </a:solidFill>
                <a:latin typeface="楷体_GB2312" pitchFamily="49" charset="-122"/>
                <a:ea typeface="楷体_GB2312" pitchFamily="49" charset="-122"/>
              </a:rPr>
              <a:t>对任意</a:t>
            </a:r>
            <a:r>
              <a:rPr lang="en-US" altLang="zh-CN" sz="2800" b="1">
                <a:solidFill>
                  <a:srgbClr val="808080"/>
                </a:solidFill>
                <a:latin typeface="楷体_GB2312" pitchFamily="49" charset="-122"/>
                <a:ea typeface="楷体_GB2312" pitchFamily="49" charset="-122"/>
              </a:rPr>
              <a:t>R</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S</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T∈P</a:t>
            </a:r>
            <a:r>
              <a:rPr lang="zh-CN" altLang="en-US" sz="2800" b="1">
                <a:solidFill>
                  <a:srgbClr val="808080"/>
                </a:solidFill>
                <a:latin typeface="楷体_GB2312" pitchFamily="49" charset="-122"/>
                <a:ea typeface="楷体_GB2312" pitchFamily="49" charset="-122"/>
              </a:rPr>
              <a:t>，有</a:t>
            </a:r>
          </a:p>
          <a:p>
            <a:pPr marL="533400" indent="-533400" algn="ctr">
              <a:lnSpc>
                <a:spcPct val="105000"/>
              </a:lnSpc>
              <a:buClr>
                <a:srgbClr val="00FF00"/>
              </a:buClr>
              <a:buFont typeface="Wingdings" pitchFamily="2" charset="2"/>
              <a:buNone/>
            </a:pPr>
            <a:r>
              <a:rPr lang="en-US" altLang="zh-CN" sz="2800" b="1">
                <a:solidFill>
                  <a:srgbClr val="808080"/>
                </a:solidFill>
                <a:latin typeface="楷体_GB2312" pitchFamily="49" charset="-122"/>
                <a:ea typeface="楷体_GB2312" pitchFamily="49" charset="-122"/>
              </a:rPr>
              <a:t>R∧(S∨T)</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(R∧S)∨(R∧T)</a:t>
            </a:r>
          </a:p>
          <a:p>
            <a:pPr marL="533400" indent="-533400" algn="ctr">
              <a:lnSpc>
                <a:spcPct val="105000"/>
              </a:lnSpc>
              <a:buClr>
                <a:srgbClr val="00FF00"/>
              </a:buClr>
              <a:buFont typeface="Wingdings" pitchFamily="2" charset="2"/>
              <a:buNone/>
            </a:pPr>
            <a:r>
              <a:rPr lang="en-US" altLang="zh-CN" sz="2800" b="1">
                <a:solidFill>
                  <a:srgbClr val="808080"/>
                </a:solidFill>
                <a:latin typeface="楷体_GB2312" pitchFamily="49" charset="-122"/>
                <a:ea typeface="楷体_GB2312" pitchFamily="49" charset="-122"/>
              </a:rPr>
              <a:t>R∨(S∧T)</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(R∨S)∧(R∨T)</a:t>
            </a:r>
          </a:p>
          <a:p>
            <a:pPr marL="533400" indent="-533400" algn="just">
              <a:lnSpc>
                <a:spcPct val="105000"/>
              </a:lnSpc>
              <a:buClr>
                <a:srgbClr val="00FF00"/>
              </a:buClr>
              <a:buFont typeface="Wingdings" pitchFamily="2" charset="2"/>
              <a:buNone/>
            </a:pPr>
            <a:r>
              <a:rPr lang="en-US" altLang="zh-CN" sz="2800" b="1">
                <a:solidFill>
                  <a:srgbClr val="808080"/>
                </a:solidFill>
                <a:latin typeface="楷体_GB2312" pitchFamily="49" charset="-122"/>
                <a:ea typeface="楷体_GB2312" pitchFamily="49" charset="-122"/>
              </a:rPr>
              <a:t>	    </a:t>
            </a:r>
            <a:r>
              <a:rPr lang="zh-CN" altLang="en-US" sz="2800" b="1">
                <a:solidFill>
                  <a:srgbClr val="808080"/>
                </a:solidFill>
                <a:latin typeface="楷体_GB2312" pitchFamily="49" charset="-122"/>
                <a:ea typeface="楷体_GB2312" pitchFamily="49" charset="-122"/>
              </a:rPr>
              <a:t>所以，格</a:t>
            </a:r>
            <a:r>
              <a:rPr lang="en-US" altLang="zh-CN" sz="2800" b="1">
                <a:solidFill>
                  <a:srgbClr val="808080"/>
                </a:solidFill>
                <a:latin typeface="楷体_GB2312" pitchFamily="49" charset="-122"/>
                <a:ea typeface="楷体_GB2312" pitchFamily="49" charset="-122"/>
              </a:rPr>
              <a:t>&lt;P,∧,∨&gt;</a:t>
            </a:r>
            <a:r>
              <a:rPr lang="zh-CN" altLang="en-US" sz="2800" b="1">
                <a:solidFill>
                  <a:srgbClr val="808080"/>
                </a:solidFill>
                <a:latin typeface="楷体_GB2312" pitchFamily="49" charset="-122"/>
                <a:ea typeface="楷体_GB2312" pitchFamily="49" charset="-122"/>
              </a:rPr>
              <a:t>是一个分配格。</a:t>
            </a:r>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9C6D9F-2CA0-4E19-A048-6EBE64A0874A}"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19AA93DE-2D56-4CB4-80A5-B7B799C3D323}" type="slidenum">
              <a:rPr lang="en-US" altLang="zh-CN" smtClean="0"/>
              <a:pPr/>
              <a:t>58</a:t>
            </a:fld>
            <a:endParaRPr lang="en-US" altLang="zh-CN" dirty="0"/>
          </a:p>
        </p:txBody>
      </p:sp>
      <p:sp>
        <p:nvSpPr>
          <p:cNvPr id="501762" name="Rectangle 2"/>
          <p:cNvSpPr>
            <a:spLocks noGrp="1" noChangeArrowheads="1"/>
          </p:cNvSpPr>
          <p:nvPr>
            <p:ph type="title"/>
          </p:nvPr>
        </p:nvSpPr>
        <p:spPr/>
        <p:txBody>
          <a:bodyPr/>
          <a:lstStyle/>
          <a:p>
            <a:r>
              <a:rPr lang="zh-CN" altLang="en-US" sz="3200">
                <a:solidFill>
                  <a:srgbClr val="FF3399"/>
                </a:solidFill>
                <a:latin typeface="隶书" pitchFamily="49" charset="-122"/>
                <a:ea typeface="隶书" pitchFamily="49" charset="-122"/>
              </a:rPr>
              <a:t>例 </a:t>
            </a:r>
          </a:p>
        </p:txBody>
      </p:sp>
      <p:sp>
        <p:nvSpPr>
          <p:cNvPr id="501763" name="Rectangle 3"/>
          <p:cNvSpPr>
            <a:spLocks noChangeArrowheads="1"/>
          </p:cNvSpPr>
          <p:nvPr/>
        </p:nvSpPr>
        <p:spPr bwMode="auto">
          <a:xfrm>
            <a:off x="1042988" y="1052513"/>
            <a:ext cx="7848600"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05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为任意一个集合，则幂集格</a:t>
            </a:r>
            <a:r>
              <a:rPr lang="en-US" altLang="zh-CN" sz="2800" b="1">
                <a:solidFill>
                  <a:srgbClr val="0000FF"/>
                </a:solidFill>
                <a:latin typeface="楷体_GB2312" pitchFamily="49" charset="-122"/>
                <a:ea typeface="楷体_GB2312" pitchFamily="49" charset="-122"/>
              </a:rPr>
              <a:t>&lt;</a:t>
            </a:r>
            <a:r>
              <a:rPr lang="en-US" altLang="zh-CN" sz="2800" b="1">
                <a:solidFill>
                  <a:srgbClr val="0000FF"/>
                </a:solidFill>
                <a:latin typeface="楷体_GB2312" pitchFamily="49" charset="-122"/>
                <a:ea typeface="楷体_GB2312" pitchFamily="49" charset="-122"/>
                <a:sym typeface="Symbol" pitchFamily="18" charset="2"/>
              </a:rPr>
              <a:t>2</a:t>
            </a:r>
            <a:r>
              <a:rPr lang="en-US" altLang="zh-CN" sz="2800" b="1" baseline="30000">
                <a:solidFill>
                  <a:srgbClr val="0000FF"/>
                </a:solidFill>
                <a:latin typeface="楷体_GB2312" pitchFamily="49" charset="-122"/>
                <a:ea typeface="楷体_GB2312" pitchFamily="49" charset="-122"/>
              </a:rPr>
              <a:t>A</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是否是分配格？</a:t>
            </a:r>
          </a:p>
          <a:p>
            <a:pPr marL="533400" indent="-533400" algn="just">
              <a:lnSpc>
                <a:spcPct val="105000"/>
              </a:lnSpc>
              <a:buClr>
                <a:srgbClr val="FF0000"/>
              </a:buClr>
              <a:buFont typeface="Wingdings" pitchFamily="2" charset="2"/>
              <a:buAutoNum type="arabicParenR"/>
            </a:pP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P</a:t>
            </a:r>
            <a:r>
              <a:rPr lang="zh-CN" altLang="en-US" sz="2800" b="1">
                <a:latin typeface="楷体_GB2312" pitchFamily="49" charset="-122"/>
                <a:ea typeface="楷体_GB2312" pitchFamily="49" charset="-122"/>
              </a:rPr>
              <a:t>为命题公式集合，∧、∨分别是命题合取与析取运算，则</a:t>
            </a:r>
            <a:r>
              <a:rPr lang="en-US" altLang="zh-CN" sz="2800" b="1">
                <a:latin typeface="楷体_GB2312" pitchFamily="49" charset="-122"/>
                <a:ea typeface="楷体_GB2312" pitchFamily="49" charset="-122"/>
              </a:rPr>
              <a:t>&lt;</a:t>
            </a:r>
            <a:r>
              <a:rPr lang="en-US" altLang="zh-CN" sz="2800" b="1">
                <a:latin typeface="楷体_GB2312" pitchFamily="49" charset="-122"/>
                <a:ea typeface="楷体_GB2312" pitchFamily="49" charset="-122"/>
                <a:sym typeface="Symbol" pitchFamily="18" charset="2"/>
              </a:rPr>
              <a:t>P</a:t>
            </a:r>
            <a:r>
              <a:rPr lang="en-US" altLang="zh-CN" sz="2800" b="1">
                <a:latin typeface="楷体_GB2312" pitchFamily="49" charset="-122"/>
                <a:ea typeface="楷体_GB2312" pitchFamily="49" charset="-122"/>
              </a:rPr>
              <a:t>,∧,∨&gt;</a:t>
            </a:r>
            <a:r>
              <a:rPr lang="zh-CN" altLang="en-US" sz="2800" b="1">
                <a:latin typeface="楷体_GB2312" pitchFamily="49" charset="-122"/>
                <a:ea typeface="楷体_GB2312" pitchFamily="49" charset="-122"/>
              </a:rPr>
              <a:t>是否是分配格？</a:t>
            </a:r>
          </a:p>
          <a:p>
            <a:pPr marL="533400" indent="-533400" algn="just">
              <a:lnSpc>
                <a:spcPct val="105000"/>
              </a:lnSpc>
              <a:buClr>
                <a:srgbClr val="00FF00"/>
              </a:buClr>
              <a:buFont typeface="Wingdings" pitchFamily="2" charset="2"/>
              <a:buNone/>
            </a:pPr>
            <a:r>
              <a:rPr lang="zh-CN" altLang="en-US" sz="2800" b="1">
                <a:solidFill>
                  <a:srgbClr val="FF3399"/>
                </a:solidFill>
                <a:latin typeface="楷体_GB2312" pitchFamily="49" charset="-122"/>
                <a:ea typeface="楷体_GB2312" pitchFamily="49" charset="-122"/>
              </a:rPr>
              <a:t>解</a:t>
            </a:r>
            <a:r>
              <a:rPr lang="zh-CN" altLang="en-US" sz="2800" b="1">
                <a:solidFill>
                  <a:srgbClr val="FF00FF"/>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1)</a:t>
            </a:r>
            <a:r>
              <a:rPr lang="en-US" altLang="zh-CN" sz="2800" b="1">
                <a:solidFill>
                  <a:srgbClr val="00FF00"/>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对任意</a:t>
            </a:r>
            <a:r>
              <a:rPr lang="en-US" altLang="zh-CN" sz="2800" b="1">
                <a:solidFill>
                  <a:srgbClr val="0000FF"/>
                </a:solidFill>
                <a:latin typeface="楷体_GB2312" pitchFamily="49" charset="-122"/>
                <a:ea typeface="楷体_GB2312" pitchFamily="49" charset="-122"/>
                <a:sym typeface="Symbol" pitchFamily="18" charset="2"/>
              </a:rPr>
              <a:t>P</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Q</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R∈</a:t>
            </a:r>
            <a:r>
              <a:rPr lang="en-US" altLang="zh-CN" sz="2800" b="1">
                <a:solidFill>
                  <a:srgbClr val="0000FF"/>
                </a:solidFill>
                <a:latin typeface="楷体_GB2312" pitchFamily="49" charset="-122"/>
                <a:ea typeface="楷体_GB2312" pitchFamily="49" charset="-122"/>
                <a:sym typeface="Symbol" pitchFamily="18" charset="2"/>
              </a:rPr>
              <a:t>2</a:t>
            </a:r>
            <a:r>
              <a:rPr lang="en-US" altLang="zh-CN" sz="2800" b="1" baseline="30000">
                <a:solidFill>
                  <a:srgbClr val="0000FF"/>
                </a:solidFill>
                <a:latin typeface="楷体_GB2312" pitchFamily="49" charset="-122"/>
                <a:ea typeface="楷体_GB2312" pitchFamily="49" charset="-122"/>
              </a:rPr>
              <a:t>A</a:t>
            </a: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，有：</a:t>
            </a:r>
          </a:p>
          <a:p>
            <a:pPr marL="533400" indent="-533400" algn="ctr">
              <a:lnSpc>
                <a:spcPct val="105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P∩(Q∪R)</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(P∩Q)∪(P∩R)</a:t>
            </a:r>
          </a:p>
          <a:p>
            <a:pPr marL="533400" indent="-533400" algn="ctr">
              <a:lnSpc>
                <a:spcPct val="105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P∪(Q∩R)</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(P∪Q)∩(P∪R)</a:t>
            </a:r>
          </a:p>
          <a:p>
            <a:pPr marL="533400" indent="-533400" algn="just">
              <a:lnSpc>
                <a:spcPct val="105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所以，格</a:t>
            </a:r>
            <a:r>
              <a:rPr lang="en-US" altLang="zh-CN" sz="2800" b="1">
                <a:solidFill>
                  <a:srgbClr val="0000FF"/>
                </a:solidFill>
                <a:latin typeface="楷体_GB2312" pitchFamily="49" charset="-122"/>
                <a:ea typeface="楷体_GB2312" pitchFamily="49" charset="-122"/>
              </a:rPr>
              <a:t>&lt;</a:t>
            </a:r>
            <a:r>
              <a:rPr lang="en-US" altLang="zh-CN" sz="2800" b="1">
                <a:solidFill>
                  <a:srgbClr val="0000FF"/>
                </a:solidFill>
                <a:latin typeface="楷体_GB2312" pitchFamily="49" charset="-122"/>
                <a:ea typeface="楷体_GB2312" pitchFamily="49" charset="-122"/>
                <a:sym typeface="Symbol" pitchFamily="18" charset="2"/>
              </a:rPr>
              <a:t>2</a:t>
            </a:r>
            <a:r>
              <a:rPr lang="en-US" altLang="zh-CN" sz="2800" b="1" baseline="30000">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是一个分配格。</a:t>
            </a:r>
          </a:p>
          <a:p>
            <a:pPr marL="533400" indent="-533400" algn="just">
              <a:lnSpc>
                <a:spcPct val="105000"/>
              </a:lnSpc>
              <a:buClr>
                <a:srgbClr val="00FF00"/>
              </a:buClr>
              <a:buFont typeface="Wingdings" pitchFamily="2" charset="2"/>
              <a:buNone/>
            </a:pPr>
            <a:r>
              <a:rPr lang="zh-CN" altLang="en-US" sz="2800" b="1">
                <a:solidFill>
                  <a:srgbClr val="00FF00"/>
                </a:solidFill>
                <a:latin typeface="楷体_GB2312" pitchFamily="49" charset="-122"/>
                <a:ea typeface="楷体_GB2312" pitchFamily="49" charset="-122"/>
              </a:rPr>
              <a:t>    </a:t>
            </a:r>
            <a:r>
              <a:rPr lang="en-US" altLang="zh-CN" sz="2800" b="1">
                <a:solidFill>
                  <a:srgbClr val="808080"/>
                </a:solidFill>
                <a:latin typeface="楷体_GB2312" pitchFamily="49" charset="-122"/>
                <a:ea typeface="楷体_GB2312" pitchFamily="49" charset="-122"/>
              </a:rPr>
              <a:t>2) </a:t>
            </a:r>
            <a:r>
              <a:rPr lang="zh-CN" altLang="en-US" sz="2800" b="1">
                <a:solidFill>
                  <a:srgbClr val="808080"/>
                </a:solidFill>
                <a:latin typeface="楷体_GB2312" pitchFamily="49" charset="-122"/>
                <a:ea typeface="楷体_GB2312" pitchFamily="49" charset="-122"/>
              </a:rPr>
              <a:t>对任意</a:t>
            </a:r>
            <a:r>
              <a:rPr lang="en-US" altLang="zh-CN" sz="2800" b="1">
                <a:solidFill>
                  <a:srgbClr val="808080"/>
                </a:solidFill>
                <a:latin typeface="楷体_GB2312" pitchFamily="49" charset="-122"/>
                <a:ea typeface="楷体_GB2312" pitchFamily="49" charset="-122"/>
              </a:rPr>
              <a:t>R</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S</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T∈P</a:t>
            </a:r>
            <a:r>
              <a:rPr lang="zh-CN" altLang="en-US" sz="2800" b="1">
                <a:solidFill>
                  <a:srgbClr val="808080"/>
                </a:solidFill>
                <a:latin typeface="楷体_GB2312" pitchFamily="49" charset="-122"/>
                <a:ea typeface="楷体_GB2312" pitchFamily="49" charset="-122"/>
              </a:rPr>
              <a:t>，有</a:t>
            </a:r>
          </a:p>
          <a:p>
            <a:pPr marL="533400" indent="-533400" algn="ctr">
              <a:lnSpc>
                <a:spcPct val="105000"/>
              </a:lnSpc>
              <a:buClr>
                <a:srgbClr val="00FF00"/>
              </a:buClr>
              <a:buFont typeface="Wingdings" pitchFamily="2" charset="2"/>
              <a:buNone/>
            </a:pPr>
            <a:r>
              <a:rPr lang="en-US" altLang="zh-CN" sz="2800" b="1">
                <a:solidFill>
                  <a:srgbClr val="808080"/>
                </a:solidFill>
                <a:latin typeface="楷体_GB2312" pitchFamily="49" charset="-122"/>
                <a:ea typeface="楷体_GB2312" pitchFamily="49" charset="-122"/>
              </a:rPr>
              <a:t>R∧(S∨T)</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(R∧S)∨(R∧T)</a:t>
            </a:r>
          </a:p>
          <a:p>
            <a:pPr marL="533400" indent="-533400" algn="ctr">
              <a:lnSpc>
                <a:spcPct val="105000"/>
              </a:lnSpc>
              <a:buClr>
                <a:srgbClr val="00FF00"/>
              </a:buClr>
              <a:buFont typeface="Wingdings" pitchFamily="2" charset="2"/>
              <a:buNone/>
            </a:pPr>
            <a:r>
              <a:rPr lang="en-US" altLang="zh-CN" sz="2800" b="1">
                <a:solidFill>
                  <a:srgbClr val="808080"/>
                </a:solidFill>
                <a:latin typeface="楷体_GB2312" pitchFamily="49" charset="-122"/>
                <a:ea typeface="楷体_GB2312" pitchFamily="49" charset="-122"/>
              </a:rPr>
              <a:t>R∨(S∧T)</a:t>
            </a:r>
            <a:r>
              <a:rPr lang="zh-CN" altLang="en-US" sz="2800" b="1">
                <a:solidFill>
                  <a:srgbClr val="808080"/>
                </a:solidFill>
                <a:latin typeface="楷体_GB2312" pitchFamily="49" charset="-122"/>
                <a:ea typeface="楷体_GB2312" pitchFamily="49" charset="-122"/>
              </a:rPr>
              <a:t>＝</a:t>
            </a:r>
            <a:r>
              <a:rPr lang="en-US" altLang="zh-CN" sz="2800" b="1">
                <a:solidFill>
                  <a:srgbClr val="808080"/>
                </a:solidFill>
                <a:latin typeface="楷体_GB2312" pitchFamily="49" charset="-122"/>
                <a:ea typeface="楷体_GB2312" pitchFamily="49" charset="-122"/>
              </a:rPr>
              <a:t>(R∨S)∧(R∨T)</a:t>
            </a:r>
          </a:p>
          <a:p>
            <a:pPr marL="533400" indent="-533400" algn="just">
              <a:lnSpc>
                <a:spcPct val="105000"/>
              </a:lnSpc>
              <a:buClr>
                <a:srgbClr val="00FF00"/>
              </a:buClr>
              <a:buFont typeface="Wingdings" pitchFamily="2" charset="2"/>
              <a:buNone/>
            </a:pPr>
            <a:r>
              <a:rPr lang="en-US" altLang="zh-CN" sz="2800" b="1">
                <a:solidFill>
                  <a:srgbClr val="808080"/>
                </a:solidFill>
                <a:latin typeface="楷体_GB2312" pitchFamily="49" charset="-122"/>
                <a:ea typeface="楷体_GB2312" pitchFamily="49" charset="-122"/>
              </a:rPr>
              <a:t>	    </a:t>
            </a:r>
            <a:r>
              <a:rPr lang="zh-CN" altLang="en-US" sz="2800" b="1">
                <a:solidFill>
                  <a:srgbClr val="808080"/>
                </a:solidFill>
                <a:latin typeface="楷体_GB2312" pitchFamily="49" charset="-122"/>
                <a:ea typeface="楷体_GB2312" pitchFamily="49" charset="-122"/>
              </a:rPr>
              <a:t>所以，格</a:t>
            </a:r>
            <a:r>
              <a:rPr lang="en-US" altLang="zh-CN" sz="2800" b="1">
                <a:solidFill>
                  <a:srgbClr val="808080"/>
                </a:solidFill>
                <a:latin typeface="楷体_GB2312" pitchFamily="49" charset="-122"/>
                <a:ea typeface="楷体_GB2312" pitchFamily="49" charset="-122"/>
              </a:rPr>
              <a:t>&lt;P,∧,∨&gt;</a:t>
            </a:r>
            <a:r>
              <a:rPr lang="zh-CN" altLang="en-US" sz="2800" b="1">
                <a:solidFill>
                  <a:srgbClr val="808080"/>
                </a:solidFill>
                <a:latin typeface="楷体_GB2312" pitchFamily="49" charset="-122"/>
                <a:ea typeface="楷体_GB2312" pitchFamily="49" charset="-122"/>
              </a:rPr>
              <a:t>是一个分配格。</a:t>
            </a:r>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85949D0-6820-490F-A2DB-BFCC8CE1641B}"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49ABED16-7386-49E9-B5CD-56F1949B7E9F}" type="slidenum">
              <a:rPr lang="en-US" altLang="zh-CN" smtClean="0"/>
              <a:pPr/>
              <a:t>59</a:t>
            </a:fld>
            <a:endParaRPr lang="en-US" altLang="zh-CN" dirty="0"/>
          </a:p>
        </p:txBody>
      </p:sp>
      <p:sp>
        <p:nvSpPr>
          <p:cNvPr id="502786" name="Rectangle 2"/>
          <p:cNvSpPr>
            <a:spLocks noGrp="1" noChangeArrowheads="1"/>
          </p:cNvSpPr>
          <p:nvPr>
            <p:ph type="title"/>
          </p:nvPr>
        </p:nvSpPr>
        <p:spPr/>
        <p:txBody>
          <a:bodyPr/>
          <a:lstStyle/>
          <a:p>
            <a:r>
              <a:rPr lang="zh-CN" altLang="en-US" sz="3200">
                <a:solidFill>
                  <a:srgbClr val="FF3399"/>
                </a:solidFill>
                <a:latin typeface="隶书" pitchFamily="49" charset="-122"/>
                <a:ea typeface="隶书" pitchFamily="49" charset="-122"/>
              </a:rPr>
              <a:t>例 </a:t>
            </a:r>
          </a:p>
        </p:txBody>
      </p:sp>
      <p:sp>
        <p:nvSpPr>
          <p:cNvPr id="502787" name="Rectangle 3"/>
          <p:cNvSpPr>
            <a:spLocks noChangeArrowheads="1"/>
          </p:cNvSpPr>
          <p:nvPr/>
        </p:nvSpPr>
        <p:spPr bwMode="auto">
          <a:xfrm>
            <a:off x="1042988" y="1052513"/>
            <a:ext cx="7848600"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05000"/>
              </a:lnSpc>
              <a:buClr>
                <a:srgbClr val="FF0000"/>
              </a:buClr>
              <a:buFont typeface="Wingdings" pitchFamily="2" charset="2"/>
              <a:buAutoNum type="arabicParenR"/>
            </a:pP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为任意一个集合，则幂集格</a:t>
            </a:r>
            <a:r>
              <a:rPr lang="en-US" altLang="zh-CN" sz="2800" b="1">
                <a:latin typeface="楷体_GB2312" pitchFamily="49" charset="-122"/>
                <a:ea typeface="楷体_GB2312" pitchFamily="49" charset="-122"/>
              </a:rPr>
              <a:t>&lt;</a:t>
            </a:r>
            <a:r>
              <a:rPr lang="en-US" altLang="zh-CN" sz="2800" b="1">
                <a:latin typeface="楷体_GB2312" pitchFamily="49" charset="-122"/>
                <a:ea typeface="楷体_GB2312" pitchFamily="49" charset="-122"/>
                <a:sym typeface="Symbol" pitchFamily="18" charset="2"/>
              </a:rPr>
              <a:t>2</a:t>
            </a:r>
            <a:r>
              <a:rPr lang="en-US" altLang="zh-CN" sz="2800" b="1" baseline="30000">
                <a:latin typeface="楷体_GB2312" pitchFamily="49" charset="-122"/>
                <a:ea typeface="楷体_GB2312" pitchFamily="49" charset="-122"/>
              </a:rPr>
              <a:t>A</a:t>
            </a:r>
            <a:r>
              <a:rPr lang="en-US" altLang="zh-CN" sz="2800" b="1">
                <a:latin typeface="楷体_GB2312" pitchFamily="49" charset="-122"/>
                <a:ea typeface="楷体_GB2312" pitchFamily="49" charset="-122"/>
              </a:rPr>
              <a:t>,∩,∪&gt;</a:t>
            </a:r>
            <a:r>
              <a:rPr lang="zh-CN" altLang="en-US" sz="2800" b="1">
                <a:latin typeface="楷体_GB2312" pitchFamily="49" charset="-122"/>
                <a:ea typeface="楷体_GB2312" pitchFamily="49" charset="-122"/>
              </a:rPr>
              <a:t>是否是分配格？</a:t>
            </a:r>
          </a:p>
          <a:p>
            <a:pPr marL="533400" indent="-533400" algn="just">
              <a:lnSpc>
                <a:spcPct val="105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P</a:t>
            </a:r>
            <a:r>
              <a:rPr lang="zh-CN" altLang="en-US" sz="2800" b="1">
                <a:solidFill>
                  <a:srgbClr val="0000FF"/>
                </a:solidFill>
                <a:latin typeface="楷体_GB2312" pitchFamily="49" charset="-122"/>
                <a:ea typeface="楷体_GB2312" pitchFamily="49" charset="-122"/>
              </a:rPr>
              <a:t>为命题公式集合，∧、∨分别是命题合取与析取运算，则</a:t>
            </a:r>
            <a:r>
              <a:rPr lang="en-US" altLang="zh-CN" sz="2800" b="1">
                <a:solidFill>
                  <a:srgbClr val="0000FF"/>
                </a:solidFill>
                <a:latin typeface="楷体_GB2312" pitchFamily="49" charset="-122"/>
                <a:ea typeface="楷体_GB2312" pitchFamily="49" charset="-122"/>
              </a:rPr>
              <a:t>&lt;</a:t>
            </a:r>
            <a:r>
              <a:rPr lang="en-US" altLang="zh-CN" sz="2800" b="1">
                <a:solidFill>
                  <a:srgbClr val="0000FF"/>
                </a:solidFill>
                <a:latin typeface="楷体_GB2312" pitchFamily="49" charset="-122"/>
                <a:ea typeface="楷体_GB2312" pitchFamily="49" charset="-122"/>
                <a:sym typeface="Symbol" pitchFamily="18" charset="2"/>
              </a:rPr>
              <a:t>P</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是否是分配格？</a:t>
            </a:r>
          </a:p>
          <a:p>
            <a:pPr marL="533400" indent="-533400" algn="just">
              <a:lnSpc>
                <a:spcPct val="105000"/>
              </a:lnSpc>
              <a:buClr>
                <a:srgbClr val="00FF00"/>
              </a:buClr>
              <a:buFont typeface="Wingdings" pitchFamily="2" charset="2"/>
              <a:buNone/>
            </a:pPr>
            <a:r>
              <a:rPr lang="zh-CN" altLang="en-US" sz="2800" b="1">
                <a:solidFill>
                  <a:srgbClr val="FF3399"/>
                </a:solidFill>
                <a:latin typeface="楷体_GB2312" pitchFamily="49" charset="-122"/>
                <a:ea typeface="楷体_GB2312" pitchFamily="49" charset="-122"/>
              </a:rPr>
              <a:t>解</a:t>
            </a:r>
            <a:r>
              <a:rPr lang="zh-CN" altLang="en-US" sz="2800" b="1">
                <a:solidFill>
                  <a:srgbClr val="FF00FF"/>
                </a:solidFill>
                <a:latin typeface="楷体_GB2312" pitchFamily="49" charset="-122"/>
                <a:ea typeface="楷体_GB2312" pitchFamily="49" charset="-122"/>
              </a:rPr>
              <a:t>：</a:t>
            </a:r>
            <a:r>
              <a:rPr lang="en-US" altLang="zh-CN" sz="2800" b="1">
                <a:latin typeface="楷体_GB2312" pitchFamily="49" charset="-122"/>
                <a:ea typeface="楷体_GB2312" pitchFamily="49" charset="-122"/>
              </a:rPr>
              <a:t>1) </a:t>
            </a:r>
            <a:r>
              <a:rPr lang="zh-CN" altLang="en-US" sz="2800" b="1">
                <a:latin typeface="楷体_GB2312" pitchFamily="49" charset="-122"/>
                <a:ea typeface="楷体_GB2312" pitchFamily="49" charset="-122"/>
              </a:rPr>
              <a:t>对任意</a:t>
            </a:r>
            <a:r>
              <a:rPr lang="en-US" altLang="zh-CN" sz="2800" b="1">
                <a:latin typeface="楷体_GB2312" pitchFamily="49" charset="-122"/>
                <a:ea typeface="楷体_GB2312" pitchFamily="49" charset="-122"/>
                <a:sym typeface="Symbol" pitchFamily="18" charset="2"/>
              </a:rPr>
              <a:t>P</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Q</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R∈</a:t>
            </a:r>
            <a:r>
              <a:rPr lang="en-US" altLang="zh-CN" sz="2800" b="1">
                <a:latin typeface="楷体_GB2312" pitchFamily="49" charset="-122"/>
                <a:ea typeface="楷体_GB2312" pitchFamily="49" charset="-122"/>
                <a:sym typeface="Symbol" pitchFamily="18" charset="2"/>
              </a:rPr>
              <a:t>2</a:t>
            </a:r>
            <a:r>
              <a:rPr lang="en-US" altLang="zh-CN" sz="2800" b="1" baseline="30000">
                <a:latin typeface="楷体_GB2312" pitchFamily="49" charset="-122"/>
                <a:ea typeface="楷体_GB2312" pitchFamily="49" charset="-122"/>
              </a:rPr>
              <a:t>A</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，有：</a:t>
            </a:r>
          </a:p>
          <a:p>
            <a:pPr marL="533400" indent="-533400" algn="ctr">
              <a:lnSpc>
                <a:spcPct val="105000"/>
              </a:lnSpc>
              <a:buClr>
                <a:srgbClr val="00FF00"/>
              </a:buClr>
              <a:buFont typeface="Wingdings" pitchFamily="2" charset="2"/>
              <a:buNone/>
            </a:pPr>
            <a:r>
              <a:rPr lang="en-US" altLang="zh-CN" sz="2800" b="1">
                <a:latin typeface="楷体_GB2312" pitchFamily="49" charset="-122"/>
                <a:ea typeface="楷体_GB2312" pitchFamily="49" charset="-122"/>
              </a:rPr>
              <a:t>P∩(Q∪R)</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(P∩Q)∪(P∩R)</a:t>
            </a:r>
          </a:p>
          <a:p>
            <a:pPr marL="533400" indent="-533400" algn="ctr">
              <a:lnSpc>
                <a:spcPct val="105000"/>
              </a:lnSpc>
              <a:buClr>
                <a:srgbClr val="00FF00"/>
              </a:buClr>
              <a:buFont typeface="Wingdings" pitchFamily="2" charset="2"/>
              <a:buNone/>
            </a:pPr>
            <a:r>
              <a:rPr lang="en-US" altLang="zh-CN" sz="2800" b="1">
                <a:latin typeface="楷体_GB2312" pitchFamily="49" charset="-122"/>
                <a:ea typeface="楷体_GB2312" pitchFamily="49" charset="-122"/>
              </a:rPr>
              <a:t>P∪(Q∩R)</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(P∪Q)∩(P∪R)</a:t>
            </a:r>
          </a:p>
          <a:p>
            <a:pPr marL="533400" indent="-533400" algn="just">
              <a:lnSpc>
                <a:spcPct val="105000"/>
              </a:lnSpc>
              <a:buClr>
                <a:srgbClr val="00FF00"/>
              </a:buClr>
              <a:buFont typeface="Wingdings" pitchFamily="2" charset="2"/>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所以，格</a:t>
            </a:r>
            <a:r>
              <a:rPr lang="en-US" altLang="zh-CN" sz="2800" b="1">
                <a:latin typeface="楷体_GB2312" pitchFamily="49" charset="-122"/>
                <a:ea typeface="楷体_GB2312" pitchFamily="49" charset="-122"/>
              </a:rPr>
              <a:t>&lt;</a:t>
            </a:r>
            <a:r>
              <a:rPr lang="en-US" altLang="zh-CN" sz="2800" b="1">
                <a:latin typeface="楷体_GB2312" pitchFamily="49" charset="-122"/>
                <a:ea typeface="楷体_GB2312" pitchFamily="49" charset="-122"/>
                <a:sym typeface="Symbol" pitchFamily="18" charset="2"/>
              </a:rPr>
              <a:t>2</a:t>
            </a:r>
            <a:r>
              <a:rPr lang="en-US" altLang="zh-CN" sz="2800" b="1" baseline="30000">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,∪&gt;</a:t>
            </a:r>
            <a:r>
              <a:rPr lang="zh-CN" altLang="en-US" sz="2800" b="1">
                <a:latin typeface="楷体_GB2312" pitchFamily="49" charset="-122"/>
                <a:ea typeface="楷体_GB2312" pitchFamily="49" charset="-122"/>
              </a:rPr>
              <a:t>是一个分配格。</a:t>
            </a:r>
          </a:p>
          <a:p>
            <a:pPr marL="533400" indent="-533400" algn="just">
              <a:lnSpc>
                <a:spcPct val="105000"/>
              </a:lnSpc>
              <a:buClr>
                <a:srgbClr val="00FF00"/>
              </a:buClr>
              <a:buFont typeface="Wingdings" pitchFamily="2" charset="2"/>
              <a:buNone/>
            </a:pPr>
            <a:r>
              <a:rPr lang="zh-CN" altLang="en-US" sz="2800" b="1">
                <a:solidFill>
                  <a:srgbClr val="00FF00"/>
                </a:solidFill>
                <a:latin typeface="楷体_GB2312" pitchFamily="49" charset="-122"/>
                <a:ea typeface="楷体_GB2312" pitchFamily="49" charset="-122"/>
              </a:rPr>
              <a:t>    </a:t>
            </a:r>
            <a:r>
              <a:rPr lang="en-US" altLang="zh-CN" sz="2800" b="1">
                <a:solidFill>
                  <a:srgbClr val="FF0000"/>
                </a:solidFill>
                <a:latin typeface="楷体_GB2312" pitchFamily="49" charset="-122"/>
                <a:ea typeface="楷体_GB2312" pitchFamily="49" charset="-122"/>
              </a:rPr>
              <a:t>2)</a:t>
            </a:r>
            <a:r>
              <a:rPr lang="en-US" altLang="zh-CN" sz="2800" b="1">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对任意</a:t>
            </a:r>
            <a:r>
              <a:rPr lang="en-US" altLang="zh-CN" sz="2800" b="1">
                <a:solidFill>
                  <a:srgbClr val="0000FF"/>
                </a:solidFill>
                <a:latin typeface="楷体_GB2312" pitchFamily="49" charset="-122"/>
                <a:ea typeface="楷体_GB2312" pitchFamily="49" charset="-122"/>
              </a:rPr>
              <a:t>R</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S</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T∈P</a:t>
            </a:r>
            <a:r>
              <a:rPr lang="zh-CN" altLang="en-US" sz="2800" b="1">
                <a:solidFill>
                  <a:srgbClr val="0000FF"/>
                </a:solidFill>
                <a:latin typeface="楷体_GB2312" pitchFamily="49" charset="-122"/>
                <a:ea typeface="楷体_GB2312" pitchFamily="49" charset="-122"/>
              </a:rPr>
              <a:t>，有</a:t>
            </a:r>
          </a:p>
          <a:p>
            <a:pPr marL="533400" indent="-533400" algn="ctr">
              <a:lnSpc>
                <a:spcPct val="105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R∧(S∨T)</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(R∧S)∨(R∧T)</a:t>
            </a:r>
          </a:p>
          <a:p>
            <a:pPr marL="533400" indent="-533400" algn="ctr">
              <a:lnSpc>
                <a:spcPct val="105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R∨(S∧T)</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(R∨S)∧(R∨T)</a:t>
            </a:r>
          </a:p>
          <a:p>
            <a:pPr marL="533400" indent="-533400" algn="just">
              <a:lnSpc>
                <a:spcPct val="105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所以，格</a:t>
            </a:r>
            <a:r>
              <a:rPr lang="en-US" altLang="zh-CN" sz="2800" b="1">
                <a:solidFill>
                  <a:srgbClr val="0000FF"/>
                </a:solidFill>
                <a:latin typeface="楷体_GB2312" pitchFamily="49" charset="-122"/>
                <a:ea typeface="楷体_GB2312" pitchFamily="49" charset="-122"/>
              </a:rPr>
              <a:t>&lt;P,∧,∨&gt;</a:t>
            </a:r>
            <a:r>
              <a:rPr lang="zh-CN" altLang="en-US" sz="2800" b="1">
                <a:solidFill>
                  <a:srgbClr val="0000FF"/>
                </a:solidFill>
                <a:latin typeface="楷体_GB2312" pitchFamily="49" charset="-122"/>
                <a:ea typeface="楷体_GB2312" pitchFamily="49" charset="-122"/>
              </a:rPr>
              <a:t>是一个分配格。</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AB5807F-D950-4481-903E-CF3107DF3820}"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13533F41-EA07-4708-B3C8-8EDFD5736BE2}" type="slidenum">
              <a:rPr lang="en-US" altLang="zh-CN" smtClean="0"/>
              <a:pPr/>
              <a:t>6</a:t>
            </a:fld>
            <a:endParaRPr lang="en-US" altLang="zh-CN" dirty="0"/>
          </a:p>
        </p:txBody>
      </p:sp>
      <p:sp>
        <p:nvSpPr>
          <p:cNvPr id="459778" name="Rectangle 2"/>
          <p:cNvSpPr>
            <a:spLocks noGrp="1" noChangeArrowheads="1"/>
          </p:cNvSpPr>
          <p:nvPr>
            <p:ph type="title"/>
          </p:nvPr>
        </p:nvSpPr>
        <p:spPr/>
        <p:txBody>
          <a:bodyPr/>
          <a:lstStyle/>
          <a:p>
            <a:endParaRPr lang="zh-CN" altLang="zh-CN"/>
          </a:p>
        </p:txBody>
      </p:sp>
      <p:sp>
        <p:nvSpPr>
          <p:cNvPr id="459779" name="Rectangle 3"/>
          <p:cNvSpPr>
            <a:spLocks noGrp="1" noChangeArrowheads="1"/>
          </p:cNvSpPr>
          <p:nvPr>
            <p:ph type="body" idx="1"/>
          </p:nvPr>
        </p:nvSpPr>
        <p:spPr>
          <a:xfrm>
            <a:off x="1066800" y="1166813"/>
            <a:ext cx="7620000" cy="3578225"/>
          </a:xfrm>
        </p:spPr>
        <p:txBody>
          <a:bodyPr/>
          <a:lstStyle/>
          <a:p>
            <a:pPr>
              <a:buClr>
                <a:srgbClr val="FF0000"/>
              </a:buClr>
              <a:buFont typeface="Wingdings" pitchFamily="2" charset="2"/>
              <a:buChar char="n"/>
            </a:pPr>
            <a:r>
              <a:rPr lang="zh-CN" altLang="en-US" sz="2400" dirty="0">
                <a:solidFill>
                  <a:srgbClr val="FF00FF"/>
                </a:solidFill>
                <a:latin typeface="楷体_GB2312" pitchFamily="49" charset="-122"/>
                <a:ea typeface="楷体_GB2312" pitchFamily="49" charset="-122"/>
              </a:rPr>
              <a:t>定理</a:t>
            </a:r>
            <a:r>
              <a:rPr lang="en-US" altLang="zh-CN" sz="2400" dirty="0">
                <a:solidFill>
                  <a:srgbClr val="FF00FF"/>
                </a:solidFill>
                <a:latin typeface="楷体_GB2312" pitchFamily="49" charset="-122"/>
                <a:ea typeface="楷体_GB2312" pitchFamily="49" charset="-122"/>
              </a:rPr>
              <a:t>17.1</a:t>
            </a:r>
            <a:r>
              <a:rPr lang="en-US" altLang="zh-CN" sz="2400" dirty="0">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a:t>
            </a:r>
            <a:r>
              <a:rPr lang="zh-CN" altLang="en-US" sz="2400" dirty="0">
                <a:solidFill>
                  <a:srgbClr val="FF0000"/>
                </a:solidFill>
                <a:latin typeface="楷体_GB2312" pitchFamily="49" charset="-122"/>
                <a:ea typeface="楷体_GB2312" pitchFamily="49" charset="-122"/>
              </a:rPr>
              <a:t>幂等律</a:t>
            </a:r>
            <a:r>
              <a:rPr lang="en-US" altLang="zh-CN" sz="2400" dirty="0">
                <a:solidFill>
                  <a:srgbClr val="0000FF"/>
                </a:solidFill>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设</a:t>
            </a:r>
            <a:r>
              <a:rPr lang="en-US" altLang="zh-CN" sz="2400" dirty="0">
                <a:solidFill>
                  <a:srgbClr val="0000FF"/>
                </a:solidFill>
                <a:latin typeface="楷体_GB2312" pitchFamily="49" charset="-122"/>
                <a:ea typeface="楷体_GB2312" pitchFamily="49" charset="-122"/>
              </a:rPr>
              <a:t>&lt;L,∨</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&gt;</a:t>
            </a:r>
            <a:r>
              <a:rPr lang="zh-CN" altLang="en-US" sz="2400" dirty="0">
                <a:solidFill>
                  <a:srgbClr val="0000FF"/>
                </a:solidFill>
                <a:latin typeface="楷体_GB2312" pitchFamily="49" charset="-122"/>
                <a:ea typeface="楷体_GB2312" pitchFamily="49" charset="-122"/>
              </a:rPr>
              <a:t>是一个代数格，</a:t>
            </a:r>
            <a:r>
              <a:rPr lang="en-US" altLang="zh-CN" sz="2400" dirty="0" err="1">
                <a:solidFill>
                  <a:srgbClr val="0000FF"/>
                </a:solidFill>
                <a:latin typeface="楷体_GB2312" pitchFamily="49" charset="-122"/>
                <a:ea typeface="楷体_GB2312" pitchFamily="49" charset="-122"/>
              </a:rPr>
              <a:t>a∈L</a:t>
            </a:r>
            <a:r>
              <a:rPr lang="zh-CN" altLang="en-US" sz="2400" dirty="0">
                <a:solidFill>
                  <a:srgbClr val="0000FF"/>
                </a:solidFill>
                <a:latin typeface="楷体_GB2312" pitchFamily="49" charset="-122"/>
                <a:ea typeface="楷体_GB2312" pitchFamily="49" charset="-122"/>
              </a:rPr>
              <a:t>，则必有</a:t>
            </a:r>
            <a:r>
              <a:rPr lang="en-US" altLang="zh-CN" sz="2400" dirty="0" err="1">
                <a:solidFill>
                  <a:srgbClr val="0000FF"/>
                </a:solidFill>
                <a:latin typeface="楷体_GB2312" pitchFamily="49" charset="-122"/>
                <a:ea typeface="楷体_GB2312" pitchFamily="49" charset="-122"/>
              </a:rPr>
              <a:t>a∨a</a:t>
            </a:r>
            <a:r>
              <a:rPr lang="en-US" altLang="zh-CN" sz="2400" dirty="0">
                <a:solidFill>
                  <a:srgbClr val="0000FF"/>
                </a:solidFill>
                <a:latin typeface="楷体_GB2312" pitchFamily="49" charset="-122"/>
                <a:ea typeface="楷体_GB2312" pitchFamily="49" charset="-122"/>
              </a:rPr>
              <a:t>=a, </a:t>
            </a:r>
            <a:r>
              <a:rPr lang="en-US" altLang="zh-CN" sz="2400" dirty="0" err="1">
                <a:solidFill>
                  <a:srgbClr val="0000FF"/>
                </a:solidFill>
                <a:latin typeface="楷体_GB2312" pitchFamily="49" charset="-122"/>
                <a:ea typeface="楷体_GB2312" pitchFamily="49" charset="-122"/>
              </a:rPr>
              <a:t>a∧a</a:t>
            </a:r>
            <a:r>
              <a:rPr lang="en-US" altLang="zh-CN" sz="2400" dirty="0">
                <a:solidFill>
                  <a:srgbClr val="0000FF"/>
                </a:solidFill>
                <a:latin typeface="楷体_GB2312" pitchFamily="49" charset="-122"/>
                <a:ea typeface="楷体_GB2312" pitchFamily="49" charset="-122"/>
              </a:rPr>
              <a:t>=a</a:t>
            </a:r>
            <a:r>
              <a:rPr lang="zh-CN" altLang="en-US" sz="2400" dirty="0">
                <a:solidFill>
                  <a:srgbClr val="0000FF"/>
                </a:solidFill>
                <a:latin typeface="楷体_GB2312" pitchFamily="49" charset="-122"/>
                <a:ea typeface="楷体_GB2312" pitchFamily="49" charset="-122"/>
              </a:rPr>
              <a:t>。</a:t>
            </a:r>
          </a:p>
          <a:p>
            <a:pPr>
              <a:buClr>
                <a:srgbClr val="FF0000"/>
              </a:buClr>
              <a:buFont typeface="Wingdings" pitchFamily="2" charset="2"/>
              <a:buNone/>
            </a:pPr>
            <a:endParaRPr lang="zh-CN" altLang="en-US" sz="2400" dirty="0">
              <a:solidFill>
                <a:srgbClr val="0000FF"/>
              </a:solidFill>
              <a:latin typeface="楷体_GB2312" pitchFamily="49" charset="-122"/>
              <a:ea typeface="楷体_GB2312" pitchFamily="49" charset="-122"/>
            </a:endParaRPr>
          </a:p>
          <a:p>
            <a:pPr>
              <a:buFont typeface="Wingdings" pitchFamily="2" charset="2"/>
              <a:buNone/>
            </a:pPr>
            <a:r>
              <a:rPr lang="zh-CN" altLang="en-US" sz="2400" dirty="0">
                <a:solidFill>
                  <a:srgbClr val="FF0000"/>
                </a:solidFill>
                <a:latin typeface="楷体_GB2312" pitchFamily="49" charset="-122"/>
                <a:ea typeface="楷体_GB2312" pitchFamily="49" charset="-122"/>
              </a:rPr>
              <a:t>  证明：</a:t>
            </a:r>
            <a:r>
              <a:rPr lang="zh-CN" altLang="en-US" sz="2400" dirty="0">
                <a:solidFill>
                  <a:srgbClr val="0000FF"/>
                </a:solidFill>
                <a:latin typeface="楷体_GB2312" pitchFamily="49" charset="-122"/>
                <a:ea typeface="楷体_GB2312" pitchFamily="49" charset="-122"/>
              </a:rPr>
              <a:t> </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err="1">
                <a:solidFill>
                  <a:srgbClr val="0000FF"/>
                </a:solidFill>
                <a:latin typeface="楷体_GB2312" pitchFamily="49" charset="-122"/>
                <a:ea typeface="楷体_GB2312" pitchFamily="49" charset="-122"/>
              </a:rPr>
              <a:t>a∨a</a:t>
            </a:r>
            <a:r>
              <a:rPr lang="en-US" altLang="zh-CN" sz="2400" dirty="0">
                <a:solidFill>
                  <a:srgbClr val="0000FF"/>
                </a:solidFill>
                <a:latin typeface="楷体_GB2312" pitchFamily="49" charset="-122"/>
                <a:ea typeface="楷体_GB2312" pitchFamily="49" charset="-122"/>
              </a:rPr>
              <a:t>=</a:t>
            </a:r>
            <a:r>
              <a:rPr lang="en-US" altLang="zh-CN" sz="2400" dirty="0">
                <a:solidFill>
                  <a:srgbClr val="FF00FF"/>
                </a:solidFill>
                <a:latin typeface="楷体_GB2312" pitchFamily="49" charset="-122"/>
                <a:ea typeface="楷体_GB2312" pitchFamily="49" charset="-122"/>
              </a:rPr>
              <a:t>a</a:t>
            </a:r>
            <a:r>
              <a:rPr lang="en-US" altLang="zh-CN" sz="2400" dirty="0">
                <a:solidFill>
                  <a:srgbClr val="0000FF"/>
                </a:solidFill>
                <a:latin typeface="楷体_GB2312" pitchFamily="49" charset="-122"/>
                <a:ea typeface="楷体_GB2312" pitchFamily="49" charset="-122"/>
              </a:rPr>
              <a:t>∨(</a:t>
            </a:r>
            <a:r>
              <a:rPr lang="en-US" altLang="zh-CN" sz="2400" dirty="0">
                <a:solidFill>
                  <a:srgbClr val="FF00FF"/>
                </a:solidFill>
                <a:latin typeface="楷体_GB2312" pitchFamily="49" charset="-122"/>
                <a:ea typeface="楷体_GB2312" pitchFamily="49" charset="-122"/>
              </a:rPr>
              <a:t>a</a:t>
            </a:r>
            <a:r>
              <a:rPr lang="en-US" altLang="zh-CN" sz="2400" dirty="0">
                <a:solidFill>
                  <a:srgbClr val="0000FF"/>
                </a:solidFill>
                <a:latin typeface="楷体_GB2312" pitchFamily="49" charset="-122"/>
                <a:ea typeface="楷体_GB2312" pitchFamily="49" charset="-122"/>
              </a:rPr>
              <a:t>∧(</a:t>
            </a:r>
            <a:r>
              <a:rPr lang="en-US" altLang="zh-CN" sz="2400" dirty="0" err="1">
                <a:solidFill>
                  <a:srgbClr val="0000FF"/>
                </a:solidFill>
                <a:latin typeface="楷体_GB2312" pitchFamily="49" charset="-122"/>
                <a:ea typeface="楷体_GB2312" pitchFamily="49" charset="-122"/>
              </a:rPr>
              <a:t>a∨a</a:t>
            </a:r>
            <a:r>
              <a:rPr lang="en-US" altLang="zh-CN" sz="2400" dirty="0">
                <a:solidFill>
                  <a:srgbClr val="0000FF"/>
                </a:solidFill>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吸收律</a:t>
            </a:r>
            <a:r>
              <a:rPr lang="en-US" altLang="zh-CN" sz="2400" dirty="0">
                <a:solidFill>
                  <a:srgbClr val="0000FF"/>
                </a:solidFill>
                <a:latin typeface="楷体_GB2312" pitchFamily="49" charset="-122"/>
                <a:ea typeface="楷体_GB2312" pitchFamily="49" charset="-122"/>
              </a:rPr>
              <a:t>)</a:t>
            </a:r>
          </a:p>
          <a:p>
            <a:pPr>
              <a:buFont typeface="Wingdings" pitchFamily="2" charset="2"/>
              <a:buNone/>
            </a:pPr>
            <a:r>
              <a:rPr lang="en-US" altLang="zh-CN" sz="2400" dirty="0">
                <a:solidFill>
                  <a:srgbClr val="0000FF"/>
                </a:solidFill>
                <a:latin typeface="楷体_GB2312" pitchFamily="49" charset="-122"/>
                <a:ea typeface="楷体_GB2312" pitchFamily="49" charset="-122"/>
              </a:rPr>
              <a:t>             =a.                 (</a:t>
            </a:r>
            <a:r>
              <a:rPr lang="zh-CN" altLang="en-US" sz="2400" dirty="0">
                <a:solidFill>
                  <a:srgbClr val="0000FF"/>
                </a:solidFill>
                <a:latin typeface="楷体_GB2312" pitchFamily="49" charset="-122"/>
                <a:ea typeface="楷体_GB2312" pitchFamily="49" charset="-122"/>
              </a:rPr>
              <a:t>吸收律</a:t>
            </a:r>
            <a:r>
              <a:rPr lang="en-US" altLang="zh-CN" sz="2400" dirty="0">
                <a:solidFill>
                  <a:srgbClr val="0000FF"/>
                </a:solidFill>
                <a:latin typeface="楷体_GB2312" pitchFamily="49" charset="-122"/>
                <a:ea typeface="楷体_GB2312" pitchFamily="49" charset="-122"/>
              </a:rPr>
              <a:t>)</a:t>
            </a:r>
          </a:p>
          <a:p>
            <a:pPr>
              <a:buFont typeface="Wingdings" pitchFamily="2" charset="2"/>
              <a:buNone/>
            </a:pPr>
            <a:r>
              <a:rPr lang="en-US" altLang="zh-CN" sz="2400" dirty="0">
                <a:solidFill>
                  <a:srgbClr val="0000FF"/>
                </a:solidFill>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在上两式中，把∨换成∧，把∧换成∨后，可以证明</a:t>
            </a:r>
            <a:r>
              <a:rPr lang="en-US" altLang="zh-CN" sz="2400" dirty="0" err="1">
                <a:solidFill>
                  <a:srgbClr val="0000FF"/>
                </a:solidFill>
                <a:latin typeface="楷体_GB2312" pitchFamily="49" charset="-122"/>
                <a:ea typeface="楷体_GB2312" pitchFamily="49" charset="-122"/>
              </a:rPr>
              <a:t>a∧a</a:t>
            </a:r>
            <a:r>
              <a:rPr lang="en-US" altLang="zh-CN" sz="2400" dirty="0">
                <a:solidFill>
                  <a:srgbClr val="0000FF"/>
                </a:solidFill>
                <a:latin typeface="楷体_GB2312" pitchFamily="49" charset="-122"/>
                <a:ea typeface="楷体_GB2312" pitchFamily="49" charset="-122"/>
              </a:rPr>
              <a:t>=a</a:t>
            </a:r>
            <a:r>
              <a:rPr lang="zh-CN" altLang="en-US" sz="2400" dirty="0">
                <a:solidFill>
                  <a:srgbClr val="0000FF"/>
                </a:solidFill>
                <a:latin typeface="楷体_GB2312" pitchFamily="49" charset="-122"/>
                <a:ea typeface="楷体_GB2312" pitchFamily="49" charset="-122"/>
              </a:rPr>
              <a:t>。 </a:t>
            </a: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24A221B-8ECE-4CFB-B811-BA7F57DE67A8}"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2F2C7186-9CD1-41FE-B02B-15B5D1DA3C18}" type="slidenum">
              <a:rPr lang="en-US" altLang="zh-CN" smtClean="0"/>
              <a:pPr/>
              <a:t>60</a:t>
            </a:fld>
            <a:endParaRPr lang="en-US" altLang="zh-CN" dirty="0"/>
          </a:p>
        </p:txBody>
      </p:sp>
      <p:sp>
        <p:nvSpPr>
          <p:cNvPr id="503810" name="Rectangle 2"/>
          <p:cNvSpPr>
            <a:spLocks noGrp="1" noChangeArrowheads="1"/>
          </p:cNvSpPr>
          <p:nvPr>
            <p:ph type="title"/>
          </p:nvPr>
        </p:nvSpPr>
        <p:spPr/>
        <p:txBody>
          <a:bodyPr/>
          <a:lstStyle/>
          <a:p>
            <a:r>
              <a:rPr lang="zh-CN" altLang="en-US">
                <a:solidFill>
                  <a:srgbClr val="FF3399"/>
                </a:solidFill>
                <a:latin typeface="隶书" pitchFamily="49" charset="-122"/>
                <a:ea typeface="隶书" pitchFamily="49" charset="-122"/>
              </a:rPr>
              <a:t>例 </a:t>
            </a:r>
          </a:p>
        </p:txBody>
      </p:sp>
      <p:sp>
        <p:nvSpPr>
          <p:cNvPr id="503811" name="Rectangle 3"/>
          <p:cNvSpPr>
            <a:spLocks noChangeArrowheads="1"/>
          </p:cNvSpPr>
          <p:nvPr/>
        </p:nvSpPr>
        <p:spPr bwMode="auto">
          <a:xfrm>
            <a:off x="1187450" y="1125538"/>
            <a:ext cx="7416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en-US" altLang="zh-CN" sz="2800" b="1">
                <a:solidFill>
                  <a:srgbClr val="0000FF"/>
                </a:solidFill>
                <a:latin typeface="黑体" pitchFamily="2" charset="-122"/>
                <a:ea typeface="黑体" pitchFamily="2" charset="-122"/>
              </a:rPr>
              <a:t>      </a:t>
            </a:r>
            <a:r>
              <a:rPr lang="zh-CN" altLang="en-US" sz="2800" b="1">
                <a:solidFill>
                  <a:srgbClr val="0000FF"/>
                </a:solidFill>
                <a:latin typeface="黑体" pitchFamily="2" charset="-122"/>
                <a:ea typeface="黑体" pitchFamily="2" charset="-122"/>
              </a:rPr>
              <a:t>证明图中</a:t>
            </a:r>
            <a:r>
              <a:rPr lang="en-US" altLang="zh-CN" sz="2800" b="1">
                <a:solidFill>
                  <a:srgbClr val="0000FF"/>
                </a:solidFill>
                <a:latin typeface="黑体" pitchFamily="2" charset="-122"/>
                <a:ea typeface="黑体" pitchFamily="2" charset="-122"/>
              </a:rPr>
              <a:t>a</a:t>
            </a:r>
            <a:r>
              <a:rPr lang="zh-CN" altLang="en-US" sz="2800" b="1">
                <a:solidFill>
                  <a:srgbClr val="0000FF"/>
                </a:solidFill>
                <a:latin typeface="黑体" pitchFamily="2" charset="-122"/>
                <a:ea typeface="黑体" pitchFamily="2" charset="-122"/>
              </a:rPr>
              <a:t>）、</a:t>
            </a:r>
            <a:r>
              <a:rPr lang="en-US" altLang="zh-CN" sz="2800" b="1">
                <a:solidFill>
                  <a:srgbClr val="0000FF"/>
                </a:solidFill>
                <a:latin typeface="黑体" pitchFamily="2" charset="-122"/>
                <a:ea typeface="黑体" pitchFamily="2" charset="-122"/>
              </a:rPr>
              <a:t>b</a:t>
            </a:r>
            <a:r>
              <a:rPr lang="zh-CN" altLang="en-US" sz="2800" b="1">
                <a:solidFill>
                  <a:srgbClr val="0000FF"/>
                </a:solidFill>
                <a:latin typeface="黑体" pitchFamily="2" charset="-122"/>
                <a:ea typeface="黑体" pitchFamily="2" charset="-122"/>
              </a:rPr>
              <a:t>）所示的两个格都不是分配格。</a:t>
            </a:r>
          </a:p>
        </p:txBody>
      </p:sp>
      <p:pic>
        <p:nvPicPr>
          <p:cNvPr id="503812"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636838"/>
            <a:ext cx="4535488" cy="282733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DFDEBFA4-354C-4523-AA01-0A1462444EDE}" type="datetime1">
              <a:rPr lang="zh-CN" altLang="en-US" smtClean="0"/>
              <a:t>2018/12/17</a:t>
            </a:fld>
            <a:endParaRPr lang="en-US" altLang="zh-CN"/>
          </a:p>
        </p:txBody>
      </p:sp>
      <p:sp>
        <p:nvSpPr>
          <p:cNvPr id="7"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8" name="灯片编号占位符 5"/>
          <p:cNvSpPr>
            <a:spLocks noGrp="1"/>
          </p:cNvSpPr>
          <p:nvPr>
            <p:ph type="sldNum" sz="quarter" idx="12"/>
          </p:nvPr>
        </p:nvSpPr>
        <p:spPr/>
        <p:txBody>
          <a:bodyPr/>
          <a:lstStyle/>
          <a:p>
            <a:fld id="{F72327CF-1097-4A1F-AA8F-649F0AB3C6A4}" type="slidenum">
              <a:rPr lang="en-US" altLang="zh-CN" smtClean="0"/>
              <a:pPr/>
              <a:t>61</a:t>
            </a:fld>
            <a:endParaRPr lang="en-US" altLang="zh-CN" dirty="0"/>
          </a:p>
        </p:txBody>
      </p:sp>
      <p:sp>
        <p:nvSpPr>
          <p:cNvPr id="552962" name="Rectangle 2"/>
          <p:cNvSpPr>
            <a:spLocks noGrp="1" noChangeArrowheads="1"/>
          </p:cNvSpPr>
          <p:nvPr>
            <p:ph type="title"/>
          </p:nvPr>
        </p:nvSpPr>
        <p:spPr/>
        <p:txBody>
          <a:bodyPr/>
          <a:lstStyle/>
          <a:p>
            <a:r>
              <a:rPr lang="zh-CN" altLang="en-US" sz="3200">
                <a:ea typeface="黑体" pitchFamily="2" charset="-122"/>
              </a:rPr>
              <a:t>证明</a:t>
            </a:r>
          </a:p>
        </p:txBody>
      </p:sp>
      <p:sp>
        <p:nvSpPr>
          <p:cNvPr id="552963" name="Rectangle 3"/>
          <p:cNvSpPr>
            <a:spLocks noChangeArrowheads="1"/>
          </p:cNvSpPr>
          <p:nvPr/>
        </p:nvSpPr>
        <p:spPr bwMode="auto">
          <a:xfrm>
            <a:off x="1042988" y="1125538"/>
            <a:ext cx="7777162" cy="451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在图</a:t>
            </a:r>
            <a:r>
              <a:rPr lang="en-US" altLang="zh-CN" b="1">
                <a:solidFill>
                  <a:srgbClr val="0000FF"/>
                </a:solidFill>
                <a:latin typeface="楷体_GB2312" pitchFamily="49" charset="-122"/>
                <a:ea typeface="楷体_GB2312" pitchFamily="49" charset="-122"/>
              </a:rPr>
              <a:t>a</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b</a:t>
            </a:r>
            <a:r>
              <a:rPr lang="zh-CN" altLang="en-US" b="1">
                <a:solidFill>
                  <a:srgbClr val="0000FF"/>
                </a:solidFill>
                <a:latin typeface="楷体_GB2312" pitchFamily="49" charset="-122"/>
                <a:ea typeface="楷体_GB2312" pitchFamily="49" charset="-122"/>
              </a:rPr>
              <a:t>）中都取</a:t>
            </a:r>
            <a:r>
              <a:rPr lang="en-US" altLang="zh-CN" b="1">
                <a:solidFill>
                  <a:srgbClr val="0000FF"/>
                </a:solidFill>
                <a:latin typeface="楷体_GB2312" pitchFamily="49" charset="-122"/>
                <a:ea typeface="楷体_GB2312" pitchFamily="49" charset="-122"/>
              </a:rPr>
              <a:t>b,c,d</a:t>
            </a:r>
            <a:r>
              <a:rPr lang="zh-CN" altLang="en-US" b="1">
                <a:solidFill>
                  <a:srgbClr val="0000FF"/>
                </a:solidFill>
                <a:latin typeface="楷体_GB2312" pitchFamily="49" charset="-122"/>
                <a:ea typeface="楷体_GB2312" pitchFamily="49" charset="-122"/>
              </a:rPr>
              <a:t>三个元素来验证。用</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和</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表示它们的交和并运算。</a:t>
            </a:r>
          </a:p>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在图</a:t>
            </a:r>
            <a:r>
              <a:rPr lang="en-US" altLang="zh-CN" b="1">
                <a:solidFill>
                  <a:srgbClr val="0000FF"/>
                </a:solidFill>
                <a:latin typeface="楷体_GB2312" pitchFamily="49" charset="-122"/>
                <a:ea typeface="楷体_GB2312" pitchFamily="49" charset="-122"/>
              </a:rPr>
              <a:t>a</a:t>
            </a:r>
            <a:r>
              <a:rPr lang="zh-CN" altLang="en-US" b="1">
                <a:solidFill>
                  <a:srgbClr val="0000FF"/>
                </a:solidFill>
                <a:latin typeface="楷体_GB2312" pitchFamily="49" charset="-122"/>
                <a:ea typeface="楷体_GB2312" pitchFamily="49" charset="-122"/>
              </a:rPr>
              <a:t>）中，</a:t>
            </a:r>
          </a:p>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b∧</a:t>
            </a:r>
            <a:r>
              <a:rPr lang="en-US" altLang="zh-CN" b="1">
                <a:solidFill>
                  <a:srgbClr val="0000FF"/>
                </a:solidFill>
                <a:latin typeface="楷体_GB2312" pitchFamily="49" charset="-122"/>
                <a:ea typeface="楷体_GB2312" pitchFamily="49" charset="-122"/>
                <a:sym typeface="Symbol" pitchFamily="18" charset="2"/>
              </a:rPr>
              <a:t> </a:t>
            </a:r>
            <a:r>
              <a:rPr lang="en-US" altLang="zh-CN" b="1">
                <a:solidFill>
                  <a:srgbClr val="0000FF"/>
                </a:solidFill>
                <a:latin typeface="楷体_GB2312" pitchFamily="49" charset="-122"/>
                <a:ea typeface="楷体_GB2312" pitchFamily="49" charset="-122"/>
              </a:rPr>
              <a:t>(c∨d)</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b∧a</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b</a:t>
            </a:r>
            <a:r>
              <a:rPr lang="zh-CN" altLang="en-US" b="1">
                <a:solidFill>
                  <a:srgbClr val="0000FF"/>
                </a:solidFill>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而		</a:t>
            </a:r>
            <a:r>
              <a:rPr lang="en-US" altLang="zh-CN" b="1">
                <a:solidFill>
                  <a:srgbClr val="0000FF"/>
                </a:solidFill>
                <a:latin typeface="楷体_GB2312" pitchFamily="49" charset="-122"/>
                <a:ea typeface="楷体_GB2312" pitchFamily="49" charset="-122"/>
              </a:rPr>
              <a:t>(b∧c)∨(b∧d)</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e∨e</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e</a:t>
            </a:r>
            <a:r>
              <a:rPr lang="zh-CN" altLang="en-US" b="1">
                <a:solidFill>
                  <a:srgbClr val="0000FF"/>
                </a:solidFill>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solidFill>
                  <a:srgbClr val="B2B2B2"/>
                </a:solidFill>
                <a:latin typeface="楷体_GB2312" pitchFamily="49" charset="-122"/>
                <a:ea typeface="楷体_GB2312" pitchFamily="49" charset="-122"/>
              </a:rPr>
              <a:t>在图</a:t>
            </a:r>
            <a:r>
              <a:rPr lang="en-US" altLang="zh-CN" b="1">
                <a:solidFill>
                  <a:srgbClr val="B2B2B2"/>
                </a:solidFill>
                <a:latin typeface="楷体_GB2312" pitchFamily="49" charset="-122"/>
                <a:ea typeface="楷体_GB2312" pitchFamily="49" charset="-122"/>
              </a:rPr>
              <a:t>b</a:t>
            </a:r>
            <a:r>
              <a:rPr lang="zh-CN" altLang="en-US" b="1">
                <a:solidFill>
                  <a:srgbClr val="B2B2B2"/>
                </a:solidFill>
                <a:latin typeface="楷体_GB2312" pitchFamily="49" charset="-122"/>
                <a:ea typeface="楷体_GB2312" pitchFamily="49" charset="-122"/>
              </a:rPr>
              <a:t>）中，</a:t>
            </a:r>
          </a:p>
          <a:p>
            <a:pPr marL="342900" indent="-342900" algn="just">
              <a:lnSpc>
                <a:spcPct val="110000"/>
              </a:lnSpc>
              <a:buClr>
                <a:srgbClr val="00FF00"/>
              </a:buClr>
              <a:buFont typeface="Wingdings" pitchFamily="2" charset="2"/>
              <a:buNone/>
            </a:pPr>
            <a:r>
              <a:rPr lang="zh-CN" altLang="en-US" b="1">
                <a:solidFill>
                  <a:srgbClr val="B2B2B2"/>
                </a:solidFill>
                <a:latin typeface="楷体_GB2312" pitchFamily="49" charset="-122"/>
                <a:ea typeface="楷体_GB2312" pitchFamily="49" charset="-122"/>
              </a:rPr>
              <a:t>      </a:t>
            </a:r>
            <a:r>
              <a:rPr lang="en-US" altLang="zh-CN" b="1">
                <a:solidFill>
                  <a:srgbClr val="B2B2B2"/>
                </a:solidFill>
                <a:latin typeface="楷体_GB2312" pitchFamily="49" charset="-122"/>
                <a:ea typeface="楷体_GB2312" pitchFamily="49" charset="-122"/>
              </a:rPr>
              <a:t>b∧(c∨d)</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b∧a</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b</a:t>
            </a:r>
            <a:r>
              <a:rPr lang="zh-CN" altLang="en-US" b="1">
                <a:solidFill>
                  <a:srgbClr val="B2B2B2"/>
                </a:solidFill>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solidFill>
                  <a:srgbClr val="B2B2B2"/>
                </a:solidFill>
                <a:latin typeface="楷体_GB2312" pitchFamily="49" charset="-122"/>
                <a:ea typeface="楷体_GB2312" pitchFamily="49" charset="-122"/>
              </a:rPr>
              <a:t>而		</a:t>
            </a:r>
            <a:r>
              <a:rPr lang="en-US" altLang="zh-CN" b="1">
                <a:solidFill>
                  <a:srgbClr val="B2B2B2"/>
                </a:solidFill>
                <a:latin typeface="楷体_GB2312" pitchFamily="49" charset="-122"/>
                <a:ea typeface="楷体_GB2312" pitchFamily="49" charset="-122"/>
              </a:rPr>
              <a:t>(b∧c)∨(b∧d)</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e∨d</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d</a:t>
            </a:r>
            <a:r>
              <a:rPr lang="zh-CN" altLang="en-US" b="1">
                <a:solidFill>
                  <a:srgbClr val="B2B2B2"/>
                </a:solidFill>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solidFill>
                  <a:srgbClr val="B2B2B2"/>
                </a:solidFill>
                <a:latin typeface="楷体_GB2312" pitchFamily="49" charset="-122"/>
                <a:ea typeface="楷体_GB2312" pitchFamily="49" charset="-122"/>
              </a:rPr>
              <a:t>因此，在图</a:t>
            </a:r>
            <a:r>
              <a:rPr lang="en-US" altLang="zh-CN" b="1">
                <a:solidFill>
                  <a:srgbClr val="B2B2B2"/>
                </a:solidFill>
                <a:latin typeface="楷体_GB2312" pitchFamily="49" charset="-122"/>
                <a:ea typeface="楷体_GB2312" pitchFamily="49" charset="-122"/>
              </a:rPr>
              <a:t>a</a:t>
            </a:r>
            <a:r>
              <a:rPr lang="zh-CN" altLang="en-US" b="1">
                <a:solidFill>
                  <a:srgbClr val="B2B2B2"/>
                </a:solidFill>
                <a:latin typeface="楷体_GB2312" pitchFamily="49" charset="-122"/>
                <a:ea typeface="楷体_GB2312" pitchFamily="49" charset="-122"/>
              </a:rPr>
              <a:t>）和图</a:t>
            </a:r>
            <a:r>
              <a:rPr lang="en-US" altLang="zh-CN" b="1">
                <a:solidFill>
                  <a:srgbClr val="B2B2B2"/>
                </a:solidFill>
                <a:latin typeface="楷体_GB2312" pitchFamily="49" charset="-122"/>
                <a:ea typeface="楷体_GB2312" pitchFamily="49" charset="-122"/>
              </a:rPr>
              <a:t>b</a:t>
            </a:r>
            <a:r>
              <a:rPr lang="zh-CN" altLang="en-US" b="1">
                <a:solidFill>
                  <a:srgbClr val="B2B2B2"/>
                </a:solidFill>
                <a:latin typeface="楷体_GB2312" pitchFamily="49" charset="-122"/>
                <a:ea typeface="楷体_GB2312" pitchFamily="49" charset="-122"/>
              </a:rPr>
              <a:t>）中都有：</a:t>
            </a:r>
          </a:p>
          <a:p>
            <a:pPr marL="342900" indent="-342900" algn="just">
              <a:lnSpc>
                <a:spcPct val="110000"/>
              </a:lnSpc>
              <a:buClr>
                <a:srgbClr val="00FF00"/>
              </a:buClr>
              <a:buFont typeface="Wingdings" pitchFamily="2" charset="2"/>
              <a:buNone/>
            </a:pPr>
            <a:r>
              <a:rPr lang="zh-CN" altLang="en-US" b="1">
                <a:solidFill>
                  <a:srgbClr val="B2B2B2"/>
                </a:solidFill>
                <a:latin typeface="楷体_GB2312" pitchFamily="49" charset="-122"/>
                <a:ea typeface="楷体_GB2312" pitchFamily="49" charset="-122"/>
              </a:rPr>
              <a:t>      </a:t>
            </a:r>
            <a:r>
              <a:rPr lang="en-US" altLang="zh-CN" b="1">
                <a:solidFill>
                  <a:srgbClr val="B2B2B2"/>
                </a:solidFill>
                <a:latin typeface="楷体_GB2312" pitchFamily="49" charset="-122"/>
                <a:ea typeface="楷体_GB2312" pitchFamily="49" charset="-122"/>
              </a:rPr>
              <a:t>b∧(c∨d)≠(b∧c)∨(b∧d)</a:t>
            </a:r>
            <a:r>
              <a:rPr lang="zh-CN" altLang="en-US" b="1">
                <a:solidFill>
                  <a:srgbClr val="B2B2B2"/>
                </a:solidFill>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solidFill>
                  <a:srgbClr val="B2B2B2"/>
                </a:solidFill>
                <a:latin typeface="楷体_GB2312" pitchFamily="49" charset="-122"/>
                <a:ea typeface="楷体_GB2312" pitchFamily="49" charset="-122"/>
              </a:rPr>
              <a:t>故它们都不是分配格。</a:t>
            </a:r>
          </a:p>
        </p:txBody>
      </p:sp>
      <p:pic>
        <p:nvPicPr>
          <p:cNvPr id="552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1916113"/>
            <a:ext cx="1512887" cy="457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52965" name="Ink 5"/>
              <p14:cNvContentPartPr>
                <a14:cpLocks xmlns:a14="http://schemas.microsoft.com/office/drawing/2010/main" noRot="1" noChangeAspect="1" noEditPoints="1" noChangeArrowheads="1" noChangeShapeType="1"/>
              </p14:cNvContentPartPr>
              <p14:nvPr/>
            </p14:nvContentPartPr>
            <p14:xfrm>
              <a:off x="8804275" y="2616200"/>
              <a:ext cx="90488" cy="233363"/>
            </p14:xfrm>
          </p:contentPart>
        </mc:Choice>
        <mc:Fallback xmlns="">
          <p:pic>
            <p:nvPicPr>
              <p:cNvPr id="552965" name="Ink 5"/>
              <p:cNvPicPr>
                <a:picLocks noRot="1" noChangeAspect="1" noEditPoints="1" noChangeArrowheads="1" noChangeShapeType="1"/>
              </p:cNvPicPr>
              <p:nvPr/>
            </p:nvPicPr>
            <p:blipFill>
              <a:blip r:embed="rId5"/>
              <a:stretch>
                <a:fillRect/>
              </a:stretch>
            </p:blipFill>
            <p:spPr>
              <a:xfrm>
                <a:off x="8786819" y="2598499"/>
                <a:ext cx="125401" cy="268765"/>
              </a:xfrm>
              <a:prstGeom prst="rect">
                <a:avLst/>
              </a:prstGeom>
            </p:spPr>
          </p:pic>
        </mc:Fallback>
      </mc:AlternateContent>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61168100-F64A-46A4-BB01-6775BBA886D4}" type="datetime1">
              <a:rPr lang="zh-CN" altLang="en-US" smtClean="0"/>
              <a:t>2018/12/17</a:t>
            </a:fld>
            <a:endParaRPr lang="en-US" altLang="zh-CN"/>
          </a:p>
        </p:txBody>
      </p:sp>
      <p:sp>
        <p:nvSpPr>
          <p:cNvPr id="7"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8" name="灯片编号占位符 5"/>
          <p:cNvSpPr>
            <a:spLocks noGrp="1"/>
          </p:cNvSpPr>
          <p:nvPr>
            <p:ph type="sldNum" sz="quarter" idx="12"/>
          </p:nvPr>
        </p:nvSpPr>
        <p:spPr/>
        <p:txBody>
          <a:bodyPr/>
          <a:lstStyle/>
          <a:p>
            <a:fld id="{31961220-E751-42AE-A75A-5258809DC4AA}" type="slidenum">
              <a:rPr lang="en-US" altLang="zh-CN" smtClean="0"/>
              <a:pPr/>
              <a:t>62</a:t>
            </a:fld>
            <a:endParaRPr lang="en-US" altLang="zh-CN" dirty="0"/>
          </a:p>
        </p:txBody>
      </p:sp>
      <p:sp>
        <p:nvSpPr>
          <p:cNvPr id="553986" name="Rectangle 2"/>
          <p:cNvSpPr>
            <a:spLocks noGrp="1" noChangeArrowheads="1"/>
          </p:cNvSpPr>
          <p:nvPr>
            <p:ph type="title"/>
          </p:nvPr>
        </p:nvSpPr>
        <p:spPr/>
        <p:txBody>
          <a:bodyPr/>
          <a:lstStyle/>
          <a:p>
            <a:r>
              <a:rPr lang="zh-CN" altLang="en-US" sz="3200">
                <a:ea typeface="黑体" pitchFamily="2" charset="-122"/>
              </a:rPr>
              <a:t>证明</a:t>
            </a:r>
          </a:p>
        </p:txBody>
      </p:sp>
      <p:sp>
        <p:nvSpPr>
          <p:cNvPr id="553987" name="Rectangle 3"/>
          <p:cNvSpPr>
            <a:spLocks noChangeArrowheads="1"/>
          </p:cNvSpPr>
          <p:nvPr/>
        </p:nvSpPr>
        <p:spPr bwMode="auto">
          <a:xfrm>
            <a:off x="1042988" y="1125538"/>
            <a:ext cx="7777162" cy="451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0000"/>
              </a:lnSpc>
              <a:buClr>
                <a:srgbClr val="00FF00"/>
              </a:buClr>
              <a:buFont typeface="Wingdings" pitchFamily="2" charset="2"/>
              <a:buNone/>
            </a:pPr>
            <a:r>
              <a:rPr lang="zh-CN" altLang="en-US" b="1">
                <a:latin typeface="楷体_GB2312" pitchFamily="49" charset="-122"/>
                <a:ea typeface="楷体_GB2312" pitchFamily="49" charset="-122"/>
              </a:rPr>
              <a:t>在图</a:t>
            </a: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b</a:t>
            </a:r>
            <a:r>
              <a:rPr lang="zh-CN" altLang="en-US" b="1">
                <a:latin typeface="楷体_GB2312" pitchFamily="49" charset="-122"/>
                <a:ea typeface="楷体_GB2312" pitchFamily="49" charset="-122"/>
              </a:rPr>
              <a:t>）中都取</a:t>
            </a:r>
            <a:r>
              <a:rPr lang="en-US" altLang="zh-CN" b="1">
                <a:latin typeface="楷体_GB2312" pitchFamily="49" charset="-122"/>
                <a:ea typeface="楷体_GB2312" pitchFamily="49" charset="-122"/>
              </a:rPr>
              <a:t>b,c,d</a:t>
            </a:r>
            <a:r>
              <a:rPr lang="zh-CN" altLang="en-US" b="1">
                <a:latin typeface="楷体_GB2312" pitchFamily="49" charset="-122"/>
                <a:ea typeface="楷体_GB2312" pitchFamily="49" charset="-122"/>
              </a:rPr>
              <a:t>三个元素来验证。用</a:t>
            </a:r>
            <a:r>
              <a:rPr lang="zh-CN" altLang="en-US" b="1">
                <a:latin typeface="Times New Roman"/>
                <a:ea typeface="楷体_GB2312" pitchFamily="49" charset="-122"/>
              </a:rPr>
              <a:t>“</a:t>
            </a:r>
            <a:r>
              <a:rPr lang="zh-CN" altLang="en-US" b="1">
                <a:latin typeface="楷体_GB2312" pitchFamily="49" charset="-122"/>
                <a:ea typeface="楷体_GB2312" pitchFamily="49" charset="-122"/>
              </a:rPr>
              <a:t>∧</a:t>
            </a:r>
            <a:r>
              <a:rPr lang="zh-CN" altLang="en-US" b="1">
                <a:latin typeface="Times New Roman"/>
                <a:ea typeface="楷体_GB2312" pitchFamily="49" charset="-122"/>
              </a:rPr>
              <a:t>”</a:t>
            </a:r>
            <a:r>
              <a:rPr lang="zh-CN" altLang="en-US" b="1">
                <a:latin typeface="楷体_GB2312" pitchFamily="49" charset="-122"/>
                <a:ea typeface="楷体_GB2312" pitchFamily="49" charset="-122"/>
              </a:rPr>
              <a:t>和</a:t>
            </a:r>
            <a:r>
              <a:rPr lang="zh-CN" altLang="en-US" b="1">
                <a:latin typeface="Times New Roman"/>
                <a:ea typeface="楷体_GB2312" pitchFamily="49" charset="-122"/>
              </a:rPr>
              <a:t>“</a:t>
            </a:r>
            <a:r>
              <a:rPr lang="zh-CN" altLang="en-US" b="1">
                <a:latin typeface="楷体_GB2312" pitchFamily="49" charset="-122"/>
                <a:ea typeface="楷体_GB2312" pitchFamily="49" charset="-122"/>
              </a:rPr>
              <a:t>∨</a:t>
            </a:r>
            <a:r>
              <a:rPr lang="zh-CN" altLang="en-US" b="1">
                <a:latin typeface="Times New Roman"/>
                <a:ea typeface="楷体_GB2312" pitchFamily="49" charset="-122"/>
              </a:rPr>
              <a:t>”</a:t>
            </a:r>
            <a:r>
              <a:rPr lang="zh-CN" altLang="en-US" b="1">
                <a:latin typeface="楷体_GB2312" pitchFamily="49" charset="-122"/>
                <a:ea typeface="楷体_GB2312" pitchFamily="49" charset="-122"/>
              </a:rPr>
              <a:t>表示它们的交和并运算。</a:t>
            </a:r>
          </a:p>
          <a:p>
            <a:pPr marL="342900" indent="-342900" algn="just">
              <a:lnSpc>
                <a:spcPct val="110000"/>
              </a:lnSpc>
              <a:buClr>
                <a:srgbClr val="00FF00"/>
              </a:buClr>
              <a:buFont typeface="Wingdings" pitchFamily="2" charset="2"/>
              <a:buNone/>
            </a:pPr>
            <a:r>
              <a:rPr lang="zh-CN" altLang="en-US" b="1">
                <a:latin typeface="楷体_GB2312" pitchFamily="49" charset="-122"/>
                <a:ea typeface="楷体_GB2312" pitchFamily="49" charset="-122"/>
              </a:rPr>
              <a:t>在图</a:t>
            </a: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）中，</a:t>
            </a:r>
          </a:p>
          <a:p>
            <a:pPr marL="342900" indent="-342900" algn="just">
              <a:lnSpc>
                <a:spcPct val="110000"/>
              </a:lnSpc>
              <a:buClr>
                <a:srgbClr val="00FF00"/>
              </a:buClr>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b∧</a:t>
            </a:r>
            <a:r>
              <a:rPr lang="en-US" altLang="zh-CN" b="1">
                <a:latin typeface="楷体_GB2312" pitchFamily="49" charset="-122"/>
                <a:ea typeface="楷体_GB2312" pitchFamily="49" charset="-122"/>
                <a:sym typeface="Symbol" pitchFamily="18" charset="2"/>
              </a:rPr>
              <a:t> </a:t>
            </a:r>
            <a:r>
              <a:rPr lang="en-US" altLang="zh-CN" b="1">
                <a:latin typeface="楷体_GB2312" pitchFamily="49" charset="-122"/>
                <a:ea typeface="楷体_GB2312" pitchFamily="49" charset="-122"/>
              </a:rPr>
              <a:t>(c∨d)</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b∧a</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b</a:t>
            </a:r>
            <a:r>
              <a:rPr lang="zh-CN" altLang="en-US" b="1">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latin typeface="楷体_GB2312" pitchFamily="49" charset="-122"/>
                <a:ea typeface="楷体_GB2312" pitchFamily="49" charset="-122"/>
              </a:rPr>
              <a:t>而		</a:t>
            </a:r>
            <a:r>
              <a:rPr lang="en-US" altLang="zh-CN" b="1">
                <a:latin typeface="楷体_GB2312" pitchFamily="49" charset="-122"/>
                <a:ea typeface="楷体_GB2312" pitchFamily="49" charset="-122"/>
              </a:rPr>
              <a:t>(b∧c)∨(b∧d)</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e∨e</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e</a:t>
            </a:r>
            <a:r>
              <a:rPr lang="zh-CN" altLang="en-US" b="1">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在图</a:t>
            </a:r>
            <a:r>
              <a:rPr lang="en-US" altLang="zh-CN" b="1">
                <a:solidFill>
                  <a:srgbClr val="0000FF"/>
                </a:solidFill>
                <a:latin typeface="楷体_GB2312" pitchFamily="49" charset="-122"/>
                <a:ea typeface="楷体_GB2312" pitchFamily="49" charset="-122"/>
              </a:rPr>
              <a:t>b</a:t>
            </a:r>
            <a:r>
              <a:rPr lang="zh-CN" altLang="en-US" b="1">
                <a:solidFill>
                  <a:srgbClr val="0000FF"/>
                </a:solidFill>
                <a:latin typeface="楷体_GB2312" pitchFamily="49" charset="-122"/>
                <a:ea typeface="楷体_GB2312" pitchFamily="49" charset="-122"/>
              </a:rPr>
              <a:t>）中，</a:t>
            </a:r>
          </a:p>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b∧(c∨d)</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b∧a</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b</a:t>
            </a:r>
            <a:r>
              <a:rPr lang="zh-CN" altLang="en-US" b="1">
                <a:solidFill>
                  <a:srgbClr val="0000FF"/>
                </a:solidFill>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而		</a:t>
            </a:r>
            <a:r>
              <a:rPr lang="en-US" altLang="zh-CN" b="1">
                <a:solidFill>
                  <a:srgbClr val="0000FF"/>
                </a:solidFill>
                <a:latin typeface="楷体_GB2312" pitchFamily="49" charset="-122"/>
                <a:ea typeface="楷体_GB2312" pitchFamily="49" charset="-122"/>
              </a:rPr>
              <a:t>(b∧c)∨(b∧d)</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e∨d</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d</a:t>
            </a:r>
            <a:r>
              <a:rPr lang="zh-CN" altLang="en-US" b="1">
                <a:solidFill>
                  <a:srgbClr val="0000FF"/>
                </a:solidFill>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因此，在图</a:t>
            </a:r>
            <a:r>
              <a:rPr lang="en-US" altLang="zh-CN" b="1">
                <a:solidFill>
                  <a:srgbClr val="0000FF"/>
                </a:solidFill>
                <a:latin typeface="楷体_GB2312" pitchFamily="49" charset="-122"/>
                <a:ea typeface="楷体_GB2312" pitchFamily="49" charset="-122"/>
              </a:rPr>
              <a:t>a</a:t>
            </a:r>
            <a:r>
              <a:rPr lang="zh-CN" altLang="en-US" b="1">
                <a:solidFill>
                  <a:srgbClr val="0000FF"/>
                </a:solidFill>
                <a:latin typeface="楷体_GB2312" pitchFamily="49" charset="-122"/>
                <a:ea typeface="楷体_GB2312" pitchFamily="49" charset="-122"/>
              </a:rPr>
              <a:t>）和图</a:t>
            </a:r>
            <a:r>
              <a:rPr lang="en-US" altLang="zh-CN" b="1">
                <a:solidFill>
                  <a:srgbClr val="0000FF"/>
                </a:solidFill>
                <a:latin typeface="楷体_GB2312" pitchFamily="49" charset="-122"/>
                <a:ea typeface="楷体_GB2312" pitchFamily="49" charset="-122"/>
              </a:rPr>
              <a:t>b</a:t>
            </a:r>
            <a:r>
              <a:rPr lang="zh-CN" altLang="en-US" b="1">
                <a:solidFill>
                  <a:srgbClr val="0000FF"/>
                </a:solidFill>
                <a:latin typeface="楷体_GB2312" pitchFamily="49" charset="-122"/>
                <a:ea typeface="楷体_GB2312" pitchFamily="49" charset="-122"/>
              </a:rPr>
              <a:t>）中都有：</a:t>
            </a:r>
          </a:p>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b∧(c∨d)≠(b∧c)∨(b∧d)</a:t>
            </a:r>
            <a:r>
              <a:rPr lang="zh-CN" altLang="en-US" b="1">
                <a:solidFill>
                  <a:srgbClr val="0000FF"/>
                </a:solidFill>
                <a:latin typeface="楷体_GB2312" pitchFamily="49" charset="-122"/>
                <a:ea typeface="楷体_GB2312" pitchFamily="49" charset="-122"/>
              </a:rPr>
              <a:t>。</a:t>
            </a:r>
          </a:p>
          <a:p>
            <a:pPr marL="342900" indent="-342900" algn="just">
              <a:lnSpc>
                <a:spcPct val="110000"/>
              </a:lnSpc>
              <a:buClr>
                <a:srgbClr val="00FF00"/>
              </a:buClr>
              <a:buFont typeface="Wingdings" pitchFamily="2" charset="2"/>
              <a:buNone/>
            </a:pPr>
            <a:r>
              <a:rPr lang="zh-CN" altLang="en-US" b="1">
                <a:solidFill>
                  <a:srgbClr val="0000FF"/>
                </a:solidFill>
                <a:latin typeface="楷体_GB2312" pitchFamily="49" charset="-122"/>
                <a:ea typeface="楷体_GB2312" pitchFamily="49" charset="-122"/>
              </a:rPr>
              <a:t>故它们都不是分配格。</a:t>
            </a:r>
          </a:p>
        </p:txBody>
      </p:sp>
      <p:pic>
        <p:nvPicPr>
          <p:cNvPr id="553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1916113"/>
            <a:ext cx="1512887" cy="457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53989" name="Ink 5"/>
              <p14:cNvContentPartPr>
                <a14:cpLocks xmlns:a14="http://schemas.microsoft.com/office/drawing/2010/main" noRot="1" noChangeAspect="1" noEditPoints="1" noChangeArrowheads="1" noChangeShapeType="1"/>
              </p14:cNvContentPartPr>
              <p14:nvPr/>
            </p14:nvContentPartPr>
            <p14:xfrm>
              <a:off x="8804275" y="2616200"/>
              <a:ext cx="90488" cy="233363"/>
            </p14:xfrm>
          </p:contentPart>
        </mc:Choice>
        <mc:Fallback xmlns="">
          <p:pic>
            <p:nvPicPr>
              <p:cNvPr id="553989" name="Ink 5"/>
              <p:cNvPicPr>
                <a:picLocks noRot="1" noChangeAspect="1" noEditPoints="1" noChangeArrowheads="1" noChangeShapeType="1"/>
              </p:cNvPicPr>
              <p:nvPr/>
            </p:nvPicPr>
            <p:blipFill>
              <a:blip r:embed="rId5"/>
              <a:stretch>
                <a:fillRect/>
              </a:stretch>
            </p:blipFill>
            <p:spPr>
              <a:xfrm>
                <a:off x="8786819" y="2598499"/>
                <a:ext cx="125401" cy="268765"/>
              </a:xfrm>
              <a:prstGeom prst="rect">
                <a:avLst/>
              </a:prstGeom>
            </p:spPr>
          </p:pic>
        </mc:Fallback>
      </mc:AlternateContent>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C213DE9-BDF6-4F85-A558-D15FE8147E00}"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69BBEE7B-FFFC-435D-B7BE-A938A18F5244}" type="slidenum">
              <a:rPr lang="en-US" altLang="zh-CN" smtClean="0"/>
              <a:pPr/>
              <a:t>63</a:t>
            </a:fld>
            <a:endParaRPr lang="en-US" altLang="zh-CN" dirty="0"/>
          </a:p>
        </p:txBody>
      </p:sp>
      <p:sp>
        <p:nvSpPr>
          <p:cNvPr id="505858" name="Rectangle 2"/>
          <p:cNvSpPr>
            <a:spLocks noGrp="1" noChangeArrowheads="1"/>
          </p:cNvSpPr>
          <p:nvPr>
            <p:ph type="title"/>
          </p:nvPr>
        </p:nvSpPr>
        <p:spPr/>
        <p:txBody>
          <a:bodyPr/>
          <a:lstStyle/>
          <a:p>
            <a:r>
              <a:rPr lang="zh-CN" altLang="en-US" sz="3600">
                <a:ea typeface="黑体" pitchFamily="2" charset="-122"/>
              </a:rPr>
              <a:t>结论</a:t>
            </a:r>
          </a:p>
        </p:txBody>
      </p:sp>
      <p:sp>
        <p:nvSpPr>
          <p:cNvPr id="505859" name="Rectangle 3"/>
          <p:cNvSpPr>
            <a:spLocks noChangeArrowheads="1"/>
          </p:cNvSpPr>
          <p:nvPr/>
        </p:nvSpPr>
        <p:spPr bwMode="auto">
          <a:xfrm>
            <a:off x="1042988" y="1341438"/>
            <a:ext cx="77057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sz="2800" b="1" dirty="0">
                <a:solidFill>
                  <a:srgbClr val="0000FF"/>
                </a:solidFill>
                <a:latin typeface="楷体_GB2312" pitchFamily="49" charset="-122"/>
                <a:ea typeface="楷体_GB2312" pitchFamily="49" charset="-122"/>
              </a:rPr>
              <a:t>　一个格是分配格，当且仅当该格中没有任何子格与图中的两个五元素格中的任何一个同构。</a:t>
            </a:r>
          </a:p>
        </p:txBody>
      </p:sp>
      <p:pic>
        <p:nvPicPr>
          <p:cNvPr id="505860"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781300"/>
            <a:ext cx="4308475" cy="26860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C9AEFA12-0869-4CED-8B1B-BCC57442E2AE}" type="datetime1">
              <a:rPr lang="zh-CN" altLang="en-US" smtClean="0"/>
              <a:t>2018/12/17</a:t>
            </a:fld>
            <a:endParaRPr lang="en-US" altLang="zh-CN"/>
          </a:p>
        </p:txBody>
      </p:sp>
      <p:sp>
        <p:nvSpPr>
          <p:cNvPr id="7"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8" name="灯片编号占位符 5"/>
          <p:cNvSpPr>
            <a:spLocks noGrp="1"/>
          </p:cNvSpPr>
          <p:nvPr>
            <p:ph type="sldNum" sz="quarter" idx="12"/>
          </p:nvPr>
        </p:nvSpPr>
        <p:spPr/>
        <p:txBody>
          <a:bodyPr/>
          <a:lstStyle/>
          <a:p>
            <a:fld id="{C35C48C7-53B5-4FF1-B41E-FA687B4E60BA}" type="slidenum">
              <a:rPr lang="en-US" altLang="zh-CN" smtClean="0"/>
              <a:pPr/>
              <a:t>64</a:t>
            </a:fld>
            <a:endParaRPr lang="en-US" altLang="zh-CN" dirty="0"/>
          </a:p>
        </p:txBody>
      </p:sp>
      <p:sp>
        <p:nvSpPr>
          <p:cNvPr id="506882" name="Rectangle 2"/>
          <p:cNvSpPr>
            <a:spLocks noGrp="1" noChangeArrowheads="1"/>
          </p:cNvSpPr>
          <p:nvPr>
            <p:ph type="title"/>
          </p:nvPr>
        </p:nvSpPr>
        <p:spPr/>
        <p:txBody>
          <a:bodyPr/>
          <a:lstStyle/>
          <a:p>
            <a:endParaRPr lang="zh-CN" altLang="zh-CN"/>
          </a:p>
        </p:txBody>
      </p:sp>
      <p:pic>
        <p:nvPicPr>
          <p:cNvPr id="506883" name="Picture 3" descr="18A2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1958975"/>
            <a:ext cx="79200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884" name="Rectangle 4"/>
          <p:cNvSpPr>
            <a:spLocks noChangeArrowheads="1"/>
          </p:cNvSpPr>
          <p:nvPr/>
        </p:nvSpPr>
        <p:spPr bwMode="auto">
          <a:xfrm>
            <a:off x="1157288" y="1219200"/>
            <a:ext cx="69723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Clr>
                <a:srgbClr val="00FF00"/>
              </a:buClr>
              <a:buFont typeface="Wingdings" pitchFamily="2" charset="2"/>
              <a:buNone/>
            </a:pPr>
            <a:r>
              <a:rPr lang="zh-CN" altLang="en-US" sz="2800" b="1">
                <a:solidFill>
                  <a:srgbClr val="0000FF"/>
                </a:solidFill>
                <a:latin typeface="黑体" pitchFamily="2" charset="-122"/>
                <a:ea typeface="黑体" pitchFamily="2" charset="-122"/>
              </a:rPr>
              <a:t>如图</a:t>
            </a:r>
            <a:r>
              <a:rPr lang="en-US" altLang="zh-CN" sz="2800" b="1">
                <a:solidFill>
                  <a:srgbClr val="0000FF"/>
                </a:solidFill>
                <a:latin typeface="黑体" pitchFamily="2" charset="-122"/>
                <a:ea typeface="黑体" pitchFamily="2" charset="-122"/>
              </a:rPr>
              <a:t>a</a:t>
            </a:r>
            <a:r>
              <a:rPr lang="zh-CN" altLang="en-US" sz="2800" b="1">
                <a:solidFill>
                  <a:srgbClr val="0000FF"/>
                </a:solidFill>
                <a:latin typeface="黑体" pitchFamily="2" charset="-122"/>
                <a:ea typeface="黑体" pitchFamily="2" charset="-122"/>
              </a:rPr>
              <a:t>）～</a:t>
            </a:r>
            <a:r>
              <a:rPr lang="en-US" altLang="zh-CN" sz="2800" b="1">
                <a:solidFill>
                  <a:srgbClr val="0000FF"/>
                </a:solidFill>
                <a:latin typeface="黑体" pitchFamily="2" charset="-122"/>
                <a:ea typeface="黑体" pitchFamily="2" charset="-122"/>
              </a:rPr>
              <a:t>h</a:t>
            </a:r>
            <a:r>
              <a:rPr lang="zh-CN" altLang="en-US" sz="2800" b="1">
                <a:solidFill>
                  <a:srgbClr val="0000FF"/>
                </a:solidFill>
                <a:latin typeface="黑体" pitchFamily="2" charset="-122"/>
                <a:ea typeface="黑体" pitchFamily="2" charset="-122"/>
              </a:rPr>
              <a:t>）所示的八个图都是分配格吗？</a:t>
            </a:r>
          </a:p>
        </p:txBody>
      </p:sp>
      <p:sp>
        <p:nvSpPr>
          <p:cNvPr id="506885" name="Rectangle 5"/>
          <p:cNvSpPr>
            <a:spLocks noGrp="1" noChangeArrowheads="1"/>
          </p:cNvSpPr>
          <p:nvPr>
            <p:ph type="body" idx="1"/>
          </p:nvPr>
        </p:nvSpPr>
        <p:spPr>
          <a:xfrm>
            <a:off x="1187450" y="4221163"/>
            <a:ext cx="7467600" cy="2143125"/>
          </a:xfrm>
          <a:noFill/>
          <a:ln/>
        </p:spPr>
        <p:txBody>
          <a:bodyPr lIns="90000" tIns="46800" rIns="90000" bIns="46800"/>
          <a:lstStyle/>
          <a:p>
            <a:pPr marL="533400" indent="-533400">
              <a:buFont typeface="Wingdings" pitchFamily="2" charset="2"/>
              <a:buNone/>
            </a:pPr>
            <a:r>
              <a:rPr lang="zh-CN" altLang="en-US">
                <a:solidFill>
                  <a:srgbClr val="FF0000"/>
                </a:solidFill>
                <a:latin typeface="黑体" pitchFamily="2" charset="-122"/>
                <a:ea typeface="黑体" pitchFamily="2" charset="-122"/>
              </a:rPr>
              <a:t>结论：</a:t>
            </a:r>
            <a:r>
              <a:rPr lang="en-US" altLang="zh-CN">
                <a:solidFill>
                  <a:srgbClr val="FF00FF"/>
                </a:solidFill>
                <a:latin typeface="黑体" pitchFamily="2" charset="-122"/>
                <a:ea typeface="黑体" pitchFamily="2" charset="-122"/>
              </a:rPr>
              <a:t>1</a:t>
            </a:r>
            <a:r>
              <a:rPr lang="zh-CN" altLang="en-US">
                <a:solidFill>
                  <a:srgbClr val="FF00FF"/>
                </a:solidFill>
                <a:latin typeface="黑体" pitchFamily="2" charset="-122"/>
                <a:ea typeface="黑体" pitchFamily="2" charset="-122"/>
              </a:rPr>
              <a:t>）</a:t>
            </a:r>
            <a:r>
              <a:rPr lang="zh-CN" altLang="en-US">
                <a:solidFill>
                  <a:srgbClr val="0000FF"/>
                </a:solidFill>
                <a:latin typeface="黑体" pitchFamily="2" charset="-122"/>
                <a:ea typeface="黑体" pitchFamily="2" charset="-122"/>
              </a:rPr>
              <a:t>四个元素以下的格都是分配格；</a:t>
            </a:r>
          </a:p>
          <a:p>
            <a:pPr marL="533400" indent="-533400">
              <a:buFont typeface="Wingdings" pitchFamily="2" charset="2"/>
              <a:buNone/>
            </a:pPr>
            <a:r>
              <a:rPr lang="zh-CN" altLang="en-US">
                <a:solidFill>
                  <a:srgbClr val="0000FF"/>
                </a:solidFill>
                <a:latin typeface="黑体" pitchFamily="2" charset="-122"/>
                <a:ea typeface="黑体" pitchFamily="2" charset="-122"/>
              </a:rPr>
              <a:t>      </a:t>
            </a:r>
            <a:r>
              <a:rPr lang="en-US" altLang="zh-CN">
                <a:solidFill>
                  <a:srgbClr val="FF00FF"/>
                </a:solidFill>
                <a:latin typeface="黑体" pitchFamily="2" charset="-122"/>
                <a:ea typeface="黑体" pitchFamily="2" charset="-122"/>
              </a:rPr>
              <a:t>2</a:t>
            </a:r>
            <a:r>
              <a:rPr lang="zh-CN" altLang="en-US">
                <a:solidFill>
                  <a:srgbClr val="FF00FF"/>
                </a:solidFill>
                <a:latin typeface="黑体" pitchFamily="2" charset="-122"/>
                <a:ea typeface="黑体" pitchFamily="2" charset="-122"/>
              </a:rPr>
              <a:t>）</a:t>
            </a:r>
            <a:r>
              <a:rPr lang="zh-CN" altLang="en-US">
                <a:solidFill>
                  <a:srgbClr val="0000FF"/>
                </a:solidFill>
                <a:latin typeface="黑体" pitchFamily="2" charset="-122"/>
                <a:ea typeface="黑体" pitchFamily="2" charset="-122"/>
              </a:rPr>
              <a:t>五个元素的格仅有两个格是非分配格</a:t>
            </a:r>
            <a:r>
              <a:rPr lang="en-US" altLang="zh-CN">
                <a:solidFill>
                  <a:srgbClr val="0000FF"/>
                </a:solidFill>
                <a:latin typeface="黑体" pitchFamily="2" charset="-122"/>
                <a:ea typeface="黑体" pitchFamily="2" charset="-122"/>
              </a:rPr>
              <a:t>(</a:t>
            </a:r>
            <a:r>
              <a:rPr lang="zh-CN" altLang="en-US">
                <a:solidFill>
                  <a:srgbClr val="0000FF"/>
                </a:solidFill>
                <a:latin typeface="黑体" pitchFamily="2" charset="-122"/>
                <a:ea typeface="黑体" pitchFamily="2" charset="-122"/>
              </a:rPr>
              <a:t>前一个页面中图</a:t>
            </a:r>
            <a:r>
              <a:rPr lang="en-US" altLang="zh-CN">
                <a:solidFill>
                  <a:srgbClr val="0000FF"/>
                </a:solidFill>
                <a:latin typeface="黑体" pitchFamily="2" charset="-122"/>
                <a:ea typeface="黑体" pitchFamily="2" charset="-122"/>
              </a:rPr>
              <a:t>a</a:t>
            </a:r>
            <a:r>
              <a:rPr lang="zh-CN" altLang="en-US">
                <a:solidFill>
                  <a:srgbClr val="0000FF"/>
                </a:solidFill>
                <a:latin typeface="黑体" pitchFamily="2" charset="-122"/>
                <a:ea typeface="黑体" pitchFamily="2" charset="-122"/>
              </a:rPr>
              <a:t>）、</a:t>
            </a:r>
            <a:r>
              <a:rPr lang="en-US" altLang="zh-CN">
                <a:solidFill>
                  <a:srgbClr val="0000FF"/>
                </a:solidFill>
                <a:latin typeface="黑体" pitchFamily="2" charset="-122"/>
                <a:ea typeface="黑体" pitchFamily="2" charset="-122"/>
              </a:rPr>
              <a:t>b)</a:t>
            </a:r>
            <a:r>
              <a:rPr lang="zh-CN" altLang="en-US">
                <a:solidFill>
                  <a:srgbClr val="0000FF"/>
                </a:solidFill>
                <a:latin typeface="黑体" pitchFamily="2" charset="-122"/>
                <a:ea typeface="黑体" pitchFamily="2" charset="-122"/>
              </a:rPr>
              <a:t>），其余三个格</a:t>
            </a:r>
            <a:r>
              <a:rPr lang="en-US" altLang="zh-CN">
                <a:solidFill>
                  <a:srgbClr val="0000FF"/>
                </a:solidFill>
                <a:latin typeface="黑体" pitchFamily="2" charset="-122"/>
                <a:ea typeface="黑体" pitchFamily="2" charset="-122"/>
              </a:rPr>
              <a:t>(</a:t>
            </a:r>
            <a:r>
              <a:rPr lang="zh-CN" altLang="en-US">
                <a:solidFill>
                  <a:srgbClr val="0000FF"/>
                </a:solidFill>
                <a:latin typeface="黑体" pitchFamily="2" charset="-122"/>
                <a:ea typeface="黑体" pitchFamily="2" charset="-122"/>
              </a:rPr>
              <a:t>上图中的图</a:t>
            </a:r>
            <a:r>
              <a:rPr lang="en-US" altLang="zh-CN">
                <a:solidFill>
                  <a:srgbClr val="0000FF"/>
                </a:solidFill>
                <a:latin typeface="黑体" pitchFamily="2" charset="-122"/>
                <a:ea typeface="黑体" pitchFamily="2" charset="-122"/>
              </a:rPr>
              <a:t>f</a:t>
            </a:r>
            <a:r>
              <a:rPr lang="zh-CN" altLang="en-US">
                <a:solidFill>
                  <a:srgbClr val="0000FF"/>
                </a:solidFill>
                <a:latin typeface="黑体" pitchFamily="2" charset="-122"/>
                <a:ea typeface="黑体" pitchFamily="2" charset="-122"/>
              </a:rPr>
              <a:t>、图</a:t>
            </a:r>
            <a:r>
              <a:rPr lang="en-US" altLang="zh-CN">
                <a:solidFill>
                  <a:srgbClr val="0000FF"/>
                </a:solidFill>
                <a:latin typeface="黑体" pitchFamily="2" charset="-122"/>
                <a:ea typeface="黑体" pitchFamily="2" charset="-122"/>
              </a:rPr>
              <a:t>g</a:t>
            </a:r>
            <a:r>
              <a:rPr lang="zh-CN" altLang="en-US">
                <a:solidFill>
                  <a:srgbClr val="0000FF"/>
                </a:solidFill>
                <a:latin typeface="黑体" pitchFamily="2" charset="-122"/>
                <a:ea typeface="黑体" pitchFamily="2" charset="-122"/>
              </a:rPr>
              <a:t>、图</a:t>
            </a:r>
            <a:r>
              <a:rPr lang="en-US" altLang="zh-CN">
                <a:solidFill>
                  <a:srgbClr val="0000FF"/>
                </a:solidFill>
                <a:latin typeface="黑体" pitchFamily="2" charset="-122"/>
                <a:ea typeface="黑体" pitchFamily="2" charset="-122"/>
              </a:rPr>
              <a:t>h)</a:t>
            </a:r>
            <a:r>
              <a:rPr lang="zh-CN" altLang="en-US">
                <a:solidFill>
                  <a:srgbClr val="0000FF"/>
                </a:solidFill>
                <a:latin typeface="黑体" pitchFamily="2" charset="-122"/>
                <a:ea typeface="黑体" pitchFamily="2" charset="-122"/>
              </a:rPr>
              <a:t>都是分配格。</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6884"/>
                                        </p:tgtEl>
                                        <p:attrNameLst>
                                          <p:attrName>style.visibility</p:attrName>
                                        </p:attrNameLst>
                                      </p:cBhvr>
                                      <p:to>
                                        <p:strVal val="visible"/>
                                      </p:to>
                                    </p:set>
                                    <p:anim calcmode="lin" valueType="num">
                                      <p:cBhvr additive="base">
                                        <p:cTn id="7" dur="500" fill="hold"/>
                                        <p:tgtEl>
                                          <p:spTgt spid="506884"/>
                                        </p:tgtEl>
                                        <p:attrNameLst>
                                          <p:attrName>ppt_x</p:attrName>
                                        </p:attrNameLst>
                                      </p:cBhvr>
                                      <p:tavLst>
                                        <p:tav tm="0">
                                          <p:val>
                                            <p:strVal val="0-#ppt_w/2"/>
                                          </p:val>
                                        </p:tav>
                                        <p:tav tm="100000">
                                          <p:val>
                                            <p:strVal val="#ppt_x"/>
                                          </p:val>
                                        </p:tav>
                                      </p:tavLst>
                                    </p:anim>
                                    <p:anim calcmode="lin" valueType="num">
                                      <p:cBhvr additive="base">
                                        <p:cTn id="8" dur="500" fill="hold"/>
                                        <p:tgtEl>
                                          <p:spTgt spid="50688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06883"/>
                                        </p:tgtEl>
                                        <p:attrNameLst>
                                          <p:attrName>style.visibility</p:attrName>
                                        </p:attrNameLst>
                                      </p:cBhvr>
                                      <p:to>
                                        <p:strVal val="visible"/>
                                      </p:to>
                                    </p:set>
                                    <p:anim calcmode="lin" valueType="num">
                                      <p:cBhvr additive="base">
                                        <p:cTn id="12" dur="500" fill="hold"/>
                                        <p:tgtEl>
                                          <p:spTgt spid="506883"/>
                                        </p:tgtEl>
                                        <p:attrNameLst>
                                          <p:attrName>ppt_x</p:attrName>
                                        </p:attrNameLst>
                                      </p:cBhvr>
                                      <p:tavLst>
                                        <p:tav tm="0">
                                          <p:val>
                                            <p:strVal val="#ppt_x"/>
                                          </p:val>
                                        </p:tav>
                                        <p:tav tm="100000">
                                          <p:val>
                                            <p:strVal val="#ppt_x"/>
                                          </p:val>
                                        </p:tav>
                                      </p:tavLst>
                                    </p:anim>
                                    <p:anim calcmode="lin" valueType="num">
                                      <p:cBhvr additive="base">
                                        <p:cTn id="13" dur="500" fill="hold"/>
                                        <p:tgtEl>
                                          <p:spTgt spid="50688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506885">
                                            <p:txEl>
                                              <p:pRg st="0" end="0"/>
                                            </p:txEl>
                                          </p:spTgt>
                                        </p:tgtEl>
                                        <p:attrNameLst>
                                          <p:attrName>style.visibility</p:attrName>
                                        </p:attrNameLst>
                                      </p:cBhvr>
                                      <p:to>
                                        <p:strVal val="visible"/>
                                      </p:to>
                                    </p:set>
                                    <p:anim calcmode="lin" valueType="num">
                                      <p:cBhvr>
                                        <p:cTn id="18" dur="1000" fill="hold"/>
                                        <p:tgtEl>
                                          <p:spTgt spid="506885">
                                            <p:txEl>
                                              <p:pRg st="0" end="0"/>
                                            </p:txEl>
                                          </p:spTgt>
                                        </p:tgtEl>
                                        <p:attrNameLst>
                                          <p:attrName>ppt_x</p:attrName>
                                        </p:attrNameLst>
                                      </p:cBhvr>
                                      <p:tavLst>
                                        <p:tav tm="0">
                                          <p:val>
                                            <p:strVal val="#ppt_x-.2"/>
                                          </p:val>
                                        </p:tav>
                                        <p:tav tm="100000">
                                          <p:val>
                                            <p:strVal val="#ppt_x"/>
                                          </p:val>
                                        </p:tav>
                                      </p:tavLst>
                                    </p:anim>
                                    <p:anim calcmode="lin" valueType="num">
                                      <p:cBhvr>
                                        <p:cTn id="19" dur="1000" fill="hold"/>
                                        <p:tgtEl>
                                          <p:spTgt spid="50688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50688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506885">
                                            <p:txEl>
                                              <p:pRg st="1" end="1"/>
                                            </p:txEl>
                                          </p:spTgt>
                                        </p:tgtEl>
                                        <p:attrNameLst>
                                          <p:attrName>style.visibility</p:attrName>
                                        </p:attrNameLst>
                                      </p:cBhvr>
                                      <p:to>
                                        <p:strVal val="visible"/>
                                      </p:to>
                                    </p:set>
                                    <p:anim calcmode="lin" valueType="num">
                                      <p:cBhvr>
                                        <p:cTn id="25" dur="1000" fill="hold"/>
                                        <p:tgtEl>
                                          <p:spTgt spid="506885">
                                            <p:txEl>
                                              <p:pRg st="1" end="1"/>
                                            </p:txEl>
                                          </p:spTgt>
                                        </p:tgtEl>
                                        <p:attrNameLst>
                                          <p:attrName>ppt_x</p:attrName>
                                        </p:attrNameLst>
                                      </p:cBhvr>
                                      <p:tavLst>
                                        <p:tav tm="0">
                                          <p:val>
                                            <p:strVal val="#ppt_x-.2"/>
                                          </p:val>
                                        </p:tav>
                                        <p:tav tm="100000">
                                          <p:val>
                                            <p:strVal val="#ppt_x"/>
                                          </p:val>
                                        </p:tav>
                                      </p:tavLst>
                                    </p:anim>
                                    <p:anim calcmode="lin" valueType="num">
                                      <p:cBhvr>
                                        <p:cTn id="26" dur="1000" fill="hold"/>
                                        <p:tgtEl>
                                          <p:spTgt spid="50688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5068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autoUpdateAnimBg="0"/>
      <p:bldP spid="50688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E4505926-759D-43D1-8A2D-89F0BD1561B0}" type="datetime1">
              <a:rPr lang="zh-CN" altLang="en-US" smtClean="0"/>
              <a:t>2018/12/17</a:t>
            </a:fld>
            <a:endParaRPr lang="en-US" altLang="zh-CN"/>
          </a:p>
        </p:txBody>
      </p:sp>
      <p:sp>
        <p:nvSpPr>
          <p:cNvPr id="4"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5" name="灯片编号占位符 5"/>
          <p:cNvSpPr>
            <a:spLocks noGrp="1"/>
          </p:cNvSpPr>
          <p:nvPr>
            <p:ph type="sldNum" sz="quarter" idx="12"/>
          </p:nvPr>
        </p:nvSpPr>
        <p:spPr/>
        <p:txBody>
          <a:bodyPr/>
          <a:lstStyle/>
          <a:p>
            <a:fld id="{4F271EBF-B7B1-483F-898D-8852A17C8C11}" type="slidenum">
              <a:rPr lang="en-US" altLang="zh-CN" smtClean="0"/>
              <a:pPr/>
              <a:t>65</a:t>
            </a:fld>
            <a:endParaRPr lang="en-US" altLang="zh-CN" dirty="0"/>
          </a:p>
        </p:txBody>
      </p:sp>
      <p:sp>
        <p:nvSpPr>
          <p:cNvPr id="507906" name="Rectangle 2"/>
          <p:cNvSpPr>
            <a:spLocks noChangeArrowheads="1"/>
          </p:cNvSpPr>
          <p:nvPr/>
        </p:nvSpPr>
        <p:spPr bwMode="auto">
          <a:xfrm>
            <a:off x="1116013" y="1052513"/>
            <a:ext cx="7696200" cy="471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5000"/>
              </a:lnSpc>
              <a:buClr>
                <a:srgbClr val="FF0000"/>
              </a:buClr>
              <a:buFont typeface="Wingdings" pitchFamily="2" charset="2"/>
              <a:buChar char="n"/>
            </a:pPr>
            <a:r>
              <a:rPr lang="zh-CN" altLang="en-US" b="1">
                <a:solidFill>
                  <a:srgbClr val="FF00FF"/>
                </a:solidFill>
                <a:latin typeface="楷体_GB2312" pitchFamily="49" charset="-122"/>
                <a:ea typeface="楷体_GB2312" pitchFamily="49" charset="-122"/>
              </a:rPr>
              <a:t>定理</a:t>
            </a:r>
            <a:r>
              <a:rPr lang="en-US" altLang="zh-CN" b="1">
                <a:solidFill>
                  <a:srgbClr val="FF00FF"/>
                </a:solidFill>
                <a:latin typeface="楷体_GB2312" pitchFamily="49" charset="-122"/>
                <a:ea typeface="楷体_GB2312" pitchFamily="49" charset="-122"/>
              </a:rPr>
              <a:t>17.9</a:t>
            </a:r>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设</a:t>
            </a:r>
            <a:r>
              <a:rPr lang="en-US" altLang="zh-CN" b="1">
                <a:solidFill>
                  <a:srgbClr val="0000FF"/>
                </a:solidFill>
                <a:latin typeface="楷体_GB2312" pitchFamily="49" charset="-122"/>
                <a:ea typeface="楷体_GB2312" pitchFamily="49" charset="-122"/>
              </a:rPr>
              <a:t>&lt;L, ∨, ∧&gt;</a:t>
            </a:r>
            <a:r>
              <a:rPr lang="zh-CN" altLang="en-US" b="1">
                <a:solidFill>
                  <a:srgbClr val="0000FF"/>
                </a:solidFill>
                <a:latin typeface="楷体_GB2312" pitchFamily="49" charset="-122"/>
                <a:ea typeface="楷体_GB2312" pitchFamily="49" charset="-122"/>
              </a:rPr>
              <a:t>是分配格，对于任何</a:t>
            </a:r>
            <a:r>
              <a:rPr lang="en-US" altLang="zh-CN" b="1">
                <a:solidFill>
                  <a:srgbClr val="0000FF"/>
                </a:solidFill>
                <a:latin typeface="楷体_GB2312" pitchFamily="49" charset="-122"/>
                <a:ea typeface="楷体_GB2312" pitchFamily="49" charset="-122"/>
              </a:rPr>
              <a:t>a,x,y∈L</a:t>
            </a:r>
            <a:r>
              <a:rPr lang="zh-CN" altLang="en-US" b="1">
                <a:solidFill>
                  <a:srgbClr val="0000FF"/>
                </a:solidFill>
                <a:latin typeface="楷体_GB2312" pitchFamily="49" charset="-122"/>
                <a:ea typeface="楷体_GB2312" pitchFamily="49" charset="-122"/>
              </a:rPr>
              <a:t>，如果</a:t>
            </a:r>
            <a:r>
              <a:rPr lang="en-US" altLang="zh-CN" b="1">
                <a:solidFill>
                  <a:srgbClr val="0000FF"/>
                </a:solidFill>
                <a:latin typeface="楷体_GB2312" pitchFamily="49" charset="-122"/>
                <a:ea typeface="楷体_GB2312" pitchFamily="49" charset="-122"/>
              </a:rPr>
              <a:t>a∨x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a∨y</a:t>
            </a:r>
            <a:r>
              <a:rPr lang="zh-CN" altLang="en-US" b="1">
                <a:solidFill>
                  <a:srgbClr val="0000FF"/>
                </a:solidFill>
                <a:latin typeface="楷体_GB2312" pitchFamily="49" charset="-122"/>
                <a:ea typeface="楷体_GB2312" pitchFamily="49" charset="-122"/>
              </a:rPr>
              <a:t>且</a:t>
            </a:r>
            <a:r>
              <a:rPr lang="en-US" altLang="zh-CN" b="1">
                <a:solidFill>
                  <a:srgbClr val="0000FF"/>
                </a:solidFill>
                <a:latin typeface="楷体_GB2312" pitchFamily="49" charset="-122"/>
                <a:ea typeface="楷体_GB2312" pitchFamily="49" charset="-122"/>
              </a:rPr>
              <a:t>a∧x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a∧y</a:t>
            </a:r>
            <a:r>
              <a:rPr lang="zh-CN" altLang="en-US" b="1">
                <a:solidFill>
                  <a:srgbClr val="0000FF"/>
                </a:solidFill>
                <a:latin typeface="楷体_GB2312" pitchFamily="49" charset="-122"/>
                <a:ea typeface="楷体_GB2312" pitchFamily="49" charset="-122"/>
              </a:rPr>
              <a:t>，则</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y</a:t>
            </a:r>
            <a:r>
              <a:rPr lang="zh-CN" altLang="en-US" b="1">
                <a:solidFill>
                  <a:srgbClr val="0000FF"/>
                </a:solidFill>
                <a:latin typeface="楷体_GB2312" pitchFamily="49" charset="-122"/>
                <a:ea typeface="楷体_GB2312" pitchFamily="49" charset="-122"/>
              </a:rPr>
              <a:t>。</a:t>
            </a:r>
          </a:p>
          <a:p>
            <a:pPr marL="342900" indent="-342900" algn="just">
              <a:lnSpc>
                <a:spcPct val="115000"/>
              </a:lnSpc>
              <a:buClr>
                <a:srgbClr val="00FF00"/>
              </a:buClr>
              <a:buFont typeface="Wingdings" pitchFamily="2" charset="2"/>
              <a:buNone/>
            </a:pPr>
            <a:r>
              <a:rPr lang="zh-CN" altLang="en-US" b="1">
                <a:solidFill>
                  <a:srgbClr val="FF3399"/>
                </a:solidFill>
                <a:latin typeface="楷体_GB2312" pitchFamily="49" charset="-122"/>
                <a:ea typeface="楷体_GB2312" pitchFamily="49" charset="-122"/>
              </a:rPr>
              <a:t>  </a:t>
            </a:r>
            <a:r>
              <a:rPr lang="zh-CN" altLang="en-US" b="1">
                <a:solidFill>
                  <a:srgbClr val="808080"/>
                </a:solidFill>
                <a:latin typeface="楷体_GB2312" pitchFamily="49" charset="-122"/>
                <a:ea typeface="楷体_GB2312" pitchFamily="49" charset="-122"/>
              </a:rPr>
              <a:t>证明：</a:t>
            </a:r>
            <a:r>
              <a:rPr lang="en-US" altLang="zh-CN" b="1">
                <a:solidFill>
                  <a:srgbClr val="808080"/>
                </a:solidFill>
                <a:latin typeface="楷体_GB2312" pitchFamily="49" charset="-122"/>
                <a:ea typeface="楷体_GB2312" pitchFamily="49" charset="-122"/>
              </a:rPr>
              <a:t>x</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x∧</a:t>
            </a:r>
            <a:r>
              <a:rPr lang="en-US" altLang="zh-CN" b="1">
                <a:solidFill>
                  <a:srgbClr val="808080"/>
                </a:solidFill>
                <a:latin typeface="楷体_GB2312" pitchFamily="49" charset="-122"/>
                <a:ea typeface="楷体_GB2312" pitchFamily="49" charset="-122"/>
                <a:sym typeface="Symbol" pitchFamily="18" charset="2"/>
              </a:rPr>
              <a:t> </a:t>
            </a:r>
            <a:r>
              <a:rPr lang="en-US" altLang="zh-CN" b="1">
                <a:solidFill>
                  <a:srgbClr val="808080"/>
                </a:solidFill>
                <a:latin typeface="楷体_GB2312" pitchFamily="49" charset="-122"/>
                <a:ea typeface="楷体_GB2312" pitchFamily="49" charset="-122"/>
              </a:rPr>
              <a:t>(a∨x)		(</a:t>
            </a:r>
            <a:r>
              <a:rPr lang="zh-CN" altLang="en-US" b="1">
                <a:solidFill>
                  <a:srgbClr val="808080"/>
                </a:solidFill>
                <a:latin typeface="楷体_GB2312" pitchFamily="49" charset="-122"/>
                <a:ea typeface="楷体_GB2312" pitchFamily="49" charset="-122"/>
              </a:rPr>
              <a:t>吸收律</a:t>
            </a:r>
            <a:r>
              <a:rPr lang="en-US" altLang="zh-CN" b="1">
                <a:solidFill>
                  <a:srgbClr val="808080"/>
                </a:solidFill>
                <a:latin typeface="楷体_GB2312" pitchFamily="49" charset="-122"/>
                <a:ea typeface="楷体_GB2312" pitchFamily="49" charset="-122"/>
              </a:rPr>
              <a:t>)</a:t>
            </a:r>
          </a:p>
          <a:p>
            <a:pPr marL="342900" indent="-342900" algn="just">
              <a:lnSpc>
                <a:spcPct val="115000"/>
              </a:lnSpc>
              <a:buClr>
                <a:srgbClr val="00FF00"/>
              </a:buClr>
              <a:buFont typeface="Wingdings" pitchFamily="2" charset="2"/>
              <a:buNone/>
            </a:pPr>
            <a:r>
              <a:rPr lang="en-US" altLang="zh-CN" b="1">
                <a:solidFill>
                  <a:srgbClr val="808080"/>
                </a:solidFill>
                <a:latin typeface="楷体_GB2312" pitchFamily="49" charset="-122"/>
                <a:ea typeface="楷体_GB2312" pitchFamily="49" charset="-122"/>
              </a:rPr>
              <a:t>		</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x∧</a:t>
            </a:r>
            <a:r>
              <a:rPr lang="en-US" altLang="zh-CN" b="1">
                <a:solidFill>
                  <a:srgbClr val="808080"/>
                </a:solidFill>
                <a:latin typeface="楷体_GB2312" pitchFamily="49" charset="-122"/>
                <a:ea typeface="楷体_GB2312" pitchFamily="49" charset="-122"/>
                <a:sym typeface="Symbol" pitchFamily="18" charset="2"/>
              </a:rPr>
              <a:t> </a:t>
            </a:r>
            <a:r>
              <a:rPr lang="en-US" altLang="zh-CN" b="1">
                <a:solidFill>
                  <a:srgbClr val="808080"/>
                </a:solidFill>
                <a:latin typeface="楷体_GB2312" pitchFamily="49" charset="-122"/>
                <a:ea typeface="楷体_GB2312" pitchFamily="49" charset="-122"/>
              </a:rPr>
              <a:t>(a∨y)		(</a:t>
            </a:r>
            <a:r>
              <a:rPr lang="zh-CN" altLang="en-US" b="1">
                <a:solidFill>
                  <a:srgbClr val="808080"/>
                </a:solidFill>
                <a:latin typeface="楷体_GB2312" pitchFamily="49" charset="-122"/>
                <a:ea typeface="楷体_GB2312" pitchFamily="49" charset="-122"/>
              </a:rPr>
              <a:t>已知</a:t>
            </a:r>
            <a:r>
              <a:rPr lang="en-US" altLang="zh-CN" b="1">
                <a:solidFill>
                  <a:srgbClr val="808080"/>
                </a:solidFill>
                <a:latin typeface="楷体_GB2312" pitchFamily="49" charset="-122"/>
                <a:ea typeface="楷体_GB2312" pitchFamily="49" charset="-122"/>
              </a:rPr>
              <a:t>a∨x</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a∨y)</a:t>
            </a:r>
          </a:p>
          <a:p>
            <a:pPr marL="342900" indent="-342900" algn="just">
              <a:lnSpc>
                <a:spcPct val="115000"/>
              </a:lnSpc>
              <a:buClr>
                <a:srgbClr val="00FF00"/>
              </a:buClr>
              <a:buFont typeface="Wingdings" pitchFamily="2" charset="2"/>
              <a:buNone/>
            </a:pPr>
            <a:r>
              <a:rPr lang="en-US" altLang="zh-CN" b="1">
                <a:solidFill>
                  <a:srgbClr val="808080"/>
                </a:solidFill>
                <a:latin typeface="楷体_GB2312" pitchFamily="49" charset="-122"/>
                <a:ea typeface="楷体_GB2312" pitchFamily="49" charset="-122"/>
              </a:rPr>
              <a:t>		</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(x∧a)∨(x∧y)	(</a:t>
            </a:r>
            <a:r>
              <a:rPr lang="zh-CN" altLang="en-US" b="1">
                <a:solidFill>
                  <a:srgbClr val="808080"/>
                </a:solidFill>
                <a:latin typeface="楷体_GB2312" pitchFamily="49" charset="-122"/>
                <a:ea typeface="楷体_GB2312" pitchFamily="49" charset="-122"/>
              </a:rPr>
              <a:t>分配律</a:t>
            </a:r>
            <a:r>
              <a:rPr lang="en-US" altLang="zh-CN" b="1">
                <a:solidFill>
                  <a:srgbClr val="808080"/>
                </a:solidFill>
                <a:latin typeface="楷体_GB2312" pitchFamily="49" charset="-122"/>
                <a:ea typeface="楷体_GB2312" pitchFamily="49" charset="-122"/>
              </a:rPr>
              <a:t>)</a:t>
            </a:r>
          </a:p>
          <a:p>
            <a:pPr marL="342900" indent="-342900" algn="just">
              <a:lnSpc>
                <a:spcPct val="115000"/>
              </a:lnSpc>
              <a:buClr>
                <a:srgbClr val="00FF00"/>
              </a:buClr>
              <a:buFont typeface="Wingdings" pitchFamily="2" charset="2"/>
              <a:buNone/>
            </a:pPr>
            <a:r>
              <a:rPr lang="en-US" altLang="zh-CN" b="1">
                <a:solidFill>
                  <a:srgbClr val="808080"/>
                </a:solidFill>
                <a:latin typeface="楷体_GB2312" pitchFamily="49" charset="-122"/>
                <a:ea typeface="楷体_GB2312" pitchFamily="49" charset="-122"/>
              </a:rPr>
              <a:t>		</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(a∧y)∨(x∧y)	(</a:t>
            </a:r>
            <a:r>
              <a:rPr lang="zh-CN" altLang="en-US" b="1">
                <a:solidFill>
                  <a:srgbClr val="808080"/>
                </a:solidFill>
                <a:latin typeface="楷体_GB2312" pitchFamily="49" charset="-122"/>
                <a:ea typeface="楷体_GB2312" pitchFamily="49" charset="-122"/>
              </a:rPr>
              <a:t>已知</a:t>
            </a:r>
            <a:r>
              <a:rPr lang="en-US" altLang="zh-CN" b="1">
                <a:solidFill>
                  <a:srgbClr val="808080"/>
                </a:solidFill>
                <a:latin typeface="楷体_GB2312" pitchFamily="49" charset="-122"/>
                <a:ea typeface="楷体_GB2312" pitchFamily="49" charset="-122"/>
              </a:rPr>
              <a:t>a∧x</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a∧y)</a:t>
            </a:r>
          </a:p>
          <a:p>
            <a:pPr marL="342900" indent="-342900" algn="just">
              <a:lnSpc>
                <a:spcPct val="115000"/>
              </a:lnSpc>
              <a:buClr>
                <a:srgbClr val="00FF00"/>
              </a:buClr>
              <a:buFont typeface="Wingdings" pitchFamily="2" charset="2"/>
              <a:buNone/>
            </a:pPr>
            <a:r>
              <a:rPr lang="en-US" altLang="zh-CN" b="1">
                <a:solidFill>
                  <a:srgbClr val="808080"/>
                </a:solidFill>
                <a:latin typeface="楷体_GB2312" pitchFamily="49" charset="-122"/>
                <a:ea typeface="楷体_GB2312" pitchFamily="49" charset="-122"/>
              </a:rPr>
              <a:t>		</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y∧</a:t>
            </a:r>
            <a:r>
              <a:rPr lang="en-US" altLang="zh-CN" b="1">
                <a:solidFill>
                  <a:srgbClr val="808080"/>
                </a:solidFill>
                <a:latin typeface="楷体_GB2312" pitchFamily="49" charset="-122"/>
                <a:ea typeface="楷体_GB2312" pitchFamily="49" charset="-122"/>
                <a:sym typeface="Symbol" pitchFamily="18" charset="2"/>
              </a:rPr>
              <a:t> </a:t>
            </a:r>
            <a:r>
              <a:rPr lang="en-US" altLang="zh-CN" b="1">
                <a:solidFill>
                  <a:srgbClr val="808080"/>
                </a:solidFill>
                <a:latin typeface="楷体_GB2312" pitchFamily="49" charset="-122"/>
                <a:ea typeface="楷体_GB2312" pitchFamily="49" charset="-122"/>
              </a:rPr>
              <a:t>(a∨x)		(</a:t>
            </a:r>
            <a:r>
              <a:rPr lang="zh-CN" altLang="en-US" b="1">
                <a:solidFill>
                  <a:srgbClr val="808080"/>
                </a:solidFill>
                <a:latin typeface="楷体_GB2312" pitchFamily="49" charset="-122"/>
                <a:ea typeface="楷体_GB2312" pitchFamily="49" charset="-122"/>
              </a:rPr>
              <a:t>交换律，分配律</a:t>
            </a:r>
            <a:r>
              <a:rPr lang="en-US" altLang="zh-CN" b="1">
                <a:solidFill>
                  <a:srgbClr val="808080"/>
                </a:solidFill>
                <a:latin typeface="楷体_GB2312" pitchFamily="49" charset="-122"/>
                <a:ea typeface="楷体_GB2312" pitchFamily="49" charset="-122"/>
              </a:rPr>
              <a:t>)</a:t>
            </a:r>
          </a:p>
          <a:p>
            <a:pPr marL="342900" indent="-342900" algn="just">
              <a:lnSpc>
                <a:spcPct val="115000"/>
              </a:lnSpc>
              <a:buClr>
                <a:srgbClr val="00FF00"/>
              </a:buClr>
              <a:buFont typeface="Wingdings" pitchFamily="2" charset="2"/>
              <a:buNone/>
            </a:pPr>
            <a:r>
              <a:rPr lang="en-US" altLang="zh-CN" b="1">
                <a:solidFill>
                  <a:srgbClr val="808080"/>
                </a:solidFill>
                <a:latin typeface="楷体_GB2312" pitchFamily="49" charset="-122"/>
                <a:ea typeface="楷体_GB2312" pitchFamily="49" charset="-122"/>
              </a:rPr>
              <a:t>		</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y∧(a∨y)		(</a:t>
            </a:r>
            <a:r>
              <a:rPr lang="zh-CN" altLang="en-US" b="1">
                <a:solidFill>
                  <a:srgbClr val="808080"/>
                </a:solidFill>
                <a:latin typeface="楷体_GB2312" pitchFamily="49" charset="-122"/>
                <a:ea typeface="楷体_GB2312" pitchFamily="49" charset="-122"/>
              </a:rPr>
              <a:t>已知</a:t>
            </a:r>
            <a:r>
              <a:rPr lang="en-US" altLang="zh-CN" b="1">
                <a:solidFill>
                  <a:srgbClr val="808080"/>
                </a:solidFill>
                <a:latin typeface="楷体_GB2312" pitchFamily="49" charset="-122"/>
                <a:ea typeface="楷体_GB2312" pitchFamily="49" charset="-122"/>
              </a:rPr>
              <a:t>a∨x</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a∨y)</a:t>
            </a:r>
          </a:p>
          <a:p>
            <a:pPr marL="342900" indent="-342900" algn="just">
              <a:lnSpc>
                <a:spcPct val="115000"/>
              </a:lnSpc>
              <a:buClr>
                <a:srgbClr val="00FF00"/>
              </a:buClr>
              <a:buFont typeface="Wingdings" pitchFamily="2" charset="2"/>
              <a:buNone/>
            </a:pPr>
            <a:r>
              <a:rPr lang="en-US" altLang="zh-CN" b="1">
                <a:solidFill>
                  <a:srgbClr val="808080"/>
                </a:solidFill>
                <a:latin typeface="楷体_GB2312" pitchFamily="49" charset="-122"/>
                <a:ea typeface="楷体_GB2312" pitchFamily="49" charset="-122"/>
              </a:rPr>
              <a:t>		</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y				(</a:t>
            </a:r>
            <a:r>
              <a:rPr lang="zh-CN" altLang="en-US" b="1">
                <a:solidFill>
                  <a:srgbClr val="808080"/>
                </a:solidFill>
                <a:latin typeface="楷体_GB2312" pitchFamily="49" charset="-122"/>
                <a:ea typeface="楷体_GB2312" pitchFamily="49" charset="-122"/>
              </a:rPr>
              <a:t>吸收律</a:t>
            </a:r>
            <a:r>
              <a:rPr lang="en-US" altLang="zh-CN" b="1">
                <a:solidFill>
                  <a:srgbClr val="808080"/>
                </a:solidFill>
                <a:latin typeface="楷体_GB2312" pitchFamily="49" charset="-122"/>
                <a:ea typeface="楷体_GB2312" pitchFamily="49" charset="-122"/>
              </a:rPr>
              <a:t>)</a:t>
            </a:r>
          </a:p>
          <a:p>
            <a:pPr marL="342900" indent="-342900" algn="just">
              <a:lnSpc>
                <a:spcPct val="115000"/>
              </a:lnSpc>
              <a:buClr>
                <a:srgbClr val="808080"/>
              </a:buClr>
              <a:buFont typeface="Wingdings" pitchFamily="2" charset="2"/>
              <a:buChar char="n"/>
            </a:pPr>
            <a:r>
              <a:rPr lang="zh-CN" altLang="en-US" b="1">
                <a:solidFill>
                  <a:srgbClr val="808080"/>
                </a:solidFill>
                <a:latin typeface="楷体_GB2312" pitchFamily="49" charset="-122"/>
                <a:ea typeface="楷体_GB2312" pitchFamily="49" charset="-122"/>
              </a:rPr>
              <a:t>注意，在定理</a:t>
            </a:r>
            <a:r>
              <a:rPr lang="en-US" altLang="zh-CN" b="1">
                <a:solidFill>
                  <a:srgbClr val="808080"/>
                </a:solidFill>
                <a:latin typeface="楷体_GB2312" pitchFamily="49" charset="-122"/>
                <a:ea typeface="楷体_GB2312" pitchFamily="49" charset="-122"/>
              </a:rPr>
              <a:t>17.9</a:t>
            </a:r>
            <a:r>
              <a:rPr lang="zh-CN" altLang="en-US" b="1">
                <a:solidFill>
                  <a:srgbClr val="808080"/>
                </a:solidFill>
                <a:latin typeface="楷体_GB2312" pitchFamily="49" charset="-122"/>
                <a:ea typeface="楷体_GB2312" pitchFamily="49" charset="-122"/>
              </a:rPr>
              <a:t>中， </a:t>
            </a:r>
            <a:r>
              <a:rPr lang="en-US" altLang="zh-CN" b="1">
                <a:solidFill>
                  <a:srgbClr val="808080"/>
                </a:solidFill>
                <a:latin typeface="楷体_GB2312" pitchFamily="49" charset="-122"/>
                <a:ea typeface="楷体_GB2312" pitchFamily="49" charset="-122"/>
              </a:rPr>
              <a:t>&lt;L, ∨, ∧&gt;</a:t>
            </a:r>
            <a:r>
              <a:rPr lang="zh-CN" altLang="en-US" b="1">
                <a:solidFill>
                  <a:srgbClr val="808080"/>
                </a:solidFill>
                <a:latin typeface="楷体_GB2312" pitchFamily="49" charset="-122"/>
                <a:ea typeface="楷体_GB2312" pitchFamily="49" charset="-122"/>
              </a:rPr>
              <a:t>是分配格，</a:t>
            </a:r>
            <a:r>
              <a:rPr lang="en-US" altLang="zh-CN" b="1">
                <a:solidFill>
                  <a:srgbClr val="808080"/>
                </a:solidFill>
                <a:latin typeface="楷体_GB2312" pitchFamily="49" charset="-122"/>
                <a:ea typeface="楷体_GB2312" pitchFamily="49" charset="-122"/>
              </a:rPr>
              <a:t>a∨x</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a∨y</a:t>
            </a:r>
            <a:r>
              <a:rPr lang="zh-CN" altLang="en-US" b="1">
                <a:solidFill>
                  <a:srgbClr val="808080"/>
                </a:solidFill>
                <a:latin typeface="楷体_GB2312" pitchFamily="49" charset="-122"/>
                <a:ea typeface="楷体_GB2312" pitchFamily="49" charset="-122"/>
              </a:rPr>
              <a:t>和</a:t>
            </a:r>
            <a:r>
              <a:rPr lang="en-US" altLang="zh-CN" b="1">
                <a:solidFill>
                  <a:srgbClr val="808080"/>
                </a:solidFill>
                <a:latin typeface="楷体_GB2312" pitchFamily="49" charset="-122"/>
                <a:ea typeface="楷体_GB2312" pitchFamily="49" charset="-122"/>
              </a:rPr>
              <a:t>a∧x</a:t>
            </a:r>
            <a:r>
              <a:rPr lang="zh-CN" altLang="en-US" b="1">
                <a:solidFill>
                  <a:srgbClr val="808080"/>
                </a:solidFill>
                <a:latin typeface="楷体_GB2312" pitchFamily="49" charset="-122"/>
                <a:ea typeface="楷体_GB2312" pitchFamily="49" charset="-122"/>
              </a:rPr>
              <a:t>＝</a:t>
            </a:r>
            <a:r>
              <a:rPr lang="en-US" altLang="zh-CN" b="1">
                <a:solidFill>
                  <a:srgbClr val="808080"/>
                </a:solidFill>
                <a:latin typeface="楷体_GB2312" pitchFamily="49" charset="-122"/>
                <a:ea typeface="楷体_GB2312" pitchFamily="49" charset="-122"/>
              </a:rPr>
              <a:t>a∧y</a:t>
            </a:r>
            <a:r>
              <a:rPr lang="zh-CN" altLang="en-US" b="1">
                <a:solidFill>
                  <a:srgbClr val="808080"/>
                </a:solidFill>
                <a:latin typeface="楷体_GB2312" pitchFamily="49" charset="-122"/>
                <a:ea typeface="楷体_GB2312" pitchFamily="49" charset="-122"/>
              </a:rPr>
              <a:t>三者缺一不可。</a:t>
            </a:r>
          </a:p>
        </p:txBody>
      </p:sp>
    </p:spTree>
    <p:custDataLst>
      <p:tags r:id="rId1"/>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B6531A6D-E24A-48A7-9FDE-DB623E6CA1B7}" type="datetime1">
              <a:rPr lang="zh-CN" altLang="en-US" smtClean="0"/>
              <a:t>2018/12/17</a:t>
            </a:fld>
            <a:endParaRPr lang="en-US" altLang="zh-CN"/>
          </a:p>
        </p:txBody>
      </p:sp>
      <p:sp>
        <p:nvSpPr>
          <p:cNvPr id="4"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5" name="灯片编号占位符 5"/>
          <p:cNvSpPr>
            <a:spLocks noGrp="1"/>
          </p:cNvSpPr>
          <p:nvPr>
            <p:ph type="sldNum" sz="quarter" idx="12"/>
          </p:nvPr>
        </p:nvSpPr>
        <p:spPr/>
        <p:txBody>
          <a:bodyPr/>
          <a:lstStyle/>
          <a:p>
            <a:fld id="{06BABC3F-B2CF-4D80-9B2B-E9BBA985B9BE}" type="slidenum">
              <a:rPr lang="en-US" altLang="zh-CN" smtClean="0"/>
              <a:pPr/>
              <a:t>66</a:t>
            </a:fld>
            <a:endParaRPr lang="en-US" altLang="zh-CN" dirty="0"/>
          </a:p>
        </p:txBody>
      </p:sp>
      <p:sp>
        <p:nvSpPr>
          <p:cNvPr id="508930" name="Rectangle 2"/>
          <p:cNvSpPr>
            <a:spLocks noChangeArrowheads="1"/>
          </p:cNvSpPr>
          <p:nvPr/>
        </p:nvSpPr>
        <p:spPr bwMode="auto">
          <a:xfrm>
            <a:off x="1116013" y="1052513"/>
            <a:ext cx="7696200" cy="471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15000"/>
              </a:lnSpc>
              <a:buClr>
                <a:srgbClr val="FF0000"/>
              </a:buClr>
              <a:buFont typeface="Wingdings" pitchFamily="2" charset="2"/>
              <a:buChar char="n"/>
            </a:pPr>
            <a:r>
              <a:rPr lang="zh-CN" altLang="en-US" b="1">
                <a:solidFill>
                  <a:srgbClr val="FF00FF"/>
                </a:solidFill>
                <a:latin typeface="楷体_GB2312" pitchFamily="49" charset="-122"/>
                <a:ea typeface="楷体_GB2312" pitchFamily="49" charset="-122"/>
              </a:rPr>
              <a:t>定理</a:t>
            </a:r>
            <a:r>
              <a:rPr lang="en-US" altLang="zh-CN" b="1">
                <a:solidFill>
                  <a:srgbClr val="FF00FF"/>
                </a:solidFill>
                <a:latin typeface="楷体_GB2312" pitchFamily="49" charset="-122"/>
                <a:ea typeface="楷体_GB2312" pitchFamily="49" charset="-122"/>
              </a:rPr>
              <a:t>17.9</a:t>
            </a:r>
            <a:r>
              <a:rPr lang="en-US" altLang="zh-CN" b="1">
                <a:solidFill>
                  <a:srgbClr val="0000FF"/>
                </a:solidFill>
                <a:latin typeface="楷体_GB2312" pitchFamily="49" charset="-122"/>
                <a:ea typeface="楷体_GB2312" pitchFamily="49" charset="-122"/>
              </a:rPr>
              <a:t> </a:t>
            </a:r>
            <a:r>
              <a:rPr lang="zh-CN" altLang="en-US" b="1">
                <a:latin typeface="楷体_GB2312" pitchFamily="49" charset="-122"/>
                <a:ea typeface="楷体_GB2312" pitchFamily="49" charset="-122"/>
              </a:rPr>
              <a:t>设</a:t>
            </a:r>
            <a:r>
              <a:rPr lang="en-US" altLang="zh-CN" b="1">
                <a:latin typeface="楷体_GB2312" pitchFamily="49" charset="-122"/>
                <a:ea typeface="楷体_GB2312" pitchFamily="49" charset="-122"/>
              </a:rPr>
              <a:t>&lt;L, ∨, ∧&gt;</a:t>
            </a:r>
            <a:r>
              <a:rPr lang="zh-CN" altLang="en-US" b="1">
                <a:latin typeface="楷体_GB2312" pitchFamily="49" charset="-122"/>
                <a:ea typeface="楷体_GB2312" pitchFamily="49" charset="-122"/>
              </a:rPr>
              <a:t>是分配格，对于任何</a:t>
            </a:r>
            <a:r>
              <a:rPr lang="en-US" altLang="zh-CN" b="1">
                <a:latin typeface="楷体_GB2312" pitchFamily="49" charset="-122"/>
                <a:ea typeface="楷体_GB2312" pitchFamily="49" charset="-122"/>
              </a:rPr>
              <a:t>a,x,y∈L</a:t>
            </a:r>
            <a:r>
              <a:rPr lang="zh-CN" altLang="en-US" b="1">
                <a:latin typeface="楷体_GB2312" pitchFamily="49" charset="-122"/>
                <a:ea typeface="楷体_GB2312" pitchFamily="49" charset="-122"/>
              </a:rPr>
              <a:t>，如果</a:t>
            </a:r>
            <a:r>
              <a:rPr lang="en-US" altLang="zh-CN" b="1">
                <a:latin typeface="楷体_GB2312" pitchFamily="49" charset="-122"/>
                <a:ea typeface="楷体_GB2312" pitchFamily="49" charset="-122"/>
              </a:rPr>
              <a:t>a∨x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a∨y</a:t>
            </a:r>
            <a:r>
              <a:rPr lang="zh-CN" altLang="en-US" b="1">
                <a:latin typeface="楷体_GB2312" pitchFamily="49" charset="-122"/>
                <a:ea typeface="楷体_GB2312" pitchFamily="49" charset="-122"/>
              </a:rPr>
              <a:t>且</a:t>
            </a:r>
            <a:r>
              <a:rPr lang="en-US" altLang="zh-CN" b="1">
                <a:latin typeface="楷体_GB2312" pitchFamily="49" charset="-122"/>
                <a:ea typeface="楷体_GB2312" pitchFamily="49" charset="-122"/>
              </a:rPr>
              <a:t>a∧x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a∧y</a:t>
            </a:r>
            <a:r>
              <a:rPr lang="zh-CN" altLang="en-US" b="1">
                <a:latin typeface="楷体_GB2312" pitchFamily="49" charset="-122"/>
                <a:ea typeface="楷体_GB2312" pitchFamily="49" charset="-122"/>
              </a:rPr>
              <a:t>，则</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y</a:t>
            </a:r>
            <a:r>
              <a:rPr lang="zh-CN" altLang="en-US" b="1">
                <a:latin typeface="楷体_GB2312" pitchFamily="49" charset="-122"/>
                <a:ea typeface="楷体_GB2312" pitchFamily="49" charset="-122"/>
              </a:rPr>
              <a:t>。</a:t>
            </a:r>
          </a:p>
          <a:p>
            <a:pPr marL="342900" indent="-342900" algn="just">
              <a:lnSpc>
                <a:spcPct val="115000"/>
              </a:lnSpc>
              <a:buClr>
                <a:srgbClr val="00FF00"/>
              </a:buClr>
              <a:buFont typeface="Wingdings" pitchFamily="2" charset="2"/>
              <a:buNone/>
            </a:pPr>
            <a:r>
              <a:rPr lang="zh-CN" altLang="en-US" b="1">
                <a:solidFill>
                  <a:srgbClr val="FF3399"/>
                </a:solidFill>
                <a:latin typeface="楷体_GB2312" pitchFamily="49" charset="-122"/>
                <a:ea typeface="楷体_GB2312" pitchFamily="49" charset="-122"/>
              </a:rPr>
              <a:t>  证明：</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t>
            </a:r>
            <a:r>
              <a:rPr lang="en-US" altLang="zh-CN" b="1">
                <a:solidFill>
                  <a:srgbClr val="0000FF"/>
                </a:solidFill>
                <a:latin typeface="楷体_GB2312" pitchFamily="49" charset="-122"/>
                <a:ea typeface="楷体_GB2312" pitchFamily="49" charset="-122"/>
                <a:sym typeface="Symbol" pitchFamily="18" charset="2"/>
              </a:rPr>
              <a:t> </a:t>
            </a:r>
            <a:r>
              <a:rPr lang="en-US" altLang="zh-CN" b="1">
                <a:solidFill>
                  <a:srgbClr val="0000FF"/>
                </a:solidFill>
                <a:latin typeface="楷体_GB2312" pitchFamily="49" charset="-122"/>
                <a:ea typeface="楷体_GB2312" pitchFamily="49" charset="-122"/>
              </a:rPr>
              <a:t>(a∨x)		(</a:t>
            </a:r>
            <a:r>
              <a:rPr lang="zh-CN" altLang="en-US" b="1">
                <a:solidFill>
                  <a:srgbClr val="0000FF"/>
                </a:solidFill>
                <a:latin typeface="楷体_GB2312" pitchFamily="49" charset="-122"/>
                <a:ea typeface="楷体_GB2312" pitchFamily="49" charset="-122"/>
              </a:rPr>
              <a:t>吸收律</a:t>
            </a:r>
            <a:r>
              <a:rPr lang="en-US" altLang="zh-CN" b="1">
                <a:solidFill>
                  <a:srgbClr val="0000FF"/>
                </a:solidFill>
                <a:latin typeface="楷体_GB2312" pitchFamily="49" charset="-122"/>
                <a:ea typeface="楷体_GB2312" pitchFamily="49" charset="-122"/>
              </a:rPr>
              <a:t>)</a:t>
            </a:r>
          </a:p>
          <a:p>
            <a:pPr marL="342900" indent="-342900" algn="just">
              <a:lnSpc>
                <a:spcPct val="115000"/>
              </a:lnSpc>
              <a:buClr>
                <a:srgbClr val="00FF00"/>
              </a:buClr>
              <a:buFont typeface="Wingdings" pitchFamily="2" charset="2"/>
              <a:buNone/>
            </a:pPr>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t>
            </a:r>
            <a:r>
              <a:rPr lang="en-US" altLang="zh-CN" b="1">
                <a:solidFill>
                  <a:srgbClr val="0000FF"/>
                </a:solidFill>
                <a:latin typeface="楷体_GB2312" pitchFamily="49" charset="-122"/>
                <a:ea typeface="楷体_GB2312" pitchFamily="49" charset="-122"/>
                <a:sym typeface="Symbol" pitchFamily="18" charset="2"/>
              </a:rPr>
              <a:t> </a:t>
            </a:r>
            <a:r>
              <a:rPr lang="en-US" altLang="zh-CN" b="1">
                <a:solidFill>
                  <a:srgbClr val="0000FF"/>
                </a:solidFill>
                <a:latin typeface="楷体_GB2312" pitchFamily="49" charset="-122"/>
                <a:ea typeface="楷体_GB2312" pitchFamily="49" charset="-122"/>
              </a:rPr>
              <a:t>(a∨y)		(</a:t>
            </a:r>
            <a:r>
              <a:rPr lang="zh-CN" altLang="en-US" b="1">
                <a:solidFill>
                  <a:srgbClr val="0000FF"/>
                </a:solidFill>
                <a:latin typeface="楷体_GB2312" pitchFamily="49" charset="-122"/>
                <a:ea typeface="楷体_GB2312" pitchFamily="49" charset="-122"/>
              </a:rPr>
              <a:t>已知</a:t>
            </a:r>
            <a:r>
              <a:rPr lang="en-US" altLang="zh-CN" b="1">
                <a:solidFill>
                  <a:srgbClr val="0000FF"/>
                </a:solidFill>
                <a:latin typeface="楷体_GB2312" pitchFamily="49" charset="-122"/>
                <a:ea typeface="楷体_GB2312" pitchFamily="49" charset="-122"/>
              </a:rPr>
              <a:t>a∨x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a∨y)</a:t>
            </a:r>
          </a:p>
          <a:p>
            <a:pPr marL="342900" indent="-342900" algn="just">
              <a:lnSpc>
                <a:spcPct val="115000"/>
              </a:lnSpc>
              <a:buClr>
                <a:srgbClr val="00FF00"/>
              </a:buClr>
              <a:buFont typeface="Wingdings" pitchFamily="2" charset="2"/>
              <a:buNone/>
            </a:pPr>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(x∧a)∨(x∧y)	(</a:t>
            </a:r>
            <a:r>
              <a:rPr lang="zh-CN" altLang="en-US" b="1">
                <a:solidFill>
                  <a:srgbClr val="0000FF"/>
                </a:solidFill>
                <a:latin typeface="楷体_GB2312" pitchFamily="49" charset="-122"/>
                <a:ea typeface="楷体_GB2312" pitchFamily="49" charset="-122"/>
              </a:rPr>
              <a:t>分配律</a:t>
            </a:r>
            <a:r>
              <a:rPr lang="en-US" altLang="zh-CN" b="1">
                <a:solidFill>
                  <a:srgbClr val="0000FF"/>
                </a:solidFill>
                <a:latin typeface="楷体_GB2312" pitchFamily="49" charset="-122"/>
                <a:ea typeface="楷体_GB2312" pitchFamily="49" charset="-122"/>
              </a:rPr>
              <a:t>)</a:t>
            </a:r>
          </a:p>
          <a:p>
            <a:pPr marL="342900" indent="-342900" algn="just">
              <a:lnSpc>
                <a:spcPct val="115000"/>
              </a:lnSpc>
              <a:buClr>
                <a:srgbClr val="00FF00"/>
              </a:buClr>
              <a:buFont typeface="Wingdings" pitchFamily="2" charset="2"/>
              <a:buNone/>
            </a:pPr>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(a∧y)∨(x∧y)	(</a:t>
            </a:r>
            <a:r>
              <a:rPr lang="zh-CN" altLang="en-US" b="1">
                <a:solidFill>
                  <a:srgbClr val="0000FF"/>
                </a:solidFill>
                <a:latin typeface="楷体_GB2312" pitchFamily="49" charset="-122"/>
                <a:ea typeface="楷体_GB2312" pitchFamily="49" charset="-122"/>
              </a:rPr>
              <a:t>已知</a:t>
            </a:r>
            <a:r>
              <a:rPr lang="en-US" altLang="zh-CN" b="1">
                <a:solidFill>
                  <a:srgbClr val="0000FF"/>
                </a:solidFill>
                <a:latin typeface="楷体_GB2312" pitchFamily="49" charset="-122"/>
                <a:ea typeface="楷体_GB2312" pitchFamily="49" charset="-122"/>
              </a:rPr>
              <a:t>a∧x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a∧y)</a:t>
            </a:r>
          </a:p>
          <a:p>
            <a:pPr marL="342900" indent="-342900" algn="just">
              <a:lnSpc>
                <a:spcPct val="115000"/>
              </a:lnSpc>
              <a:buClr>
                <a:srgbClr val="00FF00"/>
              </a:buClr>
              <a:buFont typeface="Wingdings" pitchFamily="2" charset="2"/>
              <a:buNone/>
            </a:pPr>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y∧</a:t>
            </a:r>
            <a:r>
              <a:rPr lang="en-US" altLang="zh-CN" b="1">
                <a:solidFill>
                  <a:srgbClr val="0000FF"/>
                </a:solidFill>
                <a:latin typeface="楷体_GB2312" pitchFamily="49" charset="-122"/>
                <a:ea typeface="楷体_GB2312" pitchFamily="49" charset="-122"/>
                <a:sym typeface="Symbol" pitchFamily="18" charset="2"/>
              </a:rPr>
              <a:t> </a:t>
            </a:r>
            <a:r>
              <a:rPr lang="en-US" altLang="zh-CN" b="1">
                <a:solidFill>
                  <a:srgbClr val="0000FF"/>
                </a:solidFill>
                <a:latin typeface="楷体_GB2312" pitchFamily="49" charset="-122"/>
                <a:ea typeface="楷体_GB2312" pitchFamily="49" charset="-122"/>
              </a:rPr>
              <a:t>(a∨x)		(</a:t>
            </a:r>
            <a:r>
              <a:rPr lang="zh-CN" altLang="en-US" b="1">
                <a:solidFill>
                  <a:srgbClr val="0000FF"/>
                </a:solidFill>
                <a:latin typeface="楷体_GB2312" pitchFamily="49" charset="-122"/>
                <a:ea typeface="楷体_GB2312" pitchFamily="49" charset="-122"/>
              </a:rPr>
              <a:t>交换律，分配律</a:t>
            </a:r>
            <a:r>
              <a:rPr lang="en-US" altLang="zh-CN" b="1">
                <a:solidFill>
                  <a:srgbClr val="0000FF"/>
                </a:solidFill>
                <a:latin typeface="楷体_GB2312" pitchFamily="49" charset="-122"/>
                <a:ea typeface="楷体_GB2312" pitchFamily="49" charset="-122"/>
              </a:rPr>
              <a:t>)</a:t>
            </a:r>
          </a:p>
          <a:p>
            <a:pPr marL="342900" indent="-342900" algn="just">
              <a:lnSpc>
                <a:spcPct val="115000"/>
              </a:lnSpc>
              <a:buClr>
                <a:srgbClr val="00FF00"/>
              </a:buClr>
              <a:buFont typeface="Wingdings" pitchFamily="2" charset="2"/>
              <a:buNone/>
            </a:pPr>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y∧(a∨y)		(</a:t>
            </a:r>
            <a:r>
              <a:rPr lang="zh-CN" altLang="en-US" b="1">
                <a:solidFill>
                  <a:srgbClr val="0000FF"/>
                </a:solidFill>
                <a:latin typeface="楷体_GB2312" pitchFamily="49" charset="-122"/>
                <a:ea typeface="楷体_GB2312" pitchFamily="49" charset="-122"/>
              </a:rPr>
              <a:t>已知</a:t>
            </a:r>
            <a:r>
              <a:rPr lang="en-US" altLang="zh-CN" b="1">
                <a:solidFill>
                  <a:srgbClr val="0000FF"/>
                </a:solidFill>
                <a:latin typeface="楷体_GB2312" pitchFamily="49" charset="-122"/>
                <a:ea typeface="楷体_GB2312" pitchFamily="49" charset="-122"/>
              </a:rPr>
              <a:t>a∨x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a∨y)</a:t>
            </a:r>
          </a:p>
          <a:p>
            <a:pPr marL="342900" indent="-342900" algn="just">
              <a:lnSpc>
                <a:spcPct val="115000"/>
              </a:lnSpc>
              <a:buClr>
                <a:srgbClr val="00FF00"/>
              </a:buClr>
              <a:buFont typeface="Wingdings" pitchFamily="2" charset="2"/>
              <a:buNone/>
            </a:pPr>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y				(</a:t>
            </a:r>
            <a:r>
              <a:rPr lang="zh-CN" altLang="en-US" b="1">
                <a:solidFill>
                  <a:srgbClr val="0000FF"/>
                </a:solidFill>
                <a:latin typeface="楷体_GB2312" pitchFamily="49" charset="-122"/>
                <a:ea typeface="楷体_GB2312" pitchFamily="49" charset="-122"/>
              </a:rPr>
              <a:t>吸收律</a:t>
            </a:r>
            <a:r>
              <a:rPr lang="en-US" altLang="zh-CN" b="1">
                <a:solidFill>
                  <a:srgbClr val="0000FF"/>
                </a:solidFill>
                <a:latin typeface="楷体_GB2312" pitchFamily="49" charset="-122"/>
                <a:ea typeface="楷体_GB2312" pitchFamily="49" charset="-122"/>
              </a:rPr>
              <a:t>)</a:t>
            </a:r>
          </a:p>
          <a:p>
            <a:pPr marL="342900" indent="-342900" algn="just">
              <a:lnSpc>
                <a:spcPct val="115000"/>
              </a:lnSpc>
              <a:buClr>
                <a:srgbClr val="FF0000"/>
              </a:buClr>
              <a:buFont typeface="Wingdings" pitchFamily="2" charset="2"/>
              <a:buChar char="n"/>
            </a:pPr>
            <a:r>
              <a:rPr lang="zh-CN" altLang="en-US" b="1">
                <a:solidFill>
                  <a:srgbClr val="FF0000"/>
                </a:solidFill>
                <a:latin typeface="楷体_GB2312" pitchFamily="49" charset="-122"/>
                <a:ea typeface="楷体_GB2312" pitchFamily="49" charset="-122"/>
              </a:rPr>
              <a:t>注意，</a:t>
            </a:r>
            <a:r>
              <a:rPr lang="zh-CN" altLang="en-US" b="1">
                <a:solidFill>
                  <a:srgbClr val="0000FF"/>
                </a:solidFill>
                <a:latin typeface="楷体_GB2312" pitchFamily="49" charset="-122"/>
                <a:ea typeface="楷体_GB2312" pitchFamily="49" charset="-122"/>
              </a:rPr>
              <a:t>在</a:t>
            </a:r>
            <a:r>
              <a:rPr lang="zh-CN" altLang="en-US" b="1">
                <a:solidFill>
                  <a:srgbClr val="CC00CC"/>
                </a:solidFill>
                <a:latin typeface="楷体_GB2312" pitchFamily="49" charset="-122"/>
                <a:ea typeface="楷体_GB2312" pitchFamily="49" charset="-122"/>
              </a:rPr>
              <a:t>定理</a:t>
            </a:r>
            <a:r>
              <a:rPr lang="en-US" altLang="zh-CN" b="1">
                <a:solidFill>
                  <a:srgbClr val="CC00CC"/>
                </a:solidFill>
                <a:latin typeface="楷体_GB2312" pitchFamily="49" charset="-122"/>
                <a:ea typeface="楷体_GB2312" pitchFamily="49" charset="-122"/>
              </a:rPr>
              <a:t>17.9</a:t>
            </a:r>
            <a:r>
              <a:rPr lang="zh-CN" altLang="en-US" b="1">
                <a:solidFill>
                  <a:srgbClr val="0000FF"/>
                </a:solidFill>
                <a:latin typeface="楷体_GB2312" pitchFamily="49" charset="-122"/>
                <a:ea typeface="楷体_GB2312" pitchFamily="49" charset="-122"/>
              </a:rPr>
              <a:t>中， </a:t>
            </a:r>
            <a:r>
              <a:rPr lang="en-US" altLang="zh-CN" b="1">
                <a:solidFill>
                  <a:srgbClr val="0000FF"/>
                </a:solidFill>
                <a:latin typeface="楷体_GB2312" pitchFamily="49" charset="-122"/>
                <a:ea typeface="楷体_GB2312" pitchFamily="49" charset="-122"/>
              </a:rPr>
              <a:t>&lt;L, ∨, ∧&gt;</a:t>
            </a:r>
            <a:r>
              <a:rPr lang="zh-CN" altLang="en-US" b="1">
                <a:solidFill>
                  <a:srgbClr val="0000FF"/>
                </a:solidFill>
                <a:latin typeface="楷体_GB2312" pitchFamily="49" charset="-122"/>
                <a:ea typeface="楷体_GB2312" pitchFamily="49" charset="-122"/>
              </a:rPr>
              <a:t>是分配格，</a:t>
            </a:r>
            <a:r>
              <a:rPr lang="en-US" altLang="zh-CN" b="1">
                <a:solidFill>
                  <a:srgbClr val="0000FF"/>
                </a:solidFill>
                <a:latin typeface="楷体_GB2312" pitchFamily="49" charset="-122"/>
                <a:ea typeface="楷体_GB2312" pitchFamily="49" charset="-122"/>
              </a:rPr>
              <a:t>a∨x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a∨y</a:t>
            </a:r>
            <a:r>
              <a:rPr lang="zh-CN" altLang="en-US" b="1">
                <a:solidFill>
                  <a:srgbClr val="0000FF"/>
                </a:solidFill>
                <a:latin typeface="楷体_GB2312" pitchFamily="49" charset="-122"/>
                <a:ea typeface="楷体_GB2312" pitchFamily="49" charset="-122"/>
              </a:rPr>
              <a:t>和</a:t>
            </a:r>
            <a:r>
              <a:rPr lang="en-US" altLang="zh-CN" b="1">
                <a:solidFill>
                  <a:srgbClr val="0000FF"/>
                </a:solidFill>
                <a:latin typeface="楷体_GB2312" pitchFamily="49" charset="-122"/>
                <a:ea typeface="楷体_GB2312" pitchFamily="49" charset="-122"/>
              </a:rPr>
              <a:t>a∧x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a∧y</a:t>
            </a:r>
            <a:r>
              <a:rPr lang="zh-CN" altLang="en-US" b="1">
                <a:solidFill>
                  <a:srgbClr val="0000FF"/>
                </a:solidFill>
                <a:latin typeface="楷体_GB2312" pitchFamily="49" charset="-122"/>
                <a:ea typeface="楷体_GB2312" pitchFamily="49" charset="-122"/>
              </a:rPr>
              <a:t>三者缺一不可</a:t>
            </a:r>
            <a:r>
              <a:rPr lang="zh-CN" altLang="en-US" b="1">
                <a:latin typeface="楷体_GB2312" pitchFamily="49" charset="-122"/>
                <a:ea typeface="楷体_GB2312" pitchFamily="49" charset="-122"/>
              </a:rPr>
              <a:t>。</a:t>
            </a:r>
          </a:p>
        </p:txBody>
      </p:sp>
      <p:cxnSp>
        <p:nvCxnSpPr>
          <p:cNvPr id="6" name="直接连接符 5"/>
          <p:cNvCxnSpPr/>
          <p:nvPr/>
        </p:nvCxnSpPr>
        <p:spPr bwMode="auto">
          <a:xfrm>
            <a:off x="3779912" y="3645024"/>
            <a:ext cx="792088" cy="0"/>
          </a:xfrm>
          <a:prstGeom prst="line">
            <a:avLst/>
          </a:prstGeom>
          <a:ln>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F23524-D069-49FA-8A24-BBA8C5AD097C}"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42CDE268-570A-41C8-9C24-69170D875369}" type="slidenum">
              <a:rPr lang="en-US" altLang="zh-CN" smtClean="0"/>
              <a:pPr/>
              <a:t>67</a:t>
            </a:fld>
            <a:endParaRPr lang="en-US" altLang="zh-CN" dirty="0"/>
          </a:p>
        </p:txBody>
      </p:sp>
      <p:sp>
        <p:nvSpPr>
          <p:cNvPr id="555010" name="Rectangle 2"/>
          <p:cNvSpPr>
            <a:spLocks noGrp="1" noChangeArrowheads="1"/>
          </p:cNvSpPr>
          <p:nvPr>
            <p:ph type="title"/>
          </p:nvPr>
        </p:nvSpPr>
        <p:spPr/>
        <p:txBody>
          <a:bodyPr/>
          <a:lstStyle/>
          <a:p>
            <a:r>
              <a:rPr lang="zh-CN" altLang="en-US" sz="3600">
                <a:ea typeface="黑体" pitchFamily="2" charset="-122"/>
              </a:rPr>
              <a:t>有界格</a:t>
            </a:r>
          </a:p>
        </p:txBody>
      </p:sp>
      <p:sp>
        <p:nvSpPr>
          <p:cNvPr id="555011" name="Rectangle 3"/>
          <p:cNvSpPr>
            <a:spLocks noChangeArrowheads="1"/>
          </p:cNvSpPr>
          <p:nvPr/>
        </p:nvSpPr>
        <p:spPr bwMode="auto">
          <a:xfrm>
            <a:off x="900113" y="1125538"/>
            <a:ext cx="799147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定义</a:t>
            </a:r>
            <a:r>
              <a:rPr lang="en-US" altLang="zh-CN" sz="2800" b="1">
                <a:solidFill>
                  <a:srgbClr val="CC00CC"/>
                </a:solidFill>
                <a:latin typeface="楷体_GB2312" pitchFamily="49" charset="-122"/>
                <a:ea typeface="楷体_GB2312" pitchFamily="49" charset="-122"/>
              </a:rPr>
              <a:t>17.8 </a:t>
            </a: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&lt;L,≤&gt;</a:t>
            </a:r>
            <a:r>
              <a:rPr lang="zh-CN" altLang="en-US" sz="2800" b="1">
                <a:latin typeface="楷体_GB2312" pitchFamily="49" charset="-122"/>
                <a:ea typeface="楷体_GB2312" pitchFamily="49" charset="-122"/>
              </a:rPr>
              <a:t>（或</a:t>
            </a:r>
            <a:r>
              <a:rPr lang="en-US" altLang="zh-CN" sz="2800" b="1">
                <a:solidFill>
                  <a:srgbClr val="FF00FF"/>
                </a:solidFill>
                <a:latin typeface="楷体_GB2312" pitchFamily="49" charset="-122"/>
                <a:ea typeface="楷体_GB2312" pitchFamily="49" charset="-122"/>
              </a:rPr>
              <a:t>&lt;L, </a:t>
            </a:r>
            <a:r>
              <a:rPr lang="en-US" altLang="en-US" sz="2800" b="1">
                <a:solidFill>
                  <a:srgbClr val="FF00FF"/>
                </a:solidFill>
                <a:latin typeface="楷体_GB2312" pitchFamily="49" charset="-122"/>
                <a:ea typeface="楷体_GB2312" pitchFamily="49" charset="-122"/>
              </a:rPr>
              <a:t>∨</a:t>
            </a:r>
            <a:r>
              <a:rPr lang="zh-CN" altLang="en-US" sz="2800" b="1">
                <a:solidFill>
                  <a:srgbClr val="FF00FF"/>
                </a:solidFill>
                <a:latin typeface="楷体_GB2312" pitchFamily="49" charset="-122"/>
                <a:ea typeface="楷体_GB2312" pitchFamily="49" charset="-122"/>
              </a:rPr>
              <a:t>，</a:t>
            </a:r>
            <a:r>
              <a:rPr lang="en-US" altLang="en-US" sz="2800" b="1">
                <a:solidFill>
                  <a:srgbClr val="FF00FF"/>
                </a:solidFill>
                <a:latin typeface="楷体_GB2312" pitchFamily="49" charset="-122"/>
                <a:ea typeface="楷体_GB2312" pitchFamily="49" charset="-122"/>
              </a:rPr>
              <a:t>∧</a:t>
            </a:r>
            <a:r>
              <a:rPr lang="en-US" altLang="zh-CN" sz="2800" b="1">
                <a:solidFill>
                  <a:srgbClr val="FF00FF"/>
                </a:solidFill>
                <a:latin typeface="楷体_GB2312" pitchFamily="49" charset="-122"/>
                <a:ea typeface="楷体_GB2312" pitchFamily="49" charset="-122"/>
              </a:rPr>
              <a:t>&gt;</a:t>
            </a:r>
            <a:r>
              <a:rPr lang="zh-CN" altLang="en-US" sz="2800" b="1">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是一个格，若存在元素</a:t>
            </a:r>
            <a:r>
              <a:rPr lang="en-US" altLang="zh-CN" sz="2800" b="1">
                <a:solidFill>
                  <a:srgbClr val="0000FF"/>
                </a:solidFill>
                <a:latin typeface="楷体_GB2312" pitchFamily="49" charset="-122"/>
                <a:ea typeface="楷体_GB2312" pitchFamily="49" charset="-122"/>
              </a:rPr>
              <a:t>a∈L</a:t>
            </a:r>
            <a:r>
              <a:rPr lang="zh-CN" altLang="en-US" sz="2800" b="1">
                <a:solidFill>
                  <a:srgbClr val="0000FF"/>
                </a:solidFill>
                <a:latin typeface="楷体_GB2312" pitchFamily="49" charset="-122"/>
                <a:ea typeface="楷体_GB2312" pitchFamily="49" charset="-122"/>
              </a:rPr>
              <a:t>，使得对任意</a:t>
            </a:r>
            <a:r>
              <a:rPr lang="en-US" altLang="zh-CN" sz="2800" b="1">
                <a:solidFill>
                  <a:srgbClr val="0000FF"/>
                </a:solidFill>
                <a:latin typeface="楷体_GB2312" pitchFamily="49" charset="-122"/>
                <a:ea typeface="楷体_GB2312" pitchFamily="49" charset="-122"/>
              </a:rPr>
              <a:t>x∈L</a:t>
            </a:r>
            <a:r>
              <a:rPr lang="zh-CN" altLang="en-US" sz="2800" b="1">
                <a:solidFill>
                  <a:srgbClr val="0000FF"/>
                </a:solidFill>
                <a:latin typeface="楷体_GB2312" pitchFamily="49" charset="-122"/>
                <a:ea typeface="楷体_GB2312" pitchFamily="49" charset="-122"/>
              </a:rPr>
              <a:t>，都有</a:t>
            </a:r>
          </a:p>
          <a:p>
            <a:pPr marL="342900" indent="-342900" algn="ctr">
              <a:lnSpc>
                <a:spcPct val="120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a≤x(</a:t>
            </a:r>
            <a:r>
              <a:rPr lang="zh-CN" altLang="en-US" sz="2800" b="1">
                <a:solidFill>
                  <a:srgbClr val="0000FF"/>
                </a:solidFill>
                <a:latin typeface="楷体_GB2312" pitchFamily="49" charset="-122"/>
                <a:ea typeface="楷体_GB2312" pitchFamily="49" charset="-122"/>
              </a:rPr>
              <a:t>或</a:t>
            </a:r>
            <a:r>
              <a:rPr lang="en-US" altLang="zh-CN" sz="2800" b="1">
                <a:solidFill>
                  <a:srgbClr val="0000FF"/>
                </a:solidFill>
                <a:latin typeface="楷体_GB2312" pitchFamily="49" charset="-122"/>
                <a:ea typeface="楷体_GB2312" pitchFamily="49" charset="-122"/>
              </a:rPr>
              <a:t>x≤a)</a:t>
            </a:r>
            <a:r>
              <a:rPr lang="zh-CN" altLang="en-US" sz="2800" b="1">
                <a:solidFill>
                  <a:srgbClr val="0000FF"/>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则称</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为格</a:t>
            </a:r>
            <a:r>
              <a:rPr lang="en-US" altLang="zh-CN" sz="2800" b="1">
                <a:solidFill>
                  <a:srgbClr val="0000FF"/>
                </a:solidFill>
                <a:latin typeface="楷体_GB2312" pitchFamily="49" charset="-122"/>
                <a:ea typeface="楷体_GB2312" pitchFamily="49" charset="-122"/>
              </a:rPr>
              <a:t>&lt;L,≤&gt;</a:t>
            </a:r>
            <a:r>
              <a:rPr lang="zh-CN" altLang="en-US" sz="2800" b="1">
                <a:solidFill>
                  <a:srgbClr val="0000FF"/>
                </a:solidFill>
                <a:latin typeface="楷体_GB2312" pitchFamily="49" charset="-122"/>
                <a:ea typeface="楷体_GB2312" pitchFamily="49" charset="-122"/>
              </a:rPr>
              <a:t>的</a:t>
            </a:r>
            <a:r>
              <a:rPr lang="zh-CN" altLang="en-US" sz="2800" b="1">
                <a:solidFill>
                  <a:srgbClr val="FF0000"/>
                </a:solidFill>
                <a:latin typeface="楷体_GB2312" pitchFamily="49" charset="-122"/>
                <a:ea typeface="楷体_GB2312" pitchFamily="49" charset="-122"/>
              </a:rPr>
              <a:t>最小元</a:t>
            </a:r>
            <a:r>
              <a:rPr lang="en-US" altLang="zh-CN" sz="2800" b="1">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或</a:t>
            </a:r>
            <a:r>
              <a:rPr lang="zh-CN" altLang="en-US" sz="2800" b="1">
                <a:solidFill>
                  <a:srgbClr val="FF0000"/>
                </a:solidFill>
                <a:latin typeface="楷体_GB2312" pitchFamily="49" charset="-122"/>
                <a:ea typeface="楷体_GB2312" pitchFamily="49" charset="-122"/>
              </a:rPr>
              <a:t>最大元</a:t>
            </a:r>
            <a:r>
              <a:rPr lang="en-US" altLang="zh-CN" sz="2800" b="1">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，分别记为</a:t>
            </a:r>
            <a:r>
              <a:rPr lang="en-US" altLang="zh-CN" sz="2800" b="1">
                <a:solidFill>
                  <a:srgbClr val="FF0000"/>
                </a:solidFill>
                <a:latin typeface="楷体_GB2312" pitchFamily="49" charset="-122"/>
                <a:ea typeface="楷体_GB2312" pitchFamily="49" charset="-122"/>
              </a:rPr>
              <a:t>0</a:t>
            </a:r>
            <a:r>
              <a:rPr lang="en-US" altLang="zh-CN" sz="2800" b="1">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或</a:t>
            </a:r>
            <a:r>
              <a:rPr lang="en-US" altLang="zh-CN" sz="2800" b="1">
                <a:solidFill>
                  <a:srgbClr val="FF0000"/>
                </a:solidFill>
                <a:latin typeface="楷体_GB2312" pitchFamily="49" charset="-122"/>
                <a:ea typeface="楷体_GB2312" pitchFamily="49" charset="-122"/>
              </a:rPr>
              <a:t>1</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而具有</a:t>
            </a:r>
            <a:r>
              <a:rPr lang="zh-CN" altLang="en-US" sz="2800" b="1">
                <a:solidFill>
                  <a:srgbClr val="FF0000"/>
                </a:solidFill>
                <a:latin typeface="楷体_GB2312" pitchFamily="49" charset="-122"/>
                <a:ea typeface="楷体_GB2312" pitchFamily="49" charset="-122"/>
              </a:rPr>
              <a:t>最大元</a:t>
            </a:r>
            <a:r>
              <a:rPr lang="zh-CN" altLang="en-US" sz="2800" b="1">
                <a:solidFill>
                  <a:srgbClr val="0000FF"/>
                </a:solidFill>
                <a:latin typeface="楷体_GB2312" pitchFamily="49" charset="-122"/>
                <a:ea typeface="楷体_GB2312" pitchFamily="49" charset="-122"/>
              </a:rPr>
              <a:t>和</a:t>
            </a:r>
            <a:r>
              <a:rPr lang="zh-CN" altLang="en-US" sz="2800" b="1">
                <a:solidFill>
                  <a:srgbClr val="FF0000"/>
                </a:solidFill>
                <a:latin typeface="楷体_GB2312" pitchFamily="49" charset="-122"/>
                <a:ea typeface="楷体_GB2312" pitchFamily="49" charset="-122"/>
              </a:rPr>
              <a:t>最小元</a:t>
            </a:r>
            <a:r>
              <a:rPr lang="zh-CN" altLang="en-US" sz="2800" b="1">
                <a:solidFill>
                  <a:srgbClr val="0000FF"/>
                </a:solidFill>
                <a:latin typeface="楷体_GB2312" pitchFamily="49" charset="-122"/>
                <a:ea typeface="楷体_GB2312" pitchFamily="49" charset="-122"/>
              </a:rPr>
              <a:t>的格称为</a:t>
            </a:r>
            <a:r>
              <a:rPr lang="zh-CN" altLang="en-US" sz="2800" b="1">
                <a:solidFill>
                  <a:srgbClr val="FF0000"/>
                </a:solidFill>
                <a:latin typeface="楷体_GB2312" pitchFamily="49" charset="-122"/>
                <a:ea typeface="楷体_GB2312" pitchFamily="49" charset="-122"/>
              </a:rPr>
              <a:t>有界格</a:t>
            </a:r>
            <a:r>
              <a:rPr lang="zh-CN" altLang="en-US" sz="2800" b="1">
                <a:latin typeface="楷体_GB2312" pitchFamily="49" charset="-122"/>
                <a:ea typeface="楷体_GB2312" pitchFamily="49" charset="-122"/>
              </a:rPr>
              <a:t>。</a:t>
            </a:r>
          </a:p>
          <a:p>
            <a:pPr marL="342900" indent="-342900">
              <a:lnSpc>
                <a:spcPct val="120000"/>
              </a:lnSpc>
              <a:buClr>
                <a:srgbClr val="B2B2B2"/>
              </a:buClr>
              <a:buFont typeface="Wingdings" pitchFamily="2" charset="2"/>
              <a:buChar char="n"/>
            </a:pPr>
            <a:r>
              <a:rPr lang="zh-CN" altLang="en-US" sz="2800" b="1">
                <a:solidFill>
                  <a:srgbClr val="B2B2B2"/>
                </a:solidFill>
                <a:latin typeface="楷体_GB2312" pitchFamily="49" charset="-122"/>
                <a:ea typeface="楷体_GB2312" pitchFamily="49" charset="-122"/>
              </a:rPr>
              <a:t>根据最大元</a:t>
            </a:r>
            <a:r>
              <a:rPr lang="zh-CN" altLang="en-US" sz="2800" b="1">
                <a:solidFill>
                  <a:srgbClr val="B2B2B2"/>
                </a:solidFill>
                <a:latin typeface="Times New Roman"/>
                <a:ea typeface="楷体_GB2312" pitchFamily="49" charset="-122"/>
              </a:rPr>
              <a:t>“</a:t>
            </a:r>
            <a:r>
              <a:rPr lang="en-US" altLang="zh-CN" sz="2800" b="1">
                <a:solidFill>
                  <a:srgbClr val="B2B2B2"/>
                </a:solidFill>
                <a:latin typeface="楷体_GB2312" pitchFamily="49" charset="-122"/>
                <a:ea typeface="楷体_GB2312" pitchFamily="49" charset="-122"/>
              </a:rPr>
              <a:t>1</a:t>
            </a:r>
            <a:r>
              <a:rPr lang="en-US" altLang="zh-CN" sz="2800" b="1">
                <a:solidFill>
                  <a:srgbClr val="B2B2B2"/>
                </a:solidFill>
                <a:latin typeface="Times New Roman"/>
                <a:ea typeface="楷体_GB2312" pitchFamily="49" charset="-122"/>
              </a:rPr>
              <a:t>”</a:t>
            </a:r>
            <a:r>
              <a:rPr lang="zh-CN" altLang="en-US" sz="2800" b="1">
                <a:solidFill>
                  <a:srgbClr val="B2B2B2"/>
                </a:solidFill>
                <a:latin typeface="楷体_GB2312" pitchFamily="49" charset="-122"/>
                <a:ea typeface="楷体_GB2312" pitchFamily="49" charset="-122"/>
              </a:rPr>
              <a:t>和最小元</a:t>
            </a:r>
            <a:r>
              <a:rPr lang="zh-CN" altLang="en-US" sz="2800" b="1">
                <a:solidFill>
                  <a:srgbClr val="B2B2B2"/>
                </a:solidFill>
                <a:latin typeface="Times New Roman"/>
                <a:ea typeface="楷体_GB2312" pitchFamily="49" charset="-122"/>
              </a:rPr>
              <a:t>“</a:t>
            </a:r>
            <a:r>
              <a:rPr lang="en-US" altLang="zh-CN" sz="2800" b="1">
                <a:solidFill>
                  <a:srgbClr val="B2B2B2"/>
                </a:solidFill>
                <a:latin typeface="楷体_GB2312" pitchFamily="49" charset="-122"/>
                <a:ea typeface="楷体_GB2312" pitchFamily="49" charset="-122"/>
              </a:rPr>
              <a:t>0</a:t>
            </a:r>
            <a:r>
              <a:rPr lang="en-US" altLang="zh-CN" sz="2800" b="1">
                <a:solidFill>
                  <a:srgbClr val="B2B2B2"/>
                </a:solidFill>
                <a:latin typeface="Times New Roman"/>
                <a:ea typeface="楷体_GB2312" pitchFamily="49" charset="-122"/>
              </a:rPr>
              <a:t>”</a:t>
            </a:r>
            <a:r>
              <a:rPr lang="zh-CN" altLang="en-US" sz="2800" b="1">
                <a:solidFill>
                  <a:srgbClr val="B2B2B2"/>
                </a:solidFill>
                <a:latin typeface="楷体_GB2312" pitchFamily="49" charset="-122"/>
                <a:ea typeface="楷体_GB2312" pitchFamily="49" charset="-122"/>
              </a:rPr>
              <a:t>的定义，对任意</a:t>
            </a:r>
            <a:r>
              <a:rPr lang="en-US" altLang="zh-CN" sz="2800" b="1">
                <a:solidFill>
                  <a:srgbClr val="B2B2B2"/>
                </a:solidFill>
                <a:latin typeface="楷体_GB2312" pitchFamily="49" charset="-122"/>
                <a:ea typeface="楷体_GB2312" pitchFamily="49" charset="-122"/>
              </a:rPr>
              <a:t>x∈L</a:t>
            </a:r>
            <a:r>
              <a:rPr lang="zh-CN" altLang="en-US" sz="2800" b="1">
                <a:solidFill>
                  <a:srgbClr val="B2B2B2"/>
                </a:solidFill>
                <a:latin typeface="楷体_GB2312" pitchFamily="49" charset="-122"/>
                <a:ea typeface="楷体_GB2312" pitchFamily="49" charset="-122"/>
              </a:rPr>
              <a:t>，</a:t>
            </a:r>
          </a:p>
          <a:p>
            <a:pPr marL="342900" indent="-342900" algn="ctr">
              <a:lnSpc>
                <a:spcPct val="120000"/>
              </a:lnSpc>
              <a:buClr>
                <a:srgbClr val="B2B2B2"/>
              </a:buClr>
              <a:buFont typeface="Wingdings" pitchFamily="2" charset="2"/>
              <a:buNone/>
            </a:pPr>
            <a:r>
              <a:rPr lang="en-US" altLang="zh-CN" sz="2800" b="1">
                <a:solidFill>
                  <a:srgbClr val="B2B2B2"/>
                </a:solidFill>
                <a:latin typeface="楷体_GB2312" pitchFamily="49" charset="-122"/>
                <a:ea typeface="楷体_GB2312" pitchFamily="49" charset="-122"/>
              </a:rPr>
              <a:t>1</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1</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1</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1</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1</a:t>
            </a:r>
          </a:p>
          <a:p>
            <a:pPr marL="342900" indent="-342900" algn="ctr">
              <a:lnSpc>
                <a:spcPct val="120000"/>
              </a:lnSpc>
              <a:buClr>
                <a:srgbClr val="B2B2B2"/>
              </a:buClr>
              <a:buFont typeface="Wingdings" pitchFamily="2" charset="2"/>
              <a:buNone/>
            </a:pPr>
            <a:r>
              <a:rPr lang="en-US" altLang="zh-CN" sz="2800" b="1">
                <a:solidFill>
                  <a:srgbClr val="B2B2B2"/>
                </a:solidFill>
                <a:latin typeface="楷体_GB2312" pitchFamily="49" charset="-122"/>
                <a:ea typeface="楷体_GB2312" pitchFamily="49" charset="-122"/>
              </a:rPr>
              <a:t>0</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0</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0</a:t>
            </a: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0</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r>
              <a:rPr lang="en-US"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0</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x</a:t>
            </a:r>
          </a:p>
        </p:txBody>
      </p:sp>
    </p:spTree>
    <p:custDataLst>
      <p:tags r:id="rId1"/>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E3AE2C8-DAAE-445B-90DF-9B24281ADD77}"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50F6476A-2B5B-4F84-85B2-7FD701E90C10}" type="slidenum">
              <a:rPr lang="en-US" altLang="zh-CN" smtClean="0"/>
              <a:pPr/>
              <a:t>68</a:t>
            </a:fld>
            <a:endParaRPr lang="en-US" altLang="zh-CN" dirty="0"/>
          </a:p>
        </p:txBody>
      </p:sp>
      <p:sp>
        <p:nvSpPr>
          <p:cNvPr id="509954" name="Rectangle 2"/>
          <p:cNvSpPr>
            <a:spLocks noGrp="1" noChangeArrowheads="1"/>
          </p:cNvSpPr>
          <p:nvPr>
            <p:ph type="title"/>
          </p:nvPr>
        </p:nvSpPr>
        <p:spPr/>
        <p:txBody>
          <a:bodyPr/>
          <a:lstStyle/>
          <a:p>
            <a:r>
              <a:rPr lang="zh-CN" altLang="en-US" sz="3600">
                <a:ea typeface="黑体" pitchFamily="2" charset="-122"/>
              </a:rPr>
              <a:t>有界格</a:t>
            </a:r>
          </a:p>
        </p:txBody>
      </p:sp>
      <p:sp>
        <p:nvSpPr>
          <p:cNvPr id="509955" name="Rectangle 3"/>
          <p:cNvSpPr>
            <a:spLocks noChangeArrowheads="1"/>
          </p:cNvSpPr>
          <p:nvPr/>
        </p:nvSpPr>
        <p:spPr bwMode="auto">
          <a:xfrm>
            <a:off x="827088" y="1125538"/>
            <a:ext cx="80645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dirty="0">
                <a:latin typeface="楷体_GB2312" pitchFamily="49" charset="-122"/>
                <a:ea typeface="楷体_GB2312" pitchFamily="49" charset="-122"/>
              </a:rPr>
              <a:t>定义</a:t>
            </a:r>
            <a:r>
              <a:rPr lang="en-US" altLang="zh-CN" sz="2800" b="1" dirty="0">
                <a:latin typeface="楷体_GB2312" pitchFamily="49" charset="-122"/>
                <a:ea typeface="楷体_GB2312" pitchFamily="49" charset="-122"/>
              </a:rPr>
              <a:t>17.8 </a:t>
            </a:r>
            <a:r>
              <a:rPr lang="zh-CN" altLang="en-US" sz="2800" b="1" dirty="0">
                <a:latin typeface="楷体_GB2312" pitchFamily="49" charset="-122"/>
                <a:ea typeface="楷体_GB2312" pitchFamily="49" charset="-122"/>
              </a:rPr>
              <a:t>设</a:t>
            </a:r>
            <a:r>
              <a:rPr lang="en-US" altLang="zh-CN" sz="2800" b="1" dirty="0">
                <a:latin typeface="楷体_GB2312" pitchFamily="49" charset="-122"/>
                <a:ea typeface="楷体_GB2312" pitchFamily="49" charset="-122"/>
              </a:rPr>
              <a:t>&lt;L,≤&gt;</a:t>
            </a:r>
            <a:r>
              <a:rPr lang="zh-CN" altLang="en-US" sz="2800" b="1" dirty="0">
                <a:latin typeface="楷体_GB2312" pitchFamily="49" charset="-122"/>
                <a:ea typeface="楷体_GB2312" pitchFamily="49" charset="-122"/>
              </a:rPr>
              <a:t>（或</a:t>
            </a:r>
            <a:r>
              <a:rPr lang="en-US" altLang="zh-CN" sz="2800" b="1" dirty="0">
                <a:latin typeface="楷体_GB2312" pitchFamily="49" charset="-122"/>
                <a:ea typeface="楷体_GB2312" pitchFamily="49" charset="-122"/>
              </a:rPr>
              <a:t>&lt;L, </a:t>
            </a:r>
            <a:r>
              <a:rPr lang="en-US" altLang="en-US"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a:t>
            </a:r>
            <a:r>
              <a:rPr lang="en-US"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&gt;</a:t>
            </a:r>
            <a:r>
              <a:rPr lang="zh-CN" altLang="en-US" sz="2800" b="1" dirty="0">
                <a:latin typeface="楷体_GB2312" pitchFamily="49" charset="-122"/>
                <a:ea typeface="楷体_GB2312" pitchFamily="49" charset="-122"/>
              </a:rPr>
              <a:t>）是一个格，若存在元素</a:t>
            </a:r>
            <a:r>
              <a:rPr lang="en-US" altLang="zh-CN" sz="2800" b="1" dirty="0" err="1">
                <a:latin typeface="楷体_GB2312" pitchFamily="49" charset="-122"/>
                <a:ea typeface="楷体_GB2312" pitchFamily="49" charset="-122"/>
              </a:rPr>
              <a:t>a∈L</a:t>
            </a:r>
            <a:r>
              <a:rPr lang="zh-CN" altLang="en-US" sz="2800" b="1" dirty="0">
                <a:latin typeface="楷体_GB2312" pitchFamily="49" charset="-122"/>
                <a:ea typeface="楷体_GB2312" pitchFamily="49" charset="-122"/>
              </a:rPr>
              <a:t>，使得对任意</a:t>
            </a:r>
            <a:r>
              <a:rPr lang="en-US" altLang="zh-CN" sz="2800" b="1" dirty="0" err="1">
                <a:latin typeface="楷体_GB2312" pitchFamily="49" charset="-122"/>
                <a:ea typeface="楷体_GB2312" pitchFamily="49" charset="-122"/>
              </a:rPr>
              <a:t>x∈L</a:t>
            </a:r>
            <a:r>
              <a:rPr lang="zh-CN" altLang="en-US" sz="2800" b="1" dirty="0">
                <a:latin typeface="楷体_GB2312" pitchFamily="49" charset="-122"/>
                <a:ea typeface="楷体_GB2312" pitchFamily="49" charset="-122"/>
              </a:rPr>
              <a:t>，都有</a:t>
            </a:r>
          </a:p>
          <a:p>
            <a:pPr marL="342900" indent="-342900" algn="ctr">
              <a:lnSpc>
                <a:spcPct val="120000"/>
              </a:lnSpc>
              <a:buClr>
                <a:srgbClr val="00FF00"/>
              </a:buClr>
              <a:buFont typeface="Wingdings" pitchFamily="2" charset="2"/>
              <a:buNone/>
            </a:pPr>
            <a:r>
              <a:rPr lang="en-US" altLang="zh-CN" sz="2800" b="1" dirty="0" err="1">
                <a:latin typeface="楷体_GB2312" pitchFamily="49" charset="-122"/>
                <a:ea typeface="楷体_GB2312" pitchFamily="49" charset="-122"/>
              </a:rPr>
              <a:t>a≤x</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或</a:t>
            </a:r>
            <a:r>
              <a:rPr lang="en-US" altLang="zh-CN" sz="2800" b="1" dirty="0" err="1">
                <a:latin typeface="楷体_GB2312" pitchFamily="49" charset="-122"/>
                <a:ea typeface="楷体_GB2312" pitchFamily="49" charset="-122"/>
              </a:rPr>
              <a:t>x≤a</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dirty="0">
                <a:latin typeface="楷体_GB2312" pitchFamily="49" charset="-122"/>
                <a:ea typeface="楷体_GB2312" pitchFamily="49" charset="-122"/>
              </a:rPr>
              <a:t>  则称</a:t>
            </a:r>
            <a:r>
              <a:rPr lang="en-US" altLang="zh-CN" sz="2800" b="1" dirty="0">
                <a:latin typeface="楷体_GB2312" pitchFamily="49" charset="-122"/>
                <a:ea typeface="楷体_GB2312" pitchFamily="49" charset="-122"/>
              </a:rPr>
              <a:t>a</a:t>
            </a:r>
            <a:r>
              <a:rPr lang="zh-CN" altLang="en-US" sz="2800" b="1" dirty="0">
                <a:latin typeface="楷体_GB2312" pitchFamily="49" charset="-122"/>
                <a:ea typeface="楷体_GB2312" pitchFamily="49" charset="-122"/>
              </a:rPr>
              <a:t>为格</a:t>
            </a:r>
            <a:r>
              <a:rPr lang="en-US" altLang="zh-CN" sz="2800" b="1" dirty="0">
                <a:latin typeface="楷体_GB2312" pitchFamily="49" charset="-122"/>
                <a:ea typeface="楷体_GB2312" pitchFamily="49" charset="-122"/>
              </a:rPr>
              <a:t>&lt;L,≤&gt;</a:t>
            </a:r>
            <a:r>
              <a:rPr lang="zh-CN" altLang="en-US" sz="2800" b="1" dirty="0">
                <a:latin typeface="楷体_GB2312" pitchFamily="49" charset="-122"/>
                <a:ea typeface="楷体_GB2312" pitchFamily="49" charset="-122"/>
              </a:rPr>
              <a:t>的最小元</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或最大元</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，分别记为</a:t>
            </a:r>
            <a:r>
              <a:rPr lang="en-US" altLang="zh-CN" sz="2800" b="1" dirty="0">
                <a:latin typeface="楷体_GB2312" pitchFamily="49" charset="-122"/>
                <a:ea typeface="楷体_GB2312" pitchFamily="49" charset="-122"/>
              </a:rPr>
              <a:t>0(</a:t>
            </a:r>
            <a:r>
              <a:rPr lang="zh-CN" altLang="en-US" sz="2800" b="1" dirty="0">
                <a:latin typeface="楷体_GB2312" pitchFamily="49" charset="-122"/>
                <a:ea typeface="楷体_GB2312" pitchFamily="49" charset="-122"/>
              </a:rPr>
              <a:t>或</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，而具有最大元和最小元的格称为有界格。</a:t>
            </a:r>
          </a:p>
          <a:p>
            <a:pPr marL="342900" indent="-342900">
              <a:lnSpc>
                <a:spcPct val="120000"/>
              </a:lnSpc>
              <a:buClr>
                <a:srgbClr val="FF00FF"/>
              </a:buClr>
              <a:buFont typeface="Wingdings" pitchFamily="2" charset="2"/>
              <a:buChar char="n"/>
            </a:pPr>
            <a:r>
              <a:rPr lang="zh-CN" altLang="en-US" sz="2800" b="1" dirty="0">
                <a:solidFill>
                  <a:srgbClr val="0000FF"/>
                </a:solidFill>
                <a:latin typeface="楷体_GB2312" pitchFamily="49" charset="-122"/>
                <a:ea typeface="楷体_GB2312" pitchFamily="49" charset="-122"/>
              </a:rPr>
              <a:t>根据</a:t>
            </a:r>
            <a:r>
              <a:rPr lang="zh-CN" altLang="en-US" sz="2800" b="1" dirty="0">
                <a:solidFill>
                  <a:srgbClr val="FF0000"/>
                </a:solidFill>
                <a:latin typeface="楷体_GB2312" pitchFamily="49" charset="-122"/>
                <a:ea typeface="楷体_GB2312" pitchFamily="49" charset="-122"/>
              </a:rPr>
              <a:t>最大元</a:t>
            </a:r>
            <a:r>
              <a:rPr lang="zh-CN" altLang="en-US" sz="2800" b="1" dirty="0">
                <a:solidFill>
                  <a:srgbClr val="0000FF"/>
                </a:solidFill>
                <a:latin typeface="Times New Roman"/>
                <a:ea typeface="楷体_GB2312" pitchFamily="49" charset="-122"/>
              </a:rPr>
              <a:t>“</a:t>
            </a:r>
            <a:r>
              <a:rPr lang="en-US" altLang="zh-CN" sz="2800" b="1" dirty="0">
                <a:solidFill>
                  <a:srgbClr val="0000FF"/>
                </a:solidFill>
                <a:latin typeface="楷体_GB2312" pitchFamily="49" charset="-122"/>
                <a:ea typeface="楷体_GB2312" pitchFamily="49" charset="-122"/>
              </a:rPr>
              <a:t>1</a:t>
            </a:r>
            <a:r>
              <a:rPr lang="en-US" altLang="zh-CN" sz="2800" b="1" dirty="0">
                <a:solidFill>
                  <a:srgbClr val="0000FF"/>
                </a:solidFill>
                <a:latin typeface="Times New Roman"/>
                <a:ea typeface="楷体_GB2312" pitchFamily="49" charset="-122"/>
              </a:rPr>
              <a:t>”</a:t>
            </a:r>
            <a:r>
              <a:rPr lang="zh-CN" altLang="en-US" sz="2800" b="1" dirty="0">
                <a:solidFill>
                  <a:srgbClr val="0000FF"/>
                </a:solidFill>
                <a:latin typeface="楷体_GB2312" pitchFamily="49" charset="-122"/>
                <a:ea typeface="楷体_GB2312" pitchFamily="49" charset="-122"/>
              </a:rPr>
              <a:t>和最小元</a:t>
            </a:r>
            <a:r>
              <a:rPr lang="zh-CN" altLang="en-US" sz="2800" b="1" dirty="0">
                <a:solidFill>
                  <a:srgbClr val="0000FF"/>
                </a:solidFill>
                <a:latin typeface="Times New Roman"/>
                <a:ea typeface="楷体_GB2312" pitchFamily="49" charset="-122"/>
              </a:rPr>
              <a:t>“</a:t>
            </a:r>
            <a:r>
              <a:rPr lang="en-US" altLang="zh-CN" sz="2800" b="1" dirty="0">
                <a:solidFill>
                  <a:srgbClr val="0000FF"/>
                </a:solidFill>
                <a:latin typeface="楷体_GB2312" pitchFamily="49" charset="-122"/>
                <a:ea typeface="楷体_GB2312" pitchFamily="49" charset="-122"/>
              </a:rPr>
              <a:t>0</a:t>
            </a:r>
            <a:r>
              <a:rPr lang="en-US" altLang="zh-CN" sz="2800" b="1" dirty="0">
                <a:solidFill>
                  <a:srgbClr val="0000FF"/>
                </a:solidFill>
                <a:latin typeface="Times New Roman"/>
                <a:ea typeface="楷体_GB2312" pitchFamily="49" charset="-122"/>
              </a:rPr>
              <a:t>”</a:t>
            </a:r>
            <a:r>
              <a:rPr lang="zh-CN" altLang="en-US" sz="2800" b="1" dirty="0">
                <a:solidFill>
                  <a:srgbClr val="0000FF"/>
                </a:solidFill>
                <a:latin typeface="楷体_GB2312" pitchFamily="49" charset="-122"/>
                <a:ea typeface="楷体_GB2312" pitchFamily="49" charset="-122"/>
              </a:rPr>
              <a:t>的定义，对任意</a:t>
            </a:r>
            <a:r>
              <a:rPr lang="en-US" altLang="zh-CN" sz="2800" b="1" dirty="0" err="1">
                <a:solidFill>
                  <a:srgbClr val="0000FF"/>
                </a:solidFill>
                <a:latin typeface="楷体_GB2312" pitchFamily="49" charset="-122"/>
                <a:ea typeface="楷体_GB2312" pitchFamily="49" charset="-122"/>
              </a:rPr>
              <a:t>x∈L</a:t>
            </a:r>
            <a:r>
              <a:rPr lang="zh-CN" altLang="en-US" sz="2800" b="1" dirty="0">
                <a:solidFill>
                  <a:srgbClr val="0000FF"/>
                </a:solidFill>
                <a:latin typeface="楷体_GB2312" pitchFamily="49" charset="-122"/>
                <a:ea typeface="楷体_GB2312" pitchFamily="49" charset="-122"/>
              </a:rPr>
              <a:t>，</a:t>
            </a:r>
          </a:p>
          <a:p>
            <a:pPr marL="342900" indent="-342900" algn="ctr">
              <a:lnSpc>
                <a:spcPct val="120000"/>
              </a:lnSpc>
              <a:buClr>
                <a:srgbClr val="00FF00"/>
              </a:buClr>
              <a:buFont typeface="Wingdings" pitchFamily="2" charset="2"/>
              <a:buNone/>
            </a:pPr>
            <a:r>
              <a:rPr lang="en-US" altLang="zh-CN" sz="2800" b="1" dirty="0">
                <a:solidFill>
                  <a:srgbClr val="0000FF"/>
                </a:solidFill>
                <a:latin typeface="楷体_GB2312" pitchFamily="49" charset="-122"/>
                <a:ea typeface="楷体_GB2312" pitchFamily="49" charset="-122"/>
              </a:rPr>
              <a:t>1</a:t>
            </a:r>
            <a:r>
              <a:rPr lang="en-US"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r>
              <a:rPr lang="en-US"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r>
              <a:rPr lang="zh-CN" altLang="en-US" sz="2800" b="1" dirty="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1</a:t>
            </a:r>
            <a:r>
              <a:rPr lang="en-US"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r>
              <a:rPr lang="en-US"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1</a:t>
            </a:r>
          </a:p>
          <a:p>
            <a:pPr marL="342900" indent="-342900" algn="ctr">
              <a:lnSpc>
                <a:spcPct val="120000"/>
              </a:lnSpc>
              <a:buClr>
                <a:srgbClr val="00FF00"/>
              </a:buClr>
              <a:buFont typeface="Wingdings" pitchFamily="2" charset="2"/>
              <a:buNone/>
            </a:pPr>
            <a:r>
              <a:rPr lang="en-US" altLang="zh-CN" sz="2800" b="1" dirty="0">
                <a:solidFill>
                  <a:srgbClr val="0000FF"/>
                </a:solidFill>
                <a:latin typeface="楷体_GB2312" pitchFamily="49" charset="-122"/>
                <a:ea typeface="楷体_GB2312" pitchFamily="49" charset="-122"/>
              </a:rPr>
              <a:t>0</a:t>
            </a:r>
            <a:r>
              <a:rPr lang="en-US"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r>
              <a:rPr lang="en-US"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0</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0</a:t>
            </a:r>
            <a:r>
              <a:rPr lang="zh-CN" altLang="en-US" sz="2800" b="1" dirty="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0</a:t>
            </a:r>
            <a:r>
              <a:rPr lang="en-US"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r>
              <a:rPr lang="en-US"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0</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x</a:t>
            </a:r>
          </a:p>
        </p:txBody>
      </p:sp>
    </p:spTree>
    <p:custDataLst>
      <p:tags r:id="rId1"/>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D28DFA27-2C07-49E2-9979-595663B910F0}" type="datetime1">
              <a:rPr lang="zh-CN" altLang="en-US" smtClean="0"/>
              <a:t>2018/12/17</a:t>
            </a:fld>
            <a:endParaRPr lang="en-US" altLang="zh-CN"/>
          </a:p>
        </p:txBody>
      </p:sp>
      <p:sp>
        <p:nvSpPr>
          <p:cNvPr id="7"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8" name="灯片编号占位符 5"/>
          <p:cNvSpPr>
            <a:spLocks noGrp="1"/>
          </p:cNvSpPr>
          <p:nvPr>
            <p:ph type="sldNum" sz="quarter" idx="12"/>
          </p:nvPr>
        </p:nvSpPr>
        <p:spPr/>
        <p:txBody>
          <a:bodyPr/>
          <a:lstStyle/>
          <a:p>
            <a:fld id="{73CD5690-52F9-4886-BE1E-9B7A1799561B}" type="slidenum">
              <a:rPr lang="en-US" altLang="zh-CN" smtClean="0"/>
              <a:pPr/>
              <a:t>69</a:t>
            </a:fld>
            <a:endParaRPr lang="en-US" altLang="zh-CN" dirty="0"/>
          </a:p>
        </p:txBody>
      </p:sp>
      <p:sp>
        <p:nvSpPr>
          <p:cNvPr id="510978" name="Rectangle 2"/>
          <p:cNvSpPr>
            <a:spLocks noGrp="1" noChangeArrowheads="1"/>
          </p:cNvSpPr>
          <p:nvPr>
            <p:ph type="title"/>
          </p:nvPr>
        </p:nvSpPr>
        <p:spPr/>
        <p:txBody>
          <a:bodyPr/>
          <a:lstStyle/>
          <a:p>
            <a:r>
              <a:rPr lang="zh-CN" altLang="en-US" sz="3200">
                <a:solidFill>
                  <a:srgbClr val="FF3399"/>
                </a:solidFill>
                <a:latin typeface="隶书" pitchFamily="49" charset="-122"/>
                <a:ea typeface="隶书" pitchFamily="49" charset="-122"/>
              </a:rPr>
              <a:t>例 </a:t>
            </a:r>
          </a:p>
        </p:txBody>
      </p:sp>
      <p:sp>
        <p:nvSpPr>
          <p:cNvPr id="510979" name="Rectangle 3"/>
          <p:cNvSpPr>
            <a:spLocks noChangeArrowheads="1"/>
          </p:cNvSpPr>
          <p:nvPr/>
        </p:nvSpPr>
        <p:spPr bwMode="auto">
          <a:xfrm>
            <a:off x="1187450" y="1052513"/>
            <a:ext cx="73929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sz="2800" b="1">
                <a:solidFill>
                  <a:srgbClr val="0000FF"/>
                </a:solidFill>
                <a:latin typeface="黑体" pitchFamily="2" charset="-122"/>
                <a:ea typeface="黑体" pitchFamily="2" charset="-122"/>
              </a:rPr>
              <a:t>　如下图</a:t>
            </a:r>
            <a:r>
              <a:rPr lang="en-US" altLang="zh-CN" sz="2800" b="1">
                <a:solidFill>
                  <a:srgbClr val="0000FF"/>
                </a:solidFill>
                <a:latin typeface="黑体" pitchFamily="2" charset="-122"/>
                <a:ea typeface="黑体" pitchFamily="2" charset="-122"/>
              </a:rPr>
              <a:t>a</a:t>
            </a:r>
            <a:r>
              <a:rPr lang="zh-CN" altLang="en-US" sz="2800" b="1">
                <a:solidFill>
                  <a:srgbClr val="0000FF"/>
                </a:solidFill>
                <a:latin typeface="黑体" pitchFamily="2" charset="-122"/>
                <a:ea typeface="黑体" pitchFamily="2" charset="-122"/>
              </a:rPr>
              <a:t>、</a:t>
            </a:r>
            <a:r>
              <a:rPr lang="en-US" altLang="zh-CN" sz="2800" b="1">
                <a:solidFill>
                  <a:srgbClr val="0000FF"/>
                </a:solidFill>
                <a:latin typeface="黑体" pitchFamily="2" charset="-122"/>
                <a:ea typeface="黑体" pitchFamily="2" charset="-122"/>
              </a:rPr>
              <a:t>b</a:t>
            </a:r>
            <a:r>
              <a:rPr lang="zh-CN" altLang="en-US" sz="2800" b="1">
                <a:solidFill>
                  <a:srgbClr val="0000FF"/>
                </a:solidFill>
                <a:latin typeface="黑体" pitchFamily="2" charset="-122"/>
                <a:ea typeface="黑体" pitchFamily="2" charset="-122"/>
              </a:rPr>
              <a:t>、</a:t>
            </a:r>
            <a:r>
              <a:rPr lang="en-US" altLang="zh-CN" sz="2800" b="1">
                <a:solidFill>
                  <a:srgbClr val="0000FF"/>
                </a:solidFill>
                <a:latin typeface="黑体" pitchFamily="2" charset="-122"/>
                <a:ea typeface="黑体" pitchFamily="2" charset="-122"/>
              </a:rPr>
              <a:t>c</a:t>
            </a:r>
            <a:r>
              <a:rPr lang="zh-CN" altLang="en-US" sz="2800" b="1">
                <a:solidFill>
                  <a:srgbClr val="0000FF"/>
                </a:solidFill>
                <a:latin typeface="黑体" pitchFamily="2" charset="-122"/>
                <a:ea typeface="黑体" pitchFamily="2" charset="-122"/>
              </a:rPr>
              <a:t>所示的格是有界格，其</a:t>
            </a:r>
            <a:r>
              <a:rPr lang="zh-CN" altLang="en-US" sz="2800" b="1">
                <a:solidFill>
                  <a:srgbClr val="0000FF"/>
                </a:solidFill>
                <a:ea typeface="黑体" pitchFamily="2" charset="-122"/>
              </a:rPr>
              <a:t>最大元</a:t>
            </a:r>
            <a:r>
              <a:rPr lang="zh-CN" altLang="en-US" sz="2800" b="1">
                <a:solidFill>
                  <a:srgbClr val="0000FF"/>
                </a:solidFill>
                <a:latin typeface="黑体" pitchFamily="2" charset="-122"/>
                <a:ea typeface="黑体" pitchFamily="2" charset="-122"/>
              </a:rPr>
              <a:t>和</a:t>
            </a:r>
            <a:r>
              <a:rPr lang="zh-CN" altLang="en-US" sz="2800" b="1">
                <a:solidFill>
                  <a:srgbClr val="0000FF"/>
                </a:solidFill>
                <a:ea typeface="黑体" pitchFamily="2" charset="-122"/>
              </a:rPr>
              <a:t>最小元</a:t>
            </a:r>
            <a:r>
              <a:rPr lang="zh-CN" altLang="en-US" sz="2800" b="1">
                <a:solidFill>
                  <a:srgbClr val="0000FF"/>
                </a:solidFill>
                <a:latin typeface="黑体" pitchFamily="2" charset="-122"/>
                <a:ea typeface="黑体" pitchFamily="2" charset="-122"/>
              </a:rPr>
              <a:t>都是</a:t>
            </a:r>
            <a:r>
              <a:rPr lang="en-US" altLang="zh-CN" sz="2800" b="1">
                <a:solidFill>
                  <a:srgbClr val="0000FF"/>
                </a:solidFill>
                <a:latin typeface="黑体" pitchFamily="2" charset="-122"/>
                <a:ea typeface="黑体" pitchFamily="2" charset="-122"/>
              </a:rPr>
              <a:t>1</a:t>
            </a:r>
            <a:r>
              <a:rPr lang="zh-CN" altLang="en-US" sz="2800" b="1">
                <a:solidFill>
                  <a:srgbClr val="0000FF"/>
                </a:solidFill>
                <a:latin typeface="黑体" pitchFamily="2" charset="-122"/>
                <a:ea typeface="黑体" pitchFamily="2" charset="-122"/>
              </a:rPr>
              <a:t>，</a:t>
            </a:r>
            <a:r>
              <a:rPr lang="en-US" altLang="zh-CN" sz="2800" b="1">
                <a:solidFill>
                  <a:srgbClr val="0000FF"/>
                </a:solidFill>
                <a:latin typeface="黑体" pitchFamily="2" charset="-122"/>
                <a:ea typeface="黑体" pitchFamily="2" charset="-122"/>
              </a:rPr>
              <a:t>0</a:t>
            </a:r>
            <a:r>
              <a:rPr lang="zh-CN" altLang="en-US" sz="2800" b="1">
                <a:solidFill>
                  <a:srgbClr val="0000FF"/>
                </a:solidFill>
                <a:latin typeface="黑体" pitchFamily="2" charset="-122"/>
                <a:ea typeface="黑体" pitchFamily="2" charset="-122"/>
              </a:rPr>
              <a:t>。</a:t>
            </a:r>
          </a:p>
        </p:txBody>
      </p:sp>
      <p:pic>
        <p:nvPicPr>
          <p:cNvPr id="510980" name="Picture 4" descr="18A2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2205038"/>
            <a:ext cx="7561262"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981" name="Rectangle 5"/>
          <p:cNvSpPr>
            <a:spLocks noChangeArrowheads="1"/>
          </p:cNvSpPr>
          <p:nvPr/>
        </p:nvSpPr>
        <p:spPr bwMode="auto">
          <a:xfrm>
            <a:off x="1258888" y="5516563"/>
            <a:ext cx="7705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DDDDDD"/>
                </a:solidFill>
                <a:latin typeface="黑体" pitchFamily="2" charset="-122"/>
                <a:ea typeface="黑体" pitchFamily="2" charset="-122"/>
              </a:rPr>
              <a:t>有限格一定是有界格。但一个有界格则不一定是有限格，如</a:t>
            </a:r>
            <a:r>
              <a:rPr lang="en-US" altLang="zh-CN" sz="2800" b="1">
                <a:solidFill>
                  <a:srgbClr val="DDDDDD"/>
                </a:solidFill>
                <a:latin typeface="黑体" pitchFamily="2" charset="-122"/>
                <a:ea typeface="黑体" pitchFamily="2" charset="-122"/>
              </a:rPr>
              <a:t>&lt;[0,1]</a:t>
            </a:r>
            <a:r>
              <a:rPr lang="zh-CN" altLang="en-US" sz="2800" b="1">
                <a:solidFill>
                  <a:srgbClr val="DDDDDD"/>
                </a:solidFill>
                <a:latin typeface="黑体" pitchFamily="2" charset="-122"/>
                <a:ea typeface="黑体" pitchFamily="2" charset="-122"/>
              </a:rPr>
              <a:t>，≤</a:t>
            </a:r>
            <a:r>
              <a:rPr lang="en-US" altLang="zh-CN" sz="2800" b="1">
                <a:solidFill>
                  <a:srgbClr val="DDDDDD"/>
                </a:solidFill>
                <a:latin typeface="黑体" pitchFamily="2" charset="-122"/>
                <a:ea typeface="黑体" pitchFamily="2" charset="-122"/>
              </a:rPr>
              <a:t>&gt;</a:t>
            </a:r>
            <a:r>
              <a:rPr lang="zh-CN" altLang="en-US" sz="2800" b="1">
                <a:solidFill>
                  <a:srgbClr val="DDDDDD"/>
                </a:solidFill>
                <a:latin typeface="黑体" pitchFamily="2" charset="-122"/>
                <a:ea typeface="黑体" pitchFamily="2" charset="-122"/>
              </a:rPr>
              <a:t>。</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ECD00D8-0B4D-401D-A12C-C33BAF4E493A}"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46BB7DA2-E944-46C9-B848-13C10DFF2605}" type="slidenum">
              <a:rPr lang="en-US" altLang="zh-CN" smtClean="0"/>
              <a:pPr/>
              <a:t>7</a:t>
            </a:fld>
            <a:endParaRPr lang="en-US" altLang="zh-CN" dirty="0"/>
          </a:p>
        </p:txBody>
      </p:sp>
      <p:sp>
        <p:nvSpPr>
          <p:cNvPr id="460802" name="Rectangle 2"/>
          <p:cNvSpPr>
            <a:spLocks noGrp="1" noChangeArrowheads="1"/>
          </p:cNvSpPr>
          <p:nvPr>
            <p:ph type="title"/>
          </p:nvPr>
        </p:nvSpPr>
        <p:spPr/>
        <p:txBody>
          <a:bodyPr/>
          <a:lstStyle/>
          <a:p>
            <a:endParaRPr lang="zh-CN" altLang="zh-CN"/>
          </a:p>
        </p:txBody>
      </p:sp>
      <p:sp>
        <p:nvSpPr>
          <p:cNvPr id="460803" name="Rectangle 3"/>
          <p:cNvSpPr>
            <a:spLocks noGrp="1" noChangeArrowheads="1"/>
          </p:cNvSpPr>
          <p:nvPr>
            <p:ph type="body" idx="1"/>
          </p:nvPr>
        </p:nvSpPr>
        <p:spPr>
          <a:xfrm>
            <a:off x="1066800" y="1166813"/>
            <a:ext cx="7620000" cy="5072062"/>
          </a:xfrm>
        </p:spPr>
        <p:txBody>
          <a:bodyPr/>
          <a:lstStyle/>
          <a:p>
            <a:pPr algn="l">
              <a:spcBef>
                <a:spcPct val="20000"/>
              </a:spcBef>
              <a:buFont typeface="Wingdings" pitchFamily="2" charset="2"/>
              <a:buNone/>
            </a:pPr>
            <a:r>
              <a:rPr lang="zh-CN" altLang="en-US">
                <a:solidFill>
                  <a:srgbClr val="FF0000"/>
                </a:solidFill>
                <a:latin typeface="楷体_GB2312" pitchFamily="49" charset="-122"/>
                <a:ea typeface="楷体_GB2312" pitchFamily="49" charset="-122"/>
                <a:sym typeface="Symbol" pitchFamily="18" charset="2"/>
              </a:rPr>
              <a:t>复习：</a:t>
            </a:r>
            <a:r>
              <a:rPr lang="zh-CN" altLang="en-US">
                <a:latin typeface="楷体_GB2312" pitchFamily="49" charset="-122"/>
                <a:ea typeface="楷体_GB2312" pitchFamily="49" charset="-122"/>
                <a:sym typeface="Symbol" pitchFamily="18" charset="2"/>
              </a:rPr>
              <a:t>偏</a:t>
            </a:r>
            <a:r>
              <a:rPr lang="zh-CN" altLang="en-US">
                <a:latin typeface="楷体_GB2312" pitchFamily="49" charset="-122"/>
                <a:ea typeface="楷体_GB2312" pitchFamily="49" charset="-122"/>
              </a:rPr>
              <a:t>序关系是集合上的自反的、可传递、反对称关系</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它提供</a:t>
            </a:r>
            <a:r>
              <a:rPr lang="zh-CN" altLang="en-US">
                <a:solidFill>
                  <a:srgbClr val="CC00CC"/>
                </a:solidFill>
                <a:latin typeface="楷体_GB2312" pitchFamily="49" charset="-122"/>
                <a:ea typeface="楷体_GB2312" pitchFamily="49" charset="-122"/>
              </a:rPr>
              <a:t>比较集合元素的工具</a:t>
            </a:r>
            <a:r>
              <a:rPr lang="zh-CN" altLang="en-US">
                <a:latin typeface="楷体_GB2312" pitchFamily="49" charset="-122"/>
                <a:ea typeface="楷体_GB2312" pitchFamily="49" charset="-122"/>
              </a:rPr>
              <a:t>。</a:t>
            </a:r>
            <a:endParaRPr lang="zh-CN" altLang="en-US">
              <a:solidFill>
                <a:srgbClr val="CC00CC"/>
              </a:solidFill>
              <a:latin typeface="楷体_GB2312" pitchFamily="49" charset="-122"/>
              <a:ea typeface="楷体_GB2312" pitchFamily="49" charset="-122"/>
            </a:endParaRPr>
          </a:p>
          <a:p>
            <a:pPr algn="l">
              <a:spcAft>
                <a:spcPct val="20000"/>
              </a:spcAft>
              <a:buFont typeface="Wingdings" pitchFamily="2" charset="2"/>
              <a:buNone/>
            </a:pPr>
            <a:r>
              <a:rPr lang="zh-CN" altLang="en-US">
                <a:solidFill>
                  <a:srgbClr val="CC00CC"/>
                </a:solidFill>
                <a:latin typeface="楷体_GB2312" pitchFamily="49" charset="-122"/>
                <a:ea typeface="楷体_GB2312" pitchFamily="49" charset="-122"/>
              </a:rPr>
              <a:t>  定义</a:t>
            </a:r>
            <a:r>
              <a:rPr lang="zh-CN" altLang="en-US">
                <a:latin typeface="楷体_GB2312" pitchFamily="49" charset="-122"/>
                <a:ea typeface="楷体_GB2312" pitchFamily="49" charset="-122"/>
              </a:rPr>
              <a:t>：设</a:t>
            </a:r>
            <a:r>
              <a:rPr lang="en-US" altLang="zh-CN">
                <a:latin typeface="楷体_GB2312" pitchFamily="49" charset="-122"/>
                <a:ea typeface="楷体_GB2312" pitchFamily="49" charset="-122"/>
              </a:rPr>
              <a:t>R</a:t>
            </a:r>
            <a:r>
              <a:rPr lang="zh-CN" altLang="en-US">
                <a:latin typeface="楷体_GB2312" pitchFamily="49" charset="-122"/>
                <a:ea typeface="楷体_GB2312" pitchFamily="49" charset="-122"/>
              </a:rPr>
              <a:t>是集合</a:t>
            </a:r>
            <a:r>
              <a:rPr lang="en-US" altLang="zh-CN">
                <a:latin typeface="楷体_GB2312" pitchFamily="49" charset="-122"/>
                <a:ea typeface="楷体_GB2312" pitchFamily="49" charset="-122"/>
              </a:rPr>
              <a:t>A</a:t>
            </a:r>
            <a:r>
              <a:rPr lang="zh-CN" altLang="en-US">
                <a:latin typeface="楷体_GB2312" pitchFamily="49" charset="-122"/>
                <a:ea typeface="楷体_GB2312" pitchFamily="49" charset="-122"/>
              </a:rPr>
              <a:t>上的自反的、反对称的、传递的关系，则称</a:t>
            </a:r>
            <a:r>
              <a:rPr lang="en-US" altLang="zh-CN">
                <a:latin typeface="楷体_GB2312" pitchFamily="49" charset="-122"/>
                <a:ea typeface="楷体_GB2312" pitchFamily="49" charset="-122"/>
              </a:rPr>
              <a:t>R</a:t>
            </a:r>
            <a:r>
              <a:rPr lang="zh-CN" altLang="en-US">
                <a:latin typeface="楷体_GB2312" pitchFamily="49" charset="-122"/>
                <a:ea typeface="楷体_GB2312" pitchFamily="49" charset="-122"/>
              </a:rPr>
              <a:t>是</a:t>
            </a:r>
            <a:r>
              <a:rPr lang="en-US" altLang="zh-CN">
                <a:latin typeface="楷体_GB2312" pitchFamily="49" charset="-122"/>
                <a:ea typeface="楷体_GB2312" pitchFamily="49" charset="-122"/>
              </a:rPr>
              <a:t>A</a:t>
            </a:r>
            <a:r>
              <a:rPr lang="zh-CN" altLang="en-US">
                <a:latin typeface="楷体_GB2312" pitchFamily="49" charset="-122"/>
                <a:ea typeface="楷体_GB2312" pitchFamily="49" charset="-122"/>
              </a:rPr>
              <a:t>上的</a:t>
            </a:r>
            <a:r>
              <a:rPr lang="zh-CN" altLang="en-US">
                <a:solidFill>
                  <a:srgbClr val="FF0000"/>
                </a:solidFill>
                <a:latin typeface="楷体_GB2312" pitchFamily="49" charset="-122"/>
                <a:ea typeface="楷体_GB2312" pitchFamily="49" charset="-122"/>
              </a:rPr>
              <a:t>偏序关系</a:t>
            </a:r>
            <a:r>
              <a:rPr lang="zh-CN" altLang="zh-CN">
                <a:latin typeface="楷体_GB2312" pitchFamily="49" charset="-122"/>
                <a:ea typeface="楷体_GB2312" pitchFamily="49" charset="-122"/>
              </a:rPr>
              <a:t>(记为</a:t>
            </a:r>
            <a:r>
              <a:rPr lang="zh-CN" altLang="en-US">
                <a:latin typeface="Times New Roman"/>
                <a:ea typeface="楷体_GB2312" pitchFamily="49" charset="-122"/>
              </a:rPr>
              <a:t>“</a:t>
            </a:r>
            <a:r>
              <a:rPr lang="zh-CN" altLang="en-US">
                <a:solidFill>
                  <a:srgbClr val="FF0000"/>
                </a:solidFill>
                <a:latin typeface="楷体_GB2312" pitchFamily="49" charset="-122"/>
                <a:ea typeface="楷体_GB2312" pitchFamily="49" charset="-122"/>
                <a:sym typeface="Symbol" pitchFamily="18" charset="2"/>
              </a:rPr>
              <a:t></a:t>
            </a:r>
            <a:r>
              <a:rPr lang="zh-CN" altLang="en-US">
                <a:latin typeface="Times New Roman"/>
                <a:ea typeface="楷体_GB2312" pitchFamily="49" charset="-122"/>
              </a:rPr>
              <a:t>”</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sym typeface="Symbol" pitchFamily="18" charset="2"/>
              </a:rPr>
              <a:t>读作</a:t>
            </a:r>
            <a:r>
              <a:rPr lang="zh-CN" altLang="en-US">
                <a:latin typeface="Times New Roman"/>
                <a:ea typeface="楷体_GB2312" pitchFamily="49" charset="-122"/>
                <a:sym typeface="Symbol" pitchFamily="18" charset="2"/>
              </a:rPr>
              <a:t>“</a:t>
            </a:r>
            <a:r>
              <a:rPr lang="zh-CN" altLang="en-US">
                <a:latin typeface="楷体_GB2312" pitchFamily="49" charset="-122"/>
                <a:ea typeface="楷体_GB2312" pitchFamily="49" charset="-122"/>
                <a:sym typeface="Symbol" pitchFamily="18" charset="2"/>
              </a:rPr>
              <a:t>小于等于</a:t>
            </a:r>
            <a:r>
              <a:rPr lang="zh-CN" altLang="en-US">
                <a:latin typeface="Times New Roman"/>
                <a:ea typeface="楷体_GB2312" pitchFamily="49" charset="-122"/>
                <a:sym typeface="Symbol" pitchFamily="18" charset="2"/>
              </a:rPr>
              <a:t>”</a:t>
            </a:r>
            <a:r>
              <a:rPr lang="zh-CN" altLang="zh-CN">
                <a:latin typeface="楷体_GB2312" pitchFamily="49" charset="-122"/>
                <a:ea typeface="楷体_GB2312" pitchFamily="49" charset="-122"/>
              </a:rPr>
              <a:t>)。</a:t>
            </a:r>
            <a:r>
              <a:rPr lang="zh-CN" altLang="en-US">
                <a:latin typeface="楷体_GB2312" pitchFamily="49" charset="-122"/>
                <a:ea typeface="楷体_GB2312" pitchFamily="49" charset="-122"/>
              </a:rPr>
              <a:t>序偶</a:t>
            </a:r>
            <a:r>
              <a:rPr lang="en-US" altLang="zh-CN">
                <a:latin typeface="楷体_GB2312" pitchFamily="49" charset="-122"/>
                <a:ea typeface="楷体_GB2312" pitchFamily="49" charset="-122"/>
              </a:rPr>
              <a:t>&lt;A</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R&gt;</a:t>
            </a:r>
            <a:r>
              <a:rPr lang="zh-CN" altLang="en-US">
                <a:latin typeface="楷体_GB2312" pitchFamily="49" charset="-122"/>
                <a:ea typeface="楷体_GB2312" pitchFamily="49" charset="-122"/>
              </a:rPr>
              <a:t>称为</a:t>
            </a:r>
            <a:r>
              <a:rPr lang="zh-CN" altLang="en-US">
                <a:solidFill>
                  <a:srgbClr val="FF0000"/>
                </a:solidFill>
                <a:latin typeface="楷体_GB2312" pitchFamily="49" charset="-122"/>
                <a:ea typeface="楷体_GB2312" pitchFamily="49" charset="-122"/>
              </a:rPr>
              <a:t>偏序集</a:t>
            </a:r>
            <a:r>
              <a:rPr lang="zh-CN" altLang="zh-CN">
                <a:latin typeface="楷体_GB2312" pitchFamily="49" charset="-122"/>
                <a:ea typeface="楷体_GB2312" pitchFamily="49" charset="-122"/>
              </a:rPr>
              <a:t>。</a:t>
            </a:r>
            <a:endParaRPr lang="zh-CN" altLang="en-US">
              <a:solidFill>
                <a:srgbClr val="CC00CC"/>
              </a:solidFill>
              <a:latin typeface="楷体_GB2312" pitchFamily="49" charset="-122"/>
              <a:ea typeface="楷体_GB2312" pitchFamily="49" charset="-122"/>
            </a:endParaRPr>
          </a:p>
          <a:p>
            <a:pPr>
              <a:lnSpc>
                <a:spcPct val="110000"/>
              </a:lnSpc>
              <a:buClr>
                <a:srgbClr val="808080"/>
              </a:buClr>
              <a:buFont typeface="Wingdings" pitchFamily="2" charset="2"/>
              <a:buChar char="n"/>
            </a:pPr>
            <a:r>
              <a:rPr lang="zh-CN" altLang="en-US">
                <a:solidFill>
                  <a:srgbClr val="DDDDDD"/>
                </a:solidFill>
                <a:latin typeface="楷体_GB2312" pitchFamily="49" charset="-122"/>
                <a:ea typeface="楷体_GB2312" pitchFamily="49" charset="-122"/>
              </a:rPr>
              <a:t>定义</a:t>
            </a:r>
            <a:r>
              <a:rPr lang="en-US" altLang="zh-CN">
                <a:solidFill>
                  <a:srgbClr val="DDDDDD"/>
                </a:solidFill>
                <a:latin typeface="楷体_GB2312" pitchFamily="49" charset="-122"/>
                <a:ea typeface="楷体_GB2312" pitchFamily="49" charset="-122"/>
              </a:rPr>
              <a:t>17.2</a:t>
            </a:r>
            <a:r>
              <a:rPr lang="zh-CN" altLang="en-US">
                <a:solidFill>
                  <a:srgbClr val="DDDDDD"/>
                </a:solidFill>
                <a:latin typeface="楷体_GB2312" pitchFamily="49" charset="-122"/>
                <a:ea typeface="楷体_GB2312" pitchFamily="49" charset="-122"/>
              </a:rPr>
              <a:t>　设</a:t>
            </a:r>
            <a:r>
              <a:rPr lang="en-US" altLang="zh-CN">
                <a:solidFill>
                  <a:srgbClr val="DDDDDD"/>
                </a:solidFill>
                <a:latin typeface="楷体_GB2312" pitchFamily="49" charset="-122"/>
                <a:ea typeface="楷体_GB2312" pitchFamily="49" charset="-122"/>
              </a:rPr>
              <a:t>&lt;L</a:t>
            </a:r>
            <a:r>
              <a:rPr lang="zh-CN" altLang="en-US">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&gt;</a:t>
            </a:r>
            <a:r>
              <a:rPr lang="zh-CN" altLang="en-US">
                <a:solidFill>
                  <a:srgbClr val="DDDDDD"/>
                </a:solidFill>
                <a:latin typeface="楷体_GB2312" pitchFamily="49" charset="-122"/>
                <a:ea typeface="楷体_GB2312" pitchFamily="49" charset="-122"/>
              </a:rPr>
              <a:t>是一个偏序集，对</a:t>
            </a:r>
            <a:r>
              <a:rPr lang="zh-CN" altLang="en-US">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a</a:t>
            </a:r>
            <a:r>
              <a:rPr lang="zh-CN" altLang="en-US">
                <a:solidFill>
                  <a:srgbClr val="DDDDDD"/>
                </a:solidFill>
                <a:latin typeface="楷体_GB2312" pitchFamily="49" charset="-122"/>
                <a:ea typeface="楷体_GB2312" pitchFamily="49" charset="-122"/>
              </a:rPr>
              <a:t>，</a:t>
            </a:r>
            <a:r>
              <a:rPr lang="en-US" altLang="zh-CN">
                <a:solidFill>
                  <a:srgbClr val="DDDDDD"/>
                </a:solidFill>
                <a:latin typeface="楷体_GB2312" pitchFamily="49" charset="-122"/>
                <a:ea typeface="楷体_GB2312" pitchFamily="49" charset="-122"/>
              </a:rPr>
              <a:t>b</a:t>
            </a:r>
            <a:r>
              <a:rPr lang="en-US" altLang="zh-CN">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L</a:t>
            </a:r>
            <a:r>
              <a:rPr lang="zh-CN" altLang="en-US">
                <a:solidFill>
                  <a:srgbClr val="DDDDDD"/>
                </a:solidFill>
                <a:latin typeface="楷体_GB2312" pitchFamily="49" charset="-122"/>
                <a:ea typeface="楷体_GB2312" pitchFamily="49" charset="-122"/>
              </a:rPr>
              <a:t>，集合</a:t>
            </a:r>
            <a:r>
              <a:rPr lang="en-US" altLang="zh-CN">
                <a:solidFill>
                  <a:srgbClr val="DDDDDD"/>
                </a:solidFill>
                <a:latin typeface="楷体_GB2312" pitchFamily="49" charset="-122"/>
                <a:ea typeface="楷体_GB2312" pitchFamily="49" charset="-122"/>
              </a:rPr>
              <a:t>{a</a:t>
            </a:r>
            <a:r>
              <a:rPr lang="zh-CN" altLang="en-US">
                <a:solidFill>
                  <a:srgbClr val="DDDDDD"/>
                </a:solidFill>
                <a:latin typeface="楷体_GB2312" pitchFamily="49" charset="-122"/>
                <a:ea typeface="楷体_GB2312" pitchFamily="49" charset="-122"/>
              </a:rPr>
              <a:t>，</a:t>
            </a:r>
            <a:r>
              <a:rPr lang="en-US" altLang="zh-CN">
                <a:solidFill>
                  <a:srgbClr val="DDDDDD"/>
                </a:solidFill>
                <a:latin typeface="楷体_GB2312" pitchFamily="49" charset="-122"/>
                <a:ea typeface="楷体_GB2312" pitchFamily="49" charset="-122"/>
              </a:rPr>
              <a:t>b}</a:t>
            </a:r>
            <a:r>
              <a:rPr lang="zh-CN" altLang="en-US">
                <a:solidFill>
                  <a:srgbClr val="DDDDDD"/>
                </a:solidFill>
                <a:latin typeface="楷体_GB2312" pitchFamily="49" charset="-122"/>
                <a:ea typeface="楷体_GB2312" pitchFamily="49" charset="-122"/>
              </a:rPr>
              <a:t>都有最大下界</a:t>
            </a:r>
            <a:r>
              <a:rPr lang="en-US" altLang="zh-CN">
                <a:solidFill>
                  <a:srgbClr val="DDDDDD"/>
                </a:solidFill>
                <a:latin typeface="楷体_GB2312" pitchFamily="49" charset="-122"/>
                <a:ea typeface="楷体_GB2312" pitchFamily="49" charset="-122"/>
              </a:rPr>
              <a:t>(glb)</a:t>
            </a:r>
            <a:r>
              <a:rPr lang="zh-CN" altLang="en-US">
                <a:solidFill>
                  <a:srgbClr val="DDDDDD"/>
                </a:solidFill>
                <a:latin typeface="楷体_GB2312" pitchFamily="49" charset="-122"/>
                <a:ea typeface="楷体_GB2312" pitchFamily="49" charset="-122"/>
              </a:rPr>
              <a:t>和最小上界</a:t>
            </a:r>
            <a:r>
              <a:rPr lang="en-US" altLang="zh-CN">
                <a:solidFill>
                  <a:srgbClr val="DDDDDD"/>
                </a:solidFill>
                <a:latin typeface="楷体_GB2312" pitchFamily="49" charset="-122"/>
                <a:ea typeface="楷体_GB2312" pitchFamily="49" charset="-122"/>
              </a:rPr>
              <a:t>(lub)</a:t>
            </a:r>
            <a:r>
              <a:rPr lang="zh-CN" altLang="en-US">
                <a:solidFill>
                  <a:srgbClr val="DDDDDD"/>
                </a:solidFill>
                <a:latin typeface="楷体_GB2312" pitchFamily="49" charset="-122"/>
                <a:ea typeface="楷体_GB2312" pitchFamily="49" charset="-122"/>
              </a:rPr>
              <a:t>，则称</a:t>
            </a:r>
            <a:r>
              <a:rPr lang="en-US" altLang="zh-CN">
                <a:solidFill>
                  <a:srgbClr val="DDDDDD"/>
                </a:solidFill>
                <a:latin typeface="楷体_GB2312" pitchFamily="49" charset="-122"/>
                <a:ea typeface="楷体_GB2312" pitchFamily="49" charset="-122"/>
              </a:rPr>
              <a:t>&lt;L</a:t>
            </a:r>
            <a:r>
              <a:rPr lang="zh-CN" altLang="en-US">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&gt;</a:t>
            </a:r>
            <a:r>
              <a:rPr lang="zh-CN" altLang="en-US">
                <a:solidFill>
                  <a:srgbClr val="DDDDDD"/>
                </a:solidFill>
                <a:latin typeface="楷体_GB2312" pitchFamily="49" charset="-122"/>
                <a:ea typeface="楷体_GB2312" pitchFamily="49" charset="-122"/>
              </a:rPr>
              <a:t>是一个偏序格，简称</a:t>
            </a:r>
            <a:r>
              <a:rPr lang="en-US" altLang="zh-CN">
                <a:solidFill>
                  <a:srgbClr val="DDDDDD"/>
                </a:solidFill>
                <a:latin typeface="楷体_GB2312" pitchFamily="49" charset="-122"/>
                <a:ea typeface="楷体_GB2312" pitchFamily="49" charset="-122"/>
              </a:rPr>
              <a:t>L</a:t>
            </a:r>
            <a:r>
              <a:rPr lang="zh-CN" altLang="en-US">
                <a:solidFill>
                  <a:srgbClr val="DDDDDD"/>
                </a:solidFill>
                <a:latin typeface="楷体_GB2312" pitchFamily="49" charset="-122"/>
                <a:ea typeface="楷体_GB2312" pitchFamily="49" charset="-122"/>
              </a:rPr>
              <a:t>是一个格，若</a:t>
            </a:r>
            <a:r>
              <a:rPr lang="en-US" altLang="zh-CN">
                <a:solidFill>
                  <a:srgbClr val="DDDDDD"/>
                </a:solidFill>
                <a:latin typeface="楷体_GB2312" pitchFamily="49" charset="-122"/>
                <a:ea typeface="楷体_GB2312" pitchFamily="49" charset="-122"/>
              </a:rPr>
              <a:t>L</a:t>
            </a:r>
            <a:r>
              <a:rPr lang="zh-CN" altLang="en-US">
                <a:solidFill>
                  <a:srgbClr val="DDDDDD"/>
                </a:solidFill>
                <a:latin typeface="楷体_GB2312" pitchFamily="49" charset="-122"/>
                <a:ea typeface="楷体_GB2312" pitchFamily="49" charset="-122"/>
              </a:rPr>
              <a:t>是一个有限集，则称</a:t>
            </a:r>
            <a:r>
              <a:rPr lang="en-US" altLang="zh-CN">
                <a:solidFill>
                  <a:srgbClr val="DDDDDD"/>
                </a:solidFill>
                <a:latin typeface="楷体_GB2312" pitchFamily="49" charset="-122"/>
                <a:ea typeface="楷体_GB2312" pitchFamily="49" charset="-122"/>
              </a:rPr>
              <a:t>&lt;L</a:t>
            </a:r>
            <a:r>
              <a:rPr lang="zh-CN" altLang="en-US">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sym typeface="Symbol" pitchFamily="18" charset="2"/>
              </a:rPr>
              <a:t></a:t>
            </a:r>
            <a:r>
              <a:rPr lang="en-US" altLang="zh-CN">
                <a:solidFill>
                  <a:srgbClr val="DDDDDD"/>
                </a:solidFill>
                <a:latin typeface="楷体_GB2312" pitchFamily="49" charset="-122"/>
                <a:ea typeface="楷体_GB2312" pitchFamily="49" charset="-122"/>
              </a:rPr>
              <a:t>&gt;</a:t>
            </a:r>
            <a:r>
              <a:rPr lang="zh-CN" altLang="en-US">
                <a:solidFill>
                  <a:srgbClr val="DDDDDD"/>
                </a:solidFill>
                <a:latin typeface="楷体_GB2312" pitchFamily="49" charset="-122"/>
                <a:ea typeface="楷体_GB2312" pitchFamily="49" charset="-122"/>
              </a:rPr>
              <a:t>为有限格。</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DB3D4ADF-4C4B-4F8D-85BE-A2D700166D2C}" type="datetime1">
              <a:rPr lang="zh-CN" altLang="en-US" smtClean="0"/>
              <a:t>2018/12/17</a:t>
            </a:fld>
            <a:endParaRPr lang="en-US" altLang="zh-CN"/>
          </a:p>
        </p:txBody>
      </p:sp>
      <p:sp>
        <p:nvSpPr>
          <p:cNvPr id="8"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9" name="灯片编号占位符 5"/>
          <p:cNvSpPr>
            <a:spLocks noGrp="1"/>
          </p:cNvSpPr>
          <p:nvPr>
            <p:ph type="sldNum" sz="quarter" idx="12"/>
          </p:nvPr>
        </p:nvSpPr>
        <p:spPr/>
        <p:txBody>
          <a:bodyPr/>
          <a:lstStyle/>
          <a:p>
            <a:fld id="{CF5E8B4C-D262-4152-B16B-645D0A2179DB}" type="slidenum">
              <a:rPr lang="en-US" altLang="zh-CN" smtClean="0"/>
              <a:pPr/>
              <a:t>70</a:t>
            </a:fld>
            <a:endParaRPr lang="en-US" altLang="zh-CN" dirty="0"/>
          </a:p>
        </p:txBody>
      </p:sp>
      <p:sp>
        <p:nvSpPr>
          <p:cNvPr id="512002" name="Rectangle 2"/>
          <p:cNvSpPr>
            <a:spLocks noGrp="1" noChangeArrowheads="1"/>
          </p:cNvSpPr>
          <p:nvPr>
            <p:ph type="title"/>
          </p:nvPr>
        </p:nvSpPr>
        <p:spPr/>
        <p:txBody>
          <a:bodyPr/>
          <a:lstStyle/>
          <a:p>
            <a:r>
              <a:rPr lang="zh-CN" altLang="en-US" sz="3200">
                <a:solidFill>
                  <a:srgbClr val="FF3399"/>
                </a:solidFill>
                <a:latin typeface="隶书" pitchFamily="49" charset="-122"/>
                <a:ea typeface="隶书" pitchFamily="49" charset="-122"/>
              </a:rPr>
              <a:t>例 </a:t>
            </a:r>
          </a:p>
        </p:txBody>
      </p:sp>
      <p:sp>
        <p:nvSpPr>
          <p:cNvPr id="512003" name="Rectangle 3"/>
          <p:cNvSpPr>
            <a:spLocks noChangeArrowheads="1"/>
          </p:cNvSpPr>
          <p:nvPr/>
        </p:nvSpPr>
        <p:spPr bwMode="auto">
          <a:xfrm>
            <a:off x="1187450" y="1052513"/>
            <a:ext cx="73929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sz="2800" b="1">
                <a:latin typeface="黑体" pitchFamily="2" charset="-122"/>
                <a:ea typeface="黑体" pitchFamily="2" charset="-122"/>
              </a:rPr>
              <a:t>　如下图</a:t>
            </a:r>
            <a:r>
              <a:rPr lang="en-US" altLang="zh-CN" sz="2800" b="1">
                <a:latin typeface="黑体" pitchFamily="2" charset="-122"/>
                <a:ea typeface="黑体" pitchFamily="2" charset="-122"/>
              </a:rPr>
              <a:t>a</a:t>
            </a:r>
            <a:r>
              <a:rPr lang="zh-CN" altLang="en-US" sz="2800" b="1">
                <a:latin typeface="黑体" pitchFamily="2" charset="-122"/>
                <a:ea typeface="黑体" pitchFamily="2" charset="-122"/>
              </a:rPr>
              <a:t>、</a:t>
            </a:r>
            <a:r>
              <a:rPr lang="en-US" altLang="zh-CN" sz="2800" b="1">
                <a:latin typeface="黑体" pitchFamily="2" charset="-122"/>
                <a:ea typeface="黑体" pitchFamily="2" charset="-122"/>
              </a:rPr>
              <a:t>b</a:t>
            </a:r>
            <a:r>
              <a:rPr lang="zh-CN" altLang="en-US" sz="2800" b="1">
                <a:latin typeface="黑体" pitchFamily="2" charset="-122"/>
                <a:ea typeface="黑体" pitchFamily="2" charset="-122"/>
              </a:rPr>
              <a:t>、</a:t>
            </a:r>
            <a:r>
              <a:rPr lang="en-US" altLang="zh-CN" sz="2800" b="1">
                <a:latin typeface="黑体" pitchFamily="2" charset="-122"/>
                <a:ea typeface="黑体" pitchFamily="2" charset="-122"/>
              </a:rPr>
              <a:t>c</a:t>
            </a:r>
            <a:r>
              <a:rPr lang="zh-CN" altLang="en-US" sz="2800" b="1">
                <a:latin typeface="黑体" pitchFamily="2" charset="-122"/>
                <a:ea typeface="黑体" pitchFamily="2" charset="-122"/>
              </a:rPr>
              <a:t>所示的格是有界格，其</a:t>
            </a:r>
            <a:r>
              <a:rPr lang="zh-CN" altLang="en-US" sz="2800" b="1">
                <a:ea typeface="黑体" pitchFamily="2" charset="-122"/>
              </a:rPr>
              <a:t>最大元</a:t>
            </a:r>
            <a:r>
              <a:rPr lang="zh-CN" altLang="en-US" sz="2800" b="1">
                <a:latin typeface="黑体" pitchFamily="2" charset="-122"/>
                <a:ea typeface="黑体" pitchFamily="2" charset="-122"/>
              </a:rPr>
              <a:t>和</a:t>
            </a:r>
            <a:r>
              <a:rPr lang="zh-CN" altLang="en-US" sz="2800" b="1">
                <a:ea typeface="黑体" pitchFamily="2" charset="-122"/>
              </a:rPr>
              <a:t>最小元</a:t>
            </a:r>
            <a:r>
              <a:rPr lang="zh-CN" altLang="en-US" sz="2800" b="1">
                <a:latin typeface="黑体" pitchFamily="2" charset="-122"/>
                <a:ea typeface="黑体" pitchFamily="2" charset="-122"/>
              </a:rPr>
              <a:t>都是</a:t>
            </a:r>
            <a:r>
              <a:rPr lang="en-US" altLang="zh-CN" sz="2800" b="1">
                <a:latin typeface="黑体" pitchFamily="2" charset="-122"/>
                <a:ea typeface="黑体" pitchFamily="2" charset="-122"/>
              </a:rPr>
              <a:t>1</a:t>
            </a:r>
            <a:r>
              <a:rPr lang="zh-CN" altLang="en-US" sz="2800" b="1">
                <a:latin typeface="黑体" pitchFamily="2" charset="-122"/>
                <a:ea typeface="黑体" pitchFamily="2" charset="-122"/>
              </a:rPr>
              <a:t>，</a:t>
            </a:r>
            <a:r>
              <a:rPr lang="en-US" altLang="zh-CN" sz="2800" b="1">
                <a:latin typeface="黑体" pitchFamily="2" charset="-122"/>
                <a:ea typeface="黑体" pitchFamily="2" charset="-122"/>
              </a:rPr>
              <a:t>0</a:t>
            </a:r>
            <a:r>
              <a:rPr lang="zh-CN" altLang="en-US" sz="2800" b="1">
                <a:latin typeface="黑体" pitchFamily="2" charset="-122"/>
                <a:ea typeface="黑体" pitchFamily="2" charset="-122"/>
              </a:rPr>
              <a:t>。</a:t>
            </a:r>
          </a:p>
        </p:txBody>
      </p:sp>
      <p:pic>
        <p:nvPicPr>
          <p:cNvPr id="512004" name="Picture 4" descr="18A2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2205038"/>
            <a:ext cx="7561262"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05" name="Rectangle 5"/>
          <p:cNvSpPr>
            <a:spLocks noChangeArrowheads="1"/>
          </p:cNvSpPr>
          <p:nvPr/>
        </p:nvSpPr>
        <p:spPr bwMode="auto">
          <a:xfrm>
            <a:off x="4643438" y="5084763"/>
            <a:ext cx="144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黑体" pitchFamily="2" charset="-122"/>
                <a:ea typeface="黑体" pitchFamily="2" charset="-122"/>
              </a:rPr>
              <a:t>图</a:t>
            </a:r>
            <a:r>
              <a:rPr lang="en-US" altLang="zh-CN" sz="2000" b="1">
                <a:latin typeface="黑体" pitchFamily="2" charset="-122"/>
                <a:ea typeface="黑体" pitchFamily="2" charset="-122"/>
              </a:rPr>
              <a:t>12-3</a:t>
            </a:r>
            <a:r>
              <a:rPr lang="zh-CN" altLang="zh-CN" b="1"/>
              <a:t>．</a:t>
            </a:r>
            <a:r>
              <a:rPr lang="en-US" altLang="zh-CN" sz="2000" b="1">
                <a:latin typeface="黑体" pitchFamily="2" charset="-122"/>
                <a:ea typeface="黑体" pitchFamily="2" charset="-122"/>
              </a:rPr>
              <a:t>2</a:t>
            </a:r>
          </a:p>
        </p:txBody>
      </p:sp>
      <p:sp>
        <p:nvSpPr>
          <p:cNvPr id="512006" name="Rectangle 6"/>
          <p:cNvSpPr>
            <a:spLocks noChangeArrowheads="1"/>
          </p:cNvSpPr>
          <p:nvPr/>
        </p:nvSpPr>
        <p:spPr bwMode="auto">
          <a:xfrm>
            <a:off x="1258888" y="5516563"/>
            <a:ext cx="7705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黑体" pitchFamily="2" charset="-122"/>
                <a:ea typeface="黑体" pitchFamily="2" charset="-122"/>
              </a:rPr>
              <a:t>有限格一定是有界格</a:t>
            </a:r>
            <a:r>
              <a:rPr lang="zh-CN" altLang="en-US" sz="2800" b="1">
                <a:solidFill>
                  <a:srgbClr val="0000FF"/>
                </a:solidFill>
                <a:latin typeface="黑体" pitchFamily="2" charset="-122"/>
                <a:ea typeface="黑体" pitchFamily="2" charset="-122"/>
              </a:rPr>
              <a:t>。但一个有界格则不一定是有限格，如</a:t>
            </a:r>
            <a:r>
              <a:rPr lang="en-US" altLang="zh-CN" sz="2800" b="1">
                <a:solidFill>
                  <a:srgbClr val="0000FF"/>
                </a:solidFill>
                <a:latin typeface="黑体" pitchFamily="2" charset="-122"/>
                <a:ea typeface="黑体" pitchFamily="2" charset="-122"/>
              </a:rPr>
              <a:t>&lt;[0,1]</a:t>
            </a:r>
            <a:r>
              <a:rPr lang="zh-CN" altLang="en-US" sz="2800" b="1">
                <a:solidFill>
                  <a:srgbClr val="0000FF"/>
                </a:solidFill>
                <a:latin typeface="黑体" pitchFamily="2" charset="-122"/>
                <a:ea typeface="黑体" pitchFamily="2" charset="-122"/>
              </a:rPr>
              <a:t>，≤</a:t>
            </a:r>
            <a:r>
              <a:rPr lang="en-US" altLang="zh-CN" sz="2800" b="1">
                <a:solidFill>
                  <a:srgbClr val="0000FF"/>
                </a:solidFill>
                <a:latin typeface="黑体" pitchFamily="2" charset="-122"/>
                <a:ea typeface="黑体" pitchFamily="2" charset="-122"/>
              </a:rPr>
              <a:t>&gt;</a:t>
            </a:r>
            <a:r>
              <a:rPr lang="zh-CN" altLang="en-US" sz="2800" b="1">
                <a:solidFill>
                  <a:srgbClr val="0000FF"/>
                </a:solidFill>
                <a:latin typeface="黑体" pitchFamily="2" charset="-122"/>
                <a:ea typeface="黑体" pitchFamily="2" charset="-122"/>
              </a:rPr>
              <a:t>。</a:t>
            </a:r>
          </a:p>
        </p:txBody>
      </p:sp>
    </p:spTree>
    <p:custDataLst>
      <p:tags r:id="rId1"/>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C39D7E7-D060-4519-9629-73389D2B7EB1}"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07447B9D-7B20-462E-A317-27A3F720748F}" type="slidenum">
              <a:rPr lang="en-US" altLang="zh-CN" smtClean="0"/>
              <a:pPr/>
              <a:t>71</a:t>
            </a:fld>
            <a:endParaRPr lang="en-US" altLang="zh-CN" dirty="0"/>
          </a:p>
        </p:txBody>
      </p:sp>
      <p:sp>
        <p:nvSpPr>
          <p:cNvPr id="513026" name="Rectangle 2"/>
          <p:cNvSpPr>
            <a:spLocks noGrp="1" noChangeArrowheads="1"/>
          </p:cNvSpPr>
          <p:nvPr>
            <p:ph type="title"/>
          </p:nvPr>
        </p:nvSpPr>
        <p:spPr/>
        <p:txBody>
          <a:bodyPr/>
          <a:lstStyle/>
          <a:p>
            <a:r>
              <a:rPr lang="zh-CN" altLang="en-US" sz="3600">
                <a:ea typeface="黑体" pitchFamily="2" charset="-122"/>
              </a:rPr>
              <a:t>有补格</a:t>
            </a:r>
          </a:p>
        </p:txBody>
      </p:sp>
      <p:sp>
        <p:nvSpPr>
          <p:cNvPr id="513027" name="Rectangle 3"/>
          <p:cNvSpPr>
            <a:spLocks noChangeArrowheads="1"/>
          </p:cNvSpPr>
          <p:nvPr/>
        </p:nvSpPr>
        <p:spPr bwMode="auto">
          <a:xfrm>
            <a:off x="971550" y="1196975"/>
            <a:ext cx="78486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定义</a:t>
            </a:r>
            <a:r>
              <a:rPr lang="en-US" altLang="zh-CN" sz="2800" b="1">
                <a:solidFill>
                  <a:srgbClr val="CC00CC"/>
                </a:solidFill>
                <a:latin typeface="楷体_GB2312" pitchFamily="49" charset="-122"/>
                <a:ea typeface="楷体_GB2312" pitchFamily="49" charset="-122"/>
              </a:rPr>
              <a:t>17.9</a:t>
            </a:r>
            <a:r>
              <a:rPr lang="zh-CN" altLang="en-US" sz="2800" b="1">
                <a:solidFill>
                  <a:srgbClr val="CC00CC"/>
                </a:solidFill>
                <a:latin typeface="楷体_GB2312" pitchFamily="49" charset="-122"/>
                <a:ea typeface="楷体_GB2312" pitchFamily="49" charset="-122"/>
              </a:rPr>
              <a:t>、</a:t>
            </a:r>
            <a:r>
              <a:rPr lang="en-US" altLang="zh-CN" sz="2800" b="1">
                <a:solidFill>
                  <a:srgbClr val="CC00CC"/>
                </a:solidFill>
                <a:latin typeface="楷体_GB2312" pitchFamily="49" charset="-122"/>
                <a:ea typeface="楷体_GB2312" pitchFamily="49" charset="-122"/>
              </a:rPr>
              <a:t>17.10 </a:t>
            </a: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&lt;L,</a:t>
            </a:r>
            <a:r>
              <a:rPr lang="en-US"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a:t>
            </a:r>
            <a:r>
              <a:rPr lang="en-US"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为有界格，</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0</a:t>
            </a:r>
            <a:r>
              <a:rPr lang="zh-CN" altLang="en-US" sz="2800" b="1">
                <a:solidFill>
                  <a:srgbClr val="0000FF"/>
                </a:solidFill>
                <a:latin typeface="楷体_GB2312" pitchFamily="49" charset="-122"/>
                <a:ea typeface="楷体_GB2312" pitchFamily="49" charset="-122"/>
              </a:rPr>
              <a:t>分别为它的最大元和最小元，对于</a:t>
            </a:r>
            <a:r>
              <a:rPr lang="zh-CN"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a∈L</a:t>
            </a:r>
            <a:r>
              <a:rPr lang="zh-CN" altLang="en-US" sz="2800" b="1">
                <a:solidFill>
                  <a:srgbClr val="0000FF"/>
                </a:solidFill>
                <a:latin typeface="楷体_GB2312" pitchFamily="49" charset="-122"/>
                <a:ea typeface="楷体_GB2312" pitchFamily="49" charset="-122"/>
              </a:rPr>
              <a:t>。如果存在</a:t>
            </a:r>
            <a:r>
              <a:rPr lang="en-US" altLang="zh-CN" sz="2800" b="1">
                <a:solidFill>
                  <a:srgbClr val="0000FF"/>
                </a:solidFill>
                <a:latin typeface="楷体_GB2312" pitchFamily="49" charset="-122"/>
                <a:ea typeface="楷体_GB2312" pitchFamily="49" charset="-122"/>
              </a:rPr>
              <a:t>b∈L</a:t>
            </a:r>
            <a:r>
              <a:rPr lang="zh-CN" altLang="en-US" sz="2800" b="1">
                <a:solidFill>
                  <a:srgbClr val="0000FF"/>
                </a:solidFill>
                <a:latin typeface="楷体_GB2312" pitchFamily="49" charset="-122"/>
                <a:ea typeface="楷体_GB2312" pitchFamily="49" charset="-122"/>
              </a:rPr>
              <a:t>，使得：</a:t>
            </a:r>
          </a:p>
          <a:p>
            <a:pPr marL="342900" indent="-342900" algn="ctr">
              <a:lnSpc>
                <a:spcPct val="120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a∧b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0</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a:t>
            </a:r>
            <a:r>
              <a:rPr lang="zh-CN" altLang="en-US" sz="2800" b="1">
                <a:solidFill>
                  <a:srgbClr val="FF0000"/>
                </a:solidFill>
                <a:latin typeface="楷体_GB2312" pitchFamily="49" charset="-122"/>
                <a:ea typeface="楷体_GB2312" pitchFamily="49" charset="-122"/>
              </a:rPr>
              <a:t>（同时成立），</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则称</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互为</a:t>
            </a:r>
            <a:r>
              <a:rPr lang="zh-CN" altLang="en-US" sz="2800" b="1">
                <a:solidFill>
                  <a:srgbClr val="FF0000"/>
                </a:solidFill>
                <a:latin typeface="楷体_GB2312" pitchFamily="49" charset="-122"/>
                <a:ea typeface="楷体_GB2312" pitchFamily="49" charset="-122"/>
              </a:rPr>
              <a:t>补元</a:t>
            </a:r>
            <a:r>
              <a:rPr lang="zh-CN" altLang="en-US" sz="2800" b="1">
                <a:solidFill>
                  <a:srgbClr val="0000FF"/>
                </a:solidFill>
                <a:latin typeface="楷体_GB2312" pitchFamily="49" charset="-122"/>
                <a:ea typeface="楷体_GB2312" pitchFamily="49" charset="-122"/>
              </a:rPr>
              <a:t>。若对</a:t>
            </a:r>
            <a:r>
              <a:rPr lang="zh-CN" altLang="en-US" sz="2800" b="1">
                <a:solidFill>
                  <a:srgbClr val="FF00FF"/>
                </a:solidFill>
                <a:latin typeface="楷体_GB2312" pitchFamily="49" charset="-122"/>
                <a:ea typeface="楷体_GB2312" pitchFamily="49" charset="-122"/>
              </a:rPr>
              <a:t>任意</a:t>
            </a:r>
            <a:r>
              <a:rPr lang="en-US" altLang="zh-CN" sz="2800" b="1">
                <a:solidFill>
                  <a:srgbClr val="FF00FF"/>
                </a:solidFill>
                <a:latin typeface="楷体_GB2312" pitchFamily="49" charset="-122"/>
                <a:ea typeface="楷体_GB2312" pitchFamily="49" charset="-122"/>
              </a:rPr>
              <a:t>a∈L</a:t>
            </a:r>
            <a:r>
              <a:rPr lang="zh-CN" altLang="en-US" sz="2800" b="1">
                <a:solidFill>
                  <a:srgbClr val="FF00FF"/>
                </a:solidFill>
                <a:latin typeface="楷体_GB2312" pitchFamily="49" charset="-122"/>
                <a:ea typeface="楷体_GB2312" pitchFamily="49" charset="-122"/>
              </a:rPr>
              <a:t>，都有补元</a:t>
            </a:r>
          </a:p>
          <a:p>
            <a:pPr marL="342900" indent="-342900" algn="just">
              <a:lnSpc>
                <a:spcPct val="120000"/>
              </a:lnSpc>
              <a:buClr>
                <a:srgbClr val="00FF00"/>
              </a:buClr>
              <a:buFont typeface="Wingdings" pitchFamily="2" charset="2"/>
              <a:buNone/>
            </a:pPr>
            <a:r>
              <a:rPr lang="zh-CN" altLang="en-US" sz="2800" b="1">
                <a:solidFill>
                  <a:srgbClr val="FF00FF"/>
                </a:solidFill>
                <a:latin typeface="楷体_GB2312" pitchFamily="49" charset="-122"/>
                <a:ea typeface="楷体_GB2312" pitchFamily="49" charset="-122"/>
              </a:rPr>
              <a:t>  存在</a:t>
            </a:r>
            <a:r>
              <a:rPr lang="zh-CN" altLang="en-US" sz="2800" b="1">
                <a:solidFill>
                  <a:srgbClr val="0000FF"/>
                </a:solidFill>
                <a:latin typeface="楷体_GB2312" pitchFamily="49" charset="-122"/>
                <a:ea typeface="楷体_GB2312" pitchFamily="49" charset="-122"/>
              </a:rPr>
              <a:t>，则称</a:t>
            </a:r>
            <a:r>
              <a:rPr lang="en-US" altLang="zh-CN" sz="2800" b="1">
                <a:solidFill>
                  <a:srgbClr val="0000FF"/>
                </a:solidFill>
                <a:latin typeface="楷体_GB2312" pitchFamily="49" charset="-122"/>
                <a:ea typeface="楷体_GB2312" pitchFamily="49" charset="-122"/>
              </a:rPr>
              <a:t>&lt;L,∨,∧&gt;</a:t>
            </a:r>
            <a:r>
              <a:rPr lang="zh-CN" altLang="en-US" sz="2800" b="1">
                <a:solidFill>
                  <a:srgbClr val="0000FF"/>
                </a:solidFill>
                <a:latin typeface="楷体_GB2312" pitchFamily="49" charset="-122"/>
                <a:ea typeface="楷体_GB2312" pitchFamily="49" charset="-122"/>
              </a:rPr>
              <a:t>为</a:t>
            </a:r>
            <a:r>
              <a:rPr lang="zh-CN" altLang="en-US" sz="2800" b="1">
                <a:solidFill>
                  <a:srgbClr val="FF0000"/>
                </a:solidFill>
                <a:latin typeface="楷体_GB2312" pitchFamily="49" charset="-122"/>
                <a:ea typeface="楷体_GB2312" pitchFamily="49" charset="-122"/>
              </a:rPr>
              <a:t>有补格</a:t>
            </a:r>
            <a:r>
              <a:rPr lang="zh-CN" altLang="en-US" sz="2800" b="1">
                <a:latin typeface="楷体_GB2312" pitchFamily="49" charset="-122"/>
                <a:ea typeface="楷体_GB2312" pitchFamily="49" charset="-122"/>
              </a:rPr>
              <a:t>。</a:t>
            </a:r>
          </a:p>
        </p:txBody>
      </p:sp>
      <p:pic>
        <p:nvPicPr>
          <p:cNvPr id="513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4250" y="3357563"/>
            <a:ext cx="2635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359C38A-1C01-4A13-A6E1-C56B12B8A94A}"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ACDA180A-C877-48F9-9D88-C3ACE784002B}" type="slidenum">
              <a:rPr lang="en-US" altLang="zh-CN" smtClean="0"/>
              <a:pPr/>
              <a:t>72</a:t>
            </a:fld>
            <a:endParaRPr lang="en-US" altLang="zh-CN" dirty="0"/>
          </a:p>
        </p:txBody>
      </p:sp>
      <p:sp>
        <p:nvSpPr>
          <p:cNvPr id="514050" name="Rectangle 2"/>
          <p:cNvSpPr>
            <a:spLocks noGrp="1" noChangeArrowheads="1"/>
          </p:cNvSpPr>
          <p:nvPr>
            <p:ph type="title"/>
          </p:nvPr>
        </p:nvSpPr>
        <p:spPr/>
        <p:txBody>
          <a:bodyPr/>
          <a:lstStyle/>
          <a:p>
            <a:r>
              <a:rPr lang="zh-CN" altLang="en-US" sz="3200">
                <a:latin typeface="隶书" pitchFamily="49" charset="-122"/>
                <a:ea typeface="隶书" pitchFamily="49" charset="-122"/>
              </a:rPr>
              <a:t>例 </a:t>
            </a:r>
          </a:p>
        </p:txBody>
      </p:sp>
      <p:sp>
        <p:nvSpPr>
          <p:cNvPr id="514051" name="Rectangle 3"/>
          <p:cNvSpPr>
            <a:spLocks noChangeArrowheads="1"/>
          </p:cNvSpPr>
          <p:nvPr/>
        </p:nvSpPr>
        <p:spPr bwMode="auto">
          <a:xfrm>
            <a:off x="1066800" y="1166813"/>
            <a:ext cx="7543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sz="2800" b="1">
                <a:latin typeface="黑体" pitchFamily="2" charset="-122"/>
                <a:ea typeface="黑体" pitchFamily="2" charset="-122"/>
              </a:rPr>
              <a:t>　</a:t>
            </a:r>
            <a:r>
              <a:rPr lang="zh-CN" altLang="en-US" sz="2800" b="1">
                <a:solidFill>
                  <a:srgbClr val="0000FF"/>
                </a:solidFill>
                <a:latin typeface="黑体" pitchFamily="2" charset="-122"/>
                <a:ea typeface="黑体" pitchFamily="2" charset="-122"/>
              </a:rPr>
              <a:t>如下图所示的图，求其所有元素的补元</a:t>
            </a:r>
            <a:r>
              <a:rPr lang="en-US" altLang="zh-CN" sz="2800" b="1">
                <a:solidFill>
                  <a:srgbClr val="0000FF"/>
                </a:solidFill>
                <a:latin typeface="黑体" pitchFamily="2" charset="-122"/>
                <a:ea typeface="黑体" pitchFamily="2" charset="-122"/>
              </a:rPr>
              <a:t>(</a:t>
            </a:r>
            <a:r>
              <a:rPr lang="zh-CN" altLang="en-US" sz="2800" b="1">
                <a:solidFill>
                  <a:srgbClr val="0000FF"/>
                </a:solidFill>
                <a:latin typeface="黑体" pitchFamily="2" charset="-122"/>
                <a:ea typeface="黑体" pitchFamily="2" charset="-122"/>
              </a:rPr>
              <a:t>如果有的话</a:t>
            </a:r>
            <a:r>
              <a:rPr lang="en-US" altLang="zh-CN" sz="2800" b="1">
                <a:solidFill>
                  <a:srgbClr val="0000FF"/>
                </a:solidFill>
                <a:latin typeface="黑体" pitchFamily="2" charset="-122"/>
                <a:ea typeface="黑体" pitchFamily="2" charset="-122"/>
              </a:rPr>
              <a:t>)</a:t>
            </a:r>
            <a:r>
              <a:rPr lang="zh-CN" altLang="en-US" sz="2800" b="1">
                <a:solidFill>
                  <a:srgbClr val="0000FF"/>
                </a:solidFill>
                <a:latin typeface="黑体" pitchFamily="2" charset="-122"/>
                <a:ea typeface="黑体" pitchFamily="2" charset="-122"/>
              </a:rPr>
              <a:t>。</a:t>
            </a:r>
          </a:p>
        </p:txBody>
      </p:sp>
      <p:pic>
        <p:nvPicPr>
          <p:cNvPr id="514052" name="Picture 4" descr="18a2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492375"/>
            <a:ext cx="7362825"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267E492-DC18-4709-81E2-7B3CFB119F09}"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CBDB3049-4441-4683-90A3-CCA830FC9EF9}" type="slidenum">
              <a:rPr lang="en-US" altLang="zh-CN" smtClean="0"/>
              <a:pPr/>
              <a:t>73</a:t>
            </a:fld>
            <a:endParaRPr lang="en-US" altLang="zh-CN" dirty="0"/>
          </a:p>
        </p:txBody>
      </p:sp>
      <p:sp>
        <p:nvSpPr>
          <p:cNvPr id="515074" name="Rectangle 2"/>
          <p:cNvSpPr>
            <a:spLocks noGrp="1" noChangeArrowheads="1"/>
          </p:cNvSpPr>
          <p:nvPr>
            <p:ph type="title"/>
          </p:nvPr>
        </p:nvSpPr>
        <p:spPr/>
        <p:txBody>
          <a:bodyPr/>
          <a:lstStyle/>
          <a:p>
            <a:endParaRPr lang="zh-CN" altLang="zh-CN"/>
          </a:p>
        </p:txBody>
      </p:sp>
      <p:sp>
        <p:nvSpPr>
          <p:cNvPr id="515075" name="Rectangle 3"/>
          <p:cNvSpPr>
            <a:spLocks noChangeArrowheads="1"/>
          </p:cNvSpPr>
          <p:nvPr/>
        </p:nvSpPr>
        <p:spPr bwMode="auto">
          <a:xfrm>
            <a:off x="1042988" y="1052513"/>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对于图 </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（这里设</a:t>
            </a:r>
            <a:r>
              <a:rPr lang="en-US" altLang="zh-CN" sz="2800" b="1">
                <a:solidFill>
                  <a:srgbClr val="0000FF"/>
                </a:solidFill>
                <a:latin typeface="楷体_GB2312" pitchFamily="49" charset="-122"/>
                <a:ea typeface="楷体_GB2312" pitchFamily="49" charset="-122"/>
              </a:rPr>
              <a:t>x</a:t>
            </a:r>
            <a:r>
              <a:rPr lang="zh-CN" altLang="en-US" sz="2800" b="1">
                <a:solidFill>
                  <a:srgbClr val="0000FF"/>
                </a:solidFill>
                <a:latin typeface="楷体_GB2312" pitchFamily="49" charset="-122"/>
                <a:ea typeface="楷体_GB2312" pitchFamily="49" charset="-122"/>
              </a:rPr>
              <a:t>的补元为</a:t>
            </a:r>
            <a:r>
              <a:rPr lang="en-US" altLang="zh-CN" sz="2800" b="1">
                <a:solidFill>
                  <a:srgbClr val="0000FF"/>
                </a:solidFill>
                <a:latin typeface="楷体_GB2312" pitchFamily="49" charset="-122"/>
                <a:ea typeface="楷体_GB2312" pitchFamily="49" charset="-122"/>
              </a:rPr>
              <a:t>x</a:t>
            </a:r>
            <a:r>
              <a:rPr lang="zh-CN" altLang="zh-CN" sz="2800" b="1">
                <a:solidFill>
                  <a:srgbClr val="0000FF"/>
                </a:solidFill>
                <a:latin typeface="Times New Roman"/>
                <a:ea typeface="楷体_GB2312" pitchFamily="49" charset="-122"/>
              </a:rPr>
              <a:t>’</a:t>
            </a:r>
            <a:r>
              <a:rPr lang="zh-CN" altLang="en-US" sz="2800" b="1">
                <a:solidFill>
                  <a:srgbClr val="0000FF"/>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0'</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0</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e</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d'</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c</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d'</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e</a:t>
            </a:r>
            <a:r>
              <a:rPr lang="zh-CN" altLang="en-US" sz="2800" b="1">
                <a:solidFill>
                  <a:srgbClr val="0000FF"/>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c'</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d</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e'</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e'</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d</a:t>
            </a:r>
            <a:r>
              <a:rPr lang="zh-CN" altLang="en-US" sz="2800" b="1">
                <a:solidFill>
                  <a:srgbClr val="0000FF"/>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b</a:t>
            </a:r>
            <a:r>
              <a:rPr lang="zh-CN" altLang="en-US" sz="2800" b="1">
                <a:solidFill>
                  <a:srgbClr val="FF0000"/>
                </a:solidFill>
                <a:latin typeface="楷体_GB2312" pitchFamily="49" charset="-122"/>
                <a:ea typeface="楷体_GB2312" pitchFamily="49" charset="-122"/>
              </a:rPr>
              <a:t>无补元</a:t>
            </a:r>
            <a:r>
              <a:rPr lang="zh-CN" altLang="en-US" sz="2800" b="1">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对于图 </a:t>
            </a:r>
            <a:r>
              <a:rPr lang="en-US" altLang="zh-CN" sz="2800" b="1">
                <a:solidFill>
                  <a:srgbClr val="B2B2B2"/>
                </a:solidFill>
                <a:latin typeface="楷体_GB2312" pitchFamily="49" charset="-122"/>
                <a:ea typeface="楷体_GB2312" pitchFamily="49" charset="-122"/>
              </a:rPr>
              <a:t>b</a:t>
            </a:r>
          </a:p>
          <a:p>
            <a:pPr marL="342900" indent="-342900" algn="just">
              <a:lnSpc>
                <a:spcPct val="120000"/>
              </a:lnSpc>
              <a:buClr>
                <a:srgbClr val="00FF00"/>
              </a:buClr>
              <a:buFont typeface="Wingdings" pitchFamily="2" charset="2"/>
              <a:buNone/>
            </a:pPr>
            <a:r>
              <a:rPr lang="en-US" altLang="zh-CN" sz="2800" b="1">
                <a:solidFill>
                  <a:srgbClr val="B2B2B2"/>
                </a:solidFill>
                <a:latin typeface="楷体_GB2312" pitchFamily="49" charset="-122"/>
                <a:ea typeface="楷体_GB2312" pitchFamily="49" charset="-122"/>
              </a:rPr>
              <a:t>	0'</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1</a:t>
            </a: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1'</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0</a:t>
            </a: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a'</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d</a:t>
            </a: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a'</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c</a:t>
            </a:r>
            <a:r>
              <a:rPr lang="zh-CN" altLang="en-US" sz="2800" b="1">
                <a:solidFill>
                  <a:srgbClr val="B2B2B2"/>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b'</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d</a:t>
            </a: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b'</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c</a:t>
            </a: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c'</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a</a:t>
            </a: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c'</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b</a:t>
            </a:r>
            <a:r>
              <a:rPr lang="zh-CN" altLang="en-US" sz="2800" b="1">
                <a:solidFill>
                  <a:srgbClr val="B2B2B2"/>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d'</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a</a:t>
            </a: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d'</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b</a:t>
            </a:r>
          </a:p>
          <a:p>
            <a:pPr marL="342900" indent="-342900" algn="just">
              <a:lnSpc>
                <a:spcPct val="120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因此图 </a:t>
            </a:r>
            <a:r>
              <a:rPr lang="en-US" altLang="zh-CN" sz="2800" b="1">
                <a:solidFill>
                  <a:srgbClr val="B2B2B2"/>
                </a:solidFill>
                <a:latin typeface="楷体_GB2312" pitchFamily="49" charset="-122"/>
                <a:ea typeface="楷体_GB2312" pitchFamily="49" charset="-122"/>
              </a:rPr>
              <a:t>a</a:t>
            </a:r>
            <a:r>
              <a:rPr lang="zh-CN" altLang="en-US" sz="2800" b="1">
                <a:solidFill>
                  <a:srgbClr val="B2B2B2"/>
                </a:solidFill>
                <a:latin typeface="楷体_GB2312" pitchFamily="49" charset="-122"/>
                <a:ea typeface="楷体_GB2312" pitchFamily="49" charset="-122"/>
              </a:rPr>
              <a:t>不是有补格，图 </a:t>
            </a:r>
            <a:r>
              <a:rPr lang="en-US" altLang="zh-CN" sz="2800" b="1">
                <a:solidFill>
                  <a:srgbClr val="B2B2B2"/>
                </a:solidFill>
                <a:latin typeface="楷体_GB2312" pitchFamily="49" charset="-122"/>
                <a:ea typeface="楷体_GB2312" pitchFamily="49" charset="-122"/>
              </a:rPr>
              <a:t>b</a:t>
            </a:r>
            <a:r>
              <a:rPr lang="zh-CN" altLang="en-US" sz="2800" b="1">
                <a:solidFill>
                  <a:srgbClr val="B2B2B2"/>
                </a:solidFill>
                <a:latin typeface="楷体_GB2312" pitchFamily="49" charset="-122"/>
                <a:ea typeface="楷体_GB2312" pitchFamily="49" charset="-122"/>
              </a:rPr>
              <a:t>是有补格。</a:t>
            </a:r>
          </a:p>
          <a:p>
            <a:pPr marL="342900" indent="-342900" algn="just">
              <a:lnSpc>
                <a:spcPct val="120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补元如果存在，不一定唯一，那么，在什么条件下可以保证补元是唯一的呢？</a:t>
            </a:r>
          </a:p>
        </p:txBody>
      </p:sp>
      <p:pic>
        <p:nvPicPr>
          <p:cNvPr id="515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123950"/>
            <a:ext cx="1371600" cy="37528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471BD8A-796B-4DDD-8CCB-3879726A4337}"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91F637E9-9212-4E47-A593-58FA342BED2F}" type="slidenum">
              <a:rPr lang="en-US" altLang="zh-CN" smtClean="0"/>
              <a:pPr/>
              <a:t>74</a:t>
            </a:fld>
            <a:endParaRPr lang="en-US" altLang="zh-CN" dirty="0"/>
          </a:p>
        </p:txBody>
      </p:sp>
      <p:sp>
        <p:nvSpPr>
          <p:cNvPr id="556034" name="Rectangle 2"/>
          <p:cNvSpPr>
            <a:spLocks noGrp="1" noChangeArrowheads="1"/>
          </p:cNvSpPr>
          <p:nvPr>
            <p:ph type="title"/>
          </p:nvPr>
        </p:nvSpPr>
        <p:spPr/>
        <p:txBody>
          <a:bodyPr/>
          <a:lstStyle/>
          <a:p>
            <a:endParaRPr lang="zh-CN" altLang="zh-CN"/>
          </a:p>
        </p:txBody>
      </p:sp>
      <p:sp>
        <p:nvSpPr>
          <p:cNvPr id="556035" name="Rectangle 3"/>
          <p:cNvSpPr>
            <a:spLocks noChangeArrowheads="1"/>
          </p:cNvSpPr>
          <p:nvPr/>
        </p:nvSpPr>
        <p:spPr bwMode="auto">
          <a:xfrm>
            <a:off x="1042988" y="1052513"/>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对于图 </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（这里设</a:t>
            </a:r>
            <a:r>
              <a:rPr lang="en-US" altLang="zh-CN" sz="2800" b="1">
                <a:latin typeface="楷体_GB2312" pitchFamily="49" charset="-122"/>
                <a:ea typeface="楷体_GB2312" pitchFamily="49" charset="-122"/>
              </a:rPr>
              <a:t>x</a:t>
            </a:r>
            <a:r>
              <a:rPr lang="zh-CN" altLang="en-US" sz="2800" b="1">
                <a:latin typeface="楷体_GB2312" pitchFamily="49" charset="-122"/>
                <a:ea typeface="楷体_GB2312" pitchFamily="49" charset="-122"/>
              </a:rPr>
              <a:t>的补元为</a:t>
            </a:r>
            <a:r>
              <a:rPr lang="en-US" altLang="zh-CN" sz="2800" b="1">
                <a:latin typeface="楷体_GB2312" pitchFamily="49" charset="-122"/>
                <a:ea typeface="楷体_GB2312" pitchFamily="49" charset="-122"/>
              </a:rPr>
              <a:t>x</a:t>
            </a:r>
            <a:r>
              <a:rPr lang="zh-CN" altLang="zh-CN" sz="2800" b="1">
                <a:latin typeface="Times New Roman"/>
                <a:ea typeface="楷体_GB2312" pitchFamily="49" charset="-122"/>
              </a:rPr>
              <a:t>’</a:t>
            </a:r>
            <a:r>
              <a:rPr lang="zh-CN" altLang="en-US" sz="2800" b="1">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b</a:t>
            </a:r>
            <a:r>
              <a:rPr lang="zh-CN" altLang="en-US" sz="2800" b="1">
                <a:solidFill>
                  <a:srgbClr val="FF0000"/>
                </a:solidFill>
                <a:latin typeface="楷体_GB2312" pitchFamily="49" charset="-122"/>
                <a:ea typeface="楷体_GB2312" pitchFamily="49" charset="-122"/>
              </a:rPr>
              <a:t>无补元</a:t>
            </a:r>
            <a:r>
              <a:rPr lang="zh-CN" altLang="en-US" sz="2800" b="1">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对于图 </a:t>
            </a:r>
            <a:r>
              <a:rPr lang="en-US" altLang="zh-CN" sz="2800" b="1">
                <a:solidFill>
                  <a:srgbClr val="0000FF"/>
                </a:solidFill>
                <a:latin typeface="楷体_GB2312" pitchFamily="49" charset="-122"/>
                <a:ea typeface="楷体_GB2312" pitchFamily="49" charset="-122"/>
              </a:rPr>
              <a:t>b</a:t>
            </a:r>
          </a:p>
          <a:p>
            <a:pPr marL="342900" indent="-342900" algn="just">
              <a:lnSpc>
                <a:spcPct val="120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0'</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0</a:t>
            </a: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d</a:t>
            </a: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c</a:t>
            </a:r>
            <a:r>
              <a:rPr lang="zh-CN" altLang="en-US" sz="2800" b="1">
                <a:solidFill>
                  <a:srgbClr val="0000FF"/>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d</a:t>
            </a: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c</a:t>
            </a: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c'</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c'</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d'</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d'</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b</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因此图 </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不是有补格，图 </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是有补格。</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zh-CN" altLang="en-US" sz="2800" b="1">
                <a:solidFill>
                  <a:srgbClr val="B2B2B2"/>
                </a:solidFill>
                <a:latin typeface="楷体_GB2312" pitchFamily="49" charset="-122"/>
                <a:ea typeface="楷体_GB2312" pitchFamily="49" charset="-122"/>
              </a:rPr>
              <a:t>补元如果存在，不一定唯一，那么，在什么条件下可以保证补元是唯一的呢？</a:t>
            </a:r>
          </a:p>
        </p:txBody>
      </p:sp>
      <p:pic>
        <p:nvPicPr>
          <p:cNvPr id="556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123950"/>
            <a:ext cx="1371600" cy="37528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E80227F-9050-4215-8D92-AA1E7BAC35CA}"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15FBA626-FD4D-4438-9AF2-47EF52943A59}" type="slidenum">
              <a:rPr lang="en-US" altLang="zh-CN" smtClean="0"/>
              <a:pPr/>
              <a:t>75</a:t>
            </a:fld>
            <a:endParaRPr lang="en-US" altLang="zh-CN" dirty="0"/>
          </a:p>
        </p:txBody>
      </p:sp>
      <p:sp>
        <p:nvSpPr>
          <p:cNvPr id="557058" name="Rectangle 2"/>
          <p:cNvSpPr>
            <a:spLocks noGrp="1" noChangeArrowheads="1"/>
          </p:cNvSpPr>
          <p:nvPr>
            <p:ph type="title"/>
          </p:nvPr>
        </p:nvSpPr>
        <p:spPr/>
        <p:txBody>
          <a:bodyPr/>
          <a:lstStyle/>
          <a:p>
            <a:endParaRPr lang="zh-CN" altLang="zh-CN"/>
          </a:p>
        </p:txBody>
      </p:sp>
      <p:sp>
        <p:nvSpPr>
          <p:cNvPr id="557059" name="Rectangle 3"/>
          <p:cNvSpPr>
            <a:spLocks noChangeArrowheads="1"/>
          </p:cNvSpPr>
          <p:nvPr/>
        </p:nvSpPr>
        <p:spPr bwMode="auto">
          <a:xfrm>
            <a:off x="1042988" y="1052513"/>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对于图 </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（这里设</a:t>
            </a:r>
            <a:r>
              <a:rPr lang="en-US" altLang="zh-CN" sz="2800" b="1">
                <a:latin typeface="楷体_GB2312" pitchFamily="49" charset="-122"/>
                <a:ea typeface="楷体_GB2312" pitchFamily="49" charset="-122"/>
              </a:rPr>
              <a:t>x</a:t>
            </a:r>
            <a:r>
              <a:rPr lang="zh-CN" altLang="en-US" sz="2800" b="1">
                <a:latin typeface="楷体_GB2312" pitchFamily="49" charset="-122"/>
                <a:ea typeface="楷体_GB2312" pitchFamily="49" charset="-122"/>
              </a:rPr>
              <a:t>的补元为</a:t>
            </a:r>
            <a:r>
              <a:rPr lang="en-US" altLang="zh-CN" sz="2800" b="1">
                <a:latin typeface="楷体_GB2312" pitchFamily="49" charset="-122"/>
                <a:ea typeface="楷体_GB2312" pitchFamily="49" charset="-122"/>
              </a:rPr>
              <a:t>x</a:t>
            </a:r>
            <a:r>
              <a:rPr lang="zh-CN" altLang="zh-CN" sz="2800" b="1">
                <a:latin typeface="Times New Roman"/>
                <a:ea typeface="楷体_GB2312" pitchFamily="49" charset="-122"/>
              </a:rPr>
              <a:t>’</a:t>
            </a:r>
            <a:r>
              <a:rPr lang="zh-CN" altLang="en-US" sz="2800" b="1">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无补元。</a:t>
            </a: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对于图 </a:t>
            </a:r>
            <a:r>
              <a:rPr lang="en-US" altLang="zh-CN" sz="2800" b="1">
                <a:latin typeface="楷体_GB2312" pitchFamily="49" charset="-122"/>
                <a:ea typeface="楷体_GB2312" pitchFamily="49" charset="-122"/>
              </a:rPr>
              <a:t>b</a:t>
            </a:r>
          </a:p>
          <a:p>
            <a:pPr marL="342900" indent="-342900" algn="just">
              <a:lnSpc>
                <a:spcPct val="120000"/>
              </a:lnSpc>
              <a:buClr>
                <a:srgbClr val="00FF00"/>
              </a:buClr>
              <a:buFont typeface="Wingdings" pitchFamily="2" charset="2"/>
              <a:buNone/>
            </a:pPr>
            <a:r>
              <a:rPr lang="en-US" altLang="zh-CN" sz="2800" b="1">
                <a:latin typeface="楷体_GB2312" pitchFamily="49" charset="-122"/>
                <a:ea typeface="楷体_GB2312" pitchFamily="49" charset="-122"/>
              </a:rPr>
              <a:t>	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b</a:t>
            </a:r>
          </a:p>
          <a:p>
            <a:pPr marL="342900" indent="-3429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因此图 </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不是有补格，图 </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是有补格。</a:t>
            </a:r>
          </a:p>
          <a:p>
            <a:pPr marL="342900" indent="-3429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zh-CN" altLang="en-US" sz="2800" b="1">
                <a:solidFill>
                  <a:srgbClr val="FF00FF"/>
                </a:solidFill>
                <a:latin typeface="楷体_GB2312" pitchFamily="49" charset="-122"/>
                <a:ea typeface="楷体_GB2312" pitchFamily="49" charset="-122"/>
              </a:rPr>
              <a:t>补元如果存在，不一定唯一，那么，在什么条件下可以保证补元是唯一的呢？</a:t>
            </a:r>
          </a:p>
        </p:txBody>
      </p:sp>
      <p:pic>
        <p:nvPicPr>
          <p:cNvPr id="557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123950"/>
            <a:ext cx="1371600" cy="37528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BA52670-FE37-4D07-AB01-F7796EF39543}"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346CFBE0-24D1-412F-AB96-FC0A447EE4C8}" type="slidenum">
              <a:rPr lang="en-US" altLang="zh-CN" smtClean="0"/>
              <a:pPr/>
              <a:t>76</a:t>
            </a:fld>
            <a:endParaRPr lang="en-US" altLang="zh-CN" dirty="0"/>
          </a:p>
        </p:txBody>
      </p:sp>
      <p:sp>
        <p:nvSpPr>
          <p:cNvPr id="516098" name="Rectangle 2"/>
          <p:cNvSpPr>
            <a:spLocks noGrp="1" noChangeArrowheads="1"/>
          </p:cNvSpPr>
          <p:nvPr>
            <p:ph type="title"/>
          </p:nvPr>
        </p:nvSpPr>
        <p:spPr/>
        <p:txBody>
          <a:bodyPr/>
          <a:lstStyle/>
          <a:p>
            <a:endParaRPr lang="zh-CN" altLang="zh-CN"/>
          </a:p>
        </p:txBody>
      </p:sp>
      <p:sp>
        <p:nvSpPr>
          <p:cNvPr id="516099" name="Rectangle 3"/>
          <p:cNvSpPr>
            <a:spLocks noChangeArrowheads="1"/>
          </p:cNvSpPr>
          <p:nvPr/>
        </p:nvSpPr>
        <p:spPr bwMode="auto">
          <a:xfrm>
            <a:off x="900113" y="1125538"/>
            <a:ext cx="78486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30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定理</a:t>
            </a:r>
            <a:r>
              <a:rPr lang="en-US" altLang="zh-CN" sz="2800" b="1">
                <a:solidFill>
                  <a:srgbClr val="CC00CC"/>
                </a:solidFill>
                <a:latin typeface="楷体_GB2312" pitchFamily="49" charset="-122"/>
                <a:ea typeface="楷体_GB2312" pitchFamily="49" charset="-122"/>
              </a:rPr>
              <a:t>17.10 </a:t>
            </a:r>
            <a:r>
              <a:rPr lang="zh-CN" altLang="en-US" sz="2800" b="1">
                <a:solidFill>
                  <a:srgbClr val="0000FF"/>
                </a:solidFill>
                <a:latin typeface="楷体_GB2312" pitchFamily="49" charset="-122"/>
                <a:ea typeface="楷体_GB2312" pitchFamily="49" charset="-122"/>
              </a:rPr>
              <a:t>在有补分配格</a:t>
            </a:r>
            <a:r>
              <a:rPr lang="en-US" altLang="zh-CN" sz="2800" b="1">
                <a:solidFill>
                  <a:srgbClr val="CC00CC"/>
                </a:solidFill>
                <a:latin typeface="楷体_GB2312" pitchFamily="49" charset="-122"/>
                <a:ea typeface="楷体_GB2312" pitchFamily="49" charset="-122"/>
              </a:rPr>
              <a:t>(</a:t>
            </a:r>
            <a:r>
              <a:rPr lang="zh-CN" altLang="en-US" sz="2800" b="1">
                <a:solidFill>
                  <a:srgbClr val="CC00CC"/>
                </a:solidFill>
                <a:latin typeface="楷体_GB2312" pitchFamily="49" charset="-122"/>
                <a:ea typeface="楷体_GB2312" pitchFamily="49" charset="-122"/>
              </a:rPr>
              <a:t>既是有补格又是分配格，简称为有补分配格</a:t>
            </a:r>
            <a:r>
              <a:rPr lang="en-US" altLang="zh-CN" sz="2800" b="1">
                <a:solidFill>
                  <a:srgbClr val="CC00CC"/>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&lt;L,</a:t>
            </a:r>
            <a:r>
              <a:rPr lang="en-US"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a:t>
            </a:r>
            <a:r>
              <a:rPr lang="en-US"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中，如元素</a:t>
            </a:r>
            <a:r>
              <a:rPr lang="zh-CN"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a∈L</a:t>
            </a:r>
            <a:r>
              <a:rPr lang="zh-CN" altLang="en-US" sz="2800" b="1">
                <a:solidFill>
                  <a:srgbClr val="0000FF"/>
                </a:solidFill>
                <a:latin typeface="楷体_GB2312" pitchFamily="49" charset="-122"/>
                <a:ea typeface="楷体_GB2312" pitchFamily="49" charset="-122"/>
              </a:rPr>
              <a:t>有补元存在，则此元素的补元必唯一。</a:t>
            </a:r>
          </a:p>
          <a:p>
            <a:pPr marL="342900" indent="-342900" algn="just">
              <a:lnSpc>
                <a:spcPct val="130000"/>
              </a:lnSpc>
              <a:buClr>
                <a:srgbClr val="00FF00"/>
              </a:buClr>
              <a:buFont typeface="Wingdings" pitchFamily="2" charset="2"/>
              <a:buNone/>
            </a:pPr>
            <a:r>
              <a:rPr lang="zh-CN" altLang="en-US" sz="2800" b="1">
                <a:solidFill>
                  <a:srgbClr val="FF3399"/>
                </a:solidFill>
                <a:latin typeface="楷体_GB2312" pitchFamily="49" charset="-122"/>
                <a:ea typeface="楷体_GB2312" pitchFamily="49" charset="-122"/>
              </a:rPr>
              <a:t>  </a:t>
            </a:r>
            <a:r>
              <a:rPr lang="zh-CN" altLang="en-US" sz="2800" b="1">
                <a:solidFill>
                  <a:srgbClr val="B2B2B2"/>
                </a:solidFill>
                <a:latin typeface="楷体_GB2312" pitchFamily="49" charset="-122"/>
                <a:ea typeface="楷体_GB2312" pitchFamily="49" charset="-122"/>
              </a:rPr>
              <a:t>证明：</a:t>
            </a:r>
          </a:p>
          <a:p>
            <a:pPr marL="342900" indent="-342900" algn="just">
              <a:lnSpc>
                <a:spcPct val="130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设</a:t>
            </a:r>
            <a:r>
              <a:rPr lang="en-US" altLang="zh-CN" sz="2800" b="1">
                <a:solidFill>
                  <a:srgbClr val="B2B2B2"/>
                </a:solidFill>
                <a:latin typeface="楷体_GB2312" pitchFamily="49" charset="-122"/>
                <a:ea typeface="楷体_GB2312" pitchFamily="49" charset="-122"/>
              </a:rPr>
              <a:t>a</a:t>
            </a:r>
            <a:r>
              <a:rPr lang="zh-CN" altLang="en-US" sz="2800" b="1">
                <a:solidFill>
                  <a:srgbClr val="B2B2B2"/>
                </a:solidFill>
                <a:latin typeface="楷体_GB2312" pitchFamily="49" charset="-122"/>
                <a:ea typeface="楷体_GB2312" pitchFamily="49" charset="-122"/>
              </a:rPr>
              <a:t>有两个补元</a:t>
            </a:r>
            <a:r>
              <a:rPr lang="en-US" altLang="zh-CN" sz="2800" b="1">
                <a:solidFill>
                  <a:srgbClr val="B2B2B2"/>
                </a:solidFill>
                <a:latin typeface="楷体_GB2312" pitchFamily="49" charset="-122"/>
                <a:ea typeface="楷体_GB2312" pitchFamily="49" charset="-122"/>
              </a:rPr>
              <a:t>b</a:t>
            </a:r>
            <a:r>
              <a:rPr lang="zh-CN" altLang="en-US" sz="2800" b="1">
                <a:solidFill>
                  <a:srgbClr val="B2B2B2"/>
                </a:solidFill>
                <a:latin typeface="楷体_GB2312" pitchFamily="49" charset="-122"/>
                <a:ea typeface="楷体_GB2312" pitchFamily="49" charset="-122"/>
              </a:rPr>
              <a:t>和</a:t>
            </a:r>
            <a:r>
              <a:rPr lang="en-US" altLang="zh-CN" sz="2800" b="1">
                <a:solidFill>
                  <a:srgbClr val="B2B2B2"/>
                </a:solidFill>
                <a:latin typeface="楷体_GB2312" pitchFamily="49" charset="-122"/>
                <a:ea typeface="楷体_GB2312" pitchFamily="49" charset="-122"/>
              </a:rPr>
              <a:t>c</a:t>
            </a:r>
            <a:r>
              <a:rPr lang="zh-CN" altLang="en-US" sz="2800" b="1">
                <a:solidFill>
                  <a:srgbClr val="B2B2B2"/>
                </a:solidFill>
                <a:latin typeface="楷体_GB2312" pitchFamily="49" charset="-122"/>
                <a:ea typeface="楷体_GB2312" pitchFamily="49" charset="-122"/>
              </a:rPr>
              <a:t>，由补元的定义知：</a:t>
            </a:r>
          </a:p>
          <a:p>
            <a:pPr marL="342900" indent="-342900" algn="just">
              <a:lnSpc>
                <a:spcPct val="130000"/>
              </a:lnSpc>
              <a:buClr>
                <a:srgbClr val="00FF00"/>
              </a:buClr>
              <a:buFont typeface="Wingdings" pitchFamily="2" charset="2"/>
              <a:buNone/>
            </a:pPr>
            <a:r>
              <a:rPr lang="zh-CN" altLang="en-US" sz="2800" b="1">
                <a:solidFill>
                  <a:srgbClr val="B2B2B2"/>
                </a:solidFill>
                <a:latin typeface="楷体_GB2312" pitchFamily="49" charset="-122"/>
                <a:ea typeface="楷体_GB2312" pitchFamily="49" charset="-122"/>
              </a:rPr>
              <a:t>       </a:t>
            </a:r>
            <a:r>
              <a:rPr lang="en-US" altLang="zh-CN" sz="2800" b="1">
                <a:solidFill>
                  <a:srgbClr val="B2B2B2"/>
                </a:solidFill>
                <a:latin typeface="楷体_GB2312" pitchFamily="49" charset="-122"/>
                <a:ea typeface="楷体_GB2312" pitchFamily="49" charset="-122"/>
              </a:rPr>
              <a:t>a</a:t>
            </a:r>
            <a:r>
              <a:rPr lang="en-US" altLang="en-US" sz="2800" b="1">
                <a:solidFill>
                  <a:srgbClr val="B2B2B2"/>
                </a:solidFill>
                <a:latin typeface="楷体_GB2312" pitchFamily="49" charset="-122"/>
                <a:ea typeface="楷体_GB2312" pitchFamily="49" charset="-122"/>
                <a:sym typeface="Symbol" pitchFamily="18" charset="2"/>
              </a:rPr>
              <a:t>∧</a:t>
            </a:r>
            <a:r>
              <a:rPr lang="en-US" altLang="zh-CN" sz="2800" b="1">
                <a:solidFill>
                  <a:srgbClr val="B2B2B2"/>
                </a:solidFill>
                <a:latin typeface="楷体_GB2312" pitchFamily="49" charset="-122"/>
                <a:ea typeface="楷体_GB2312" pitchFamily="49" charset="-122"/>
              </a:rPr>
              <a:t>b</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0</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a</a:t>
            </a:r>
            <a:r>
              <a:rPr lang="en-US" altLang="en-US" sz="2800" b="1">
                <a:solidFill>
                  <a:srgbClr val="B2B2B2"/>
                </a:solidFill>
                <a:latin typeface="楷体_GB2312" pitchFamily="49" charset="-122"/>
                <a:ea typeface="楷体_GB2312" pitchFamily="49" charset="-122"/>
                <a:sym typeface="Symbol" pitchFamily="18" charset="2"/>
              </a:rPr>
              <a:t>∧</a:t>
            </a:r>
            <a:r>
              <a:rPr lang="en-US" altLang="zh-CN" sz="2800" b="1">
                <a:solidFill>
                  <a:srgbClr val="B2B2B2"/>
                </a:solidFill>
                <a:latin typeface="楷体_GB2312" pitchFamily="49" charset="-122"/>
                <a:ea typeface="楷体_GB2312" pitchFamily="49" charset="-122"/>
              </a:rPr>
              <a:t>c</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a</a:t>
            </a:r>
            <a:r>
              <a:rPr lang="en-US" altLang="en-US" sz="2800" b="1">
                <a:solidFill>
                  <a:srgbClr val="B2B2B2"/>
                </a:solidFill>
                <a:latin typeface="楷体_GB2312" pitchFamily="49" charset="-122"/>
                <a:ea typeface="楷体_GB2312" pitchFamily="49" charset="-122"/>
                <a:sym typeface="Symbol" pitchFamily="18" charset="2"/>
              </a:rPr>
              <a:t>∨</a:t>
            </a:r>
            <a:r>
              <a:rPr lang="en-US" altLang="zh-CN" sz="2800" b="1">
                <a:solidFill>
                  <a:srgbClr val="B2B2B2"/>
                </a:solidFill>
                <a:latin typeface="楷体_GB2312" pitchFamily="49" charset="-122"/>
                <a:ea typeface="楷体_GB2312" pitchFamily="49" charset="-122"/>
              </a:rPr>
              <a:t>b</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1</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a</a:t>
            </a:r>
            <a:r>
              <a:rPr lang="en-US" altLang="en-US" sz="2800" b="1">
                <a:solidFill>
                  <a:srgbClr val="B2B2B2"/>
                </a:solidFill>
                <a:latin typeface="楷体_GB2312" pitchFamily="49" charset="-122"/>
                <a:ea typeface="楷体_GB2312" pitchFamily="49" charset="-122"/>
                <a:sym typeface="Symbol" pitchFamily="18" charset="2"/>
              </a:rPr>
              <a:t>∨</a:t>
            </a:r>
            <a:r>
              <a:rPr lang="en-US" altLang="zh-CN" sz="2800" b="1">
                <a:solidFill>
                  <a:srgbClr val="B2B2B2"/>
                </a:solidFill>
                <a:latin typeface="楷体_GB2312" pitchFamily="49" charset="-122"/>
                <a:ea typeface="楷体_GB2312" pitchFamily="49" charset="-122"/>
              </a:rPr>
              <a:t>c</a:t>
            </a:r>
          </a:p>
          <a:p>
            <a:pPr marL="342900" indent="-342900" algn="just">
              <a:lnSpc>
                <a:spcPct val="130000"/>
              </a:lnSpc>
              <a:buClr>
                <a:srgbClr val="00FF00"/>
              </a:buClr>
              <a:buFont typeface="Wingdings" pitchFamily="2" charset="2"/>
              <a:buNone/>
            </a:pPr>
            <a:r>
              <a:rPr lang="en-US" altLang="zh-CN" sz="2800" b="1">
                <a:solidFill>
                  <a:srgbClr val="B2B2B2"/>
                </a:solidFill>
                <a:latin typeface="楷体_GB2312" pitchFamily="49" charset="-122"/>
                <a:ea typeface="楷体_GB2312" pitchFamily="49" charset="-122"/>
              </a:rPr>
              <a:t>	</a:t>
            </a:r>
            <a:r>
              <a:rPr lang="zh-CN" altLang="en-US" sz="2800" b="1">
                <a:solidFill>
                  <a:srgbClr val="B2B2B2"/>
                </a:solidFill>
                <a:latin typeface="楷体_GB2312" pitchFamily="49" charset="-122"/>
                <a:ea typeface="楷体_GB2312" pitchFamily="49" charset="-122"/>
              </a:rPr>
              <a:t>由消去律（分配格所具有）知，</a:t>
            </a:r>
            <a:r>
              <a:rPr lang="en-US" altLang="zh-CN" sz="2800" b="1">
                <a:solidFill>
                  <a:srgbClr val="B2B2B2"/>
                </a:solidFill>
                <a:latin typeface="楷体_GB2312" pitchFamily="49" charset="-122"/>
                <a:ea typeface="楷体_GB2312" pitchFamily="49" charset="-122"/>
              </a:rPr>
              <a:t>b</a:t>
            </a:r>
            <a:r>
              <a:rPr lang="zh-CN" altLang="en-US" sz="2800" b="1">
                <a:solidFill>
                  <a:srgbClr val="B2B2B2"/>
                </a:solidFill>
                <a:latin typeface="楷体_GB2312" pitchFamily="49" charset="-122"/>
                <a:ea typeface="楷体_GB2312" pitchFamily="49" charset="-122"/>
              </a:rPr>
              <a:t>＝</a:t>
            </a:r>
            <a:r>
              <a:rPr lang="en-US" altLang="zh-CN" sz="2800" b="1">
                <a:solidFill>
                  <a:srgbClr val="B2B2B2"/>
                </a:solidFill>
                <a:latin typeface="楷体_GB2312" pitchFamily="49" charset="-122"/>
                <a:ea typeface="楷体_GB2312" pitchFamily="49" charset="-122"/>
              </a:rPr>
              <a:t>c</a:t>
            </a:r>
            <a:r>
              <a:rPr lang="zh-CN" altLang="en-US" sz="2800" b="1">
                <a:solidFill>
                  <a:srgbClr val="B2B2B2"/>
                </a:solidFill>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830BD96-0673-4CA3-B899-3A5C73BA4181}"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60B09326-0D4F-4A9B-8507-69F7F39AE395}" type="slidenum">
              <a:rPr lang="en-US" altLang="zh-CN" smtClean="0"/>
              <a:pPr/>
              <a:t>77</a:t>
            </a:fld>
            <a:endParaRPr lang="en-US" altLang="zh-CN" dirty="0"/>
          </a:p>
        </p:txBody>
      </p:sp>
      <p:sp>
        <p:nvSpPr>
          <p:cNvPr id="558082" name="Rectangle 2"/>
          <p:cNvSpPr>
            <a:spLocks noGrp="1" noChangeArrowheads="1"/>
          </p:cNvSpPr>
          <p:nvPr>
            <p:ph type="title"/>
          </p:nvPr>
        </p:nvSpPr>
        <p:spPr/>
        <p:txBody>
          <a:bodyPr/>
          <a:lstStyle/>
          <a:p>
            <a:endParaRPr lang="zh-CN" altLang="zh-CN"/>
          </a:p>
        </p:txBody>
      </p:sp>
      <p:sp>
        <p:nvSpPr>
          <p:cNvPr id="558083" name="Rectangle 3"/>
          <p:cNvSpPr>
            <a:spLocks noChangeArrowheads="1"/>
          </p:cNvSpPr>
          <p:nvPr/>
        </p:nvSpPr>
        <p:spPr bwMode="auto">
          <a:xfrm>
            <a:off x="900113" y="1125538"/>
            <a:ext cx="78486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30000"/>
              </a:lnSpc>
              <a:buClr>
                <a:srgbClr val="FF0000"/>
              </a:buClr>
              <a:buFont typeface="Wingdings" pitchFamily="2" charset="2"/>
              <a:buChar char="n"/>
            </a:pPr>
            <a:r>
              <a:rPr lang="zh-CN" altLang="en-US" sz="2800" b="1">
                <a:solidFill>
                  <a:srgbClr val="CC00CC"/>
                </a:solidFill>
                <a:latin typeface="楷体_GB2312" pitchFamily="49" charset="-122"/>
                <a:ea typeface="楷体_GB2312" pitchFamily="49" charset="-122"/>
              </a:rPr>
              <a:t>定理</a:t>
            </a:r>
            <a:r>
              <a:rPr lang="en-US" altLang="zh-CN" sz="2800" b="1">
                <a:solidFill>
                  <a:srgbClr val="CC00CC"/>
                </a:solidFill>
                <a:latin typeface="楷体_GB2312" pitchFamily="49" charset="-122"/>
                <a:ea typeface="楷体_GB2312" pitchFamily="49" charset="-122"/>
              </a:rPr>
              <a:t>17.10 </a:t>
            </a:r>
            <a:r>
              <a:rPr lang="zh-CN" altLang="en-US" sz="2800" b="1">
                <a:latin typeface="楷体_GB2312" pitchFamily="49" charset="-122"/>
                <a:ea typeface="楷体_GB2312" pitchFamily="49" charset="-122"/>
              </a:rPr>
              <a:t>在有补分配格</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既是有补格又是分配格，简称为有补分配格</a:t>
            </a:r>
            <a:r>
              <a:rPr lang="en-US" altLang="zh-CN" sz="2800" b="1">
                <a:latin typeface="楷体_GB2312" pitchFamily="49" charset="-122"/>
                <a:ea typeface="楷体_GB2312" pitchFamily="49" charset="-122"/>
              </a:rPr>
              <a:t>)&lt;L,</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&gt;</a:t>
            </a:r>
            <a:r>
              <a:rPr lang="zh-CN" altLang="en-US" sz="2800" b="1">
                <a:latin typeface="楷体_GB2312" pitchFamily="49" charset="-122"/>
                <a:ea typeface="楷体_GB2312" pitchFamily="49" charset="-122"/>
              </a:rPr>
              <a:t>中，如元素</a:t>
            </a:r>
            <a:r>
              <a:rPr lang="zh-CN"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a∈L</a:t>
            </a:r>
            <a:r>
              <a:rPr lang="zh-CN" altLang="en-US" sz="2800" b="1">
                <a:latin typeface="楷体_GB2312" pitchFamily="49" charset="-122"/>
                <a:ea typeface="楷体_GB2312" pitchFamily="49" charset="-122"/>
              </a:rPr>
              <a:t>有补元存在，则此元素的补元必唯一。</a:t>
            </a:r>
          </a:p>
          <a:p>
            <a:pPr marL="342900" indent="-342900" algn="just">
              <a:lnSpc>
                <a:spcPct val="130000"/>
              </a:lnSpc>
              <a:buClr>
                <a:srgbClr val="00FF00"/>
              </a:buClr>
              <a:buFont typeface="Wingdings" pitchFamily="2" charset="2"/>
              <a:buNone/>
            </a:pPr>
            <a:r>
              <a:rPr lang="zh-CN" altLang="en-US" sz="2800" b="1">
                <a:solidFill>
                  <a:srgbClr val="FF3399"/>
                </a:solidFill>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证明：</a:t>
            </a:r>
          </a:p>
          <a:p>
            <a:pPr marL="342900" indent="-342900" algn="just">
              <a:lnSpc>
                <a:spcPct val="130000"/>
              </a:lnSpc>
              <a:buClr>
                <a:srgbClr val="00FF00"/>
              </a:buClr>
              <a:buFont typeface="Wingdings" pitchFamily="2" charset="2"/>
              <a:buNone/>
            </a:pPr>
            <a:r>
              <a:rPr lang="zh-CN" altLang="en-US" sz="2800" b="1">
                <a:solidFill>
                  <a:srgbClr val="FF3399"/>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有两个补元</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c</a:t>
            </a:r>
            <a:r>
              <a:rPr lang="zh-CN" altLang="en-US" sz="2800" b="1">
                <a:solidFill>
                  <a:srgbClr val="0000FF"/>
                </a:solidFill>
                <a:latin typeface="楷体_GB2312" pitchFamily="49" charset="-122"/>
                <a:ea typeface="楷体_GB2312" pitchFamily="49" charset="-122"/>
              </a:rPr>
              <a:t>，由补元的定义知：</a:t>
            </a:r>
          </a:p>
          <a:p>
            <a:pPr marL="342900" indent="-342900" algn="just">
              <a:lnSpc>
                <a:spcPct val="13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a</a:t>
            </a:r>
            <a:r>
              <a:rPr lang="en-US"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0</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a:t>
            </a:r>
            <a:r>
              <a:rPr lang="en-US"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c</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a:t>
            </a:r>
            <a:r>
              <a:rPr lang="en-US"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a:t>
            </a:r>
            <a:r>
              <a:rPr lang="en-US"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c</a:t>
            </a:r>
          </a:p>
          <a:p>
            <a:pPr marL="342900" indent="-342900" algn="just">
              <a:lnSpc>
                <a:spcPct val="130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由消去律（分配格所具有）知，</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c</a:t>
            </a:r>
            <a:r>
              <a:rPr lang="zh-CN" altLang="en-US" sz="2800" b="1">
                <a:solidFill>
                  <a:srgbClr val="0000FF"/>
                </a:solidFill>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6" name="Rectangle 6"/>
          <p:cNvSpPr>
            <a:spLocks noChangeArrowheads="1"/>
          </p:cNvSpPr>
          <p:nvPr/>
        </p:nvSpPr>
        <p:spPr bwMode="auto">
          <a:xfrm>
            <a:off x="1042988" y="1484313"/>
            <a:ext cx="78486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10000"/>
              </a:lnSpc>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定理</a:t>
            </a:r>
            <a:r>
              <a:rPr lang="en-US" altLang="zh-CN" sz="2800" b="1" dirty="0">
                <a:solidFill>
                  <a:srgbClr val="CC00CC"/>
                </a:solidFill>
                <a:latin typeface="楷体_GB2312" pitchFamily="49" charset="-122"/>
                <a:ea typeface="楷体_GB2312" pitchFamily="49" charset="-122"/>
              </a:rPr>
              <a:t>17.11</a:t>
            </a:r>
            <a:r>
              <a:rPr lang="zh-CN" altLang="en-US" sz="2800" b="1" dirty="0">
                <a:solidFill>
                  <a:srgbClr val="CC00CC"/>
                </a:solidFill>
                <a:latin typeface="楷体_GB2312" pitchFamily="49" charset="-122"/>
                <a:ea typeface="楷体_GB2312" pitchFamily="49" charset="-122"/>
              </a:rPr>
              <a:t>、</a:t>
            </a:r>
            <a:r>
              <a:rPr lang="en-US" altLang="zh-CN" sz="2800" b="1" dirty="0">
                <a:solidFill>
                  <a:srgbClr val="CC00CC"/>
                </a:solidFill>
                <a:latin typeface="楷体_GB2312" pitchFamily="49" charset="-122"/>
                <a:ea typeface="楷体_GB2312" pitchFamily="49" charset="-122"/>
              </a:rPr>
              <a:t>17.12 </a:t>
            </a:r>
            <a:r>
              <a:rPr lang="zh-CN" altLang="en-US" sz="2800" b="1" dirty="0">
                <a:latin typeface="楷体_GB2312" pitchFamily="49" charset="-122"/>
                <a:ea typeface="楷体_GB2312" pitchFamily="49" charset="-122"/>
              </a:rPr>
              <a:t>（教材</a:t>
            </a:r>
            <a:r>
              <a:rPr lang="en-US" altLang="zh-CN" sz="2800" b="1" dirty="0" smtClean="0">
                <a:latin typeface="楷体_GB2312" pitchFamily="49" charset="-122"/>
                <a:ea typeface="楷体_GB2312" pitchFamily="49" charset="-122"/>
              </a:rPr>
              <a:t>p206</a:t>
            </a:r>
            <a:r>
              <a:rPr lang="zh-CN" altLang="en-US"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marL="533400" indent="-533400" algn="just">
              <a:lnSpc>
                <a:spcPct val="110000"/>
              </a:lnSpc>
              <a:buClr>
                <a:srgbClr val="00FF00"/>
              </a:buClr>
              <a:buFont typeface="Wingdings" pitchFamily="2" charset="2"/>
              <a:buNone/>
            </a:pPr>
            <a:r>
              <a:rPr lang="zh-CN" altLang="en-US" sz="2800" b="1" dirty="0">
                <a:solidFill>
                  <a:srgbClr val="CC00CC"/>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设</a:t>
            </a:r>
            <a:r>
              <a:rPr lang="en-US" altLang="zh-CN" sz="2800" b="1" dirty="0">
                <a:solidFill>
                  <a:srgbClr val="0000FF"/>
                </a:solidFill>
                <a:latin typeface="楷体_GB2312" pitchFamily="49" charset="-122"/>
                <a:ea typeface="楷体_GB2312" pitchFamily="49" charset="-122"/>
              </a:rPr>
              <a:t>&lt;L,∨,∧&gt;</a:t>
            </a:r>
            <a:r>
              <a:rPr lang="zh-CN" altLang="en-US" sz="2800" b="1" dirty="0">
                <a:solidFill>
                  <a:srgbClr val="0000FF"/>
                </a:solidFill>
                <a:latin typeface="楷体_GB2312" pitchFamily="49" charset="-122"/>
                <a:ea typeface="楷体_GB2312" pitchFamily="49" charset="-122"/>
              </a:rPr>
              <a:t>是有补分配格，</a:t>
            </a:r>
            <a:r>
              <a:rPr lang="zh-CN" altLang="en-US" sz="2800" b="1" dirty="0">
                <a:solidFill>
                  <a:srgbClr val="0000FF"/>
                </a:solidFill>
                <a:latin typeface="Times New Roman"/>
                <a:ea typeface="楷体_GB2312" pitchFamily="49" charset="-122"/>
              </a:rPr>
              <a:t>“</a:t>
            </a:r>
            <a:r>
              <a:rPr lang="zh-CN" altLang="en-US" sz="2800" b="1" dirty="0">
                <a:solidFill>
                  <a:srgbClr val="0000FF"/>
                </a:solidFill>
                <a:latin typeface="楷体_GB2312" pitchFamily="49" charset="-122"/>
                <a:ea typeface="楷体_GB2312" pitchFamily="49" charset="-122"/>
              </a:rPr>
              <a:t>≤</a:t>
            </a:r>
            <a:r>
              <a:rPr lang="zh-CN" altLang="en-US" sz="2800" b="1" dirty="0">
                <a:solidFill>
                  <a:srgbClr val="0000FF"/>
                </a:solidFill>
                <a:latin typeface="Times New Roman"/>
                <a:ea typeface="楷体_GB2312" pitchFamily="49" charset="-122"/>
              </a:rPr>
              <a:t>”</a:t>
            </a:r>
            <a:r>
              <a:rPr lang="zh-CN" altLang="en-US" sz="2800" b="1" dirty="0">
                <a:solidFill>
                  <a:srgbClr val="0000FF"/>
                </a:solidFill>
                <a:latin typeface="楷体_GB2312" pitchFamily="49" charset="-122"/>
                <a:ea typeface="楷体_GB2312" pitchFamily="49" charset="-122"/>
              </a:rPr>
              <a:t>是该格的自然偏序，则对任意</a:t>
            </a:r>
            <a:r>
              <a:rPr lang="en-US" altLang="zh-CN" sz="2800" b="1" dirty="0" err="1">
                <a:solidFill>
                  <a:srgbClr val="0000FF"/>
                </a:solidFill>
                <a:latin typeface="楷体_GB2312" pitchFamily="49" charset="-122"/>
                <a:ea typeface="楷体_GB2312" pitchFamily="49" charset="-122"/>
              </a:rPr>
              <a:t>a,b∈L</a:t>
            </a:r>
            <a:r>
              <a:rPr lang="zh-CN" altLang="en-US" sz="2800" b="1" dirty="0">
                <a:solidFill>
                  <a:srgbClr val="0000FF"/>
                </a:solidFill>
                <a:latin typeface="楷体_GB2312" pitchFamily="49" charset="-122"/>
                <a:ea typeface="楷体_GB2312" pitchFamily="49" charset="-122"/>
              </a:rPr>
              <a:t>，都有</a:t>
            </a:r>
          </a:p>
          <a:p>
            <a:pPr marL="533400" indent="-533400" algn="just">
              <a:lnSpc>
                <a:spcPct val="110000"/>
              </a:lnSpc>
              <a:buClr>
                <a:srgbClr val="FF0000"/>
              </a:buClr>
              <a:buFont typeface="Wingdings" pitchFamily="2" charset="2"/>
              <a:buAutoNum type="arabicParenR"/>
            </a:pPr>
            <a:r>
              <a:rPr lang="zh-CN" altLang="en-US" sz="2800" b="1" dirty="0" smtClean="0">
                <a:latin typeface="楷体_GB2312" pitchFamily="49" charset="-122"/>
                <a:ea typeface="楷体_GB2312" pitchFamily="49" charset="-122"/>
              </a:rPr>
              <a:t>      ；	    </a:t>
            </a:r>
            <a:r>
              <a:rPr lang="en-US" altLang="zh-CN" sz="2800" b="1" dirty="0" smtClean="0">
                <a:solidFill>
                  <a:srgbClr val="FF0000"/>
                </a:solidFill>
                <a:latin typeface="楷体_GB2312" pitchFamily="49" charset="-122"/>
                <a:ea typeface="楷体_GB2312" pitchFamily="49" charset="-122"/>
              </a:rPr>
              <a:t>(</a:t>
            </a:r>
            <a:r>
              <a:rPr lang="zh-CN" altLang="en-US" sz="2800" b="1" dirty="0" smtClean="0">
                <a:solidFill>
                  <a:srgbClr val="FF0000"/>
                </a:solidFill>
                <a:latin typeface="楷体_GB2312" pitchFamily="49" charset="-122"/>
                <a:ea typeface="楷体_GB2312" pitchFamily="49" charset="-122"/>
              </a:rPr>
              <a:t>对合律</a:t>
            </a:r>
            <a:r>
              <a:rPr lang="en-US" altLang="zh-CN" sz="2800" b="1" dirty="0" smtClean="0">
                <a:solidFill>
                  <a:srgbClr val="FF0000"/>
                </a:solidFill>
                <a:latin typeface="楷体_GB2312" pitchFamily="49" charset="-122"/>
                <a:ea typeface="楷体_GB2312" pitchFamily="49" charset="-122"/>
              </a:rPr>
              <a:t>)</a:t>
            </a:r>
          </a:p>
          <a:p>
            <a:pPr marL="533400" indent="-533400" algn="just">
              <a:lnSpc>
                <a:spcPct val="110000"/>
              </a:lnSpc>
              <a:buClr>
                <a:srgbClr val="FF0000"/>
              </a:buClr>
              <a:buFont typeface="Wingdings" pitchFamily="2" charset="2"/>
              <a:buAutoNum type="arabicParenR"/>
            </a:pP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a:t>
            </a:r>
          </a:p>
          <a:p>
            <a:pPr marL="533400" indent="-533400" algn="just">
              <a:lnSpc>
                <a:spcPct val="110000"/>
              </a:lnSpc>
              <a:buClr>
                <a:srgbClr val="FF0000"/>
              </a:buClr>
              <a:buFont typeface="Wingdings" pitchFamily="2" charset="2"/>
              <a:buAutoNum type="arabicParenR"/>
            </a:pPr>
            <a:r>
              <a:rPr lang="zh-CN" altLang="en-US" sz="2800" b="1" dirty="0" smtClean="0">
                <a:latin typeface="楷体_GB2312" pitchFamily="49" charset="-122"/>
                <a:ea typeface="楷体_GB2312" pitchFamily="49" charset="-122"/>
              </a:rPr>
              <a:t>            </a:t>
            </a:r>
            <a:r>
              <a:rPr lang="zh-CN" altLang="en-US" sz="2800" b="1" dirty="0">
                <a:latin typeface="楷体_GB2312" pitchFamily="49" charset="-122"/>
                <a:ea typeface="楷体_GB2312" pitchFamily="49" charset="-122"/>
              </a:rPr>
              <a:t>；</a:t>
            </a:r>
          </a:p>
          <a:p>
            <a:pPr marL="533400" indent="-533400" algn="just">
              <a:lnSpc>
                <a:spcPct val="110000"/>
              </a:lnSpc>
              <a:buClr>
                <a:srgbClr val="FF0000"/>
              </a:buClr>
              <a:buFont typeface="Wingdings" pitchFamily="2" charset="2"/>
              <a:buAutoNum type="arabicParenR"/>
            </a:pPr>
            <a:r>
              <a:rPr lang="en-US" altLang="zh-CN" sz="2800" b="1" dirty="0" err="1">
                <a:latin typeface="楷体_GB2312" pitchFamily="49" charset="-122"/>
                <a:ea typeface="楷体_GB2312" pitchFamily="49" charset="-122"/>
              </a:rPr>
              <a:t>a≤b</a:t>
            </a:r>
            <a:r>
              <a:rPr lang="en-US" altLang="zh-CN" sz="2800" b="1" dirty="0">
                <a:latin typeface="楷体_GB2312" pitchFamily="49" charset="-122"/>
                <a:ea typeface="楷体_GB2312" pitchFamily="49" charset="-122"/>
              </a:rPr>
              <a:t> </a:t>
            </a:r>
            <a:r>
              <a:rPr lang="en-US" altLang="zh-CN" sz="2800" b="1" dirty="0">
                <a:solidFill>
                  <a:srgbClr val="FF0000"/>
                </a:solidFill>
                <a:latin typeface="楷体_GB2312" pitchFamily="49" charset="-122"/>
                <a:ea typeface="楷体_GB2312" pitchFamily="49" charset="-122"/>
                <a:sym typeface="Symbol" pitchFamily="18" charset="2"/>
              </a:rPr>
              <a:t></a:t>
            </a:r>
            <a:r>
              <a:rPr lang="en-US" altLang="zh-CN" sz="2800" b="1" dirty="0">
                <a:latin typeface="楷体_GB2312" pitchFamily="49" charset="-122"/>
                <a:ea typeface="楷体_GB2312" pitchFamily="49" charset="-122"/>
              </a:rPr>
              <a:t>         </a:t>
            </a:r>
            <a:r>
              <a:rPr lang="en-US" altLang="zh-CN" sz="2800" b="1" dirty="0">
                <a:solidFill>
                  <a:srgbClr val="FF0000"/>
                </a:solidFill>
                <a:latin typeface="楷体_GB2312" pitchFamily="49" charset="-122"/>
                <a:ea typeface="楷体_GB2312" pitchFamily="49" charset="-122"/>
                <a:sym typeface="Symbol" pitchFamily="18" charset="2"/>
              </a:rPr>
              <a:t>  </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a:t>
            </a:r>
          </a:p>
        </p:txBody>
      </p:sp>
      <p:sp>
        <p:nvSpPr>
          <p:cNvPr id="11" name="日期占位符 6"/>
          <p:cNvSpPr>
            <a:spLocks noGrp="1"/>
          </p:cNvSpPr>
          <p:nvPr>
            <p:ph type="dt" sz="half" idx="10"/>
          </p:nvPr>
        </p:nvSpPr>
        <p:spPr/>
        <p:txBody>
          <a:bodyPr/>
          <a:lstStyle/>
          <a:p>
            <a:fld id="{B4A4DF65-FF9C-438D-A127-CBFAE84AC4A2}" type="datetime1">
              <a:rPr lang="zh-CN" altLang="en-US" smtClean="0"/>
              <a:t>2018/12/17</a:t>
            </a:fld>
            <a:endParaRPr lang="en-US" altLang="zh-CN"/>
          </a:p>
        </p:txBody>
      </p:sp>
      <p:sp>
        <p:nvSpPr>
          <p:cNvPr id="12" name="页脚占位符 7"/>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13" name="灯片编号占位符 8"/>
          <p:cNvSpPr>
            <a:spLocks noGrp="1"/>
          </p:cNvSpPr>
          <p:nvPr>
            <p:ph type="sldNum" sz="quarter" idx="12"/>
          </p:nvPr>
        </p:nvSpPr>
        <p:spPr/>
        <p:txBody>
          <a:bodyPr/>
          <a:lstStyle/>
          <a:p>
            <a:fld id="{FBDA6FA4-D67A-4C72-8BA4-503D8868214A}" type="slidenum">
              <a:rPr lang="en-US" altLang="zh-CN" smtClean="0"/>
              <a:pPr/>
              <a:t>78</a:t>
            </a:fld>
            <a:endParaRPr lang="en-US" altLang="zh-CN" dirty="0"/>
          </a:p>
        </p:txBody>
      </p:sp>
      <p:sp>
        <p:nvSpPr>
          <p:cNvPr id="517122" name="Rectangle 2"/>
          <p:cNvSpPr>
            <a:spLocks noGrp="1" noChangeArrowheads="1"/>
          </p:cNvSpPr>
          <p:nvPr>
            <p:ph type="title" sz="quarter"/>
          </p:nvPr>
        </p:nvSpPr>
        <p:spPr/>
        <p:txBody>
          <a:bodyPr/>
          <a:lstStyle/>
          <a:p>
            <a:endParaRPr lang="zh-CN" altLang="zh-CN"/>
          </a:p>
        </p:txBody>
      </p:sp>
      <p:graphicFrame>
        <p:nvGraphicFramePr>
          <p:cNvPr id="517123" name="Object 3"/>
          <p:cNvGraphicFramePr>
            <a:graphicFrameLocks noGrp="1" noChangeAspect="1"/>
          </p:cNvGraphicFramePr>
          <p:nvPr>
            <p:ph sz="quarter" idx="1"/>
            <p:extLst>
              <p:ext uri="{D42A27DB-BD31-4B8C-83A1-F6EECF244321}">
                <p14:modId xmlns:p14="http://schemas.microsoft.com/office/powerpoint/2010/main" val="3135597060"/>
              </p:ext>
            </p:extLst>
          </p:nvPr>
        </p:nvGraphicFramePr>
        <p:xfrm>
          <a:off x="1763713" y="3005138"/>
          <a:ext cx="720725" cy="390525"/>
        </p:xfrm>
        <a:graphic>
          <a:graphicData uri="http://schemas.openxmlformats.org/presentationml/2006/ole">
            <mc:AlternateContent xmlns:mc="http://schemas.openxmlformats.org/markup-compatibility/2006">
              <mc:Choice xmlns:v="urn:schemas-microsoft-com:vml" Requires="v">
                <p:oleObj spid="_x0000_s517231" name="公式" r:id="rId4" imgW="444240" imgH="241200" progId="Equation.3">
                  <p:embed/>
                </p:oleObj>
              </mc:Choice>
              <mc:Fallback>
                <p:oleObj name="公式" r:id="rId4" imgW="444240" imgH="241200" progId="Equation.3">
                  <p:embed/>
                  <p:pic>
                    <p:nvPicPr>
                      <p:cNvPr id="0" name="Object 3"/>
                      <p:cNvPicPr>
                        <a:picLocks noChangeAspect="1" noChangeArrowheads="1"/>
                      </p:cNvPicPr>
                      <p:nvPr/>
                    </p:nvPicPr>
                    <p:blipFill>
                      <a:blip r:embed="rId5"/>
                      <a:srcRect/>
                      <a:stretch>
                        <a:fillRect/>
                      </a:stretch>
                    </p:blipFill>
                    <p:spPr bwMode="auto">
                      <a:xfrm>
                        <a:off x="1763713" y="3005138"/>
                        <a:ext cx="7207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124" name="Object 4"/>
          <p:cNvGraphicFramePr>
            <a:graphicFrameLocks noGrp="1" noChangeAspect="1"/>
          </p:cNvGraphicFramePr>
          <p:nvPr>
            <p:ph sz="quarter" idx="2"/>
          </p:nvPr>
        </p:nvGraphicFramePr>
        <p:xfrm>
          <a:off x="1763713" y="3500438"/>
          <a:ext cx="1512887" cy="331787"/>
        </p:xfrm>
        <a:graphic>
          <a:graphicData uri="http://schemas.openxmlformats.org/presentationml/2006/ole">
            <mc:AlternateContent xmlns:mc="http://schemas.openxmlformats.org/markup-compatibility/2006">
              <mc:Choice xmlns:v="urn:schemas-microsoft-com:vml" Requires="v">
                <p:oleObj spid="_x0000_s517232" name="公式" r:id="rId6" imgW="1333440" imgH="291960" progId="Equation.3">
                  <p:embed/>
                </p:oleObj>
              </mc:Choice>
              <mc:Fallback>
                <p:oleObj name="公式" r:id="rId6" imgW="1333440" imgH="29196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3500438"/>
                        <a:ext cx="151288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125" name="Object 5"/>
          <p:cNvGraphicFramePr>
            <a:graphicFrameLocks noGrp="1" noChangeAspect="1"/>
          </p:cNvGraphicFramePr>
          <p:nvPr>
            <p:ph sz="quarter" idx="3"/>
          </p:nvPr>
        </p:nvGraphicFramePr>
        <p:xfrm>
          <a:off x="1692275" y="3933825"/>
          <a:ext cx="1584325" cy="347663"/>
        </p:xfrm>
        <a:graphic>
          <a:graphicData uri="http://schemas.openxmlformats.org/presentationml/2006/ole">
            <mc:AlternateContent xmlns:mc="http://schemas.openxmlformats.org/markup-compatibility/2006">
              <mc:Choice xmlns:v="urn:schemas-microsoft-com:vml" Requires="v">
                <p:oleObj spid="_x0000_s517233" name="公式" r:id="rId8" imgW="1333440" imgH="291960" progId="Equation.3">
                  <p:embed/>
                </p:oleObj>
              </mc:Choice>
              <mc:Fallback>
                <p:oleObj name="公式" r:id="rId8" imgW="1333440" imgH="29196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3933825"/>
                        <a:ext cx="158432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127" name="Object 7"/>
          <p:cNvGraphicFramePr>
            <a:graphicFrameLocks noGrp="1" noChangeAspect="1"/>
          </p:cNvGraphicFramePr>
          <p:nvPr>
            <p:ph sz="quarter" idx="4"/>
            <p:extLst>
              <p:ext uri="{D42A27DB-BD31-4B8C-83A1-F6EECF244321}">
                <p14:modId xmlns:p14="http://schemas.microsoft.com/office/powerpoint/2010/main" val="3931732126"/>
              </p:ext>
            </p:extLst>
          </p:nvPr>
        </p:nvGraphicFramePr>
        <p:xfrm>
          <a:off x="5138738" y="4392613"/>
          <a:ext cx="1027112" cy="396875"/>
        </p:xfrm>
        <a:graphic>
          <a:graphicData uri="http://schemas.openxmlformats.org/presentationml/2006/ole">
            <mc:AlternateContent xmlns:mc="http://schemas.openxmlformats.org/markup-compatibility/2006">
              <mc:Choice xmlns:v="urn:schemas-microsoft-com:vml" Requires="v">
                <p:oleObj spid="_x0000_s517234" name="Equation" r:id="rId10" imgW="558720" imgH="215640" progId="Equation.DSMT4">
                  <p:embed/>
                </p:oleObj>
              </mc:Choice>
              <mc:Fallback>
                <p:oleObj name="Equation" r:id="rId10" imgW="558720" imgH="215640" progId="Equation.DSMT4">
                  <p:embed/>
                  <p:pic>
                    <p:nvPicPr>
                      <p:cNvPr id="0" name="Object 7"/>
                      <p:cNvPicPr>
                        <a:picLocks noChangeAspect="1" noChangeArrowheads="1"/>
                      </p:cNvPicPr>
                      <p:nvPr/>
                    </p:nvPicPr>
                    <p:blipFill>
                      <a:blip r:embed="rId11"/>
                      <a:srcRect/>
                      <a:stretch>
                        <a:fillRect/>
                      </a:stretch>
                    </p:blipFill>
                    <p:spPr bwMode="auto">
                      <a:xfrm>
                        <a:off x="5138738" y="4392613"/>
                        <a:ext cx="1027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7128" name="Picture 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87675" y="4392613"/>
            <a:ext cx="129698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7129" name="Rectangle 9"/>
          <p:cNvSpPr>
            <a:spLocks noChangeArrowheads="1"/>
          </p:cNvSpPr>
          <p:nvPr/>
        </p:nvSpPr>
        <p:spPr bwMode="auto">
          <a:xfrm>
            <a:off x="4284663" y="3659188"/>
            <a:ext cx="29718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533400" indent="-533400">
              <a:lnSpc>
                <a:spcPct val="110000"/>
              </a:lnSpc>
              <a:spcBef>
                <a:spcPct val="20000"/>
              </a:spcBef>
            </a:pPr>
            <a:r>
              <a:rPr lang="en-US" altLang="zh-CN" sz="2800" b="1" dirty="0">
                <a:solidFill>
                  <a:srgbClr val="FF0000"/>
                </a:solidFill>
                <a:latin typeface="黑体" pitchFamily="2" charset="-122"/>
                <a:ea typeface="黑体" pitchFamily="2" charset="-122"/>
              </a:rPr>
              <a:t>(De Morgan</a:t>
            </a:r>
            <a:r>
              <a:rPr lang="zh-CN" altLang="en-US" sz="2800" b="1" dirty="0">
                <a:solidFill>
                  <a:srgbClr val="FF0000"/>
                </a:solidFill>
                <a:latin typeface="黑体" pitchFamily="2" charset="-122"/>
                <a:ea typeface="黑体" pitchFamily="2" charset="-122"/>
              </a:rPr>
              <a:t>律</a:t>
            </a:r>
            <a:r>
              <a:rPr lang="en-US" altLang="zh-CN" sz="2800" b="1" dirty="0">
                <a:solidFill>
                  <a:srgbClr val="FF0000"/>
                </a:solidFill>
                <a:latin typeface="黑体" pitchFamily="2" charset="-122"/>
                <a:ea typeface="黑体" pitchFamily="2" charset="-122"/>
              </a:rPr>
              <a:t>)</a:t>
            </a:r>
          </a:p>
        </p:txBody>
      </p:sp>
      <p:sp>
        <p:nvSpPr>
          <p:cNvPr id="517130" name="AutoShape 10"/>
          <p:cNvSpPr>
            <a:spLocks/>
          </p:cNvSpPr>
          <p:nvPr/>
        </p:nvSpPr>
        <p:spPr bwMode="auto">
          <a:xfrm>
            <a:off x="4067175" y="3573463"/>
            <a:ext cx="144463" cy="647700"/>
          </a:xfrm>
          <a:prstGeom prst="rightBrace">
            <a:avLst>
              <a:gd name="adj1" fmla="val 37363"/>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2"/>
    </p:custData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6FC0A6-E284-425D-A8E5-CF080A68CBB5}"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CA6E0EB2-AB36-4E63-A8A9-232307A2D68E}" type="slidenum">
              <a:rPr lang="en-US" altLang="zh-CN" smtClean="0"/>
              <a:pPr/>
              <a:t>79</a:t>
            </a:fld>
            <a:endParaRPr lang="en-US" altLang="zh-CN" dirty="0"/>
          </a:p>
        </p:txBody>
      </p:sp>
      <p:sp>
        <p:nvSpPr>
          <p:cNvPr id="519170" name="Rectangle 2"/>
          <p:cNvSpPr>
            <a:spLocks noGrp="1" noChangeArrowheads="1"/>
          </p:cNvSpPr>
          <p:nvPr>
            <p:ph type="title"/>
          </p:nvPr>
        </p:nvSpPr>
        <p:spPr/>
        <p:txBody>
          <a:bodyPr/>
          <a:lstStyle/>
          <a:p>
            <a:endParaRPr lang="zh-CN" altLang="zh-CN"/>
          </a:p>
        </p:txBody>
      </p:sp>
      <p:sp>
        <p:nvSpPr>
          <p:cNvPr id="519171" name="Rectangle 3"/>
          <p:cNvSpPr>
            <a:spLocks noGrp="1" noChangeArrowheads="1"/>
          </p:cNvSpPr>
          <p:nvPr>
            <p:ph type="body" idx="1"/>
          </p:nvPr>
        </p:nvSpPr>
        <p:spPr>
          <a:xfrm>
            <a:off x="1042988" y="1628775"/>
            <a:ext cx="7620000" cy="585788"/>
          </a:xfrm>
        </p:spPr>
        <p:txBody>
          <a:bodyPr/>
          <a:lstStyle/>
          <a:p>
            <a:pPr algn="ctr">
              <a:buFont typeface="Wingdings" pitchFamily="2" charset="2"/>
              <a:buNone/>
            </a:pPr>
            <a:r>
              <a:rPr lang="en-US" altLang="zh-CN">
                <a:solidFill>
                  <a:srgbClr val="FF00FF"/>
                </a:solidFill>
              </a:rPr>
              <a:t>17.4 </a:t>
            </a:r>
            <a:r>
              <a:rPr lang="zh-CN" altLang="en-US">
                <a:solidFill>
                  <a:srgbClr val="FF00FF"/>
                </a:solidFill>
              </a:rPr>
              <a:t>布尔代数</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C1D4B323-8AEF-49C0-AA0E-525DCB231C7F}"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305CE2CF-7F79-4890-A427-B0102FA3FD4B}" type="slidenum">
              <a:rPr lang="en-US" altLang="zh-CN" smtClean="0"/>
              <a:pPr/>
              <a:t>8</a:t>
            </a:fld>
            <a:endParaRPr lang="en-US" altLang="zh-CN" dirty="0"/>
          </a:p>
        </p:txBody>
      </p:sp>
      <p:sp>
        <p:nvSpPr>
          <p:cNvPr id="461826" name="Rectangle 2"/>
          <p:cNvSpPr>
            <a:spLocks noGrp="1" noChangeArrowheads="1"/>
          </p:cNvSpPr>
          <p:nvPr>
            <p:ph type="title"/>
          </p:nvPr>
        </p:nvSpPr>
        <p:spPr/>
        <p:txBody>
          <a:bodyPr/>
          <a:lstStyle/>
          <a:p>
            <a:endParaRPr lang="zh-CN" altLang="zh-CN"/>
          </a:p>
        </p:txBody>
      </p:sp>
      <p:sp>
        <p:nvSpPr>
          <p:cNvPr id="461827" name="Rectangle 3"/>
          <p:cNvSpPr>
            <a:spLocks noGrp="1" noChangeArrowheads="1"/>
          </p:cNvSpPr>
          <p:nvPr>
            <p:ph type="body" idx="1"/>
          </p:nvPr>
        </p:nvSpPr>
        <p:spPr>
          <a:xfrm>
            <a:off x="1066800" y="1166813"/>
            <a:ext cx="7620000" cy="5072062"/>
          </a:xfrm>
        </p:spPr>
        <p:txBody>
          <a:bodyPr/>
          <a:lstStyle/>
          <a:p>
            <a:pPr algn="l">
              <a:spcBef>
                <a:spcPct val="20000"/>
              </a:spcBef>
              <a:buFont typeface="Wingdings" pitchFamily="2" charset="2"/>
              <a:buNone/>
            </a:pPr>
            <a:r>
              <a:rPr lang="zh-CN" altLang="en-US" dirty="0">
                <a:solidFill>
                  <a:srgbClr val="FF0000"/>
                </a:solidFill>
                <a:latin typeface="楷体_GB2312" pitchFamily="49" charset="-122"/>
                <a:ea typeface="楷体_GB2312" pitchFamily="49" charset="-122"/>
                <a:sym typeface="Symbol" pitchFamily="18" charset="2"/>
              </a:rPr>
              <a:t>复习：</a:t>
            </a:r>
            <a:r>
              <a:rPr lang="zh-CN" altLang="en-US" dirty="0">
                <a:latin typeface="楷体_GB2312" pitchFamily="49" charset="-122"/>
                <a:ea typeface="楷体_GB2312" pitchFamily="49" charset="-122"/>
                <a:sym typeface="Symbol" pitchFamily="18" charset="2"/>
              </a:rPr>
              <a:t>偏</a:t>
            </a:r>
            <a:r>
              <a:rPr lang="zh-CN" altLang="en-US" dirty="0">
                <a:latin typeface="楷体_GB2312" pitchFamily="49" charset="-122"/>
                <a:ea typeface="楷体_GB2312" pitchFamily="49" charset="-122"/>
              </a:rPr>
              <a:t>序关系是集合上的自反的、可传递、反对称关系</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它提供</a:t>
            </a:r>
            <a:r>
              <a:rPr lang="zh-CN" altLang="en-US" dirty="0">
                <a:solidFill>
                  <a:srgbClr val="CC00CC"/>
                </a:solidFill>
                <a:latin typeface="楷体_GB2312" pitchFamily="49" charset="-122"/>
                <a:ea typeface="楷体_GB2312" pitchFamily="49" charset="-122"/>
              </a:rPr>
              <a:t>比较集合元素的工具</a:t>
            </a:r>
            <a:r>
              <a:rPr lang="zh-CN" altLang="en-US" dirty="0">
                <a:latin typeface="楷体_GB2312" pitchFamily="49" charset="-122"/>
                <a:ea typeface="楷体_GB2312" pitchFamily="49" charset="-122"/>
              </a:rPr>
              <a:t>。</a:t>
            </a:r>
            <a:endParaRPr lang="zh-CN" altLang="en-US" dirty="0">
              <a:solidFill>
                <a:srgbClr val="CC00CC"/>
              </a:solidFill>
              <a:latin typeface="楷体_GB2312" pitchFamily="49" charset="-122"/>
              <a:ea typeface="楷体_GB2312" pitchFamily="49" charset="-122"/>
            </a:endParaRPr>
          </a:p>
          <a:p>
            <a:pPr algn="l">
              <a:spcAft>
                <a:spcPct val="20000"/>
              </a:spcAft>
              <a:buFont typeface="Wingdings" pitchFamily="2" charset="2"/>
              <a:buNone/>
            </a:pPr>
            <a:r>
              <a:rPr lang="zh-CN" altLang="en-US" dirty="0">
                <a:solidFill>
                  <a:srgbClr val="CC00CC"/>
                </a:solidFill>
                <a:latin typeface="楷体_GB2312" pitchFamily="49" charset="-122"/>
                <a:ea typeface="楷体_GB2312" pitchFamily="49" charset="-122"/>
              </a:rPr>
              <a:t>  定义</a:t>
            </a:r>
            <a:r>
              <a:rPr lang="zh-CN" altLang="en-US" dirty="0">
                <a:latin typeface="楷体_GB2312" pitchFamily="49" charset="-122"/>
                <a:ea typeface="楷体_GB2312" pitchFamily="49" charset="-122"/>
              </a:rPr>
              <a:t>：设</a:t>
            </a:r>
            <a:r>
              <a:rPr lang="en-US" altLang="zh-CN" dirty="0">
                <a:latin typeface="楷体_GB2312" pitchFamily="49" charset="-122"/>
                <a:ea typeface="楷体_GB2312" pitchFamily="49" charset="-122"/>
              </a:rPr>
              <a:t>R</a:t>
            </a:r>
            <a:r>
              <a:rPr lang="zh-CN" altLang="en-US" dirty="0">
                <a:latin typeface="楷体_GB2312" pitchFamily="49" charset="-122"/>
                <a:ea typeface="楷体_GB2312" pitchFamily="49" charset="-122"/>
              </a:rPr>
              <a:t>是集合</a:t>
            </a:r>
            <a:r>
              <a:rPr lang="en-US" altLang="zh-CN" dirty="0">
                <a:latin typeface="楷体_GB2312" pitchFamily="49" charset="-122"/>
                <a:ea typeface="楷体_GB2312" pitchFamily="49" charset="-122"/>
              </a:rPr>
              <a:t>A</a:t>
            </a:r>
            <a:r>
              <a:rPr lang="zh-CN" altLang="en-US" dirty="0">
                <a:latin typeface="楷体_GB2312" pitchFamily="49" charset="-122"/>
                <a:ea typeface="楷体_GB2312" pitchFamily="49" charset="-122"/>
              </a:rPr>
              <a:t>上的自反的、反对称的、传递的关系，则称</a:t>
            </a:r>
            <a:r>
              <a:rPr lang="en-US" altLang="zh-CN" dirty="0">
                <a:latin typeface="楷体_GB2312" pitchFamily="49" charset="-122"/>
                <a:ea typeface="楷体_GB2312" pitchFamily="49" charset="-122"/>
              </a:rPr>
              <a:t>R</a:t>
            </a:r>
            <a:r>
              <a:rPr lang="zh-CN" altLang="en-US" dirty="0">
                <a:latin typeface="楷体_GB2312" pitchFamily="49" charset="-122"/>
                <a:ea typeface="楷体_GB2312" pitchFamily="49" charset="-122"/>
              </a:rPr>
              <a:t>是</a:t>
            </a:r>
            <a:r>
              <a:rPr lang="en-US" altLang="zh-CN" dirty="0">
                <a:latin typeface="楷体_GB2312" pitchFamily="49" charset="-122"/>
                <a:ea typeface="楷体_GB2312" pitchFamily="49" charset="-122"/>
              </a:rPr>
              <a:t>A</a:t>
            </a:r>
            <a:r>
              <a:rPr lang="zh-CN" altLang="en-US" dirty="0">
                <a:latin typeface="楷体_GB2312" pitchFamily="49" charset="-122"/>
                <a:ea typeface="楷体_GB2312" pitchFamily="49" charset="-122"/>
              </a:rPr>
              <a:t>上的</a:t>
            </a:r>
            <a:r>
              <a:rPr lang="zh-CN" altLang="en-US" dirty="0">
                <a:solidFill>
                  <a:srgbClr val="FF0000"/>
                </a:solidFill>
                <a:latin typeface="楷体_GB2312" pitchFamily="49" charset="-122"/>
                <a:ea typeface="楷体_GB2312" pitchFamily="49" charset="-122"/>
              </a:rPr>
              <a:t>偏序关系</a:t>
            </a:r>
            <a:r>
              <a:rPr lang="zh-CN" altLang="zh-CN" dirty="0">
                <a:latin typeface="楷体_GB2312" pitchFamily="49" charset="-122"/>
                <a:ea typeface="楷体_GB2312" pitchFamily="49" charset="-122"/>
              </a:rPr>
              <a:t>(记为</a:t>
            </a:r>
            <a:r>
              <a:rPr lang="zh-CN" altLang="en-US" dirty="0">
                <a:latin typeface="Times New Roman"/>
                <a:ea typeface="楷体_GB2312" pitchFamily="49" charset="-122"/>
              </a:rPr>
              <a:t>“</a:t>
            </a:r>
            <a:r>
              <a:rPr lang="zh-CN" altLang="en-US" dirty="0">
                <a:solidFill>
                  <a:srgbClr val="FF0000"/>
                </a:solidFill>
                <a:latin typeface="楷体_GB2312" pitchFamily="49" charset="-122"/>
                <a:ea typeface="楷体_GB2312" pitchFamily="49" charset="-122"/>
                <a:sym typeface="Symbol" pitchFamily="18" charset="2"/>
              </a:rPr>
              <a:t></a:t>
            </a:r>
            <a:r>
              <a:rPr lang="zh-CN" altLang="en-US" dirty="0">
                <a:latin typeface="Times New Roman"/>
                <a:ea typeface="楷体_GB2312" pitchFamily="49" charset="-122"/>
              </a:rPr>
              <a:t>”</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sym typeface="Symbol" pitchFamily="18" charset="2"/>
              </a:rPr>
              <a:t>读作</a:t>
            </a:r>
            <a:r>
              <a:rPr lang="zh-CN" altLang="en-US" dirty="0">
                <a:latin typeface="Times New Roman"/>
                <a:ea typeface="楷体_GB2312" pitchFamily="49" charset="-122"/>
                <a:sym typeface="Symbol" pitchFamily="18" charset="2"/>
              </a:rPr>
              <a:t>“</a:t>
            </a:r>
            <a:r>
              <a:rPr lang="zh-CN" altLang="en-US" dirty="0">
                <a:latin typeface="楷体_GB2312" pitchFamily="49" charset="-122"/>
                <a:ea typeface="楷体_GB2312" pitchFamily="49" charset="-122"/>
                <a:sym typeface="Symbol" pitchFamily="18" charset="2"/>
              </a:rPr>
              <a:t>小于等于</a:t>
            </a:r>
            <a:r>
              <a:rPr lang="zh-CN" altLang="en-US" dirty="0">
                <a:latin typeface="Times New Roman"/>
                <a:ea typeface="楷体_GB2312" pitchFamily="49" charset="-122"/>
                <a:sym typeface="Symbol" pitchFamily="18" charset="2"/>
              </a:rPr>
              <a:t>”</a:t>
            </a:r>
            <a:r>
              <a:rPr lang="zh-CN"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序偶</a:t>
            </a:r>
            <a:r>
              <a:rPr lang="en-US" altLang="zh-CN" dirty="0">
                <a:latin typeface="楷体_GB2312" pitchFamily="49" charset="-122"/>
                <a:ea typeface="楷体_GB2312" pitchFamily="49" charset="-122"/>
              </a:rPr>
              <a:t>&lt;A</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R&gt;</a:t>
            </a:r>
            <a:r>
              <a:rPr lang="zh-CN" altLang="en-US" dirty="0">
                <a:latin typeface="楷体_GB2312" pitchFamily="49" charset="-122"/>
                <a:ea typeface="楷体_GB2312" pitchFamily="49" charset="-122"/>
              </a:rPr>
              <a:t>称为</a:t>
            </a:r>
            <a:r>
              <a:rPr lang="zh-CN" altLang="en-US" dirty="0">
                <a:solidFill>
                  <a:srgbClr val="FF0000"/>
                </a:solidFill>
                <a:latin typeface="楷体_GB2312" pitchFamily="49" charset="-122"/>
                <a:ea typeface="楷体_GB2312" pitchFamily="49" charset="-122"/>
              </a:rPr>
              <a:t>偏序集</a:t>
            </a:r>
            <a:r>
              <a:rPr lang="zh-CN" altLang="zh-CN" dirty="0">
                <a:latin typeface="楷体_GB2312" pitchFamily="49" charset="-122"/>
                <a:ea typeface="楷体_GB2312" pitchFamily="49" charset="-122"/>
              </a:rPr>
              <a:t>。</a:t>
            </a:r>
            <a:endParaRPr lang="zh-CN" altLang="en-US" dirty="0">
              <a:solidFill>
                <a:srgbClr val="CC00CC"/>
              </a:solidFill>
              <a:latin typeface="楷体_GB2312" pitchFamily="49" charset="-122"/>
              <a:ea typeface="楷体_GB2312" pitchFamily="49" charset="-122"/>
            </a:endParaRPr>
          </a:p>
          <a:p>
            <a:pPr>
              <a:lnSpc>
                <a:spcPct val="110000"/>
              </a:lnSpc>
              <a:buClr>
                <a:srgbClr val="FF0000"/>
              </a:buClr>
              <a:buFont typeface="Wingdings" pitchFamily="2" charset="2"/>
              <a:buChar char="n"/>
            </a:pPr>
            <a:r>
              <a:rPr lang="zh-CN" altLang="en-US" dirty="0">
                <a:solidFill>
                  <a:srgbClr val="CC00CC"/>
                </a:solidFill>
                <a:latin typeface="楷体_GB2312" pitchFamily="49" charset="-122"/>
                <a:ea typeface="楷体_GB2312" pitchFamily="49" charset="-122"/>
              </a:rPr>
              <a:t>定义</a:t>
            </a:r>
            <a:r>
              <a:rPr lang="en-US" altLang="zh-CN" dirty="0">
                <a:solidFill>
                  <a:srgbClr val="CC00CC"/>
                </a:solidFill>
                <a:latin typeface="楷体_GB2312" pitchFamily="49" charset="-122"/>
                <a:ea typeface="楷体_GB2312" pitchFamily="49" charset="-122"/>
              </a:rPr>
              <a:t>17.2</a:t>
            </a:r>
            <a:r>
              <a:rPr lang="zh-CN" altLang="en-US" dirty="0">
                <a:solidFill>
                  <a:srgbClr val="FF0066"/>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设</a:t>
            </a:r>
            <a:r>
              <a:rPr lang="en-US" altLang="zh-CN" dirty="0">
                <a:solidFill>
                  <a:srgbClr val="0000FF"/>
                </a:solidFill>
                <a:latin typeface="楷体_GB2312" pitchFamily="49" charset="-122"/>
                <a:ea typeface="楷体_GB2312" pitchFamily="49" charset="-122"/>
              </a:rPr>
              <a:t>&lt;L</a:t>
            </a:r>
            <a:r>
              <a:rPr lang="zh-CN" altLang="en-US"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是一个偏序集，对</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a</a:t>
            </a:r>
            <a:r>
              <a:rPr lang="zh-CN" altLang="en-US"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b</a:t>
            </a:r>
            <a:r>
              <a:rPr lang="en-US" altLang="zh-CN" dirty="0" err="1">
                <a:solidFill>
                  <a:srgbClr val="0000FF"/>
                </a:solidFill>
                <a:latin typeface="楷体_GB2312" pitchFamily="49" charset="-122"/>
                <a:ea typeface="楷体_GB2312" pitchFamily="49" charset="-122"/>
                <a:sym typeface="Symbol" pitchFamily="18" charset="2"/>
              </a:rPr>
              <a:t></a:t>
            </a:r>
            <a:r>
              <a:rPr lang="en-US" altLang="zh-CN" dirty="0" err="1">
                <a:solidFill>
                  <a:srgbClr val="0000FF"/>
                </a:solidFill>
                <a:latin typeface="楷体_GB2312" pitchFamily="49" charset="-122"/>
                <a:ea typeface="楷体_GB2312" pitchFamily="49" charset="-122"/>
              </a:rPr>
              <a:t>L</a:t>
            </a:r>
            <a:r>
              <a:rPr lang="zh-CN" altLang="en-US" dirty="0">
                <a:solidFill>
                  <a:srgbClr val="0000FF"/>
                </a:solidFill>
                <a:latin typeface="楷体_GB2312" pitchFamily="49" charset="-122"/>
                <a:ea typeface="楷体_GB2312" pitchFamily="49" charset="-122"/>
              </a:rPr>
              <a:t>，集合</a:t>
            </a:r>
            <a:r>
              <a:rPr lang="en-US" altLang="zh-CN" dirty="0">
                <a:solidFill>
                  <a:srgbClr val="0000FF"/>
                </a:solidFill>
                <a:latin typeface="楷体_GB2312" pitchFamily="49" charset="-122"/>
                <a:ea typeface="楷体_GB2312" pitchFamily="49" charset="-122"/>
              </a:rPr>
              <a:t>{a</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b}</a:t>
            </a:r>
            <a:r>
              <a:rPr lang="zh-CN" altLang="en-US" dirty="0">
                <a:solidFill>
                  <a:srgbClr val="0000FF"/>
                </a:solidFill>
                <a:latin typeface="楷体_GB2312" pitchFamily="49" charset="-122"/>
                <a:ea typeface="楷体_GB2312" pitchFamily="49" charset="-122"/>
              </a:rPr>
              <a:t>都有最大下界</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glb</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和最小上界</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lub</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，则称</a:t>
            </a:r>
            <a:r>
              <a:rPr lang="en-US" altLang="zh-CN" dirty="0">
                <a:solidFill>
                  <a:srgbClr val="0000FF"/>
                </a:solidFill>
                <a:latin typeface="楷体_GB2312" pitchFamily="49" charset="-122"/>
                <a:ea typeface="楷体_GB2312" pitchFamily="49" charset="-122"/>
              </a:rPr>
              <a:t>&lt;L</a:t>
            </a:r>
            <a:r>
              <a:rPr lang="zh-CN" altLang="en-US"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是一个</a:t>
            </a:r>
            <a:r>
              <a:rPr lang="zh-CN" altLang="en-US" dirty="0">
                <a:solidFill>
                  <a:srgbClr val="FF0000"/>
                </a:solidFill>
                <a:latin typeface="楷体_GB2312" pitchFamily="49" charset="-122"/>
                <a:ea typeface="楷体_GB2312" pitchFamily="49" charset="-122"/>
              </a:rPr>
              <a:t>偏序格</a:t>
            </a:r>
            <a:r>
              <a:rPr lang="zh-CN" altLang="en-US" dirty="0">
                <a:solidFill>
                  <a:srgbClr val="0000FF"/>
                </a:solidFill>
                <a:latin typeface="楷体_GB2312" pitchFamily="49" charset="-122"/>
                <a:ea typeface="楷体_GB2312" pitchFamily="49" charset="-122"/>
              </a:rPr>
              <a:t>，简称</a:t>
            </a:r>
            <a:r>
              <a:rPr lang="en-US" altLang="zh-CN" dirty="0">
                <a:solidFill>
                  <a:srgbClr val="0000FF"/>
                </a:solidFill>
                <a:latin typeface="楷体_GB2312" pitchFamily="49" charset="-122"/>
                <a:ea typeface="楷体_GB2312" pitchFamily="49" charset="-122"/>
              </a:rPr>
              <a:t>L</a:t>
            </a:r>
            <a:r>
              <a:rPr lang="zh-CN" altLang="en-US" dirty="0">
                <a:solidFill>
                  <a:srgbClr val="0000FF"/>
                </a:solidFill>
                <a:latin typeface="楷体_GB2312" pitchFamily="49" charset="-122"/>
                <a:ea typeface="楷体_GB2312" pitchFamily="49" charset="-122"/>
              </a:rPr>
              <a:t>是一个</a:t>
            </a:r>
            <a:r>
              <a:rPr lang="zh-CN" altLang="en-US" dirty="0">
                <a:solidFill>
                  <a:srgbClr val="FF00FF"/>
                </a:solidFill>
                <a:latin typeface="楷体_GB2312" pitchFamily="49" charset="-122"/>
                <a:ea typeface="楷体_GB2312" pitchFamily="49" charset="-122"/>
              </a:rPr>
              <a:t>格</a:t>
            </a:r>
            <a:r>
              <a:rPr lang="zh-CN" altLang="en-US" dirty="0">
                <a:solidFill>
                  <a:srgbClr val="0000FF"/>
                </a:solidFill>
                <a:latin typeface="楷体_GB2312" pitchFamily="49" charset="-122"/>
                <a:ea typeface="楷体_GB2312" pitchFamily="49" charset="-122"/>
              </a:rPr>
              <a:t>，若</a:t>
            </a:r>
            <a:r>
              <a:rPr lang="en-US" altLang="zh-CN" dirty="0">
                <a:solidFill>
                  <a:srgbClr val="0000FF"/>
                </a:solidFill>
                <a:latin typeface="楷体_GB2312" pitchFamily="49" charset="-122"/>
                <a:ea typeface="楷体_GB2312" pitchFamily="49" charset="-122"/>
              </a:rPr>
              <a:t>L</a:t>
            </a:r>
            <a:r>
              <a:rPr lang="zh-CN" altLang="en-US" dirty="0">
                <a:solidFill>
                  <a:srgbClr val="0000FF"/>
                </a:solidFill>
                <a:latin typeface="楷体_GB2312" pitchFamily="49" charset="-122"/>
                <a:ea typeface="楷体_GB2312" pitchFamily="49" charset="-122"/>
              </a:rPr>
              <a:t>是一个有限集，则称</a:t>
            </a:r>
            <a:r>
              <a:rPr lang="en-US" altLang="zh-CN" dirty="0">
                <a:solidFill>
                  <a:srgbClr val="0000FF"/>
                </a:solidFill>
                <a:latin typeface="楷体_GB2312" pitchFamily="49" charset="-122"/>
                <a:ea typeface="楷体_GB2312" pitchFamily="49" charset="-122"/>
              </a:rPr>
              <a:t>&lt;L</a:t>
            </a:r>
            <a:r>
              <a:rPr lang="zh-CN" altLang="en-US"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为</a:t>
            </a:r>
            <a:r>
              <a:rPr lang="zh-CN" altLang="en-US" dirty="0">
                <a:solidFill>
                  <a:srgbClr val="FF0066"/>
                </a:solidFill>
                <a:latin typeface="楷体_GB2312" pitchFamily="49" charset="-122"/>
                <a:ea typeface="楷体_GB2312" pitchFamily="49" charset="-122"/>
              </a:rPr>
              <a:t>有限格</a:t>
            </a:r>
            <a:r>
              <a:rPr lang="zh-CN" altLang="en-US" dirty="0">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6C01F34-1FDE-4A2D-9EEE-4D839DC91437}"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BD6DFB6C-5DF4-472C-A09A-F79CEFD0C018}" type="slidenum">
              <a:rPr lang="en-US" altLang="zh-CN" smtClean="0"/>
              <a:pPr/>
              <a:t>80</a:t>
            </a:fld>
            <a:endParaRPr lang="en-US" altLang="zh-CN" dirty="0"/>
          </a:p>
        </p:txBody>
      </p:sp>
      <p:sp>
        <p:nvSpPr>
          <p:cNvPr id="520194" name="Rectangle 2"/>
          <p:cNvSpPr>
            <a:spLocks noGrp="1" noChangeArrowheads="1"/>
          </p:cNvSpPr>
          <p:nvPr>
            <p:ph type="title"/>
          </p:nvPr>
        </p:nvSpPr>
        <p:spPr/>
        <p:txBody>
          <a:bodyPr/>
          <a:lstStyle/>
          <a:p>
            <a:r>
              <a:rPr lang="zh-CN" altLang="en-US" sz="3600">
                <a:ea typeface="黑体" pitchFamily="2" charset="-122"/>
              </a:rPr>
              <a:t>布尔代数</a:t>
            </a:r>
          </a:p>
        </p:txBody>
      </p:sp>
      <p:sp>
        <p:nvSpPr>
          <p:cNvPr id="520195" name="Rectangle 3"/>
          <p:cNvSpPr>
            <a:spLocks noChangeArrowheads="1"/>
          </p:cNvSpPr>
          <p:nvPr/>
        </p:nvSpPr>
        <p:spPr bwMode="auto">
          <a:xfrm>
            <a:off x="900113" y="981075"/>
            <a:ext cx="7920037"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spcAft>
                <a:spcPct val="100000"/>
              </a:spcAft>
              <a:buClr>
                <a:srgbClr val="FF0000"/>
              </a:buClr>
              <a:buFont typeface="Wingdings" pitchFamily="2" charset="2"/>
              <a:buChar char="n"/>
            </a:pPr>
            <a:r>
              <a:rPr lang="zh-CN" altLang="en-US" sz="2800" b="1" dirty="0">
                <a:solidFill>
                  <a:srgbClr val="CC00CC"/>
                </a:solidFill>
                <a:latin typeface="楷体_GB2312" pitchFamily="49" charset="-122"/>
                <a:ea typeface="楷体_GB2312" pitchFamily="49" charset="-122"/>
              </a:rPr>
              <a:t>定义 </a:t>
            </a:r>
            <a:r>
              <a:rPr lang="zh-CN" altLang="en-US" sz="2800" b="1" dirty="0">
                <a:solidFill>
                  <a:srgbClr val="0000FF"/>
                </a:solidFill>
                <a:latin typeface="楷体_GB2312" pitchFamily="49" charset="-122"/>
                <a:ea typeface="楷体_GB2312" pitchFamily="49" charset="-122"/>
              </a:rPr>
              <a:t>称有补分配格</a:t>
            </a:r>
            <a:r>
              <a:rPr lang="en-US" altLang="zh-CN" sz="2800" b="1" dirty="0">
                <a:solidFill>
                  <a:srgbClr val="0000FF"/>
                </a:solidFill>
                <a:latin typeface="楷体_GB2312" pitchFamily="49" charset="-122"/>
                <a:ea typeface="楷体_GB2312" pitchFamily="49" charset="-122"/>
              </a:rPr>
              <a:t>&lt;B,</a:t>
            </a:r>
            <a:r>
              <a:rPr lang="en-US"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a:t>
            </a:r>
            <a:r>
              <a:rPr lang="en-US"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&gt;</a:t>
            </a:r>
            <a:r>
              <a:rPr lang="zh-CN" altLang="en-US" sz="2800" b="1" dirty="0">
                <a:solidFill>
                  <a:srgbClr val="0000FF"/>
                </a:solidFill>
                <a:latin typeface="楷体_GB2312" pitchFamily="49" charset="-122"/>
                <a:ea typeface="楷体_GB2312" pitchFamily="49" charset="-122"/>
              </a:rPr>
              <a:t>为</a:t>
            </a:r>
            <a:r>
              <a:rPr lang="zh-CN" altLang="en-US" sz="2800" b="1" dirty="0">
                <a:solidFill>
                  <a:srgbClr val="FF0000"/>
                </a:solidFill>
                <a:latin typeface="楷体_GB2312" pitchFamily="49" charset="-122"/>
                <a:ea typeface="楷体_GB2312" pitchFamily="49" charset="-122"/>
              </a:rPr>
              <a:t>布尔格</a:t>
            </a:r>
            <a:r>
              <a:rPr lang="zh-CN" altLang="en-US" sz="2800" b="1" dirty="0">
                <a:solidFill>
                  <a:srgbClr val="0000FF"/>
                </a:solidFill>
                <a:latin typeface="楷体_GB2312" pitchFamily="49" charset="-122"/>
                <a:ea typeface="楷体_GB2312" pitchFamily="49" charset="-122"/>
              </a:rPr>
              <a:t>。</a:t>
            </a:r>
          </a:p>
          <a:p>
            <a:pPr marL="342900" indent="-342900" algn="just">
              <a:lnSpc>
                <a:spcPct val="120000"/>
              </a:lnSpc>
              <a:spcAft>
                <a:spcPct val="100000"/>
              </a:spcAft>
              <a:buClr>
                <a:srgbClr val="FF0000"/>
              </a:buClr>
              <a:buFont typeface="Wingdings" pitchFamily="2" charset="2"/>
              <a:buChar char="n"/>
            </a:pPr>
            <a:r>
              <a:rPr lang="zh-CN" altLang="en-US" sz="2800" b="1" dirty="0">
                <a:solidFill>
                  <a:srgbClr val="0000FF"/>
                </a:solidFill>
                <a:latin typeface="楷体_GB2312" pitchFamily="49" charset="-122"/>
                <a:ea typeface="楷体_GB2312" pitchFamily="49" charset="-122"/>
              </a:rPr>
              <a:t>在有补分配格中每个元都有补元而且</a:t>
            </a:r>
            <a:r>
              <a:rPr lang="zh-CN" altLang="en-US" sz="2800" b="1" dirty="0">
                <a:solidFill>
                  <a:srgbClr val="FF00FF"/>
                </a:solidFill>
                <a:latin typeface="楷体_GB2312" pitchFamily="49" charset="-122"/>
                <a:ea typeface="楷体_GB2312" pitchFamily="49" charset="-122"/>
              </a:rPr>
              <a:t>补元唯一</a:t>
            </a:r>
            <a:r>
              <a:rPr lang="zh-CN" altLang="en-US" sz="2800" b="1" dirty="0">
                <a:solidFill>
                  <a:srgbClr val="0000FF"/>
                </a:solidFill>
                <a:latin typeface="楷体_GB2312" pitchFamily="49" charset="-122"/>
                <a:ea typeface="楷体_GB2312" pitchFamily="49" charset="-122"/>
              </a:rPr>
              <a:t>，则可以将求元素的补元</a:t>
            </a:r>
            <a:r>
              <a:rPr lang="zh-CN" altLang="en-US" sz="2800" b="1" dirty="0">
                <a:solidFill>
                  <a:srgbClr val="0000FF"/>
                </a:solidFill>
                <a:latin typeface="Times New Roman"/>
                <a:ea typeface="楷体_GB2312" pitchFamily="49" charset="-122"/>
              </a:rPr>
              <a:t>“</a:t>
            </a:r>
            <a:r>
              <a:rPr lang="zh-CN" altLang="en-US" sz="2800" b="1" dirty="0">
                <a:solidFill>
                  <a:srgbClr val="0000FF"/>
                </a:solidFill>
                <a:latin typeface="楷体_GB2312" pitchFamily="49" charset="-122"/>
                <a:ea typeface="楷体_GB2312" pitchFamily="49" charset="-122"/>
              </a:rPr>
              <a:t>ˉ</a:t>
            </a:r>
            <a:r>
              <a:rPr lang="zh-CN" altLang="en-US" sz="2800" b="1" dirty="0">
                <a:solidFill>
                  <a:srgbClr val="0000FF"/>
                </a:solidFill>
                <a:latin typeface="Times New Roman"/>
                <a:ea typeface="楷体_GB2312" pitchFamily="49" charset="-122"/>
              </a:rPr>
              <a:t>”</a:t>
            </a:r>
            <a:r>
              <a:rPr lang="zh-CN" altLang="en-US" sz="2800" b="1" dirty="0">
                <a:solidFill>
                  <a:srgbClr val="0000FF"/>
                </a:solidFill>
                <a:latin typeface="楷体_GB2312" pitchFamily="49" charset="-122"/>
                <a:ea typeface="楷体_GB2312" pitchFamily="49" charset="-122"/>
              </a:rPr>
              <a:t>作为一种一元运算，则此布尔格</a:t>
            </a:r>
            <a:r>
              <a:rPr lang="en-US" altLang="zh-CN" sz="2800" b="1" dirty="0">
                <a:solidFill>
                  <a:srgbClr val="0000FF"/>
                </a:solidFill>
                <a:latin typeface="楷体_GB2312" pitchFamily="49" charset="-122"/>
                <a:ea typeface="楷体_GB2312" pitchFamily="49" charset="-122"/>
              </a:rPr>
              <a:t>&lt;B,</a:t>
            </a:r>
            <a:r>
              <a:rPr lang="en-US"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a:t>
            </a:r>
            <a:r>
              <a:rPr lang="en-US" altLang="en-US" sz="2800" b="1" dirty="0">
                <a:solidFill>
                  <a:srgbClr val="0000FF"/>
                </a:solidFill>
                <a:latin typeface="楷体_GB2312" pitchFamily="49" charset="-122"/>
                <a:ea typeface="楷体_GB2312" pitchFamily="49" charset="-122"/>
                <a:sym typeface="Symbol" pitchFamily="18" charset="2"/>
              </a:rPr>
              <a:t>∧</a:t>
            </a:r>
            <a:r>
              <a:rPr lang="en-US" altLang="zh-CN" sz="2800" b="1" dirty="0">
                <a:solidFill>
                  <a:srgbClr val="0000FF"/>
                </a:solidFill>
                <a:latin typeface="楷体_GB2312" pitchFamily="49" charset="-122"/>
                <a:ea typeface="楷体_GB2312" pitchFamily="49" charset="-122"/>
              </a:rPr>
              <a:t>&gt;</a:t>
            </a:r>
            <a:r>
              <a:rPr lang="zh-CN" altLang="en-US" sz="2800" b="1" dirty="0">
                <a:solidFill>
                  <a:srgbClr val="0000FF"/>
                </a:solidFill>
                <a:latin typeface="楷体_GB2312" pitchFamily="49" charset="-122"/>
                <a:ea typeface="楷体_GB2312" pitchFamily="49" charset="-122"/>
              </a:rPr>
              <a:t>可记为</a:t>
            </a:r>
            <a:r>
              <a:rPr lang="en-US" altLang="zh-CN" sz="2800" b="1" dirty="0">
                <a:solidFill>
                  <a:srgbClr val="FF00FF"/>
                </a:solidFill>
                <a:latin typeface="楷体_GB2312" pitchFamily="49" charset="-122"/>
                <a:ea typeface="楷体_GB2312" pitchFamily="49" charset="-122"/>
              </a:rPr>
              <a:t>&lt;B,</a:t>
            </a:r>
            <a:r>
              <a:rPr lang="en-US" altLang="en-US" sz="2800" b="1" dirty="0">
                <a:solidFill>
                  <a:srgbClr val="FF00FF"/>
                </a:solidFill>
                <a:latin typeface="楷体_GB2312" pitchFamily="49" charset="-122"/>
                <a:ea typeface="楷体_GB2312" pitchFamily="49" charset="-122"/>
                <a:sym typeface="Symbol" pitchFamily="18" charset="2"/>
              </a:rPr>
              <a:t>∨</a:t>
            </a:r>
            <a:r>
              <a:rPr lang="en-US" altLang="zh-CN" sz="2800" b="1" dirty="0">
                <a:solidFill>
                  <a:srgbClr val="FF00FF"/>
                </a:solidFill>
                <a:latin typeface="楷体_GB2312" pitchFamily="49" charset="-122"/>
                <a:ea typeface="楷体_GB2312" pitchFamily="49" charset="-122"/>
              </a:rPr>
              <a:t>, </a:t>
            </a:r>
            <a:r>
              <a:rPr lang="en-US" altLang="en-US" sz="2800" b="1" dirty="0">
                <a:solidFill>
                  <a:srgbClr val="FF00FF"/>
                </a:solidFill>
                <a:latin typeface="楷体_GB2312" pitchFamily="49" charset="-122"/>
                <a:ea typeface="楷体_GB2312" pitchFamily="49" charset="-122"/>
                <a:sym typeface="Symbol" pitchFamily="18" charset="2"/>
              </a:rPr>
              <a:t>∧</a:t>
            </a:r>
            <a:r>
              <a:rPr lang="en-US" altLang="zh-CN" sz="2800" b="1" dirty="0">
                <a:solidFill>
                  <a:srgbClr val="FF00FF"/>
                </a:solidFill>
                <a:latin typeface="楷体_GB2312" pitchFamily="49" charset="-122"/>
                <a:ea typeface="楷体_GB2312" pitchFamily="49" charset="-122"/>
              </a:rPr>
              <a:t>,ˉ,0,1&gt;</a:t>
            </a:r>
            <a:r>
              <a:rPr lang="zh-CN" altLang="en-US" sz="2800" b="1" dirty="0">
                <a:solidFill>
                  <a:srgbClr val="0000FF"/>
                </a:solidFill>
                <a:latin typeface="楷体_GB2312" pitchFamily="49" charset="-122"/>
                <a:ea typeface="楷体_GB2312" pitchFamily="49" charset="-122"/>
              </a:rPr>
              <a:t>，此时，称</a:t>
            </a:r>
            <a:r>
              <a:rPr lang="en-US" altLang="zh-CN" sz="2800" b="1" dirty="0">
                <a:solidFill>
                  <a:srgbClr val="FF00FF"/>
                </a:solidFill>
                <a:latin typeface="楷体_GB2312" pitchFamily="49" charset="-122"/>
                <a:ea typeface="楷体_GB2312" pitchFamily="49" charset="-122"/>
              </a:rPr>
              <a:t>&lt;B,</a:t>
            </a:r>
            <a:r>
              <a:rPr lang="en-US" altLang="en-US" sz="2800" b="1" dirty="0">
                <a:solidFill>
                  <a:srgbClr val="FF00FF"/>
                </a:solidFill>
                <a:latin typeface="楷体_GB2312" pitchFamily="49" charset="-122"/>
                <a:ea typeface="楷体_GB2312" pitchFamily="49" charset="-122"/>
                <a:sym typeface="Symbol" pitchFamily="18" charset="2"/>
              </a:rPr>
              <a:t>∨</a:t>
            </a:r>
            <a:r>
              <a:rPr lang="en-US" altLang="zh-CN" sz="2800" b="1" dirty="0">
                <a:solidFill>
                  <a:srgbClr val="FF00FF"/>
                </a:solidFill>
                <a:latin typeface="楷体_GB2312" pitchFamily="49" charset="-122"/>
                <a:ea typeface="楷体_GB2312" pitchFamily="49" charset="-122"/>
              </a:rPr>
              <a:t>, </a:t>
            </a:r>
            <a:r>
              <a:rPr lang="en-US" altLang="en-US" sz="2800" b="1" dirty="0">
                <a:solidFill>
                  <a:srgbClr val="FF00FF"/>
                </a:solidFill>
                <a:latin typeface="楷体_GB2312" pitchFamily="49" charset="-122"/>
                <a:ea typeface="楷体_GB2312" pitchFamily="49" charset="-122"/>
                <a:sym typeface="Symbol" pitchFamily="18" charset="2"/>
              </a:rPr>
              <a:t>∧</a:t>
            </a:r>
            <a:r>
              <a:rPr lang="en-US" altLang="zh-CN" sz="2800" b="1" dirty="0">
                <a:solidFill>
                  <a:srgbClr val="FF00FF"/>
                </a:solidFill>
                <a:latin typeface="楷体_GB2312" pitchFamily="49" charset="-122"/>
                <a:ea typeface="楷体_GB2312" pitchFamily="49" charset="-122"/>
              </a:rPr>
              <a:t>,ˉ,0,1&gt;</a:t>
            </a:r>
            <a:r>
              <a:rPr lang="zh-CN" altLang="en-US" sz="2800" b="1" dirty="0">
                <a:solidFill>
                  <a:srgbClr val="0000FF"/>
                </a:solidFill>
                <a:latin typeface="楷体_GB2312" pitchFamily="49" charset="-122"/>
                <a:ea typeface="楷体_GB2312" pitchFamily="49" charset="-122"/>
              </a:rPr>
              <a:t>为</a:t>
            </a:r>
            <a:r>
              <a:rPr lang="zh-CN" altLang="en-US" sz="2800" b="1" dirty="0">
                <a:solidFill>
                  <a:srgbClr val="FF0000"/>
                </a:solidFill>
                <a:latin typeface="楷体_GB2312" pitchFamily="49" charset="-122"/>
                <a:ea typeface="楷体_GB2312" pitchFamily="49" charset="-122"/>
              </a:rPr>
              <a:t>布尔代数</a:t>
            </a:r>
            <a:r>
              <a:rPr lang="zh-CN" altLang="en-US" sz="2800" b="1" dirty="0">
                <a:solidFill>
                  <a:srgbClr val="0000FF"/>
                </a:solidFill>
                <a:latin typeface="楷体_GB2312" pitchFamily="49" charset="-122"/>
                <a:ea typeface="楷体_GB2312" pitchFamily="49" charset="-122"/>
              </a:rPr>
              <a:t>。</a:t>
            </a:r>
            <a:r>
              <a:rPr lang="zh-CN" altLang="en-US" sz="2800" b="1" dirty="0">
                <a:latin typeface="楷体_GB2312" pitchFamily="49" charset="-122"/>
                <a:ea typeface="楷体_GB2312" pitchFamily="49" charset="-122"/>
              </a:rPr>
              <a:t>（</a:t>
            </a:r>
            <a:r>
              <a:rPr lang="zh-CN" altLang="en-US" sz="2800" b="1" dirty="0">
                <a:solidFill>
                  <a:srgbClr val="FF00FF"/>
                </a:solidFill>
                <a:latin typeface="楷体_GB2312" pitchFamily="49" charset="-122"/>
                <a:ea typeface="楷体_GB2312" pitchFamily="49" charset="-122"/>
              </a:rPr>
              <a:t>突出了代数特征</a:t>
            </a:r>
            <a:r>
              <a:rPr lang="zh-CN" altLang="en-US" sz="2800" b="1" dirty="0">
                <a:latin typeface="楷体_GB2312" pitchFamily="49" charset="-122"/>
                <a:ea typeface="楷体_GB2312" pitchFamily="49" charset="-122"/>
              </a:rPr>
              <a:t>）</a:t>
            </a:r>
          </a:p>
          <a:p>
            <a:pPr marL="342900" indent="-342900" algn="just">
              <a:lnSpc>
                <a:spcPct val="120000"/>
              </a:lnSpc>
              <a:spcAft>
                <a:spcPct val="100000"/>
              </a:spcAft>
              <a:buClr>
                <a:srgbClr val="808080"/>
              </a:buClr>
              <a:buFont typeface="Wingdings" pitchFamily="2" charset="2"/>
              <a:buChar char="n"/>
            </a:pPr>
            <a:r>
              <a:rPr lang="zh-CN" altLang="en-US" sz="2800" b="1" dirty="0">
                <a:solidFill>
                  <a:srgbClr val="808080"/>
                </a:solidFill>
                <a:latin typeface="楷体_GB2312" pitchFamily="49" charset="-122"/>
                <a:ea typeface="楷体_GB2312" pitchFamily="49" charset="-122"/>
              </a:rPr>
              <a:t>若一个布尔代数的元素个数是有限的，则称此布尔代数为有限布尔代数。</a:t>
            </a:r>
          </a:p>
        </p:txBody>
      </p:sp>
    </p:spTree>
    <p:custDataLst>
      <p:tags r:id="rId1"/>
    </p:custData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518CD42-B398-4793-B965-547E4B050C86}"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5324C437-CCCA-46E8-8008-BA6776AAFE53}" type="slidenum">
              <a:rPr lang="en-US" altLang="zh-CN" smtClean="0"/>
              <a:pPr/>
              <a:t>81</a:t>
            </a:fld>
            <a:endParaRPr lang="en-US" altLang="zh-CN" dirty="0"/>
          </a:p>
        </p:txBody>
      </p:sp>
      <p:sp>
        <p:nvSpPr>
          <p:cNvPr id="521218" name="Rectangle 2"/>
          <p:cNvSpPr>
            <a:spLocks noGrp="1" noChangeArrowheads="1"/>
          </p:cNvSpPr>
          <p:nvPr>
            <p:ph type="title"/>
          </p:nvPr>
        </p:nvSpPr>
        <p:spPr/>
        <p:txBody>
          <a:bodyPr/>
          <a:lstStyle/>
          <a:p>
            <a:r>
              <a:rPr lang="zh-CN" altLang="en-US" sz="3600">
                <a:ea typeface="黑体" pitchFamily="2" charset="-122"/>
              </a:rPr>
              <a:t>布尔代数</a:t>
            </a:r>
          </a:p>
        </p:txBody>
      </p:sp>
      <p:sp>
        <p:nvSpPr>
          <p:cNvPr id="521219" name="Rectangle 3"/>
          <p:cNvSpPr>
            <a:spLocks noChangeArrowheads="1"/>
          </p:cNvSpPr>
          <p:nvPr/>
        </p:nvSpPr>
        <p:spPr bwMode="auto">
          <a:xfrm>
            <a:off x="900113" y="981075"/>
            <a:ext cx="7993062"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spcAft>
                <a:spcPct val="100000"/>
              </a:spcAft>
              <a:buClr>
                <a:srgbClr val="FF0000"/>
              </a:buClr>
              <a:buFont typeface="Wingdings" pitchFamily="2" charset="2"/>
              <a:buChar char="n"/>
            </a:pPr>
            <a:r>
              <a:rPr lang="zh-CN" altLang="en-US" sz="2800" b="1">
                <a:latin typeface="楷体_GB2312" pitchFamily="49" charset="-122"/>
                <a:ea typeface="楷体_GB2312" pitchFamily="49" charset="-122"/>
              </a:rPr>
              <a:t>定义 称有补分配格</a:t>
            </a:r>
            <a:r>
              <a:rPr lang="en-US" altLang="zh-CN" sz="2800" b="1">
                <a:latin typeface="楷体_GB2312" pitchFamily="49" charset="-122"/>
                <a:ea typeface="楷体_GB2312" pitchFamily="49" charset="-122"/>
              </a:rPr>
              <a:t>&lt;B,</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&gt;</a:t>
            </a:r>
            <a:r>
              <a:rPr lang="zh-CN" altLang="en-US" sz="2800" b="1">
                <a:latin typeface="楷体_GB2312" pitchFamily="49" charset="-122"/>
                <a:ea typeface="楷体_GB2312" pitchFamily="49" charset="-122"/>
              </a:rPr>
              <a:t>为布尔格。</a:t>
            </a:r>
          </a:p>
          <a:p>
            <a:pPr marL="342900" indent="-342900" algn="just">
              <a:lnSpc>
                <a:spcPct val="120000"/>
              </a:lnSpc>
              <a:spcAft>
                <a:spcPct val="100000"/>
              </a:spcAft>
              <a:buClr>
                <a:srgbClr val="FF0000"/>
              </a:buClr>
              <a:buFont typeface="Wingdings" pitchFamily="2" charset="2"/>
              <a:buChar char="n"/>
            </a:pPr>
            <a:r>
              <a:rPr lang="zh-CN" altLang="en-US" sz="2800" b="1">
                <a:latin typeface="楷体_GB2312" pitchFamily="49" charset="-122"/>
                <a:ea typeface="楷体_GB2312" pitchFamily="49" charset="-122"/>
              </a:rPr>
              <a:t>在有补分配格中每个元都有补元而且补元惟一，则可以将求元素的补元</a:t>
            </a:r>
            <a:r>
              <a:rPr lang="zh-CN" altLang="en-US" sz="2800" b="1">
                <a:latin typeface="Times New Roman"/>
                <a:ea typeface="楷体_GB2312" pitchFamily="49" charset="-122"/>
              </a:rPr>
              <a:t>“</a:t>
            </a:r>
            <a:r>
              <a:rPr lang="zh-CN" altLang="en-US" sz="2800" b="1">
                <a:latin typeface="楷体_GB2312" pitchFamily="49" charset="-122"/>
                <a:ea typeface="楷体_GB2312" pitchFamily="49" charset="-122"/>
              </a:rPr>
              <a:t>ˉ</a:t>
            </a:r>
            <a:r>
              <a:rPr lang="zh-CN" altLang="en-US" sz="2800" b="1">
                <a:latin typeface="Times New Roman"/>
                <a:ea typeface="楷体_GB2312" pitchFamily="49" charset="-122"/>
              </a:rPr>
              <a:t>”</a:t>
            </a:r>
            <a:r>
              <a:rPr lang="zh-CN" altLang="en-US" sz="2800" b="1">
                <a:latin typeface="楷体_GB2312" pitchFamily="49" charset="-122"/>
                <a:ea typeface="楷体_GB2312" pitchFamily="49" charset="-122"/>
              </a:rPr>
              <a:t>作为一种一元运算，则此布尔格</a:t>
            </a:r>
            <a:r>
              <a:rPr lang="en-US" altLang="zh-CN" sz="2800" b="1">
                <a:latin typeface="楷体_GB2312" pitchFamily="49" charset="-122"/>
                <a:ea typeface="楷体_GB2312" pitchFamily="49" charset="-122"/>
              </a:rPr>
              <a:t>&lt;B,</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&gt;</a:t>
            </a:r>
            <a:r>
              <a:rPr lang="zh-CN" altLang="en-US" sz="2800" b="1">
                <a:latin typeface="楷体_GB2312" pitchFamily="49" charset="-122"/>
                <a:ea typeface="楷体_GB2312" pitchFamily="49" charset="-122"/>
              </a:rPr>
              <a:t>可记为</a:t>
            </a:r>
            <a:r>
              <a:rPr lang="en-US" altLang="zh-CN" sz="2800" b="1">
                <a:latin typeface="楷体_GB2312" pitchFamily="49" charset="-122"/>
                <a:ea typeface="楷体_GB2312" pitchFamily="49" charset="-122"/>
              </a:rPr>
              <a:t>&lt;B,</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 </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,ˉ,0,1&gt;</a:t>
            </a:r>
            <a:r>
              <a:rPr lang="zh-CN" altLang="en-US" sz="2800" b="1">
                <a:latin typeface="楷体_GB2312" pitchFamily="49" charset="-122"/>
                <a:ea typeface="楷体_GB2312" pitchFamily="49" charset="-122"/>
              </a:rPr>
              <a:t>，此时，称</a:t>
            </a:r>
            <a:r>
              <a:rPr lang="en-US" altLang="zh-CN" sz="2800" b="1">
                <a:latin typeface="楷体_GB2312" pitchFamily="49" charset="-122"/>
                <a:ea typeface="楷体_GB2312" pitchFamily="49" charset="-122"/>
              </a:rPr>
              <a:t>&lt;B,</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 </a:t>
            </a:r>
            <a:r>
              <a:rPr lang="en-US" altLang="en-US" sz="2800" b="1">
                <a:latin typeface="楷体_GB2312" pitchFamily="49" charset="-122"/>
                <a:ea typeface="楷体_GB2312" pitchFamily="49" charset="-122"/>
                <a:sym typeface="Symbol" pitchFamily="18" charset="2"/>
              </a:rPr>
              <a:t>∧</a:t>
            </a:r>
            <a:r>
              <a:rPr lang="en-US" altLang="zh-CN" sz="2800" b="1">
                <a:latin typeface="楷体_GB2312" pitchFamily="49" charset="-122"/>
                <a:ea typeface="楷体_GB2312" pitchFamily="49" charset="-122"/>
              </a:rPr>
              <a:t>,ˉ,0,1&gt;</a:t>
            </a:r>
            <a:r>
              <a:rPr lang="zh-CN" altLang="en-US" sz="2800" b="1">
                <a:latin typeface="楷体_GB2312" pitchFamily="49" charset="-122"/>
                <a:ea typeface="楷体_GB2312" pitchFamily="49" charset="-122"/>
              </a:rPr>
              <a:t>为布尔代数。（突出了代数特征）</a:t>
            </a:r>
          </a:p>
          <a:p>
            <a:pPr marL="342900" indent="-342900" algn="just">
              <a:lnSpc>
                <a:spcPct val="120000"/>
              </a:lnSpc>
              <a:spcAft>
                <a:spcPct val="100000"/>
              </a:spcAft>
              <a:buClr>
                <a:srgbClr val="FF0000"/>
              </a:buClr>
              <a:buFont typeface="Wingdings" pitchFamily="2" charset="2"/>
              <a:buChar char="n"/>
            </a:pPr>
            <a:r>
              <a:rPr lang="zh-CN" altLang="en-US" sz="2800" b="1">
                <a:solidFill>
                  <a:srgbClr val="0000FF"/>
                </a:solidFill>
                <a:latin typeface="楷体_GB2312" pitchFamily="49" charset="-122"/>
                <a:ea typeface="楷体_GB2312" pitchFamily="49" charset="-122"/>
              </a:rPr>
              <a:t>若一个布尔代数的元素个数是有限的，则称此布尔代数为</a:t>
            </a:r>
            <a:r>
              <a:rPr lang="zh-CN" altLang="en-US" sz="2800" b="1">
                <a:solidFill>
                  <a:srgbClr val="FF0000"/>
                </a:solidFill>
                <a:latin typeface="楷体_GB2312" pitchFamily="49" charset="-122"/>
                <a:ea typeface="楷体_GB2312" pitchFamily="49" charset="-122"/>
              </a:rPr>
              <a:t>有限布尔代数</a:t>
            </a:r>
            <a:r>
              <a:rPr lang="zh-CN" altLang="en-US" sz="2800" b="1">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52DC89A-6239-4B90-AAC0-623DD01E1542}"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86384926-8F6D-4600-B3D0-27AD893E5A42}" type="slidenum">
              <a:rPr lang="en-US" altLang="zh-CN" smtClean="0"/>
              <a:pPr/>
              <a:t>82</a:t>
            </a:fld>
            <a:endParaRPr lang="en-US" altLang="zh-CN" dirty="0"/>
          </a:p>
        </p:txBody>
      </p:sp>
      <p:sp>
        <p:nvSpPr>
          <p:cNvPr id="522242" name="Rectangle 2"/>
          <p:cNvSpPr>
            <a:spLocks noGrp="1" noChangeArrowheads="1"/>
          </p:cNvSpPr>
          <p:nvPr>
            <p:ph type="title"/>
          </p:nvPr>
        </p:nvSpPr>
        <p:spPr/>
        <p:txBody>
          <a:bodyPr/>
          <a:lstStyle/>
          <a:p>
            <a:r>
              <a:rPr lang="zh-CN" altLang="en-US" sz="3200">
                <a:latin typeface="隶书" pitchFamily="49" charset="-122"/>
                <a:ea typeface="隶书" pitchFamily="49" charset="-122"/>
              </a:rPr>
              <a:t>例</a:t>
            </a:r>
          </a:p>
        </p:txBody>
      </p:sp>
      <p:sp>
        <p:nvSpPr>
          <p:cNvPr id="522243" name="Rectangle 3"/>
          <p:cNvSpPr>
            <a:spLocks noGrp="1" noChangeArrowheads="1"/>
          </p:cNvSpPr>
          <p:nvPr>
            <p:ph type="body" sz="half" idx="1"/>
          </p:nvPr>
        </p:nvSpPr>
        <p:spPr>
          <a:xfrm>
            <a:off x="1042988" y="1244600"/>
            <a:ext cx="7777162" cy="968375"/>
          </a:xfrm>
          <a:noFill/>
          <a:ln/>
        </p:spPr>
        <p:txBody>
          <a:bodyPr lIns="90000" tIns="46800" rIns="90000" bIns="46800"/>
          <a:lstStyle/>
          <a:p>
            <a:pPr>
              <a:buFont typeface="Wingdings" pitchFamily="2" charset="2"/>
              <a:buNone/>
            </a:pPr>
            <a:r>
              <a:rPr lang="en-US" altLang="zh-CN" sz="2400">
                <a:latin typeface="黑体" pitchFamily="2" charset="-122"/>
                <a:ea typeface="黑体" pitchFamily="2" charset="-122"/>
              </a:rPr>
              <a:t>	</a:t>
            </a:r>
            <a:r>
              <a:rPr lang="zh-CN" altLang="en-US" sz="2400">
                <a:latin typeface="黑体" pitchFamily="2" charset="-122"/>
                <a:ea typeface="黑体" pitchFamily="2" charset="-122"/>
              </a:rPr>
              <a:t>如图</a:t>
            </a:r>
            <a:r>
              <a:rPr lang="en-US" altLang="zh-CN" sz="2400">
                <a:latin typeface="黑体" pitchFamily="2" charset="-122"/>
                <a:ea typeface="黑体" pitchFamily="2" charset="-122"/>
              </a:rPr>
              <a:t>(a)</a:t>
            </a:r>
            <a:r>
              <a:rPr lang="zh-CN" altLang="en-US" sz="2400">
                <a:latin typeface="黑体" pitchFamily="2" charset="-122"/>
                <a:ea typeface="黑体" pitchFamily="2" charset="-122"/>
              </a:rPr>
              <a:t>、</a:t>
            </a:r>
            <a:r>
              <a:rPr lang="en-US" altLang="zh-CN" sz="2400">
                <a:latin typeface="黑体" pitchFamily="2" charset="-122"/>
                <a:ea typeface="黑体" pitchFamily="2" charset="-122"/>
              </a:rPr>
              <a:t>(b)</a:t>
            </a:r>
            <a:r>
              <a:rPr lang="zh-CN" altLang="en-US" sz="2400">
                <a:latin typeface="黑体" pitchFamily="2" charset="-122"/>
                <a:ea typeface="黑体" pitchFamily="2" charset="-122"/>
              </a:rPr>
              <a:t>、</a:t>
            </a:r>
            <a:r>
              <a:rPr lang="en-US" altLang="zh-CN" sz="2400">
                <a:latin typeface="黑体" pitchFamily="2" charset="-122"/>
                <a:ea typeface="黑体" pitchFamily="2" charset="-122"/>
              </a:rPr>
              <a:t>(c)</a:t>
            </a:r>
            <a:r>
              <a:rPr lang="zh-CN" altLang="en-US" sz="2400">
                <a:latin typeface="黑体" pitchFamily="2" charset="-122"/>
                <a:ea typeface="黑体" pitchFamily="2" charset="-122"/>
              </a:rPr>
              <a:t>所示的图中，图</a:t>
            </a:r>
            <a:r>
              <a:rPr lang="en-US" altLang="zh-CN" sz="2400">
                <a:latin typeface="黑体" pitchFamily="2" charset="-122"/>
                <a:ea typeface="黑体" pitchFamily="2" charset="-122"/>
              </a:rPr>
              <a:t>(a)</a:t>
            </a:r>
            <a:r>
              <a:rPr lang="zh-CN" altLang="en-US" sz="2400">
                <a:latin typeface="黑体" pitchFamily="2" charset="-122"/>
                <a:ea typeface="黑体" pitchFamily="2" charset="-122"/>
              </a:rPr>
              <a:t>是一个布尔代数，但图</a:t>
            </a:r>
            <a:r>
              <a:rPr lang="en-US" altLang="zh-CN" sz="2400">
                <a:latin typeface="黑体" pitchFamily="2" charset="-122"/>
                <a:ea typeface="黑体" pitchFamily="2" charset="-122"/>
              </a:rPr>
              <a:t>(b)</a:t>
            </a:r>
            <a:r>
              <a:rPr lang="zh-CN" altLang="en-US" sz="2400">
                <a:latin typeface="黑体" pitchFamily="2" charset="-122"/>
                <a:ea typeface="黑体" pitchFamily="2" charset="-122"/>
              </a:rPr>
              <a:t>、</a:t>
            </a:r>
            <a:r>
              <a:rPr lang="en-US" altLang="zh-CN" sz="2400">
                <a:latin typeface="黑体" pitchFamily="2" charset="-122"/>
                <a:ea typeface="黑体" pitchFamily="2" charset="-122"/>
              </a:rPr>
              <a:t>(c)</a:t>
            </a:r>
            <a:r>
              <a:rPr lang="zh-CN" altLang="en-US" sz="2400">
                <a:latin typeface="黑体" pitchFamily="2" charset="-122"/>
                <a:ea typeface="黑体" pitchFamily="2" charset="-122"/>
              </a:rPr>
              <a:t>都不是布尔代数。</a:t>
            </a:r>
          </a:p>
        </p:txBody>
      </p:sp>
      <p:pic>
        <p:nvPicPr>
          <p:cNvPr id="522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413" y="3057525"/>
            <a:ext cx="7570787" cy="2962275"/>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7020272" y="2132856"/>
            <a:ext cx="1818928" cy="1080120"/>
          </a:xfrm>
          <a:prstGeom prst="wedgeRoundRectCallou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a:t>
            </a:r>
            <a:endParaRPr lang="en-US" altLang="zh-CN" dirty="0" smtClean="0"/>
          </a:p>
        </p:txBody>
      </p:sp>
      <p:sp>
        <p:nvSpPr>
          <p:cNvPr id="10" name="圆角矩形标注 9"/>
          <p:cNvSpPr/>
          <p:nvPr/>
        </p:nvSpPr>
        <p:spPr bwMode="auto">
          <a:xfrm>
            <a:off x="4716016" y="2132856"/>
            <a:ext cx="1818928" cy="1080120"/>
          </a:xfrm>
          <a:prstGeom prst="wedgeRoundRectCallout">
            <a:avLst>
              <a:gd name="adj1" fmla="val -5076"/>
              <a:gd name="adj2" fmla="val 61237"/>
              <a:gd name="adj3" fmla="val 16667"/>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补元不唯一</a:t>
            </a:r>
            <a:endParaRPr lang="en-US" altLang="zh-CN"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8DF3C3-C93F-41BE-AFE7-4A2201D5639D}"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CD212336-DF32-4E0D-8E66-55A09B5F0C2B}" type="slidenum">
              <a:rPr lang="en-US" altLang="zh-CN" smtClean="0"/>
              <a:pPr/>
              <a:t>83</a:t>
            </a:fld>
            <a:endParaRPr lang="en-US" altLang="zh-CN" dirty="0"/>
          </a:p>
        </p:txBody>
      </p:sp>
      <p:sp>
        <p:nvSpPr>
          <p:cNvPr id="523266" name="Rectangle 2"/>
          <p:cNvSpPr>
            <a:spLocks noGrp="1" noChangeArrowheads="1"/>
          </p:cNvSpPr>
          <p:nvPr>
            <p:ph type="title"/>
          </p:nvPr>
        </p:nvSpPr>
        <p:spPr/>
        <p:txBody>
          <a:bodyPr/>
          <a:lstStyle/>
          <a:p>
            <a:r>
              <a:rPr lang="zh-CN" altLang="en-US" sz="3600">
                <a:ea typeface="黑体" pitchFamily="2" charset="-122"/>
              </a:rPr>
              <a:t>布尔代数的性质</a:t>
            </a:r>
          </a:p>
        </p:txBody>
      </p:sp>
      <p:sp>
        <p:nvSpPr>
          <p:cNvPr id="523267" name="Rectangle 3"/>
          <p:cNvSpPr>
            <a:spLocks noChangeArrowheads="1"/>
          </p:cNvSpPr>
          <p:nvPr/>
        </p:nvSpPr>
        <p:spPr bwMode="auto">
          <a:xfrm>
            <a:off x="900113" y="1125538"/>
            <a:ext cx="7848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altLang="en-US" sz="2800" b="1" dirty="0">
                <a:solidFill>
                  <a:srgbClr val="0000FF"/>
                </a:solidFill>
                <a:latin typeface="楷体_GB2312" pitchFamily="49" charset="-122"/>
                <a:ea typeface="楷体_GB2312" pitchFamily="49" charset="-122"/>
              </a:rPr>
              <a:t>布尔代数是有补分配格，有补分配格</a:t>
            </a:r>
            <a:r>
              <a:rPr lang="en-US" altLang="zh-CN" sz="2800" b="1" dirty="0">
                <a:solidFill>
                  <a:srgbClr val="0000FF"/>
                </a:solidFill>
                <a:latin typeface="楷体_GB2312" pitchFamily="49" charset="-122"/>
                <a:ea typeface="楷体_GB2312" pitchFamily="49" charset="-122"/>
              </a:rPr>
              <a:t>&lt;B</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&gt;</a:t>
            </a:r>
            <a:r>
              <a:rPr lang="zh-CN" altLang="en-US" sz="2800" b="1" dirty="0">
                <a:solidFill>
                  <a:srgbClr val="0000FF"/>
                </a:solidFill>
                <a:latin typeface="楷体_GB2312" pitchFamily="49" charset="-122"/>
                <a:ea typeface="楷体_GB2312" pitchFamily="49" charset="-122"/>
              </a:rPr>
              <a:t>必须满足：</a:t>
            </a:r>
          </a:p>
          <a:p>
            <a:pPr marL="990600" lvl="1" indent="-533400">
              <a:spcBef>
                <a:spcPct val="20000"/>
              </a:spcBef>
              <a:buClr>
                <a:srgbClr val="FF00FF"/>
              </a:buClr>
              <a:buFont typeface="Wingdings" pitchFamily="2" charset="2"/>
              <a:buAutoNum type="arabicParenR"/>
            </a:pPr>
            <a:r>
              <a:rPr lang="zh-CN" altLang="en-US" sz="2800" b="1" dirty="0">
                <a:solidFill>
                  <a:srgbClr val="0000FF"/>
                </a:solidFill>
                <a:latin typeface="楷体_GB2312" pitchFamily="49" charset="-122"/>
                <a:ea typeface="楷体_GB2312" pitchFamily="49" charset="-122"/>
              </a:rPr>
              <a:t>是格</a:t>
            </a:r>
          </a:p>
          <a:p>
            <a:pPr marL="990600" lvl="1" indent="-533400">
              <a:spcBef>
                <a:spcPct val="20000"/>
              </a:spcBef>
              <a:buClr>
                <a:srgbClr val="FF00FF"/>
              </a:buClr>
              <a:buFont typeface="Wingdings" pitchFamily="2" charset="2"/>
              <a:buAutoNum type="arabicParenR"/>
            </a:pPr>
            <a:r>
              <a:rPr lang="zh-CN" altLang="en-US" sz="2800" b="1" dirty="0">
                <a:solidFill>
                  <a:srgbClr val="0000FF"/>
                </a:solidFill>
                <a:latin typeface="楷体_GB2312" pitchFamily="49" charset="-122"/>
                <a:ea typeface="楷体_GB2312" pitchFamily="49" charset="-122"/>
              </a:rPr>
              <a:t>分配律成立</a:t>
            </a:r>
          </a:p>
          <a:p>
            <a:pPr marL="990600" lvl="1" indent="-533400">
              <a:spcBef>
                <a:spcPct val="20000"/>
              </a:spcBef>
              <a:buClr>
                <a:srgbClr val="FF00FF"/>
              </a:buClr>
              <a:buFont typeface="Wingdings" pitchFamily="2" charset="2"/>
              <a:buAutoNum type="arabicParenR"/>
            </a:pPr>
            <a:r>
              <a:rPr lang="zh-CN" altLang="en-US" sz="2800" b="1" dirty="0">
                <a:solidFill>
                  <a:srgbClr val="0000FF"/>
                </a:solidFill>
                <a:latin typeface="楷体_GB2312" pitchFamily="49" charset="-122"/>
                <a:ea typeface="楷体_GB2312" pitchFamily="49" charset="-122"/>
              </a:rPr>
              <a:t>有最大元和最小元（有界）；</a:t>
            </a:r>
          </a:p>
          <a:p>
            <a:pPr marL="990600" lvl="1" indent="-533400">
              <a:spcBef>
                <a:spcPct val="20000"/>
              </a:spcBef>
              <a:buClr>
                <a:srgbClr val="FF00FF"/>
              </a:buClr>
              <a:buFont typeface="Wingdings" pitchFamily="2" charset="2"/>
              <a:buAutoNum type="arabicParenR"/>
            </a:pPr>
            <a:r>
              <a:rPr lang="zh-CN" altLang="en-US" sz="2800" b="1" dirty="0">
                <a:solidFill>
                  <a:srgbClr val="0000FF"/>
                </a:solidFill>
                <a:latin typeface="楷体_GB2312" pitchFamily="49" charset="-122"/>
                <a:ea typeface="楷体_GB2312" pitchFamily="49" charset="-122"/>
              </a:rPr>
              <a:t>每个元的补元存在；</a:t>
            </a:r>
          </a:p>
          <a:p>
            <a:pPr marL="533400" indent="-533400" algn="just">
              <a:lnSpc>
                <a:spcPct val="120000"/>
              </a:lnSpc>
              <a:buClr>
                <a:srgbClr val="FF0000"/>
              </a:buClr>
              <a:buFont typeface="Wingdings" pitchFamily="2" charset="2"/>
              <a:buChar char="n"/>
            </a:pPr>
            <a:r>
              <a:rPr lang="zh-CN" altLang="en-US" sz="2800" b="1" dirty="0">
                <a:solidFill>
                  <a:srgbClr val="0000FF"/>
                </a:solidFill>
                <a:latin typeface="楷体_GB2312" pitchFamily="49" charset="-122"/>
                <a:ea typeface="楷体_GB2312" pitchFamily="49" charset="-122"/>
              </a:rPr>
              <a:t>最大元</a:t>
            </a: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和最小元</a:t>
            </a:r>
            <a:r>
              <a:rPr lang="en-US" altLang="zh-CN" sz="2800" b="1" dirty="0">
                <a:solidFill>
                  <a:srgbClr val="0000FF"/>
                </a:solidFill>
                <a:latin typeface="楷体_GB2312" pitchFamily="49" charset="-122"/>
                <a:ea typeface="楷体_GB2312" pitchFamily="49" charset="-122"/>
              </a:rPr>
              <a:t>0</a:t>
            </a:r>
            <a:r>
              <a:rPr lang="zh-CN" altLang="en-US" sz="2800" b="1" dirty="0">
                <a:solidFill>
                  <a:srgbClr val="0000FF"/>
                </a:solidFill>
                <a:latin typeface="楷体_GB2312" pitchFamily="49" charset="-122"/>
                <a:ea typeface="楷体_GB2312" pitchFamily="49" charset="-122"/>
              </a:rPr>
              <a:t>可以用下面的</a:t>
            </a:r>
            <a:r>
              <a:rPr lang="zh-CN" altLang="en-US" sz="2800" b="1" dirty="0">
                <a:solidFill>
                  <a:srgbClr val="FF0000"/>
                </a:solidFill>
                <a:latin typeface="楷体_GB2312" pitchFamily="49" charset="-122"/>
                <a:ea typeface="楷体_GB2312" pitchFamily="49" charset="-122"/>
              </a:rPr>
              <a:t>同一律和零律</a:t>
            </a:r>
            <a:r>
              <a:rPr lang="zh-CN" altLang="en-US" sz="2800" b="1" dirty="0">
                <a:solidFill>
                  <a:srgbClr val="0000FF"/>
                </a:solidFill>
                <a:latin typeface="楷体_GB2312" pitchFamily="49" charset="-122"/>
                <a:ea typeface="楷体_GB2312" pitchFamily="49" charset="-122"/>
              </a:rPr>
              <a:t>来描述：在</a:t>
            </a:r>
            <a:r>
              <a:rPr lang="en-US" altLang="zh-CN" sz="2800" b="1" dirty="0">
                <a:solidFill>
                  <a:srgbClr val="0000FF"/>
                </a:solidFill>
                <a:latin typeface="楷体_GB2312" pitchFamily="49" charset="-122"/>
                <a:ea typeface="楷体_GB2312" pitchFamily="49" charset="-122"/>
              </a:rPr>
              <a:t>L</a:t>
            </a:r>
            <a:r>
              <a:rPr lang="zh-CN" altLang="en-US" sz="2800" b="1" dirty="0">
                <a:solidFill>
                  <a:srgbClr val="0000FF"/>
                </a:solidFill>
                <a:latin typeface="楷体_GB2312" pitchFamily="49" charset="-122"/>
                <a:ea typeface="楷体_GB2312" pitchFamily="49" charset="-122"/>
              </a:rPr>
              <a:t>中存在两个元素</a:t>
            </a:r>
            <a:r>
              <a:rPr lang="en-US" altLang="zh-CN" sz="2800" b="1" dirty="0">
                <a:solidFill>
                  <a:srgbClr val="0000FF"/>
                </a:solidFill>
                <a:latin typeface="楷体_GB2312" pitchFamily="49" charset="-122"/>
                <a:ea typeface="楷体_GB2312" pitchFamily="49" charset="-122"/>
              </a:rPr>
              <a:t>0</a:t>
            </a:r>
            <a:r>
              <a:rPr lang="zh-CN" altLang="en-US" sz="2800" b="1" dirty="0">
                <a:solidFill>
                  <a:srgbClr val="0000FF"/>
                </a:solidFill>
                <a:latin typeface="楷体_GB2312" pitchFamily="49" charset="-122"/>
                <a:ea typeface="楷体_GB2312" pitchFamily="49" charset="-122"/>
              </a:rPr>
              <a:t>和</a:t>
            </a: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，使得对任意</a:t>
            </a:r>
            <a:r>
              <a:rPr lang="en-US" altLang="zh-CN" sz="2800" b="1" dirty="0" err="1">
                <a:solidFill>
                  <a:srgbClr val="0000FF"/>
                </a:solidFill>
                <a:latin typeface="楷体_GB2312" pitchFamily="49" charset="-122"/>
                <a:ea typeface="楷体_GB2312" pitchFamily="49" charset="-122"/>
              </a:rPr>
              <a:t>a∈L</a:t>
            </a:r>
            <a:r>
              <a:rPr lang="zh-CN" altLang="en-US" sz="2800" b="1" dirty="0">
                <a:solidFill>
                  <a:srgbClr val="0000FF"/>
                </a:solidFill>
                <a:latin typeface="楷体_GB2312" pitchFamily="49" charset="-122"/>
                <a:ea typeface="楷体_GB2312" pitchFamily="49" charset="-122"/>
              </a:rPr>
              <a:t>，有：</a:t>
            </a:r>
          </a:p>
          <a:p>
            <a:pPr marL="533400" indent="-533400" algn="just">
              <a:lnSpc>
                <a:spcPct val="120000"/>
              </a:lnSpc>
              <a:buClr>
                <a:srgbClr val="00FF00"/>
              </a:buClr>
              <a:buFont typeface="Wingdings" pitchFamily="2" charset="2"/>
              <a:buNone/>
            </a:pPr>
            <a:r>
              <a:rPr lang="zh-CN" altLang="en-US" sz="2800" dirty="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a∧1</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a</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a∨0</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a</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a∨1</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a∧0</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0</a:t>
            </a:r>
            <a:r>
              <a:rPr lang="zh-CN" altLang="en-US" sz="2800" b="1" dirty="0">
                <a:solidFill>
                  <a:srgbClr val="0000FF"/>
                </a:solidFill>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8235CE45-73FD-4BFD-B979-71820079D8BF}" type="datetime1">
              <a:rPr lang="zh-CN" altLang="en-US" smtClean="0"/>
              <a:t>2018/12/17</a:t>
            </a:fld>
            <a:endParaRPr lang="en-US" altLang="zh-CN"/>
          </a:p>
        </p:txBody>
      </p:sp>
      <p:sp>
        <p:nvSpPr>
          <p:cNvPr id="8"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9" name="灯片编号占位符 5"/>
          <p:cNvSpPr>
            <a:spLocks noGrp="1"/>
          </p:cNvSpPr>
          <p:nvPr>
            <p:ph type="sldNum" sz="quarter" idx="12"/>
          </p:nvPr>
        </p:nvSpPr>
        <p:spPr/>
        <p:txBody>
          <a:bodyPr/>
          <a:lstStyle/>
          <a:p>
            <a:fld id="{6C9155A8-39A9-4508-942C-55DA9C1E7FD5}" type="slidenum">
              <a:rPr lang="en-US" altLang="zh-CN" smtClean="0"/>
              <a:pPr/>
              <a:t>84</a:t>
            </a:fld>
            <a:endParaRPr lang="en-US" altLang="zh-CN" dirty="0"/>
          </a:p>
        </p:txBody>
      </p:sp>
      <p:sp>
        <p:nvSpPr>
          <p:cNvPr id="524290" name="Rectangle 2"/>
          <p:cNvSpPr>
            <a:spLocks noGrp="1" noChangeArrowheads="1"/>
          </p:cNvSpPr>
          <p:nvPr>
            <p:ph type="title"/>
          </p:nvPr>
        </p:nvSpPr>
        <p:spPr/>
        <p:txBody>
          <a:bodyPr/>
          <a:lstStyle/>
          <a:p>
            <a:endParaRPr lang="zh-CN" altLang="zh-CN"/>
          </a:p>
        </p:txBody>
      </p:sp>
      <p:sp>
        <p:nvSpPr>
          <p:cNvPr id="524291" name="Rectangle 3"/>
          <p:cNvSpPr>
            <a:spLocks noChangeArrowheads="1"/>
          </p:cNvSpPr>
          <p:nvPr/>
        </p:nvSpPr>
        <p:spPr bwMode="auto">
          <a:xfrm>
            <a:off x="1042988" y="1125538"/>
            <a:ext cx="78486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Char char="n"/>
            </a:pPr>
            <a:r>
              <a:rPr lang="zh-CN" altLang="en-US" sz="2800" b="1" dirty="0">
                <a:solidFill>
                  <a:srgbClr val="0000FF"/>
                </a:solidFill>
                <a:latin typeface="黑体" pitchFamily="2" charset="-122"/>
                <a:ea typeface="黑体" pitchFamily="2" charset="-122"/>
              </a:rPr>
              <a:t>补元的存在可以用下面的</a:t>
            </a:r>
            <a:r>
              <a:rPr lang="zh-CN" altLang="en-US" sz="2800" b="1" dirty="0">
                <a:solidFill>
                  <a:srgbClr val="FF0000"/>
                </a:solidFill>
                <a:latin typeface="黑体" pitchFamily="2" charset="-122"/>
                <a:ea typeface="黑体" pitchFamily="2" charset="-122"/>
              </a:rPr>
              <a:t>互补律</a:t>
            </a:r>
            <a:r>
              <a:rPr lang="zh-CN" altLang="en-US" sz="2800" b="1" dirty="0">
                <a:solidFill>
                  <a:srgbClr val="0000FF"/>
                </a:solidFill>
                <a:latin typeface="黑体" pitchFamily="2" charset="-122"/>
                <a:ea typeface="黑体" pitchFamily="2" charset="-122"/>
              </a:rPr>
              <a:t>来描述：</a:t>
            </a:r>
          </a:p>
          <a:p>
            <a:pPr marL="990600" lvl="1" indent="-533400">
              <a:spcBef>
                <a:spcPct val="20000"/>
              </a:spcBef>
              <a:buFont typeface="Wingdings" pitchFamily="2" charset="2"/>
              <a:buNone/>
            </a:pPr>
            <a:r>
              <a:rPr lang="zh-CN" altLang="en-US" sz="2800" b="1" dirty="0">
                <a:solidFill>
                  <a:srgbClr val="0000FF"/>
                </a:solidFill>
                <a:latin typeface="黑体" pitchFamily="2" charset="-122"/>
                <a:ea typeface="黑体" pitchFamily="2" charset="-122"/>
              </a:rPr>
              <a:t>对任意</a:t>
            </a:r>
            <a:r>
              <a:rPr lang="en-US" altLang="zh-CN" sz="2800" b="1" dirty="0" err="1">
                <a:solidFill>
                  <a:srgbClr val="0000FF"/>
                </a:solidFill>
                <a:latin typeface="黑体" pitchFamily="2" charset="-122"/>
                <a:ea typeface="黑体" pitchFamily="2" charset="-122"/>
              </a:rPr>
              <a:t>a∈L</a:t>
            </a:r>
            <a:r>
              <a:rPr lang="zh-CN" altLang="en-US" sz="2800" b="1" dirty="0">
                <a:solidFill>
                  <a:srgbClr val="0000FF"/>
                </a:solidFill>
                <a:latin typeface="黑体" pitchFamily="2" charset="-122"/>
                <a:ea typeface="黑体" pitchFamily="2" charset="-122"/>
              </a:rPr>
              <a:t>，存在  ∈</a:t>
            </a:r>
            <a:r>
              <a:rPr lang="en-US" altLang="zh-CN" sz="2800" b="1" dirty="0">
                <a:solidFill>
                  <a:srgbClr val="0000FF"/>
                </a:solidFill>
                <a:latin typeface="黑体" pitchFamily="2" charset="-122"/>
                <a:ea typeface="黑体" pitchFamily="2" charset="-122"/>
              </a:rPr>
              <a:t>L</a:t>
            </a:r>
            <a:r>
              <a:rPr lang="zh-CN" altLang="en-US" sz="2800" b="1" dirty="0">
                <a:solidFill>
                  <a:srgbClr val="0000FF"/>
                </a:solidFill>
                <a:latin typeface="黑体" pitchFamily="2" charset="-122"/>
                <a:ea typeface="黑体" pitchFamily="2" charset="-122"/>
              </a:rPr>
              <a:t>，使得</a:t>
            </a:r>
          </a:p>
          <a:p>
            <a:pPr marL="990600" lvl="1" indent="-533400" algn="ctr">
              <a:spcBef>
                <a:spcPct val="20000"/>
              </a:spcBef>
              <a:buFont typeface="Wingdings" pitchFamily="2" charset="2"/>
              <a:buNone/>
            </a:pPr>
            <a:r>
              <a:rPr lang="en-US" altLang="zh-CN" sz="2800" b="1" dirty="0">
                <a:solidFill>
                  <a:srgbClr val="0000FF"/>
                </a:solidFill>
                <a:latin typeface="黑体" pitchFamily="2" charset="-122"/>
                <a:ea typeface="黑体" pitchFamily="2" charset="-122"/>
              </a:rPr>
              <a:t>a</a:t>
            </a:r>
            <a:r>
              <a:rPr lang="en-US" altLang="zh-CN" sz="2800" b="1" dirty="0">
                <a:solidFill>
                  <a:srgbClr val="0000FF"/>
                </a:solidFill>
              </a:rPr>
              <a:t>∧   </a:t>
            </a:r>
            <a:r>
              <a:rPr lang="zh-CN" altLang="en-US" sz="2800" b="1" dirty="0">
                <a:solidFill>
                  <a:srgbClr val="0000FF"/>
                </a:solidFill>
                <a:latin typeface="黑体" pitchFamily="2" charset="-122"/>
                <a:ea typeface="黑体" pitchFamily="2" charset="-122"/>
              </a:rPr>
              <a:t>＝</a:t>
            </a:r>
            <a:r>
              <a:rPr lang="en-US" altLang="zh-CN" sz="2800" b="1" dirty="0">
                <a:solidFill>
                  <a:srgbClr val="0000FF"/>
                </a:solidFill>
                <a:latin typeface="黑体" pitchFamily="2" charset="-122"/>
                <a:ea typeface="黑体" pitchFamily="2" charset="-122"/>
              </a:rPr>
              <a:t>0</a:t>
            </a:r>
            <a:r>
              <a:rPr lang="zh-CN" altLang="en-US" sz="2800" b="1" dirty="0">
                <a:solidFill>
                  <a:srgbClr val="0000FF"/>
                </a:solidFill>
                <a:latin typeface="黑体" pitchFamily="2" charset="-122"/>
                <a:ea typeface="黑体" pitchFamily="2" charset="-122"/>
              </a:rPr>
              <a:t>，</a:t>
            </a:r>
            <a:r>
              <a:rPr lang="en-US" altLang="zh-CN" sz="2800" b="1" dirty="0">
                <a:solidFill>
                  <a:srgbClr val="0000FF"/>
                </a:solidFill>
                <a:latin typeface="黑体" pitchFamily="2" charset="-122"/>
                <a:ea typeface="黑体" pitchFamily="2" charset="-122"/>
              </a:rPr>
              <a:t>a</a:t>
            </a:r>
            <a:r>
              <a:rPr lang="en-US" altLang="zh-CN" sz="2800" b="1" dirty="0">
                <a:solidFill>
                  <a:srgbClr val="0000FF"/>
                </a:solidFill>
              </a:rPr>
              <a:t>∨   </a:t>
            </a:r>
            <a:r>
              <a:rPr lang="zh-CN" altLang="en-US" sz="2800" b="1" dirty="0">
                <a:solidFill>
                  <a:srgbClr val="0000FF"/>
                </a:solidFill>
                <a:latin typeface="黑体" pitchFamily="2" charset="-122"/>
                <a:ea typeface="黑体" pitchFamily="2" charset="-122"/>
              </a:rPr>
              <a:t>＝</a:t>
            </a:r>
            <a:r>
              <a:rPr lang="en-US" altLang="zh-CN" sz="2800" b="1" dirty="0">
                <a:solidFill>
                  <a:srgbClr val="0000FF"/>
                </a:solidFill>
                <a:latin typeface="黑体" pitchFamily="2" charset="-122"/>
                <a:ea typeface="黑体" pitchFamily="2" charset="-122"/>
              </a:rPr>
              <a:t>1</a:t>
            </a:r>
            <a:r>
              <a:rPr lang="zh-CN" altLang="en-US" sz="2800" b="1" dirty="0">
                <a:solidFill>
                  <a:srgbClr val="0000FF"/>
                </a:solidFill>
                <a:latin typeface="黑体" pitchFamily="2" charset="-122"/>
                <a:ea typeface="黑体" pitchFamily="2" charset="-122"/>
              </a:rPr>
              <a:t>。</a:t>
            </a:r>
          </a:p>
          <a:p>
            <a:pPr marL="533400" indent="-533400">
              <a:lnSpc>
                <a:spcPct val="120000"/>
              </a:lnSpc>
              <a:buClr>
                <a:srgbClr val="FF0000"/>
              </a:buClr>
              <a:buFont typeface="Wingdings" pitchFamily="2" charset="2"/>
              <a:buChar char="n"/>
            </a:pPr>
            <a:r>
              <a:rPr lang="zh-CN" altLang="en-US" sz="2800" b="1" dirty="0">
                <a:solidFill>
                  <a:srgbClr val="0000FF"/>
                </a:solidFill>
                <a:latin typeface="黑体" pitchFamily="2" charset="-122"/>
                <a:ea typeface="黑体" pitchFamily="2" charset="-122"/>
              </a:rPr>
              <a:t>从本章</a:t>
            </a:r>
            <a:r>
              <a:rPr lang="en-US" altLang="zh-CN" sz="2800" b="1" dirty="0">
                <a:solidFill>
                  <a:srgbClr val="0000FF"/>
                </a:solidFill>
                <a:latin typeface="黑体" pitchFamily="2" charset="-122"/>
                <a:ea typeface="黑体" pitchFamily="2" charset="-122"/>
              </a:rPr>
              <a:t>17.1</a:t>
            </a:r>
            <a:r>
              <a:rPr lang="zh-CN" altLang="en-US" sz="2800" b="1" dirty="0">
                <a:solidFill>
                  <a:srgbClr val="0000FF"/>
                </a:solidFill>
                <a:latin typeface="黑体" pitchFamily="2" charset="-122"/>
                <a:ea typeface="黑体" pitchFamily="2" charset="-122"/>
              </a:rPr>
              <a:t>节知道格可以用交换律、结合律、吸收律、幂等律来描述。</a:t>
            </a:r>
          </a:p>
          <a:p>
            <a:pPr marL="533400" indent="-533400">
              <a:lnSpc>
                <a:spcPct val="120000"/>
              </a:lnSpc>
              <a:buClr>
                <a:srgbClr val="FF0000"/>
              </a:buClr>
              <a:buFont typeface="Wingdings" pitchFamily="2" charset="2"/>
              <a:buChar char="n"/>
            </a:pPr>
            <a:r>
              <a:rPr lang="zh-CN" altLang="en-US" sz="2800" b="1" dirty="0">
                <a:solidFill>
                  <a:srgbClr val="0000FF"/>
                </a:solidFill>
                <a:latin typeface="黑体" pitchFamily="2" charset="-122"/>
                <a:ea typeface="黑体" pitchFamily="2" charset="-122"/>
              </a:rPr>
              <a:t>有补分配格就必须满足</a:t>
            </a:r>
            <a:r>
              <a:rPr lang="zh-CN" altLang="en-US" sz="2800" b="1" dirty="0">
                <a:solidFill>
                  <a:srgbClr val="FF0000"/>
                </a:solidFill>
                <a:latin typeface="黑体" pitchFamily="2" charset="-122"/>
                <a:ea typeface="黑体" pitchFamily="2" charset="-122"/>
              </a:rPr>
              <a:t>交换律、结合律、吸收律、幂等律、分配律、同一律、零律、互补律、消去律、</a:t>
            </a:r>
            <a:r>
              <a:rPr lang="zh-CN" altLang="en-US" sz="2800" b="1" dirty="0">
                <a:latin typeface="黑体" pitchFamily="2" charset="-122"/>
                <a:ea typeface="黑体" pitchFamily="2" charset="-122"/>
              </a:rPr>
              <a:t> </a:t>
            </a:r>
            <a:r>
              <a:rPr lang="en-US" altLang="zh-CN" sz="2800" b="1" dirty="0">
                <a:solidFill>
                  <a:srgbClr val="FF0000"/>
                </a:solidFill>
                <a:latin typeface="黑体" pitchFamily="2" charset="-122"/>
                <a:ea typeface="黑体" pitchFamily="2" charset="-122"/>
              </a:rPr>
              <a:t>De Morgan</a:t>
            </a:r>
            <a:r>
              <a:rPr lang="zh-CN" altLang="en-US" sz="2800" b="1" dirty="0">
                <a:solidFill>
                  <a:srgbClr val="FF0000"/>
                </a:solidFill>
                <a:latin typeface="黑体" pitchFamily="2" charset="-122"/>
                <a:ea typeface="黑体" pitchFamily="2" charset="-122"/>
              </a:rPr>
              <a:t>律、有界性</a:t>
            </a:r>
            <a:r>
              <a:rPr lang="zh-CN" altLang="en-US" sz="2800" b="1" dirty="0">
                <a:latin typeface="黑体" pitchFamily="2" charset="-122"/>
                <a:ea typeface="黑体" pitchFamily="2" charset="-122"/>
              </a:rPr>
              <a:t>。</a:t>
            </a:r>
          </a:p>
        </p:txBody>
      </p:sp>
      <p:pic>
        <p:nvPicPr>
          <p:cNvPr id="5242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738" y="2205038"/>
            <a:ext cx="2651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29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525" y="2205038"/>
            <a:ext cx="2635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29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773238"/>
            <a:ext cx="2635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42E1C54C-3EBE-4DA7-8D0E-32D90433BFD0}" type="datetime1">
              <a:rPr lang="zh-CN" altLang="en-US" smtClean="0"/>
              <a:t>2018/12/17</a:t>
            </a:fld>
            <a:endParaRPr lang="en-US" altLang="zh-CN"/>
          </a:p>
        </p:txBody>
      </p:sp>
      <p:sp>
        <p:nvSpPr>
          <p:cNvPr id="9"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10" name="灯片编号占位符 5"/>
          <p:cNvSpPr>
            <a:spLocks noGrp="1"/>
          </p:cNvSpPr>
          <p:nvPr>
            <p:ph type="sldNum" sz="quarter" idx="12"/>
          </p:nvPr>
        </p:nvSpPr>
        <p:spPr/>
        <p:txBody>
          <a:bodyPr/>
          <a:lstStyle/>
          <a:p>
            <a:fld id="{FCC00C70-DB38-4CBB-AE5E-8F577639EF90}" type="slidenum">
              <a:rPr lang="en-US" altLang="zh-CN" smtClean="0"/>
              <a:pPr/>
              <a:t>85</a:t>
            </a:fld>
            <a:endParaRPr lang="en-US" altLang="zh-CN" dirty="0"/>
          </a:p>
        </p:txBody>
      </p:sp>
      <p:sp>
        <p:nvSpPr>
          <p:cNvPr id="525314" name="Rectangle 2"/>
          <p:cNvSpPr>
            <a:spLocks noGrp="1" noChangeArrowheads="1"/>
          </p:cNvSpPr>
          <p:nvPr>
            <p:ph type="title"/>
          </p:nvPr>
        </p:nvSpPr>
        <p:spPr/>
        <p:txBody>
          <a:bodyPr/>
          <a:lstStyle/>
          <a:p>
            <a:r>
              <a:rPr lang="zh-CN" altLang="en-US" sz="3200">
                <a:latin typeface="隶书" pitchFamily="49" charset="-122"/>
                <a:ea typeface="隶书" pitchFamily="49" charset="-122"/>
              </a:rPr>
              <a:t>例</a:t>
            </a:r>
          </a:p>
        </p:txBody>
      </p:sp>
      <p:sp>
        <p:nvSpPr>
          <p:cNvPr id="525315" name="Rectangle 3"/>
          <p:cNvSpPr>
            <a:spLocks noChangeArrowheads="1"/>
          </p:cNvSpPr>
          <p:nvPr/>
        </p:nvSpPr>
        <p:spPr bwMode="auto">
          <a:xfrm>
            <a:off x="1042988" y="1125538"/>
            <a:ext cx="775335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457200" indent="-457200" algn="just">
              <a:lnSpc>
                <a:spcPct val="120000"/>
              </a:lnSpc>
              <a:buClr>
                <a:srgbClr val="FF0000"/>
              </a:buClr>
              <a:buFont typeface="Wingdings" pitchFamily="2" charset="2"/>
              <a:buAutoNum type="arabicParenR"/>
            </a:pPr>
            <a:r>
              <a:rPr lang="zh-CN" altLang="en-US" sz="2800" b="1" dirty="0">
                <a:latin typeface="楷体_GB2312" pitchFamily="49" charset="-122"/>
                <a:ea typeface="楷体_GB2312" pitchFamily="49" charset="-122"/>
              </a:rPr>
              <a:t>设</a:t>
            </a:r>
            <a:r>
              <a:rPr lang="en-US" altLang="zh-CN" sz="2800" b="1" dirty="0">
                <a:latin typeface="楷体_GB2312" pitchFamily="49" charset="-122"/>
                <a:ea typeface="楷体_GB2312" pitchFamily="49" charset="-122"/>
              </a:rPr>
              <a:t>B</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{0,1}</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B</a:t>
            </a:r>
            <a:r>
              <a:rPr lang="zh-CN" altLang="en-US" sz="2800" b="1" dirty="0">
                <a:latin typeface="楷体_GB2312" pitchFamily="49" charset="-122"/>
                <a:ea typeface="楷体_GB2312" pitchFamily="49" charset="-122"/>
              </a:rPr>
              <a:t>上的运算∧、∨和</a:t>
            </a:r>
            <a:r>
              <a:rPr lang="en-US" altLang="en-US" b="1" dirty="0">
                <a:latin typeface="楷体_GB2312" pitchFamily="49" charset="-122"/>
                <a:ea typeface="楷体_GB2312" pitchFamily="49" charset="-122"/>
              </a:rPr>
              <a:t>ˉ</a:t>
            </a:r>
            <a:r>
              <a:rPr lang="zh-CN" altLang="en-US" sz="2800" b="1" dirty="0">
                <a:latin typeface="楷体_GB2312" pitchFamily="49" charset="-122"/>
                <a:ea typeface="楷体_GB2312" pitchFamily="49" charset="-122"/>
              </a:rPr>
              <a:t>分别由表</a:t>
            </a:r>
            <a:r>
              <a:rPr lang="en-US" altLang="zh-CN" sz="2800" b="1" dirty="0">
                <a:latin typeface="楷体_GB2312" pitchFamily="49" charset="-122"/>
                <a:ea typeface="楷体_GB2312" pitchFamily="49" charset="-122"/>
              </a:rPr>
              <a:t>17-1</a:t>
            </a:r>
            <a:r>
              <a:rPr lang="zh-CN" altLang="en-US" sz="2800" b="1" dirty="0">
                <a:latin typeface="楷体_GB2312" pitchFamily="49" charset="-122"/>
                <a:ea typeface="楷体_GB2312" pitchFamily="49" charset="-122"/>
              </a:rPr>
              <a:t>、表</a:t>
            </a:r>
            <a:r>
              <a:rPr lang="en-US" altLang="zh-CN" sz="2800" b="1" dirty="0">
                <a:latin typeface="楷体_GB2312" pitchFamily="49" charset="-122"/>
                <a:ea typeface="楷体_GB2312" pitchFamily="49" charset="-122"/>
              </a:rPr>
              <a:t>17-2</a:t>
            </a:r>
            <a:r>
              <a:rPr lang="zh-CN" altLang="en-US" sz="2800" b="1" dirty="0">
                <a:latin typeface="楷体_GB2312" pitchFamily="49" charset="-122"/>
                <a:ea typeface="楷体_GB2312" pitchFamily="49" charset="-122"/>
              </a:rPr>
              <a:t>和表</a:t>
            </a:r>
            <a:r>
              <a:rPr lang="en-US" altLang="zh-CN" sz="2800" b="1" dirty="0">
                <a:latin typeface="楷体_GB2312" pitchFamily="49" charset="-122"/>
                <a:ea typeface="楷体_GB2312" pitchFamily="49" charset="-122"/>
              </a:rPr>
              <a:t>17-3</a:t>
            </a:r>
            <a:r>
              <a:rPr lang="zh-CN" altLang="en-US" sz="2800" b="1" dirty="0">
                <a:latin typeface="楷体_GB2312" pitchFamily="49" charset="-122"/>
                <a:ea typeface="楷体_GB2312" pitchFamily="49" charset="-122"/>
              </a:rPr>
              <a:t>给出，不难证明</a:t>
            </a:r>
            <a:r>
              <a:rPr lang="en-US" altLang="zh-CN" sz="2800" b="1" dirty="0">
                <a:latin typeface="楷体_GB2312" pitchFamily="49" charset="-122"/>
                <a:ea typeface="楷体_GB2312" pitchFamily="49" charset="-122"/>
              </a:rPr>
              <a:t>&lt;B,∧,∨,</a:t>
            </a:r>
            <a:r>
              <a:rPr lang="en-US" altLang="en-US" b="1" dirty="0">
                <a:latin typeface="楷体_GB2312" pitchFamily="49" charset="-122"/>
                <a:ea typeface="楷体_GB2312" pitchFamily="49" charset="-122"/>
              </a:rPr>
              <a:t>ˉ</a:t>
            </a:r>
            <a:r>
              <a:rPr lang="en-US" altLang="zh-CN" sz="2800" b="1" dirty="0">
                <a:latin typeface="楷体_GB2312" pitchFamily="49" charset="-122"/>
                <a:ea typeface="楷体_GB2312" pitchFamily="49" charset="-122"/>
              </a:rPr>
              <a:t>,0,1&gt;</a:t>
            </a:r>
            <a:r>
              <a:rPr lang="zh-CN" altLang="en-US" sz="2800" b="1" dirty="0">
                <a:latin typeface="楷体_GB2312" pitchFamily="49" charset="-122"/>
                <a:ea typeface="楷体_GB2312" pitchFamily="49" charset="-122"/>
              </a:rPr>
              <a:t>是布尔代数，习惯上称之为电路代数，它是</a:t>
            </a:r>
            <a:r>
              <a:rPr lang="en-US" altLang="zh-CN" sz="2800" b="1" dirty="0" err="1">
                <a:latin typeface="楷体_GB2312" pitchFamily="49" charset="-122"/>
                <a:ea typeface="楷体_GB2312" pitchFamily="49" charset="-122"/>
              </a:rPr>
              <a:t>Hasse</a:t>
            </a:r>
            <a:r>
              <a:rPr lang="zh-CN" altLang="en-US" sz="2800" b="1" dirty="0">
                <a:latin typeface="楷体_GB2312" pitchFamily="49" charset="-122"/>
                <a:ea typeface="楷体_GB2312" pitchFamily="49" charset="-122"/>
              </a:rPr>
              <a:t>图为链的惟一的布尔代数。</a:t>
            </a:r>
          </a:p>
        </p:txBody>
      </p:sp>
      <p:graphicFrame>
        <p:nvGraphicFramePr>
          <p:cNvPr id="525316" name="Object 4"/>
          <p:cNvGraphicFramePr>
            <a:graphicFrameLocks noChangeAspect="1"/>
          </p:cNvGraphicFramePr>
          <p:nvPr/>
        </p:nvGraphicFramePr>
        <p:xfrm>
          <a:off x="1219200" y="4005263"/>
          <a:ext cx="7731125" cy="1897062"/>
        </p:xfrm>
        <a:graphic>
          <a:graphicData uri="http://schemas.openxmlformats.org/presentationml/2006/ole">
            <mc:AlternateContent xmlns:mc="http://schemas.openxmlformats.org/markup-compatibility/2006">
              <mc:Choice xmlns:v="urn:schemas-microsoft-com:vml" Requires="v">
                <p:oleObj spid="_x0000_s525344" name="位图图像" r:id="rId4" imgW="6676190" imgH="1638529" progId="Paint.Picture">
                  <p:embed/>
                </p:oleObj>
              </mc:Choice>
              <mc:Fallback>
                <p:oleObj name="位图图像" r:id="rId4" imgW="6676190" imgH="163852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005263"/>
                        <a:ext cx="7731125" cy="189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5317" name="Text Box 5"/>
          <p:cNvSpPr txBox="1">
            <a:spLocks noChangeArrowheads="1"/>
          </p:cNvSpPr>
          <p:nvPr/>
        </p:nvSpPr>
        <p:spPr bwMode="auto">
          <a:xfrm>
            <a:off x="2051050" y="4076700"/>
            <a:ext cx="1225550" cy="457200"/>
          </a:xfrm>
          <a:prstGeom prst="rect">
            <a:avLst/>
          </a:prstGeom>
          <a:solidFill>
            <a:srgbClr val="78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黑体" pitchFamily="2" charset="-122"/>
                <a:ea typeface="黑体" pitchFamily="2" charset="-122"/>
              </a:rPr>
              <a:t>表</a:t>
            </a:r>
            <a:r>
              <a:rPr lang="en-US" altLang="zh-CN" b="1">
                <a:latin typeface="黑体" pitchFamily="2" charset="-122"/>
                <a:ea typeface="黑体" pitchFamily="2" charset="-122"/>
              </a:rPr>
              <a:t>17</a:t>
            </a:r>
            <a:r>
              <a:rPr lang="en-US" altLang="zh-CN" b="1">
                <a:latin typeface="Times New Roman"/>
                <a:ea typeface="黑体" pitchFamily="2" charset="-122"/>
              </a:rPr>
              <a:t>–</a:t>
            </a:r>
            <a:r>
              <a:rPr lang="en-US" altLang="zh-CN" b="1">
                <a:latin typeface="黑体" pitchFamily="2" charset="-122"/>
                <a:ea typeface="黑体" pitchFamily="2" charset="-122"/>
              </a:rPr>
              <a:t>1 </a:t>
            </a:r>
          </a:p>
        </p:txBody>
      </p:sp>
      <p:sp>
        <p:nvSpPr>
          <p:cNvPr id="525318" name="Text Box 6"/>
          <p:cNvSpPr txBox="1">
            <a:spLocks noChangeArrowheads="1"/>
          </p:cNvSpPr>
          <p:nvPr/>
        </p:nvSpPr>
        <p:spPr bwMode="auto">
          <a:xfrm>
            <a:off x="4787900" y="4076700"/>
            <a:ext cx="1225550" cy="457200"/>
          </a:xfrm>
          <a:prstGeom prst="rect">
            <a:avLst/>
          </a:prstGeom>
          <a:solidFill>
            <a:srgbClr val="78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黑体" pitchFamily="2" charset="-122"/>
                <a:ea typeface="黑体" pitchFamily="2" charset="-122"/>
              </a:rPr>
              <a:t>表</a:t>
            </a:r>
            <a:r>
              <a:rPr lang="en-US" altLang="zh-CN" b="1">
                <a:latin typeface="黑体" pitchFamily="2" charset="-122"/>
                <a:ea typeface="黑体" pitchFamily="2" charset="-122"/>
              </a:rPr>
              <a:t>17</a:t>
            </a:r>
            <a:r>
              <a:rPr lang="en-US" altLang="zh-CN" b="1">
                <a:latin typeface="Times New Roman"/>
                <a:ea typeface="黑体" pitchFamily="2" charset="-122"/>
              </a:rPr>
              <a:t>–</a:t>
            </a:r>
            <a:r>
              <a:rPr lang="en-US" altLang="zh-CN" b="1">
                <a:latin typeface="黑体" pitchFamily="2" charset="-122"/>
                <a:ea typeface="黑体" pitchFamily="2" charset="-122"/>
              </a:rPr>
              <a:t>2 </a:t>
            </a:r>
          </a:p>
        </p:txBody>
      </p:sp>
      <p:sp>
        <p:nvSpPr>
          <p:cNvPr id="525319" name="Text Box 7"/>
          <p:cNvSpPr txBox="1">
            <a:spLocks noChangeArrowheads="1"/>
          </p:cNvSpPr>
          <p:nvPr/>
        </p:nvSpPr>
        <p:spPr bwMode="auto">
          <a:xfrm>
            <a:off x="7380288" y="4076700"/>
            <a:ext cx="1225550" cy="457200"/>
          </a:xfrm>
          <a:prstGeom prst="rect">
            <a:avLst/>
          </a:prstGeom>
          <a:solidFill>
            <a:srgbClr val="78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黑体" pitchFamily="2" charset="-122"/>
                <a:ea typeface="黑体" pitchFamily="2" charset="-122"/>
              </a:rPr>
              <a:t>表</a:t>
            </a:r>
            <a:r>
              <a:rPr lang="en-US" altLang="zh-CN" b="1">
                <a:latin typeface="黑体" pitchFamily="2" charset="-122"/>
                <a:ea typeface="黑体" pitchFamily="2" charset="-122"/>
              </a:rPr>
              <a:t>17</a:t>
            </a:r>
            <a:r>
              <a:rPr lang="en-US" altLang="zh-CN" b="1">
                <a:latin typeface="Times New Roman"/>
                <a:ea typeface="黑体" pitchFamily="2" charset="-122"/>
              </a:rPr>
              <a:t>–</a:t>
            </a:r>
            <a:r>
              <a:rPr lang="en-US" altLang="zh-CN" b="1">
                <a:latin typeface="黑体" pitchFamily="2" charset="-122"/>
                <a:ea typeface="黑体" pitchFamily="2" charset="-122"/>
              </a:rPr>
              <a:t>3 </a:t>
            </a:r>
          </a:p>
        </p:txBody>
      </p:sp>
      <p:cxnSp>
        <p:nvCxnSpPr>
          <p:cNvPr id="3" name="直接连接符 2"/>
          <p:cNvCxnSpPr/>
          <p:nvPr/>
        </p:nvCxnSpPr>
        <p:spPr bwMode="auto">
          <a:xfrm>
            <a:off x="8316416" y="4797152"/>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2"/>
    </p:custData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D623C7-1514-4091-93CC-A7C96B08F682}"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44B1CF81-7D9F-41FA-A97A-1C0F7F467969}" type="slidenum">
              <a:rPr lang="en-US" altLang="zh-CN" smtClean="0"/>
              <a:pPr/>
              <a:t>86</a:t>
            </a:fld>
            <a:endParaRPr lang="en-US" altLang="zh-CN" dirty="0"/>
          </a:p>
        </p:txBody>
      </p:sp>
      <p:sp>
        <p:nvSpPr>
          <p:cNvPr id="526338" name="Rectangle 2"/>
          <p:cNvSpPr>
            <a:spLocks noGrp="1" noChangeArrowheads="1"/>
          </p:cNvSpPr>
          <p:nvPr>
            <p:ph type="title"/>
          </p:nvPr>
        </p:nvSpPr>
        <p:spPr/>
        <p:txBody>
          <a:bodyPr/>
          <a:lstStyle/>
          <a:p>
            <a:endParaRPr lang="zh-CN" altLang="zh-CN"/>
          </a:p>
        </p:txBody>
      </p:sp>
      <p:sp>
        <p:nvSpPr>
          <p:cNvPr id="526339" name="Rectangle 3"/>
          <p:cNvSpPr>
            <a:spLocks noChangeArrowheads="1"/>
          </p:cNvSpPr>
          <p:nvPr/>
        </p:nvSpPr>
        <p:spPr bwMode="auto">
          <a:xfrm>
            <a:off x="971550" y="1125538"/>
            <a:ext cx="7921625"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15000"/>
              </a:lnSpc>
              <a:buClr>
                <a:srgbClr val="FF0000"/>
              </a:buClr>
              <a:buFont typeface="Wingdings" pitchFamily="2" charset="2"/>
              <a:buAutoNum type="arabicParenR" startAt="2"/>
            </a:pPr>
            <a:r>
              <a:rPr lang="zh-CN" altLang="en-US" sz="2800" b="1" dirty="0">
                <a:solidFill>
                  <a:srgbClr val="0000FF"/>
                </a:solidFill>
                <a:latin typeface="楷体_GB2312" pitchFamily="49" charset="-122"/>
                <a:ea typeface="楷体_GB2312" pitchFamily="49" charset="-122"/>
              </a:rPr>
              <a:t>设</a:t>
            </a:r>
            <a:r>
              <a:rPr lang="en-US" altLang="zh-CN" sz="2800" b="1" dirty="0">
                <a:solidFill>
                  <a:srgbClr val="0000FF"/>
                </a:solidFill>
                <a:latin typeface="楷体_GB2312" pitchFamily="49" charset="-122"/>
                <a:ea typeface="楷体_GB2312" pitchFamily="49" charset="-122"/>
              </a:rPr>
              <a:t>S</a:t>
            </a:r>
            <a:r>
              <a:rPr lang="zh-CN" altLang="en-US" sz="2800" b="1" dirty="0">
                <a:solidFill>
                  <a:srgbClr val="0000FF"/>
                </a:solidFill>
                <a:latin typeface="楷体_GB2312" pitchFamily="49" charset="-122"/>
                <a:ea typeface="楷体_GB2312" pitchFamily="49" charset="-122"/>
              </a:rPr>
              <a:t>为任意集合，</a:t>
            </a:r>
            <a:r>
              <a:rPr lang="en-US" altLang="zh-CN" sz="2800" b="1" dirty="0">
                <a:solidFill>
                  <a:srgbClr val="0000FF"/>
                </a:solidFill>
                <a:latin typeface="楷体_GB2312" pitchFamily="49" charset="-122"/>
                <a:ea typeface="楷体_GB2312" pitchFamily="49" charset="-122"/>
                <a:sym typeface="Symbol" pitchFamily="18" charset="2"/>
              </a:rPr>
              <a:t>2</a:t>
            </a:r>
            <a:r>
              <a:rPr lang="en-US" altLang="zh-CN" sz="2800" b="1" baseline="30000" dirty="0">
                <a:solidFill>
                  <a:srgbClr val="0000FF"/>
                </a:solidFill>
                <a:latin typeface="楷体_GB2312" pitchFamily="49" charset="-122"/>
                <a:ea typeface="楷体_GB2312" pitchFamily="49" charset="-122"/>
              </a:rPr>
              <a:t>S</a:t>
            </a:r>
            <a:r>
              <a:rPr lang="zh-CN" altLang="en-US" sz="2800" b="1" dirty="0">
                <a:solidFill>
                  <a:srgbClr val="0000FF"/>
                </a:solidFill>
                <a:latin typeface="楷体_GB2312" pitchFamily="49" charset="-122"/>
                <a:ea typeface="楷体_GB2312" pitchFamily="49" charset="-122"/>
              </a:rPr>
              <a:t>是</a:t>
            </a:r>
            <a:r>
              <a:rPr lang="en-US" altLang="zh-CN" sz="2800" b="1" dirty="0">
                <a:solidFill>
                  <a:srgbClr val="0000FF"/>
                </a:solidFill>
                <a:latin typeface="楷体_GB2312" pitchFamily="49" charset="-122"/>
                <a:ea typeface="楷体_GB2312" pitchFamily="49" charset="-122"/>
              </a:rPr>
              <a:t>S</a:t>
            </a:r>
            <a:r>
              <a:rPr lang="zh-CN" altLang="en-US" sz="2800" b="1" dirty="0">
                <a:solidFill>
                  <a:srgbClr val="0000FF"/>
                </a:solidFill>
                <a:latin typeface="楷体_GB2312" pitchFamily="49" charset="-122"/>
                <a:ea typeface="楷体_GB2312" pitchFamily="49" charset="-122"/>
              </a:rPr>
              <a:t>的幂集，∩、∪和</a:t>
            </a:r>
            <a:r>
              <a:rPr lang="en-US" altLang="zh-CN"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分别是集合的交、并和补运算，容易证明    </a:t>
            </a:r>
            <a:r>
              <a:rPr lang="en-US" altLang="zh-CN" sz="2800" b="1" dirty="0">
                <a:solidFill>
                  <a:srgbClr val="0000FF"/>
                </a:solidFill>
                <a:latin typeface="楷体_GB2312" pitchFamily="49" charset="-122"/>
                <a:ea typeface="楷体_GB2312" pitchFamily="49" charset="-122"/>
              </a:rPr>
              <a:t>&lt;</a:t>
            </a:r>
            <a:r>
              <a:rPr lang="en-US" altLang="zh-CN" sz="2800" b="1" dirty="0">
                <a:solidFill>
                  <a:srgbClr val="0000FF"/>
                </a:solidFill>
                <a:latin typeface="楷体_GB2312" pitchFamily="49" charset="-122"/>
                <a:ea typeface="楷体_GB2312" pitchFamily="49" charset="-122"/>
                <a:sym typeface="Symbol" pitchFamily="18" charset="2"/>
              </a:rPr>
              <a:t>2</a:t>
            </a:r>
            <a:r>
              <a:rPr lang="en-US" altLang="zh-CN" sz="2800" b="1" baseline="30000" dirty="0">
                <a:solidFill>
                  <a:srgbClr val="0000FF"/>
                </a:solidFill>
                <a:latin typeface="楷体_GB2312" pitchFamily="49" charset="-122"/>
                <a:ea typeface="楷体_GB2312" pitchFamily="49" charset="-122"/>
              </a:rPr>
              <a:t>S</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a:t>
            </a:r>
            <a:r>
              <a:rPr lang="en-US" altLang="zh-CN" sz="2800" b="1" baseline="30000"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,Φ,S&gt;</a:t>
            </a:r>
            <a:r>
              <a:rPr lang="zh-CN" altLang="en-US" sz="2800" b="1" dirty="0">
                <a:solidFill>
                  <a:srgbClr val="0000FF"/>
                </a:solidFill>
                <a:latin typeface="楷体_GB2312" pitchFamily="49" charset="-122"/>
                <a:ea typeface="楷体_GB2312" pitchFamily="49" charset="-122"/>
              </a:rPr>
              <a:t>是布尔代数，称之为</a:t>
            </a:r>
            <a:r>
              <a:rPr lang="zh-CN" altLang="en-US" sz="2800" b="1" dirty="0">
                <a:solidFill>
                  <a:srgbClr val="FF3399"/>
                </a:solidFill>
                <a:latin typeface="楷体_GB2312" pitchFamily="49" charset="-122"/>
                <a:ea typeface="楷体_GB2312" pitchFamily="49" charset="-122"/>
              </a:rPr>
              <a:t>集合代数</a:t>
            </a:r>
            <a:r>
              <a:rPr lang="zh-CN" altLang="en-US" sz="2800" b="1" dirty="0">
                <a:solidFill>
                  <a:srgbClr val="0000FF"/>
                </a:solidFill>
                <a:latin typeface="楷体_GB2312" pitchFamily="49" charset="-122"/>
                <a:ea typeface="楷体_GB2312" pitchFamily="49" charset="-122"/>
              </a:rPr>
              <a:t>。如果</a:t>
            </a:r>
            <a:r>
              <a:rPr lang="en-US" altLang="zh-CN" sz="2800" b="1" dirty="0">
                <a:solidFill>
                  <a:srgbClr val="0000FF"/>
                </a:solidFill>
                <a:latin typeface="楷体_GB2312" pitchFamily="49" charset="-122"/>
                <a:ea typeface="楷体_GB2312" pitchFamily="49" charset="-122"/>
              </a:rPr>
              <a:t>S</a:t>
            </a:r>
            <a:r>
              <a:rPr lang="zh-CN" altLang="en-US" sz="2800" b="1" dirty="0">
                <a:solidFill>
                  <a:srgbClr val="0000FF"/>
                </a:solidFill>
                <a:latin typeface="楷体_GB2312" pitchFamily="49" charset="-122"/>
                <a:ea typeface="楷体_GB2312" pitchFamily="49" charset="-122"/>
              </a:rPr>
              <a:t>为</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个元素的有限集，则</a:t>
            </a:r>
            <a:r>
              <a:rPr lang="en-US" altLang="zh-CN" sz="2800" b="1" dirty="0">
                <a:solidFill>
                  <a:srgbClr val="0000FF"/>
                </a:solidFill>
                <a:latin typeface="楷体_GB2312" pitchFamily="49" charset="-122"/>
                <a:ea typeface="楷体_GB2312" pitchFamily="49" charset="-122"/>
                <a:sym typeface="Symbol" pitchFamily="18" charset="2"/>
              </a:rPr>
              <a:t>2</a:t>
            </a:r>
            <a:r>
              <a:rPr lang="en-US" altLang="zh-CN" sz="2800" b="1" baseline="30000" dirty="0">
                <a:solidFill>
                  <a:srgbClr val="0000FF"/>
                </a:solidFill>
                <a:latin typeface="楷体_GB2312" pitchFamily="49" charset="-122"/>
                <a:ea typeface="楷体_GB2312" pitchFamily="49" charset="-122"/>
              </a:rPr>
              <a:t>S</a:t>
            </a:r>
            <a:r>
              <a:rPr lang="zh-CN" altLang="en-US" sz="2800" b="1" dirty="0">
                <a:solidFill>
                  <a:srgbClr val="0000FF"/>
                </a:solidFill>
                <a:latin typeface="楷体_GB2312" pitchFamily="49" charset="-122"/>
                <a:ea typeface="楷体_GB2312" pitchFamily="49" charset="-122"/>
              </a:rPr>
              <a:t>有</a:t>
            </a:r>
            <a:r>
              <a:rPr lang="en-US" altLang="zh-CN" sz="2800" b="1" dirty="0">
                <a:solidFill>
                  <a:srgbClr val="0000FF"/>
                </a:solidFill>
                <a:latin typeface="楷体_GB2312" pitchFamily="49" charset="-122"/>
                <a:ea typeface="楷体_GB2312" pitchFamily="49" charset="-122"/>
              </a:rPr>
              <a:t>2</a:t>
            </a:r>
            <a:r>
              <a:rPr lang="en-US" altLang="zh-CN" sz="2800" b="1" baseline="30000"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个元素，该布尔代数的</a:t>
            </a:r>
            <a:r>
              <a:rPr lang="en-US" altLang="zh-CN" sz="2800" b="1" dirty="0" err="1">
                <a:solidFill>
                  <a:srgbClr val="0000FF"/>
                </a:solidFill>
                <a:latin typeface="楷体_GB2312" pitchFamily="49" charset="-122"/>
                <a:ea typeface="楷体_GB2312" pitchFamily="49" charset="-122"/>
              </a:rPr>
              <a:t>Hasse</a:t>
            </a:r>
            <a:r>
              <a:rPr lang="zh-CN" altLang="en-US" sz="2800" b="1" dirty="0">
                <a:solidFill>
                  <a:srgbClr val="0000FF"/>
                </a:solidFill>
                <a:latin typeface="楷体_GB2312" pitchFamily="49" charset="-122"/>
                <a:ea typeface="楷体_GB2312" pitchFamily="49" charset="-122"/>
              </a:rPr>
              <a:t>图为</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维立方体图。</a:t>
            </a:r>
          </a:p>
          <a:p>
            <a:pPr marL="533400" indent="-533400" algn="just">
              <a:lnSpc>
                <a:spcPct val="115000"/>
              </a:lnSpc>
              <a:buClr>
                <a:srgbClr val="808080"/>
              </a:buClr>
              <a:buFont typeface="Wingdings" pitchFamily="2" charset="2"/>
              <a:buAutoNum type="arabicParenR" startAt="2"/>
            </a:pPr>
            <a:r>
              <a:rPr lang="zh-CN" altLang="en-US" sz="2800" b="1" dirty="0">
                <a:solidFill>
                  <a:srgbClr val="808080"/>
                </a:solidFill>
                <a:latin typeface="楷体_GB2312" pitchFamily="49" charset="-122"/>
                <a:ea typeface="楷体_GB2312" pitchFamily="49" charset="-122"/>
              </a:rPr>
              <a:t>设</a:t>
            </a:r>
            <a:r>
              <a:rPr lang="en-US" altLang="zh-CN" sz="2800" b="1" dirty="0">
                <a:solidFill>
                  <a:srgbClr val="808080"/>
                </a:solidFill>
                <a:latin typeface="楷体_GB2312" pitchFamily="49" charset="-122"/>
                <a:ea typeface="楷体_GB2312" pitchFamily="49" charset="-122"/>
              </a:rPr>
              <a:t>S</a:t>
            </a:r>
            <a:r>
              <a:rPr lang="zh-CN" altLang="en-US" sz="2800" b="1" dirty="0">
                <a:solidFill>
                  <a:srgbClr val="808080"/>
                </a:solidFill>
                <a:latin typeface="楷体_GB2312" pitchFamily="49" charset="-122"/>
                <a:ea typeface="楷体_GB2312" pitchFamily="49" charset="-122"/>
              </a:rPr>
              <a:t>为含有</a:t>
            </a:r>
            <a:r>
              <a:rPr lang="en-US" altLang="zh-CN" sz="2800" b="1" dirty="0">
                <a:solidFill>
                  <a:srgbClr val="808080"/>
                </a:solidFill>
                <a:latin typeface="楷体_GB2312" pitchFamily="49" charset="-122"/>
                <a:ea typeface="楷体_GB2312" pitchFamily="49" charset="-122"/>
              </a:rPr>
              <a:t>n</a:t>
            </a:r>
            <a:r>
              <a:rPr lang="zh-CN" altLang="en-US" sz="2800" b="1" dirty="0">
                <a:solidFill>
                  <a:srgbClr val="808080"/>
                </a:solidFill>
                <a:latin typeface="楷体_GB2312" pitchFamily="49" charset="-122"/>
                <a:ea typeface="楷体_GB2312" pitchFamily="49" charset="-122"/>
              </a:rPr>
              <a:t>个命题变元的命题公式集合，∧、∨和┐分别表示命题公式的合取、析取和否定运算，</a:t>
            </a:r>
            <a:r>
              <a:rPr lang="en-US" altLang="zh-CN" sz="2800" b="1" dirty="0">
                <a:solidFill>
                  <a:srgbClr val="808080"/>
                </a:solidFill>
                <a:latin typeface="楷体_GB2312" pitchFamily="49" charset="-122"/>
                <a:ea typeface="楷体_GB2312" pitchFamily="49" charset="-122"/>
              </a:rPr>
              <a:t>F</a:t>
            </a:r>
            <a:r>
              <a:rPr lang="zh-CN" altLang="en-US" sz="2800" b="1" dirty="0">
                <a:solidFill>
                  <a:srgbClr val="808080"/>
                </a:solidFill>
                <a:latin typeface="楷体_GB2312" pitchFamily="49" charset="-122"/>
                <a:ea typeface="楷体_GB2312" pitchFamily="49" charset="-122"/>
              </a:rPr>
              <a:t>和</a:t>
            </a:r>
            <a:r>
              <a:rPr lang="en-US" altLang="zh-CN" sz="2800" b="1" dirty="0">
                <a:solidFill>
                  <a:srgbClr val="808080"/>
                </a:solidFill>
                <a:latin typeface="楷体_GB2312" pitchFamily="49" charset="-122"/>
                <a:ea typeface="楷体_GB2312" pitchFamily="49" charset="-122"/>
              </a:rPr>
              <a:t>T</a:t>
            </a:r>
            <a:r>
              <a:rPr lang="zh-CN" altLang="en-US" sz="2800" b="1" dirty="0">
                <a:solidFill>
                  <a:srgbClr val="808080"/>
                </a:solidFill>
                <a:latin typeface="楷体_GB2312" pitchFamily="49" charset="-122"/>
                <a:ea typeface="楷体_GB2312" pitchFamily="49" charset="-122"/>
              </a:rPr>
              <a:t>分别表示恒真式和恒假式，显然</a:t>
            </a:r>
            <a:r>
              <a:rPr lang="en-US" altLang="zh-CN" sz="2800" b="1" dirty="0">
                <a:solidFill>
                  <a:srgbClr val="808080"/>
                </a:solidFill>
                <a:latin typeface="楷体_GB2312" pitchFamily="49" charset="-122"/>
                <a:ea typeface="楷体_GB2312" pitchFamily="49" charset="-122"/>
              </a:rPr>
              <a:t>&lt;S,∧,∨,┐,F,T&gt;</a:t>
            </a:r>
            <a:r>
              <a:rPr lang="zh-CN" altLang="en-US" sz="2800" b="1" dirty="0">
                <a:solidFill>
                  <a:srgbClr val="808080"/>
                </a:solidFill>
                <a:latin typeface="楷体_GB2312" pitchFamily="49" charset="-122"/>
                <a:ea typeface="楷体_GB2312" pitchFamily="49" charset="-122"/>
              </a:rPr>
              <a:t>是布尔代数，称之为命题代数。</a:t>
            </a:r>
          </a:p>
        </p:txBody>
      </p:sp>
    </p:spTree>
    <p:custDataLst>
      <p:tags r:id="rId1"/>
    </p:custData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E065C2A-1448-4287-B251-D6A57F12838D}"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BC6D9EB1-E081-4217-A010-B6D8FB14E9E2}" type="slidenum">
              <a:rPr lang="en-US" altLang="zh-CN" smtClean="0"/>
              <a:pPr/>
              <a:t>87</a:t>
            </a:fld>
            <a:endParaRPr lang="en-US" altLang="zh-CN" dirty="0"/>
          </a:p>
        </p:txBody>
      </p:sp>
      <p:sp>
        <p:nvSpPr>
          <p:cNvPr id="527362" name="Rectangle 2"/>
          <p:cNvSpPr>
            <a:spLocks noGrp="1" noChangeArrowheads="1"/>
          </p:cNvSpPr>
          <p:nvPr>
            <p:ph type="title"/>
          </p:nvPr>
        </p:nvSpPr>
        <p:spPr/>
        <p:txBody>
          <a:bodyPr/>
          <a:lstStyle/>
          <a:p>
            <a:endParaRPr lang="zh-CN" altLang="zh-CN"/>
          </a:p>
        </p:txBody>
      </p:sp>
      <p:sp>
        <p:nvSpPr>
          <p:cNvPr id="527363" name="Rectangle 3"/>
          <p:cNvSpPr>
            <a:spLocks noChangeArrowheads="1"/>
          </p:cNvSpPr>
          <p:nvPr/>
        </p:nvSpPr>
        <p:spPr bwMode="auto">
          <a:xfrm>
            <a:off x="971550" y="1125538"/>
            <a:ext cx="7921625"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15000"/>
              </a:lnSpc>
              <a:buClr>
                <a:srgbClr val="FF0000"/>
              </a:buClr>
              <a:buFont typeface="Wingdings" pitchFamily="2" charset="2"/>
              <a:buAutoNum type="arabicParenR" startAt="2"/>
            </a:pP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S</a:t>
            </a:r>
            <a:r>
              <a:rPr lang="zh-CN" altLang="en-US" sz="2800" b="1">
                <a:latin typeface="楷体_GB2312" pitchFamily="49" charset="-122"/>
                <a:ea typeface="楷体_GB2312" pitchFamily="49" charset="-122"/>
              </a:rPr>
              <a:t>为任意集合，</a:t>
            </a:r>
            <a:r>
              <a:rPr lang="en-US" altLang="zh-CN" sz="2800" b="1">
                <a:latin typeface="楷体_GB2312" pitchFamily="49" charset="-122"/>
                <a:ea typeface="楷体_GB2312" pitchFamily="49" charset="-122"/>
                <a:sym typeface="Symbol" pitchFamily="18" charset="2"/>
              </a:rPr>
              <a:t>2</a:t>
            </a:r>
            <a:r>
              <a:rPr lang="en-US" altLang="zh-CN" sz="2800" b="1" baseline="30000">
                <a:latin typeface="楷体_GB2312" pitchFamily="49" charset="-122"/>
                <a:ea typeface="楷体_GB2312" pitchFamily="49" charset="-122"/>
              </a:rPr>
              <a:t>S</a:t>
            </a:r>
            <a:r>
              <a:rPr lang="zh-CN" altLang="en-US" sz="2800" b="1">
                <a:latin typeface="楷体_GB2312" pitchFamily="49" charset="-122"/>
                <a:ea typeface="楷体_GB2312" pitchFamily="49" charset="-122"/>
              </a:rPr>
              <a:t>是</a:t>
            </a:r>
            <a:r>
              <a:rPr lang="en-US" altLang="zh-CN" sz="2800" b="1">
                <a:latin typeface="楷体_GB2312" pitchFamily="49" charset="-122"/>
                <a:ea typeface="楷体_GB2312" pitchFamily="49" charset="-122"/>
              </a:rPr>
              <a:t>S</a:t>
            </a:r>
            <a:r>
              <a:rPr lang="zh-CN" altLang="en-US" sz="2800" b="1">
                <a:latin typeface="楷体_GB2312" pitchFamily="49" charset="-122"/>
                <a:ea typeface="楷体_GB2312" pitchFamily="49" charset="-122"/>
              </a:rPr>
              <a:t>的幂集，∩、∪和</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分别是集合的交、并和补运算，容易证明    </a:t>
            </a:r>
            <a:r>
              <a:rPr lang="en-US" altLang="zh-CN" sz="2800" b="1">
                <a:latin typeface="楷体_GB2312" pitchFamily="49" charset="-122"/>
                <a:ea typeface="楷体_GB2312" pitchFamily="49" charset="-122"/>
              </a:rPr>
              <a:t>&lt;</a:t>
            </a:r>
            <a:r>
              <a:rPr lang="en-US" altLang="zh-CN" sz="2800" b="1">
                <a:latin typeface="楷体_GB2312" pitchFamily="49" charset="-122"/>
                <a:ea typeface="楷体_GB2312" pitchFamily="49" charset="-122"/>
                <a:sym typeface="Symbol" pitchFamily="18" charset="2"/>
              </a:rPr>
              <a:t>2</a:t>
            </a:r>
            <a:r>
              <a:rPr lang="en-US" altLang="zh-CN" sz="2800" b="1" baseline="30000">
                <a:latin typeface="楷体_GB2312" pitchFamily="49" charset="-122"/>
                <a:ea typeface="楷体_GB2312" pitchFamily="49" charset="-122"/>
              </a:rPr>
              <a:t>S</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t>
            </a:r>
            <a:r>
              <a:rPr lang="en-US" altLang="zh-CN" sz="2800" b="1" baseline="30000">
                <a:latin typeface="楷体_GB2312" pitchFamily="49" charset="-122"/>
                <a:ea typeface="楷体_GB2312" pitchFamily="49" charset="-122"/>
              </a:rPr>
              <a:t>-</a:t>
            </a:r>
            <a:r>
              <a:rPr lang="en-US" altLang="zh-CN" sz="2800" b="1">
                <a:latin typeface="楷体_GB2312" pitchFamily="49" charset="-122"/>
                <a:ea typeface="楷体_GB2312" pitchFamily="49" charset="-122"/>
              </a:rPr>
              <a:t>,Φ,S&gt;</a:t>
            </a:r>
            <a:r>
              <a:rPr lang="zh-CN" altLang="en-US" sz="2800" b="1">
                <a:latin typeface="楷体_GB2312" pitchFamily="49" charset="-122"/>
                <a:ea typeface="楷体_GB2312" pitchFamily="49" charset="-122"/>
              </a:rPr>
              <a:t>是布尔代数，称之为集合代数。如果</a:t>
            </a:r>
            <a:r>
              <a:rPr lang="en-US" altLang="zh-CN" sz="2800" b="1">
                <a:latin typeface="楷体_GB2312" pitchFamily="49" charset="-122"/>
                <a:ea typeface="楷体_GB2312" pitchFamily="49" charset="-122"/>
              </a:rPr>
              <a:t>S</a:t>
            </a:r>
            <a:r>
              <a:rPr lang="zh-CN" altLang="en-US" sz="2800" b="1">
                <a:latin typeface="楷体_GB2312" pitchFamily="49" charset="-122"/>
                <a:ea typeface="楷体_GB2312" pitchFamily="49" charset="-122"/>
              </a:rPr>
              <a:t>为</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个元素的有限集，则</a:t>
            </a:r>
            <a:r>
              <a:rPr lang="en-US" altLang="zh-CN" sz="2800" b="1">
                <a:latin typeface="楷体_GB2312" pitchFamily="49" charset="-122"/>
                <a:ea typeface="楷体_GB2312" pitchFamily="49" charset="-122"/>
                <a:sym typeface="Symbol" pitchFamily="18" charset="2"/>
              </a:rPr>
              <a:t>2</a:t>
            </a:r>
            <a:r>
              <a:rPr lang="en-US" altLang="zh-CN" sz="2800" b="1" baseline="30000">
                <a:latin typeface="楷体_GB2312" pitchFamily="49" charset="-122"/>
                <a:ea typeface="楷体_GB2312" pitchFamily="49" charset="-122"/>
              </a:rPr>
              <a:t>S</a:t>
            </a:r>
            <a:r>
              <a:rPr lang="zh-CN" altLang="en-US" sz="2800" b="1">
                <a:latin typeface="楷体_GB2312" pitchFamily="49" charset="-122"/>
                <a:ea typeface="楷体_GB2312" pitchFamily="49" charset="-122"/>
              </a:rPr>
              <a:t>有</a:t>
            </a:r>
            <a:r>
              <a:rPr lang="en-US" altLang="zh-CN" sz="2800" b="1">
                <a:latin typeface="楷体_GB2312" pitchFamily="49" charset="-122"/>
                <a:ea typeface="楷体_GB2312" pitchFamily="49" charset="-122"/>
              </a:rPr>
              <a:t>2n</a:t>
            </a:r>
            <a:r>
              <a:rPr lang="zh-CN" altLang="en-US" sz="2800" b="1">
                <a:latin typeface="楷体_GB2312" pitchFamily="49" charset="-122"/>
                <a:ea typeface="楷体_GB2312" pitchFamily="49" charset="-122"/>
              </a:rPr>
              <a:t>个元素，该布尔代数的</a:t>
            </a:r>
            <a:r>
              <a:rPr lang="en-US" altLang="zh-CN" sz="2800" b="1">
                <a:latin typeface="楷体_GB2312" pitchFamily="49" charset="-122"/>
                <a:ea typeface="楷体_GB2312" pitchFamily="49" charset="-122"/>
              </a:rPr>
              <a:t>Hasse</a:t>
            </a:r>
            <a:r>
              <a:rPr lang="zh-CN" altLang="en-US" sz="2800" b="1">
                <a:latin typeface="楷体_GB2312" pitchFamily="49" charset="-122"/>
                <a:ea typeface="楷体_GB2312" pitchFamily="49" charset="-122"/>
              </a:rPr>
              <a:t>图为</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维立方体图。</a:t>
            </a:r>
          </a:p>
          <a:p>
            <a:pPr marL="533400" indent="-533400" algn="just">
              <a:lnSpc>
                <a:spcPct val="115000"/>
              </a:lnSpc>
              <a:buClr>
                <a:srgbClr val="FF0000"/>
              </a:buClr>
              <a:buFont typeface="Wingdings" pitchFamily="2" charset="2"/>
              <a:buAutoNum type="arabicParenR" startAt="2"/>
            </a:pP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S</a:t>
            </a:r>
            <a:r>
              <a:rPr lang="zh-CN" altLang="en-US" sz="2800" b="1">
                <a:solidFill>
                  <a:srgbClr val="0000FF"/>
                </a:solidFill>
                <a:latin typeface="楷体_GB2312" pitchFamily="49" charset="-122"/>
                <a:ea typeface="楷体_GB2312" pitchFamily="49" charset="-122"/>
              </a:rPr>
              <a:t>为含有</a:t>
            </a:r>
            <a:r>
              <a:rPr lang="en-US" altLang="zh-CN" sz="2800" b="1">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个命题变元的命题公式集合，∧、∨和┐分别表示命题公式的合取、析取和否定运算，</a:t>
            </a:r>
            <a:r>
              <a:rPr lang="en-US" altLang="zh-CN" sz="2800" b="1">
                <a:solidFill>
                  <a:srgbClr val="0000FF"/>
                </a:solidFill>
                <a:latin typeface="楷体_GB2312" pitchFamily="49" charset="-122"/>
                <a:ea typeface="楷体_GB2312" pitchFamily="49" charset="-122"/>
              </a:rPr>
              <a:t>F</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T</a:t>
            </a:r>
            <a:r>
              <a:rPr lang="zh-CN" altLang="en-US" sz="2800" b="1">
                <a:solidFill>
                  <a:srgbClr val="0000FF"/>
                </a:solidFill>
                <a:latin typeface="楷体_GB2312" pitchFamily="49" charset="-122"/>
                <a:ea typeface="楷体_GB2312" pitchFamily="49" charset="-122"/>
              </a:rPr>
              <a:t>分别表示恒真式和恒假式，显然</a:t>
            </a:r>
            <a:r>
              <a:rPr lang="en-US" altLang="zh-CN" sz="2800" b="1">
                <a:solidFill>
                  <a:srgbClr val="0000FF"/>
                </a:solidFill>
                <a:latin typeface="楷体_GB2312" pitchFamily="49" charset="-122"/>
                <a:ea typeface="楷体_GB2312" pitchFamily="49" charset="-122"/>
              </a:rPr>
              <a:t>&lt;S,∧,∨,┐,F,T&gt;</a:t>
            </a:r>
            <a:r>
              <a:rPr lang="zh-CN" altLang="en-US" sz="2800" b="1">
                <a:solidFill>
                  <a:srgbClr val="0000FF"/>
                </a:solidFill>
                <a:latin typeface="楷体_GB2312" pitchFamily="49" charset="-122"/>
                <a:ea typeface="楷体_GB2312" pitchFamily="49" charset="-122"/>
              </a:rPr>
              <a:t>是布尔代数，称之为</a:t>
            </a:r>
            <a:r>
              <a:rPr lang="zh-CN" altLang="en-US" sz="2800" b="1">
                <a:solidFill>
                  <a:srgbClr val="FF3399"/>
                </a:solidFill>
                <a:latin typeface="楷体_GB2312" pitchFamily="49" charset="-122"/>
                <a:ea typeface="楷体_GB2312" pitchFamily="49" charset="-122"/>
              </a:rPr>
              <a:t>命题代数</a:t>
            </a:r>
            <a:r>
              <a:rPr lang="zh-CN" altLang="en-US" sz="2800" b="1">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9E18F273-4F3F-4F2D-8E11-766699844735}"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756B1587-8055-483A-84F3-C3F6E50869F3}" type="slidenum">
              <a:rPr lang="en-US" altLang="zh-CN" smtClean="0"/>
              <a:pPr/>
              <a:t>88</a:t>
            </a:fld>
            <a:endParaRPr lang="en-US" altLang="zh-CN" dirty="0"/>
          </a:p>
        </p:txBody>
      </p:sp>
      <p:sp>
        <p:nvSpPr>
          <p:cNvPr id="528386" name="Rectangle 2"/>
          <p:cNvSpPr>
            <a:spLocks noGrp="1" noChangeArrowheads="1"/>
          </p:cNvSpPr>
          <p:nvPr>
            <p:ph type="title"/>
          </p:nvPr>
        </p:nvSpPr>
        <p:spPr/>
        <p:txBody>
          <a:bodyPr/>
          <a:lstStyle/>
          <a:p>
            <a:endParaRPr lang="zh-CN" altLang="zh-CN"/>
          </a:p>
        </p:txBody>
      </p:sp>
      <p:sp>
        <p:nvSpPr>
          <p:cNvPr id="528387" name="Rectangle 3"/>
          <p:cNvSpPr>
            <a:spLocks noChangeArrowheads="1"/>
          </p:cNvSpPr>
          <p:nvPr/>
        </p:nvSpPr>
        <p:spPr bwMode="auto">
          <a:xfrm>
            <a:off x="900113" y="1125538"/>
            <a:ext cx="7850187"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AutoNum type="arabicParenR" startAt="4"/>
            </a:pPr>
            <a:r>
              <a:rPr lang="zh-CN" altLang="en-US" sz="2800" b="1">
                <a:solidFill>
                  <a:srgbClr val="0000FF"/>
                </a:solidFill>
                <a:latin typeface="楷体_GB2312" pitchFamily="49" charset="-122"/>
                <a:ea typeface="楷体_GB2312" pitchFamily="49" charset="-122"/>
              </a:rPr>
              <a:t>设</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是由</a:t>
            </a:r>
            <a:r>
              <a:rPr lang="en-US" altLang="zh-CN" sz="2800" b="1">
                <a:solidFill>
                  <a:srgbClr val="0000FF"/>
                </a:solidFill>
                <a:latin typeface="楷体_GB2312" pitchFamily="49" charset="-122"/>
                <a:ea typeface="楷体_GB2312" pitchFamily="49" charset="-122"/>
              </a:rPr>
              <a:t>0</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组成的</a:t>
            </a:r>
            <a:r>
              <a:rPr lang="en-US" altLang="zh-CN" sz="2800" b="1">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重组的集合，记</a:t>
            </a:r>
          </a:p>
          <a:p>
            <a:pPr marL="533400" indent="-5334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a</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&lt;a</a:t>
            </a:r>
            <a:r>
              <a:rPr lang="en-US" altLang="zh-CN" sz="2800" b="1" baseline="-25000">
                <a:solidFill>
                  <a:srgbClr val="0000FF"/>
                </a:solidFill>
                <a:latin typeface="楷体_GB2312" pitchFamily="49" charset="-122"/>
                <a:ea typeface="楷体_GB2312" pitchFamily="49" charset="-122"/>
              </a:rPr>
              <a:t>1</a:t>
            </a:r>
            <a:r>
              <a:rPr lang="en-US" altLang="zh-CN" sz="2800" b="1">
                <a:solidFill>
                  <a:srgbClr val="0000FF"/>
                </a:solidFill>
                <a:latin typeface="楷体_GB2312" pitchFamily="49" charset="-122"/>
                <a:ea typeface="楷体_GB2312" pitchFamily="49" charset="-122"/>
              </a:rPr>
              <a:t>,a</a:t>
            </a:r>
            <a:r>
              <a:rPr lang="en-US" altLang="zh-CN" sz="2800" b="1" baseline="-25000">
                <a:solidFill>
                  <a:srgbClr val="0000FF"/>
                </a:solidFill>
                <a:latin typeface="楷体_GB2312" pitchFamily="49" charset="-122"/>
                <a:ea typeface="楷体_GB2312" pitchFamily="49" charset="-122"/>
              </a:rPr>
              <a:t>2</a:t>
            </a:r>
            <a:r>
              <a:rPr lang="en-US" altLang="zh-CN" sz="2800" b="1">
                <a:solidFill>
                  <a:srgbClr val="0000FF"/>
                </a:solidFill>
                <a:latin typeface="楷体_GB2312" pitchFamily="49" charset="-122"/>
                <a:ea typeface="楷体_GB2312" pitchFamily="49" charset="-122"/>
              </a:rPr>
              <a:t>,</a:t>
            </a:r>
            <a:r>
              <a:rPr lang="en-US" altLang="zh-CN" sz="2800" b="1">
                <a:solidFill>
                  <a:srgbClr val="0000FF"/>
                </a:solidFill>
                <a:latin typeface="Times New Roman"/>
                <a:ea typeface="楷体_GB2312" pitchFamily="49" charset="-122"/>
              </a:rPr>
              <a:t>…</a:t>
            </a:r>
            <a:r>
              <a:rPr lang="en-US" altLang="zh-CN" sz="2800" b="1">
                <a:solidFill>
                  <a:srgbClr val="0000FF"/>
                </a:solidFill>
                <a:latin typeface="楷体_GB2312" pitchFamily="49" charset="-122"/>
                <a:ea typeface="楷体_GB2312" pitchFamily="49" charset="-122"/>
              </a:rPr>
              <a:t>,a</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&lt;b</a:t>
            </a:r>
            <a:r>
              <a:rPr lang="en-US" altLang="zh-CN" sz="2800" b="1" baseline="-25000">
                <a:solidFill>
                  <a:srgbClr val="0000FF"/>
                </a:solidFill>
                <a:latin typeface="楷体_GB2312" pitchFamily="49" charset="-122"/>
                <a:ea typeface="楷体_GB2312" pitchFamily="49" charset="-122"/>
              </a:rPr>
              <a:t>1</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2</a:t>
            </a:r>
            <a:r>
              <a:rPr lang="en-US" altLang="zh-CN" sz="2800" b="1">
                <a:solidFill>
                  <a:srgbClr val="0000FF"/>
                </a:solidFill>
                <a:latin typeface="楷体_GB2312" pitchFamily="49" charset="-122"/>
                <a:ea typeface="楷体_GB2312" pitchFamily="49" charset="-122"/>
              </a:rPr>
              <a:t>,</a:t>
            </a:r>
            <a:r>
              <a:rPr lang="en-US" altLang="zh-CN" sz="2800" b="1">
                <a:solidFill>
                  <a:srgbClr val="0000FF"/>
                </a:solidFill>
                <a:latin typeface="Times New Roman"/>
                <a:ea typeface="楷体_GB2312" pitchFamily="49" charset="-122"/>
              </a:rPr>
              <a:t>…</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0</a:t>
            </a:r>
            <a:r>
              <a:rPr lang="en-US" altLang="zh-CN" sz="2800" b="1" baseline="-25000">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&lt;0,0,</a:t>
            </a:r>
            <a:r>
              <a:rPr lang="en-US" altLang="zh-CN" sz="2800" b="1">
                <a:solidFill>
                  <a:srgbClr val="0000FF"/>
                </a:solidFill>
                <a:latin typeface="Times New Roman"/>
                <a:ea typeface="楷体_GB2312" pitchFamily="49" charset="-122"/>
              </a:rPr>
              <a:t>…</a:t>
            </a:r>
            <a:r>
              <a:rPr lang="en-US" altLang="zh-CN" sz="2800" b="1">
                <a:solidFill>
                  <a:srgbClr val="0000FF"/>
                </a:solidFill>
                <a:latin typeface="楷体_GB2312" pitchFamily="49" charset="-122"/>
                <a:ea typeface="楷体_GB2312" pitchFamily="49" charset="-122"/>
              </a:rPr>
              <a:t>,0&gt;</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a:t>
            </a:r>
            <a:r>
              <a:rPr lang="en-US" altLang="zh-CN" sz="2800" b="1" baseline="-25000">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&lt;1,1,</a:t>
            </a:r>
            <a:r>
              <a:rPr lang="en-US" altLang="zh-CN" sz="2800" b="1">
                <a:solidFill>
                  <a:srgbClr val="0000FF"/>
                </a:solidFill>
                <a:latin typeface="Times New Roman"/>
                <a:ea typeface="楷体_GB2312" pitchFamily="49" charset="-122"/>
              </a:rPr>
              <a:t>…</a:t>
            </a:r>
            <a:r>
              <a:rPr lang="en-US" altLang="zh-CN" sz="2800" b="1">
                <a:solidFill>
                  <a:srgbClr val="0000FF"/>
                </a:solidFill>
                <a:latin typeface="楷体_GB2312" pitchFamily="49" charset="-122"/>
                <a:ea typeface="楷体_GB2312" pitchFamily="49" charset="-122"/>
              </a:rPr>
              <a:t>,1&gt;</a:t>
            </a:r>
          </a:p>
          <a:p>
            <a:pPr marL="533400" indent="-533400" algn="just">
              <a:lnSpc>
                <a:spcPct val="120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t>
            </a:r>
            <a:r>
              <a:rPr lang="zh-CN" altLang="en-US" sz="2800" b="1">
                <a:solidFill>
                  <a:srgbClr val="DDDDDD"/>
                </a:solidFill>
                <a:latin typeface="楷体_GB2312" pitchFamily="49" charset="-122"/>
                <a:ea typeface="楷体_GB2312" pitchFamily="49" charset="-122"/>
              </a:rPr>
              <a:t>在</a:t>
            </a:r>
            <a:r>
              <a:rPr lang="en-US" altLang="zh-CN" sz="2800" b="1">
                <a:solidFill>
                  <a:srgbClr val="DDDDDD"/>
                </a:solidFill>
                <a:latin typeface="楷体_GB2312" pitchFamily="49" charset="-122"/>
                <a:ea typeface="楷体_GB2312" pitchFamily="49" charset="-122"/>
              </a:rPr>
              <a:t>B</a:t>
            </a:r>
            <a:r>
              <a:rPr lang="en-US" altLang="zh-CN" sz="2800" b="1" baseline="-25000">
                <a:solidFill>
                  <a:srgbClr val="DDDDDD"/>
                </a:solidFill>
                <a:latin typeface="楷体_GB2312" pitchFamily="49" charset="-122"/>
                <a:ea typeface="楷体_GB2312" pitchFamily="49" charset="-122"/>
              </a:rPr>
              <a:t>n</a:t>
            </a:r>
            <a:r>
              <a:rPr lang="zh-CN" altLang="en-US" sz="2800" b="1">
                <a:solidFill>
                  <a:srgbClr val="DDDDDD"/>
                </a:solidFill>
                <a:latin typeface="楷体_GB2312" pitchFamily="49" charset="-122"/>
                <a:ea typeface="楷体_GB2312" pitchFamily="49" charset="-122"/>
              </a:rPr>
              <a:t>上定义运算∧、</a:t>
            </a:r>
            <a:r>
              <a:rPr lang="zh-CN" altLang="en-US" sz="2800" b="1">
                <a:solidFill>
                  <a:srgbClr val="DDDDDD"/>
                </a:solidFill>
                <a:latin typeface="楷体_GB2312" pitchFamily="49" charset="-122"/>
                <a:ea typeface="楷体_GB2312" pitchFamily="49" charset="-122"/>
                <a:sym typeface="Symbol" pitchFamily="18" charset="2"/>
              </a:rPr>
              <a:t>∨</a:t>
            </a:r>
            <a:r>
              <a:rPr lang="zh-CN" altLang="en-US" sz="2800" b="1">
                <a:solidFill>
                  <a:srgbClr val="DDDDDD"/>
                </a:solidFill>
                <a:latin typeface="楷体_GB2312" pitchFamily="49" charset="-122"/>
                <a:ea typeface="楷体_GB2312" pitchFamily="49" charset="-122"/>
              </a:rPr>
              <a:t>和</a:t>
            </a:r>
            <a:r>
              <a:rPr lang="zh-CN" altLang="en-US" sz="2800" b="1" baseline="30000">
                <a:solidFill>
                  <a:srgbClr val="DDDDDD"/>
                </a:solidFill>
                <a:latin typeface="楷体_GB2312" pitchFamily="49" charset="-122"/>
                <a:ea typeface="楷体_GB2312" pitchFamily="49" charset="-122"/>
              </a:rPr>
              <a:t>－</a:t>
            </a:r>
            <a:r>
              <a:rPr lang="zh-CN" altLang="en-US" sz="2800" b="1">
                <a:solidFill>
                  <a:srgbClr val="DDDDDD"/>
                </a:solidFill>
                <a:latin typeface="楷体_GB2312" pitchFamily="49" charset="-122"/>
                <a:ea typeface="楷体_GB2312" pitchFamily="49" charset="-122"/>
              </a:rPr>
              <a:t>，对任意</a:t>
            </a:r>
            <a:r>
              <a:rPr lang="en-US" altLang="zh-CN" sz="2800" b="1">
                <a:solidFill>
                  <a:srgbClr val="DDDDDD"/>
                </a:solidFill>
                <a:latin typeface="楷体_GB2312" pitchFamily="49" charset="-122"/>
                <a:ea typeface="楷体_GB2312" pitchFamily="49" charset="-122"/>
              </a:rPr>
              <a:t>a,b∈B</a:t>
            </a:r>
            <a:r>
              <a:rPr lang="en-US" altLang="zh-CN" sz="2800" b="1" baseline="-25000">
                <a:solidFill>
                  <a:srgbClr val="DDDDDD"/>
                </a:solidFill>
                <a:latin typeface="楷体_GB2312" pitchFamily="49" charset="-122"/>
                <a:ea typeface="楷体_GB2312" pitchFamily="49" charset="-122"/>
              </a:rPr>
              <a:t>n</a:t>
            </a:r>
            <a:r>
              <a:rPr lang="zh-CN" altLang="en-US" sz="2800" b="1">
                <a:solidFill>
                  <a:srgbClr val="DDDDDD"/>
                </a:solidFill>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sz="2800" b="1">
                <a:solidFill>
                  <a:srgbClr val="DDDDDD"/>
                </a:solidFill>
                <a:latin typeface="楷体_GB2312" pitchFamily="49" charset="-122"/>
                <a:ea typeface="楷体_GB2312" pitchFamily="49" charset="-122"/>
              </a:rPr>
              <a:t>	</a:t>
            </a:r>
            <a:r>
              <a:rPr lang="en-US" altLang="zh-CN" sz="2800" b="1">
                <a:solidFill>
                  <a:srgbClr val="DDDDDD"/>
                </a:solidFill>
                <a:latin typeface="楷体_GB2312" pitchFamily="49" charset="-122"/>
                <a:ea typeface="楷体_GB2312" pitchFamily="49" charset="-122"/>
              </a:rPr>
              <a:t>a∧b</a:t>
            </a:r>
            <a:r>
              <a:rPr lang="zh-CN" altLang="en-US" sz="2800" b="1">
                <a:solidFill>
                  <a:srgbClr val="DDDDDD"/>
                </a:solidFill>
                <a:latin typeface="楷体_GB2312" pitchFamily="49" charset="-122"/>
                <a:ea typeface="楷体_GB2312" pitchFamily="49" charset="-122"/>
              </a:rPr>
              <a:t>＝</a:t>
            </a:r>
            <a:r>
              <a:rPr lang="en-US" altLang="zh-CN" sz="2800" b="1">
                <a:solidFill>
                  <a:srgbClr val="DDDDDD"/>
                </a:solidFill>
                <a:latin typeface="楷体_GB2312" pitchFamily="49" charset="-122"/>
                <a:ea typeface="楷体_GB2312" pitchFamily="49" charset="-122"/>
              </a:rPr>
              <a:t>&lt;a</a:t>
            </a:r>
            <a:r>
              <a:rPr lang="en-US" altLang="zh-CN" sz="2800" b="1" baseline="-25000">
                <a:solidFill>
                  <a:srgbClr val="DDDDDD"/>
                </a:solidFill>
                <a:latin typeface="楷体_GB2312" pitchFamily="49" charset="-122"/>
                <a:ea typeface="楷体_GB2312" pitchFamily="49" charset="-122"/>
              </a:rPr>
              <a:t>1</a:t>
            </a:r>
            <a:r>
              <a:rPr lang="en-US" altLang="zh-CN" sz="2800" b="1">
                <a:solidFill>
                  <a:srgbClr val="DDDDDD"/>
                </a:solidFill>
                <a:latin typeface="楷体_GB2312" pitchFamily="49" charset="-122"/>
                <a:ea typeface="楷体_GB2312" pitchFamily="49" charset="-122"/>
              </a:rPr>
              <a:t>∧b</a:t>
            </a:r>
            <a:r>
              <a:rPr lang="en-US" altLang="zh-CN" sz="2800" b="1" baseline="-25000">
                <a:solidFill>
                  <a:srgbClr val="DDDDDD"/>
                </a:solidFill>
                <a:latin typeface="楷体_GB2312" pitchFamily="49" charset="-122"/>
                <a:ea typeface="楷体_GB2312" pitchFamily="49" charset="-122"/>
              </a:rPr>
              <a:t>1</a:t>
            </a:r>
            <a:r>
              <a:rPr lang="en-US" altLang="zh-CN" sz="2800" b="1">
                <a:solidFill>
                  <a:srgbClr val="DDDDDD"/>
                </a:solidFill>
                <a:latin typeface="楷体_GB2312" pitchFamily="49" charset="-122"/>
                <a:ea typeface="楷体_GB2312" pitchFamily="49" charset="-122"/>
              </a:rPr>
              <a:t>,a</a:t>
            </a:r>
            <a:r>
              <a:rPr lang="en-US" altLang="zh-CN" sz="2800" b="1" baseline="-25000">
                <a:solidFill>
                  <a:srgbClr val="DDDDDD"/>
                </a:solidFill>
                <a:latin typeface="楷体_GB2312" pitchFamily="49" charset="-122"/>
                <a:ea typeface="楷体_GB2312" pitchFamily="49" charset="-122"/>
              </a:rPr>
              <a:t>2</a:t>
            </a:r>
            <a:r>
              <a:rPr lang="en-US" altLang="zh-CN" sz="2800" b="1">
                <a:solidFill>
                  <a:srgbClr val="DDDDDD"/>
                </a:solidFill>
                <a:latin typeface="楷体_GB2312" pitchFamily="49" charset="-122"/>
                <a:ea typeface="楷体_GB2312" pitchFamily="49" charset="-122"/>
              </a:rPr>
              <a:t>∧b</a:t>
            </a:r>
            <a:r>
              <a:rPr lang="en-US" altLang="zh-CN" sz="2800" b="1" baseline="-25000">
                <a:solidFill>
                  <a:srgbClr val="DDDDDD"/>
                </a:solidFill>
                <a:latin typeface="楷体_GB2312" pitchFamily="49" charset="-122"/>
                <a:ea typeface="楷体_GB2312" pitchFamily="49" charset="-122"/>
              </a:rPr>
              <a:t>2</a:t>
            </a:r>
            <a:r>
              <a:rPr lang="en-US" altLang="zh-CN" sz="2800" b="1">
                <a:solidFill>
                  <a:srgbClr val="DDDDDD"/>
                </a:solidFill>
                <a:latin typeface="楷体_GB2312" pitchFamily="49" charset="-122"/>
                <a:ea typeface="楷体_GB2312" pitchFamily="49" charset="-122"/>
              </a:rPr>
              <a:t>,</a:t>
            </a:r>
            <a:r>
              <a:rPr lang="en-US" altLang="zh-CN" sz="2800" b="1">
                <a:solidFill>
                  <a:srgbClr val="DDDDDD"/>
                </a:solidFill>
                <a:latin typeface="Times New Roman"/>
                <a:ea typeface="楷体_GB2312" pitchFamily="49" charset="-122"/>
              </a:rPr>
              <a:t>…</a:t>
            </a:r>
            <a:r>
              <a:rPr lang="en-US" altLang="zh-CN" sz="2800" b="1">
                <a:solidFill>
                  <a:srgbClr val="DDDDDD"/>
                </a:solidFill>
                <a:latin typeface="楷体_GB2312" pitchFamily="49" charset="-122"/>
                <a:ea typeface="楷体_GB2312" pitchFamily="49" charset="-122"/>
              </a:rPr>
              <a:t>,a</a:t>
            </a:r>
            <a:r>
              <a:rPr lang="en-US" altLang="zh-CN" sz="2800" b="1" baseline="-25000">
                <a:solidFill>
                  <a:srgbClr val="DDDDDD"/>
                </a:solidFill>
                <a:latin typeface="楷体_GB2312" pitchFamily="49" charset="-122"/>
                <a:ea typeface="楷体_GB2312" pitchFamily="49" charset="-122"/>
              </a:rPr>
              <a:t>n</a:t>
            </a:r>
            <a:r>
              <a:rPr lang="en-US" altLang="zh-CN" sz="2800" b="1">
                <a:solidFill>
                  <a:srgbClr val="DDDDDD"/>
                </a:solidFill>
                <a:latin typeface="楷体_GB2312" pitchFamily="49" charset="-122"/>
                <a:ea typeface="楷体_GB2312" pitchFamily="49" charset="-122"/>
              </a:rPr>
              <a:t>∧b</a:t>
            </a:r>
            <a:r>
              <a:rPr lang="en-US" altLang="zh-CN" sz="2800" b="1" baseline="-25000">
                <a:solidFill>
                  <a:srgbClr val="DDDDDD"/>
                </a:solidFill>
                <a:latin typeface="楷体_GB2312" pitchFamily="49" charset="-122"/>
                <a:ea typeface="楷体_GB2312" pitchFamily="49" charset="-122"/>
              </a:rPr>
              <a:t>n</a:t>
            </a:r>
            <a:r>
              <a:rPr lang="en-US" altLang="zh-CN" sz="2800" b="1">
                <a:solidFill>
                  <a:srgbClr val="DDDDDD"/>
                </a:solidFill>
                <a:latin typeface="楷体_GB2312" pitchFamily="49" charset="-122"/>
                <a:ea typeface="楷体_GB2312" pitchFamily="49" charset="-122"/>
              </a:rPr>
              <a:t>&gt;</a:t>
            </a:r>
          </a:p>
          <a:p>
            <a:pPr marL="533400" indent="-533400" algn="just">
              <a:lnSpc>
                <a:spcPct val="120000"/>
              </a:lnSpc>
              <a:buClr>
                <a:srgbClr val="00FF00"/>
              </a:buClr>
              <a:buFont typeface="Wingdings" pitchFamily="2" charset="2"/>
              <a:buNone/>
            </a:pPr>
            <a:r>
              <a:rPr lang="en-US" altLang="zh-CN" sz="2800" b="1">
                <a:solidFill>
                  <a:srgbClr val="DDDDDD"/>
                </a:solidFill>
                <a:latin typeface="楷体_GB2312" pitchFamily="49" charset="-122"/>
                <a:ea typeface="楷体_GB2312" pitchFamily="49" charset="-122"/>
              </a:rPr>
              <a:t>	a</a:t>
            </a:r>
            <a:r>
              <a:rPr lang="en-US" altLang="zh-CN" sz="2800" b="1">
                <a:solidFill>
                  <a:srgbClr val="DDDDDD"/>
                </a:solidFill>
                <a:latin typeface="楷体_GB2312" pitchFamily="49" charset="-122"/>
                <a:ea typeface="楷体_GB2312" pitchFamily="49" charset="-122"/>
                <a:sym typeface="Symbol" pitchFamily="18" charset="2"/>
              </a:rPr>
              <a:t>∨</a:t>
            </a:r>
            <a:r>
              <a:rPr lang="en-US" altLang="zh-CN" sz="2800" b="1">
                <a:solidFill>
                  <a:srgbClr val="DDDDDD"/>
                </a:solidFill>
                <a:latin typeface="楷体_GB2312" pitchFamily="49" charset="-122"/>
                <a:ea typeface="楷体_GB2312" pitchFamily="49" charset="-122"/>
              </a:rPr>
              <a:t>b</a:t>
            </a:r>
            <a:r>
              <a:rPr lang="zh-CN" altLang="en-US" sz="2800" b="1">
                <a:solidFill>
                  <a:srgbClr val="DDDDDD"/>
                </a:solidFill>
                <a:latin typeface="楷体_GB2312" pitchFamily="49" charset="-122"/>
                <a:ea typeface="楷体_GB2312" pitchFamily="49" charset="-122"/>
              </a:rPr>
              <a:t>＝</a:t>
            </a:r>
            <a:r>
              <a:rPr lang="en-US" altLang="zh-CN" sz="2800" b="1">
                <a:solidFill>
                  <a:srgbClr val="DDDDDD"/>
                </a:solidFill>
                <a:latin typeface="楷体_GB2312" pitchFamily="49" charset="-122"/>
                <a:ea typeface="楷体_GB2312" pitchFamily="49" charset="-122"/>
              </a:rPr>
              <a:t>&lt;a</a:t>
            </a:r>
            <a:r>
              <a:rPr lang="en-US" altLang="zh-CN" sz="2800" b="1" baseline="-25000">
                <a:solidFill>
                  <a:srgbClr val="DDDDDD"/>
                </a:solidFill>
                <a:latin typeface="楷体_GB2312" pitchFamily="49" charset="-122"/>
                <a:ea typeface="楷体_GB2312" pitchFamily="49" charset="-122"/>
              </a:rPr>
              <a:t>1</a:t>
            </a:r>
            <a:r>
              <a:rPr lang="en-US" altLang="zh-CN" sz="2800" b="1">
                <a:solidFill>
                  <a:srgbClr val="DDDDDD"/>
                </a:solidFill>
                <a:latin typeface="楷体_GB2312" pitchFamily="49" charset="-122"/>
                <a:ea typeface="楷体_GB2312" pitchFamily="49" charset="-122"/>
              </a:rPr>
              <a:t>∨b</a:t>
            </a:r>
            <a:r>
              <a:rPr lang="en-US" altLang="zh-CN" sz="2800" b="1" baseline="-25000">
                <a:solidFill>
                  <a:srgbClr val="DDDDDD"/>
                </a:solidFill>
                <a:latin typeface="楷体_GB2312" pitchFamily="49" charset="-122"/>
                <a:ea typeface="楷体_GB2312" pitchFamily="49" charset="-122"/>
              </a:rPr>
              <a:t>1</a:t>
            </a:r>
            <a:r>
              <a:rPr lang="en-US" altLang="zh-CN" sz="2800" b="1">
                <a:solidFill>
                  <a:srgbClr val="DDDDDD"/>
                </a:solidFill>
                <a:latin typeface="楷体_GB2312" pitchFamily="49" charset="-122"/>
                <a:ea typeface="楷体_GB2312" pitchFamily="49" charset="-122"/>
              </a:rPr>
              <a:t>,a</a:t>
            </a:r>
            <a:r>
              <a:rPr lang="en-US" altLang="zh-CN" sz="2800" b="1" baseline="-25000">
                <a:solidFill>
                  <a:srgbClr val="DDDDDD"/>
                </a:solidFill>
                <a:latin typeface="楷体_GB2312" pitchFamily="49" charset="-122"/>
                <a:ea typeface="楷体_GB2312" pitchFamily="49" charset="-122"/>
              </a:rPr>
              <a:t>2</a:t>
            </a:r>
            <a:r>
              <a:rPr lang="en-US" altLang="zh-CN" sz="2800" b="1">
                <a:solidFill>
                  <a:srgbClr val="DDDDDD"/>
                </a:solidFill>
                <a:latin typeface="楷体_GB2312" pitchFamily="49" charset="-122"/>
                <a:ea typeface="楷体_GB2312" pitchFamily="49" charset="-122"/>
              </a:rPr>
              <a:t>∨b</a:t>
            </a:r>
            <a:r>
              <a:rPr lang="en-US" altLang="zh-CN" sz="2800" b="1" baseline="-25000">
                <a:solidFill>
                  <a:srgbClr val="DDDDDD"/>
                </a:solidFill>
                <a:latin typeface="楷体_GB2312" pitchFamily="49" charset="-122"/>
                <a:ea typeface="楷体_GB2312" pitchFamily="49" charset="-122"/>
              </a:rPr>
              <a:t>2</a:t>
            </a:r>
            <a:r>
              <a:rPr lang="en-US" altLang="zh-CN" sz="2800" b="1">
                <a:solidFill>
                  <a:srgbClr val="DDDDDD"/>
                </a:solidFill>
                <a:latin typeface="楷体_GB2312" pitchFamily="49" charset="-122"/>
                <a:ea typeface="楷体_GB2312" pitchFamily="49" charset="-122"/>
              </a:rPr>
              <a:t>,</a:t>
            </a:r>
            <a:r>
              <a:rPr lang="en-US" altLang="zh-CN" sz="2800" b="1">
                <a:solidFill>
                  <a:srgbClr val="DDDDDD"/>
                </a:solidFill>
                <a:latin typeface="Times New Roman"/>
                <a:ea typeface="楷体_GB2312" pitchFamily="49" charset="-122"/>
              </a:rPr>
              <a:t>…</a:t>
            </a:r>
            <a:r>
              <a:rPr lang="en-US" altLang="zh-CN" sz="2800" b="1">
                <a:solidFill>
                  <a:srgbClr val="DDDDDD"/>
                </a:solidFill>
                <a:latin typeface="楷体_GB2312" pitchFamily="49" charset="-122"/>
                <a:ea typeface="楷体_GB2312" pitchFamily="49" charset="-122"/>
              </a:rPr>
              <a:t>,a</a:t>
            </a:r>
            <a:r>
              <a:rPr lang="en-US" altLang="zh-CN" sz="2800" b="1" baseline="-25000">
                <a:solidFill>
                  <a:srgbClr val="DDDDDD"/>
                </a:solidFill>
                <a:latin typeface="楷体_GB2312" pitchFamily="49" charset="-122"/>
                <a:ea typeface="楷体_GB2312" pitchFamily="49" charset="-122"/>
              </a:rPr>
              <a:t>n</a:t>
            </a:r>
            <a:r>
              <a:rPr lang="en-US" altLang="zh-CN" sz="2800" b="1">
                <a:solidFill>
                  <a:srgbClr val="DDDDDD"/>
                </a:solidFill>
                <a:latin typeface="楷体_GB2312" pitchFamily="49" charset="-122"/>
                <a:ea typeface="楷体_GB2312" pitchFamily="49" charset="-122"/>
              </a:rPr>
              <a:t>∨b</a:t>
            </a:r>
            <a:r>
              <a:rPr lang="en-US" altLang="zh-CN" sz="2800" b="1" baseline="-25000">
                <a:solidFill>
                  <a:srgbClr val="DDDDDD"/>
                </a:solidFill>
                <a:latin typeface="楷体_GB2312" pitchFamily="49" charset="-122"/>
                <a:ea typeface="楷体_GB2312" pitchFamily="49" charset="-122"/>
              </a:rPr>
              <a:t>n</a:t>
            </a:r>
            <a:r>
              <a:rPr lang="en-US" altLang="zh-CN" sz="2800" b="1">
                <a:solidFill>
                  <a:srgbClr val="DDDDDD"/>
                </a:solidFill>
                <a:latin typeface="楷体_GB2312" pitchFamily="49" charset="-122"/>
                <a:ea typeface="楷体_GB2312" pitchFamily="49" charset="-122"/>
              </a:rPr>
              <a:t>&gt;</a:t>
            </a:r>
          </a:p>
          <a:p>
            <a:pPr marL="533400" indent="-533400" algn="just">
              <a:lnSpc>
                <a:spcPct val="120000"/>
              </a:lnSpc>
              <a:buClr>
                <a:srgbClr val="00FF00"/>
              </a:buClr>
              <a:buFont typeface="Wingdings" pitchFamily="2" charset="2"/>
              <a:buNone/>
            </a:pPr>
            <a:r>
              <a:rPr lang="en-US" altLang="zh-CN" sz="2800" b="1">
                <a:solidFill>
                  <a:srgbClr val="DDDDDD"/>
                </a:solidFill>
                <a:latin typeface="楷体_GB2312" pitchFamily="49" charset="-122"/>
                <a:ea typeface="楷体_GB2312" pitchFamily="49" charset="-122"/>
              </a:rPr>
              <a:t>	  a</a:t>
            </a:r>
            <a:r>
              <a:rPr lang="zh-CN" altLang="en-US" sz="2800" b="1">
                <a:solidFill>
                  <a:srgbClr val="DDDDDD"/>
                </a:solidFill>
                <a:latin typeface="楷体_GB2312" pitchFamily="49" charset="-122"/>
                <a:ea typeface="楷体_GB2312" pitchFamily="49" charset="-122"/>
              </a:rPr>
              <a:t>＝</a:t>
            </a:r>
            <a:r>
              <a:rPr lang="en-US" altLang="zh-CN" sz="2800" b="1">
                <a:solidFill>
                  <a:srgbClr val="DDDDDD"/>
                </a:solidFill>
                <a:latin typeface="楷体_GB2312" pitchFamily="49" charset="-122"/>
                <a:ea typeface="楷体_GB2312" pitchFamily="49" charset="-122"/>
              </a:rPr>
              <a:t>&lt;┐a</a:t>
            </a:r>
            <a:r>
              <a:rPr lang="en-US" altLang="zh-CN" sz="2800" b="1" baseline="-25000">
                <a:solidFill>
                  <a:srgbClr val="DDDDDD"/>
                </a:solidFill>
                <a:latin typeface="楷体_GB2312" pitchFamily="49" charset="-122"/>
                <a:ea typeface="楷体_GB2312" pitchFamily="49" charset="-122"/>
              </a:rPr>
              <a:t>1</a:t>
            </a:r>
            <a:r>
              <a:rPr lang="en-US" altLang="zh-CN" sz="2800" b="1">
                <a:solidFill>
                  <a:srgbClr val="DDDDDD"/>
                </a:solidFill>
                <a:latin typeface="楷体_GB2312" pitchFamily="49" charset="-122"/>
                <a:ea typeface="楷体_GB2312" pitchFamily="49" charset="-122"/>
              </a:rPr>
              <a:t>,┐a</a:t>
            </a:r>
            <a:r>
              <a:rPr lang="en-US" altLang="zh-CN" sz="2800" b="1" baseline="-25000">
                <a:solidFill>
                  <a:srgbClr val="DDDDDD"/>
                </a:solidFill>
                <a:latin typeface="楷体_GB2312" pitchFamily="49" charset="-122"/>
                <a:ea typeface="楷体_GB2312" pitchFamily="49" charset="-122"/>
              </a:rPr>
              <a:t>2</a:t>
            </a:r>
            <a:r>
              <a:rPr lang="en-US" altLang="zh-CN" sz="2800" b="1">
                <a:solidFill>
                  <a:srgbClr val="DDDDDD"/>
                </a:solidFill>
                <a:latin typeface="楷体_GB2312" pitchFamily="49" charset="-122"/>
                <a:ea typeface="楷体_GB2312" pitchFamily="49" charset="-122"/>
              </a:rPr>
              <a:t>,</a:t>
            </a:r>
            <a:r>
              <a:rPr lang="en-US" altLang="zh-CN" sz="2800" b="1">
                <a:solidFill>
                  <a:srgbClr val="DDDDDD"/>
                </a:solidFill>
                <a:latin typeface="Times New Roman"/>
                <a:ea typeface="楷体_GB2312" pitchFamily="49" charset="-122"/>
              </a:rPr>
              <a:t>…</a:t>
            </a:r>
            <a:r>
              <a:rPr lang="en-US" altLang="zh-CN" sz="2800" b="1">
                <a:solidFill>
                  <a:srgbClr val="DDDDDD"/>
                </a:solidFill>
                <a:latin typeface="楷体_GB2312" pitchFamily="49" charset="-122"/>
                <a:ea typeface="楷体_GB2312" pitchFamily="49" charset="-122"/>
              </a:rPr>
              <a:t>,┐a</a:t>
            </a:r>
            <a:r>
              <a:rPr lang="en-US" altLang="zh-CN" sz="2800" b="1" baseline="-25000">
                <a:solidFill>
                  <a:srgbClr val="DDDDDD"/>
                </a:solidFill>
                <a:latin typeface="楷体_GB2312" pitchFamily="49" charset="-122"/>
                <a:ea typeface="楷体_GB2312" pitchFamily="49" charset="-122"/>
              </a:rPr>
              <a:t>n</a:t>
            </a:r>
            <a:r>
              <a:rPr lang="en-US" altLang="zh-CN" sz="2800" b="1">
                <a:solidFill>
                  <a:srgbClr val="DDDDDD"/>
                </a:solidFill>
                <a:latin typeface="楷体_GB2312" pitchFamily="49" charset="-122"/>
                <a:ea typeface="楷体_GB2312" pitchFamily="49" charset="-122"/>
              </a:rPr>
              <a:t>&gt;</a:t>
            </a:r>
          </a:p>
          <a:p>
            <a:pPr marL="533400" indent="-533400" algn="just">
              <a:lnSpc>
                <a:spcPct val="120000"/>
              </a:lnSpc>
              <a:buClr>
                <a:srgbClr val="00FF00"/>
              </a:buClr>
              <a:buFont typeface="Wingdings" pitchFamily="2" charset="2"/>
              <a:buNone/>
            </a:pPr>
            <a:r>
              <a:rPr lang="en-US" altLang="zh-CN" sz="2800" b="1">
                <a:solidFill>
                  <a:srgbClr val="DDDDDD"/>
                </a:solidFill>
                <a:latin typeface="楷体_GB2312" pitchFamily="49" charset="-122"/>
                <a:ea typeface="楷体_GB2312" pitchFamily="49" charset="-122"/>
              </a:rPr>
              <a:t>	</a:t>
            </a:r>
            <a:r>
              <a:rPr lang="zh-CN" altLang="en-US" sz="2800" b="1">
                <a:solidFill>
                  <a:srgbClr val="DDDDDD"/>
                </a:solidFill>
                <a:latin typeface="楷体_GB2312" pitchFamily="49" charset="-122"/>
                <a:ea typeface="楷体_GB2312" pitchFamily="49" charset="-122"/>
              </a:rPr>
              <a:t>这里∧、∨和┐分别是对</a:t>
            </a:r>
            <a:r>
              <a:rPr lang="en-US" altLang="zh-CN" sz="2800" b="1">
                <a:solidFill>
                  <a:srgbClr val="DDDDDD"/>
                </a:solidFill>
                <a:latin typeface="楷体_GB2312" pitchFamily="49" charset="-122"/>
                <a:ea typeface="楷体_GB2312" pitchFamily="49" charset="-122"/>
              </a:rPr>
              <a:t>{0,1}</a:t>
            </a:r>
            <a:r>
              <a:rPr lang="zh-CN" altLang="en-US" sz="2800" b="1">
                <a:solidFill>
                  <a:srgbClr val="DDDDDD"/>
                </a:solidFill>
                <a:latin typeface="楷体_GB2312" pitchFamily="49" charset="-122"/>
                <a:ea typeface="楷体_GB2312" pitchFamily="49" charset="-122"/>
              </a:rPr>
              <a:t>的位与、位或和位否运算，则</a:t>
            </a:r>
            <a:r>
              <a:rPr lang="en-US" altLang="zh-CN" sz="2800" b="1">
                <a:solidFill>
                  <a:srgbClr val="DDDDDD"/>
                </a:solidFill>
                <a:latin typeface="楷体_GB2312" pitchFamily="49" charset="-122"/>
                <a:ea typeface="楷体_GB2312" pitchFamily="49" charset="-122"/>
              </a:rPr>
              <a:t>&lt;B</a:t>
            </a:r>
            <a:r>
              <a:rPr lang="en-US" altLang="zh-CN" sz="2800" b="1" baseline="-25000">
                <a:solidFill>
                  <a:srgbClr val="DDDDDD"/>
                </a:solidFill>
                <a:latin typeface="楷体_GB2312" pitchFamily="49" charset="-122"/>
                <a:ea typeface="楷体_GB2312" pitchFamily="49" charset="-122"/>
              </a:rPr>
              <a:t>n</a:t>
            </a:r>
            <a:r>
              <a:rPr lang="en-US" altLang="zh-CN" sz="2800" b="1">
                <a:solidFill>
                  <a:srgbClr val="DDDDDD"/>
                </a:solidFill>
                <a:latin typeface="楷体_GB2312" pitchFamily="49" charset="-122"/>
                <a:ea typeface="楷体_GB2312" pitchFamily="49" charset="-122"/>
              </a:rPr>
              <a:t>,</a:t>
            </a:r>
            <a:r>
              <a:rPr lang="en-US" altLang="en-US" sz="2800" b="1">
                <a:solidFill>
                  <a:srgbClr val="DDDDDD"/>
                </a:solidFill>
                <a:latin typeface="楷体_GB2312" pitchFamily="49" charset="-122"/>
                <a:ea typeface="楷体_GB2312" pitchFamily="49" charset="-122"/>
              </a:rPr>
              <a:t>∨</a:t>
            </a:r>
            <a:r>
              <a:rPr lang="en-US" altLang="zh-CN" sz="2800" b="1">
                <a:solidFill>
                  <a:srgbClr val="DDDDDD"/>
                </a:solidFill>
                <a:latin typeface="楷体_GB2312" pitchFamily="49" charset="-122"/>
                <a:ea typeface="楷体_GB2312" pitchFamily="49" charset="-122"/>
              </a:rPr>
              <a:t>,</a:t>
            </a:r>
            <a:r>
              <a:rPr lang="en-US" altLang="en-US" sz="2800" b="1">
                <a:solidFill>
                  <a:srgbClr val="DDDDDD"/>
                </a:solidFill>
                <a:latin typeface="楷体_GB2312" pitchFamily="49" charset="-122"/>
                <a:ea typeface="楷体_GB2312" pitchFamily="49" charset="-122"/>
                <a:sym typeface="Symbol" pitchFamily="18" charset="2"/>
              </a:rPr>
              <a:t>∧</a:t>
            </a:r>
            <a:r>
              <a:rPr lang="en-US" altLang="zh-CN" sz="2800" b="1">
                <a:solidFill>
                  <a:srgbClr val="DDDDDD"/>
                </a:solidFill>
                <a:latin typeface="楷体_GB2312" pitchFamily="49" charset="-122"/>
                <a:ea typeface="楷体_GB2312" pitchFamily="49" charset="-122"/>
              </a:rPr>
              <a:t>,</a:t>
            </a:r>
            <a:r>
              <a:rPr lang="en-US" altLang="zh-CN" sz="2800" b="1" baseline="30000">
                <a:solidFill>
                  <a:srgbClr val="DDDDDD"/>
                </a:solidFill>
                <a:latin typeface="Times New Roman"/>
                <a:ea typeface="楷体_GB2312" pitchFamily="49" charset="-122"/>
              </a:rPr>
              <a:t>—</a:t>
            </a:r>
            <a:r>
              <a:rPr lang="en-US" altLang="zh-CN" sz="2800" b="1">
                <a:solidFill>
                  <a:srgbClr val="DDDDDD"/>
                </a:solidFill>
                <a:latin typeface="楷体_GB2312" pitchFamily="49" charset="-122"/>
                <a:ea typeface="楷体_GB2312" pitchFamily="49" charset="-122"/>
              </a:rPr>
              <a:t>,0</a:t>
            </a:r>
            <a:r>
              <a:rPr lang="en-US" altLang="zh-CN" sz="2800" b="1" baseline="-25000">
                <a:solidFill>
                  <a:srgbClr val="DDDDDD"/>
                </a:solidFill>
                <a:latin typeface="楷体_GB2312" pitchFamily="49" charset="-122"/>
                <a:ea typeface="楷体_GB2312" pitchFamily="49" charset="-122"/>
              </a:rPr>
              <a:t>n</a:t>
            </a:r>
            <a:r>
              <a:rPr lang="en-US" altLang="zh-CN" sz="2800" b="1">
                <a:solidFill>
                  <a:srgbClr val="DDDDDD"/>
                </a:solidFill>
                <a:latin typeface="楷体_GB2312" pitchFamily="49" charset="-122"/>
                <a:ea typeface="楷体_GB2312" pitchFamily="49" charset="-122"/>
              </a:rPr>
              <a:t>,1</a:t>
            </a:r>
            <a:r>
              <a:rPr lang="en-US" altLang="zh-CN" sz="2800" b="1" baseline="-25000">
                <a:solidFill>
                  <a:srgbClr val="DDDDDD"/>
                </a:solidFill>
                <a:latin typeface="楷体_GB2312" pitchFamily="49" charset="-122"/>
                <a:ea typeface="楷体_GB2312" pitchFamily="49" charset="-122"/>
              </a:rPr>
              <a:t>n</a:t>
            </a:r>
            <a:r>
              <a:rPr lang="en-US" altLang="zh-CN" sz="2800" b="1">
                <a:solidFill>
                  <a:srgbClr val="DDDDDD"/>
                </a:solidFill>
                <a:latin typeface="楷体_GB2312" pitchFamily="49" charset="-122"/>
                <a:ea typeface="楷体_GB2312" pitchFamily="49" charset="-122"/>
              </a:rPr>
              <a:t>&gt;</a:t>
            </a:r>
            <a:r>
              <a:rPr lang="zh-CN" altLang="en-US" sz="2800" b="1">
                <a:solidFill>
                  <a:srgbClr val="DDDDDD"/>
                </a:solidFill>
                <a:latin typeface="楷体_GB2312" pitchFamily="49" charset="-122"/>
                <a:ea typeface="楷体_GB2312" pitchFamily="49" charset="-122"/>
              </a:rPr>
              <a:t>是布尔代数，称之为开关代数。</a:t>
            </a:r>
          </a:p>
        </p:txBody>
      </p:sp>
      <p:sp>
        <p:nvSpPr>
          <p:cNvPr id="528388" name="Line 4"/>
          <p:cNvSpPr>
            <a:spLocks noChangeShapeType="1"/>
          </p:cNvSpPr>
          <p:nvPr/>
        </p:nvSpPr>
        <p:spPr bwMode="auto">
          <a:xfrm>
            <a:off x="2035175" y="441960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5F5BCFC-E844-422A-AA7A-C4D087DD8B26}"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65B2FB30-1BDC-423F-ACF9-CE64CF6ACA28}" type="slidenum">
              <a:rPr lang="en-US" altLang="zh-CN" smtClean="0"/>
              <a:pPr/>
              <a:t>89</a:t>
            </a:fld>
            <a:endParaRPr lang="en-US" altLang="zh-CN" dirty="0"/>
          </a:p>
        </p:txBody>
      </p:sp>
      <p:sp>
        <p:nvSpPr>
          <p:cNvPr id="529410" name="Rectangle 2"/>
          <p:cNvSpPr>
            <a:spLocks noGrp="1" noChangeArrowheads="1"/>
          </p:cNvSpPr>
          <p:nvPr>
            <p:ph type="title"/>
          </p:nvPr>
        </p:nvSpPr>
        <p:spPr/>
        <p:txBody>
          <a:bodyPr/>
          <a:lstStyle/>
          <a:p>
            <a:endParaRPr lang="zh-CN" altLang="zh-CN"/>
          </a:p>
        </p:txBody>
      </p:sp>
      <p:sp>
        <p:nvSpPr>
          <p:cNvPr id="529411" name="Rectangle 3"/>
          <p:cNvSpPr>
            <a:spLocks noChangeArrowheads="1"/>
          </p:cNvSpPr>
          <p:nvPr/>
        </p:nvSpPr>
        <p:spPr bwMode="auto">
          <a:xfrm>
            <a:off x="900113" y="1125538"/>
            <a:ext cx="7850187"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AutoNum type="arabicParenR" startAt="4"/>
            </a:pPr>
            <a:r>
              <a:rPr lang="zh-CN" altLang="en-US" sz="2800" b="1">
                <a:latin typeface="楷体_GB2312" pitchFamily="49" charset="-122"/>
                <a:ea typeface="楷体_GB2312" pitchFamily="49" charset="-122"/>
              </a:rPr>
              <a:t>设</a:t>
            </a:r>
            <a:r>
              <a:rPr lang="en-US" altLang="zh-CN" sz="2800" b="1">
                <a:latin typeface="楷体_GB2312" pitchFamily="49" charset="-122"/>
                <a:ea typeface="楷体_GB2312" pitchFamily="49" charset="-122"/>
              </a:rPr>
              <a:t>B</a:t>
            </a:r>
            <a:r>
              <a:rPr lang="en-US" altLang="zh-CN" sz="2800" b="1" baseline="-25000">
                <a:latin typeface="楷体_GB2312" pitchFamily="49" charset="-122"/>
                <a:ea typeface="楷体_GB2312" pitchFamily="49" charset="-122"/>
              </a:rPr>
              <a:t>n</a:t>
            </a:r>
            <a:r>
              <a:rPr lang="zh-CN" altLang="en-US" sz="2800" b="1">
                <a:latin typeface="楷体_GB2312" pitchFamily="49" charset="-122"/>
                <a:ea typeface="楷体_GB2312" pitchFamily="49" charset="-122"/>
              </a:rPr>
              <a:t>是由</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和</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组成的</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重组的集合，记</a:t>
            </a:r>
          </a:p>
          <a:p>
            <a:pPr marL="533400" indent="-5334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&lt;a</a:t>
            </a:r>
            <a:r>
              <a:rPr lang="en-US" altLang="zh-CN" sz="2800" b="1" baseline="-25000">
                <a:latin typeface="楷体_GB2312" pitchFamily="49" charset="-122"/>
                <a:ea typeface="楷体_GB2312" pitchFamily="49" charset="-122"/>
              </a:rPr>
              <a:t>1</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2</a:t>
            </a:r>
            <a:r>
              <a:rPr lang="en-US" altLang="zh-CN" sz="2800" b="1">
                <a:latin typeface="楷体_GB2312" pitchFamily="49" charset="-122"/>
                <a:ea typeface="楷体_GB2312" pitchFamily="49" charset="-122"/>
              </a:rPr>
              <a:t>,</a:t>
            </a:r>
            <a:r>
              <a:rPr lang="en-US" altLang="zh-CN" sz="2800" b="1">
                <a:latin typeface="Times New Roman"/>
                <a:ea typeface="楷体_GB2312" pitchFamily="49" charset="-122"/>
              </a:rPr>
              <a:t>…</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n</a:t>
            </a:r>
            <a:r>
              <a:rPr lang="en-US" altLang="zh-CN" sz="2800" b="1">
                <a:latin typeface="楷体_GB2312" pitchFamily="49" charset="-122"/>
                <a:ea typeface="楷体_GB2312" pitchFamily="49" charset="-122"/>
              </a:rPr>
              <a:t>&gt;</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&lt;b</a:t>
            </a:r>
            <a:r>
              <a:rPr lang="en-US" altLang="zh-CN" sz="2800" b="1" baseline="-25000">
                <a:latin typeface="楷体_GB2312" pitchFamily="49" charset="-122"/>
                <a:ea typeface="楷体_GB2312" pitchFamily="49" charset="-122"/>
              </a:rPr>
              <a:t>1</a:t>
            </a:r>
            <a:r>
              <a:rPr lang="en-US" altLang="zh-CN" sz="2800" b="1">
                <a:latin typeface="楷体_GB2312" pitchFamily="49" charset="-122"/>
                <a:ea typeface="楷体_GB2312" pitchFamily="49" charset="-122"/>
              </a:rPr>
              <a:t>,b</a:t>
            </a:r>
            <a:r>
              <a:rPr lang="en-US" altLang="zh-CN" sz="2800" b="1" baseline="-25000">
                <a:latin typeface="楷体_GB2312" pitchFamily="49" charset="-122"/>
                <a:ea typeface="楷体_GB2312" pitchFamily="49" charset="-122"/>
              </a:rPr>
              <a:t>2</a:t>
            </a:r>
            <a:r>
              <a:rPr lang="en-US" altLang="zh-CN" sz="2800" b="1">
                <a:latin typeface="楷体_GB2312" pitchFamily="49" charset="-122"/>
                <a:ea typeface="楷体_GB2312" pitchFamily="49" charset="-122"/>
              </a:rPr>
              <a:t>,</a:t>
            </a:r>
            <a:r>
              <a:rPr lang="en-US" altLang="zh-CN" sz="2800" b="1">
                <a:latin typeface="Times New Roman"/>
                <a:ea typeface="楷体_GB2312" pitchFamily="49" charset="-122"/>
              </a:rPr>
              <a:t>…</a:t>
            </a:r>
            <a:r>
              <a:rPr lang="en-US" altLang="zh-CN" sz="2800" b="1">
                <a:latin typeface="楷体_GB2312" pitchFamily="49" charset="-122"/>
                <a:ea typeface="楷体_GB2312" pitchFamily="49" charset="-122"/>
              </a:rPr>
              <a:t>,b</a:t>
            </a:r>
            <a:r>
              <a:rPr lang="en-US" altLang="zh-CN" sz="2800" b="1" baseline="-25000">
                <a:latin typeface="楷体_GB2312" pitchFamily="49" charset="-122"/>
                <a:ea typeface="楷体_GB2312" pitchFamily="49" charset="-122"/>
              </a:rPr>
              <a:t>n</a:t>
            </a:r>
            <a:r>
              <a:rPr lang="en-US" altLang="zh-CN" sz="2800" b="1">
                <a:latin typeface="楷体_GB2312" pitchFamily="49" charset="-122"/>
                <a:ea typeface="楷体_GB2312" pitchFamily="49" charset="-122"/>
              </a:rPr>
              <a:t>&gt;</a:t>
            </a:r>
            <a:r>
              <a:rPr lang="zh-CN" altLang="en-US" sz="2800" b="1">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0</a:t>
            </a:r>
            <a:r>
              <a:rPr lang="en-US" altLang="zh-CN" sz="2800" b="1" baseline="-25000">
                <a:latin typeface="楷体_GB2312" pitchFamily="49" charset="-122"/>
                <a:ea typeface="楷体_GB2312" pitchFamily="49" charset="-122"/>
              </a:rPr>
              <a:t>n</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&lt;0,0,</a:t>
            </a:r>
            <a:r>
              <a:rPr lang="en-US" altLang="zh-CN" sz="2800" b="1">
                <a:latin typeface="Times New Roman"/>
                <a:ea typeface="楷体_GB2312" pitchFamily="49" charset="-122"/>
              </a:rPr>
              <a:t>…</a:t>
            </a:r>
            <a:r>
              <a:rPr lang="en-US" altLang="zh-CN" sz="2800" b="1">
                <a:latin typeface="楷体_GB2312" pitchFamily="49" charset="-122"/>
                <a:ea typeface="楷体_GB2312" pitchFamily="49" charset="-122"/>
              </a:rPr>
              <a:t>,0&gt;</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en-US" altLang="zh-CN" sz="2800" b="1" baseline="-25000">
                <a:latin typeface="楷体_GB2312" pitchFamily="49" charset="-122"/>
                <a:ea typeface="楷体_GB2312" pitchFamily="49" charset="-122"/>
              </a:rPr>
              <a:t>n</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&lt;1,1,</a:t>
            </a:r>
            <a:r>
              <a:rPr lang="en-US" altLang="zh-CN" sz="2800" b="1">
                <a:latin typeface="Times New Roman"/>
                <a:ea typeface="楷体_GB2312" pitchFamily="49" charset="-122"/>
              </a:rPr>
              <a:t>…</a:t>
            </a:r>
            <a:r>
              <a:rPr lang="en-US" altLang="zh-CN" sz="2800" b="1">
                <a:latin typeface="楷体_GB2312" pitchFamily="49" charset="-122"/>
                <a:ea typeface="楷体_GB2312" pitchFamily="49" charset="-122"/>
              </a:rPr>
              <a:t>,1&gt;</a:t>
            </a:r>
          </a:p>
          <a:p>
            <a:pPr marL="533400" indent="-533400" algn="just">
              <a:lnSpc>
                <a:spcPct val="120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在</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上定义运算∧、</a:t>
            </a:r>
            <a:r>
              <a:rPr lang="zh-CN" altLang="en-US" sz="2800" b="1">
                <a:solidFill>
                  <a:srgbClr val="0000FF"/>
                </a:solidFill>
                <a:latin typeface="楷体_GB2312" pitchFamily="49" charset="-122"/>
                <a:ea typeface="楷体_GB2312" pitchFamily="49" charset="-122"/>
                <a:sym typeface="Symbol" pitchFamily="18" charset="2"/>
              </a:rPr>
              <a:t>∨</a:t>
            </a:r>
            <a:r>
              <a:rPr lang="zh-CN" altLang="en-US" sz="2800" b="1">
                <a:solidFill>
                  <a:srgbClr val="0000FF"/>
                </a:solidFill>
                <a:latin typeface="楷体_GB2312" pitchFamily="49" charset="-122"/>
                <a:ea typeface="楷体_GB2312" pitchFamily="49" charset="-122"/>
              </a:rPr>
              <a:t>和</a:t>
            </a:r>
            <a:r>
              <a:rPr lang="zh-CN" altLang="en-US" sz="2800" b="1" baseline="30000">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，对任意</a:t>
            </a:r>
            <a:r>
              <a:rPr lang="en-US" altLang="zh-CN" sz="2800" b="1">
                <a:solidFill>
                  <a:srgbClr val="0000FF"/>
                </a:solidFill>
                <a:latin typeface="楷体_GB2312" pitchFamily="49" charset="-122"/>
                <a:ea typeface="楷体_GB2312" pitchFamily="49" charset="-122"/>
              </a:rPr>
              <a:t>a,b∈B</a:t>
            </a:r>
            <a:r>
              <a:rPr lang="en-US" altLang="zh-CN" sz="2800" b="1" baseline="-25000">
                <a:solidFill>
                  <a:srgbClr val="0000FF"/>
                </a:solidFill>
                <a:latin typeface="楷体_GB2312" pitchFamily="49" charset="-122"/>
                <a:ea typeface="楷体_GB2312" pitchFamily="49" charset="-122"/>
              </a:rPr>
              <a:t>n</a:t>
            </a:r>
            <a:r>
              <a:rPr lang="zh-CN" altLang="en-US" sz="2800" b="1">
                <a:solidFill>
                  <a:srgbClr val="0000FF"/>
                </a:solidFill>
                <a:latin typeface="楷体_GB2312" pitchFamily="49" charset="-122"/>
                <a:ea typeface="楷体_GB2312" pitchFamily="49" charset="-122"/>
              </a:rPr>
              <a:t>，</a:t>
            </a:r>
          </a:p>
          <a:p>
            <a:pPr marL="533400" indent="-5334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a∧b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&lt;a</a:t>
            </a:r>
            <a:r>
              <a:rPr lang="en-US" altLang="zh-CN" sz="2800" b="1" baseline="-25000">
                <a:solidFill>
                  <a:srgbClr val="0000FF"/>
                </a:solidFill>
                <a:latin typeface="楷体_GB2312" pitchFamily="49" charset="-122"/>
                <a:ea typeface="楷体_GB2312" pitchFamily="49" charset="-122"/>
              </a:rPr>
              <a:t>1</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1</a:t>
            </a:r>
            <a:r>
              <a:rPr lang="en-US" altLang="zh-CN" sz="2800" b="1">
                <a:solidFill>
                  <a:srgbClr val="0000FF"/>
                </a:solidFill>
                <a:latin typeface="楷体_GB2312" pitchFamily="49" charset="-122"/>
                <a:ea typeface="楷体_GB2312" pitchFamily="49" charset="-122"/>
              </a:rPr>
              <a:t>,a</a:t>
            </a:r>
            <a:r>
              <a:rPr lang="en-US" altLang="zh-CN" sz="2800" b="1" baseline="-25000">
                <a:solidFill>
                  <a:srgbClr val="0000FF"/>
                </a:solidFill>
                <a:latin typeface="楷体_GB2312" pitchFamily="49" charset="-122"/>
                <a:ea typeface="楷体_GB2312" pitchFamily="49" charset="-122"/>
              </a:rPr>
              <a:t>2</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2</a:t>
            </a:r>
            <a:r>
              <a:rPr lang="en-US" altLang="zh-CN" sz="2800" b="1">
                <a:solidFill>
                  <a:srgbClr val="0000FF"/>
                </a:solidFill>
                <a:latin typeface="楷体_GB2312" pitchFamily="49" charset="-122"/>
                <a:ea typeface="楷体_GB2312" pitchFamily="49" charset="-122"/>
              </a:rPr>
              <a:t>,</a:t>
            </a:r>
            <a:r>
              <a:rPr lang="en-US" altLang="zh-CN" sz="2800" b="1">
                <a:solidFill>
                  <a:srgbClr val="0000FF"/>
                </a:solidFill>
                <a:latin typeface="Times New Roman"/>
                <a:ea typeface="楷体_GB2312" pitchFamily="49" charset="-122"/>
              </a:rPr>
              <a:t>…</a:t>
            </a:r>
            <a:r>
              <a:rPr lang="en-US" altLang="zh-CN" sz="2800" b="1">
                <a:solidFill>
                  <a:srgbClr val="0000FF"/>
                </a:solidFill>
                <a:latin typeface="楷体_GB2312" pitchFamily="49" charset="-122"/>
                <a:ea typeface="楷体_GB2312" pitchFamily="49" charset="-122"/>
              </a:rPr>
              <a:t>,a</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&gt;</a:t>
            </a:r>
          </a:p>
          <a:p>
            <a:pPr marL="533400" indent="-533400" algn="just">
              <a:lnSpc>
                <a:spcPct val="120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a:t>
            </a:r>
            <a:r>
              <a:rPr lang="en-US" altLang="zh-CN"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b</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&lt;a</a:t>
            </a:r>
            <a:r>
              <a:rPr lang="en-US" altLang="zh-CN" sz="2800" b="1" baseline="-25000">
                <a:solidFill>
                  <a:srgbClr val="0000FF"/>
                </a:solidFill>
                <a:latin typeface="楷体_GB2312" pitchFamily="49" charset="-122"/>
                <a:ea typeface="楷体_GB2312" pitchFamily="49" charset="-122"/>
              </a:rPr>
              <a:t>1</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1</a:t>
            </a:r>
            <a:r>
              <a:rPr lang="en-US" altLang="zh-CN" sz="2800" b="1">
                <a:solidFill>
                  <a:srgbClr val="0000FF"/>
                </a:solidFill>
                <a:latin typeface="楷体_GB2312" pitchFamily="49" charset="-122"/>
                <a:ea typeface="楷体_GB2312" pitchFamily="49" charset="-122"/>
              </a:rPr>
              <a:t>,a</a:t>
            </a:r>
            <a:r>
              <a:rPr lang="en-US" altLang="zh-CN" sz="2800" b="1" baseline="-25000">
                <a:solidFill>
                  <a:srgbClr val="0000FF"/>
                </a:solidFill>
                <a:latin typeface="楷体_GB2312" pitchFamily="49" charset="-122"/>
                <a:ea typeface="楷体_GB2312" pitchFamily="49" charset="-122"/>
              </a:rPr>
              <a:t>2</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2</a:t>
            </a:r>
            <a:r>
              <a:rPr lang="en-US" altLang="zh-CN" sz="2800" b="1">
                <a:solidFill>
                  <a:srgbClr val="0000FF"/>
                </a:solidFill>
                <a:latin typeface="楷体_GB2312" pitchFamily="49" charset="-122"/>
                <a:ea typeface="楷体_GB2312" pitchFamily="49" charset="-122"/>
              </a:rPr>
              <a:t>,</a:t>
            </a:r>
            <a:r>
              <a:rPr lang="en-US" altLang="zh-CN" sz="2800" b="1">
                <a:solidFill>
                  <a:srgbClr val="0000FF"/>
                </a:solidFill>
                <a:latin typeface="Times New Roman"/>
                <a:ea typeface="楷体_GB2312" pitchFamily="49" charset="-122"/>
              </a:rPr>
              <a:t>…</a:t>
            </a:r>
            <a:r>
              <a:rPr lang="en-US" altLang="zh-CN" sz="2800" b="1">
                <a:solidFill>
                  <a:srgbClr val="0000FF"/>
                </a:solidFill>
                <a:latin typeface="楷体_GB2312" pitchFamily="49" charset="-122"/>
                <a:ea typeface="楷体_GB2312" pitchFamily="49" charset="-122"/>
              </a:rPr>
              <a:t>,a</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∨b</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&gt;</a:t>
            </a:r>
          </a:p>
          <a:p>
            <a:pPr marL="533400" indent="-533400" algn="just">
              <a:lnSpc>
                <a:spcPct val="120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&lt;┐a</a:t>
            </a:r>
            <a:r>
              <a:rPr lang="en-US" altLang="zh-CN" sz="2800" b="1" baseline="-25000">
                <a:solidFill>
                  <a:srgbClr val="0000FF"/>
                </a:solidFill>
                <a:latin typeface="楷体_GB2312" pitchFamily="49" charset="-122"/>
                <a:ea typeface="楷体_GB2312" pitchFamily="49" charset="-122"/>
              </a:rPr>
              <a:t>1</a:t>
            </a:r>
            <a:r>
              <a:rPr lang="en-US" altLang="zh-CN" sz="2800" b="1">
                <a:solidFill>
                  <a:srgbClr val="0000FF"/>
                </a:solidFill>
                <a:latin typeface="楷体_GB2312" pitchFamily="49" charset="-122"/>
                <a:ea typeface="楷体_GB2312" pitchFamily="49" charset="-122"/>
              </a:rPr>
              <a:t>,┐a</a:t>
            </a:r>
            <a:r>
              <a:rPr lang="en-US" altLang="zh-CN" sz="2800" b="1" baseline="-25000">
                <a:solidFill>
                  <a:srgbClr val="0000FF"/>
                </a:solidFill>
                <a:latin typeface="楷体_GB2312" pitchFamily="49" charset="-122"/>
                <a:ea typeface="楷体_GB2312" pitchFamily="49" charset="-122"/>
              </a:rPr>
              <a:t>2</a:t>
            </a:r>
            <a:r>
              <a:rPr lang="en-US" altLang="zh-CN" sz="2800" b="1">
                <a:solidFill>
                  <a:srgbClr val="0000FF"/>
                </a:solidFill>
                <a:latin typeface="楷体_GB2312" pitchFamily="49" charset="-122"/>
                <a:ea typeface="楷体_GB2312" pitchFamily="49" charset="-122"/>
              </a:rPr>
              <a:t>,</a:t>
            </a:r>
            <a:r>
              <a:rPr lang="en-US" altLang="zh-CN" sz="2800" b="1">
                <a:solidFill>
                  <a:srgbClr val="0000FF"/>
                </a:solidFill>
                <a:latin typeface="Times New Roman"/>
                <a:ea typeface="楷体_GB2312" pitchFamily="49" charset="-122"/>
              </a:rPr>
              <a:t>…</a:t>
            </a:r>
            <a:r>
              <a:rPr lang="en-US" altLang="zh-CN" sz="2800" b="1">
                <a:solidFill>
                  <a:srgbClr val="0000FF"/>
                </a:solidFill>
                <a:latin typeface="楷体_GB2312" pitchFamily="49" charset="-122"/>
                <a:ea typeface="楷体_GB2312" pitchFamily="49" charset="-122"/>
              </a:rPr>
              <a:t>,┐a</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&gt;</a:t>
            </a:r>
          </a:p>
          <a:p>
            <a:pPr marL="533400" indent="-533400" algn="just">
              <a:lnSpc>
                <a:spcPct val="120000"/>
              </a:lnSpc>
              <a:buClr>
                <a:srgbClr val="00FF00"/>
              </a:buClr>
              <a:buFont typeface="Wingdings" pitchFamily="2" charset="2"/>
              <a:buNone/>
            </a:pP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这里∧、∨和┐分别是对</a:t>
            </a:r>
            <a:r>
              <a:rPr lang="en-US" altLang="zh-CN" sz="2800" b="1">
                <a:solidFill>
                  <a:srgbClr val="0000FF"/>
                </a:solidFill>
                <a:latin typeface="楷体_GB2312" pitchFamily="49" charset="-122"/>
                <a:ea typeface="楷体_GB2312" pitchFamily="49" charset="-122"/>
              </a:rPr>
              <a:t>{0,1}</a:t>
            </a:r>
            <a:r>
              <a:rPr lang="zh-CN" altLang="en-US" sz="2800" b="1">
                <a:solidFill>
                  <a:srgbClr val="0000FF"/>
                </a:solidFill>
                <a:latin typeface="楷体_GB2312" pitchFamily="49" charset="-122"/>
                <a:ea typeface="楷体_GB2312" pitchFamily="49" charset="-122"/>
              </a:rPr>
              <a:t>的</a:t>
            </a:r>
            <a:r>
              <a:rPr lang="zh-CN" altLang="en-US" sz="2800" b="1">
                <a:solidFill>
                  <a:srgbClr val="FF00FF"/>
                </a:solidFill>
                <a:latin typeface="楷体_GB2312" pitchFamily="49" charset="-122"/>
                <a:ea typeface="楷体_GB2312" pitchFamily="49" charset="-122"/>
              </a:rPr>
              <a:t>位与</a:t>
            </a:r>
            <a:r>
              <a:rPr lang="zh-CN" altLang="en-US" sz="2800" b="1">
                <a:solidFill>
                  <a:srgbClr val="0000FF"/>
                </a:solidFill>
                <a:latin typeface="楷体_GB2312" pitchFamily="49" charset="-122"/>
                <a:ea typeface="楷体_GB2312" pitchFamily="49" charset="-122"/>
              </a:rPr>
              <a:t>、</a:t>
            </a:r>
            <a:r>
              <a:rPr lang="zh-CN" altLang="en-US" sz="2800" b="1">
                <a:solidFill>
                  <a:srgbClr val="FF00FF"/>
                </a:solidFill>
                <a:latin typeface="楷体_GB2312" pitchFamily="49" charset="-122"/>
                <a:ea typeface="楷体_GB2312" pitchFamily="49" charset="-122"/>
              </a:rPr>
              <a:t>位或</a:t>
            </a:r>
            <a:r>
              <a:rPr lang="zh-CN" altLang="en-US" sz="2800" b="1">
                <a:solidFill>
                  <a:srgbClr val="0000FF"/>
                </a:solidFill>
                <a:latin typeface="楷体_GB2312" pitchFamily="49" charset="-122"/>
                <a:ea typeface="楷体_GB2312" pitchFamily="49" charset="-122"/>
              </a:rPr>
              <a:t>和</a:t>
            </a:r>
            <a:r>
              <a:rPr lang="zh-CN" altLang="en-US" sz="2800" b="1">
                <a:solidFill>
                  <a:srgbClr val="FF00FF"/>
                </a:solidFill>
                <a:latin typeface="楷体_GB2312" pitchFamily="49" charset="-122"/>
                <a:ea typeface="楷体_GB2312" pitchFamily="49" charset="-122"/>
              </a:rPr>
              <a:t>位否</a:t>
            </a:r>
            <a:r>
              <a:rPr lang="zh-CN" altLang="en-US" sz="2800" b="1">
                <a:solidFill>
                  <a:srgbClr val="0000FF"/>
                </a:solidFill>
                <a:latin typeface="楷体_GB2312" pitchFamily="49" charset="-122"/>
                <a:ea typeface="楷体_GB2312" pitchFamily="49" charset="-122"/>
              </a:rPr>
              <a:t>运算，则</a:t>
            </a:r>
            <a:r>
              <a:rPr lang="en-US" altLang="zh-CN" sz="2800" b="1">
                <a:solidFill>
                  <a:srgbClr val="0000FF"/>
                </a:solidFill>
                <a:latin typeface="楷体_GB2312" pitchFamily="49" charset="-122"/>
                <a:ea typeface="楷体_GB2312" pitchFamily="49" charset="-122"/>
              </a:rPr>
              <a:t>&lt;B</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a:t>
            </a:r>
            <a:r>
              <a:rPr lang="en-US"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a:t>
            </a:r>
            <a:r>
              <a:rPr lang="en-US"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a:t>
            </a:r>
            <a:r>
              <a:rPr lang="en-US" altLang="zh-CN" sz="2800" b="1" baseline="30000">
                <a:solidFill>
                  <a:srgbClr val="0000FF"/>
                </a:solidFill>
                <a:latin typeface="Times New Roman"/>
                <a:ea typeface="楷体_GB2312" pitchFamily="49" charset="-122"/>
              </a:rPr>
              <a:t>—</a:t>
            </a:r>
            <a:r>
              <a:rPr lang="en-US" altLang="zh-CN" sz="2800" b="1">
                <a:solidFill>
                  <a:srgbClr val="0000FF"/>
                </a:solidFill>
                <a:latin typeface="楷体_GB2312" pitchFamily="49" charset="-122"/>
                <a:ea typeface="楷体_GB2312" pitchFamily="49" charset="-122"/>
              </a:rPr>
              <a:t>,0</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,1</a:t>
            </a:r>
            <a:r>
              <a:rPr lang="en-US" altLang="zh-CN" sz="2800" b="1" baseline="-25000">
                <a:solidFill>
                  <a:srgbClr val="0000FF"/>
                </a:solidFill>
                <a:latin typeface="楷体_GB2312" pitchFamily="49" charset="-122"/>
                <a:ea typeface="楷体_GB2312" pitchFamily="49" charset="-122"/>
              </a:rPr>
              <a:t>n</a:t>
            </a:r>
            <a:r>
              <a:rPr lang="en-US" altLang="zh-CN" sz="2800" b="1">
                <a:solidFill>
                  <a:srgbClr val="0000FF"/>
                </a:solidFill>
                <a:latin typeface="楷体_GB2312" pitchFamily="49" charset="-122"/>
                <a:ea typeface="楷体_GB2312" pitchFamily="49" charset="-122"/>
              </a:rPr>
              <a:t>&gt;</a:t>
            </a:r>
            <a:r>
              <a:rPr lang="zh-CN" altLang="en-US" sz="2800" b="1">
                <a:solidFill>
                  <a:srgbClr val="0000FF"/>
                </a:solidFill>
                <a:latin typeface="楷体_GB2312" pitchFamily="49" charset="-122"/>
                <a:ea typeface="楷体_GB2312" pitchFamily="49" charset="-122"/>
              </a:rPr>
              <a:t>是布尔代数，称之为</a:t>
            </a:r>
            <a:r>
              <a:rPr lang="zh-CN" altLang="en-US" sz="2800" b="1">
                <a:solidFill>
                  <a:srgbClr val="FF00FF"/>
                </a:solidFill>
                <a:latin typeface="楷体_GB2312" pitchFamily="49" charset="-122"/>
                <a:ea typeface="楷体_GB2312" pitchFamily="49" charset="-122"/>
              </a:rPr>
              <a:t>开关代数</a:t>
            </a:r>
            <a:r>
              <a:rPr lang="zh-CN" altLang="en-US" sz="2800" b="1">
                <a:solidFill>
                  <a:srgbClr val="0000FF"/>
                </a:solidFill>
                <a:latin typeface="楷体_GB2312" pitchFamily="49" charset="-122"/>
                <a:ea typeface="楷体_GB2312" pitchFamily="49" charset="-122"/>
              </a:rPr>
              <a:t>。</a:t>
            </a:r>
          </a:p>
        </p:txBody>
      </p:sp>
      <p:sp>
        <p:nvSpPr>
          <p:cNvPr id="529412" name="Line 4"/>
          <p:cNvSpPr>
            <a:spLocks noChangeShapeType="1"/>
          </p:cNvSpPr>
          <p:nvPr/>
        </p:nvSpPr>
        <p:spPr bwMode="auto">
          <a:xfrm>
            <a:off x="1927225" y="439003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4A040CD-481C-4865-9244-A7E88E840754}"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305CE2CF-7F79-4890-A427-B0102FA3FD4B}" type="slidenum">
              <a:rPr lang="en-US" altLang="zh-CN" smtClean="0"/>
              <a:pPr/>
              <a:t>9</a:t>
            </a:fld>
            <a:endParaRPr lang="en-US" altLang="zh-CN" dirty="0"/>
          </a:p>
        </p:txBody>
      </p:sp>
      <p:sp>
        <p:nvSpPr>
          <p:cNvPr id="461826" name="Rectangle 2"/>
          <p:cNvSpPr>
            <a:spLocks noGrp="1" noChangeArrowheads="1"/>
          </p:cNvSpPr>
          <p:nvPr>
            <p:ph type="title"/>
          </p:nvPr>
        </p:nvSpPr>
        <p:spPr/>
        <p:txBody>
          <a:bodyPr/>
          <a:lstStyle/>
          <a:p>
            <a:endParaRPr lang="zh-CN" altLang="zh-CN"/>
          </a:p>
        </p:txBody>
      </p:sp>
      <p:sp>
        <p:nvSpPr>
          <p:cNvPr id="461827" name="Rectangle 3"/>
          <p:cNvSpPr>
            <a:spLocks noGrp="1" noChangeArrowheads="1"/>
          </p:cNvSpPr>
          <p:nvPr>
            <p:ph type="body" idx="1"/>
          </p:nvPr>
        </p:nvSpPr>
        <p:spPr>
          <a:xfrm>
            <a:off x="1066800" y="1166813"/>
            <a:ext cx="7620000" cy="5072062"/>
          </a:xfrm>
        </p:spPr>
        <p:txBody>
          <a:bodyPr/>
          <a:lstStyle/>
          <a:p>
            <a:pPr algn="l">
              <a:spcBef>
                <a:spcPct val="20000"/>
              </a:spcBef>
              <a:buFont typeface="Wingdings" pitchFamily="2" charset="2"/>
              <a:buNone/>
            </a:pPr>
            <a:r>
              <a:rPr lang="zh-CN" altLang="en-US" dirty="0">
                <a:solidFill>
                  <a:srgbClr val="FF0000"/>
                </a:solidFill>
                <a:latin typeface="楷体_GB2312" pitchFamily="49" charset="-122"/>
                <a:ea typeface="楷体_GB2312" pitchFamily="49" charset="-122"/>
                <a:sym typeface="Symbol" pitchFamily="18" charset="2"/>
              </a:rPr>
              <a:t>复习：</a:t>
            </a:r>
            <a:r>
              <a:rPr lang="zh-CN" altLang="en-US" dirty="0">
                <a:latin typeface="楷体_GB2312" pitchFamily="49" charset="-122"/>
                <a:ea typeface="楷体_GB2312" pitchFamily="49" charset="-122"/>
                <a:sym typeface="Symbol" pitchFamily="18" charset="2"/>
              </a:rPr>
              <a:t>偏</a:t>
            </a:r>
            <a:r>
              <a:rPr lang="zh-CN" altLang="en-US" dirty="0">
                <a:latin typeface="楷体_GB2312" pitchFamily="49" charset="-122"/>
                <a:ea typeface="楷体_GB2312" pitchFamily="49" charset="-122"/>
              </a:rPr>
              <a:t>序关系是集合上的自反的、可传递、反对称关系</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它提供</a:t>
            </a:r>
            <a:r>
              <a:rPr lang="zh-CN" altLang="en-US" dirty="0">
                <a:solidFill>
                  <a:srgbClr val="CC00CC"/>
                </a:solidFill>
                <a:latin typeface="楷体_GB2312" pitchFamily="49" charset="-122"/>
                <a:ea typeface="楷体_GB2312" pitchFamily="49" charset="-122"/>
              </a:rPr>
              <a:t>比较集合元素的工具</a:t>
            </a:r>
            <a:r>
              <a:rPr lang="zh-CN" altLang="en-US" dirty="0">
                <a:latin typeface="楷体_GB2312" pitchFamily="49" charset="-122"/>
                <a:ea typeface="楷体_GB2312" pitchFamily="49" charset="-122"/>
              </a:rPr>
              <a:t>。</a:t>
            </a:r>
            <a:endParaRPr lang="zh-CN" altLang="en-US" dirty="0">
              <a:solidFill>
                <a:srgbClr val="CC00CC"/>
              </a:solidFill>
              <a:latin typeface="楷体_GB2312" pitchFamily="49" charset="-122"/>
              <a:ea typeface="楷体_GB2312" pitchFamily="49" charset="-122"/>
            </a:endParaRPr>
          </a:p>
          <a:p>
            <a:pPr algn="l">
              <a:spcAft>
                <a:spcPct val="20000"/>
              </a:spcAft>
              <a:buFont typeface="Wingdings" pitchFamily="2" charset="2"/>
              <a:buNone/>
            </a:pPr>
            <a:r>
              <a:rPr lang="zh-CN" altLang="en-US" dirty="0">
                <a:solidFill>
                  <a:srgbClr val="CC00CC"/>
                </a:solidFill>
                <a:latin typeface="楷体_GB2312" pitchFamily="49" charset="-122"/>
                <a:ea typeface="楷体_GB2312" pitchFamily="49" charset="-122"/>
              </a:rPr>
              <a:t>  定义</a:t>
            </a:r>
            <a:r>
              <a:rPr lang="zh-CN" altLang="en-US" dirty="0">
                <a:latin typeface="楷体_GB2312" pitchFamily="49" charset="-122"/>
                <a:ea typeface="楷体_GB2312" pitchFamily="49" charset="-122"/>
              </a:rPr>
              <a:t>：设</a:t>
            </a:r>
            <a:r>
              <a:rPr lang="en-US" altLang="zh-CN" dirty="0">
                <a:latin typeface="楷体_GB2312" pitchFamily="49" charset="-122"/>
                <a:ea typeface="楷体_GB2312" pitchFamily="49" charset="-122"/>
              </a:rPr>
              <a:t>R</a:t>
            </a:r>
            <a:r>
              <a:rPr lang="zh-CN" altLang="en-US" dirty="0">
                <a:latin typeface="楷体_GB2312" pitchFamily="49" charset="-122"/>
                <a:ea typeface="楷体_GB2312" pitchFamily="49" charset="-122"/>
              </a:rPr>
              <a:t>是集合</a:t>
            </a:r>
            <a:r>
              <a:rPr lang="en-US" altLang="zh-CN" dirty="0">
                <a:latin typeface="楷体_GB2312" pitchFamily="49" charset="-122"/>
                <a:ea typeface="楷体_GB2312" pitchFamily="49" charset="-122"/>
              </a:rPr>
              <a:t>A</a:t>
            </a:r>
            <a:r>
              <a:rPr lang="zh-CN" altLang="en-US" dirty="0">
                <a:latin typeface="楷体_GB2312" pitchFamily="49" charset="-122"/>
                <a:ea typeface="楷体_GB2312" pitchFamily="49" charset="-122"/>
              </a:rPr>
              <a:t>上的自反的、反对称的、传递的关系，则称</a:t>
            </a:r>
            <a:r>
              <a:rPr lang="en-US" altLang="zh-CN" dirty="0">
                <a:latin typeface="楷体_GB2312" pitchFamily="49" charset="-122"/>
                <a:ea typeface="楷体_GB2312" pitchFamily="49" charset="-122"/>
              </a:rPr>
              <a:t>R</a:t>
            </a:r>
            <a:r>
              <a:rPr lang="zh-CN" altLang="en-US" dirty="0">
                <a:latin typeface="楷体_GB2312" pitchFamily="49" charset="-122"/>
                <a:ea typeface="楷体_GB2312" pitchFamily="49" charset="-122"/>
              </a:rPr>
              <a:t>是</a:t>
            </a:r>
            <a:r>
              <a:rPr lang="en-US" altLang="zh-CN" dirty="0">
                <a:latin typeface="楷体_GB2312" pitchFamily="49" charset="-122"/>
                <a:ea typeface="楷体_GB2312" pitchFamily="49" charset="-122"/>
              </a:rPr>
              <a:t>A</a:t>
            </a:r>
            <a:r>
              <a:rPr lang="zh-CN" altLang="en-US" dirty="0">
                <a:latin typeface="楷体_GB2312" pitchFamily="49" charset="-122"/>
                <a:ea typeface="楷体_GB2312" pitchFamily="49" charset="-122"/>
              </a:rPr>
              <a:t>上的</a:t>
            </a:r>
            <a:r>
              <a:rPr lang="zh-CN" altLang="en-US" dirty="0">
                <a:solidFill>
                  <a:srgbClr val="FF0000"/>
                </a:solidFill>
                <a:latin typeface="楷体_GB2312" pitchFamily="49" charset="-122"/>
                <a:ea typeface="楷体_GB2312" pitchFamily="49" charset="-122"/>
              </a:rPr>
              <a:t>偏序关系</a:t>
            </a:r>
            <a:r>
              <a:rPr lang="zh-CN" altLang="zh-CN" dirty="0">
                <a:latin typeface="楷体_GB2312" pitchFamily="49" charset="-122"/>
                <a:ea typeface="楷体_GB2312" pitchFamily="49" charset="-122"/>
              </a:rPr>
              <a:t>(记为</a:t>
            </a:r>
            <a:r>
              <a:rPr lang="zh-CN" altLang="en-US" dirty="0">
                <a:latin typeface="Times New Roman"/>
                <a:ea typeface="楷体_GB2312" pitchFamily="49" charset="-122"/>
              </a:rPr>
              <a:t>“</a:t>
            </a:r>
            <a:r>
              <a:rPr lang="zh-CN" altLang="en-US" dirty="0">
                <a:solidFill>
                  <a:srgbClr val="FF0000"/>
                </a:solidFill>
                <a:latin typeface="楷体_GB2312" pitchFamily="49" charset="-122"/>
                <a:ea typeface="楷体_GB2312" pitchFamily="49" charset="-122"/>
                <a:sym typeface="Symbol" pitchFamily="18" charset="2"/>
              </a:rPr>
              <a:t></a:t>
            </a:r>
            <a:r>
              <a:rPr lang="zh-CN" altLang="en-US" dirty="0">
                <a:latin typeface="Times New Roman"/>
                <a:ea typeface="楷体_GB2312" pitchFamily="49" charset="-122"/>
              </a:rPr>
              <a:t>”</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sym typeface="Symbol" pitchFamily="18" charset="2"/>
              </a:rPr>
              <a:t>读作</a:t>
            </a:r>
            <a:r>
              <a:rPr lang="zh-CN" altLang="en-US" dirty="0">
                <a:latin typeface="Times New Roman"/>
                <a:ea typeface="楷体_GB2312" pitchFamily="49" charset="-122"/>
                <a:sym typeface="Symbol" pitchFamily="18" charset="2"/>
              </a:rPr>
              <a:t>“</a:t>
            </a:r>
            <a:r>
              <a:rPr lang="zh-CN" altLang="en-US" dirty="0">
                <a:latin typeface="楷体_GB2312" pitchFamily="49" charset="-122"/>
                <a:ea typeface="楷体_GB2312" pitchFamily="49" charset="-122"/>
                <a:sym typeface="Symbol" pitchFamily="18" charset="2"/>
              </a:rPr>
              <a:t>小于等于</a:t>
            </a:r>
            <a:r>
              <a:rPr lang="zh-CN" altLang="en-US" dirty="0">
                <a:latin typeface="Times New Roman"/>
                <a:ea typeface="楷体_GB2312" pitchFamily="49" charset="-122"/>
                <a:sym typeface="Symbol" pitchFamily="18" charset="2"/>
              </a:rPr>
              <a:t>”</a:t>
            </a:r>
            <a:r>
              <a:rPr lang="zh-CN"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序偶</a:t>
            </a:r>
            <a:r>
              <a:rPr lang="en-US" altLang="zh-CN" dirty="0">
                <a:latin typeface="楷体_GB2312" pitchFamily="49" charset="-122"/>
                <a:ea typeface="楷体_GB2312" pitchFamily="49" charset="-122"/>
              </a:rPr>
              <a:t>&lt;A</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R&gt;</a:t>
            </a:r>
            <a:r>
              <a:rPr lang="zh-CN" altLang="en-US" dirty="0">
                <a:latin typeface="楷体_GB2312" pitchFamily="49" charset="-122"/>
                <a:ea typeface="楷体_GB2312" pitchFamily="49" charset="-122"/>
              </a:rPr>
              <a:t>称为</a:t>
            </a:r>
            <a:r>
              <a:rPr lang="zh-CN" altLang="en-US" dirty="0">
                <a:solidFill>
                  <a:srgbClr val="FF0000"/>
                </a:solidFill>
                <a:latin typeface="楷体_GB2312" pitchFamily="49" charset="-122"/>
                <a:ea typeface="楷体_GB2312" pitchFamily="49" charset="-122"/>
              </a:rPr>
              <a:t>偏序集</a:t>
            </a:r>
            <a:r>
              <a:rPr lang="zh-CN" altLang="zh-CN" dirty="0">
                <a:latin typeface="楷体_GB2312" pitchFamily="49" charset="-122"/>
                <a:ea typeface="楷体_GB2312" pitchFamily="49" charset="-122"/>
              </a:rPr>
              <a:t>。</a:t>
            </a:r>
            <a:endParaRPr lang="zh-CN" altLang="en-US" dirty="0">
              <a:solidFill>
                <a:srgbClr val="CC00CC"/>
              </a:solidFill>
              <a:latin typeface="楷体_GB2312" pitchFamily="49" charset="-122"/>
              <a:ea typeface="楷体_GB2312" pitchFamily="49" charset="-122"/>
            </a:endParaRPr>
          </a:p>
          <a:p>
            <a:pPr>
              <a:lnSpc>
                <a:spcPct val="110000"/>
              </a:lnSpc>
              <a:buClr>
                <a:srgbClr val="FF0000"/>
              </a:buClr>
              <a:buFont typeface="Wingdings" pitchFamily="2" charset="2"/>
              <a:buChar char="n"/>
            </a:pPr>
            <a:r>
              <a:rPr lang="zh-CN" altLang="en-US" dirty="0">
                <a:solidFill>
                  <a:srgbClr val="CC00CC"/>
                </a:solidFill>
                <a:latin typeface="楷体_GB2312" pitchFamily="49" charset="-122"/>
                <a:ea typeface="楷体_GB2312" pitchFamily="49" charset="-122"/>
              </a:rPr>
              <a:t>定义</a:t>
            </a:r>
            <a:r>
              <a:rPr lang="en-US" altLang="zh-CN" dirty="0">
                <a:solidFill>
                  <a:srgbClr val="CC00CC"/>
                </a:solidFill>
                <a:latin typeface="楷体_GB2312" pitchFamily="49" charset="-122"/>
                <a:ea typeface="楷体_GB2312" pitchFamily="49" charset="-122"/>
              </a:rPr>
              <a:t>17.2</a:t>
            </a:r>
            <a:r>
              <a:rPr lang="zh-CN" altLang="en-US" dirty="0">
                <a:solidFill>
                  <a:srgbClr val="FF0066"/>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设</a:t>
            </a:r>
            <a:r>
              <a:rPr lang="en-US" altLang="zh-CN" dirty="0">
                <a:solidFill>
                  <a:srgbClr val="0000FF"/>
                </a:solidFill>
                <a:latin typeface="楷体_GB2312" pitchFamily="49" charset="-122"/>
                <a:ea typeface="楷体_GB2312" pitchFamily="49" charset="-122"/>
              </a:rPr>
              <a:t>&lt;L</a:t>
            </a:r>
            <a:r>
              <a:rPr lang="zh-CN" altLang="en-US"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是一个偏序集，对</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a</a:t>
            </a:r>
            <a:r>
              <a:rPr lang="zh-CN" altLang="en-US"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b</a:t>
            </a:r>
            <a:r>
              <a:rPr lang="en-US" altLang="zh-CN" dirty="0" err="1">
                <a:solidFill>
                  <a:srgbClr val="0000FF"/>
                </a:solidFill>
                <a:latin typeface="楷体_GB2312" pitchFamily="49" charset="-122"/>
                <a:ea typeface="楷体_GB2312" pitchFamily="49" charset="-122"/>
                <a:sym typeface="Symbol" pitchFamily="18" charset="2"/>
              </a:rPr>
              <a:t></a:t>
            </a:r>
            <a:r>
              <a:rPr lang="en-US" altLang="zh-CN" dirty="0" err="1">
                <a:solidFill>
                  <a:srgbClr val="0000FF"/>
                </a:solidFill>
                <a:latin typeface="楷体_GB2312" pitchFamily="49" charset="-122"/>
                <a:ea typeface="楷体_GB2312" pitchFamily="49" charset="-122"/>
              </a:rPr>
              <a:t>L</a:t>
            </a:r>
            <a:r>
              <a:rPr lang="zh-CN" altLang="en-US" dirty="0">
                <a:solidFill>
                  <a:srgbClr val="0000FF"/>
                </a:solidFill>
                <a:latin typeface="楷体_GB2312" pitchFamily="49" charset="-122"/>
                <a:ea typeface="楷体_GB2312" pitchFamily="49" charset="-122"/>
              </a:rPr>
              <a:t>，集合</a:t>
            </a:r>
            <a:r>
              <a:rPr lang="en-US" altLang="zh-CN" dirty="0">
                <a:solidFill>
                  <a:srgbClr val="0000FF"/>
                </a:solidFill>
                <a:latin typeface="楷体_GB2312" pitchFamily="49" charset="-122"/>
                <a:ea typeface="楷体_GB2312" pitchFamily="49" charset="-122"/>
              </a:rPr>
              <a:t>{a</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b}</a:t>
            </a:r>
            <a:r>
              <a:rPr lang="zh-CN" altLang="en-US" dirty="0">
                <a:solidFill>
                  <a:srgbClr val="0000FF"/>
                </a:solidFill>
                <a:latin typeface="楷体_GB2312" pitchFamily="49" charset="-122"/>
                <a:ea typeface="楷体_GB2312" pitchFamily="49" charset="-122"/>
              </a:rPr>
              <a:t>都有最大下界</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glb</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和最小上界</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lub</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，则称</a:t>
            </a:r>
            <a:r>
              <a:rPr lang="en-US" altLang="zh-CN" dirty="0">
                <a:solidFill>
                  <a:srgbClr val="0000FF"/>
                </a:solidFill>
                <a:latin typeface="楷体_GB2312" pitchFamily="49" charset="-122"/>
                <a:ea typeface="楷体_GB2312" pitchFamily="49" charset="-122"/>
              </a:rPr>
              <a:t>&lt;L</a:t>
            </a:r>
            <a:r>
              <a:rPr lang="zh-CN" altLang="en-US"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是一个</a:t>
            </a:r>
            <a:r>
              <a:rPr lang="zh-CN" altLang="en-US" dirty="0">
                <a:solidFill>
                  <a:srgbClr val="FF0000"/>
                </a:solidFill>
                <a:latin typeface="楷体_GB2312" pitchFamily="49" charset="-122"/>
                <a:ea typeface="楷体_GB2312" pitchFamily="49" charset="-122"/>
              </a:rPr>
              <a:t>偏序格</a:t>
            </a:r>
            <a:r>
              <a:rPr lang="zh-CN" altLang="en-US" dirty="0">
                <a:solidFill>
                  <a:srgbClr val="0000FF"/>
                </a:solidFill>
                <a:latin typeface="楷体_GB2312" pitchFamily="49" charset="-122"/>
                <a:ea typeface="楷体_GB2312" pitchFamily="49" charset="-122"/>
              </a:rPr>
              <a:t>，简称</a:t>
            </a:r>
            <a:r>
              <a:rPr lang="en-US" altLang="zh-CN" dirty="0">
                <a:solidFill>
                  <a:srgbClr val="0000FF"/>
                </a:solidFill>
                <a:latin typeface="楷体_GB2312" pitchFamily="49" charset="-122"/>
                <a:ea typeface="楷体_GB2312" pitchFamily="49" charset="-122"/>
              </a:rPr>
              <a:t>L</a:t>
            </a:r>
            <a:r>
              <a:rPr lang="zh-CN" altLang="en-US" dirty="0">
                <a:solidFill>
                  <a:srgbClr val="0000FF"/>
                </a:solidFill>
                <a:latin typeface="楷体_GB2312" pitchFamily="49" charset="-122"/>
                <a:ea typeface="楷体_GB2312" pitchFamily="49" charset="-122"/>
              </a:rPr>
              <a:t>是一个</a:t>
            </a:r>
            <a:r>
              <a:rPr lang="zh-CN" altLang="en-US" dirty="0">
                <a:solidFill>
                  <a:srgbClr val="FF00FF"/>
                </a:solidFill>
                <a:latin typeface="楷体_GB2312" pitchFamily="49" charset="-122"/>
                <a:ea typeface="楷体_GB2312" pitchFamily="49" charset="-122"/>
              </a:rPr>
              <a:t>格</a:t>
            </a:r>
            <a:r>
              <a:rPr lang="zh-CN" altLang="en-US" dirty="0">
                <a:solidFill>
                  <a:srgbClr val="0000FF"/>
                </a:solidFill>
                <a:latin typeface="楷体_GB2312" pitchFamily="49" charset="-122"/>
                <a:ea typeface="楷体_GB2312" pitchFamily="49" charset="-122"/>
              </a:rPr>
              <a:t>，若</a:t>
            </a:r>
            <a:r>
              <a:rPr lang="en-US" altLang="zh-CN" dirty="0">
                <a:solidFill>
                  <a:srgbClr val="0000FF"/>
                </a:solidFill>
                <a:latin typeface="楷体_GB2312" pitchFamily="49" charset="-122"/>
                <a:ea typeface="楷体_GB2312" pitchFamily="49" charset="-122"/>
              </a:rPr>
              <a:t>L</a:t>
            </a:r>
            <a:r>
              <a:rPr lang="zh-CN" altLang="en-US" dirty="0">
                <a:solidFill>
                  <a:srgbClr val="0000FF"/>
                </a:solidFill>
                <a:latin typeface="楷体_GB2312" pitchFamily="49" charset="-122"/>
                <a:ea typeface="楷体_GB2312" pitchFamily="49" charset="-122"/>
              </a:rPr>
              <a:t>是一个有限集，则称</a:t>
            </a:r>
            <a:r>
              <a:rPr lang="en-US" altLang="zh-CN" dirty="0">
                <a:solidFill>
                  <a:srgbClr val="0000FF"/>
                </a:solidFill>
                <a:latin typeface="楷体_GB2312" pitchFamily="49" charset="-122"/>
                <a:ea typeface="楷体_GB2312" pitchFamily="49" charset="-122"/>
              </a:rPr>
              <a:t>&lt;L</a:t>
            </a:r>
            <a:r>
              <a:rPr lang="zh-CN" altLang="en-US"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为</a:t>
            </a:r>
            <a:r>
              <a:rPr lang="zh-CN" altLang="en-US" dirty="0">
                <a:solidFill>
                  <a:srgbClr val="FF0066"/>
                </a:solidFill>
                <a:latin typeface="楷体_GB2312" pitchFamily="49" charset="-122"/>
                <a:ea typeface="楷体_GB2312" pitchFamily="49" charset="-122"/>
              </a:rPr>
              <a:t>有限格</a:t>
            </a:r>
            <a:r>
              <a:rPr lang="zh-CN" altLang="en-US" dirty="0">
                <a:latin typeface="楷体_GB2312" pitchFamily="49" charset="-122"/>
                <a:ea typeface="楷体_GB2312" pitchFamily="49" charset="-122"/>
              </a:rPr>
              <a:t>。</a:t>
            </a:r>
          </a:p>
        </p:txBody>
      </p:sp>
      <p:sp>
        <p:nvSpPr>
          <p:cNvPr id="461828" name="AutoShape 4"/>
          <p:cNvSpPr>
            <a:spLocks noChangeArrowheads="1"/>
          </p:cNvSpPr>
          <p:nvPr/>
        </p:nvSpPr>
        <p:spPr bwMode="auto">
          <a:xfrm>
            <a:off x="971600" y="1628800"/>
            <a:ext cx="4103687" cy="1943100"/>
          </a:xfrm>
          <a:prstGeom prst="cloudCallout">
            <a:avLst>
              <a:gd name="adj1" fmla="val 7601"/>
              <a:gd name="adj2" fmla="val 80882"/>
            </a:avLst>
          </a:prstGeom>
          <a:ln>
            <a:headEnd/>
            <a:tailEnd/>
          </a:ln>
          <a:extLst/>
        </p:spPr>
        <p:style>
          <a:lnRef idx="2">
            <a:schemeClr val="accent6"/>
          </a:lnRef>
          <a:fillRef idx="1">
            <a:schemeClr val="lt1"/>
          </a:fillRef>
          <a:effectRef idx="0">
            <a:schemeClr val="accent6"/>
          </a:effectRef>
          <a:fontRef idx="minor">
            <a:schemeClr val="dk1"/>
          </a:fontRef>
        </p:style>
        <p:txBody>
          <a:bodyPr/>
          <a:lstStyle/>
          <a:p>
            <a:pPr algn="ctr"/>
            <a:r>
              <a:rPr lang="zh-CN" altLang="en-US" b="1" dirty="0">
                <a:solidFill>
                  <a:srgbClr val="FF0000"/>
                </a:solidFill>
                <a:ea typeface="黑体" pitchFamily="2" charset="-122"/>
              </a:rPr>
              <a:t>从定义知道：有限偏序集要成为格，必须有一个最大元和最小元。</a:t>
            </a:r>
          </a:p>
        </p:txBody>
      </p:sp>
    </p:spTree>
    <p:custDataLst>
      <p:tags r:id="rId1"/>
    </p:custDataLst>
    <p:extLst>
      <p:ext uri="{BB962C8B-B14F-4D97-AF65-F5344CB8AC3E}">
        <p14:creationId xmlns:p14="http://schemas.microsoft.com/office/powerpoint/2010/main" val="234301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61828"/>
                                        </p:tgtEl>
                                        <p:attrNameLst>
                                          <p:attrName>style.visibility</p:attrName>
                                        </p:attrNameLst>
                                      </p:cBhvr>
                                      <p:to>
                                        <p:strVal val="visible"/>
                                      </p:to>
                                    </p:set>
                                    <p:anim calcmode="lin" valueType="num">
                                      <p:cBhvr>
                                        <p:cTn id="7" dur="1000" fill="hold"/>
                                        <p:tgtEl>
                                          <p:spTgt spid="461828"/>
                                        </p:tgtEl>
                                        <p:attrNameLst>
                                          <p:attrName>ppt_x</p:attrName>
                                        </p:attrNameLst>
                                      </p:cBhvr>
                                      <p:tavLst>
                                        <p:tav tm="0">
                                          <p:val>
                                            <p:strVal val="#ppt_x-.2"/>
                                          </p:val>
                                        </p:tav>
                                        <p:tav tm="100000">
                                          <p:val>
                                            <p:strVal val="#ppt_x"/>
                                          </p:val>
                                        </p:tav>
                                      </p:tavLst>
                                    </p:anim>
                                    <p:anim calcmode="lin" valueType="num">
                                      <p:cBhvr>
                                        <p:cTn id="8" dur="1000" fill="hold"/>
                                        <p:tgtEl>
                                          <p:spTgt spid="46182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61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3D4AC5-D6A7-449E-BFED-F72DB813C514}"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CF5E0943-A9C0-4911-8816-FA943AFD48CB}" type="slidenum">
              <a:rPr lang="en-US" altLang="zh-CN" smtClean="0"/>
              <a:pPr/>
              <a:t>90</a:t>
            </a:fld>
            <a:endParaRPr lang="en-US" altLang="zh-CN" dirty="0"/>
          </a:p>
        </p:txBody>
      </p:sp>
      <p:sp>
        <p:nvSpPr>
          <p:cNvPr id="530434" name="Rectangle 2"/>
          <p:cNvSpPr>
            <a:spLocks noGrp="1" noChangeArrowheads="1"/>
          </p:cNvSpPr>
          <p:nvPr>
            <p:ph type="title"/>
          </p:nvPr>
        </p:nvSpPr>
        <p:spPr/>
        <p:txBody>
          <a:bodyPr/>
          <a:lstStyle/>
          <a:p>
            <a:endParaRPr lang="zh-CN" altLang="zh-CN"/>
          </a:p>
        </p:txBody>
      </p:sp>
      <p:sp>
        <p:nvSpPr>
          <p:cNvPr id="530435" name="Rectangle 3"/>
          <p:cNvSpPr>
            <a:spLocks noGrp="1" noChangeArrowheads="1"/>
          </p:cNvSpPr>
          <p:nvPr>
            <p:ph type="body" idx="1"/>
          </p:nvPr>
        </p:nvSpPr>
        <p:spPr>
          <a:xfrm>
            <a:off x="1066800" y="1166813"/>
            <a:ext cx="7620000" cy="3662362"/>
          </a:xfrm>
        </p:spPr>
        <p:txBody>
          <a:bodyPr/>
          <a:lstStyle/>
          <a:p>
            <a:pPr>
              <a:buClr>
                <a:srgbClr val="FF0000"/>
              </a:buClr>
              <a:buFont typeface="Wingdings" pitchFamily="2" charset="2"/>
              <a:buChar char="n"/>
            </a:pPr>
            <a:r>
              <a:rPr lang="zh-CN" altLang="en-US">
                <a:solidFill>
                  <a:srgbClr val="CC00CC"/>
                </a:solidFill>
                <a:latin typeface="楷体_GB2312" pitchFamily="49" charset="-122"/>
                <a:ea typeface="楷体_GB2312" pitchFamily="49" charset="-122"/>
              </a:rPr>
              <a:t>定义</a:t>
            </a:r>
            <a:r>
              <a:rPr lang="en-US" altLang="zh-CN">
                <a:solidFill>
                  <a:srgbClr val="CC00CC"/>
                </a:solidFill>
                <a:latin typeface="楷体_GB2312" pitchFamily="49" charset="-122"/>
                <a:ea typeface="楷体_GB2312" pitchFamily="49" charset="-122"/>
              </a:rPr>
              <a:t>17.11 </a:t>
            </a:r>
            <a:r>
              <a:rPr lang="zh-CN" altLang="en-US">
                <a:solidFill>
                  <a:srgbClr val="0000FF"/>
                </a:solidFill>
                <a:latin typeface="楷体_GB2312" pitchFamily="49" charset="-122"/>
                <a:ea typeface="楷体_GB2312" pitchFamily="49" charset="-122"/>
              </a:rPr>
              <a:t>在布尔格</a:t>
            </a:r>
            <a:r>
              <a:rPr lang="en-US" altLang="zh-CN">
                <a:solidFill>
                  <a:srgbClr val="0000FF"/>
                </a:solidFill>
                <a:latin typeface="楷体_GB2312" pitchFamily="49" charset="-122"/>
                <a:ea typeface="楷体_GB2312" pitchFamily="49" charset="-122"/>
              </a:rPr>
              <a:t>〈B</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中，直接盖住最小元</a:t>
            </a:r>
            <a:r>
              <a:rPr lang="en-US" altLang="zh-CN">
                <a:solidFill>
                  <a:srgbClr val="0000FF"/>
                </a:solidFill>
                <a:latin typeface="楷体_GB2312" pitchFamily="49" charset="-122"/>
                <a:ea typeface="楷体_GB2312" pitchFamily="49" charset="-122"/>
              </a:rPr>
              <a:t>0</a:t>
            </a:r>
            <a:r>
              <a:rPr lang="zh-CN" altLang="en-US">
                <a:solidFill>
                  <a:srgbClr val="0000FF"/>
                </a:solidFill>
                <a:latin typeface="楷体_GB2312" pitchFamily="49" charset="-122"/>
                <a:ea typeface="楷体_GB2312" pitchFamily="49" charset="-122"/>
              </a:rPr>
              <a:t>的元素称为</a:t>
            </a:r>
            <a:r>
              <a:rPr lang="zh-CN" altLang="en-US">
                <a:solidFill>
                  <a:srgbClr val="FF0000"/>
                </a:solidFill>
                <a:latin typeface="楷体_GB2312" pitchFamily="49" charset="-122"/>
                <a:ea typeface="楷体_GB2312" pitchFamily="49" charset="-122"/>
              </a:rPr>
              <a:t>原子</a:t>
            </a:r>
            <a:r>
              <a:rPr lang="zh-CN" altLang="en-US">
                <a:solidFill>
                  <a:srgbClr val="0000FF"/>
                </a:solidFill>
                <a:latin typeface="楷体_GB2312" pitchFamily="49" charset="-122"/>
                <a:ea typeface="楷体_GB2312" pitchFamily="49" charset="-122"/>
              </a:rPr>
              <a:t>。</a:t>
            </a:r>
          </a:p>
          <a:p>
            <a:pPr>
              <a:buFont typeface="Wingdings" pitchFamily="2" charset="2"/>
              <a:buNone/>
            </a:pPr>
            <a:r>
              <a:rPr lang="zh-CN" altLang="en-US">
                <a:solidFill>
                  <a:srgbClr val="FF0000"/>
                </a:solidFill>
                <a:latin typeface="楷体_GB2312" pitchFamily="49" charset="-122"/>
                <a:ea typeface="楷体_GB2312" pitchFamily="49" charset="-122"/>
              </a:rPr>
              <a:t>  </a:t>
            </a:r>
            <a:r>
              <a:rPr lang="zh-CN" altLang="en-US">
                <a:solidFill>
                  <a:srgbClr val="DDDDDD"/>
                </a:solidFill>
                <a:latin typeface="楷体_GB2312" pitchFamily="49" charset="-122"/>
                <a:ea typeface="楷体_GB2312" pitchFamily="49" charset="-122"/>
              </a:rPr>
              <a:t>解释：</a:t>
            </a:r>
          </a:p>
          <a:p>
            <a:pPr>
              <a:buFont typeface="Wingdings" pitchFamily="2" charset="2"/>
              <a:buNone/>
            </a:pPr>
            <a:r>
              <a:rPr lang="zh-CN" altLang="en-US">
                <a:solidFill>
                  <a:srgbClr val="DDDDDD"/>
                </a:solidFill>
                <a:latin typeface="楷体_GB2312" pitchFamily="49" charset="-122"/>
                <a:ea typeface="楷体_GB2312" pitchFamily="49" charset="-122"/>
              </a:rPr>
              <a:t>      即</a:t>
            </a:r>
            <a:r>
              <a:rPr lang="en-US" altLang="zh-CN">
                <a:solidFill>
                  <a:srgbClr val="DDDDDD"/>
                </a:solidFill>
                <a:latin typeface="楷体_GB2312" pitchFamily="49" charset="-122"/>
                <a:ea typeface="楷体_GB2312" pitchFamily="49" charset="-122"/>
              </a:rPr>
              <a:t>a</a:t>
            </a:r>
            <a:r>
              <a:rPr lang="zh-CN" altLang="en-US">
                <a:solidFill>
                  <a:srgbClr val="DDDDDD"/>
                </a:solidFill>
                <a:latin typeface="楷体_GB2312" pitchFamily="49" charset="-122"/>
                <a:ea typeface="楷体_GB2312" pitchFamily="49" charset="-122"/>
              </a:rPr>
              <a:t>是格中的原子，则不能存在元素</a:t>
            </a:r>
            <a:r>
              <a:rPr lang="en-US" altLang="zh-CN">
                <a:solidFill>
                  <a:srgbClr val="DDDDDD"/>
                </a:solidFill>
                <a:latin typeface="楷体_GB2312" pitchFamily="49" charset="-122"/>
                <a:ea typeface="楷体_GB2312" pitchFamily="49" charset="-122"/>
              </a:rPr>
              <a:t>b</a:t>
            </a:r>
            <a:r>
              <a:rPr lang="zh-CN" altLang="en-US">
                <a:solidFill>
                  <a:srgbClr val="DDDDDD"/>
                </a:solidFill>
                <a:latin typeface="楷体_GB2312" pitchFamily="49" charset="-122"/>
                <a:ea typeface="楷体_GB2312" pitchFamily="49" charset="-122"/>
              </a:rPr>
              <a:t>使得</a:t>
            </a:r>
            <a:r>
              <a:rPr lang="en-US" altLang="zh-CN">
                <a:solidFill>
                  <a:srgbClr val="DDDDDD"/>
                </a:solidFill>
                <a:latin typeface="楷体_GB2312" pitchFamily="49" charset="-122"/>
                <a:ea typeface="楷体_GB2312" pitchFamily="49" charset="-122"/>
              </a:rPr>
              <a:t>0</a:t>
            </a:r>
            <a:r>
              <a:rPr lang="zh-CN" altLang="zh-CN">
                <a:solidFill>
                  <a:srgbClr val="DDDDDD"/>
                </a:solidFill>
                <a:latin typeface="楷体_GB2312" pitchFamily="49" charset="-122"/>
                <a:ea typeface="楷体_GB2312" pitchFamily="49" charset="-122"/>
              </a:rPr>
              <a:t>＜b＜a</a:t>
            </a:r>
            <a:r>
              <a:rPr lang="zh-CN" altLang="en-US">
                <a:solidFill>
                  <a:srgbClr val="DDDDDD"/>
                </a:solidFill>
                <a:latin typeface="楷体_GB2312" pitchFamily="49" charset="-122"/>
                <a:ea typeface="楷体_GB2312" pitchFamily="49" charset="-122"/>
              </a:rPr>
              <a:t>。</a:t>
            </a:r>
          </a:p>
          <a:p>
            <a:pPr>
              <a:buFont typeface="Wingdings" pitchFamily="2" charset="2"/>
              <a:buNone/>
            </a:pPr>
            <a:r>
              <a:rPr lang="zh-CN" altLang="en-US">
                <a:solidFill>
                  <a:srgbClr val="DDDDDD"/>
                </a:solidFill>
                <a:latin typeface="楷体_GB2312" pitchFamily="49" charset="-122"/>
                <a:ea typeface="楷体_GB2312" pitchFamily="49" charset="-122"/>
              </a:rPr>
              <a:t>      例如在幂集格</a:t>
            </a:r>
            <a:r>
              <a:rPr lang="zh-CN" altLang="zh-CN">
                <a:solidFill>
                  <a:srgbClr val="DDDDDD"/>
                </a:solidFill>
                <a:latin typeface="楷体_GB2312" pitchFamily="49" charset="-122"/>
                <a:ea typeface="楷体_GB2312" pitchFamily="49" charset="-122"/>
              </a:rPr>
              <a:t>〈2</a:t>
            </a:r>
            <a:r>
              <a:rPr lang="zh-CN" altLang="zh-CN" baseline="30000">
                <a:solidFill>
                  <a:srgbClr val="DDDDDD"/>
                </a:solidFill>
                <a:latin typeface="楷体_GB2312" pitchFamily="49" charset="-122"/>
                <a:ea typeface="楷体_GB2312" pitchFamily="49" charset="-122"/>
              </a:rPr>
              <a:t>S</a:t>
            </a:r>
            <a:r>
              <a:rPr lang="zh-CN" altLang="zh-CN">
                <a:solidFill>
                  <a:srgbClr val="DDDDDD"/>
                </a:solidFill>
                <a:latin typeface="楷体_GB2312" pitchFamily="49" charset="-122"/>
                <a:ea typeface="楷体_GB2312" pitchFamily="49" charset="-122"/>
              </a:rPr>
              <a:t>，</a:t>
            </a:r>
            <a:r>
              <a:rPr lang="zh-CN" altLang="zh-CN">
                <a:solidFill>
                  <a:srgbClr val="DDDDDD"/>
                </a:solidFill>
                <a:latin typeface="楷体_GB2312" pitchFamily="49" charset="-122"/>
                <a:ea typeface="楷体_GB2312" pitchFamily="49" charset="-122"/>
                <a:sym typeface="Symbol" pitchFamily="18" charset="2"/>
              </a:rPr>
              <a:t></a:t>
            </a:r>
            <a:r>
              <a:rPr lang="zh-CN" altLang="zh-CN">
                <a:solidFill>
                  <a:srgbClr val="DDDDDD"/>
                </a:solidFill>
                <a:latin typeface="楷体_GB2312" pitchFamily="49" charset="-122"/>
                <a:ea typeface="楷体_GB2312" pitchFamily="49" charset="-122"/>
              </a:rPr>
              <a:t>〉</a:t>
            </a:r>
            <a:r>
              <a:rPr lang="zh-CN" altLang="en-US">
                <a:solidFill>
                  <a:srgbClr val="DDDDDD"/>
                </a:solidFill>
                <a:latin typeface="楷体_GB2312" pitchFamily="49" charset="-122"/>
                <a:ea typeface="楷体_GB2312" pitchFamily="49" charset="-122"/>
              </a:rPr>
              <a:t>中，由</a:t>
            </a:r>
            <a:r>
              <a:rPr lang="en-US" altLang="zh-CN">
                <a:solidFill>
                  <a:srgbClr val="DDDDDD"/>
                </a:solidFill>
                <a:latin typeface="楷体_GB2312" pitchFamily="49" charset="-122"/>
                <a:ea typeface="楷体_GB2312" pitchFamily="49" charset="-122"/>
              </a:rPr>
              <a:t>S</a:t>
            </a:r>
            <a:r>
              <a:rPr lang="zh-CN" altLang="en-US">
                <a:solidFill>
                  <a:srgbClr val="DDDDDD"/>
                </a:solidFill>
                <a:latin typeface="楷体_GB2312" pitchFamily="49" charset="-122"/>
                <a:ea typeface="楷体_GB2312" pitchFamily="49" charset="-122"/>
              </a:rPr>
              <a:t>中单元素构成的子集都是原子，其余的就不是原子。</a:t>
            </a:r>
          </a:p>
        </p:txBody>
      </p:sp>
    </p:spTree>
    <p:custDataLst>
      <p:tags r:id="rId1"/>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DF7059-A64B-46B6-9C84-CF7847862565}"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3D8F557A-4764-45B5-B2EF-79218709A444}" type="slidenum">
              <a:rPr lang="en-US" altLang="zh-CN" smtClean="0"/>
              <a:pPr/>
              <a:t>91</a:t>
            </a:fld>
            <a:endParaRPr lang="en-US" altLang="zh-CN" dirty="0"/>
          </a:p>
        </p:txBody>
      </p:sp>
      <p:sp>
        <p:nvSpPr>
          <p:cNvPr id="531458" name="Rectangle 2"/>
          <p:cNvSpPr>
            <a:spLocks noGrp="1" noChangeArrowheads="1"/>
          </p:cNvSpPr>
          <p:nvPr>
            <p:ph type="title"/>
          </p:nvPr>
        </p:nvSpPr>
        <p:spPr/>
        <p:txBody>
          <a:bodyPr/>
          <a:lstStyle/>
          <a:p>
            <a:endParaRPr lang="zh-CN" altLang="zh-CN"/>
          </a:p>
        </p:txBody>
      </p:sp>
      <p:sp>
        <p:nvSpPr>
          <p:cNvPr id="531459" name="Rectangle 3"/>
          <p:cNvSpPr>
            <a:spLocks noGrp="1" noChangeArrowheads="1"/>
          </p:cNvSpPr>
          <p:nvPr>
            <p:ph type="body" idx="1"/>
          </p:nvPr>
        </p:nvSpPr>
        <p:spPr>
          <a:xfrm>
            <a:off x="1066800" y="1166813"/>
            <a:ext cx="7620000" cy="3662362"/>
          </a:xfrm>
        </p:spPr>
        <p:txBody>
          <a:bodyPr/>
          <a:lstStyle/>
          <a:p>
            <a:pPr>
              <a:buClr>
                <a:srgbClr val="FF0000"/>
              </a:buClr>
              <a:buFont typeface="Wingdings" pitchFamily="2" charset="2"/>
              <a:buChar char="n"/>
            </a:pPr>
            <a:r>
              <a:rPr lang="zh-CN" altLang="en-US" dirty="0">
                <a:solidFill>
                  <a:srgbClr val="CC00CC"/>
                </a:solidFill>
                <a:latin typeface="楷体_GB2312" pitchFamily="49" charset="-122"/>
                <a:ea typeface="楷体_GB2312" pitchFamily="49" charset="-122"/>
              </a:rPr>
              <a:t>定义</a:t>
            </a:r>
            <a:r>
              <a:rPr lang="en-US" altLang="zh-CN" dirty="0">
                <a:solidFill>
                  <a:srgbClr val="CC00CC"/>
                </a:solidFill>
                <a:latin typeface="楷体_GB2312" pitchFamily="49" charset="-122"/>
                <a:ea typeface="楷体_GB2312" pitchFamily="49" charset="-122"/>
              </a:rPr>
              <a:t>17.11 </a:t>
            </a:r>
            <a:r>
              <a:rPr lang="zh-CN" altLang="en-US" dirty="0">
                <a:latin typeface="楷体_GB2312" pitchFamily="49" charset="-122"/>
                <a:ea typeface="楷体_GB2312" pitchFamily="49" charset="-122"/>
              </a:rPr>
              <a:t>在布尔格</a:t>
            </a:r>
            <a:r>
              <a:rPr lang="en-US" altLang="zh-CN" dirty="0">
                <a:latin typeface="楷体_GB2312" pitchFamily="49" charset="-122"/>
                <a:ea typeface="楷体_GB2312" pitchFamily="49" charset="-122"/>
              </a:rPr>
              <a:t>〈B</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中，直接盖住最小元</a:t>
            </a:r>
            <a:r>
              <a:rPr lang="en-US" altLang="zh-CN" dirty="0">
                <a:latin typeface="楷体_GB2312" pitchFamily="49" charset="-122"/>
                <a:ea typeface="楷体_GB2312" pitchFamily="49" charset="-122"/>
              </a:rPr>
              <a:t>0</a:t>
            </a:r>
            <a:r>
              <a:rPr lang="zh-CN" altLang="en-US" dirty="0">
                <a:latin typeface="楷体_GB2312" pitchFamily="49" charset="-122"/>
                <a:ea typeface="楷体_GB2312" pitchFamily="49" charset="-122"/>
              </a:rPr>
              <a:t>的元素称为原子。</a:t>
            </a:r>
          </a:p>
          <a:p>
            <a:pPr>
              <a:buFont typeface="Wingdings" pitchFamily="2" charset="2"/>
              <a:buNone/>
            </a:pPr>
            <a:r>
              <a:rPr lang="zh-CN" altLang="en-US" dirty="0">
                <a:solidFill>
                  <a:srgbClr val="FF0000"/>
                </a:solidFill>
                <a:latin typeface="楷体_GB2312" pitchFamily="49" charset="-122"/>
                <a:ea typeface="楷体_GB2312" pitchFamily="49" charset="-122"/>
              </a:rPr>
              <a:t>  解释：</a:t>
            </a:r>
          </a:p>
          <a:p>
            <a:pPr>
              <a:buFont typeface="Wingdings" pitchFamily="2" charset="2"/>
              <a:buNone/>
            </a:pPr>
            <a:r>
              <a:rPr lang="zh-CN" altLang="en-US" dirty="0">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即</a:t>
            </a:r>
            <a:r>
              <a:rPr lang="en-US" altLang="zh-CN" dirty="0">
                <a:solidFill>
                  <a:srgbClr val="0000FF"/>
                </a:solidFill>
                <a:latin typeface="楷体_GB2312" pitchFamily="49" charset="-122"/>
                <a:ea typeface="楷体_GB2312" pitchFamily="49" charset="-122"/>
              </a:rPr>
              <a:t>a</a:t>
            </a:r>
            <a:r>
              <a:rPr lang="zh-CN" altLang="en-US" dirty="0">
                <a:solidFill>
                  <a:srgbClr val="0000FF"/>
                </a:solidFill>
                <a:latin typeface="楷体_GB2312" pitchFamily="49" charset="-122"/>
                <a:ea typeface="楷体_GB2312" pitchFamily="49" charset="-122"/>
              </a:rPr>
              <a:t>是格中的原子，则不能存在元素</a:t>
            </a:r>
            <a:r>
              <a:rPr lang="en-US" altLang="zh-CN" dirty="0">
                <a:solidFill>
                  <a:srgbClr val="0000FF"/>
                </a:solidFill>
                <a:latin typeface="楷体_GB2312" pitchFamily="49" charset="-122"/>
                <a:ea typeface="楷体_GB2312" pitchFamily="49" charset="-122"/>
              </a:rPr>
              <a:t>b</a:t>
            </a:r>
            <a:r>
              <a:rPr lang="zh-CN" altLang="en-US" dirty="0">
                <a:solidFill>
                  <a:srgbClr val="0000FF"/>
                </a:solidFill>
                <a:latin typeface="楷体_GB2312" pitchFamily="49" charset="-122"/>
                <a:ea typeface="楷体_GB2312" pitchFamily="49" charset="-122"/>
              </a:rPr>
              <a:t>使得</a:t>
            </a:r>
            <a:r>
              <a:rPr lang="en-US" altLang="zh-CN" dirty="0">
                <a:solidFill>
                  <a:srgbClr val="0000FF"/>
                </a:solidFill>
                <a:latin typeface="楷体_GB2312" pitchFamily="49" charset="-122"/>
                <a:ea typeface="楷体_GB2312" pitchFamily="49" charset="-122"/>
              </a:rPr>
              <a:t>0</a:t>
            </a:r>
            <a:r>
              <a:rPr lang="zh-CN" altLang="zh-CN" dirty="0">
                <a:solidFill>
                  <a:srgbClr val="0000FF"/>
                </a:solidFill>
                <a:latin typeface="楷体_GB2312" pitchFamily="49" charset="-122"/>
                <a:ea typeface="楷体_GB2312" pitchFamily="49" charset="-122"/>
              </a:rPr>
              <a:t>＜b＜a</a:t>
            </a:r>
            <a:r>
              <a:rPr lang="zh-CN" altLang="en-US" dirty="0">
                <a:solidFill>
                  <a:srgbClr val="0000FF"/>
                </a:solidFill>
                <a:latin typeface="楷体_GB2312" pitchFamily="49" charset="-122"/>
                <a:ea typeface="楷体_GB2312" pitchFamily="49" charset="-122"/>
              </a:rPr>
              <a:t>。</a:t>
            </a:r>
          </a:p>
          <a:p>
            <a:pPr>
              <a:buFont typeface="Wingdings" pitchFamily="2" charset="2"/>
              <a:buNone/>
            </a:pPr>
            <a:r>
              <a:rPr lang="zh-CN" altLang="en-US" dirty="0">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例如在幂集格</a:t>
            </a:r>
            <a:r>
              <a:rPr lang="zh-CN" altLang="zh-CN" dirty="0">
                <a:solidFill>
                  <a:srgbClr val="0000FF"/>
                </a:solidFill>
                <a:latin typeface="楷体_GB2312" pitchFamily="49" charset="-122"/>
                <a:ea typeface="楷体_GB2312" pitchFamily="49" charset="-122"/>
              </a:rPr>
              <a:t>〈2</a:t>
            </a:r>
            <a:r>
              <a:rPr lang="zh-CN" altLang="zh-CN" baseline="30000" dirty="0">
                <a:solidFill>
                  <a:srgbClr val="0000FF"/>
                </a:solidFill>
                <a:latin typeface="楷体_GB2312" pitchFamily="49" charset="-122"/>
                <a:ea typeface="楷体_GB2312" pitchFamily="49" charset="-122"/>
              </a:rPr>
              <a:t>S</a:t>
            </a:r>
            <a:r>
              <a:rPr lang="zh-CN" altLang="zh-CN" dirty="0">
                <a:solidFill>
                  <a:srgbClr val="0000FF"/>
                </a:solidFill>
                <a:latin typeface="楷体_GB2312" pitchFamily="49" charset="-122"/>
                <a:ea typeface="楷体_GB2312" pitchFamily="49" charset="-122"/>
              </a:rPr>
              <a:t>，</a:t>
            </a:r>
            <a:r>
              <a:rPr lang="zh-CN" altLang="zh-CN" dirty="0">
                <a:solidFill>
                  <a:srgbClr val="0000FF"/>
                </a:solidFill>
                <a:latin typeface="楷体_GB2312" pitchFamily="49" charset="-122"/>
                <a:ea typeface="楷体_GB2312" pitchFamily="49" charset="-122"/>
                <a:sym typeface="Symbol" pitchFamily="18" charset="2"/>
              </a:rPr>
              <a:t></a:t>
            </a:r>
            <a:r>
              <a:rPr lang="zh-CN"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中，由</a:t>
            </a:r>
            <a:r>
              <a:rPr lang="en-US" altLang="zh-CN" dirty="0">
                <a:solidFill>
                  <a:srgbClr val="0000FF"/>
                </a:solidFill>
                <a:latin typeface="楷体_GB2312" pitchFamily="49" charset="-122"/>
                <a:ea typeface="楷体_GB2312" pitchFamily="49" charset="-122"/>
              </a:rPr>
              <a:t>S</a:t>
            </a:r>
            <a:r>
              <a:rPr lang="zh-CN" altLang="en-US" dirty="0">
                <a:solidFill>
                  <a:srgbClr val="0000FF"/>
                </a:solidFill>
                <a:latin typeface="楷体_GB2312" pitchFamily="49" charset="-122"/>
                <a:ea typeface="楷体_GB2312" pitchFamily="49" charset="-122"/>
              </a:rPr>
              <a:t>中单元素构成的子集都是原子，其余的就不是原子。</a:t>
            </a:r>
          </a:p>
        </p:txBody>
      </p:sp>
    </p:spTree>
    <p:custDataLst>
      <p:tags r:id="rId1"/>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073EF38-2976-4BDB-831A-EA9DCA910C0F}"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6B860C5C-632B-4798-9816-175E01329258}" type="slidenum">
              <a:rPr lang="en-US" altLang="zh-CN" smtClean="0"/>
              <a:pPr/>
              <a:t>92</a:t>
            </a:fld>
            <a:endParaRPr lang="en-US" altLang="zh-CN" dirty="0"/>
          </a:p>
        </p:txBody>
      </p:sp>
      <p:sp>
        <p:nvSpPr>
          <p:cNvPr id="532482" name="Rectangle 2"/>
          <p:cNvSpPr>
            <a:spLocks noGrp="1" noChangeArrowheads="1"/>
          </p:cNvSpPr>
          <p:nvPr>
            <p:ph type="title"/>
          </p:nvPr>
        </p:nvSpPr>
        <p:spPr/>
        <p:txBody>
          <a:bodyPr/>
          <a:lstStyle/>
          <a:p>
            <a:r>
              <a:rPr lang="zh-CN" altLang="en-US" dirty="0">
                <a:solidFill>
                  <a:schemeClr val="tx1"/>
                </a:solidFill>
              </a:rPr>
              <a:t>（教材</a:t>
            </a:r>
            <a:r>
              <a:rPr lang="en-US" altLang="zh-CN" dirty="0" smtClean="0">
                <a:solidFill>
                  <a:schemeClr val="tx1"/>
                </a:solidFill>
              </a:rPr>
              <a:t>P207</a:t>
            </a:r>
            <a:r>
              <a:rPr lang="zh-CN" altLang="en-US" dirty="0" smtClean="0">
                <a:solidFill>
                  <a:schemeClr val="tx1"/>
                </a:solidFill>
              </a:rPr>
              <a:t>）</a:t>
            </a:r>
            <a:endParaRPr lang="zh-CN" altLang="en-US" dirty="0">
              <a:solidFill>
                <a:schemeClr val="tx1"/>
              </a:solidFill>
            </a:endParaRPr>
          </a:p>
        </p:txBody>
      </p:sp>
      <p:sp>
        <p:nvSpPr>
          <p:cNvPr id="532483" name="Rectangle 3"/>
          <p:cNvSpPr>
            <a:spLocks noGrp="1" noChangeArrowheads="1"/>
          </p:cNvSpPr>
          <p:nvPr>
            <p:ph type="body" idx="1"/>
          </p:nvPr>
        </p:nvSpPr>
        <p:spPr>
          <a:xfrm>
            <a:off x="1066800" y="1166813"/>
            <a:ext cx="7620000" cy="3662362"/>
          </a:xfrm>
        </p:spPr>
        <p:txBody>
          <a:bodyPr/>
          <a:lstStyle/>
          <a:p>
            <a:pPr marL="533400" indent="-533400">
              <a:buClr>
                <a:srgbClr val="FF0000"/>
              </a:buClr>
              <a:buFont typeface="Wingdings" pitchFamily="2" charset="2"/>
              <a:buChar char="n"/>
            </a:pPr>
            <a:r>
              <a:rPr lang="zh-CN" altLang="en-US" dirty="0">
                <a:solidFill>
                  <a:srgbClr val="CC00CC"/>
                </a:solidFill>
                <a:latin typeface="楷体_GB2312" pitchFamily="49" charset="-122"/>
                <a:ea typeface="楷体_GB2312" pitchFamily="49" charset="-122"/>
              </a:rPr>
              <a:t>定理</a:t>
            </a:r>
            <a:r>
              <a:rPr lang="en-US" altLang="zh-CN" dirty="0">
                <a:solidFill>
                  <a:srgbClr val="CC00CC"/>
                </a:solidFill>
                <a:latin typeface="楷体_GB2312" pitchFamily="49" charset="-122"/>
                <a:ea typeface="楷体_GB2312" pitchFamily="49" charset="-122"/>
              </a:rPr>
              <a:t>17.14 </a:t>
            </a:r>
            <a:r>
              <a:rPr lang="zh-CN" altLang="en-US" dirty="0">
                <a:solidFill>
                  <a:srgbClr val="0000FF"/>
                </a:solidFill>
                <a:latin typeface="楷体_GB2312" pitchFamily="49" charset="-122"/>
                <a:ea typeface="楷体_GB2312" pitchFamily="49" charset="-122"/>
              </a:rPr>
              <a:t>在有限布尔代数：</a:t>
            </a:r>
          </a:p>
          <a:p>
            <a:pPr marL="533400" indent="-533400">
              <a:buClr>
                <a:srgbClr val="FF0000"/>
              </a:buClr>
              <a:buFont typeface="Wingdings" pitchFamily="2" charset="2"/>
              <a:buNone/>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&lt;B,∨, ∧,ˉ,0,1&gt;</a:t>
            </a:r>
            <a:r>
              <a:rPr lang="zh-CN" altLang="en-US" dirty="0">
                <a:solidFill>
                  <a:srgbClr val="0000FF"/>
                </a:solidFill>
                <a:latin typeface="楷体_GB2312" pitchFamily="49" charset="-122"/>
                <a:ea typeface="楷体_GB2312" pitchFamily="49" charset="-122"/>
              </a:rPr>
              <a:t>中，</a:t>
            </a:r>
            <a:r>
              <a:rPr lang="en-US" altLang="zh-CN" dirty="0">
                <a:solidFill>
                  <a:srgbClr val="0000FF"/>
                </a:solidFill>
                <a:latin typeface="楷体_GB2312" pitchFamily="49" charset="-122"/>
                <a:ea typeface="楷体_GB2312" pitchFamily="49" charset="-122"/>
              </a:rPr>
              <a:t>a</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b</a:t>
            </a:r>
            <a:r>
              <a:rPr lang="zh-CN" altLang="en-US" dirty="0">
                <a:solidFill>
                  <a:srgbClr val="0000FF"/>
                </a:solidFill>
                <a:latin typeface="楷体_GB2312" pitchFamily="49" charset="-122"/>
                <a:ea typeface="楷体_GB2312" pitchFamily="49" charset="-122"/>
              </a:rPr>
              <a:t>是不同原子，</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y</a:t>
            </a:r>
            <a:r>
              <a:rPr lang="zh-CN" altLang="en-US" dirty="0">
                <a:solidFill>
                  <a:srgbClr val="0000FF"/>
                </a:solidFill>
                <a:latin typeface="楷体_GB2312" pitchFamily="49" charset="-122"/>
                <a:ea typeface="楷体_GB2312" pitchFamily="49" charset="-122"/>
              </a:rPr>
              <a:t>是任意元素，则：</a:t>
            </a:r>
          </a:p>
          <a:p>
            <a:pPr marL="533400" indent="-533400">
              <a:buClr>
                <a:srgbClr val="FF00FF"/>
              </a:buClr>
              <a:buFont typeface="Wingdings" pitchFamily="2" charset="2"/>
              <a:buAutoNum type="circleNumDbPlain"/>
            </a:pPr>
            <a:r>
              <a:rPr lang="en-US" altLang="zh-CN" dirty="0" err="1">
                <a:solidFill>
                  <a:srgbClr val="0000FF"/>
                </a:solidFill>
                <a:latin typeface="楷体_GB2312" pitchFamily="49" charset="-122"/>
                <a:ea typeface="楷体_GB2312" pitchFamily="49" charset="-122"/>
              </a:rPr>
              <a:t>a∧b</a:t>
            </a:r>
            <a:r>
              <a:rPr lang="en-US" altLang="zh-CN" dirty="0">
                <a:solidFill>
                  <a:srgbClr val="0000FF"/>
                </a:solidFill>
                <a:latin typeface="楷体_GB2312" pitchFamily="49" charset="-122"/>
                <a:ea typeface="楷体_GB2312" pitchFamily="49" charset="-122"/>
              </a:rPr>
              <a:t>=0</a:t>
            </a:r>
            <a:r>
              <a:rPr lang="zh-CN" altLang="en-US" dirty="0">
                <a:solidFill>
                  <a:srgbClr val="0000FF"/>
                </a:solidFill>
                <a:latin typeface="楷体_GB2312" pitchFamily="49" charset="-122"/>
                <a:ea typeface="楷体_GB2312" pitchFamily="49" charset="-122"/>
              </a:rPr>
              <a:t>；</a:t>
            </a:r>
          </a:p>
          <a:p>
            <a:pPr marL="533400" indent="-533400">
              <a:buClr>
                <a:srgbClr val="FF00FF"/>
              </a:buClr>
              <a:buFont typeface="Wingdings" pitchFamily="2" charset="2"/>
              <a:buAutoNum type="circleNumDbPlain"/>
            </a:pPr>
            <a:r>
              <a:rPr lang="en-US" altLang="zh-CN" dirty="0" err="1">
                <a:solidFill>
                  <a:srgbClr val="0000FF"/>
                </a:solidFill>
                <a:latin typeface="楷体_GB2312" pitchFamily="49" charset="-122"/>
                <a:ea typeface="楷体_GB2312" pitchFamily="49" charset="-122"/>
              </a:rPr>
              <a:t>a≤</a:t>
            </a:r>
            <a:r>
              <a:rPr lang="en-US" altLang="zh-CN" i="1" dirty="0" err="1">
                <a:solidFill>
                  <a:srgbClr val="0000FF"/>
                </a:solidFill>
                <a:latin typeface="楷体_GB2312" pitchFamily="49" charset="-122"/>
                <a:ea typeface="楷体_GB2312" pitchFamily="49" charset="-122"/>
              </a:rPr>
              <a:t>x</a:t>
            </a:r>
            <a:r>
              <a:rPr lang="en-US" altLang="zh-CN" dirty="0">
                <a:solidFill>
                  <a:srgbClr val="0000FF"/>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和 </a:t>
            </a:r>
            <a:r>
              <a:rPr lang="en-US" altLang="zh-CN" dirty="0">
                <a:solidFill>
                  <a:srgbClr val="0000FF"/>
                </a:solidFill>
                <a:latin typeface="楷体_GB2312" pitchFamily="49" charset="-122"/>
                <a:ea typeface="楷体_GB2312" pitchFamily="49" charset="-122"/>
              </a:rPr>
              <a:t>a≤   </a:t>
            </a:r>
            <a:r>
              <a:rPr lang="zh-CN" altLang="en-US" dirty="0">
                <a:solidFill>
                  <a:srgbClr val="0000FF"/>
                </a:solidFill>
                <a:latin typeface="楷体_GB2312" pitchFamily="49" charset="-122"/>
                <a:ea typeface="楷体_GB2312" pitchFamily="49" charset="-122"/>
              </a:rPr>
              <a:t>两式中有且仅有一式成立；</a:t>
            </a:r>
          </a:p>
          <a:p>
            <a:pPr marL="533400" indent="-533400">
              <a:buClr>
                <a:srgbClr val="FF00FF"/>
              </a:buClr>
              <a:buFont typeface="Wingdings" pitchFamily="2" charset="2"/>
              <a:buAutoNum type="circleNumDbPlain"/>
            </a:pPr>
            <a:r>
              <a:rPr lang="en-US" altLang="zh-CN" dirty="0" err="1">
                <a:solidFill>
                  <a:srgbClr val="0000FF"/>
                </a:solidFill>
                <a:latin typeface="楷体_GB2312" pitchFamily="49" charset="-122"/>
                <a:ea typeface="楷体_GB2312" pitchFamily="49" charset="-122"/>
              </a:rPr>
              <a:t>a≤x∨y</a:t>
            </a:r>
            <a:r>
              <a:rPr lang="en-US" altLang="zh-CN" dirty="0">
                <a:solidFill>
                  <a:srgbClr val="0000FF"/>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当且仅当</a:t>
            </a:r>
            <a:r>
              <a:rPr lang="en-US" altLang="zh-CN" dirty="0" err="1">
                <a:solidFill>
                  <a:srgbClr val="0000FF"/>
                </a:solidFill>
                <a:latin typeface="楷体_GB2312" pitchFamily="49" charset="-122"/>
                <a:ea typeface="楷体_GB2312" pitchFamily="49" charset="-122"/>
              </a:rPr>
              <a:t>a≤x</a:t>
            </a:r>
            <a:r>
              <a:rPr lang="zh-CN" altLang="en-US" dirty="0">
                <a:solidFill>
                  <a:srgbClr val="0000FF"/>
                </a:solidFill>
                <a:latin typeface="楷体_GB2312" pitchFamily="49" charset="-122"/>
                <a:ea typeface="楷体_GB2312" pitchFamily="49" charset="-122"/>
              </a:rPr>
              <a:t>或者</a:t>
            </a:r>
            <a:r>
              <a:rPr lang="en-US" altLang="zh-CN" dirty="0" err="1">
                <a:solidFill>
                  <a:srgbClr val="0000FF"/>
                </a:solidFill>
                <a:latin typeface="楷体_GB2312" pitchFamily="49" charset="-122"/>
                <a:ea typeface="楷体_GB2312" pitchFamily="49" charset="-122"/>
              </a:rPr>
              <a:t>a≤y</a:t>
            </a:r>
            <a:r>
              <a:rPr lang="en-US" altLang="zh-CN" dirty="0">
                <a:solidFill>
                  <a:srgbClr val="0000FF"/>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a:t>
            </a:r>
          </a:p>
          <a:p>
            <a:pPr marL="533400" indent="-533400">
              <a:buClr>
                <a:srgbClr val="FF00FF"/>
              </a:buClr>
              <a:buFont typeface="Wingdings" pitchFamily="2" charset="2"/>
              <a:buAutoNum type="circleNumDbPlain"/>
            </a:pPr>
            <a:endParaRPr lang="en-US" altLang="zh-CN" dirty="0">
              <a:solidFill>
                <a:srgbClr val="0000FF"/>
              </a:solidFill>
              <a:latin typeface="楷体_GB2312" pitchFamily="49" charset="-122"/>
              <a:ea typeface="楷体_GB2312" pitchFamily="49" charset="-122"/>
            </a:endParaRPr>
          </a:p>
        </p:txBody>
      </p:sp>
      <p:pic>
        <p:nvPicPr>
          <p:cNvPr id="53248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3357563"/>
            <a:ext cx="2508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0F4E4B2-616B-4112-899A-DDBFBE17BF97}"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840B5F2B-B217-4CD8-949C-D68C124E757C}" type="slidenum">
              <a:rPr lang="en-US" altLang="zh-CN" smtClean="0"/>
              <a:pPr/>
              <a:t>93</a:t>
            </a:fld>
            <a:endParaRPr lang="en-US" altLang="zh-CN" dirty="0"/>
          </a:p>
        </p:txBody>
      </p:sp>
      <p:sp>
        <p:nvSpPr>
          <p:cNvPr id="533506" name="Rectangle 2"/>
          <p:cNvSpPr>
            <a:spLocks noGrp="1" noChangeArrowheads="1"/>
          </p:cNvSpPr>
          <p:nvPr>
            <p:ph type="title"/>
          </p:nvPr>
        </p:nvSpPr>
        <p:spPr/>
        <p:txBody>
          <a:bodyPr/>
          <a:lstStyle/>
          <a:p>
            <a:r>
              <a:rPr lang="zh-CN" altLang="en-US" dirty="0">
                <a:solidFill>
                  <a:schemeClr val="tx1"/>
                </a:solidFill>
              </a:rPr>
              <a:t>（教材</a:t>
            </a:r>
            <a:r>
              <a:rPr lang="en-US" altLang="zh-CN" dirty="0" smtClean="0">
                <a:solidFill>
                  <a:schemeClr val="tx1"/>
                </a:solidFill>
              </a:rPr>
              <a:t>P207</a:t>
            </a:r>
            <a:r>
              <a:rPr lang="zh-CN" altLang="en-US" dirty="0" smtClean="0">
                <a:solidFill>
                  <a:schemeClr val="tx1"/>
                </a:solidFill>
              </a:rPr>
              <a:t>）</a:t>
            </a:r>
            <a:endParaRPr lang="zh-CN" altLang="en-US" dirty="0">
              <a:solidFill>
                <a:schemeClr val="tx1"/>
              </a:solidFill>
            </a:endParaRPr>
          </a:p>
        </p:txBody>
      </p:sp>
      <p:sp>
        <p:nvSpPr>
          <p:cNvPr id="533507" name="Rectangle 3"/>
          <p:cNvSpPr>
            <a:spLocks noGrp="1" noChangeArrowheads="1"/>
          </p:cNvSpPr>
          <p:nvPr>
            <p:ph type="body" idx="1"/>
          </p:nvPr>
        </p:nvSpPr>
        <p:spPr>
          <a:xfrm>
            <a:off x="971550" y="1166813"/>
            <a:ext cx="7848600" cy="5200650"/>
          </a:xfrm>
        </p:spPr>
        <p:txBody>
          <a:bodyPr/>
          <a:lstStyle/>
          <a:p>
            <a:pPr>
              <a:buClr>
                <a:srgbClr val="FF0000"/>
              </a:buClr>
              <a:buFont typeface="Wingdings" pitchFamily="2" charset="2"/>
              <a:buChar char="n"/>
            </a:pPr>
            <a:r>
              <a:rPr lang="zh-CN" altLang="en-US" dirty="0">
                <a:solidFill>
                  <a:srgbClr val="CC00CC"/>
                </a:solidFill>
                <a:latin typeface="楷体_GB2312" pitchFamily="49" charset="-122"/>
                <a:ea typeface="楷体_GB2312" pitchFamily="49" charset="-122"/>
              </a:rPr>
              <a:t>定理</a:t>
            </a:r>
            <a:r>
              <a:rPr lang="en-US" altLang="zh-CN" dirty="0">
                <a:solidFill>
                  <a:srgbClr val="CC00CC"/>
                </a:solidFill>
                <a:latin typeface="楷体_GB2312" pitchFamily="49" charset="-122"/>
                <a:ea typeface="楷体_GB2312" pitchFamily="49" charset="-122"/>
              </a:rPr>
              <a:t>17.15  </a:t>
            </a:r>
            <a:r>
              <a:rPr lang="zh-CN" altLang="en-US" dirty="0">
                <a:solidFill>
                  <a:srgbClr val="0000FF"/>
                </a:solidFill>
                <a:latin typeface="楷体_GB2312" pitchFamily="49" charset="-122"/>
                <a:ea typeface="楷体_GB2312" pitchFamily="49" charset="-122"/>
              </a:rPr>
              <a:t>设由有限布尔代数</a:t>
            </a:r>
            <a:r>
              <a:rPr lang="en-US" altLang="zh-CN" dirty="0">
                <a:solidFill>
                  <a:srgbClr val="0000FF"/>
                </a:solidFill>
                <a:latin typeface="楷体_GB2312" pitchFamily="49" charset="-122"/>
                <a:ea typeface="楷体_GB2312" pitchFamily="49" charset="-122"/>
              </a:rPr>
              <a:t>&lt;B,∨, ∧,ˉ,0,1&gt;</a:t>
            </a:r>
            <a:r>
              <a:rPr lang="zh-CN" altLang="en-US" dirty="0">
                <a:solidFill>
                  <a:srgbClr val="0000FF"/>
                </a:solidFill>
                <a:latin typeface="楷体_GB2312" pitchFamily="49" charset="-122"/>
                <a:ea typeface="楷体_GB2312" pitchFamily="49" charset="-122"/>
              </a:rPr>
              <a:t>的全体原子构成的集合为</a:t>
            </a:r>
            <a:r>
              <a:rPr lang="en-US" altLang="zh-CN" dirty="0">
                <a:solidFill>
                  <a:srgbClr val="0000FF"/>
                </a:solidFill>
                <a:latin typeface="楷体_GB2312" pitchFamily="49" charset="-122"/>
                <a:ea typeface="楷体_GB2312" pitchFamily="49" charset="-122"/>
              </a:rPr>
              <a:t>S={a</a:t>
            </a:r>
            <a:r>
              <a:rPr lang="en-US" altLang="zh-CN" baseline="-25000" dirty="0">
                <a:solidFill>
                  <a:srgbClr val="0000FF"/>
                </a:solidFill>
                <a:latin typeface="楷体_GB2312" pitchFamily="49" charset="-122"/>
                <a:ea typeface="楷体_GB2312" pitchFamily="49" charset="-122"/>
              </a:rPr>
              <a:t>1</a:t>
            </a:r>
            <a:r>
              <a:rPr lang="en-US" altLang="zh-CN" dirty="0">
                <a:solidFill>
                  <a:srgbClr val="0000FF"/>
                </a:solidFill>
                <a:latin typeface="楷体_GB2312" pitchFamily="49" charset="-122"/>
                <a:ea typeface="楷体_GB2312" pitchFamily="49" charset="-122"/>
              </a:rPr>
              <a:t>,a</a:t>
            </a:r>
            <a:r>
              <a:rPr lang="en-US" altLang="zh-CN" baseline="-25000" dirty="0">
                <a:solidFill>
                  <a:srgbClr val="0000FF"/>
                </a:solidFill>
                <a:latin typeface="楷体_GB2312" pitchFamily="49" charset="-122"/>
                <a:ea typeface="楷体_GB2312" pitchFamily="49" charset="-122"/>
              </a:rPr>
              <a:t>2</a:t>
            </a:r>
            <a:r>
              <a:rPr lang="en-US" altLang="zh-CN" dirty="0">
                <a:solidFill>
                  <a:srgbClr val="0000FF"/>
                </a:solidFill>
                <a:latin typeface="楷体_GB2312" pitchFamily="49" charset="-122"/>
                <a:ea typeface="楷体_GB2312" pitchFamily="49" charset="-122"/>
              </a:rPr>
              <a:t>, </a:t>
            </a:r>
            <a:r>
              <a:rPr lang="en-US" altLang="en-US" dirty="0">
                <a:solidFill>
                  <a:srgbClr val="0000FF"/>
                </a:solidFill>
                <a:latin typeface="Times New Roman"/>
                <a:ea typeface="楷体_GB2312" pitchFamily="49" charset="-122"/>
              </a:rPr>
              <a:t>…</a:t>
            </a:r>
            <a:r>
              <a:rPr lang="en-US" altLang="zh-CN" dirty="0">
                <a:solidFill>
                  <a:srgbClr val="0000FF"/>
                </a:solidFill>
                <a:latin typeface="楷体_GB2312" pitchFamily="49" charset="-122"/>
                <a:ea typeface="楷体_GB2312" pitchFamily="49" charset="-122"/>
              </a:rPr>
              <a:t> ,a</a:t>
            </a:r>
            <a:r>
              <a:rPr lang="en-US" altLang="zh-CN" baseline="-25000" dirty="0">
                <a:solidFill>
                  <a:srgbClr val="0000FF"/>
                </a:solidFill>
                <a:latin typeface="楷体_GB2312" pitchFamily="49" charset="-122"/>
                <a:ea typeface="楷体_GB2312" pitchFamily="49" charset="-122"/>
              </a:rPr>
              <a:t>n</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，则对</a:t>
            </a:r>
            <a:r>
              <a:rPr lang="en-US" altLang="zh-CN" dirty="0">
                <a:solidFill>
                  <a:srgbClr val="0000FF"/>
                </a:solidFill>
                <a:latin typeface="楷体_GB2312" pitchFamily="49" charset="-122"/>
                <a:ea typeface="楷体_GB2312" pitchFamily="49" charset="-122"/>
              </a:rPr>
              <a:t>B</a:t>
            </a:r>
            <a:r>
              <a:rPr lang="zh-CN" altLang="en-US" dirty="0">
                <a:solidFill>
                  <a:srgbClr val="0000FF"/>
                </a:solidFill>
                <a:latin typeface="楷体_GB2312" pitchFamily="49" charset="-122"/>
                <a:ea typeface="楷体_GB2312" pitchFamily="49" charset="-122"/>
              </a:rPr>
              <a:t>中任何不是</a:t>
            </a:r>
            <a:r>
              <a:rPr lang="en-US" altLang="zh-CN" dirty="0">
                <a:solidFill>
                  <a:srgbClr val="0000FF"/>
                </a:solidFill>
                <a:latin typeface="楷体_GB2312" pitchFamily="49" charset="-122"/>
                <a:ea typeface="楷体_GB2312" pitchFamily="49" charset="-122"/>
              </a:rPr>
              <a:t>0</a:t>
            </a:r>
            <a:r>
              <a:rPr lang="zh-CN" altLang="en-US" dirty="0">
                <a:solidFill>
                  <a:srgbClr val="0000FF"/>
                </a:solidFill>
                <a:latin typeface="楷体_GB2312" pitchFamily="49" charset="-122"/>
                <a:ea typeface="楷体_GB2312" pitchFamily="49" charset="-122"/>
              </a:rPr>
              <a:t>的元素</a:t>
            </a:r>
            <a:r>
              <a:rPr lang="en-US" altLang="zh-CN" i="1"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，存在</a:t>
            </a:r>
            <a:r>
              <a:rPr lang="en-US" altLang="zh-CN" dirty="0">
                <a:solidFill>
                  <a:srgbClr val="0000FF"/>
                </a:solidFill>
                <a:latin typeface="楷体_GB2312" pitchFamily="49" charset="-122"/>
                <a:ea typeface="楷体_GB2312" pitchFamily="49" charset="-122"/>
              </a:rPr>
              <a:t>a</a:t>
            </a:r>
            <a:r>
              <a:rPr lang="en-US" altLang="zh-CN" baseline="-25000" dirty="0">
                <a:solidFill>
                  <a:srgbClr val="0000FF"/>
                </a:solidFill>
                <a:latin typeface="楷体_GB2312" pitchFamily="49" charset="-122"/>
                <a:ea typeface="楷体_GB2312" pitchFamily="49" charset="-122"/>
              </a:rPr>
              <a:t>i1</a:t>
            </a:r>
            <a:r>
              <a:rPr lang="en-US" altLang="zh-CN" dirty="0">
                <a:solidFill>
                  <a:srgbClr val="0000FF"/>
                </a:solidFill>
                <a:latin typeface="楷体_GB2312" pitchFamily="49" charset="-122"/>
                <a:ea typeface="楷体_GB2312" pitchFamily="49" charset="-122"/>
              </a:rPr>
              <a:t>,a</a:t>
            </a:r>
            <a:r>
              <a:rPr lang="en-US" altLang="zh-CN" baseline="-25000" dirty="0">
                <a:solidFill>
                  <a:srgbClr val="0000FF"/>
                </a:solidFill>
                <a:latin typeface="楷体_GB2312" pitchFamily="49" charset="-122"/>
                <a:ea typeface="楷体_GB2312" pitchFamily="49" charset="-122"/>
              </a:rPr>
              <a:t>i2</a:t>
            </a:r>
            <a:r>
              <a:rPr lang="en-US" altLang="zh-CN" dirty="0">
                <a:solidFill>
                  <a:srgbClr val="0000FF"/>
                </a:solidFill>
                <a:latin typeface="楷体_GB2312" pitchFamily="49" charset="-122"/>
                <a:ea typeface="楷体_GB2312" pitchFamily="49" charset="-122"/>
              </a:rPr>
              <a:t>, </a:t>
            </a:r>
            <a:r>
              <a:rPr lang="en-US" altLang="en-US" dirty="0">
                <a:solidFill>
                  <a:srgbClr val="0000FF"/>
                </a:solidFill>
                <a:latin typeface="Times New Roman"/>
                <a:ea typeface="楷体_GB2312" pitchFamily="49" charset="-122"/>
              </a:rPr>
              <a:t>…</a:t>
            </a:r>
            <a:r>
              <a:rPr lang="en-US" altLang="zh-CN" dirty="0">
                <a:solidFill>
                  <a:srgbClr val="0000FF"/>
                </a:solidFill>
                <a:latin typeface="楷体_GB2312" pitchFamily="49" charset="-122"/>
                <a:ea typeface="楷体_GB2312" pitchFamily="49" charset="-122"/>
              </a:rPr>
              <a:t>  ,</a:t>
            </a:r>
            <a:r>
              <a:rPr lang="en-US" altLang="zh-CN" dirty="0" err="1">
                <a:solidFill>
                  <a:srgbClr val="0000FF"/>
                </a:solidFill>
                <a:latin typeface="楷体_GB2312" pitchFamily="49" charset="-122"/>
                <a:ea typeface="楷体_GB2312" pitchFamily="49" charset="-122"/>
              </a:rPr>
              <a:t>a</a:t>
            </a:r>
            <a:r>
              <a:rPr lang="en-US" altLang="zh-CN" baseline="-25000" dirty="0" err="1">
                <a:solidFill>
                  <a:srgbClr val="0000FF"/>
                </a:solidFill>
                <a:latin typeface="楷体_GB2312" pitchFamily="49" charset="-122"/>
                <a:ea typeface="楷体_GB2312" pitchFamily="49" charset="-122"/>
              </a:rPr>
              <a:t>ik</a:t>
            </a:r>
            <a:r>
              <a:rPr lang="en-US" altLang="zh-CN" dirty="0" err="1">
                <a:solidFill>
                  <a:srgbClr val="0000FF"/>
                </a:solidFill>
                <a:latin typeface="楷体_GB2312" pitchFamily="49" charset="-122"/>
                <a:ea typeface="楷体_GB2312" pitchFamily="49" charset="-122"/>
                <a:sym typeface="Symbol" pitchFamily="18" charset="2"/>
              </a:rPr>
              <a:t></a:t>
            </a:r>
            <a:r>
              <a:rPr lang="en-US" altLang="zh-CN" dirty="0" err="1">
                <a:solidFill>
                  <a:srgbClr val="0000FF"/>
                </a:solidFill>
                <a:latin typeface="楷体_GB2312" pitchFamily="49" charset="-122"/>
                <a:ea typeface="楷体_GB2312" pitchFamily="49" charset="-122"/>
              </a:rPr>
              <a:t>S</a:t>
            </a:r>
            <a:r>
              <a:rPr lang="zh-CN" altLang="en-US" dirty="0">
                <a:solidFill>
                  <a:srgbClr val="0000FF"/>
                </a:solidFill>
                <a:latin typeface="楷体_GB2312" pitchFamily="49" charset="-122"/>
                <a:ea typeface="楷体_GB2312" pitchFamily="49" charset="-122"/>
              </a:rPr>
              <a:t>，使得：</a:t>
            </a:r>
          </a:p>
          <a:p>
            <a:pPr>
              <a:buFont typeface="Wingdings" pitchFamily="2" charset="2"/>
              <a:buNone/>
            </a:pPr>
            <a:r>
              <a:rPr kumimoji="0" lang="zh-CN" altLang="en-US" dirty="0">
                <a:solidFill>
                  <a:srgbClr val="0000FF"/>
                </a:solidFill>
                <a:latin typeface="楷体_GB2312" pitchFamily="49" charset="-122"/>
                <a:ea typeface="楷体_GB2312" pitchFamily="49" charset="-122"/>
              </a:rPr>
              <a:t>        </a:t>
            </a:r>
            <a:r>
              <a:rPr kumimoji="0" lang="en-US" altLang="zh-CN" i="1" dirty="0">
                <a:solidFill>
                  <a:srgbClr val="0000FF"/>
                </a:solidFill>
                <a:latin typeface="楷体_GB2312" pitchFamily="49" charset="-122"/>
                <a:ea typeface="楷体_GB2312" pitchFamily="49" charset="-122"/>
              </a:rPr>
              <a:t>x</a:t>
            </a:r>
            <a:r>
              <a:rPr kumimoji="0" lang="en-US" altLang="zh-CN"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a</a:t>
            </a:r>
            <a:r>
              <a:rPr lang="en-US" altLang="zh-CN" baseline="-25000" dirty="0">
                <a:solidFill>
                  <a:srgbClr val="0000FF"/>
                </a:solidFill>
                <a:latin typeface="楷体_GB2312" pitchFamily="49" charset="-122"/>
                <a:ea typeface="楷体_GB2312" pitchFamily="49" charset="-122"/>
              </a:rPr>
              <a:t>i1</a:t>
            </a:r>
            <a:r>
              <a:rPr lang="en-US" altLang="zh-CN" dirty="0">
                <a:solidFill>
                  <a:srgbClr val="0000FF"/>
                </a:solidFill>
                <a:latin typeface="楷体_GB2312" pitchFamily="49" charset="-122"/>
                <a:ea typeface="楷体_GB2312" pitchFamily="49" charset="-122"/>
              </a:rPr>
              <a:t>∨a</a:t>
            </a:r>
            <a:r>
              <a:rPr lang="en-US" altLang="zh-CN" baseline="-25000" dirty="0">
                <a:solidFill>
                  <a:srgbClr val="0000FF"/>
                </a:solidFill>
                <a:latin typeface="楷体_GB2312" pitchFamily="49" charset="-122"/>
                <a:ea typeface="楷体_GB2312" pitchFamily="49" charset="-122"/>
              </a:rPr>
              <a:t>i2</a:t>
            </a:r>
            <a:r>
              <a:rPr lang="en-US" altLang="zh-CN" dirty="0">
                <a:solidFill>
                  <a:srgbClr val="0000FF"/>
                </a:solidFill>
                <a:latin typeface="楷体_GB2312" pitchFamily="49" charset="-122"/>
                <a:ea typeface="楷体_GB2312" pitchFamily="49" charset="-122"/>
              </a:rPr>
              <a:t>∨ </a:t>
            </a:r>
            <a:r>
              <a:rPr lang="en-US" altLang="en-US" dirty="0">
                <a:solidFill>
                  <a:srgbClr val="0000FF"/>
                </a:solidFill>
                <a:latin typeface="Times New Roman"/>
                <a:ea typeface="楷体_GB2312" pitchFamily="49" charset="-122"/>
              </a:rPr>
              <a:t>…</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a</a:t>
            </a:r>
            <a:r>
              <a:rPr lang="en-US" altLang="zh-CN" baseline="-25000" dirty="0" err="1">
                <a:solidFill>
                  <a:srgbClr val="0000FF"/>
                </a:solidFill>
                <a:latin typeface="楷体_GB2312" pitchFamily="49" charset="-122"/>
                <a:ea typeface="楷体_GB2312" pitchFamily="49" charset="-122"/>
              </a:rPr>
              <a:t>ik</a:t>
            </a:r>
            <a:endParaRPr lang="en-US" altLang="zh-CN" dirty="0">
              <a:solidFill>
                <a:srgbClr val="0000FF"/>
              </a:solidFill>
              <a:latin typeface="楷体_GB2312" pitchFamily="49" charset="-122"/>
              <a:ea typeface="楷体_GB2312" pitchFamily="49" charset="-122"/>
            </a:endParaRPr>
          </a:p>
          <a:p>
            <a:pPr>
              <a:buFont typeface="Wingdings" pitchFamily="2" charset="2"/>
              <a:buNone/>
            </a:pPr>
            <a:r>
              <a:rPr lang="en-US" altLang="zh-CN" dirty="0">
                <a:solidFill>
                  <a:srgbClr val="0000FF"/>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并且当不计原子在式中出现的顺序时，这种表示是唯一的。</a:t>
            </a:r>
          </a:p>
          <a:p>
            <a:pPr>
              <a:buFont typeface="Wingdings" pitchFamily="2" charset="2"/>
              <a:buNone/>
            </a:pPr>
            <a:r>
              <a:rPr lang="zh-CN" altLang="en-US" dirty="0">
                <a:latin typeface="楷体_GB2312" pitchFamily="49" charset="-122"/>
                <a:ea typeface="楷体_GB2312" pitchFamily="49" charset="-122"/>
              </a:rPr>
              <a:t>      </a:t>
            </a:r>
          </a:p>
          <a:p>
            <a:pPr>
              <a:buClr>
                <a:srgbClr val="FF00FF"/>
              </a:buClr>
              <a:buFont typeface="Wingdings" pitchFamily="2" charset="2"/>
              <a:buChar char="n"/>
            </a:pPr>
            <a:r>
              <a:rPr lang="zh-CN" altLang="en-US" dirty="0">
                <a:latin typeface="楷体_GB2312" pitchFamily="49" charset="-122"/>
                <a:ea typeface="楷体_GB2312" pitchFamily="49" charset="-122"/>
              </a:rPr>
              <a:t>此定理表明：一个布尔代数完全由它的原子决定。</a:t>
            </a:r>
          </a:p>
        </p:txBody>
      </p:sp>
    </p:spTree>
    <p:custDataLst>
      <p:tags r:id="rId1"/>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E57CAB3F-5A32-4E4C-A0E5-8E568F36D5C9}" type="datetime1">
              <a:rPr lang="zh-CN" altLang="en-US" smtClean="0"/>
              <a:t>2018/12/17</a:t>
            </a:fld>
            <a:endParaRPr lang="en-US" altLang="zh-CN"/>
          </a:p>
        </p:txBody>
      </p:sp>
      <p:sp>
        <p:nvSpPr>
          <p:cNvPr id="7" name="页脚占位符 5"/>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8" name="灯片编号占位符 6"/>
          <p:cNvSpPr>
            <a:spLocks noGrp="1"/>
          </p:cNvSpPr>
          <p:nvPr>
            <p:ph type="sldNum" sz="quarter" idx="12"/>
          </p:nvPr>
        </p:nvSpPr>
        <p:spPr/>
        <p:txBody>
          <a:bodyPr/>
          <a:lstStyle/>
          <a:p>
            <a:fld id="{D6C42F9C-47D7-4301-A658-BEC9A4B70266}" type="slidenum">
              <a:rPr lang="en-US" altLang="zh-CN" smtClean="0"/>
              <a:pPr/>
              <a:t>94</a:t>
            </a:fld>
            <a:endParaRPr lang="en-US" altLang="zh-CN" dirty="0"/>
          </a:p>
        </p:txBody>
      </p:sp>
      <p:sp>
        <p:nvSpPr>
          <p:cNvPr id="534530" name="Rectangle 2"/>
          <p:cNvSpPr>
            <a:spLocks noGrp="1" noChangeArrowheads="1"/>
          </p:cNvSpPr>
          <p:nvPr>
            <p:ph type="title"/>
          </p:nvPr>
        </p:nvSpPr>
        <p:spPr/>
        <p:txBody>
          <a:bodyPr/>
          <a:lstStyle/>
          <a:p>
            <a:r>
              <a:rPr lang="zh-CN" altLang="en-US" dirty="0">
                <a:solidFill>
                  <a:schemeClr val="tx1"/>
                </a:solidFill>
              </a:rPr>
              <a:t>教材</a:t>
            </a:r>
            <a:r>
              <a:rPr lang="en-US" altLang="zh-CN" dirty="0" smtClean="0">
                <a:solidFill>
                  <a:schemeClr val="tx1"/>
                </a:solidFill>
              </a:rPr>
              <a:t>P208</a:t>
            </a:r>
            <a:endParaRPr lang="en-US" altLang="zh-CN" dirty="0">
              <a:solidFill>
                <a:schemeClr val="tx1"/>
              </a:solidFill>
            </a:endParaRPr>
          </a:p>
        </p:txBody>
      </p:sp>
      <p:sp>
        <p:nvSpPr>
          <p:cNvPr id="534531" name="Rectangle 3"/>
          <p:cNvSpPr>
            <a:spLocks noGrp="1" noChangeArrowheads="1"/>
          </p:cNvSpPr>
          <p:nvPr>
            <p:ph type="body" sz="half" idx="1"/>
          </p:nvPr>
        </p:nvSpPr>
        <p:spPr>
          <a:xfrm>
            <a:off x="1066800" y="1166813"/>
            <a:ext cx="7681913" cy="5243349"/>
          </a:xfrm>
        </p:spPr>
        <p:txBody>
          <a:bodyPr/>
          <a:lstStyle/>
          <a:p>
            <a:pPr marL="533400" indent="-533400">
              <a:buClr>
                <a:srgbClr val="FF0000"/>
              </a:buClr>
              <a:buFont typeface="Wingdings" pitchFamily="2" charset="2"/>
              <a:buChar char="n"/>
            </a:pPr>
            <a:r>
              <a:rPr lang="zh-CN" altLang="en-US" dirty="0">
                <a:solidFill>
                  <a:srgbClr val="CC00CC"/>
                </a:solidFill>
                <a:latin typeface="楷体_GB2312" pitchFamily="49" charset="-122"/>
                <a:ea typeface="楷体_GB2312" pitchFamily="49" charset="-122"/>
              </a:rPr>
              <a:t>定理</a:t>
            </a:r>
            <a:r>
              <a:rPr lang="en-US" altLang="zh-CN" dirty="0">
                <a:solidFill>
                  <a:srgbClr val="CC00CC"/>
                </a:solidFill>
                <a:latin typeface="楷体_GB2312" pitchFamily="49" charset="-122"/>
                <a:ea typeface="楷体_GB2312" pitchFamily="49" charset="-122"/>
              </a:rPr>
              <a:t>17.16 </a:t>
            </a:r>
            <a:r>
              <a:rPr lang="zh-CN" altLang="en-US" dirty="0">
                <a:solidFill>
                  <a:srgbClr val="0000FF"/>
                </a:solidFill>
                <a:latin typeface="楷体_GB2312" pitchFamily="49" charset="-122"/>
                <a:ea typeface="楷体_GB2312" pitchFamily="49" charset="-122"/>
              </a:rPr>
              <a:t>设</a:t>
            </a:r>
            <a:r>
              <a:rPr lang="en-US" altLang="zh-CN" dirty="0">
                <a:solidFill>
                  <a:srgbClr val="0000FF"/>
                </a:solidFill>
                <a:latin typeface="楷体_GB2312" pitchFamily="49" charset="-122"/>
                <a:ea typeface="楷体_GB2312" pitchFamily="49" charset="-122"/>
              </a:rPr>
              <a:t>A</a:t>
            </a:r>
            <a:r>
              <a:rPr lang="zh-CN" altLang="en-US" dirty="0">
                <a:solidFill>
                  <a:srgbClr val="0000FF"/>
                </a:solidFill>
                <a:latin typeface="楷体_GB2312" pitchFamily="49" charset="-122"/>
                <a:ea typeface="楷体_GB2312" pitchFamily="49" charset="-122"/>
              </a:rPr>
              <a:t>是以</a:t>
            </a:r>
            <a:r>
              <a:rPr lang="en-US" altLang="zh-CN" dirty="0">
                <a:solidFill>
                  <a:srgbClr val="0000FF"/>
                </a:solidFill>
                <a:latin typeface="楷体_GB2312" pitchFamily="49" charset="-122"/>
                <a:ea typeface="楷体_GB2312" pitchFamily="49" charset="-122"/>
              </a:rPr>
              <a:t>S={a</a:t>
            </a:r>
            <a:r>
              <a:rPr lang="en-US" altLang="zh-CN" baseline="-25000" dirty="0">
                <a:solidFill>
                  <a:srgbClr val="0000FF"/>
                </a:solidFill>
                <a:latin typeface="楷体_GB2312" pitchFamily="49" charset="-122"/>
                <a:ea typeface="楷体_GB2312" pitchFamily="49" charset="-122"/>
              </a:rPr>
              <a:t>1</a:t>
            </a:r>
            <a:r>
              <a:rPr lang="en-US" altLang="zh-CN" dirty="0">
                <a:solidFill>
                  <a:srgbClr val="0000FF"/>
                </a:solidFill>
                <a:latin typeface="楷体_GB2312" pitchFamily="49" charset="-122"/>
                <a:ea typeface="楷体_GB2312" pitchFamily="49" charset="-122"/>
              </a:rPr>
              <a:t>,a</a:t>
            </a:r>
            <a:r>
              <a:rPr lang="en-US" altLang="zh-CN" baseline="-25000" dirty="0">
                <a:solidFill>
                  <a:srgbClr val="0000FF"/>
                </a:solidFill>
                <a:latin typeface="楷体_GB2312" pitchFamily="49" charset="-122"/>
                <a:ea typeface="楷体_GB2312" pitchFamily="49" charset="-122"/>
              </a:rPr>
              <a:t>2</a:t>
            </a:r>
            <a:r>
              <a:rPr lang="en-US" altLang="zh-CN" dirty="0">
                <a:solidFill>
                  <a:srgbClr val="0000FF"/>
                </a:solidFill>
                <a:latin typeface="楷体_GB2312" pitchFamily="49" charset="-122"/>
                <a:ea typeface="楷体_GB2312" pitchFamily="49" charset="-122"/>
              </a:rPr>
              <a:t>, </a:t>
            </a:r>
            <a:r>
              <a:rPr lang="en-US" altLang="en-US" dirty="0">
                <a:solidFill>
                  <a:srgbClr val="0000FF"/>
                </a:solidFill>
                <a:latin typeface="Times New Roman"/>
                <a:ea typeface="楷体_GB2312" pitchFamily="49" charset="-122"/>
              </a:rPr>
              <a:t>…</a:t>
            </a:r>
            <a:r>
              <a:rPr lang="en-US" altLang="zh-CN" dirty="0">
                <a:solidFill>
                  <a:srgbClr val="0000FF"/>
                </a:solidFill>
                <a:latin typeface="楷体_GB2312" pitchFamily="49" charset="-122"/>
                <a:ea typeface="楷体_GB2312" pitchFamily="49" charset="-122"/>
              </a:rPr>
              <a:t> ,a</a:t>
            </a:r>
            <a:r>
              <a:rPr lang="en-US" altLang="zh-CN" baseline="-25000" dirty="0">
                <a:solidFill>
                  <a:srgbClr val="0000FF"/>
                </a:solidFill>
                <a:latin typeface="楷体_GB2312" pitchFamily="49" charset="-122"/>
                <a:ea typeface="楷体_GB2312" pitchFamily="49" charset="-122"/>
              </a:rPr>
              <a:t>n</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为原子集的布尔代数</a:t>
            </a:r>
            <a:r>
              <a:rPr lang="en-US" altLang="zh-CN" dirty="0">
                <a:solidFill>
                  <a:srgbClr val="0000FF"/>
                </a:solidFill>
                <a:latin typeface="楷体_GB2312" pitchFamily="49" charset="-122"/>
                <a:ea typeface="楷体_GB2312" pitchFamily="49" charset="-122"/>
              </a:rPr>
              <a:t>&lt;A,∨, ∧,</a:t>
            </a:r>
            <a:r>
              <a:rPr lang="en-US" altLang="zh-CN" baseline="-25000" dirty="0">
                <a:solidFill>
                  <a:srgbClr val="0000FF"/>
                </a:solidFill>
                <a:latin typeface="楷体_GB2312" pitchFamily="49" charset="-122"/>
                <a:ea typeface="楷体_GB2312" pitchFamily="49" charset="-122"/>
              </a:rPr>
              <a:t>ˉ</a:t>
            </a:r>
            <a:r>
              <a:rPr lang="en-US" altLang="zh-CN" dirty="0">
                <a:solidFill>
                  <a:srgbClr val="0000FF"/>
                </a:solidFill>
                <a:latin typeface="楷体_GB2312" pitchFamily="49" charset="-122"/>
                <a:ea typeface="楷体_GB2312" pitchFamily="49" charset="-122"/>
              </a:rPr>
              <a:t>,0,1&gt;</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B</a:t>
            </a:r>
            <a:r>
              <a:rPr lang="zh-CN" altLang="en-US" dirty="0">
                <a:solidFill>
                  <a:srgbClr val="0000FF"/>
                </a:solidFill>
                <a:latin typeface="楷体_GB2312" pitchFamily="49" charset="-122"/>
                <a:ea typeface="楷体_GB2312" pitchFamily="49" charset="-122"/>
              </a:rPr>
              <a:t>是以 </a:t>
            </a:r>
            <a:r>
              <a:rPr lang="en-US" altLang="zh-CN" dirty="0">
                <a:solidFill>
                  <a:srgbClr val="0000FF"/>
                </a:solidFill>
                <a:latin typeface="楷体_GB2312" pitchFamily="49" charset="-122"/>
                <a:ea typeface="楷体_GB2312" pitchFamily="49" charset="-122"/>
              </a:rPr>
              <a:t>V={b</a:t>
            </a:r>
            <a:r>
              <a:rPr lang="en-US" altLang="zh-CN" baseline="-25000" dirty="0">
                <a:solidFill>
                  <a:srgbClr val="0000FF"/>
                </a:solidFill>
                <a:latin typeface="楷体_GB2312" pitchFamily="49" charset="-122"/>
                <a:ea typeface="楷体_GB2312" pitchFamily="49" charset="-122"/>
              </a:rPr>
              <a:t>1</a:t>
            </a:r>
            <a:r>
              <a:rPr lang="en-US" altLang="zh-CN" dirty="0">
                <a:solidFill>
                  <a:srgbClr val="0000FF"/>
                </a:solidFill>
                <a:latin typeface="楷体_GB2312" pitchFamily="49" charset="-122"/>
                <a:ea typeface="楷体_GB2312" pitchFamily="49" charset="-122"/>
              </a:rPr>
              <a:t>,b</a:t>
            </a:r>
            <a:r>
              <a:rPr lang="en-US" altLang="zh-CN" baseline="-25000" dirty="0">
                <a:solidFill>
                  <a:srgbClr val="0000FF"/>
                </a:solidFill>
                <a:latin typeface="楷体_GB2312" pitchFamily="49" charset="-122"/>
                <a:ea typeface="楷体_GB2312" pitchFamily="49" charset="-122"/>
              </a:rPr>
              <a:t>2</a:t>
            </a:r>
            <a:r>
              <a:rPr lang="en-US" altLang="zh-CN" dirty="0">
                <a:solidFill>
                  <a:srgbClr val="0000FF"/>
                </a:solidFill>
                <a:latin typeface="楷体_GB2312" pitchFamily="49" charset="-122"/>
                <a:ea typeface="楷体_GB2312" pitchFamily="49" charset="-122"/>
              </a:rPr>
              <a:t>, </a:t>
            </a:r>
            <a:r>
              <a:rPr lang="en-US" altLang="en-US" dirty="0">
                <a:solidFill>
                  <a:srgbClr val="0000FF"/>
                </a:solidFill>
                <a:latin typeface="Times New Roman"/>
                <a:ea typeface="楷体_GB2312" pitchFamily="49" charset="-122"/>
              </a:rPr>
              <a:t>…</a:t>
            </a:r>
            <a:r>
              <a:rPr lang="en-US" altLang="zh-CN" dirty="0">
                <a:solidFill>
                  <a:srgbClr val="0000FF"/>
                </a:solidFill>
                <a:latin typeface="楷体_GB2312" pitchFamily="49" charset="-122"/>
                <a:ea typeface="楷体_GB2312" pitchFamily="49" charset="-122"/>
              </a:rPr>
              <a:t> ,</a:t>
            </a:r>
            <a:r>
              <a:rPr lang="en-US" altLang="zh-CN" dirty="0" err="1">
                <a:solidFill>
                  <a:srgbClr val="0000FF"/>
                </a:solidFill>
                <a:latin typeface="楷体_GB2312" pitchFamily="49" charset="-122"/>
                <a:ea typeface="楷体_GB2312" pitchFamily="49" charset="-122"/>
              </a:rPr>
              <a:t>b</a:t>
            </a:r>
            <a:r>
              <a:rPr lang="en-US" altLang="zh-CN" baseline="-25000" dirty="0" err="1">
                <a:solidFill>
                  <a:srgbClr val="0000FF"/>
                </a:solidFill>
                <a:latin typeface="楷体_GB2312" pitchFamily="49" charset="-122"/>
                <a:ea typeface="楷体_GB2312" pitchFamily="49" charset="-122"/>
              </a:rPr>
              <a:t>n</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为原子集的布尔代数</a:t>
            </a:r>
            <a:r>
              <a:rPr lang="en-US" altLang="zh-CN" dirty="0">
                <a:solidFill>
                  <a:srgbClr val="0000FF"/>
                </a:solidFill>
                <a:latin typeface="楷体_GB2312" pitchFamily="49" charset="-122"/>
                <a:ea typeface="楷体_GB2312" pitchFamily="49" charset="-122"/>
              </a:rPr>
              <a:t>&lt;B, </a:t>
            </a:r>
            <a:r>
              <a:rPr lang="en-US"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 </a:t>
            </a:r>
            <a:r>
              <a:rPr lang="en-US"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  ,0</a:t>
            </a:r>
            <a:r>
              <a:rPr lang="en-US"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,1</a:t>
            </a:r>
            <a:r>
              <a:rPr lang="en-US"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&gt;</a:t>
            </a:r>
            <a:r>
              <a:rPr lang="zh-CN" altLang="en-US" dirty="0">
                <a:solidFill>
                  <a:srgbClr val="0000FF"/>
                </a:solidFill>
                <a:latin typeface="楷体_GB2312" pitchFamily="49" charset="-122"/>
                <a:ea typeface="楷体_GB2312" pitchFamily="49" charset="-122"/>
              </a:rPr>
              <a:t>，则必存在双射</a:t>
            </a:r>
            <a:r>
              <a:rPr lang="en-US" altLang="zh-CN" dirty="0">
                <a:solidFill>
                  <a:srgbClr val="0000FF"/>
                </a:solidFill>
                <a:latin typeface="楷体_GB2312" pitchFamily="49" charset="-122"/>
                <a:ea typeface="楷体_GB2312" pitchFamily="49" charset="-122"/>
              </a:rPr>
              <a:t>f</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A</a:t>
            </a:r>
            <a:r>
              <a:rPr lang="en-US"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B</a:t>
            </a:r>
            <a:r>
              <a:rPr lang="zh-CN" altLang="en-US" dirty="0">
                <a:solidFill>
                  <a:srgbClr val="0000FF"/>
                </a:solidFill>
                <a:latin typeface="楷体_GB2312" pitchFamily="49" charset="-122"/>
                <a:ea typeface="楷体_GB2312" pitchFamily="49" charset="-122"/>
              </a:rPr>
              <a:t>，使得对</a:t>
            </a:r>
            <a:r>
              <a:rPr lang="en-US" altLang="zh-CN" dirty="0">
                <a:solidFill>
                  <a:srgbClr val="0000FF"/>
                </a:solidFill>
                <a:latin typeface="楷体_GB2312" pitchFamily="49" charset="-122"/>
                <a:ea typeface="楷体_GB2312" pitchFamily="49" charset="-122"/>
              </a:rPr>
              <a:t>A</a:t>
            </a:r>
            <a:r>
              <a:rPr lang="zh-CN" altLang="en-US" dirty="0">
                <a:solidFill>
                  <a:srgbClr val="0000FF"/>
                </a:solidFill>
                <a:latin typeface="楷体_GB2312" pitchFamily="49" charset="-122"/>
                <a:ea typeface="楷体_GB2312" pitchFamily="49" charset="-122"/>
              </a:rPr>
              <a:t>中的任意元素</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y</a:t>
            </a:r>
            <a:r>
              <a:rPr lang="zh-CN" altLang="en-US" dirty="0">
                <a:solidFill>
                  <a:srgbClr val="0000FF"/>
                </a:solidFill>
                <a:latin typeface="楷体_GB2312" pitchFamily="49" charset="-122"/>
                <a:ea typeface="楷体_GB2312" pitchFamily="49" charset="-122"/>
              </a:rPr>
              <a:t>，下列式子成立：</a:t>
            </a:r>
          </a:p>
          <a:p>
            <a:pPr marL="533400" indent="-533400">
              <a:buClr>
                <a:srgbClr val="FF00FF"/>
              </a:buClr>
              <a:buFont typeface="Wingdings" pitchFamily="2" charset="2"/>
              <a:buAutoNum type="circleNumDbPlain"/>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f(</a:t>
            </a:r>
            <a:r>
              <a:rPr lang="en-US" altLang="zh-CN" dirty="0" err="1">
                <a:solidFill>
                  <a:srgbClr val="0000FF"/>
                </a:solidFill>
                <a:latin typeface="楷体_GB2312" pitchFamily="49" charset="-122"/>
                <a:ea typeface="楷体_GB2312" pitchFamily="49" charset="-122"/>
              </a:rPr>
              <a:t>x∨y</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f(x)</a:t>
            </a:r>
            <a:r>
              <a:rPr lang="en-US"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f(y)</a:t>
            </a:r>
            <a:r>
              <a:rPr lang="zh-CN" altLang="en-US" dirty="0">
                <a:solidFill>
                  <a:srgbClr val="0000FF"/>
                </a:solidFill>
                <a:latin typeface="楷体_GB2312" pitchFamily="49" charset="-122"/>
                <a:ea typeface="楷体_GB2312" pitchFamily="49" charset="-122"/>
              </a:rPr>
              <a:t>，</a:t>
            </a:r>
          </a:p>
          <a:p>
            <a:pPr marL="533400" indent="-533400">
              <a:buClr>
                <a:srgbClr val="FF00FF"/>
              </a:buClr>
              <a:buFont typeface="Wingdings" pitchFamily="2" charset="2"/>
              <a:buAutoNum type="circleNumDbPlain"/>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f(</a:t>
            </a:r>
            <a:r>
              <a:rPr lang="en-US" altLang="zh-CN" dirty="0" err="1">
                <a:solidFill>
                  <a:srgbClr val="0000FF"/>
                </a:solidFill>
                <a:latin typeface="楷体_GB2312" pitchFamily="49" charset="-122"/>
                <a:ea typeface="楷体_GB2312" pitchFamily="49" charset="-122"/>
              </a:rPr>
              <a:t>x∧y</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f(x)</a:t>
            </a:r>
            <a:r>
              <a:rPr lang="en-US"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f(y)</a:t>
            </a:r>
            <a:r>
              <a:rPr lang="zh-CN" altLang="en-US" dirty="0">
                <a:solidFill>
                  <a:srgbClr val="0000FF"/>
                </a:solidFill>
                <a:latin typeface="楷体_GB2312" pitchFamily="49" charset="-122"/>
                <a:ea typeface="楷体_GB2312" pitchFamily="49" charset="-122"/>
              </a:rPr>
              <a:t>，</a:t>
            </a:r>
          </a:p>
          <a:p>
            <a:pPr marL="533400" indent="-533400">
              <a:buClr>
                <a:srgbClr val="FF00FF"/>
              </a:buClr>
              <a:buFont typeface="Wingdings" pitchFamily="2" charset="2"/>
              <a:buAutoNum type="circleNumDbPlain"/>
            </a:pPr>
            <a:r>
              <a:rPr lang="zh-CN" altLang="en-US" dirty="0">
                <a:solidFill>
                  <a:srgbClr val="0000FF"/>
                </a:solidFill>
                <a:latin typeface="楷体_GB2312" pitchFamily="49" charset="-122"/>
                <a:ea typeface="楷体_GB2312" pitchFamily="49" charset="-122"/>
              </a:rPr>
              <a:t> </a:t>
            </a:r>
            <a:r>
              <a:rPr lang="zh-CN" altLang="en-US" dirty="0" smtClean="0">
                <a:solidFill>
                  <a:srgbClr val="0000FF"/>
                </a:solidFill>
                <a:latin typeface="楷体_GB2312" pitchFamily="49" charset="-122"/>
                <a:ea typeface="楷体_GB2312" pitchFamily="49" charset="-122"/>
              </a:rPr>
              <a:t>            </a:t>
            </a:r>
            <a:endParaRPr lang="en-US" altLang="zh-CN" dirty="0" smtClean="0">
              <a:solidFill>
                <a:srgbClr val="0000FF"/>
              </a:solidFill>
              <a:latin typeface="楷体_GB2312" pitchFamily="49" charset="-122"/>
              <a:ea typeface="楷体_GB2312" pitchFamily="49" charset="-122"/>
            </a:endParaRPr>
          </a:p>
          <a:p>
            <a:pPr marL="0" indent="0">
              <a:buClr>
                <a:srgbClr val="FF00FF"/>
              </a:buClr>
              <a:buNone/>
            </a:pPr>
            <a:r>
              <a:rPr lang="en-US" altLang="zh-CN" dirty="0">
                <a:solidFill>
                  <a:srgbClr val="0000FF"/>
                </a:solidFill>
                <a:latin typeface="楷体_GB2312" pitchFamily="49" charset="-122"/>
                <a:ea typeface="楷体_GB2312" pitchFamily="49" charset="-122"/>
              </a:rPr>
              <a:t> </a:t>
            </a:r>
            <a:r>
              <a:rPr lang="en-US" altLang="zh-CN" dirty="0" smtClean="0">
                <a:solidFill>
                  <a:srgbClr val="0000FF"/>
                </a:solidFill>
                <a:latin typeface="楷体_GB2312" pitchFamily="49" charset="-122"/>
                <a:ea typeface="楷体_GB2312" pitchFamily="49" charset="-122"/>
              </a:rPr>
              <a:t>  </a:t>
            </a:r>
          </a:p>
          <a:p>
            <a:pPr marL="0" indent="0">
              <a:buClr>
                <a:srgbClr val="FF00FF"/>
              </a:buClr>
              <a:buNone/>
            </a:pPr>
            <a:r>
              <a:rPr lang="en-US" altLang="zh-CN" dirty="0">
                <a:solidFill>
                  <a:srgbClr val="0000FF"/>
                </a:solidFill>
                <a:latin typeface="楷体_GB2312" pitchFamily="49" charset="-122"/>
                <a:ea typeface="楷体_GB2312" pitchFamily="49" charset="-122"/>
              </a:rPr>
              <a:t> </a:t>
            </a:r>
            <a:r>
              <a:rPr lang="en-US" altLang="zh-CN" dirty="0" smtClean="0">
                <a:solidFill>
                  <a:srgbClr val="0000FF"/>
                </a:solidFill>
                <a:latin typeface="楷体_GB2312" pitchFamily="49" charset="-122"/>
                <a:ea typeface="楷体_GB2312" pitchFamily="49" charset="-122"/>
              </a:rPr>
              <a:t>  </a:t>
            </a:r>
            <a:r>
              <a:rPr lang="zh-CN" altLang="en-US" dirty="0" smtClean="0">
                <a:solidFill>
                  <a:srgbClr val="0000FF"/>
                </a:solidFill>
                <a:latin typeface="楷体_GB2312" pitchFamily="49" charset="-122"/>
                <a:ea typeface="楷体_GB2312" pitchFamily="49" charset="-122"/>
              </a:rPr>
              <a:t> </a:t>
            </a:r>
            <a:r>
              <a:rPr lang="en-US" altLang="zh-CN" dirty="0" smtClean="0">
                <a:solidFill>
                  <a:srgbClr val="0000FF"/>
                </a:solidFill>
                <a:latin typeface="楷体_GB2312" pitchFamily="49" charset="-122"/>
                <a:ea typeface="楷体_GB2312" pitchFamily="49" charset="-122"/>
              </a:rPr>
              <a:t>f</a:t>
            </a:r>
            <a:r>
              <a:rPr lang="zh-CN" altLang="en-US" dirty="0">
                <a:solidFill>
                  <a:srgbClr val="0000FF"/>
                </a:solidFill>
                <a:latin typeface="楷体_GB2312" pitchFamily="49" charset="-122"/>
                <a:ea typeface="楷体_GB2312" pitchFamily="49" charset="-122"/>
              </a:rPr>
              <a:t>就是布尔同构映射</a:t>
            </a:r>
          </a:p>
        </p:txBody>
      </p:sp>
      <p:graphicFrame>
        <p:nvGraphicFramePr>
          <p:cNvPr id="534532" name="Object 4"/>
          <p:cNvGraphicFramePr>
            <a:graphicFrameLocks noGrp="1" noChangeAspect="1"/>
          </p:cNvGraphicFramePr>
          <p:nvPr>
            <p:ph sz="half" idx="2"/>
            <p:extLst>
              <p:ext uri="{D42A27DB-BD31-4B8C-83A1-F6EECF244321}">
                <p14:modId xmlns:p14="http://schemas.microsoft.com/office/powerpoint/2010/main" val="209121428"/>
              </p:ext>
            </p:extLst>
          </p:nvPr>
        </p:nvGraphicFramePr>
        <p:xfrm>
          <a:off x="1748698" y="4797152"/>
          <a:ext cx="2129022" cy="720080"/>
        </p:xfrm>
        <a:graphic>
          <a:graphicData uri="http://schemas.openxmlformats.org/presentationml/2006/ole">
            <mc:AlternateContent xmlns:mc="http://schemas.openxmlformats.org/markup-compatibility/2006">
              <mc:Choice xmlns:v="urn:schemas-microsoft-com:vml" Requires="v">
                <p:oleObj spid="_x0000_s534559" name="Equation" r:id="rId4" imgW="787320" imgH="266400" progId="Equation.DSMT4">
                  <p:embed/>
                </p:oleObj>
              </mc:Choice>
              <mc:Fallback>
                <p:oleObj name="Equation" r:id="rId4" imgW="787320" imgH="266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8698" y="4797152"/>
                        <a:ext cx="2129022" cy="720080"/>
                      </a:xfrm>
                      <a:prstGeom prst="rect">
                        <a:avLst/>
                      </a:prstGeom>
                      <a:noFill/>
                      <a:ln>
                        <a:noFill/>
                      </a:ln>
                      <a:effectLst/>
                      <a:extLst/>
                    </p:spPr>
                  </p:pic>
                </p:oleObj>
              </mc:Fallback>
            </mc:AlternateContent>
          </a:graphicData>
        </a:graphic>
      </p:graphicFrame>
      <p:pic>
        <p:nvPicPr>
          <p:cNvPr id="53453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9113" y="2997200"/>
            <a:ext cx="287337"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bwMode="auto">
          <a:xfrm>
            <a:off x="2987824" y="4769856"/>
            <a:ext cx="936823" cy="144016"/>
          </a:xfrm>
          <a:prstGeom prst="rect">
            <a:avLst/>
          </a:prstGeom>
          <a:solidFill>
            <a:srgbClr val="FFFFFF"/>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solidFill>
                  <a:schemeClr val="accent3"/>
                </a:solidFill>
              </a:ln>
              <a:solidFill>
                <a:schemeClr val="accent3"/>
              </a:solidFill>
              <a:effectLst/>
              <a:latin typeface="Times New Roman" pitchFamily="18" charset="0"/>
              <a:ea typeface="宋体" pitchFamily="2" charset="-122"/>
            </a:endParaRPr>
          </a:p>
        </p:txBody>
      </p:sp>
    </p:spTree>
    <p:custDataLst>
      <p:tags r:id="rId2"/>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414AA0-FBDA-4AE4-A4AD-7E3033C43C60}"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2102742B-A0C0-43C5-BA77-8D19BBE9EC21}" type="slidenum">
              <a:rPr lang="en-US" altLang="zh-CN" smtClean="0"/>
              <a:pPr/>
              <a:t>95</a:t>
            </a:fld>
            <a:endParaRPr lang="en-US" altLang="zh-CN" dirty="0"/>
          </a:p>
        </p:txBody>
      </p:sp>
      <p:sp>
        <p:nvSpPr>
          <p:cNvPr id="535554" name="Rectangle 2"/>
          <p:cNvSpPr>
            <a:spLocks noGrp="1" noChangeArrowheads="1"/>
          </p:cNvSpPr>
          <p:nvPr>
            <p:ph type="title"/>
          </p:nvPr>
        </p:nvSpPr>
        <p:spPr/>
        <p:txBody>
          <a:bodyPr/>
          <a:lstStyle/>
          <a:p>
            <a:r>
              <a:rPr lang="zh-CN" altLang="en-US" sz="3600">
                <a:latin typeface="黑体" pitchFamily="2" charset="-122"/>
                <a:ea typeface="黑体" pitchFamily="2" charset="-122"/>
              </a:rPr>
              <a:t>推论</a:t>
            </a:r>
            <a:r>
              <a:rPr lang="en-US" altLang="zh-CN" sz="3600">
                <a:latin typeface="黑体" pitchFamily="2" charset="-122"/>
                <a:ea typeface="黑体" pitchFamily="2" charset="-122"/>
              </a:rPr>
              <a:t>17.16.1 </a:t>
            </a:r>
          </a:p>
        </p:txBody>
      </p:sp>
      <p:sp>
        <p:nvSpPr>
          <p:cNvPr id="535555" name="Rectangle 3"/>
          <p:cNvSpPr>
            <a:spLocks noChangeArrowheads="1"/>
          </p:cNvSpPr>
          <p:nvPr/>
        </p:nvSpPr>
        <p:spPr bwMode="auto">
          <a:xfrm>
            <a:off x="1042988" y="1125538"/>
            <a:ext cx="7773987"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50000"/>
              </a:lnSpc>
              <a:spcBef>
                <a:spcPct val="50000"/>
              </a:spcBef>
              <a:buClr>
                <a:srgbClr val="FF0000"/>
              </a:buClr>
              <a:buFont typeface="Wingdings" pitchFamily="2" charset="2"/>
              <a:buAutoNum type="circleNumDbPlain"/>
            </a:pPr>
            <a:r>
              <a:rPr lang="zh-CN" altLang="en-US" sz="2800" b="1" dirty="0">
                <a:solidFill>
                  <a:srgbClr val="0000FF"/>
                </a:solidFill>
                <a:latin typeface="楷体_GB2312" pitchFamily="49" charset="-122"/>
                <a:ea typeface="楷体_GB2312" pitchFamily="49" charset="-122"/>
              </a:rPr>
              <a:t>设</a:t>
            </a:r>
            <a:r>
              <a:rPr lang="en-US" altLang="zh-CN" sz="2800" b="1" dirty="0">
                <a:solidFill>
                  <a:srgbClr val="0000FF"/>
                </a:solidFill>
                <a:latin typeface="楷体_GB2312" pitchFamily="49" charset="-122"/>
                <a:ea typeface="楷体_GB2312" pitchFamily="49" charset="-122"/>
              </a:rPr>
              <a:t>&lt;B,∨,∧,ˉ,0,1&gt;</a:t>
            </a:r>
            <a:r>
              <a:rPr lang="zh-CN" altLang="en-US" sz="2800" b="1" dirty="0">
                <a:solidFill>
                  <a:srgbClr val="0000FF"/>
                </a:solidFill>
                <a:latin typeface="楷体_GB2312" pitchFamily="49" charset="-122"/>
                <a:ea typeface="楷体_GB2312" pitchFamily="49" charset="-122"/>
              </a:rPr>
              <a:t>是一个具有</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个原子的布尔代数，则</a:t>
            </a:r>
            <a:r>
              <a:rPr lang="en-US" altLang="zh-CN" sz="2800" b="1" dirty="0">
                <a:solidFill>
                  <a:srgbClr val="0000FF"/>
                </a:solidFill>
                <a:latin typeface="楷体_GB2312" pitchFamily="49" charset="-122"/>
                <a:ea typeface="楷体_GB2312" pitchFamily="49" charset="-122"/>
              </a:rPr>
              <a:t>&lt;B,∨, ∧,ˉ,0,1&gt;</a:t>
            </a:r>
            <a:r>
              <a:rPr lang="zh-CN" altLang="en-US" sz="2800" b="1" dirty="0">
                <a:solidFill>
                  <a:srgbClr val="0000FF"/>
                </a:solidFill>
                <a:latin typeface="楷体_GB2312" pitchFamily="49" charset="-122"/>
                <a:ea typeface="楷体_GB2312" pitchFamily="49" charset="-122"/>
              </a:rPr>
              <a:t>与</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元集</a:t>
            </a:r>
            <a:r>
              <a:rPr lang="en-US" altLang="zh-CN" sz="2800" b="1" dirty="0">
                <a:solidFill>
                  <a:srgbClr val="0000FF"/>
                </a:solidFill>
                <a:latin typeface="楷体_GB2312" pitchFamily="49" charset="-122"/>
                <a:ea typeface="楷体_GB2312" pitchFamily="49" charset="-122"/>
              </a:rPr>
              <a:t>S</a:t>
            </a:r>
            <a:r>
              <a:rPr lang="zh-CN" altLang="en-US" sz="2800" b="1" dirty="0">
                <a:solidFill>
                  <a:srgbClr val="0000FF"/>
                </a:solidFill>
                <a:latin typeface="楷体_GB2312" pitchFamily="49" charset="-122"/>
                <a:ea typeface="楷体_GB2312" pitchFamily="49" charset="-122"/>
              </a:rPr>
              <a:t>所对应的幂集代数</a:t>
            </a:r>
            <a:r>
              <a:rPr lang="en-US" altLang="zh-CN" sz="2800" b="1" dirty="0">
                <a:solidFill>
                  <a:srgbClr val="0000FF"/>
                </a:solidFill>
                <a:latin typeface="楷体_GB2312" pitchFamily="49" charset="-122"/>
                <a:ea typeface="楷体_GB2312" pitchFamily="49" charset="-122"/>
              </a:rPr>
              <a:t>&lt;2</a:t>
            </a:r>
            <a:r>
              <a:rPr lang="en-US" altLang="zh-CN" sz="2800" b="1" baseline="30000" dirty="0">
                <a:solidFill>
                  <a:srgbClr val="0000FF"/>
                </a:solidFill>
                <a:latin typeface="楷体_GB2312" pitchFamily="49" charset="-122"/>
                <a:ea typeface="楷体_GB2312" pitchFamily="49" charset="-122"/>
              </a:rPr>
              <a:t>S</a:t>
            </a:r>
            <a:r>
              <a:rPr lang="en-US" altLang="zh-CN" sz="2800" b="1" dirty="0">
                <a:solidFill>
                  <a:srgbClr val="0000FF"/>
                </a:solidFill>
                <a:latin typeface="楷体_GB2312" pitchFamily="49" charset="-122"/>
                <a:ea typeface="楷体_GB2312" pitchFamily="49" charset="-122"/>
              </a:rPr>
              <a:t>;∩,∪,</a:t>
            </a:r>
            <a:r>
              <a:rPr lang="zh-CN" altLang="en-US" sz="2800" b="1" baseline="30000"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,Φ,S&gt;</a:t>
            </a:r>
            <a:r>
              <a:rPr lang="zh-CN" altLang="en-US" sz="2800" b="1" dirty="0">
                <a:solidFill>
                  <a:srgbClr val="0000FF"/>
                </a:solidFill>
                <a:latin typeface="楷体_GB2312" pitchFamily="49" charset="-122"/>
                <a:ea typeface="楷体_GB2312" pitchFamily="49" charset="-122"/>
              </a:rPr>
              <a:t>同构。</a:t>
            </a:r>
          </a:p>
          <a:p>
            <a:pPr marL="533400" indent="-533400" algn="just">
              <a:lnSpc>
                <a:spcPct val="150000"/>
              </a:lnSpc>
              <a:spcBef>
                <a:spcPct val="50000"/>
              </a:spcBef>
              <a:buClr>
                <a:srgbClr val="FF0000"/>
              </a:buClr>
              <a:buFont typeface="Wingdings" pitchFamily="2" charset="2"/>
              <a:buAutoNum type="circleNumDbPlain"/>
            </a:pPr>
            <a:r>
              <a:rPr lang="zh-CN" altLang="en-US" sz="2800" b="1" dirty="0">
                <a:solidFill>
                  <a:srgbClr val="0000FF"/>
                </a:solidFill>
                <a:latin typeface="楷体_GB2312" pitchFamily="49" charset="-122"/>
                <a:ea typeface="楷体_GB2312" pitchFamily="49" charset="-122"/>
              </a:rPr>
              <a:t>具有</a:t>
            </a:r>
            <a:r>
              <a:rPr lang="en-US" altLang="zh-CN" sz="2800" b="1"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个原子的布尔代数的元素个数必为</a:t>
            </a:r>
            <a:r>
              <a:rPr lang="en-US" altLang="zh-CN" sz="2800" b="1" dirty="0">
                <a:solidFill>
                  <a:srgbClr val="0000FF"/>
                </a:solidFill>
                <a:latin typeface="楷体_GB2312" pitchFamily="49" charset="-122"/>
                <a:ea typeface="楷体_GB2312" pitchFamily="49" charset="-122"/>
              </a:rPr>
              <a:t>2</a:t>
            </a:r>
            <a:r>
              <a:rPr lang="en-US" altLang="zh-CN" sz="2800" b="1" baseline="30000" dirty="0">
                <a:solidFill>
                  <a:srgbClr val="0000FF"/>
                </a:solidFill>
                <a:latin typeface="楷体_GB2312" pitchFamily="49" charset="-122"/>
                <a:ea typeface="楷体_GB2312" pitchFamily="49" charset="-122"/>
              </a:rPr>
              <a:t>n</a:t>
            </a:r>
            <a:r>
              <a:rPr lang="zh-CN" altLang="en-US" sz="2800" b="1" dirty="0">
                <a:solidFill>
                  <a:srgbClr val="0000FF"/>
                </a:solidFill>
                <a:latin typeface="楷体_GB2312" pitchFamily="49" charset="-122"/>
                <a:ea typeface="楷体_GB2312" pitchFamily="49" charset="-122"/>
              </a:rPr>
              <a:t>。</a:t>
            </a:r>
          </a:p>
          <a:p>
            <a:pPr marL="533400" indent="-533400" algn="just">
              <a:lnSpc>
                <a:spcPct val="150000"/>
              </a:lnSpc>
              <a:spcBef>
                <a:spcPct val="50000"/>
              </a:spcBef>
              <a:buClr>
                <a:srgbClr val="FF0000"/>
              </a:buClr>
              <a:buFont typeface="Wingdings" pitchFamily="2" charset="2"/>
              <a:buAutoNum type="circleNumDbPlain"/>
            </a:pPr>
            <a:r>
              <a:rPr lang="zh-CN" altLang="en-US" sz="2800" b="1" dirty="0">
                <a:solidFill>
                  <a:srgbClr val="0000FF"/>
                </a:solidFill>
                <a:latin typeface="楷体_GB2312" pitchFamily="49" charset="-122"/>
                <a:ea typeface="楷体_GB2312" pitchFamily="49" charset="-122"/>
              </a:rPr>
              <a:t>具有相同原子数目的布尔代数都是同构的</a:t>
            </a:r>
            <a:r>
              <a:rPr lang="zh-CN" altLang="en-US" sz="2800" b="1" dirty="0">
                <a:latin typeface="楷体_GB2312" pitchFamily="49" charset="-122"/>
                <a:ea typeface="楷体_GB2312" pitchFamily="49" charset="-122"/>
              </a:rPr>
              <a:t>。</a:t>
            </a:r>
          </a:p>
        </p:txBody>
      </p:sp>
    </p:spTree>
    <p:custDataLst>
      <p:tags r:id="rId1"/>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9939AA7B-7ABD-4C32-9372-2061142D3FE5}"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E32AFE79-EA57-4AF9-8293-40BFBB288554}" type="slidenum">
              <a:rPr lang="en-US" altLang="zh-CN" smtClean="0"/>
              <a:pPr/>
              <a:t>96</a:t>
            </a:fld>
            <a:endParaRPr lang="en-US" altLang="zh-CN" dirty="0"/>
          </a:p>
        </p:txBody>
      </p:sp>
      <p:sp>
        <p:nvSpPr>
          <p:cNvPr id="536578" name="Rectangle 2"/>
          <p:cNvSpPr>
            <a:spLocks noGrp="1" noChangeArrowheads="1"/>
          </p:cNvSpPr>
          <p:nvPr>
            <p:ph type="title"/>
          </p:nvPr>
        </p:nvSpPr>
        <p:spPr/>
        <p:txBody>
          <a:bodyPr/>
          <a:lstStyle/>
          <a:p>
            <a:r>
              <a:rPr lang="en-US" altLang="zh-CN" sz="3600" dirty="0" smtClean="0">
                <a:solidFill>
                  <a:schemeClr val="tx1"/>
                </a:solidFill>
                <a:ea typeface="黑体" pitchFamily="2" charset="-122"/>
              </a:rPr>
              <a:t>17.5 </a:t>
            </a:r>
            <a:r>
              <a:rPr lang="zh-CN" altLang="en-US" sz="3600" dirty="0" smtClean="0">
                <a:solidFill>
                  <a:schemeClr val="tx1"/>
                </a:solidFill>
                <a:ea typeface="黑体" pitchFamily="2" charset="-122"/>
              </a:rPr>
              <a:t>布尔表达式</a:t>
            </a:r>
            <a:endParaRPr lang="zh-CN" altLang="en-US" sz="3600" dirty="0">
              <a:solidFill>
                <a:schemeClr val="tx1"/>
              </a:solidFill>
              <a:ea typeface="黑体" pitchFamily="2" charset="-122"/>
            </a:endParaRPr>
          </a:p>
        </p:txBody>
      </p:sp>
      <p:sp>
        <p:nvSpPr>
          <p:cNvPr id="536579" name="Rectangle 3"/>
          <p:cNvSpPr>
            <a:spLocks noChangeArrowheads="1"/>
          </p:cNvSpPr>
          <p:nvPr/>
        </p:nvSpPr>
        <p:spPr bwMode="auto">
          <a:xfrm>
            <a:off x="1042988" y="1125538"/>
            <a:ext cx="7773987"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40000"/>
              </a:lnSpc>
              <a:buClr>
                <a:srgbClr val="FF0000"/>
              </a:buClr>
              <a:buFont typeface="Wingdings" pitchFamily="2" charset="2"/>
              <a:buChar char="n"/>
            </a:pPr>
            <a:r>
              <a:rPr lang="zh-CN" altLang="en-US" b="1" dirty="0">
                <a:latin typeface="楷体_GB2312" pitchFamily="49" charset="-122"/>
                <a:ea typeface="楷体_GB2312" pitchFamily="49" charset="-122"/>
              </a:rPr>
              <a:t>定义 设</a:t>
            </a:r>
            <a:r>
              <a:rPr lang="en-US" altLang="zh-CN" b="1" dirty="0">
                <a:latin typeface="楷体_GB2312" pitchFamily="49" charset="-122"/>
                <a:ea typeface="楷体_GB2312" pitchFamily="49" charset="-122"/>
              </a:rPr>
              <a:t>&lt;B,∨, ∧,ˉ,0,1&gt;</a:t>
            </a:r>
            <a:r>
              <a:rPr lang="zh-CN" altLang="en-US" b="1" dirty="0">
                <a:latin typeface="楷体_GB2312" pitchFamily="49" charset="-122"/>
                <a:ea typeface="楷体_GB2312" pitchFamily="49" charset="-122"/>
              </a:rPr>
              <a:t>是一个布尔代数， </a:t>
            </a:r>
            <a:r>
              <a:rPr lang="en-US" altLang="zh-CN" b="1" dirty="0">
                <a:latin typeface="楷体_GB2312" pitchFamily="49" charset="-122"/>
                <a:ea typeface="楷体_GB2312" pitchFamily="49" charset="-122"/>
              </a:rPr>
              <a:t>B</a:t>
            </a:r>
            <a:r>
              <a:rPr lang="zh-CN" altLang="en-US" b="1" dirty="0">
                <a:latin typeface="楷体_GB2312" pitchFamily="49" charset="-122"/>
                <a:ea typeface="楷体_GB2312" pitchFamily="49" charset="-122"/>
              </a:rPr>
              <a:t>中的元素称为布尔常元；取值于</a:t>
            </a:r>
            <a:r>
              <a:rPr lang="en-US" altLang="zh-CN" b="1" dirty="0">
                <a:latin typeface="楷体_GB2312" pitchFamily="49" charset="-122"/>
                <a:ea typeface="楷体_GB2312" pitchFamily="49" charset="-122"/>
              </a:rPr>
              <a:t>B</a:t>
            </a:r>
            <a:r>
              <a:rPr lang="zh-CN" altLang="en-US" b="1" dirty="0">
                <a:latin typeface="楷体_GB2312" pitchFamily="49" charset="-122"/>
                <a:ea typeface="楷体_GB2312" pitchFamily="49" charset="-122"/>
              </a:rPr>
              <a:t>中元素的变元称为布尔变元。在</a:t>
            </a:r>
            <a:r>
              <a:rPr lang="en-US" altLang="zh-CN" b="1" dirty="0">
                <a:latin typeface="楷体_GB2312" pitchFamily="49" charset="-122"/>
                <a:ea typeface="楷体_GB2312" pitchFamily="49" charset="-122"/>
              </a:rPr>
              <a:t>B</a:t>
            </a:r>
            <a:r>
              <a:rPr lang="zh-CN" altLang="en-US" b="1" dirty="0">
                <a:latin typeface="楷体_GB2312" pitchFamily="49" charset="-122"/>
                <a:ea typeface="楷体_GB2312" pitchFamily="49" charset="-122"/>
              </a:rPr>
              <a:t>上的布尔表达式定义如下：</a:t>
            </a:r>
          </a:p>
          <a:p>
            <a:pPr marL="533400" indent="-533400" algn="just">
              <a:lnSpc>
                <a:spcPct val="140000"/>
              </a:lnSpc>
              <a:buClr>
                <a:srgbClr val="FF00FF"/>
              </a:buClr>
              <a:buFont typeface="Wingdings" pitchFamily="2" charset="2"/>
              <a:buAutoNum type="arabicParenR"/>
            </a:pPr>
            <a:r>
              <a:rPr lang="en-US" altLang="zh-CN" b="1" dirty="0">
                <a:latin typeface="楷体_GB2312" pitchFamily="49" charset="-122"/>
                <a:ea typeface="楷体_GB2312" pitchFamily="49" charset="-122"/>
              </a:rPr>
              <a:t>B</a:t>
            </a:r>
            <a:r>
              <a:rPr lang="zh-CN" altLang="en-US" b="1" dirty="0">
                <a:latin typeface="楷体_GB2312" pitchFamily="49" charset="-122"/>
                <a:ea typeface="楷体_GB2312" pitchFamily="49" charset="-122"/>
              </a:rPr>
              <a:t>中任何一个布尔常元是布尔表达式；</a:t>
            </a:r>
          </a:p>
          <a:p>
            <a:pPr marL="533400" indent="-533400" algn="just">
              <a:lnSpc>
                <a:spcPct val="140000"/>
              </a:lnSpc>
              <a:buClr>
                <a:srgbClr val="FF00FF"/>
              </a:buClr>
              <a:buFont typeface="Wingdings" pitchFamily="2" charset="2"/>
              <a:buAutoNum type="arabicParenR"/>
            </a:pPr>
            <a:r>
              <a:rPr lang="en-US" altLang="zh-CN" b="1" dirty="0">
                <a:latin typeface="楷体_GB2312" pitchFamily="49" charset="-122"/>
                <a:ea typeface="楷体_GB2312" pitchFamily="49" charset="-122"/>
              </a:rPr>
              <a:t>B</a:t>
            </a:r>
            <a:r>
              <a:rPr lang="zh-CN" altLang="en-US" b="1" dirty="0">
                <a:latin typeface="楷体_GB2312" pitchFamily="49" charset="-122"/>
                <a:ea typeface="楷体_GB2312" pitchFamily="49" charset="-122"/>
              </a:rPr>
              <a:t>中任何一个布尔变元是布尔表达式；</a:t>
            </a:r>
          </a:p>
          <a:p>
            <a:pPr marL="533400" indent="-533400" algn="just">
              <a:lnSpc>
                <a:spcPct val="140000"/>
              </a:lnSpc>
              <a:buClr>
                <a:srgbClr val="FF00FF"/>
              </a:buClr>
              <a:buFont typeface="Wingdings" pitchFamily="2" charset="2"/>
              <a:buAutoNum type="arabicParenR"/>
            </a:pPr>
            <a:r>
              <a:rPr lang="zh-CN" altLang="en-US" b="1" dirty="0">
                <a:latin typeface="楷体_GB2312" pitchFamily="49" charset="-122"/>
                <a:ea typeface="楷体_GB2312" pitchFamily="49" charset="-122"/>
              </a:rPr>
              <a:t>如果</a:t>
            </a:r>
            <a:r>
              <a:rPr lang="en-US" altLang="zh-CN" b="1" dirty="0">
                <a:latin typeface="楷体_GB2312" pitchFamily="49" charset="-122"/>
                <a:ea typeface="楷体_GB2312" pitchFamily="49" charset="-122"/>
              </a:rPr>
              <a:t>e</a:t>
            </a:r>
            <a:r>
              <a:rPr lang="en-US" altLang="zh-CN" b="1" baseline="-30000" dirty="0">
                <a:latin typeface="楷体_GB2312" pitchFamily="49" charset="-122"/>
                <a:ea typeface="楷体_GB2312" pitchFamily="49" charset="-122"/>
              </a:rPr>
              <a:t>1</a:t>
            </a:r>
            <a:r>
              <a:rPr lang="zh-CN" altLang="en-US" b="1" dirty="0">
                <a:latin typeface="楷体_GB2312" pitchFamily="49" charset="-122"/>
                <a:ea typeface="楷体_GB2312" pitchFamily="49" charset="-122"/>
              </a:rPr>
              <a:t>和</a:t>
            </a:r>
            <a:r>
              <a:rPr lang="en-US" altLang="zh-CN" b="1" dirty="0">
                <a:latin typeface="楷体_GB2312" pitchFamily="49" charset="-122"/>
                <a:ea typeface="楷体_GB2312" pitchFamily="49" charset="-122"/>
              </a:rPr>
              <a:t>e</a:t>
            </a:r>
            <a:r>
              <a:rPr lang="en-US" altLang="zh-CN" b="1" baseline="-30000" dirty="0">
                <a:latin typeface="楷体_GB2312" pitchFamily="49" charset="-122"/>
                <a:ea typeface="楷体_GB2312" pitchFamily="49" charset="-122"/>
              </a:rPr>
              <a:t>2</a:t>
            </a:r>
            <a:r>
              <a:rPr lang="zh-CN" altLang="en-US" b="1" dirty="0">
                <a:latin typeface="楷体_GB2312" pitchFamily="49" charset="-122"/>
                <a:ea typeface="楷体_GB2312" pitchFamily="49" charset="-122"/>
              </a:rPr>
              <a:t>是布尔表达式，则  、</a:t>
            </a:r>
            <a:r>
              <a:rPr lang="en-US" altLang="zh-CN" b="1" dirty="0">
                <a:latin typeface="楷体_GB2312" pitchFamily="49" charset="-122"/>
                <a:ea typeface="楷体_GB2312" pitchFamily="49" charset="-122"/>
              </a:rPr>
              <a:t>e</a:t>
            </a:r>
            <a:r>
              <a:rPr lang="en-US" altLang="zh-CN" b="1" baseline="-30000" dirty="0">
                <a:latin typeface="楷体_GB2312" pitchFamily="49" charset="-122"/>
                <a:ea typeface="楷体_GB2312" pitchFamily="49" charset="-122"/>
              </a:rPr>
              <a:t>1</a:t>
            </a:r>
            <a:r>
              <a:rPr lang="en-US" altLang="zh-CN" b="1" dirty="0">
                <a:latin typeface="楷体_GB2312" pitchFamily="49" charset="-122"/>
                <a:ea typeface="楷体_GB2312" pitchFamily="49" charset="-122"/>
              </a:rPr>
              <a:t>∧e</a:t>
            </a:r>
            <a:r>
              <a:rPr lang="en-US" altLang="zh-CN" b="1" baseline="-30000" dirty="0">
                <a:latin typeface="楷体_GB2312" pitchFamily="49" charset="-122"/>
                <a:ea typeface="楷体_GB2312" pitchFamily="49" charset="-122"/>
              </a:rPr>
              <a:t>2</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e</a:t>
            </a:r>
            <a:r>
              <a:rPr lang="en-US" altLang="zh-CN" b="1" baseline="-30000" dirty="0">
                <a:latin typeface="楷体_GB2312" pitchFamily="49" charset="-122"/>
                <a:ea typeface="楷体_GB2312" pitchFamily="49" charset="-122"/>
              </a:rPr>
              <a:t>1</a:t>
            </a:r>
            <a:r>
              <a:rPr lang="en-US" altLang="zh-CN" b="1" dirty="0">
                <a:latin typeface="楷体_GB2312" pitchFamily="49" charset="-122"/>
                <a:ea typeface="楷体_GB2312" pitchFamily="49" charset="-122"/>
              </a:rPr>
              <a:t>∨e</a:t>
            </a:r>
            <a:r>
              <a:rPr lang="en-US" altLang="zh-CN" b="1" baseline="-30000" dirty="0">
                <a:latin typeface="楷体_GB2312" pitchFamily="49" charset="-122"/>
                <a:ea typeface="楷体_GB2312" pitchFamily="49" charset="-122"/>
              </a:rPr>
              <a:t>2</a:t>
            </a:r>
            <a:r>
              <a:rPr lang="zh-CN" altLang="en-US" b="1" dirty="0">
                <a:latin typeface="楷体_GB2312" pitchFamily="49" charset="-122"/>
                <a:ea typeface="楷体_GB2312" pitchFamily="49" charset="-122"/>
              </a:rPr>
              <a:t>也是布尔表达式；</a:t>
            </a:r>
          </a:p>
          <a:p>
            <a:pPr marL="533400" indent="-533400" algn="just">
              <a:lnSpc>
                <a:spcPct val="140000"/>
              </a:lnSpc>
              <a:buClr>
                <a:srgbClr val="FF00FF"/>
              </a:buClr>
              <a:buFont typeface="Wingdings" pitchFamily="2" charset="2"/>
              <a:buAutoNum type="arabicParenR"/>
            </a:pPr>
            <a:r>
              <a:rPr lang="zh-CN" altLang="en-US" b="1" dirty="0">
                <a:latin typeface="楷体_GB2312" pitchFamily="49" charset="-122"/>
                <a:ea typeface="楷体_GB2312" pitchFamily="49" charset="-122"/>
              </a:rPr>
              <a:t>只有有限次使用</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和</a:t>
            </a: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所构造的符号串才是布尔表达式。</a:t>
            </a:r>
          </a:p>
        </p:txBody>
      </p:sp>
      <p:graphicFrame>
        <p:nvGraphicFramePr>
          <p:cNvPr id="536580" name="Object 4"/>
          <p:cNvGraphicFramePr>
            <a:graphicFrameLocks noGrp="1" noChangeAspect="1"/>
          </p:cNvGraphicFramePr>
          <p:nvPr>
            <p:ph idx="1"/>
          </p:nvPr>
        </p:nvGraphicFramePr>
        <p:xfrm>
          <a:off x="5580063" y="3789363"/>
          <a:ext cx="393700" cy="504825"/>
        </p:xfrm>
        <a:graphic>
          <a:graphicData uri="http://schemas.openxmlformats.org/presentationml/2006/ole">
            <mc:AlternateContent xmlns:mc="http://schemas.openxmlformats.org/markup-compatibility/2006">
              <mc:Choice xmlns:v="urn:schemas-microsoft-com:vml" Requires="v">
                <p:oleObj spid="_x0000_s536606" name="公式" r:id="rId4" imgW="266400" imgH="342720" progId="Equation.3">
                  <p:embed/>
                </p:oleObj>
              </mc:Choice>
              <mc:Fallback>
                <p:oleObj name="公式" r:id="rId4" imgW="266400" imgH="3427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3789363"/>
                        <a:ext cx="3937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9E30E540-B01F-46F9-90E4-FE03FE5CAE46}" type="datetime1">
              <a:rPr lang="zh-CN" altLang="en-US" smtClean="0"/>
              <a:t>2018/12/17</a:t>
            </a:fld>
            <a:endParaRPr lang="en-US" altLang="zh-CN"/>
          </a:p>
        </p:txBody>
      </p:sp>
      <p:sp>
        <p:nvSpPr>
          <p:cNvPr id="6"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7" name="灯片编号占位符 5"/>
          <p:cNvSpPr>
            <a:spLocks noGrp="1"/>
          </p:cNvSpPr>
          <p:nvPr>
            <p:ph type="sldNum" sz="quarter" idx="12"/>
          </p:nvPr>
        </p:nvSpPr>
        <p:spPr/>
        <p:txBody>
          <a:bodyPr/>
          <a:lstStyle/>
          <a:p>
            <a:fld id="{39B4FD40-1C7C-4CAA-933A-F7A0B06DEF96}" type="slidenum">
              <a:rPr lang="en-US" altLang="zh-CN" smtClean="0"/>
              <a:pPr/>
              <a:t>97</a:t>
            </a:fld>
            <a:endParaRPr lang="en-US" altLang="zh-CN" dirty="0"/>
          </a:p>
        </p:txBody>
      </p:sp>
      <p:sp>
        <p:nvSpPr>
          <p:cNvPr id="537602" name="Rectangle 2"/>
          <p:cNvSpPr>
            <a:spLocks noChangeArrowheads="1"/>
          </p:cNvSpPr>
          <p:nvPr/>
        </p:nvSpPr>
        <p:spPr bwMode="auto">
          <a:xfrm>
            <a:off x="1066800" y="1166813"/>
            <a:ext cx="7773988"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altLang="en-US" sz="2800" b="1">
                <a:latin typeface="楷体_GB2312" pitchFamily="49" charset="-122"/>
                <a:ea typeface="楷体_GB2312" pitchFamily="49" charset="-122"/>
              </a:rPr>
              <a:t>例   设</a:t>
            </a:r>
            <a:r>
              <a:rPr lang="en-US" altLang="zh-CN" sz="2800" b="1">
                <a:latin typeface="楷体_GB2312" pitchFamily="49" charset="-122"/>
                <a:ea typeface="楷体_GB2312" pitchFamily="49" charset="-122"/>
              </a:rPr>
              <a:t>&lt;B,∨, ∧,ˉ,0,1&gt;</a:t>
            </a:r>
            <a:r>
              <a:rPr lang="zh-CN" altLang="en-US" sz="2800" b="1">
                <a:latin typeface="楷体_GB2312" pitchFamily="49" charset="-122"/>
                <a:ea typeface="楷体_GB2312" pitchFamily="49" charset="-122"/>
              </a:rPr>
              <a:t>是一个布尔代数，</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{0,1,a,b}</a:t>
            </a:r>
            <a:r>
              <a:rPr lang="zh-CN" altLang="en-US" sz="2800" b="1">
                <a:latin typeface="楷体_GB2312" pitchFamily="49" charset="-122"/>
                <a:ea typeface="楷体_GB2312" pitchFamily="49" charset="-122"/>
              </a:rPr>
              <a:t>，则</a:t>
            </a:r>
          </a:p>
          <a:p>
            <a:pPr marL="342900" indent="-342900" algn="ctr">
              <a:lnSpc>
                <a:spcPct val="140000"/>
              </a:lnSpc>
              <a:buClr>
                <a:srgbClr val="00FF00"/>
              </a:buClr>
              <a:buFont typeface="Wingdings" pitchFamily="2" charset="2"/>
              <a:buNone/>
            </a:pP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1∧(x∨y)</a:t>
            </a:r>
            <a:r>
              <a:rPr lang="zh-CN" altLang="en-US" sz="2800" b="1">
                <a:latin typeface="楷体_GB2312" pitchFamily="49" charset="-122"/>
                <a:ea typeface="楷体_GB2312" pitchFamily="49" charset="-122"/>
              </a:rPr>
              <a:t>，</a:t>
            </a:r>
          </a:p>
          <a:p>
            <a:pPr marL="342900" indent="-342900" algn="ctr">
              <a:lnSpc>
                <a:spcPct val="140000"/>
              </a:lnSpc>
              <a:buClr>
                <a:srgbClr val="00FF00"/>
              </a:buClr>
              <a:buFont typeface="Wingdings" pitchFamily="2" charset="2"/>
              <a:buNone/>
            </a:pPr>
            <a:r>
              <a:rPr lang="en-US" altLang="zh-CN" sz="2800" b="1">
                <a:latin typeface="楷体_GB2312" pitchFamily="49" charset="-122"/>
                <a:ea typeface="楷体_GB2312" pitchFamily="49" charset="-122"/>
              </a:rPr>
              <a:t>(  ∨y)∧(z∨b)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(a∧b)∨(  ∧y∧z)</a:t>
            </a:r>
          </a:p>
          <a:p>
            <a:pPr marL="342900" indent="-342900" algn="just">
              <a:lnSpc>
                <a:spcPct val="140000"/>
              </a:lnSpc>
              <a:buClr>
                <a:srgbClr val="00FF00"/>
              </a:buClr>
              <a:buFont typeface="Wingdings" pitchFamily="2" charset="2"/>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等都是布尔表达式，其中</a:t>
            </a:r>
            <a:r>
              <a:rPr lang="en-US" altLang="zh-CN" sz="2800" b="1">
                <a:latin typeface="楷体_GB2312" pitchFamily="49" charset="-122"/>
                <a:ea typeface="楷体_GB2312" pitchFamily="49" charset="-122"/>
              </a:rPr>
              <a:t>x,y,z</a:t>
            </a:r>
            <a:r>
              <a:rPr lang="zh-CN" altLang="en-US" sz="2800" b="1">
                <a:latin typeface="楷体_GB2312" pitchFamily="49" charset="-122"/>
                <a:ea typeface="楷体_GB2312" pitchFamily="49" charset="-122"/>
              </a:rPr>
              <a:t>是布尔变元。</a:t>
            </a:r>
          </a:p>
        </p:txBody>
      </p:sp>
      <p:pic>
        <p:nvPicPr>
          <p:cNvPr id="53760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075" y="3141663"/>
            <a:ext cx="2635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37604" name="Object 4"/>
          <p:cNvGraphicFramePr>
            <a:graphicFrameLocks noGrp="1" noChangeAspect="1"/>
          </p:cNvGraphicFramePr>
          <p:nvPr>
            <p:ph idx="1"/>
          </p:nvPr>
        </p:nvGraphicFramePr>
        <p:xfrm>
          <a:off x="6588125" y="3213100"/>
          <a:ext cx="265113" cy="381000"/>
        </p:xfrm>
        <a:graphic>
          <a:graphicData uri="http://schemas.openxmlformats.org/presentationml/2006/ole">
            <mc:AlternateContent xmlns:mc="http://schemas.openxmlformats.org/markup-compatibility/2006">
              <mc:Choice xmlns:v="urn:schemas-microsoft-com:vml" Requires="v">
                <p:oleObj spid="_x0000_s537629" name="公式" r:id="rId5" imgW="203040" imgH="291960" progId="Equation.3">
                  <p:embed/>
                </p:oleObj>
              </mc:Choice>
              <mc:Fallback>
                <p:oleObj name="公式" r:id="rId5" imgW="203040" imgH="2919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3213100"/>
                        <a:ext cx="2651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64CDC97-7D74-4BFF-951C-D1CD1819AA39}"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6" name="灯片编号占位符 5"/>
          <p:cNvSpPr>
            <a:spLocks noGrp="1"/>
          </p:cNvSpPr>
          <p:nvPr>
            <p:ph type="sldNum" sz="quarter" idx="12"/>
          </p:nvPr>
        </p:nvSpPr>
        <p:spPr/>
        <p:txBody>
          <a:bodyPr/>
          <a:lstStyle/>
          <a:p>
            <a:fld id="{BE6F8F04-79A6-4F86-96A5-0D08E2FD9A8F}" type="slidenum">
              <a:rPr lang="en-US" altLang="zh-CN" smtClean="0"/>
              <a:pPr/>
              <a:t>98</a:t>
            </a:fld>
            <a:endParaRPr lang="en-US" altLang="zh-CN" dirty="0"/>
          </a:p>
        </p:txBody>
      </p:sp>
      <p:sp>
        <p:nvSpPr>
          <p:cNvPr id="538626" name="Rectangle 2"/>
          <p:cNvSpPr>
            <a:spLocks noGrp="1" noChangeArrowheads="1"/>
          </p:cNvSpPr>
          <p:nvPr>
            <p:ph type="title"/>
          </p:nvPr>
        </p:nvSpPr>
        <p:spPr/>
        <p:txBody>
          <a:bodyPr/>
          <a:lstStyle/>
          <a:p>
            <a:endParaRPr lang="zh-CN" altLang="zh-CN"/>
          </a:p>
        </p:txBody>
      </p:sp>
      <p:sp>
        <p:nvSpPr>
          <p:cNvPr id="538627" name="Rectangle 3"/>
          <p:cNvSpPr>
            <a:spLocks noChangeArrowheads="1"/>
          </p:cNvSpPr>
          <p:nvPr/>
        </p:nvSpPr>
        <p:spPr bwMode="auto">
          <a:xfrm>
            <a:off x="1042988" y="1628775"/>
            <a:ext cx="777398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40000"/>
              </a:lnSpc>
              <a:buClr>
                <a:srgbClr val="FF0000"/>
              </a:buClr>
              <a:buFont typeface="Wingdings" pitchFamily="2" charset="2"/>
              <a:buChar char="n"/>
            </a:pPr>
            <a:r>
              <a:rPr lang="zh-CN" altLang="en-US" sz="2800" b="1" dirty="0">
                <a:latin typeface="楷体_GB2312" pitchFamily="49" charset="-122"/>
                <a:ea typeface="楷体_GB2312" pitchFamily="49" charset="-122"/>
              </a:rPr>
              <a:t>定义   设</a:t>
            </a:r>
            <a:r>
              <a:rPr lang="en-US" altLang="zh-CN" sz="2800" b="1" dirty="0">
                <a:latin typeface="楷体_GB2312" pitchFamily="49" charset="-122"/>
                <a:ea typeface="楷体_GB2312" pitchFamily="49" charset="-122"/>
              </a:rPr>
              <a:t>&lt;B,∧,∨,ˉ,0,1&gt;</a:t>
            </a:r>
            <a:r>
              <a:rPr lang="zh-CN" altLang="en-US" sz="2800" b="1" dirty="0">
                <a:latin typeface="楷体_GB2312" pitchFamily="49" charset="-122"/>
                <a:ea typeface="楷体_GB2312" pitchFamily="49" charset="-122"/>
              </a:rPr>
              <a:t>是一个布尔代数，一个从</a:t>
            </a:r>
            <a:r>
              <a:rPr lang="en-US" altLang="zh-CN" sz="2800" b="1" dirty="0" err="1">
                <a:latin typeface="楷体_GB2312" pitchFamily="49" charset="-122"/>
                <a:ea typeface="楷体_GB2312" pitchFamily="49" charset="-122"/>
              </a:rPr>
              <a:t>B</a:t>
            </a:r>
            <a:r>
              <a:rPr lang="en-US" altLang="zh-CN" sz="2800" b="1" baseline="30000" dirty="0" err="1">
                <a:latin typeface="楷体_GB2312" pitchFamily="49" charset="-122"/>
                <a:ea typeface="楷体_GB2312" pitchFamily="49" charset="-122"/>
              </a:rPr>
              <a:t>n</a:t>
            </a:r>
            <a:r>
              <a:rPr lang="zh-CN" altLang="en-US" sz="2800" b="1" dirty="0">
                <a:latin typeface="楷体_GB2312" pitchFamily="49" charset="-122"/>
                <a:ea typeface="楷体_GB2312" pitchFamily="49" charset="-122"/>
              </a:rPr>
              <a:t>到</a:t>
            </a:r>
            <a:r>
              <a:rPr lang="en-US" altLang="zh-CN" sz="2800" b="1" dirty="0">
                <a:latin typeface="楷体_GB2312" pitchFamily="49" charset="-122"/>
                <a:ea typeface="楷体_GB2312" pitchFamily="49" charset="-122"/>
              </a:rPr>
              <a:t>B</a:t>
            </a:r>
            <a:r>
              <a:rPr lang="zh-CN" altLang="en-US" sz="2800" b="1" dirty="0">
                <a:latin typeface="楷体_GB2312" pitchFamily="49" charset="-122"/>
                <a:ea typeface="楷体_GB2312" pitchFamily="49" charset="-122"/>
              </a:rPr>
              <a:t>的函数，如果能够用该布尔代数上的布尔表达式表示，则称这个函数为布尔函数。</a:t>
            </a:r>
          </a:p>
        </p:txBody>
      </p:sp>
    </p:spTree>
    <p:custDataLst>
      <p:tags r:id="rId1"/>
    </p:custData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日期占位符 3"/>
          <p:cNvSpPr>
            <a:spLocks noGrp="1"/>
          </p:cNvSpPr>
          <p:nvPr>
            <p:ph type="dt" sz="half" idx="10"/>
          </p:nvPr>
        </p:nvSpPr>
        <p:spPr/>
        <p:txBody>
          <a:bodyPr/>
          <a:lstStyle/>
          <a:p>
            <a:fld id="{CCEAC8D4-F07D-4C92-B928-1C523FC9949B}" type="datetime1">
              <a:rPr lang="zh-CN" altLang="en-US" smtClean="0"/>
              <a:t>2018/12/17</a:t>
            </a:fld>
            <a:endParaRPr lang="en-US" altLang="zh-CN"/>
          </a:p>
        </p:txBody>
      </p:sp>
      <p:sp>
        <p:nvSpPr>
          <p:cNvPr id="53" name="页脚占位符 4"/>
          <p:cNvSpPr>
            <a:spLocks noGrp="1"/>
          </p:cNvSpPr>
          <p:nvPr>
            <p:ph type="ftr" sz="quarter" idx="11"/>
          </p:nvPr>
        </p:nvSpPr>
        <p:spPr/>
        <p:txBody>
          <a:bodyPr/>
          <a:lstStyle/>
          <a:p>
            <a:r>
              <a:rPr lang="zh-CN" altLang="en-US" smtClean="0"/>
              <a:t>计算机学院  </a:t>
            </a:r>
            <a:r>
              <a:rPr lang="en-US" altLang="zh-CN" smtClean="0"/>
              <a:t>/101</a:t>
            </a:r>
            <a:endParaRPr lang="zh-CN" altLang="en-US"/>
          </a:p>
        </p:txBody>
      </p:sp>
      <p:sp>
        <p:nvSpPr>
          <p:cNvPr id="54" name="灯片编号占位符 5"/>
          <p:cNvSpPr>
            <a:spLocks noGrp="1"/>
          </p:cNvSpPr>
          <p:nvPr>
            <p:ph type="sldNum" sz="quarter" idx="12"/>
          </p:nvPr>
        </p:nvSpPr>
        <p:spPr/>
        <p:txBody>
          <a:bodyPr/>
          <a:lstStyle/>
          <a:p>
            <a:fld id="{72F90E1D-8463-4720-A512-8F1D18085588}" type="slidenum">
              <a:rPr lang="en-US" altLang="zh-CN" smtClean="0"/>
              <a:pPr/>
              <a:t>99</a:t>
            </a:fld>
            <a:endParaRPr lang="en-US" altLang="zh-CN" dirty="0"/>
          </a:p>
        </p:txBody>
      </p:sp>
      <p:sp>
        <p:nvSpPr>
          <p:cNvPr id="539650" name="Rectangle 2"/>
          <p:cNvSpPr>
            <a:spLocks noGrp="1" noChangeArrowheads="1"/>
          </p:cNvSpPr>
          <p:nvPr>
            <p:ph type="title"/>
          </p:nvPr>
        </p:nvSpPr>
        <p:spPr/>
        <p:txBody>
          <a:bodyPr/>
          <a:lstStyle/>
          <a:p>
            <a:r>
              <a:rPr lang="zh-CN" altLang="en-US" sz="3200">
                <a:solidFill>
                  <a:schemeClr val="tx1"/>
                </a:solidFill>
                <a:latin typeface="隶书" pitchFamily="49" charset="-122"/>
                <a:ea typeface="隶书" pitchFamily="49" charset="-122"/>
              </a:rPr>
              <a:t>例</a:t>
            </a:r>
          </a:p>
        </p:txBody>
      </p:sp>
      <p:sp>
        <p:nvSpPr>
          <p:cNvPr id="539651" name="Rectangle 3"/>
          <p:cNvSpPr>
            <a:spLocks noChangeArrowheads="1"/>
          </p:cNvSpPr>
          <p:nvPr/>
        </p:nvSpPr>
        <p:spPr bwMode="auto">
          <a:xfrm>
            <a:off x="1066799" y="1412776"/>
            <a:ext cx="3649663" cy="358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chemeClr val="tx1"/>
              </a:buClr>
              <a:buFont typeface="Wingdings" pitchFamily="2" charset="2"/>
              <a:buChar char="Ø"/>
            </a:pPr>
            <a:r>
              <a:rPr lang="zh-CN" altLang="en-US" b="1" dirty="0">
                <a:latin typeface="楷体_GB2312" pitchFamily="49" charset="-122"/>
                <a:ea typeface="楷体_GB2312" pitchFamily="49" charset="-122"/>
              </a:rPr>
              <a:t>设</a:t>
            </a:r>
          </a:p>
          <a:p>
            <a:pPr marL="342900" indent="-342900" algn="just">
              <a:lnSpc>
                <a:spcPct val="120000"/>
              </a:lnSpc>
              <a:buClr>
                <a:srgbClr val="FF00FF"/>
              </a:buClr>
              <a:buFont typeface="Wingdings"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&lt;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0,1</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en-US" altLang="zh-CN" b="1" dirty="0" smtClean="0">
                <a:latin typeface="楷体_GB2312" pitchFamily="49" charset="-122"/>
                <a:ea typeface="楷体_GB2312" pitchFamily="49" charset="-122"/>
              </a:rPr>
              <a:t>	∨,ˉ,0,1&gt;</a:t>
            </a:r>
          </a:p>
          <a:p>
            <a:pPr marL="342900" indent="-342900" algn="just">
              <a:lnSpc>
                <a:spcPct val="120000"/>
              </a:lnSpc>
              <a:buClr>
                <a:srgbClr val="00FF00"/>
              </a:buClr>
              <a:buFont typeface="Wingdings" pitchFamily="2" charset="2"/>
              <a:buNone/>
            </a:pPr>
            <a:r>
              <a:rPr lang="en-US" altLang="zh-CN" b="1" dirty="0" smtClean="0">
                <a:latin typeface="楷体_GB2312" pitchFamily="49" charset="-122"/>
                <a:ea typeface="楷体_GB2312" pitchFamily="49" charset="-122"/>
              </a:rPr>
              <a:t>  </a:t>
            </a:r>
            <a:r>
              <a:rPr lang="zh-CN" altLang="en-US" b="1" dirty="0">
                <a:latin typeface="楷体_GB2312" pitchFamily="49" charset="-122"/>
                <a:ea typeface="楷体_GB2312" pitchFamily="49" charset="-122"/>
              </a:rPr>
              <a:t>是一个布尔代数，</a:t>
            </a:r>
          </a:p>
          <a:p>
            <a:pPr marL="342900" indent="-342900" algn="just">
              <a:lnSpc>
                <a:spcPct val="120000"/>
              </a:lnSpc>
              <a:buClr>
                <a:srgbClr val="00FF00"/>
              </a:buClr>
              <a:buFont typeface="Wingdings" pitchFamily="2" charset="2"/>
              <a:buNone/>
            </a:pPr>
            <a:endParaRPr lang="zh-CN" altLang="en-US" b="1" dirty="0">
              <a:latin typeface="楷体_GB2312" pitchFamily="49" charset="-122"/>
              <a:ea typeface="楷体_GB2312" pitchFamily="49" charset="-122"/>
            </a:endParaRPr>
          </a:p>
          <a:p>
            <a:pPr marL="342900" indent="-342900" algn="just">
              <a:lnSpc>
                <a:spcPct val="120000"/>
              </a:lnSpc>
              <a:buClr>
                <a:schemeClr val="tx2"/>
              </a:buClr>
              <a:buFont typeface="Wingdings" pitchFamily="2" charset="2"/>
              <a:buChar char="Ø"/>
            </a:pPr>
            <a:r>
              <a:rPr lang="zh-CN" altLang="en-US" b="1" dirty="0">
                <a:latin typeface="楷体_GB2312" pitchFamily="49" charset="-122"/>
                <a:ea typeface="楷体_GB2312" pitchFamily="49" charset="-122"/>
              </a:rPr>
              <a:t>右表所给出的从</a:t>
            </a:r>
            <a:r>
              <a:rPr lang="en-US" altLang="zh-CN" b="1" dirty="0">
                <a:latin typeface="楷体_GB2312" pitchFamily="49" charset="-122"/>
                <a:ea typeface="楷体_GB2312" pitchFamily="49" charset="-122"/>
              </a:rPr>
              <a:t>B</a:t>
            </a:r>
            <a:r>
              <a:rPr lang="en-US" altLang="zh-CN" b="1" baseline="30000" dirty="0">
                <a:latin typeface="楷体_GB2312" pitchFamily="49" charset="-122"/>
                <a:ea typeface="楷体_GB2312" pitchFamily="49" charset="-122"/>
              </a:rPr>
              <a:t>3</a:t>
            </a:r>
            <a:r>
              <a:rPr lang="zh-CN" altLang="en-US" b="1" dirty="0">
                <a:latin typeface="楷体_GB2312" pitchFamily="49" charset="-122"/>
                <a:ea typeface="楷体_GB2312" pitchFamily="49" charset="-122"/>
              </a:rPr>
              <a:t>到</a:t>
            </a:r>
            <a:r>
              <a:rPr lang="en-US" altLang="zh-CN" b="1" dirty="0">
                <a:latin typeface="楷体_GB2312" pitchFamily="49" charset="-122"/>
                <a:ea typeface="楷体_GB2312" pitchFamily="49" charset="-122"/>
              </a:rPr>
              <a:t>B</a:t>
            </a:r>
            <a:r>
              <a:rPr lang="zh-CN" altLang="en-US" b="1" dirty="0">
                <a:latin typeface="楷体_GB2312" pitchFamily="49" charset="-122"/>
                <a:ea typeface="楷体_GB2312" pitchFamily="49" charset="-122"/>
              </a:rPr>
              <a:t>的函数</a:t>
            </a:r>
            <a:r>
              <a:rPr lang="en-US" altLang="zh-CN" b="1" dirty="0">
                <a:latin typeface="楷体_GB2312" pitchFamily="49" charset="-122"/>
                <a:ea typeface="楷体_GB2312" pitchFamily="49" charset="-122"/>
              </a:rPr>
              <a:t>f</a:t>
            </a:r>
            <a:r>
              <a:rPr lang="en-US" altLang="zh-CN" b="1" baseline="-30000" dirty="0">
                <a:latin typeface="楷体_GB2312" pitchFamily="49" charset="-122"/>
                <a:ea typeface="楷体_GB2312" pitchFamily="49" charset="-122"/>
              </a:rPr>
              <a:t>1</a:t>
            </a:r>
            <a:r>
              <a:rPr lang="en-US" altLang="zh-CN" b="1" dirty="0">
                <a:latin typeface="楷体_GB2312" pitchFamily="49" charset="-122"/>
                <a:ea typeface="楷体_GB2312" pitchFamily="49" charset="-122"/>
              </a:rPr>
              <a:t>(x</a:t>
            </a:r>
            <a:r>
              <a:rPr lang="en-US" altLang="zh-CN" b="1" baseline="-30000" dirty="0">
                <a:latin typeface="楷体_GB2312" pitchFamily="49" charset="-122"/>
                <a:ea typeface="楷体_GB2312" pitchFamily="49" charset="-122"/>
              </a:rPr>
              <a:t>1</a:t>
            </a:r>
            <a:r>
              <a:rPr lang="en-US" altLang="zh-CN" b="1" dirty="0">
                <a:latin typeface="楷体_GB2312" pitchFamily="49" charset="-122"/>
                <a:ea typeface="楷体_GB2312" pitchFamily="49" charset="-122"/>
              </a:rPr>
              <a:t>,x</a:t>
            </a:r>
            <a:r>
              <a:rPr lang="en-US" altLang="zh-CN" b="1" baseline="-30000" dirty="0">
                <a:latin typeface="楷体_GB2312" pitchFamily="49" charset="-122"/>
                <a:ea typeface="楷体_GB2312" pitchFamily="49" charset="-122"/>
              </a:rPr>
              <a:t>2</a:t>
            </a:r>
            <a:r>
              <a:rPr lang="en-US" altLang="zh-CN" b="1" dirty="0">
                <a:latin typeface="楷体_GB2312" pitchFamily="49" charset="-122"/>
                <a:ea typeface="楷体_GB2312" pitchFamily="49" charset="-122"/>
              </a:rPr>
              <a:t>,x</a:t>
            </a:r>
            <a:r>
              <a:rPr lang="en-US" altLang="zh-CN" b="1" baseline="-30000" dirty="0">
                <a:latin typeface="楷体_GB2312" pitchFamily="49" charset="-122"/>
                <a:ea typeface="楷体_GB2312" pitchFamily="49" charset="-122"/>
              </a:rPr>
              <a:t>3</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是否为布尔函数？</a:t>
            </a:r>
          </a:p>
        </p:txBody>
      </p:sp>
      <p:graphicFrame>
        <p:nvGraphicFramePr>
          <p:cNvPr id="539652" name="Group 4"/>
          <p:cNvGraphicFramePr>
            <a:graphicFrameLocks noGrp="1"/>
          </p:cNvGraphicFramePr>
          <p:nvPr/>
        </p:nvGraphicFramePr>
        <p:xfrm>
          <a:off x="5029200" y="1143000"/>
          <a:ext cx="3646488" cy="5431536"/>
        </p:xfrm>
        <a:graphic>
          <a:graphicData uri="http://schemas.openxmlformats.org/drawingml/2006/table">
            <a:tbl>
              <a:tblPr/>
              <a:tblGrid>
                <a:gridCol w="1679575">
                  <a:extLst>
                    <a:ext uri="{9D8B030D-6E8A-4147-A177-3AD203B41FA5}">
                      <a16:colId xmlns:a16="http://schemas.microsoft.com/office/drawing/2014/main" val="20000"/>
                    </a:ext>
                  </a:extLst>
                </a:gridCol>
                <a:gridCol w="1966913">
                  <a:extLst>
                    <a:ext uri="{9D8B030D-6E8A-4147-A177-3AD203B41FA5}">
                      <a16:colId xmlns:a16="http://schemas.microsoft.com/office/drawing/2014/main" val="20001"/>
                    </a:ext>
                  </a:extLst>
                </a:gridCol>
              </a:tblGrid>
              <a:tr h="450850">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(x</a:t>
                      </a:r>
                      <a:r>
                        <a:rPr kumimoji="1" lang="en-US" altLang="zh-CN" sz="2800" b="1" i="0" u="none" strike="noStrike" cap="none" normalizeH="0" baseline="-30000" smtClean="0">
                          <a:ln>
                            <a:noFill/>
                          </a:ln>
                          <a:solidFill>
                            <a:schemeClr val="tx1"/>
                          </a:solidFill>
                          <a:effectLst/>
                          <a:latin typeface="黑体" pitchFamily="2" charset="-122"/>
                          <a:ea typeface="黑体" pitchFamily="2" charset="-122"/>
                        </a:rPr>
                        <a:t>1</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,x</a:t>
                      </a:r>
                      <a:r>
                        <a:rPr kumimoji="1" lang="en-US" altLang="zh-CN" sz="2800" b="1" i="0" u="none" strike="noStrike" cap="none" normalizeH="0" baseline="-30000" smtClean="0">
                          <a:ln>
                            <a:noFill/>
                          </a:ln>
                          <a:solidFill>
                            <a:schemeClr val="tx1"/>
                          </a:solidFill>
                          <a:effectLst/>
                          <a:latin typeface="黑体" pitchFamily="2" charset="-122"/>
                          <a:ea typeface="黑体" pitchFamily="2" charset="-122"/>
                        </a:rPr>
                        <a:t>2</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,x</a:t>
                      </a:r>
                      <a:r>
                        <a:rPr kumimoji="1" lang="en-US" altLang="zh-CN" sz="2800" b="1" i="0" u="none" strike="noStrike" cap="none" normalizeH="0" baseline="-30000" smtClean="0">
                          <a:ln>
                            <a:noFill/>
                          </a:ln>
                          <a:solidFill>
                            <a:schemeClr val="tx1"/>
                          </a:solidFill>
                          <a:effectLst/>
                          <a:latin typeface="黑体" pitchFamily="2" charset="-122"/>
                          <a:ea typeface="黑体" pitchFamily="2" charset="-122"/>
                        </a:rPr>
                        <a:t>3</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f</a:t>
                      </a:r>
                      <a:r>
                        <a:rPr kumimoji="1" lang="en-US" altLang="zh-CN" sz="2800" b="1" i="0" u="none" strike="noStrike" cap="none" normalizeH="0" baseline="-30000" smtClean="0">
                          <a:ln>
                            <a:noFill/>
                          </a:ln>
                          <a:solidFill>
                            <a:schemeClr val="tx1"/>
                          </a:solidFill>
                          <a:effectLst/>
                          <a:latin typeface="黑体" pitchFamily="2" charset="-122"/>
                          <a:ea typeface="黑体" pitchFamily="2" charset="-122"/>
                        </a:rPr>
                        <a:t>1</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(x</a:t>
                      </a:r>
                      <a:r>
                        <a:rPr kumimoji="1" lang="en-US" altLang="zh-CN" sz="2800" b="1" i="0" u="none" strike="noStrike" cap="none" normalizeH="0" baseline="-30000" smtClean="0">
                          <a:ln>
                            <a:noFill/>
                          </a:ln>
                          <a:solidFill>
                            <a:schemeClr val="tx1"/>
                          </a:solidFill>
                          <a:effectLst/>
                          <a:latin typeface="黑体" pitchFamily="2" charset="-122"/>
                          <a:ea typeface="黑体" pitchFamily="2" charset="-122"/>
                        </a:rPr>
                        <a:t>1</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,x</a:t>
                      </a:r>
                      <a:r>
                        <a:rPr kumimoji="1" lang="en-US" altLang="zh-CN" sz="2800" b="1" i="0" u="none" strike="noStrike" cap="none" normalizeH="0" baseline="-30000" smtClean="0">
                          <a:ln>
                            <a:noFill/>
                          </a:ln>
                          <a:solidFill>
                            <a:schemeClr val="tx1"/>
                          </a:solidFill>
                          <a:effectLst/>
                          <a:latin typeface="黑体" pitchFamily="2" charset="-122"/>
                          <a:ea typeface="黑体" pitchFamily="2" charset="-122"/>
                        </a:rPr>
                        <a:t>2</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,x</a:t>
                      </a:r>
                      <a:r>
                        <a:rPr kumimoji="1" lang="en-US" altLang="zh-CN" sz="2800" b="1" i="0" u="none" strike="noStrike" cap="none" normalizeH="0" baseline="-30000" smtClean="0">
                          <a:ln>
                            <a:noFill/>
                          </a:ln>
                          <a:solidFill>
                            <a:schemeClr val="tx1"/>
                          </a:solidFill>
                          <a:effectLst/>
                          <a:latin typeface="黑体" pitchFamily="2" charset="-122"/>
                          <a:ea typeface="黑体" pitchFamily="2" charset="-122"/>
                        </a:rPr>
                        <a:t>3</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r>
                        <a:rPr kumimoji="1" lang="zh-CN" altLang="en-US" sz="2800" b="1" i="0" u="none" strike="noStrike" cap="none" normalizeH="0" baseline="0" smtClean="0">
                          <a:ln>
                            <a:noFill/>
                          </a:ln>
                          <a:solidFill>
                            <a:schemeClr val="tx1"/>
                          </a:solidFill>
                          <a:effectLst/>
                          <a:latin typeface="黑体" pitchFamily="2" charset="-122"/>
                          <a:ea typeface="黑体" pitchFamily="2" charset="-122"/>
                        </a:rPr>
                        <a:t>，</a:t>
                      </a: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0"/>
                        </a:spcAft>
                        <a:buClr>
                          <a:srgbClr val="00FF00"/>
                        </a:buClr>
                        <a:buSzTx/>
                        <a:buFont typeface="Wingdings" pitchFamily="2" charset="2"/>
                        <a:buNone/>
                        <a:tabLst/>
                      </a:pPr>
                      <a:r>
                        <a:rPr kumimoji="1" lang="en-US" altLang="zh-CN" sz="2800" b="1" i="0" u="none" strike="noStrike" cap="none" normalizeH="0" baseline="0" smtClean="0">
                          <a:ln>
                            <a:noFill/>
                          </a:ln>
                          <a:solidFill>
                            <a:schemeClr val="tx1"/>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S_PPT_DBNAME" val="f62bc5d9-112c-4cf3-b13c-c1abc487fcc3.mdb"/>
  <p:tag name="ARS_RESPONSE_PERSONNUM" val="100"/>
</p:tagLst>
</file>

<file path=ppt/tags/tag10.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100.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101.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102.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1.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12.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13.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14.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15.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16.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17.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18.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19.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0.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1.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2.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3.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4.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5.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6.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7.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8.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29.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3.xml><?xml version="1.0" encoding="utf-8"?>
<p:tagLst xmlns:a="http://schemas.openxmlformats.org/drawingml/2006/main" xmlns:r="http://schemas.openxmlformats.org/officeDocument/2006/relationships" xmlns:p="http://schemas.openxmlformats.org/presentationml/2006/main">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BOLD" val="False"/>
  <p:tag name="ARS_CHARTPARA_DATALABELFONTITALIC" val="False"/>
  <p:tag name="ARS_CHARTPARA_DATALABELFONTCOLOR" val="-16777216"/>
  <p:tag name="ARS_CHARTPARA_SHOW3D" val="0"/>
  <p:tag name="ARS_CHARTSHOWITEMTEXT" val="0"/>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PERCENTDEC" val="1"/>
  <p:tag name="ARS_CHARTPARA_NUMBERDEC" val="0"/>
  <p:tag name="ARS_CHARTPOINTWIDTH" val="0.5"/>
  <p:tag name="ARS_CHARTPARA_DATAPERCENTBASE" val="crParticipant"/>
  <p:tag name="ARS_CHARTPARA_SHOWTIME" val="csStop"/>
  <p:tag name="ARS_PICTRUE_SHOWBYHAND" val="0"/>
  <p:tag name="ARS_CHARTPARA_DATAFORMAT" val="ltNumberValue"/>
  <p:tag name="ARS_KEYPADPARA_OPTIONMODE" val="1"/>
  <p:tag name="ARS_CHARTPARA_PICTURENAME" val="7c2169e5-d134-496e-8d86-9d7672dd0310.jpg"/>
  <p:tag name="ARS_RESPONSEPARA_NAMEMODE" val="1"/>
  <p:tag name="ARS_RESPONSEPARA_CANVOTE" val="cvAll"/>
  <p:tag name="ARS_KEYPADPARA_SUBMITMODE" val="1"/>
  <p:tag name="ARS_KEYPADPARA_MODIFYMODE" val="0"/>
  <p:tag name="ARS_KEYPADPARA_CHECKUID" val="0"/>
  <p:tag name="ARS_KEYPADPARA_SECRECYMODE" val="0"/>
  <p:tag name="ARS_GROUP_OPTIONCOUNT" val="4"/>
  <p:tag name="ARS_SLIDE_GROUPNAME" val="Group Name"/>
  <p:tag name="ARS_PICTURE_LEFT_COLUMN" val="150"/>
  <p:tag name="ARS_PICTURE_TOP_COLUMN" val="120"/>
  <p:tag name="ARS_PICTURE_HEIGHT_COLUMN" val="350"/>
  <p:tag name="ARS_PICTURE_WIDTH_COLUMN" val="450"/>
  <p:tag name="ARS_RESPONSETYPE" val="Slide"/>
  <p:tag name="ARS_CHARTPARA_TYPE" val="ctColumn"/>
  <p:tag name="ARS_CHARTPARA_DATALABELFONTSIZE" val="14"/>
  <p:tag name="ARS_SLIDE_DUENO" val="100"/>
  <p:tag name="ARS_SLIDE_PARTICIPANTNUM" val="100"/>
  <p:tag name="ARS_SLIDE_SUBMITNUM" val="0"/>
  <p:tag name="ARS_SLIDE_CORRECTNUM" val="0"/>
  <p:tag name="ARS_SLIDE_VOTEMEAN" val="0"/>
</p:tagLst>
</file>

<file path=ppt/tags/tag30.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31.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32.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33.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34.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35.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36.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37.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38.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39.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0.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1.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2.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3.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4.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5.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6.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7.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8.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49.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5.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50.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51.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52.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53.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54.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55.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56.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57.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58.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59.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0.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1.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2.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3.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4.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5.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6.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7.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8.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69.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7.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70.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71.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72.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73.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74.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75.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76.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77.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78.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79.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8.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80.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81.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82.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83.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84.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85.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86.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87.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88.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89.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9.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90.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91.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92.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ags/tag93.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 name="ARS_SLIDE_DUENO" val="100"/>
  <p:tag name="ARS_SLIDE_PARTICIPANTNUM" val="100"/>
  <p:tag name="ARS_SLIDE_SUBMITNUM" val="0"/>
  <p:tag name="ARS_SLIDE_CORRECTNUM" val="0"/>
  <p:tag name="ARS_SLIDE_VOTEMEAN" val="0"/>
</p:tagLst>
</file>

<file path=ppt/tags/tag94.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 name="ARS_SLIDE_DUENO" val="100"/>
  <p:tag name="ARS_SLIDE_PARTICIPANTNUM" val="100"/>
  <p:tag name="ARS_SLIDE_SUBMITNUM" val="0"/>
  <p:tag name="ARS_SLIDE_CORRECTNUM" val="0"/>
  <p:tag name="ARS_SLIDE_VOTEMEAN" val="0"/>
</p:tagLst>
</file>

<file path=ppt/tags/tag95.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 name="ARS_SLIDE_DUENO" val="100"/>
  <p:tag name="ARS_SLIDE_PARTICIPANTNUM" val="100"/>
  <p:tag name="ARS_SLIDE_SUBMITNUM" val="0"/>
  <p:tag name="ARS_SLIDE_CORRECTNUM" val="0"/>
  <p:tag name="ARS_SLIDE_VOTEMEAN" val="0"/>
</p:tagLst>
</file>

<file path=ppt/tags/tag9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 name="ARS_SLIDE_DUENO" val="100"/>
  <p:tag name="ARS_SLIDE_PARTICIPANTNUM" val="100"/>
  <p:tag name="ARS_SLIDE_SUBMITNUM" val="0"/>
  <p:tag name="ARS_SLIDE_CORRECTNUM" val="0"/>
  <p:tag name="ARS_SLIDE_VOTEMEAN" val="0"/>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TYPE" val="ctColumn"/>
</p:tagLst>
</file>

<file path=ppt/tags/tag97.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98.xml><?xml version="1.0" encoding="utf-8"?>
<p:tagLst xmlns:a="http://schemas.openxmlformats.org/drawingml/2006/main" xmlns:r="http://schemas.openxmlformats.org/officeDocument/2006/relationships" xmlns:p="http://schemas.openxmlformats.org/presentationml/2006/main">
  <p:tag name="ARS_SLIDE_DUENO" val="100"/>
  <p:tag name="ARS_SLIDE_PARTICIPANTNUM" val="100"/>
  <p:tag name="ARS_SLIDE_SUBMITNUM" val="0"/>
  <p:tag name="ARS_SLIDE_CORRECTNUM" val="0"/>
  <p:tag name="ARS_SLIDE_VOTEMEAN" val="0"/>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Lst>
</file>

<file path=ppt/tags/tag99.xml><?xml version="1.0" encoding="utf-8"?>
<p:tagLst xmlns:a="http://schemas.openxmlformats.org/drawingml/2006/main" xmlns:r="http://schemas.openxmlformats.org/officeDocument/2006/relationships" xmlns:p="http://schemas.openxmlformats.org/presentationml/2006/main">
  <p:tag name="ARS_RESPONSETYPE" val="Slide"/>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SLIDE_DUENO" val="100"/>
  <p:tag name="ARS_SLIDE_PARTICIPANTNUM" val="100"/>
  <p:tag name="ARS_SLIDE_SUBMITNUM" val="0"/>
  <p:tag name="ARS_SLIDE_CORRECTNUM" val="0"/>
  <p:tag name="ARS_SLIDE_VOTEMEAN" val="0"/>
</p:tagLst>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3819</TotalTime>
  <Words>9372</Words>
  <Application>Microsoft Office PowerPoint</Application>
  <PresentationFormat>全屏显示(4:3)</PresentationFormat>
  <Paragraphs>946</Paragraphs>
  <Slides>101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101</vt:i4>
      </vt:variant>
    </vt:vector>
  </HeadingPairs>
  <TitlesOfParts>
    <vt:vector size="112" baseType="lpstr">
      <vt:lpstr>黑体</vt:lpstr>
      <vt:lpstr>楷体_GB2312</vt:lpstr>
      <vt:lpstr>隶书</vt:lpstr>
      <vt:lpstr>宋体</vt:lpstr>
      <vt:lpstr>Symbol</vt:lpstr>
      <vt:lpstr>Times New Roman</vt:lpstr>
      <vt:lpstr>Wingdings</vt:lpstr>
      <vt:lpstr>Notebook</vt:lpstr>
      <vt:lpstr>位图图像</vt:lpstr>
      <vt:lpstr>公式</vt:lpstr>
      <vt:lpstr>Equation</vt:lpstr>
      <vt:lpstr>PowerPoint 演示文稿</vt:lpstr>
      <vt:lpstr>PowerPoint 演示文稿</vt:lpstr>
      <vt:lpstr>格与布尔代数</vt:lpstr>
      <vt:lpstr>PowerPoint 演示文稿</vt:lpstr>
      <vt:lpstr>格的定义</vt:lpstr>
      <vt:lpstr>PowerPoint 演示文稿</vt:lpstr>
      <vt:lpstr>PowerPoint 演示文稿</vt:lpstr>
      <vt:lpstr>PowerPoint 演示文稿</vt:lpstr>
      <vt:lpstr>PowerPoint 演示文稿</vt:lpstr>
      <vt:lpstr>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格的性质与同态</vt:lpstr>
      <vt:lpstr>格的性质与同态</vt:lpstr>
      <vt:lpstr>格的性质与同态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格的同态与同构</vt:lpstr>
      <vt:lpstr>格的同态与同构</vt:lpstr>
      <vt:lpstr>PowerPoint 演示文稿</vt:lpstr>
      <vt:lpstr>PowerPoint 演示文稿</vt:lpstr>
      <vt:lpstr>PowerPoint 演示文稿</vt:lpstr>
      <vt:lpstr>保序定理（教材p203）</vt:lpstr>
      <vt:lpstr>保序定理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vt:lpstr>
      <vt:lpstr>PowerPoint 演示文稿</vt:lpstr>
      <vt:lpstr>分配格</vt:lpstr>
      <vt:lpstr>分配格</vt:lpstr>
      <vt:lpstr>例 </vt:lpstr>
      <vt:lpstr>例 </vt:lpstr>
      <vt:lpstr>例 </vt:lpstr>
      <vt:lpstr>例 </vt:lpstr>
      <vt:lpstr>证明</vt:lpstr>
      <vt:lpstr>证明</vt:lpstr>
      <vt:lpstr>结论</vt:lpstr>
      <vt:lpstr>PowerPoint 演示文稿</vt:lpstr>
      <vt:lpstr>PowerPoint 演示文稿</vt:lpstr>
      <vt:lpstr>PowerPoint 演示文稿</vt:lpstr>
      <vt:lpstr>有界格</vt:lpstr>
      <vt:lpstr>有界格</vt:lpstr>
      <vt:lpstr>例 </vt:lpstr>
      <vt:lpstr>例 </vt:lpstr>
      <vt:lpstr>有补格</vt:lpstr>
      <vt:lpstr>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布尔代数</vt:lpstr>
      <vt:lpstr>布尔代数</vt:lpstr>
      <vt:lpstr>例</vt:lpstr>
      <vt:lpstr>布尔代数的性质</vt:lpstr>
      <vt:lpstr>PowerPoint 演示文稿</vt:lpstr>
      <vt:lpstr>例</vt:lpstr>
      <vt:lpstr>PowerPoint 演示文稿</vt:lpstr>
      <vt:lpstr>PowerPoint 演示文稿</vt:lpstr>
      <vt:lpstr>PowerPoint 演示文稿</vt:lpstr>
      <vt:lpstr>PowerPoint 演示文稿</vt:lpstr>
      <vt:lpstr>PowerPoint 演示文稿</vt:lpstr>
      <vt:lpstr>PowerPoint 演示文稿</vt:lpstr>
      <vt:lpstr>（教材P207）</vt:lpstr>
      <vt:lpstr>（教材P207）</vt:lpstr>
      <vt:lpstr>教材P208</vt:lpstr>
      <vt:lpstr>推论17.16.1 </vt:lpstr>
      <vt:lpstr>17.5 布尔表达式</vt:lpstr>
      <vt:lpstr>PowerPoint 演示文稿</vt:lpstr>
      <vt:lpstr>PowerPoint 演示文稿</vt:lpstr>
      <vt:lpstr>例</vt:lpstr>
      <vt:lpstr>PowerPoint 演示文稿</vt:lpstr>
      <vt:lpstr>习题</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fws</dc:creator>
  <cp:lastModifiedBy>admin</cp:lastModifiedBy>
  <cp:revision>406</cp:revision>
  <dcterms:created xsi:type="dcterms:W3CDTF">2002-08-01T13:37:15Z</dcterms:created>
  <dcterms:modified xsi:type="dcterms:W3CDTF">2018-12-17T08:23:17Z</dcterms:modified>
</cp:coreProperties>
</file>