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86"/>
  </p:notesMasterIdLst>
  <p:sldIdLst>
    <p:sldId id="438" r:id="rId3"/>
    <p:sldId id="373" r:id="rId4"/>
    <p:sldId id="377" r:id="rId5"/>
    <p:sldId id="344" r:id="rId6"/>
    <p:sldId id="345" r:id="rId7"/>
    <p:sldId id="378" r:id="rId8"/>
    <p:sldId id="382" r:id="rId9"/>
    <p:sldId id="381" r:id="rId10"/>
    <p:sldId id="380" r:id="rId11"/>
    <p:sldId id="379" r:id="rId12"/>
    <p:sldId id="384" r:id="rId13"/>
    <p:sldId id="383" r:id="rId14"/>
    <p:sldId id="348" r:id="rId15"/>
    <p:sldId id="387" r:id="rId16"/>
    <p:sldId id="388" r:id="rId17"/>
    <p:sldId id="389" r:id="rId18"/>
    <p:sldId id="439" r:id="rId19"/>
    <p:sldId id="391" r:id="rId20"/>
    <p:sldId id="392" r:id="rId21"/>
    <p:sldId id="349" r:id="rId22"/>
    <p:sldId id="393" r:id="rId23"/>
    <p:sldId id="350" r:id="rId24"/>
    <p:sldId id="394" r:id="rId25"/>
    <p:sldId id="351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360" r:id="rId34"/>
    <p:sldId id="402" r:id="rId35"/>
    <p:sldId id="403" r:id="rId36"/>
    <p:sldId id="362" r:id="rId37"/>
    <p:sldId id="404" r:id="rId38"/>
    <p:sldId id="405" r:id="rId39"/>
    <p:sldId id="361" r:id="rId40"/>
    <p:sldId id="406" r:id="rId41"/>
    <p:sldId id="352" r:id="rId42"/>
    <p:sldId id="407" r:id="rId43"/>
    <p:sldId id="408" r:id="rId44"/>
    <p:sldId id="353" r:id="rId45"/>
    <p:sldId id="409" r:id="rId46"/>
    <p:sldId id="354" r:id="rId47"/>
    <p:sldId id="410" r:id="rId48"/>
    <p:sldId id="357" r:id="rId49"/>
    <p:sldId id="411" r:id="rId50"/>
    <p:sldId id="412" r:id="rId51"/>
    <p:sldId id="376" r:id="rId52"/>
    <p:sldId id="413" r:id="rId53"/>
    <p:sldId id="414" r:id="rId54"/>
    <p:sldId id="415" r:id="rId55"/>
    <p:sldId id="416" r:id="rId56"/>
    <p:sldId id="435" r:id="rId57"/>
    <p:sldId id="358" r:id="rId58"/>
    <p:sldId id="418" r:id="rId59"/>
    <p:sldId id="419" r:id="rId60"/>
    <p:sldId id="436" r:id="rId61"/>
    <p:sldId id="365" r:id="rId62"/>
    <p:sldId id="366" r:id="rId63"/>
    <p:sldId id="367" r:id="rId64"/>
    <p:sldId id="368" r:id="rId65"/>
    <p:sldId id="369" r:id="rId66"/>
    <p:sldId id="420" r:id="rId67"/>
    <p:sldId id="421" r:id="rId68"/>
    <p:sldId id="422" r:id="rId69"/>
    <p:sldId id="423" r:id="rId70"/>
    <p:sldId id="370" r:id="rId71"/>
    <p:sldId id="424" r:id="rId72"/>
    <p:sldId id="425" r:id="rId73"/>
    <p:sldId id="371" r:id="rId74"/>
    <p:sldId id="426" r:id="rId75"/>
    <p:sldId id="427" r:id="rId76"/>
    <p:sldId id="428" r:id="rId77"/>
    <p:sldId id="429" r:id="rId78"/>
    <p:sldId id="372" r:id="rId79"/>
    <p:sldId id="430" r:id="rId80"/>
    <p:sldId id="431" r:id="rId81"/>
    <p:sldId id="432" r:id="rId82"/>
    <p:sldId id="433" r:id="rId83"/>
    <p:sldId id="374" r:id="rId84"/>
    <p:sldId id="434" r:id="rId8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33"/>
    <a:srgbClr val="191919"/>
    <a:srgbClr val="0000FF"/>
    <a:srgbClr val="DDDDDD"/>
    <a:srgbClr val="00CC00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6" autoAdjust="0"/>
    <p:restoredTop sz="94660"/>
  </p:normalViewPr>
  <p:slideViewPr>
    <p:cSldViewPr>
      <p:cViewPr varScale="1">
        <p:scale>
          <a:sx n="83" d="100"/>
          <a:sy n="83" d="100"/>
        </p:scale>
        <p:origin x="16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A88FF35D-7655-421A-8793-FE25644407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896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BA202042-1FDB-4BE5-83AD-E18A3488A6C7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DE55ED1E-D022-4802-BFCB-9A6B0DDB7BC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A5042-6FE2-4A1D-8BEE-9315415B606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98B9A-1E83-4A68-8B0B-85EC66A7894A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23621938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29D653-4205-454F-A723-36E87115628D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3E22D-DFE0-4540-8544-786C3AC65325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16464845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EB9C5D4-83B1-4A7F-AD74-F736DE679168}" type="datetime1">
              <a:rPr lang="zh-CN" altLang="en-US">
                <a:solidFill>
                  <a:srgbClr val="000000"/>
                </a:solidFill>
              </a:rPr>
              <a:pPr/>
              <a:t>2018/9/10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C7BA768B-FE38-4000-983F-A99B63B69E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737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B6E89B-71E7-4A29-9B9C-C9F22CC42A6E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632F5-42FE-428B-9BDE-F9268FD389DE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1191178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3E9B38-126A-464D-BEE6-FCED9A494F3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BECAE-1A87-4741-BDA9-259297E823B3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97059673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45FF9D-30FF-4B5A-B11C-1A43BA902B56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00C7-87AF-4D1E-B52C-C210089EA810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8598632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1B8EA-2511-4B35-BEE0-A7D63B6465E1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6B379-0A33-434B-B2EE-6F2605CF5829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9038788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27165A-DD60-4C08-86F2-8739E54F2941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48516-7429-4ADE-A030-E5A3F96A2413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78811371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C07D6A-B7A7-47C8-AE78-1DB064BA4C15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B29AB-55C4-447B-AC76-611998934FE5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86318568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07E1E7-7481-49C0-8176-0EDC14EE11E4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F40DB-B5A1-446E-AED3-0A10DD507341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6029643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FF87E-D825-42EB-874F-EEFFCF608BA0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0C8C2-D231-4AA7-8A95-80A0D62B4794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39107695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855E9A-AF0B-4D9B-8BA2-2CEA22CD6449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C0211-F5BE-4309-BF2A-7C21935363B2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08645291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EB0BD-FFFE-4DBF-94D1-46310E26B41F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9EA17-3309-42C0-A8F8-EC10B56C80A7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4314654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0048DE-EA5F-4DFB-B601-5856A344C45F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69B8A-1065-44DB-8D2D-AF673643DE8C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7895170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166813"/>
            <a:ext cx="3733800" cy="21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1535113"/>
            <a:ext cx="3733800" cy="217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7E641511-7EE0-45EB-9782-33EC31BF0881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984FD9C6-713B-4E8C-9E7B-43DECB847FF6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57520756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6800" y="1166813"/>
            <a:ext cx="7620000" cy="58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7A5449E6-54EE-41F6-849A-09110E86C2D9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7DF67205-9EA8-44D8-ACD9-6AF8D5B4DC60}" type="slidenum">
              <a:rPr lang="en-US" altLang="zh-CN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8200453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9EEE5-577C-4A47-870C-32674558BA9F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90A79-EDE0-4BB2-889B-BA03495A1EDC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37545319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9B018-6FF5-428F-986D-B7DC70676AF8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1FDE1-41C8-4E57-96E7-1D9C0B04DC16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22553512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535B40-FB67-4DBF-AB22-A2C2556720F1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7C9F2-8D56-46F8-8447-85D9AA9FC288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35497140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F1C9D8-08DC-478E-B204-F1305F2535B2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A45CF-309F-48D1-9B9F-DAB1082698BF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20605258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2AFBE-6F7E-47E2-9D4B-DF6C0CED789B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3D76F-FB02-40A5-9248-41D1217BB188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7212244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7A5AF8-04E3-4F3E-8B30-BDAD74F44C9F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0410-2300-406B-89FB-EC08B265F47A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35061332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4394D-57CD-4FA1-B1F0-B62BF8151B23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062AC-D62D-43E9-8A71-ED8A805B3192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1196116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36EB34AC-4F51-41C6-B67A-5370E676C849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87FCA75B-DF1B-4D2F-8336-0D43F6497928}" type="slidenum">
              <a:rPr lang="en-US" altLang="zh-CN"/>
              <a:pPr/>
              <a:t>‹#›</a:t>
            </a:fld>
            <a:r>
              <a:rPr lang="en-US" altLang="zh-CN"/>
              <a:t>/82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722A4075-E91F-404A-BF9A-E2816DCB22E3}" type="datetime1">
              <a:rPr lang="zh-CN" altLang="en-US">
                <a:ea typeface="宋体" pitchFamily="2" charset="-122"/>
              </a:rPr>
              <a:pPr/>
              <a:t>2018/9/10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>
                <a:ea typeface="宋体" pitchFamily="2" charset="-122"/>
              </a:rPr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212634D8-EFE0-4C2A-BFD4-B94D3BF34619}" type="slidenum">
              <a:rPr lang="en-US" altLang="zh-CN">
                <a:ea typeface="宋体" pitchFamily="2" charset="-122"/>
              </a:rPr>
              <a:pPr/>
              <a:t>‹#›</a:t>
            </a:fld>
            <a:r>
              <a:rPr lang="en-US" altLang="zh-CN">
                <a:ea typeface="宋体" pitchFamily="2" charset="-122"/>
              </a:rPr>
              <a:t>/20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43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932238"/>
            <a:ext cx="6858000" cy="823912"/>
          </a:xfrm>
        </p:spPr>
        <p:txBody>
          <a:bodyPr>
            <a:spAutoFit/>
          </a:bodyPr>
          <a:lstStyle/>
          <a:p>
            <a:r>
              <a:rPr lang="zh-CN" altLang="en-US" sz="4800" dirty="0">
                <a:solidFill>
                  <a:srgbClr val="0000FF"/>
                </a:solidFill>
                <a:ea typeface="楷体_GB2312" pitchFamily="49" charset="-122"/>
              </a:rPr>
              <a:t>代术成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495800"/>
            <a:ext cx="8382000" cy="2287588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</a:rPr>
              <a:t>Email</a:t>
            </a:r>
            <a:r>
              <a:rPr lang="zh-CN" altLang="en-US" sz="3200" dirty="0">
                <a:solidFill>
                  <a:srgbClr val="990033"/>
                </a:solidFill>
              </a:rPr>
              <a:t>：</a:t>
            </a:r>
            <a:r>
              <a:rPr lang="en-US" altLang="zh-CN" sz="3200" dirty="0">
                <a:solidFill>
                  <a:srgbClr val="990033"/>
                </a:solidFill>
              </a:rPr>
              <a:t>daishucheng@scu.edu.cn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</a:rPr>
              <a:t>18980455872</a:t>
            </a:r>
          </a:p>
          <a:p>
            <a:pPr>
              <a:lnSpc>
                <a:spcPct val="150000"/>
              </a:lnSpc>
            </a:pPr>
            <a:fld id="{CF04F81B-6210-47C0-8437-74EE087F28B4}" type="datetime3">
              <a:rPr lang="zh-CN" altLang="en-US" sz="3200">
                <a:solidFill>
                  <a:srgbClr val="00CC99"/>
                </a:solidFill>
              </a:rPr>
              <a:pPr>
                <a:lnSpc>
                  <a:spcPct val="150000"/>
                </a:lnSpc>
              </a:pPr>
              <a:t>2018年9月10日星期一</a:t>
            </a:fld>
            <a:endParaRPr lang="en-US" altLang="zh-CN" sz="3200" dirty="0">
              <a:solidFill>
                <a:srgbClr val="00CC99"/>
              </a:solidFill>
            </a:endParaRPr>
          </a:p>
        </p:txBody>
      </p:sp>
      <p:sp>
        <p:nvSpPr>
          <p:cNvPr id="96260" name="WordArt 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 dirty="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96261" name="WordArt 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1998755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9C88-297B-477F-A083-6386C2815AA7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F236-EB9F-451C-9664-4F04EB1F256C}" type="slidenum">
              <a:rPr lang="en-US" altLang="zh-CN"/>
              <a:pPr/>
              <a:t>10</a:t>
            </a:fld>
            <a:r>
              <a:rPr lang="en-US" altLang="zh-CN"/>
              <a:t>/82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endParaRPr kumimoji="0"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2135188"/>
          </a:xfrm>
          <a:noFill/>
          <a:ln/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Ｐ、～Ｐ是句节、子句、短语、析取范式、合取范式。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Ｐ∨Ｑ∨～Ｒ是子句、析取范式；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～Ｐ∧Ｑ∧Ｒ是短语、合取范式；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（Ｐ∧Ｑ）∨（～Ｐ∧Ｑ）是析取范式。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（Ｐ∨Ｑ）∧（～Ｐ∨Ｑ）是合取范式。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187450" y="3357563"/>
            <a:ext cx="7620000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句子Ｐ∨（Ｑ∨～Ｒ）、 ～（Ｑ∨Ｒ）既不是析取范式也不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是合取范式。但转换后：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Ｐ∨（Ｑ∨～Ｒ）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Ｐ∨Ｑ∨～Ｒ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～（Ｑ∨Ｒ）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～Ｑ∧～Ｒ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上述两式的右端即是析取范式和合取范式。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F2DA-06D8-434C-951A-20B3989A698B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A25-C749-412E-A2C3-FCB4612A513E}" type="slidenum">
              <a:rPr lang="en-US" altLang="zh-CN"/>
              <a:pPr/>
              <a:t>11</a:t>
            </a:fld>
            <a:r>
              <a:rPr lang="en-US" altLang="zh-CN"/>
              <a:t>/82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endParaRPr kumimoji="0"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2057400"/>
          </a:xfrm>
          <a:noFill/>
          <a:ln/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Ｐ、～Ｐ是句节、子句、短语、析取范式、合取范式。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Ｐ∨Ｑ∨～Ｒ是子句、析取范式；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～Ｐ∧Ｑ∧Ｒ是短语、合取范式；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（Ｐ∧Ｑ）∨（～Ｐ∧Ｑ）是析取范式。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（Ｐ∨Ｑ）∧（～Ｐ∨Ｑ）是合取范式。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187450" y="3357563"/>
            <a:ext cx="76200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句子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Ｐ∨（Ｑ∨～Ｒ）、 ～（Ｑ∨Ｒ）既不是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析取范式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也不是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合取范式。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但转换后：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Ｐ∨（Ｑ∨～Ｒ）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Ｐ∨Ｑ∨～Ｒ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～（Ｑ∨Ｒ）</a:t>
            </a:r>
            <a:r>
              <a:rPr lang="en-US" altLang="zh-CN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～Ｑ∧～Ｒ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上述两式的右端即是析取范式和合取范式。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976D-5769-4767-9C33-6D4EAB67B0F7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0DF7-275A-4A83-8D66-6D6C5BB76B55}" type="slidenum">
              <a:rPr lang="en-US" altLang="zh-CN"/>
              <a:pPr/>
              <a:t>12</a:t>
            </a:fld>
            <a:r>
              <a:rPr lang="en-US" altLang="zh-CN"/>
              <a:t>/82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endParaRPr kumimoji="0"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2057400"/>
          </a:xfrm>
          <a:noFill/>
          <a:ln/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Ｐ、～Ｐ是句节、子句、短语、析取范式、合取范式。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Ｐ∨Ｑ∨～Ｒ是子句、析取范式；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～Ｐ∧Ｑ∧Ｒ是短语、合取范式；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（Ｐ∧Ｑ）∨（～Ｐ∧Ｑ）是析取范式。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（Ｐ∨Ｑ）∧（～Ｐ∨Ｑ）是合取范式。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187450" y="3357563"/>
            <a:ext cx="76200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句子Ｐ∨（Ｑ∨～Ｒ）、 ～（Ｑ∨Ｒ）既不是析取范式也不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是合取范式。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转换后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Ｐ∨（Ｑ∨～Ｒ）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Ｐ∨Ｑ∨～Ｒ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～（Ｑ∨Ｒ）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～Ｑ∧～Ｒ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上述两式的右端即是析取范式和合取范式。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4598-E275-409A-87C6-59AC7B452455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4D4A-1940-4B21-884F-F7AA4A2EDD28}" type="slidenum">
              <a:rPr lang="en-US" altLang="zh-CN"/>
              <a:pPr/>
              <a:t>13</a:t>
            </a:fld>
            <a:r>
              <a:rPr lang="en-US" altLang="zh-CN"/>
              <a:t>/82</a:t>
            </a:r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结论：</a:t>
            </a:r>
          </a:p>
        </p:txBody>
      </p:sp>
      <p:sp>
        <p:nvSpPr>
          <p:cNvPr id="1372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20000" cy="500063"/>
          </a:xfrm>
          <a:noFill/>
          <a:ln/>
        </p:spPr>
        <p:txBody>
          <a:bodyPr/>
          <a:lstStyle/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从上述定义和例子可以得出如下关系：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143000" y="1828800"/>
            <a:ext cx="76200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单个的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句节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子句、短语、析取范式、合取范式。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单个的子句是析取范式。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单个的短语是合取范式。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析取范式、合取范式仅含联结词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、∧、∨，且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仅出现在命题变元前。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77F5-9CDF-4937-B4E4-AB882A027C41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E310-C973-46E1-9A9E-F6CDA0D868F3}" type="slidenum">
              <a:rPr lang="en-US" altLang="zh-CN"/>
              <a:pPr/>
              <a:t>14</a:t>
            </a:fld>
            <a:r>
              <a:rPr lang="en-US" altLang="zh-CN"/>
              <a:t>/82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结论：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20000" cy="500063"/>
          </a:xfrm>
          <a:noFill/>
          <a:ln/>
        </p:spPr>
        <p:txBody>
          <a:bodyPr/>
          <a:lstStyle/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从上述定义和例子可以得出如下关系：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143000" y="1828800"/>
            <a:ext cx="76200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单个的句节是一个子句、短语、析取范式、合取范式。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单个的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析取范式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单个的短语是合取范式。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析取范式、合取范式仅含联结词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、∧、∨，且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仅出现在命题变元前。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4EEC-78A0-4374-A839-FA360FC72A6F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ADE93-1227-4680-91D0-0FFEF23E7207}" type="slidenum">
              <a:rPr lang="en-US" altLang="zh-CN"/>
              <a:pPr/>
              <a:t>15</a:t>
            </a:fld>
            <a:r>
              <a:rPr lang="en-US" altLang="zh-CN"/>
              <a:t>/82</a:t>
            </a: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结论：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20000" cy="500063"/>
          </a:xfrm>
          <a:noFill/>
          <a:ln/>
        </p:spPr>
        <p:txBody>
          <a:bodyPr/>
          <a:lstStyle/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从上述定义和例子可以得出如下关系：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143000" y="1828800"/>
            <a:ext cx="76200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单个的句节是一个子句、短语、析取范式、合取范式。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单个的子句是析取范式、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单个的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短语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合取范式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析取范式、合取范式仅含联结词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>
                <a:solidFill>
                  <a:srgbClr val="DDDDDD"/>
                </a:solidFill>
              </a:rPr>
              <a:t> 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、∧、∨，且</a:t>
            </a:r>
            <a:r>
              <a:rPr lang="zh-CN" altLang="en-US" b="1">
                <a:solidFill>
                  <a:srgbClr val="DDDDDD"/>
                </a:solidFill>
              </a:rPr>
              <a:t>～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仅出现在命题变元前。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584B-027B-4685-9EC8-A8987D80209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5CB-7D3F-4627-8B92-B2114BEFCD67}" type="slidenum">
              <a:rPr lang="en-US" altLang="zh-CN"/>
              <a:pPr/>
              <a:t>16</a:t>
            </a:fld>
            <a:r>
              <a:rPr lang="en-US" altLang="zh-CN"/>
              <a:t>/82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结论：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20000" cy="500063"/>
          </a:xfrm>
          <a:noFill/>
          <a:ln/>
        </p:spPr>
        <p:txBody>
          <a:bodyPr/>
          <a:lstStyle/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从上述定义和例子可以得出如下关系：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143000" y="1828800"/>
            <a:ext cx="7620000" cy="317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单个的句节是一个子句、短语、析取范式、合取范式。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单个的子句是合取范式、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单个的短语是析取范式。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析取范式、合取范式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仅含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zh-CN" altLang="en-US" dirty="0"/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仅出现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在命题变元前。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584B-027B-4685-9EC8-A8987D80209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5CB-7D3F-4627-8B92-B2114BEFCD67}" type="slidenum">
              <a:rPr lang="en-US" altLang="zh-CN"/>
              <a:pPr/>
              <a:t>17</a:t>
            </a:fld>
            <a:r>
              <a:rPr lang="en-US" altLang="zh-CN"/>
              <a:t>/82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结论：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20000" cy="500063"/>
          </a:xfrm>
          <a:noFill/>
          <a:ln/>
        </p:spPr>
        <p:txBody>
          <a:bodyPr/>
          <a:lstStyle/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从上述定义和例子可以得出如下关系：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143000" y="1828800"/>
            <a:ext cx="7620000" cy="317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单个的句节是一个子句、短语、析取范式、合取范式。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单个的子句是合取范式、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单个的短语是析取范式。</a:t>
            </a:r>
          </a:p>
          <a:p>
            <a:pPr marL="609600" indent="-609600" algn="just">
              <a:lnSpc>
                <a:spcPct val="120000"/>
              </a:lnSpc>
              <a:buClr>
                <a:srgbClr val="FF0000"/>
              </a:buClr>
              <a:buFontTx/>
              <a:buAutoNum type="circleNumDbPlai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析取范式、合取范式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仅含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联结词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zh-CN" altLang="en-US" dirty="0"/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仅出现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在命题变元前。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120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C899-7C14-4ED1-83BF-F673DC2F71F0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BB28-778E-422D-A95C-99F8773F26CF}" type="slidenum">
              <a:rPr lang="en-US" altLang="zh-CN"/>
              <a:pPr/>
              <a:t>18</a:t>
            </a:fld>
            <a:r>
              <a:rPr lang="en-US" altLang="zh-CN"/>
              <a:t>/82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29488" cy="2646363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0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1.6</a:t>
            </a:r>
            <a:r>
              <a:rPr kumimoji="0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（范式存在定理）</a:t>
            </a:r>
            <a:r>
              <a:rPr kumimoji="0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任何命题公式都存在与之等价的合取范式与析取范式。</a:t>
            </a:r>
            <a:br>
              <a:rPr kumimoji="0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0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证明： （略</a:t>
            </a:r>
            <a:r>
              <a:rPr kumimoji="0"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p25)</a:t>
            </a:r>
            <a:br>
              <a:rPr kumimoji="0"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34313" y="47667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9.10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B789-3C60-412D-AD12-71C08E4B4EEE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9984-9176-49CE-B7C5-FAE5B0111065}" type="slidenum">
              <a:rPr lang="en-US" altLang="zh-CN"/>
              <a:pPr/>
              <a:t>19</a:t>
            </a:fld>
            <a:r>
              <a:rPr lang="en-US" altLang="zh-CN"/>
              <a:t>/82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29488" cy="838200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求一个命题公式的与之等价的析取范式和合取范式，其</a:t>
            </a:r>
            <a:r>
              <a:rPr kumimoji="0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</a:t>
            </a:r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/>
        </p:nvSpPr>
        <p:spPr bwMode="auto">
          <a:xfrm>
            <a:off x="1066800" y="2209800"/>
            <a:ext cx="7620000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 eaLnBrk="0" hangingPunct="0"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利用等价公式中的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等价式和蕴涵式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将公式中的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→、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用联结词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kumimoji="0" lang="zh-CN" altLang="en-US" dirty="0">
                <a:solidFill>
                  <a:srgbClr val="FF0000"/>
                </a:solidFill>
              </a:rPr>
              <a:t> 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、∧、∨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来取代；</a:t>
            </a:r>
          </a:p>
          <a:p>
            <a:pPr algn="just" eaLnBrk="0" hangingPunct="0">
              <a:buClr>
                <a:srgbClr val="DDDDDD"/>
              </a:buClr>
              <a:buSzPct val="100000"/>
              <a:buFont typeface="Wingdings" pitchFamily="2" charset="2"/>
              <a:buChar char="§"/>
            </a:pPr>
            <a:r>
              <a:rPr kumimoji="0" lang="zh-CN" altLang="en-US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）利用德</a:t>
            </a:r>
            <a:r>
              <a:rPr kumimoji="0" lang="zh-CN" altLang="en-US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摩根定律将否定号</a:t>
            </a:r>
            <a:r>
              <a:rPr lang="zh-CN" altLang="en-US" sz="2800" b="1" dirty="0">
                <a:solidFill>
                  <a:srgbClr val="FF0000"/>
                </a:solidFill>
              </a:rPr>
              <a:t>～</a:t>
            </a:r>
            <a:r>
              <a:rPr kumimoji="0" lang="zh-CN" altLang="en-US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移到各个命题变元的前端；</a:t>
            </a:r>
          </a:p>
          <a:p>
            <a:pPr algn="just" eaLnBrk="0" hangingPunct="0">
              <a:buClr>
                <a:srgbClr val="DDDDDD"/>
              </a:buClr>
              <a:buSzPct val="100000"/>
              <a:buFont typeface="Wingdings" pitchFamily="2" charset="2"/>
              <a:buChar char="§"/>
            </a:pPr>
            <a:r>
              <a:rPr kumimoji="0" lang="zh-CN" altLang="en-US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）利用结合律、分配律、吸收律、幂</a:t>
            </a:r>
            <a:r>
              <a:rPr kumimoji="0" lang="zh-CN" altLang="en-US" sz="2800" b="1" dirty="0">
                <a:solidFill>
                  <a:srgbClr val="DDDDDD"/>
                </a:solidFill>
                <a:ea typeface="楷体_GB2312" pitchFamily="49" charset="-122"/>
              </a:rPr>
              <a:t>等</a:t>
            </a:r>
            <a:r>
              <a:rPr kumimoji="0" lang="zh-CN" altLang="en-US" sz="28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律、交换律等将公式化成其等价的析取范式和合取范式。</a:t>
            </a:r>
          </a:p>
          <a:p>
            <a:pPr algn="just" eaLnBrk="0" hangingPunct="0"/>
            <a:endParaRPr kumimoji="0" lang="en-US" altLang="zh-CN" sz="2800" b="1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5F47-0A7A-4FC0-A640-6E4585F1EC92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0B52-5945-4E85-AF1A-B5953B332159}" type="slidenum">
              <a:rPr lang="en-US" altLang="zh-CN"/>
              <a:pPr/>
              <a:t>2</a:t>
            </a:fld>
            <a:r>
              <a:rPr lang="en-US" altLang="zh-CN"/>
              <a:t>/82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20688"/>
            <a:ext cx="7005638" cy="719138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1.5 </a:t>
            </a:r>
            <a:r>
              <a:rPr lang="zh-CN" altLang="en-US" dirty="0" smtClean="0">
                <a:solidFill>
                  <a:srgbClr val="FF0000"/>
                </a:solidFill>
              </a:rPr>
              <a:t>命题公式的</a:t>
            </a:r>
            <a:r>
              <a:rPr lang="zh-CN" altLang="en-US" dirty="0">
                <a:solidFill>
                  <a:srgbClr val="FF0000"/>
                </a:solidFill>
              </a:rPr>
              <a:t>范式表示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主要内容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662362"/>
          </a:xfrm>
        </p:spPr>
        <p:txBody>
          <a:bodyPr/>
          <a:lstStyle/>
          <a:p>
            <a:pPr marL="533400" indent="-533400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析取范式、合取范式、主析取（主合取）范式、极小项、极大项等的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求主析取范式和主合取范式的方法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真值表法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等价变换法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实例分析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3873-4B1E-4586-9A16-BCF157B31784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9B38-2813-44D8-B345-24EBBD8B8C5E}" type="slidenum">
              <a:rPr lang="en-US" altLang="zh-CN"/>
              <a:pPr/>
              <a:t>20</a:t>
            </a:fld>
            <a:r>
              <a:rPr lang="en-US" altLang="zh-CN"/>
              <a:t>/82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29488" cy="838200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求一个命题公式的与之等价的析取范式和合取范式，其</a:t>
            </a:r>
            <a:r>
              <a:rPr kumimoji="0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</a:t>
            </a:r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/>
        </p:nvSpPr>
        <p:spPr bwMode="auto">
          <a:xfrm>
            <a:off x="1066800" y="2209800"/>
            <a:ext cx="7620000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 eaLnBrk="0" hangingPunct="0"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利用等价公式中的等价式和蕴涵式将公式中的→、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用联结词</a:t>
            </a:r>
            <a:r>
              <a:rPr lang="zh-CN" altLang="en-US"/>
              <a:t>～</a:t>
            </a:r>
            <a:r>
              <a:rPr kumimoji="0" lang="zh-CN" altLang="en-US"/>
              <a:t> 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、∧、∨来取代；</a:t>
            </a:r>
          </a:p>
          <a:p>
            <a:pPr algn="just" eaLnBrk="0" hangingPunct="0"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德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摩根定律</a:t>
            </a:r>
            <a:r>
              <a:rPr kumimoji="0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将否定号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移到各个命题变元的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前端</a:t>
            </a:r>
            <a:r>
              <a:rPr kumimoji="0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 eaLnBrk="0" hangingPunct="0">
              <a:buClr>
                <a:srgbClr val="DDDDDD"/>
              </a:buClr>
              <a:buSzPct val="100000"/>
              <a:buFont typeface="Wingdings" pitchFamily="2" charset="2"/>
              <a:buChar char="§"/>
            </a:pPr>
            <a:r>
              <a:rPr kumimoji="0"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）利用结合律、分配律、吸收律、幂</a:t>
            </a:r>
            <a:r>
              <a:rPr kumimoji="0" lang="zh-CN" altLang="en-US" sz="2800" b="1">
                <a:solidFill>
                  <a:srgbClr val="DDDDDD"/>
                </a:solidFill>
                <a:ea typeface="楷体_GB2312" pitchFamily="49" charset="-122"/>
              </a:rPr>
              <a:t>等</a:t>
            </a:r>
            <a:r>
              <a:rPr kumimoji="0"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律、交换律等将公式化成其等价的析取范式和合取范式。</a:t>
            </a:r>
          </a:p>
          <a:p>
            <a:pPr algn="just" eaLnBrk="0" hangingPunct="0"/>
            <a:endParaRPr kumimoji="0" lang="en-US" altLang="zh-CN" sz="28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153-316B-4CAE-A73C-D0BCA308A554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C9F2-7537-45B8-B2D5-00601DC2FD6F}" type="slidenum">
              <a:rPr lang="en-US" altLang="zh-CN"/>
              <a:pPr/>
              <a:t>21</a:t>
            </a:fld>
            <a:r>
              <a:rPr lang="en-US" altLang="zh-CN"/>
              <a:t>/82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29488" cy="838200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求一个命题公式的与之等价的析取范式和合取范式，其</a:t>
            </a:r>
            <a:r>
              <a:rPr kumimoji="0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</a:t>
            </a:r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/>
        </p:nvSpPr>
        <p:spPr bwMode="auto">
          <a:xfrm>
            <a:off x="1066800" y="2209800"/>
            <a:ext cx="7620000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 eaLnBrk="0" hangingPunct="0"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利用等价公式中的等价式和蕴涵式将公式中的→、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用联结词</a:t>
            </a:r>
            <a:r>
              <a:rPr lang="zh-CN" altLang="en-US" dirty="0"/>
              <a:t>～</a:t>
            </a:r>
            <a:r>
              <a:rPr kumimoji="0" lang="zh-CN" altLang="en-US" dirty="0"/>
              <a:t> 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、∧、∨来取代；</a:t>
            </a:r>
          </a:p>
          <a:p>
            <a:pPr algn="just" eaLnBrk="0" hangingPunct="0"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利用德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摩根定律将否定号</a:t>
            </a:r>
            <a:r>
              <a:rPr lang="zh-CN" altLang="en-US" dirty="0"/>
              <a:t>～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移到各个命题变元的前端；</a:t>
            </a:r>
          </a:p>
          <a:p>
            <a:pPr algn="just" eaLnBrk="0" hangingPunct="0"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结合律、分配律、吸收律、幂</a:t>
            </a:r>
            <a:r>
              <a:rPr kumimoji="0"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等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律、交换律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等将公式化成其等价的析取范式和合取范式。</a:t>
            </a:r>
          </a:p>
          <a:p>
            <a:pPr algn="just" eaLnBrk="0" hangingPunct="0"/>
            <a:endParaRPr kumimoji="0"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9FE-9A49-4593-8752-09DBA57A86BF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2D3D-CA5D-46D4-909E-C0B0087FF976}" type="slidenum">
              <a:rPr lang="en-US" altLang="zh-CN"/>
              <a:pPr/>
              <a:t>22</a:t>
            </a:fld>
            <a:r>
              <a:rPr lang="en-US" altLang="zh-CN"/>
              <a:t>/82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范式的求取（化归）过程：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620000" cy="451643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）消除式中联结词→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                E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P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Q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Q→P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DDDDDD"/>
              </a:buClr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）利用</a:t>
            </a: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德</a:t>
            </a: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摩根定律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将联结词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直接移到各命题变元之前并简化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 </a:t>
            </a:r>
            <a:r>
              <a:rPr lang="zh-CN" altLang="zh-CN" dirty="0">
                <a:solidFill>
                  <a:srgbClr val="DDDDDD"/>
                </a:solidFill>
              </a:rPr>
              <a:t>～～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P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E</a:t>
            </a:r>
            <a:r>
              <a:rPr lang="en-US" altLang="zh-CN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zh-CN" dirty="0">
                <a:solidFill>
                  <a:srgbClr val="DDDDDD"/>
                </a:solidFill>
              </a:rPr>
              <a:t>～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rgbClr val="DDDDDD"/>
                </a:solidFill>
              </a:rPr>
              <a:t>～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zh-CN" dirty="0">
                <a:solidFill>
                  <a:srgbClr val="DDDDDD"/>
                </a:solidFill>
              </a:rPr>
              <a:t>～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E</a:t>
            </a:r>
            <a:r>
              <a:rPr lang="en-US" altLang="zh-CN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en-US" altLang="zh-CN" b="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zh-CN" dirty="0">
                <a:solidFill>
                  <a:srgbClr val="DDDDDD"/>
                </a:solidFill>
                <a:latin typeface="宋体" charset="-122"/>
              </a:rPr>
              <a:t>～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zh-CN" dirty="0">
                <a:solidFill>
                  <a:srgbClr val="DDDDDD"/>
                </a:solidFill>
                <a:latin typeface="宋体" charset="-122"/>
              </a:rPr>
              <a:t>～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solidFill>
                  <a:srgbClr val="DDDDDD"/>
                </a:solidFill>
                <a:latin typeface="宋体" charset="-122"/>
              </a:rPr>
              <a:t>～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710-A229-46B5-911A-DC032511BBC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7492-1986-4B27-B03A-8F68526D54E2}" type="slidenum">
              <a:rPr lang="en-US" altLang="zh-CN"/>
              <a:pPr/>
              <a:t>23</a:t>
            </a:fld>
            <a:r>
              <a:rPr lang="en-US" altLang="zh-CN"/>
              <a:t>/82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范式的求取（化归）过程：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620000" cy="451643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消除式中联结词→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dirty="0"/>
              <a:t>～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P∨Q                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P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Q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Q→P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）利用</a:t>
            </a: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德</a:t>
            </a: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摩根定律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将联结词</a:t>
            </a: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直接移到各命题变元之前并简化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: </a:t>
            </a:r>
            <a:r>
              <a:rPr lang="zh-CN" altLang="zh-CN" dirty="0">
                <a:solidFill>
                  <a:srgbClr val="0000FF"/>
                </a:solidFill>
              </a:rPr>
              <a:t>～～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P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E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zh-CN" dirty="0">
                <a:solidFill>
                  <a:srgbClr val="0000FF"/>
                </a:solidFill>
              </a:rPr>
              <a:t>～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rgbClr val="0000FF"/>
                </a:solidFill>
              </a:rPr>
              <a:t>～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zh-CN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E</a:t>
            </a:r>
            <a:r>
              <a:rPr lang="en-US" altLang="zh-CN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en-US" altLang="zh-CN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zh-CN" dirty="0">
                <a:solidFill>
                  <a:srgbClr val="0000FF"/>
                </a:solidFill>
                <a:latin typeface="宋体" charset="-122"/>
              </a:rPr>
              <a:t>～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zh-CN" dirty="0">
                <a:solidFill>
                  <a:srgbClr val="0000FF"/>
                </a:solidFill>
                <a:latin typeface="宋体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0555-EEC9-41BA-89D5-348C2BCC19F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19D-31F8-418E-956D-E6608CD08082}" type="slidenum">
              <a:rPr lang="en-US" altLang="zh-CN"/>
              <a:pPr/>
              <a:t>24</a:t>
            </a:fld>
            <a:r>
              <a:rPr lang="en-US" altLang="zh-CN"/>
              <a:t>/82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）利用分配律、结合律、交换律等，将公式化成合取（析取）范式。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求（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的合取范式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解：（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））∨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C10B-4DA2-4B85-AA1B-FA671FDB06CE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7ED4-403A-4365-82C3-CA6942446BF9}" type="slidenum">
              <a:rPr lang="en-US" altLang="zh-CN"/>
              <a:pPr/>
              <a:t>25</a:t>
            </a:fld>
            <a:r>
              <a:rPr lang="en-US" altLang="zh-CN"/>
              <a:t>/82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利用分配律、结合律、交换律等，将公式化成合取（析取）范式。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的合取范式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解：（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））∨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F311-2814-4AEB-B420-E1E1CBF7A352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5DF0-AC90-4924-85F4-303252F1FA3C}" type="slidenum">
              <a:rPr lang="en-US" altLang="zh-CN"/>
              <a:pPr/>
              <a:t>26</a:t>
            </a:fld>
            <a:r>
              <a:rPr lang="en-US" altLang="zh-CN"/>
              <a:t>/82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利用分配律、结合律、交换律等，将公式化成合取（析取）范式。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求（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的合取范式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））∨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1A2D-2164-48B9-8EB8-1BA6F8DBC113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2E7D-B764-4ACA-8279-6FE924D856BB}" type="slidenum">
              <a:rPr lang="en-US" altLang="zh-CN"/>
              <a:pPr/>
              <a:t>27</a:t>
            </a:fld>
            <a:r>
              <a:rPr lang="en-US" altLang="zh-CN"/>
              <a:t>/82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利用分配律、结合律、交换律等，将公式化成合取（析取）范式。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求（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的合取范式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））∨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30B0-7BCE-44DA-947E-8E78D6F0C7CD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2BF5-CE8A-4129-899C-D648899EBEAB}" type="slidenum">
              <a:rPr lang="en-US" altLang="zh-CN"/>
              <a:pPr/>
              <a:t>28</a:t>
            </a:fld>
            <a:r>
              <a:rPr lang="en-US" altLang="zh-CN"/>
              <a:t>/82</a:t>
            </a: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利用分配律、结合律、交换律等，将公式化成合取（析取）范式。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求（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的合取范式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））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））∨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C24E-A225-47FC-804B-F38FAD05F601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216E-9A7D-4DBF-8DCC-9D8434B7574D}" type="slidenum">
              <a:rPr lang="en-US" altLang="zh-CN"/>
              <a:pPr/>
              <a:t>29</a:t>
            </a:fld>
            <a:r>
              <a:rPr lang="en-US" altLang="zh-CN"/>
              <a:t>/82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利用分配律、结合律、交换律等，将公式化成合取（析取）范式。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求（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的合取范式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P∨Q∨S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）∧（ 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P∨S∨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19CF-EF5E-4D64-803B-F8919ADD725E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9F66-A51D-4FB4-9E05-C2D320B6BF15}" type="slidenum">
              <a:rPr lang="en-US" altLang="zh-CN"/>
              <a:pPr/>
              <a:t>3</a:t>
            </a:fld>
            <a:r>
              <a:rPr lang="en-US" altLang="zh-CN"/>
              <a:t>/82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1.5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命题公式的范式表示：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620000" cy="2959647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可有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无穷多个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和它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的命题公式，用真值表或等价变换证明它们是否等价，往往比较困难，甚至连计算机也不能解决。</a:t>
            </a: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要解决判定问题，可用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范式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公式的标准型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范式</a:t>
            </a:r>
            <a:r>
              <a:rPr lang="en-US" altLang="zh-CN" dirty="0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全名叫规范型式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normal form,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又叫标准型式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正规型式。把公式进行标准化，正规化，就叫对公式求范式。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054A-B1E9-4B2D-B5E7-0035A6B037C0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A258-6CB4-4CFF-8FB5-CB084826AD6E}" type="slidenum">
              <a:rPr lang="en-US" altLang="zh-CN"/>
              <a:pPr/>
              <a:t>30</a:t>
            </a:fld>
            <a:r>
              <a:rPr lang="en-US" altLang="zh-CN"/>
              <a:t>/82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利用分配律、结合律、交换律等，将公式化成合取（析取）范式。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求（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的合取范式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））∨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P∨S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  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思考？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（ ～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P∨Q∨S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）∧（ ～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P∨S∨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4260-53DB-40F2-ADD0-7A93D6C4C6BD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3AC1-F837-4298-BCF5-1656F2DF2C96}" type="slidenum">
              <a:rPr lang="en-US" altLang="zh-CN"/>
              <a:pPr/>
              <a:t>31</a:t>
            </a:fld>
            <a:r>
              <a:rPr lang="en-US" altLang="zh-CN"/>
              <a:t>/82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利用分配律、结合律、交换律等，将公式化成合取（析取）范式。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求（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的合取范式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））→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））∨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）∨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P∨S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Q∧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P∨Q∨S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P∨S∨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）（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思考？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C730-F1D6-4413-98B1-51773ACD364F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42F3-CA45-42B2-85D5-02E4D0874DA6}" type="slidenum">
              <a:rPr lang="en-US" altLang="zh-CN"/>
              <a:pPr/>
              <a:t>32</a:t>
            </a:fld>
            <a:r>
              <a:rPr lang="en-US" altLang="zh-CN"/>
              <a:t>/82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endParaRPr lang="zh-CN" altLang="zh-CN" sz="36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902575" cy="3541713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一个公式的范式不是唯一的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。如：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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P∧P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P∧Q)∨(P ∧ R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由于范式不唯一，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∴直接用范式判断命题间等价还不方便。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∴需要求公式的主范式。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3C6-74E6-4862-A053-E5E11F91E7D9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6A8D-3981-49C1-BCD3-6CC27AD78036}" type="slidenum">
              <a:rPr lang="en-US" altLang="zh-CN"/>
              <a:pPr/>
              <a:t>33</a:t>
            </a:fld>
            <a:r>
              <a:rPr lang="en-US" altLang="zh-CN"/>
              <a:t>/82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endParaRPr lang="zh-CN" altLang="zh-CN" sz="36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902575" cy="3541713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一个公式的范式不是唯一的。如：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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P∧P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P∧Q)∨(P ∧ 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由于范式不唯一，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∴直接用范式判断命题间等价还不方便。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∴需要求公式的主范式。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020272" y="5157192"/>
            <a:ext cx="1944216" cy="1296144"/>
          </a:xfrm>
          <a:prstGeom prst="wedgeRoundRectCallout">
            <a:avLst>
              <a:gd name="adj1" fmla="val -95593"/>
              <a:gd name="adj2" fmla="val -70172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众多范式中，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一定有一个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特殊的</a:t>
            </a:r>
            <a:endParaRPr kumimoji="1" lang="zh-CN" altLang="en-US" sz="2400" b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006-BA15-4CD2-ADD3-6881780BAE1F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08F-6454-4495-8C52-082A93C2DBA3}" type="slidenum">
              <a:rPr lang="en-US" altLang="zh-CN"/>
              <a:pPr/>
              <a:t>34</a:t>
            </a:fld>
            <a:r>
              <a:rPr lang="en-US" altLang="zh-CN"/>
              <a:t>/82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endParaRPr lang="zh-CN" altLang="zh-CN" sz="36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902575" cy="3541713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一个公式的范式不是唯一的。如：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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）∧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P∧P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P∧Q)∨(P ∧ 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）∨（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Q∧R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由于范式不唯一，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∴直接用范式判断命题间等价还不方便。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∴需要求公式的主范式。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7020272" y="5157192"/>
            <a:ext cx="1944216" cy="1296144"/>
          </a:xfrm>
          <a:prstGeom prst="wedgeRoundRectCallout">
            <a:avLst>
              <a:gd name="adj1" fmla="val -148240"/>
              <a:gd name="adj2" fmla="val -48060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众多范式中，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一定有一个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特殊的</a:t>
            </a:r>
            <a:endParaRPr kumimoji="1" lang="zh-CN" altLang="en-US" sz="2400" b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9DA0-5CC9-40F3-BE54-92C18D0F39B3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AAC-2FD2-4164-9149-F30AFFDDA34D}" type="slidenum">
              <a:rPr lang="en-US" altLang="zh-CN"/>
              <a:pPr/>
              <a:t>35</a:t>
            </a:fld>
            <a:r>
              <a:rPr lang="en-US" altLang="zh-CN"/>
              <a:t>/82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主析取范式</a:t>
            </a:r>
            <a:endParaRPr lang="zh-CN" altLang="zh-CN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338387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1.17</a:t>
            </a:r>
            <a:r>
              <a:rPr lang="en-US" altLang="zh-CN" sz="2400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个变元的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基本积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短语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）中，若每一个变元与其否定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并不同时存在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二者之一必出现且仅出现一次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，则称这种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基本积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极小项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DDDDDD"/>
              </a:buClr>
            </a:pPr>
            <a:r>
              <a:rPr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由有限个极小项组成的析取式称为 主析取范式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DDDDDD"/>
              </a:buClr>
            </a:pPr>
            <a:r>
              <a:rPr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以下是由两个原子构成的极小项的真值表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FB45-E25E-4CBB-A7C6-FCF70A4ACE48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E936-999B-40F1-9A12-06D422535B41}" type="slidenum">
              <a:rPr lang="en-US" altLang="zh-CN"/>
              <a:pPr/>
              <a:t>36</a:t>
            </a:fld>
            <a:r>
              <a:rPr lang="en-US" altLang="zh-CN"/>
              <a:t>/82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338387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1-5.2</a:t>
            </a:r>
            <a:r>
              <a:rPr lang="en-US" altLang="zh-CN" sz="240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个变元的基本积（短语）中，若每一个变元与其否定并不同时存在，且二者之一必出现且仅出现一次，则称这种基本积为极小项。</a:t>
            </a:r>
          </a:p>
          <a:p>
            <a:pPr>
              <a:buClr>
                <a:srgbClr val="FF0000"/>
              </a:buClr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有限个极小项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组成的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析取式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主析取范式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DDDDDD"/>
              </a:buClr>
            </a:pP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以下是由两个原子构成的极小项的真值表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dirty="0"/>
              <a:t>主析取范式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F81D-8075-4BFD-9DB4-A7D99A709F2F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2018-58AE-4F04-BCA7-4601918990E6}" type="slidenum">
              <a:rPr lang="en-US" altLang="zh-CN"/>
              <a:pPr/>
              <a:t>37</a:t>
            </a:fld>
            <a:r>
              <a:rPr lang="en-US" altLang="zh-CN"/>
              <a:t>/82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338387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1-5.2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个变元的基本积（短语）中，若每一个变元与其否定并不同时存在，且二者之一必出现且仅出现一次，则称这种基本积为极小项。</a:t>
            </a:r>
          </a:p>
          <a:p>
            <a:pPr>
              <a:buClr>
                <a:srgbClr val="FF0000"/>
              </a:buClr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由有限个极小项组成的析取式称为主析取范式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以下是由两个原子构成的极小项的真值表：</a:t>
            </a:r>
          </a:p>
        </p:txBody>
      </p:sp>
      <p:graphicFrame>
        <p:nvGraphicFramePr>
          <p:cNvPr id="208900" name="Group 4"/>
          <p:cNvGraphicFramePr>
            <a:graphicFrameLocks noGrp="1"/>
          </p:cNvGraphicFramePr>
          <p:nvPr/>
        </p:nvGraphicFramePr>
        <p:xfrm>
          <a:off x="1116013" y="3789363"/>
          <a:ext cx="7620000" cy="2451102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∧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∧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P∧Q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∧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dirty="0"/>
              <a:t>主析取范式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5E6A-162D-4BA3-8093-3590AD11D106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CAE3-0D8B-4416-AA86-DE2E37F298E7}" type="slidenum">
              <a:rPr lang="en-US" altLang="zh-CN"/>
              <a:pPr/>
              <a:t>38</a:t>
            </a:fld>
            <a:r>
              <a:rPr lang="en-US" altLang="zh-CN"/>
              <a:t>/82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30622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由真值表可知：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任何两个命题公式（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极小项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）都不是相互等价的，并且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只有一组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真值指派，使得该公式的值为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个命题变元有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aseline="30000" dirty="0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²</a:t>
            </a:r>
            <a:r>
              <a:rPr lang="en-US" altLang="zh-CN" baseline="30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 4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种不同的组合（极小项）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对于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个命题变元，共有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50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个不同的极小项，记为</a:t>
            </a:r>
            <a:endParaRPr lang="zh-CN" altLang="en-US" baseline="-25000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dirty="0"/>
              <a:t>主析取范式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8541-C7AC-4338-A92D-DE8FAA8B21F2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A639-C417-4B5C-BCDC-E82F35F83122}" type="slidenum">
              <a:rPr lang="en-US" altLang="zh-CN"/>
              <a:pPr/>
              <a:t>39</a:t>
            </a:fld>
            <a:r>
              <a:rPr lang="en-US" altLang="zh-CN"/>
              <a:t>/82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30622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由真值表可知：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0" dirty="0">
                <a:solidFill>
                  <a:srgbClr val="191919"/>
                </a:solidFill>
                <a:latin typeface="楷体_GB2312" pitchFamily="49" charset="-122"/>
                <a:ea typeface="楷体_GB2312" pitchFamily="49" charset="-122"/>
              </a:rPr>
              <a:t>任何两个命题公式（极小项）都不是相互等价的，并且只有一组真值指派，使得该公式的值为</a:t>
            </a:r>
            <a:r>
              <a:rPr lang="en-US" altLang="zh-CN" b="0" dirty="0">
                <a:solidFill>
                  <a:srgbClr val="191919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dirty="0">
                <a:solidFill>
                  <a:srgbClr val="19191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个命题变元有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aseline="30000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²</a:t>
            </a:r>
            <a:r>
              <a:rPr lang="en-US" altLang="zh-CN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 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种不同的组合（极小项）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对于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个命题变元，共有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5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个不同的极小项，记为</a:t>
            </a:r>
            <a:endParaRPr lang="zh-CN" altLang="en-US" baseline="-25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1908175" y="4005263"/>
          <a:ext cx="27352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2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5263"/>
                        <a:ext cx="2735263" cy="534987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dirty="0"/>
              <a:t>主析取范式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61B-2AA0-4649-9162-957E2D64165B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247C-2EFA-41BD-BEE4-CDE7EAF14BDB}" type="slidenum">
              <a:rPr lang="en-US" altLang="zh-CN"/>
              <a:pPr/>
              <a:t>4</a:t>
            </a:fld>
            <a:r>
              <a:rPr lang="en-US" altLang="zh-CN"/>
              <a:t>/82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1.5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命题公式的范式表示：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620000" cy="3476712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一个命题公式可有无穷多个和它等价的命题公式，用真值表或等价变换证明它们是否等价，往往比较困难，甚至连计算机也不能解决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要解决判定问题，可用范式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公式的标准型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范式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全名叫规范型式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normal form,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又叫标准型式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正规型式。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把公式进行标准化，正规化，就叫对公式</a:t>
            </a:r>
            <a:r>
              <a:rPr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求范式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573C-7BE8-49A8-A1F0-8CED4C6E994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2DB4-4CCE-4E67-970D-FC122E4358FE}" type="slidenum">
              <a:rPr lang="en-US" altLang="zh-CN"/>
              <a:pPr/>
              <a:t>40</a:t>
            </a:fld>
            <a:r>
              <a:rPr lang="en-US" altLang="zh-CN"/>
              <a:t>/82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主（特异、正则）合取范式：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77200" cy="2263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1-5.3</a:t>
            </a:r>
            <a:r>
              <a:rPr lang="en-US" altLang="zh-CN" sz="2400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个变元的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基本和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）中，若每一个变元与其否定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并不同时存在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二者之一必出现且仅出现一次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，则这种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基本和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极大项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由有限个极大项组成的合取式称为 主合取范式。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以下是由两个原子构成的极大项的真值表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646-3580-4CFE-AAA9-D302A8B51031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62A4-16A4-4F89-B0CA-4A6D7E385E5D}" type="slidenum">
              <a:rPr lang="en-US" altLang="zh-CN"/>
              <a:pPr/>
              <a:t>41</a:t>
            </a:fld>
            <a:r>
              <a:rPr lang="en-US" altLang="zh-CN"/>
              <a:t>/82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主（特异、正则）合取范式：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77200" cy="2263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1-5.3</a:t>
            </a:r>
            <a:r>
              <a:rPr lang="en-US" altLang="zh-CN" sz="240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个变元的基本和（子句）中，若每一个变元与其否定并不同时存在，且二者之一必出现且仅出现一次，则这种基本和称为极大项。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有限个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极大项组成的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合取式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主合取范式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以下是由两个原子构成的极大项的真值表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B8A7-EC71-4CE0-9CEC-F7F75806868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1871-0AD6-4F06-95B7-0D7FD864BC35}" type="slidenum">
              <a:rPr lang="en-US" altLang="zh-CN"/>
              <a:pPr/>
              <a:t>42</a:t>
            </a:fld>
            <a:r>
              <a:rPr lang="en-US" altLang="zh-CN"/>
              <a:t>/82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主（特异、正则）合取范式：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77200" cy="2263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1-5.3</a:t>
            </a:r>
            <a:r>
              <a:rPr lang="en-US" altLang="zh-CN" sz="2400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个变元的基本和（子句）中，若每一个变元与其否定并不同时存在，且二者之一必出现且仅出现一次，则这种基本和称为极大项。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由有限个极大项组成的合取式称为主合取范式。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以下是由两个原子构成的极大项的真值表：</a:t>
            </a:r>
          </a:p>
        </p:txBody>
      </p:sp>
      <p:graphicFrame>
        <p:nvGraphicFramePr>
          <p:cNvPr id="211972" name="Group 4"/>
          <p:cNvGraphicFramePr>
            <a:graphicFrameLocks noGrp="1"/>
          </p:cNvGraphicFramePr>
          <p:nvPr/>
        </p:nvGraphicFramePr>
        <p:xfrm>
          <a:off x="1187450" y="3789363"/>
          <a:ext cx="7620000" cy="2451102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P∨Q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4D9-D905-4D17-84BB-EAE12164E6A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FC66-B676-45EF-A332-2ABAABE62AAD}" type="slidenum">
              <a:rPr lang="en-US" altLang="zh-CN"/>
              <a:pPr/>
              <a:t>43</a:t>
            </a:fld>
            <a:r>
              <a:rPr lang="en-US" altLang="zh-CN"/>
              <a:t>/82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由真值表可知：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任何两个极大项都不是相互等价的且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只有一组真值指派使其值为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个命题变元有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²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= 4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种不同的组合（极大项）对于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个命题变元，共有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50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个不同的极大项，记为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   。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7E5A-F0B4-4C16-B3D6-9D43AAAEBDEE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F42F-FECA-4ADC-854A-C0B60440EF23}" type="slidenum">
              <a:rPr lang="en-US" altLang="zh-CN"/>
              <a:pPr/>
              <a:t>44</a:t>
            </a:fld>
            <a:r>
              <a:rPr lang="en-US" altLang="zh-CN"/>
              <a:t>/82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由真值表可知：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任何两个极大项都不是相互等价的且只有一组真值指派使其值为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个命题变元有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²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= 4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种不同的组合（极大项）对于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个命题变元，共有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5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个不同的极大项，记为：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   。</a:t>
            </a:r>
          </a:p>
        </p:txBody>
      </p:sp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2987675" y="3860800"/>
          <a:ext cx="30019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2" name="公式" r:id="rId3" imgW="1143000" imgH="241200" progId="Equation.3">
                  <p:embed/>
                </p:oleObj>
              </mc:Choice>
              <mc:Fallback>
                <p:oleObj name="公式" r:id="rId3" imgW="11430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60800"/>
                        <a:ext cx="3001963" cy="534988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F79E-3508-4165-B93F-AC7A3EF15439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72F-FD8E-45B0-A57F-2420E89F90D9}" type="slidenum">
              <a:rPr lang="en-US" altLang="zh-CN"/>
              <a:pPr/>
              <a:t>45</a:t>
            </a:fld>
            <a:r>
              <a:rPr lang="en-US" altLang="zh-CN"/>
              <a:t>/82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611312"/>
          </a:xfrm>
          <a:noFill/>
          <a:ln/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没有两个不同的极小项是等价的，且每个极小项只有一组真值指派，使该极小项的真值为</a:t>
            </a:r>
            <a:r>
              <a:rPr lang="zh-CN" altLang="en-US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1042988" y="3068638"/>
            <a:ext cx="7620000" cy="1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）没有两个不同的极大项是等价的，且每个极大项只有一组真值指派，使该极大项的真值为假；</a:t>
            </a:r>
          </a:p>
        </p:txBody>
      </p:sp>
      <p:sp>
        <p:nvSpPr>
          <p:cNvPr id="143371" name="Rectangle 11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>
                <a:solidFill>
                  <a:srgbClr val="FF0000"/>
                </a:solidFill>
                <a:ea typeface="楷体_GB2312" pitchFamily="49" charset="-122"/>
              </a:rPr>
              <a:t>极小项与极大项的性质：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C9B-394B-4B4A-8B65-84FBCB80E0E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1CF1-784A-44A0-B962-991ED44D16CF}" type="slidenum">
              <a:rPr lang="en-US" altLang="zh-CN"/>
              <a:pPr/>
              <a:t>46</a:t>
            </a:fld>
            <a:r>
              <a:rPr lang="en-US" altLang="zh-CN"/>
              <a:t>/82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611312"/>
          </a:xfrm>
          <a:noFill/>
          <a:ln/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没有两个不同的极小项是等价的，且每个极小项只有一组真值指派，使该极小项的真值为真；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1042988" y="3068638"/>
            <a:ext cx="7620000" cy="1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没有两个不同的极大项是等价的，且每个极大项只有一组真值指派，使该极大项的真值为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>
                <a:solidFill>
                  <a:srgbClr val="FF0000"/>
                </a:solidFill>
                <a:ea typeface="楷体_GB2312" pitchFamily="49" charset="-122"/>
              </a:rPr>
              <a:t>极小项与极大项的性质：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6121-FE7F-40B3-9D2A-A3AEFD88FBCD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46CA-6FEE-42BA-B0D2-010F250A147B}" type="slidenum">
              <a:rPr lang="en-US" altLang="zh-CN"/>
              <a:pPr/>
              <a:t>47</a:t>
            </a:fld>
            <a:r>
              <a:rPr lang="en-US" altLang="zh-CN"/>
              <a:t>/82</a:t>
            </a:r>
          </a:p>
        </p:txBody>
      </p:sp>
      <p:sp>
        <p:nvSpPr>
          <p:cNvPr id="1464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6858000" cy="3833813"/>
          </a:xfrm>
          <a:noFill/>
          <a:ln/>
        </p:spPr>
        <p:txBody>
          <a:bodyPr/>
          <a:lstStyle/>
          <a:p>
            <a:pPr marL="533400" indent="-5334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00FF"/>
                </a:solidFill>
                <a:latin typeface="宋体" charset="-122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00FF"/>
                </a:solidFill>
                <a:latin typeface="宋体" charset="-122"/>
              </a:rPr>
              <a:t>i</a:t>
            </a:r>
            <a:r>
              <a:rPr lang="zh-CN" altLang="en-US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i=0,1,2,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</a:p>
          <a:p>
            <a:pPr marL="533400" indent="-5334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∨M</a:t>
            </a:r>
            <a:r>
              <a:rPr lang="en-US" altLang="zh-CN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=T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∧m</a:t>
            </a:r>
            <a:r>
              <a:rPr lang="en-US" altLang="zh-CN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=F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i≠j</a:t>
            </a: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i,j∈{0,1,2,</a:t>
            </a:r>
            <a:r>
              <a:rPr lang="en-US" altLang="zh-CN" b="1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b="1" baseline="30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-1}</a:t>
            </a:r>
          </a:p>
          <a:p>
            <a:pPr marL="533400" indent="-533400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</a:t>
            </a:r>
          </a:p>
        </p:txBody>
      </p:sp>
      <p:sp>
        <p:nvSpPr>
          <p:cNvPr id="146445" name="Rectangle 1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kumimoji="0" lang="zh-CN" altLang="en-US">
                <a:solidFill>
                  <a:srgbClr val="FF0000"/>
                </a:solidFill>
                <a:ea typeface="楷体_GB2312" pitchFamily="49" charset="-122"/>
              </a:rPr>
              <a:t>极小项与极大项的性质：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2FEB-E527-46B1-AEAC-45F53AD397C4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4E3-B556-44F8-B188-6FB9EB014F78}" type="slidenum">
              <a:rPr lang="en-US" altLang="zh-CN"/>
              <a:pPr/>
              <a:t>48</a:t>
            </a:fld>
            <a:r>
              <a:rPr lang="en-US" altLang="zh-CN"/>
              <a:t>/82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6858000" cy="3833813"/>
          </a:xfrm>
          <a:noFill/>
          <a:ln/>
        </p:spPr>
        <p:txBody>
          <a:bodyPr/>
          <a:lstStyle/>
          <a:p>
            <a:pPr marL="533400" indent="-5334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 dirty="0">
                <a:latin typeface="宋体" charset="-122"/>
              </a:rPr>
              <a:t>i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0" dirty="0"/>
              <a:t>～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 dirty="0" err="1">
                <a:latin typeface="宋体" charset="-122"/>
              </a:rPr>
              <a:t>i</a:t>
            </a:r>
            <a:r>
              <a:rPr lang="zh-CN" altLang="en-US" b="0" baseline="-25000" dirty="0"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0" dirty="0"/>
              <a:t>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0" baseline="-2500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i=0,1,2,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baseline="30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-1</a:t>
            </a:r>
          </a:p>
          <a:p>
            <a:pPr marL="533400" indent="-5334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∨M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=T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∧m</a:t>
            </a:r>
            <a:r>
              <a:rPr lang="en-US" altLang="zh-CN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=F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i≠j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i,j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∈{0,1,2,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-1}</a:t>
            </a:r>
          </a:p>
          <a:p>
            <a:pPr marL="533400" indent="-533400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</a:t>
            </a:r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kumimoji="0" lang="zh-CN" altLang="en-US">
                <a:solidFill>
                  <a:srgbClr val="FF0000"/>
                </a:solidFill>
                <a:ea typeface="楷体_GB2312" pitchFamily="49" charset="-122"/>
              </a:rPr>
              <a:t>极小项与极大项的性质：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6BF-FDBF-4C83-8146-C26E848A1E75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80BC-4D3C-4444-BC61-DDEFB5ABA15B}" type="slidenum">
              <a:rPr lang="en-US" altLang="zh-CN"/>
              <a:pPr/>
              <a:t>49</a:t>
            </a:fld>
            <a:r>
              <a:rPr lang="en-US" altLang="zh-CN"/>
              <a:t>/82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6858000" cy="3833813"/>
          </a:xfrm>
          <a:noFill/>
          <a:ln/>
        </p:spPr>
        <p:txBody>
          <a:bodyPr/>
          <a:lstStyle/>
          <a:p>
            <a:pPr marL="533400" indent="-5334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>
                <a:latin typeface="宋体" charset="-122"/>
              </a:rPr>
              <a:t>i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0"/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>
                <a:latin typeface="宋体" charset="-122"/>
              </a:rPr>
              <a:t>i</a:t>
            </a:r>
            <a:r>
              <a:rPr lang="zh-CN" altLang="en-US" b="0" baseline="-25000"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0"/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0" baseline="-250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i=0,1,2,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-1</a:t>
            </a:r>
          </a:p>
          <a:p>
            <a:pPr marL="533400" indent="-5334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∨M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=T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；	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∧m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=F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i≠j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i,j∈{0,1,2,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-1}</a:t>
            </a:r>
          </a:p>
          <a:p>
            <a:pPr marL="533400" indent="-533400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</a:t>
            </a:r>
          </a:p>
        </p:txBody>
      </p:sp>
      <p:graphicFrame>
        <p:nvGraphicFramePr>
          <p:cNvPr id="216067" name="Object 3"/>
          <p:cNvGraphicFramePr>
            <a:graphicFrameLocks noChangeAspect="1"/>
          </p:cNvGraphicFramePr>
          <p:nvPr/>
        </p:nvGraphicFramePr>
        <p:xfrm>
          <a:off x="2195513" y="4365625"/>
          <a:ext cx="2436812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2" name="Equation" r:id="rId3" imgW="672840" imgH="380880" progId="Equation.DSMT4">
                  <p:embed/>
                </p:oleObj>
              </mc:Choice>
              <mc:Fallback>
                <p:oleObj name="Equation" r:id="rId3" imgW="67284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5625"/>
                        <a:ext cx="2436812" cy="1379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5148263" y="4365625"/>
          <a:ext cx="272891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3" name="Equation" r:id="rId5" imgW="749160" imgH="380880" progId="Equation.DSMT4">
                  <p:embed/>
                </p:oleObj>
              </mc:Choice>
              <mc:Fallback>
                <p:oleObj name="Equation" r:id="rId5" imgW="74916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365625"/>
                        <a:ext cx="2728912" cy="1389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9" name="Rectangle 5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kumimoji="0" lang="zh-CN" altLang="en-US">
                <a:solidFill>
                  <a:srgbClr val="FF0000"/>
                </a:solidFill>
                <a:ea typeface="楷体_GB2312" pitchFamily="49" charset="-122"/>
              </a:rPr>
              <a:t>极小项与极大项的性质：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CA1-823E-4888-BAA6-FC066C5FC602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A5E1-699F-489B-AFDF-6108E951B1B0}" type="slidenum">
              <a:rPr lang="en-US" altLang="zh-CN"/>
              <a:pPr/>
              <a:t>5</a:t>
            </a:fld>
            <a:r>
              <a:rPr lang="en-US" altLang="zh-CN"/>
              <a:t>/82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36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066800" y="1268413"/>
            <a:ext cx="77724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609600" indent="-609600" algn="just">
              <a:lnSpc>
                <a:spcPct val="150000"/>
              </a:lnSpc>
              <a:buClr>
                <a:srgbClr val="00FF00"/>
              </a:buClr>
            </a:pPr>
            <a:r>
              <a:rPr lang="zh-CN" altLang="zh-CN" sz="2800" b="1" noProof="1">
                <a:solidFill>
                  <a:srgbClr val="FF0000"/>
                </a:solidFill>
                <a:latin typeface="宋体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宋体" charset="-122"/>
              </a:rPr>
              <a:t>1-5.1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：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原子公式及其否定称为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句节（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正句节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负句节）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有限个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句节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组成的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析取式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有限个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句节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组成的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合取式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短语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有限个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短语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组成的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析取式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析取范式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有限个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组成的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合取式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合取范式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" name="矩形标注 1"/>
          <p:cNvSpPr/>
          <p:nvPr/>
        </p:nvSpPr>
        <p:spPr bwMode="auto">
          <a:xfrm>
            <a:off x="6012160" y="2735529"/>
            <a:ext cx="2448272" cy="576064"/>
          </a:xfrm>
          <a:prstGeom prst="wedgeRectCallout">
            <a:avLst>
              <a:gd name="adj1" fmla="val -80724"/>
              <a:gd name="adj2" fmla="val 58377"/>
            </a:avLst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他是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xxx; 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他是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yyy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;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283968" y="5733256"/>
            <a:ext cx="3528392" cy="576064"/>
          </a:xfrm>
          <a:prstGeom prst="wedgeRectCallout">
            <a:avLst>
              <a:gd name="adj1" fmla="val -12817"/>
              <a:gd name="adj2" fmla="val -281764"/>
            </a:avLst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他是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xxx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yyy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….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;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B4FA-97D5-4948-AA4A-12C017591FF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56E-A8B3-497C-9B8D-A1C092FDE196}" type="slidenum">
              <a:rPr lang="en-US" altLang="zh-CN"/>
              <a:pPr/>
              <a:t>50</a:t>
            </a:fld>
            <a:r>
              <a:rPr lang="en-US" altLang="zh-CN"/>
              <a:t>/82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极小项与极大项的性质：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*6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）极大项取值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：如果极大项中出现的是原子本身，则原子赋值为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；如果出现的是原子的否定，则原子赋值为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）极小项取值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DDDDDD"/>
                </a:solidFill>
              </a:rPr>
              <a:t> </a:t>
            </a:r>
            <a:r>
              <a:rPr lang="en-US" altLang="zh-CN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：如果极小项中出现的是原子本身，则原子赋值为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；如果出现的是原子的否定，则原子赋值为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）当一个极大项在一种解释下取值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时，其余极大项在同一解释下取值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）当一个极小项在一种解释下取值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时，其余极小项在同一解释下取值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B008-0773-4714-B81D-37F1A83A014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8B3E-0A9C-4E92-9FAA-5E33E6F2C990}" type="slidenum">
              <a:rPr lang="en-US" altLang="zh-CN"/>
              <a:pPr/>
              <a:t>51</a:t>
            </a:fld>
            <a:r>
              <a:rPr lang="en-US" altLang="zh-CN"/>
              <a:t>/82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极小项与极大项的性质：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*6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极大项取值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0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b="0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：如果极大项中出现的是原子本身，则原子赋值为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；如果出现的是原子的否定，则原子赋值为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*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）极小项取值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如果极小项中出现的是原子本身，则原子赋值为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；如果出现的是原子的否定，则原子赋值为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）当一个极大项在一种解释下取值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时，其余极大项在同一解释下取值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）当一个极小项在一种解释下取值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时，其余极小项在同一解释下取值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940B-EA0B-4855-A43F-B68BF075420E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F6B2-06FE-429E-8DB2-143AE7A13886}" type="slidenum">
              <a:rPr lang="en-US" altLang="zh-CN"/>
              <a:pPr/>
              <a:t>52</a:t>
            </a:fld>
            <a:r>
              <a:rPr lang="en-US" altLang="zh-CN"/>
              <a:t>/82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极小项与极大项的性质：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6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极大项取值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b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：如果极大项中出现的是原子本身，则原子赋值为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；如果出现的是原子的否定，则原子赋值为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极小项取值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0"/>
              <a:t> </a:t>
            </a:r>
            <a:r>
              <a:rPr lang="en-US" altLang="zh-CN" b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b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：如果极小项中出现的是原子本身，则原子赋值为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；如果出现的是原子的否定，则原子赋值为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当一个极大项在一种解释下取值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时，其余极大项在同一解释下取值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）当一个极小项在一种解释下取值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时，其余极小项在同一解释下取值</a:t>
            </a:r>
            <a:r>
              <a:rPr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D65-2C9D-4CEF-A4C4-901BCB5FC924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27-9E7F-4822-BC78-24F97BA5634C}" type="slidenum">
              <a:rPr lang="en-US" altLang="zh-CN"/>
              <a:pPr/>
              <a:t>53</a:t>
            </a:fld>
            <a:r>
              <a:rPr lang="en-US" altLang="zh-CN"/>
              <a:t>/82</a:t>
            </a: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极小项与极大项的性质：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6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极大项取值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b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：如果极大项中出现的是原子本身，则原子赋值为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；如果出现的是原子的否定，则原子赋值为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极小项取值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0"/>
              <a:t> </a:t>
            </a:r>
            <a:r>
              <a:rPr lang="en-US" altLang="zh-CN" b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b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：如果极小项中出现的是原子本身，则原子赋值为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；如果出现的是原子的否定，则原子赋值为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当一个极大项在一种解释下取值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时，其余极大项在同一解释下取值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当一个极小项在一种解释下取值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时，其余极小项在同一解释下取值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9AC-C2E9-4AF0-A5C3-8745071BBC09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7C54-4F8F-4032-80D8-0AF94DE23B59}" type="slidenum">
              <a:rPr lang="en-US" altLang="zh-CN"/>
              <a:pPr/>
              <a:t>54</a:t>
            </a:fld>
            <a:r>
              <a:rPr lang="en-US" altLang="zh-CN"/>
              <a:t>/82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范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式</a:t>
            </a: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存在定理：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14960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凡</a:t>
            </a:r>
            <a:r>
              <a:rPr lang="zh-CN" altLang="en-US" dirty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不是永真式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的命题公式都存在与之等价的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主合取范式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证明： （略）</a:t>
            </a:r>
          </a:p>
          <a:p>
            <a:pPr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凡</a:t>
            </a:r>
            <a:r>
              <a:rPr lang="zh-CN" altLang="en-US" dirty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不是矛盾式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的命题公式都存在与之等价的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主析取范式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证明： （略）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D365-3B12-4EEF-B072-5FA4D8D56631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72A0-FEE1-4E4F-93E2-85D287C8240E}" type="slidenum">
              <a:rPr lang="en-US" altLang="zh-CN"/>
              <a:pPr/>
              <a:t>55</a:t>
            </a:fld>
            <a:r>
              <a:rPr lang="en-US" altLang="zh-CN"/>
              <a:t>/82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endParaRPr lang="zh-CN" altLang="zh-CN" sz="36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195512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求主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析（合）取范式的方法有：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 真值表技术法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 公式转换法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47CF-7584-4B93-8958-F9DC24E9F1E5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1114-9BE4-4354-B8CA-821168AD35AB}" type="slidenum">
              <a:rPr lang="en-US" altLang="zh-CN"/>
              <a:pPr/>
              <a:t>56</a:t>
            </a:fld>
            <a:r>
              <a:rPr lang="en-US" altLang="zh-CN"/>
              <a:t>/82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66236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1.7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在命题公式的真值表中，使公式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的解释所对应的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全部极大项的</a:t>
            </a:r>
            <a:r>
              <a:rPr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合取式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，是该公式的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主合取范式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000" dirty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dirty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P15</a:t>
            </a:r>
            <a:r>
              <a:rPr lang="zh-CN" altLang="en-US" sz="2000" dirty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rgbClr val="DDDDDD"/>
              </a:buClr>
            </a:pP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1.8  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在命题公式的真值表中，使公式取值</a:t>
            </a:r>
            <a:r>
              <a:rPr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时的解释所对应的全部极小项的析取式，是该公式的主析取范式。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286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利用真值表求主析（合）取范式：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143000" y="4800600"/>
            <a:ext cx="77724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5.3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设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G=(P→Q)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，求出它的主析取范式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和主合取范式。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9F03-4400-49AF-9BF8-9B3182B29C9E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1B83-A012-4D52-BF84-2AC06F7EA083}" type="slidenum">
              <a:rPr lang="en-US" altLang="zh-CN"/>
              <a:pPr/>
              <a:t>57</a:t>
            </a:fld>
            <a:r>
              <a:rPr lang="en-US" altLang="zh-CN"/>
              <a:t>/82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66236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1.7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在命题公式的真值表中，使公式取值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时的解释所对应的全部极大项的合取式，是该公式的主合取范式。</a:t>
            </a:r>
          </a:p>
          <a:p>
            <a:pPr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1.8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在命题公式的真值表中，使公式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时的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解释所对应的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全部极小项的</a:t>
            </a:r>
            <a:r>
              <a:rPr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析取式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，是该公式的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主析取范式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 </a:t>
            </a:r>
            <a:r>
              <a:rPr lang="zh-CN" altLang="en-US" sz="2000" dirty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dirty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P16</a:t>
            </a:r>
            <a:r>
              <a:rPr lang="zh-CN" altLang="en-US" sz="2000" dirty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2286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利用真值表求主析（合）取范式：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1143000" y="4800600"/>
            <a:ext cx="77724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5.3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设  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G=(P→Q)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，求出它的主析取范式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和主合取范式。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E28-6676-4A69-9D9D-E6286718524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989F-4BE3-40B1-9E24-4F50FF97A714}" type="slidenum">
              <a:rPr lang="en-US" altLang="zh-CN"/>
              <a:pPr/>
              <a:t>58</a:t>
            </a:fld>
            <a:r>
              <a:rPr lang="en-US" altLang="zh-CN"/>
              <a:t>/82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66236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1.7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在命题公式的真值表中，使公式取值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时的解释所对应的全部极大项的合取式，是该公式的主合取范式。</a:t>
            </a:r>
          </a:p>
          <a:p>
            <a:pPr>
              <a:buClr>
                <a:srgbClr val="FF0000"/>
              </a:buClr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1.8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在命题公式的真值表中，使公式取值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时的解释所对应的全部极小项的析取式，是该公式的主析取范式。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2286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利用真值表求主析（合）取范式：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143000" y="4800600"/>
            <a:ext cx="77724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5.3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 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G=(P→Q)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，求出它的主析取范式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和主合取范式。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EEFE-DB1F-47DD-84D4-117DDEFB53C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4926-3570-40CA-AB9B-D9A6E2636D60}" type="slidenum">
              <a:rPr lang="en-US" altLang="zh-CN"/>
              <a:pPr/>
              <a:t>59</a:t>
            </a:fld>
            <a:r>
              <a:rPr lang="en-US" altLang="zh-CN"/>
              <a:t>/82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0062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首先列出其真值表如下：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/>
        </p:nvGraphicFramePr>
        <p:xfrm>
          <a:off x="2339975" y="1916113"/>
          <a:ext cx="2362200" cy="41148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 Q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(P→Q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1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1699" name="Rectangle 35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5.3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（续）：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FA2-97C6-4BF7-9161-B91CD98362D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E7B5-1926-4DF1-A106-E1B54FB8F675}" type="slidenum">
              <a:rPr lang="en-US" altLang="zh-CN"/>
              <a:pPr/>
              <a:t>6</a:t>
            </a:fld>
            <a:r>
              <a:rPr lang="en-US" altLang="zh-CN"/>
              <a:t>/82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endParaRPr kumimoji="0"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66800"/>
            <a:ext cx="7872412" cy="2135188"/>
          </a:xfrm>
          <a:noFill/>
          <a:ln/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Ｐ、～Ｐ是句节、子句、短语、析取范式、合取范式。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Ｐ∨Ｑ∨～Ｒ是子句、析取范式；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～Ｐ∧Ｑ∧Ｒ是短语、合取范式；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）（Ｐ∧Ｑ）∨（～Ｐ∧Ｑ）是析取范式。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）（Ｐ∨Ｑ）∧（～Ｐ∨Ｑ）是合取范式。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187450" y="3357563"/>
            <a:ext cx="7620000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句子Ｐ∨（Ｑ∨～Ｒ）、 ～（Ｑ∨Ｒ）既不是析取范式也不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是合取范式。但转换后：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Ｐ∨（Ｑ∨～Ｒ）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Ｐ∨Ｑ∨～Ｒ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～（Ｑ∨Ｒ）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～Ｑ∧～Ｒ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上述两式的右端即是析取范式和合取范式。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F5F0-1A0E-482E-BF64-114BAD205F4B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56E9-03C1-406E-85E8-F1F532DCB8AD}" type="slidenum">
              <a:rPr lang="en-US" altLang="zh-CN"/>
              <a:pPr/>
              <a:t>60</a:t>
            </a:fld>
            <a:r>
              <a:rPr lang="en-US" altLang="zh-CN"/>
              <a:t>/82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0062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rgbClr val="FF0000"/>
              </a:buClr>
            </a:pP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求公式的主析取范式</a:t>
            </a:r>
          </a:p>
        </p:txBody>
      </p:sp>
      <p:graphicFrame>
        <p:nvGraphicFramePr>
          <p:cNvPr id="155731" name="Group 83"/>
          <p:cNvGraphicFramePr>
            <a:graphicFrameLocks noGrp="1"/>
          </p:cNvGraphicFramePr>
          <p:nvPr/>
        </p:nvGraphicFramePr>
        <p:xfrm>
          <a:off x="2339975" y="1916113"/>
          <a:ext cx="2362200" cy="41148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 Q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(P→Q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1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5725" name="Rectangle 77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5.3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（续）：</a:t>
            </a:r>
          </a:p>
        </p:txBody>
      </p:sp>
      <p:sp>
        <p:nvSpPr>
          <p:cNvPr id="155732" name="Line 84"/>
          <p:cNvSpPr>
            <a:spLocks noChangeShapeType="1"/>
          </p:cNvSpPr>
          <p:nvPr/>
        </p:nvSpPr>
        <p:spPr bwMode="auto">
          <a:xfrm>
            <a:off x="4716463" y="3068638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33" name="Rectangle 85"/>
          <p:cNvSpPr>
            <a:spLocks noChangeArrowheads="1"/>
          </p:cNvSpPr>
          <p:nvPr/>
        </p:nvSpPr>
        <p:spPr bwMode="auto">
          <a:xfrm>
            <a:off x="6227763" y="2852738"/>
            <a:ext cx="243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0" lang="en-US" altLang="zh-CN" b="1">
                <a:solidFill>
                  <a:srgbClr val="FF0000"/>
                </a:solidFill>
              </a:rPr>
              <a:t>P∧ 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 b="1">
                <a:solidFill>
                  <a:srgbClr val="FF0000"/>
                </a:solidFill>
              </a:rPr>
              <a:t>Ｑ∧Ｒ</a:t>
            </a:r>
            <a:r>
              <a:rPr kumimoji="0" lang="zh-CN" altLang="en-US"/>
              <a:t> </a:t>
            </a:r>
          </a:p>
        </p:txBody>
      </p:sp>
      <p:sp>
        <p:nvSpPr>
          <p:cNvPr id="155734" name="Text Box 86"/>
          <p:cNvSpPr txBox="1">
            <a:spLocks noChangeArrowheads="1"/>
          </p:cNvSpPr>
          <p:nvPr/>
        </p:nvSpPr>
        <p:spPr bwMode="auto">
          <a:xfrm>
            <a:off x="4859338" y="2636838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极小项</a:t>
            </a:r>
          </a:p>
        </p:txBody>
      </p:sp>
      <p:sp>
        <p:nvSpPr>
          <p:cNvPr id="155735" name="Line 87"/>
          <p:cNvSpPr>
            <a:spLocks noChangeShapeType="1"/>
          </p:cNvSpPr>
          <p:nvPr/>
        </p:nvSpPr>
        <p:spPr bwMode="auto">
          <a:xfrm>
            <a:off x="4716463" y="3932238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36" name="Text Box 88"/>
          <p:cNvSpPr txBox="1">
            <a:spLocks noChangeArrowheads="1"/>
          </p:cNvSpPr>
          <p:nvPr/>
        </p:nvSpPr>
        <p:spPr bwMode="auto">
          <a:xfrm>
            <a:off x="4859338" y="3500438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极小项</a:t>
            </a:r>
          </a:p>
        </p:txBody>
      </p:sp>
      <p:sp>
        <p:nvSpPr>
          <p:cNvPr id="155737" name="Line 89"/>
          <p:cNvSpPr>
            <a:spLocks noChangeShapeType="1"/>
          </p:cNvSpPr>
          <p:nvPr/>
        </p:nvSpPr>
        <p:spPr bwMode="auto">
          <a:xfrm>
            <a:off x="4716463" y="4437063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38" name="Text Box 90"/>
          <p:cNvSpPr txBox="1">
            <a:spLocks noChangeArrowheads="1"/>
          </p:cNvSpPr>
          <p:nvPr/>
        </p:nvSpPr>
        <p:spPr bwMode="auto">
          <a:xfrm>
            <a:off x="4859338" y="4005263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极小项</a:t>
            </a:r>
          </a:p>
        </p:txBody>
      </p:sp>
      <p:sp>
        <p:nvSpPr>
          <p:cNvPr id="155739" name="Line 91"/>
          <p:cNvSpPr>
            <a:spLocks noChangeShapeType="1"/>
          </p:cNvSpPr>
          <p:nvPr/>
        </p:nvSpPr>
        <p:spPr bwMode="auto">
          <a:xfrm>
            <a:off x="4716463" y="5805488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40" name="Text Box 92"/>
          <p:cNvSpPr txBox="1">
            <a:spLocks noChangeArrowheads="1"/>
          </p:cNvSpPr>
          <p:nvPr/>
        </p:nvSpPr>
        <p:spPr bwMode="auto">
          <a:xfrm>
            <a:off x="4859338" y="5373688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极小项</a:t>
            </a:r>
          </a:p>
        </p:txBody>
      </p:sp>
      <p:sp>
        <p:nvSpPr>
          <p:cNvPr id="155741" name="Rectangle 93"/>
          <p:cNvSpPr>
            <a:spLocks noChangeArrowheads="1"/>
          </p:cNvSpPr>
          <p:nvPr/>
        </p:nvSpPr>
        <p:spPr bwMode="auto">
          <a:xfrm>
            <a:off x="6227763" y="3644900"/>
            <a:ext cx="197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>
                <a:sym typeface="Symbol" pitchFamily="18" charset="2"/>
              </a:rPr>
              <a:t> </a:t>
            </a:r>
            <a:r>
              <a:rPr kumimoji="0" lang="en-US" altLang="zh-CN" b="1">
                <a:solidFill>
                  <a:srgbClr val="FF0000"/>
                </a:solidFill>
              </a:rPr>
              <a:t>P∧</a:t>
            </a:r>
            <a:r>
              <a:rPr kumimoji="0" lang="zh-CN" altLang="en-US" b="1">
                <a:solidFill>
                  <a:srgbClr val="FF0000"/>
                </a:solidFill>
              </a:rPr>
              <a:t>Ｑ∧Ｒ</a:t>
            </a:r>
          </a:p>
        </p:txBody>
      </p:sp>
      <p:sp>
        <p:nvSpPr>
          <p:cNvPr id="155742" name="Rectangle 94"/>
          <p:cNvSpPr>
            <a:spLocks noChangeArrowheads="1"/>
          </p:cNvSpPr>
          <p:nvPr/>
        </p:nvSpPr>
        <p:spPr bwMode="auto">
          <a:xfrm>
            <a:off x="6227763" y="4149725"/>
            <a:ext cx="236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b="1">
                <a:solidFill>
                  <a:srgbClr val="FF0000"/>
                </a:solidFill>
              </a:rPr>
              <a:t>P∧ 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 b="1">
                <a:solidFill>
                  <a:srgbClr val="FF0000"/>
                </a:solidFill>
              </a:rPr>
              <a:t>Ｑ∧ 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 b="1">
                <a:solidFill>
                  <a:srgbClr val="FF0000"/>
                </a:solidFill>
              </a:rPr>
              <a:t>Ｒ</a:t>
            </a:r>
          </a:p>
        </p:txBody>
      </p:sp>
      <p:sp>
        <p:nvSpPr>
          <p:cNvPr id="155743" name="Rectangle 95"/>
          <p:cNvSpPr>
            <a:spLocks noChangeArrowheads="1"/>
          </p:cNvSpPr>
          <p:nvPr/>
        </p:nvSpPr>
        <p:spPr bwMode="auto">
          <a:xfrm>
            <a:off x="6227763" y="5589588"/>
            <a:ext cx="159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b="1">
                <a:solidFill>
                  <a:srgbClr val="FF0000"/>
                </a:solidFill>
              </a:rPr>
              <a:t>P∧</a:t>
            </a:r>
            <a:r>
              <a:rPr kumimoji="0" lang="zh-CN" altLang="en-US" b="1">
                <a:solidFill>
                  <a:srgbClr val="FF0000"/>
                </a:solidFill>
              </a:rPr>
              <a:t>Ｑ∧Ｒ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941-3F8D-4E39-9DD0-1543F82CCB42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74A3-4891-4D0C-AC6E-05974E5DF264}" type="slidenum">
              <a:rPr lang="en-US" altLang="zh-CN"/>
              <a:pPr/>
              <a:t>61</a:t>
            </a:fld>
            <a:r>
              <a:rPr lang="en-US" altLang="zh-CN"/>
              <a:t>/82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63525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rgbClr val="FF0000"/>
              </a:buClr>
            </a:pP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将极小项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全部进行析取后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，可得到相应的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主析取范式：</a:t>
            </a:r>
          </a:p>
          <a:p>
            <a:pPr eaLnBrk="0" hangingPunct="0">
              <a:lnSpc>
                <a:spcPct val="100000"/>
              </a:lnSpc>
              <a:buSzPts val="2800"/>
              <a:buFont typeface="Wingdings" pitchFamily="2" charset="2"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G=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（Ｐ→Ｑ）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Ｒ</a:t>
            </a:r>
          </a:p>
          <a:p>
            <a:pPr eaLnBrk="0" hangingPunct="0">
              <a:lnSpc>
                <a:spcPct val="100000"/>
              </a:lnSpc>
              <a:buSzPts val="28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Ｑ∧Ｒ）∨（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Ｑ∧Ｒ）∨（Ｐ∧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Ｑ∧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Ｒ）∨（Ｐ∧Ｑ∧Ｒ）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5.3</a:t>
            </a:r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（续）：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D057-24FF-4B3E-B2F3-6BCA02B84E53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A3DE-2121-4EE0-8DB8-70CE39EE05AC}" type="slidenum">
              <a:rPr lang="en-US" altLang="zh-CN"/>
              <a:pPr/>
              <a:t>62</a:t>
            </a:fld>
            <a:r>
              <a:rPr lang="en-US" altLang="zh-CN"/>
              <a:t>/82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34340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rgbClr val="FF0000"/>
              </a:buClr>
            </a:pP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求公式的主合取范式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zh-CN" altLang="en-US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0"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7788" name="Group 92"/>
          <p:cNvGraphicFramePr>
            <a:graphicFrameLocks noGrp="1"/>
          </p:cNvGraphicFramePr>
          <p:nvPr/>
        </p:nvGraphicFramePr>
        <p:xfrm>
          <a:off x="1835150" y="1989138"/>
          <a:ext cx="2362200" cy="4114800"/>
        </p:xfrm>
        <a:graphic>
          <a:graphicData uri="http://schemas.openxmlformats.org/drawingml/2006/table">
            <a:tbl>
              <a:tblPr/>
              <a:tblGrid>
                <a:gridCol w="108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P Q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(P→Q)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1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7773" name="Rectangle 77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5.3</a:t>
            </a:r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  <p:sp>
        <p:nvSpPr>
          <p:cNvPr id="157789" name="Line 93"/>
          <p:cNvSpPr>
            <a:spLocks noChangeShapeType="1"/>
          </p:cNvSpPr>
          <p:nvPr/>
        </p:nvSpPr>
        <p:spPr bwMode="auto">
          <a:xfrm>
            <a:off x="4213225" y="2708275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90" name="Text Box 94"/>
          <p:cNvSpPr txBox="1">
            <a:spLocks noChangeArrowheads="1"/>
          </p:cNvSpPr>
          <p:nvPr/>
        </p:nvSpPr>
        <p:spPr bwMode="auto">
          <a:xfrm>
            <a:off x="4356100" y="2276475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</a:rPr>
              <a:t>极大项</a:t>
            </a:r>
            <a:endParaRPr lang="zh-CN" altLang="en-US"/>
          </a:p>
        </p:txBody>
      </p:sp>
      <p:sp>
        <p:nvSpPr>
          <p:cNvPr id="157792" name="Line 96"/>
          <p:cNvSpPr>
            <a:spLocks noChangeShapeType="1"/>
          </p:cNvSpPr>
          <p:nvPr/>
        </p:nvSpPr>
        <p:spPr bwMode="auto">
          <a:xfrm>
            <a:off x="4211638" y="3573463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93" name="Text Box 97"/>
          <p:cNvSpPr txBox="1">
            <a:spLocks noChangeArrowheads="1"/>
          </p:cNvSpPr>
          <p:nvPr/>
        </p:nvSpPr>
        <p:spPr bwMode="auto">
          <a:xfrm>
            <a:off x="4356100" y="3213100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</a:rPr>
              <a:t>极大项</a:t>
            </a:r>
            <a:endParaRPr lang="zh-CN" altLang="en-US"/>
          </a:p>
        </p:txBody>
      </p:sp>
      <p:sp>
        <p:nvSpPr>
          <p:cNvPr id="157794" name="Line 98"/>
          <p:cNvSpPr>
            <a:spLocks noChangeShapeType="1"/>
          </p:cNvSpPr>
          <p:nvPr/>
        </p:nvSpPr>
        <p:spPr bwMode="auto">
          <a:xfrm>
            <a:off x="4211638" y="4941888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95" name="Text Box 99"/>
          <p:cNvSpPr txBox="1">
            <a:spLocks noChangeArrowheads="1"/>
          </p:cNvSpPr>
          <p:nvPr/>
        </p:nvSpPr>
        <p:spPr bwMode="auto">
          <a:xfrm>
            <a:off x="4427538" y="4581525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</a:rPr>
              <a:t>极大项</a:t>
            </a:r>
            <a:endParaRPr lang="zh-CN" altLang="en-US"/>
          </a:p>
        </p:txBody>
      </p:sp>
      <p:sp>
        <p:nvSpPr>
          <p:cNvPr id="157796" name="Line 100"/>
          <p:cNvSpPr>
            <a:spLocks noChangeShapeType="1"/>
          </p:cNvSpPr>
          <p:nvPr/>
        </p:nvSpPr>
        <p:spPr bwMode="auto">
          <a:xfrm>
            <a:off x="4213225" y="5445125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97" name="Text Box 101"/>
          <p:cNvSpPr txBox="1">
            <a:spLocks noChangeArrowheads="1"/>
          </p:cNvSpPr>
          <p:nvPr/>
        </p:nvSpPr>
        <p:spPr bwMode="auto">
          <a:xfrm>
            <a:off x="4500563" y="5084763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</a:rPr>
              <a:t>极大项</a:t>
            </a:r>
            <a:endParaRPr lang="zh-CN" altLang="en-US"/>
          </a:p>
        </p:txBody>
      </p:sp>
      <p:sp>
        <p:nvSpPr>
          <p:cNvPr id="157798" name="Rectangle 102"/>
          <p:cNvSpPr>
            <a:spLocks noChangeArrowheads="1"/>
          </p:cNvSpPr>
          <p:nvPr/>
        </p:nvSpPr>
        <p:spPr bwMode="auto">
          <a:xfrm>
            <a:off x="5651500" y="2420938"/>
            <a:ext cx="167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b="1">
                <a:solidFill>
                  <a:srgbClr val="FF0000"/>
                </a:solidFill>
              </a:rPr>
              <a:t>P∨</a:t>
            </a:r>
            <a:r>
              <a:rPr kumimoji="0" lang="zh-CN" altLang="en-US" b="1">
                <a:solidFill>
                  <a:srgbClr val="FF0000"/>
                </a:solidFill>
              </a:rPr>
              <a:t>Ｑ∨Ｒ</a:t>
            </a:r>
            <a:r>
              <a:rPr kumimoji="0" lang="zh-CN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57799" name="Rectangle 103"/>
          <p:cNvSpPr>
            <a:spLocks noChangeArrowheads="1"/>
          </p:cNvSpPr>
          <p:nvPr/>
        </p:nvSpPr>
        <p:spPr bwMode="auto">
          <a:xfrm>
            <a:off x="5724525" y="3284538"/>
            <a:ext cx="197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b="1">
                <a:solidFill>
                  <a:srgbClr val="FF0000"/>
                </a:solidFill>
              </a:rPr>
              <a:t>P∨ 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 b="1">
                <a:solidFill>
                  <a:srgbClr val="FF0000"/>
                </a:solidFill>
              </a:rPr>
              <a:t>Ｑ∨Ｒ</a:t>
            </a:r>
          </a:p>
        </p:txBody>
      </p:sp>
      <p:sp>
        <p:nvSpPr>
          <p:cNvPr id="157800" name="Rectangle 104"/>
          <p:cNvSpPr>
            <a:spLocks noChangeArrowheads="1"/>
          </p:cNvSpPr>
          <p:nvPr/>
        </p:nvSpPr>
        <p:spPr bwMode="auto">
          <a:xfrm>
            <a:off x="5724525" y="4652963"/>
            <a:ext cx="236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0" lang="en-US" altLang="zh-CN" b="1">
                <a:solidFill>
                  <a:srgbClr val="FF0000"/>
                </a:solidFill>
              </a:rPr>
              <a:t>P∨</a:t>
            </a:r>
            <a:r>
              <a:rPr kumimoji="0" lang="zh-CN" altLang="en-US" b="1">
                <a:solidFill>
                  <a:srgbClr val="FF0000"/>
                </a:solidFill>
              </a:rPr>
              <a:t>Ｑ∨ 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 b="1">
                <a:solidFill>
                  <a:srgbClr val="FF0000"/>
                </a:solidFill>
              </a:rPr>
              <a:t>Ｒ</a:t>
            </a:r>
          </a:p>
        </p:txBody>
      </p:sp>
      <p:sp>
        <p:nvSpPr>
          <p:cNvPr id="157801" name="Rectangle 105"/>
          <p:cNvSpPr>
            <a:spLocks noChangeArrowheads="1"/>
          </p:cNvSpPr>
          <p:nvPr/>
        </p:nvSpPr>
        <p:spPr bwMode="auto">
          <a:xfrm>
            <a:off x="5724525" y="5157788"/>
            <a:ext cx="236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0" lang="en-US" altLang="zh-CN" b="1">
                <a:solidFill>
                  <a:srgbClr val="FF0000"/>
                </a:solidFill>
              </a:rPr>
              <a:t>P∨ </a:t>
            </a:r>
            <a:r>
              <a:rPr lang="zh-CN" altLang="en-US" b="1">
                <a:solidFill>
                  <a:srgbClr val="FF0000"/>
                </a:solidFill>
              </a:rPr>
              <a:t>～</a:t>
            </a:r>
            <a:r>
              <a:rPr kumimoji="0" lang="zh-CN" altLang="en-US" b="1">
                <a:solidFill>
                  <a:srgbClr val="FF0000"/>
                </a:solidFill>
              </a:rPr>
              <a:t>Ｑ∨Ｒ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5B0E-4177-4328-9BBD-9885A43886D5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867D-451C-4ECE-8429-5AA56A80D4B5}" type="slidenum">
              <a:rPr lang="en-US" altLang="zh-CN"/>
              <a:pPr/>
              <a:t>63</a:t>
            </a:fld>
            <a:r>
              <a:rPr lang="en-US" altLang="zh-CN"/>
              <a:t>/82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208212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rgbClr val="FF0000"/>
              </a:buClr>
            </a:pP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极大项全部进行合取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后，可得到相应的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主合取范式：</a:t>
            </a:r>
          </a:p>
          <a:p>
            <a:pPr eaLnBrk="0" hangingPunct="0">
              <a:lnSpc>
                <a:spcPct val="100000"/>
              </a:lnSpc>
              <a:buSzPts val="2800"/>
              <a:buFont typeface="Wingdings" pitchFamily="2" charset="2"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G=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（Ｐ→Ｑ）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Ｒ</a:t>
            </a:r>
          </a:p>
          <a:p>
            <a:pPr eaLnBrk="0" hangingPunct="0">
              <a:lnSpc>
                <a:spcPct val="100000"/>
              </a:lnSpc>
              <a:buSzPts val="28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Ｑ∨Ｒ）∧（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Ｑ∨Ｒ）∧（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Ｐ ∨Ｑ∨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Ｒ）∧（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Ｐ∨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Ｑ∨Ｒ） </a:t>
            </a: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5.3</a:t>
            </a:r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0AF3-5A0A-4082-B230-3CD8CE29D2E7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7B2C-259E-4834-9DFD-855C961D4740}" type="slidenum">
              <a:rPr lang="en-US" altLang="zh-CN"/>
              <a:pPr/>
              <a:t>64</a:t>
            </a:fld>
            <a:r>
              <a:rPr lang="en-US" altLang="zh-CN"/>
              <a:t>/82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公式转换法：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8940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）利用等价公式中的等价式和蕴涵式将公式中的→、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用联结词</a:t>
            </a:r>
            <a:r>
              <a:rPr lang="zh-CN" altLang="en-US" sz="2400">
                <a:solidFill>
                  <a:srgbClr val="FF0000"/>
                </a:solidFill>
              </a:rPr>
              <a:t>～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、∧、∨来取代；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）利用德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摩根定律将否定号</a:t>
            </a:r>
            <a:r>
              <a:rPr lang="zh-CN" altLang="en-US" sz="2400">
                <a:solidFill>
                  <a:srgbClr val="DDDDDD"/>
                </a:solidFill>
              </a:rPr>
              <a:t>～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移到各个命题变元的前端；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）利用结合律、分配律、吸收律、幂等律、交换律等将公式化成其等价的析取范式和合取范式。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）在析取范式的短语和合取范式的子句中，如同一命题变元出现多次，则将其化成只出现一次。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）去掉析取范式中所有永假式的短语和合取范式中所有永真式的子句，即去掉短语中含有形如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>
                <a:solidFill>
                  <a:srgbClr val="DDDDDD"/>
                </a:solidFill>
              </a:rPr>
              <a:t>～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的子公式和子句中含有形如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>
                <a:solidFill>
                  <a:srgbClr val="DDDDDD"/>
                </a:solidFill>
              </a:rPr>
              <a:t>～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的子公式。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C6F9-F378-4564-BFE0-209046F81022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E328-E943-4182-A868-35C71D8DD2EF}" type="slidenum">
              <a:rPr lang="en-US" altLang="zh-CN"/>
              <a:pPr/>
              <a:t>65</a:t>
            </a:fld>
            <a:r>
              <a:rPr lang="en-US" altLang="zh-CN"/>
              <a:t>/82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公式转换法：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8940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>
                <a:latin typeface="楷体_GB2312" pitchFamily="49" charset="-122"/>
                <a:ea typeface="楷体_GB2312" pitchFamily="49" charset="-122"/>
              </a:rPr>
              <a:t>利用等价公式中的等价式和蕴涵式将公式中的→、</a:t>
            </a:r>
            <a:r>
              <a:rPr kumimoji="0"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 sz="2400" b="0">
                <a:latin typeface="楷体_GB2312" pitchFamily="49" charset="-122"/>
                <a:ea typeface="楷体_GB2312" pitchFamily="49" charset="-122"/>
              </a:rPr>
              <a:t>用联结词</a:t>
            </a:r>
            <a:r>
              <a:rPr lang="zh-CN" altLang="en-US" sz="2400" b="0"/>
              <a:t>～</a:t>
            </a:r>
            <a:r>
              <a:rPr kumimoji="0" lang="zh-CN" altLang="en-US" sz="2400" b="0">
                <a:latin typeface="楷体_GB2312" pitchFamily="49" charset="-122"/>
                <a:ea typeface="楷体_GB2312" pitchFamily="49" charset="-122"/>
              </a:rPr>
              <a:t>、∧、∨来取代；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）利用德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摩根定律将否定号</a:t>
            </a:r>
            <a:r>
              <a:rPr lang="zh-CN" altLang="en-US" sz="2400">
                <a:solidFill>
                  <a:srgbClr val="FF0000"/>
                </a:solidFill>
              </a:rPr>
              <a:t>～</a:t>
            </a:r>
            <a:r>
              <a:rPr kumimoji="0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移到各个命题变元的前端；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）利用结合律、分配律、吸收律、幂等律、交换律等将公式化成其等价的析取范式和合取范式。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）在析取范式的短语和合取范式的子句中，如同一命题变元出现多次，则将其化成只出现一次。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）去掉析取范式中所有永假式的短语和合取范式中所有永真式的子句，即去掉短语中含有形如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>
                <a:solidFill>
                  <a:srgbClr val="DDDDDD"/>
                </a:solidFill>
              </a:rPr>
              <a:t>～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的子公式和子句中含有形如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>
                <a:solidFill>
                  <a:srgbClr val="DDDDDD"/>
                </a:solidFill>
              </a:rPr>
              <a:t>～</a:t>
            </a:r>
            <a:r>
              <a:rPr kumimoji="0"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的子公式。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E57-D77F-47E3-8AEE-FC3400E2070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848-158C-463A-9642-3900384FD69E}" type="slidenum">
              <a:rPr lang="en-US" altLang="zh-CN"/>
              <a:pPr/>
              <a:t>66</a:t>
            </a:fld>
            <a:r>
              <a:rPr lang="en-US" altLang="zh-CN"/>
              <a:t>/82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公式转换法：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8940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利用等价公式中的等价式和蕴涵式将公式中的→、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用联结词</a:t>
            </a:r>
            <a:r>
              <a:rPr lang="zh-CN" altLang="en-US" sz="2400" b="0" dirty="0"/>
              <a:t>～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、∧、∨来取代；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利用德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摩根定律将否定号</a:t>
            </a:r>
            <a:r>
              <a:rPr lang="zh-CN" altLang="en-US" sz="2400" b="0" dirty="0"/>
              <a:t>～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移到各个命题变元的前端；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）利用结合律、分配律、吸收律、幂等律、交换律等将公式化成其等价的析取范式和合取范式。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）在析取范式的短语和合取范式的子句中，如同一命题变元出现多次，则将其化成只出现一次。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）去掉析取范式中所有永假式的短语和合取范式中所有永真式的子句，即去掉短语中含有形如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dirty="0">
                <a:solidFill>
                  <a:srgbClr val="DDDDDD"/>
                </a:solidFill>
              </a:rPr>
              <a:t>～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的子公式和子句中含有形如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 dirty="0">
                <a:solidFill>
                  <a:srgbClr val="DDDDDD"/>
                </a:solidFill>
              </a:rPr>
              <a:t>～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的子公式。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C8EE-D539-49C7-B201-0029D9F3EC0E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C8F1-E9E6-4BC0-873A-8CE64EBE6B39}" type="slidenum">
              <a:rPr lang="en-US" altLang="zh-CN"/>
              <a:pPr/>
              <a:t>67</a:t>
            </a:fld>
            <a:r>
              <a:rPr lang="en-US" altLang="zh-CN"/>
              <a:t>/82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公式转换法：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8940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利用等价公式中的等价式和蕴涵式将公式中的→、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用联结词</a:t>
            </a:r>
            <a:r>
              <a:rPr lang="zh-CN" altLang="en-US" sz="2400" b="0" dirty="0"/>
              <a:t>～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、∧、∨来取代；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利用德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摩根定律将否定号</a:t>
            </a:r>
            <a:r>
              <a:rPr lang="zh-CN" altLang="en-US" sz="2400" b="0" dirty="0"/>
              <a:t>～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移到各个命题变元的前端；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利用结合律、分配律、吸收律、幂等律、交换律等将公式化成其等价的析取范式和合取范式。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）在析取范式的短语和合取范式的子句中，如同一命题变元出现多次，则将其化成只出现一次。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）去掉析取范式中所有永假式的短语和合取范式中所有永真式的子句，即去掉短语中含有形如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dirty="0">
                <a:solidFill>
                  <a:srgbClr val="DDDDDD"/>
                </a:solidFill>
              </a:rPr>
              <a:t>～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的子公式和子句中含有形如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 dirty="0">
                <a:solidFill>
                  <a:srgbClr val="DDDDDD"/>
                </a:solidFill>
              </a:rPr>
              <a:t>～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的子公式。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6A5D-A591-4CC9-8F32-4E39A454E4E3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79BF-A7DE-45E6-A985-CE3BAE6FD944}" type="slidenum">
              <a:rPr lang="en-US" altLang="zh-CN"/>
              <a:pPr/>
              <a:t>68</a:t>
            </a:fld>
            <a:r>
              <a:rPr lang="en-US" altLang="zh-CN"/>
              <a:t>/82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公式转换法：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8940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利用等价公式中的等价式和蕴涵式将公式中的→、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用联结词</a:t>
            </a:r>
            <a:r>
              <a:rPr lang="zh-CN" altLang="en-US" sz="2400" b="0" dirty="0"/>
              <a:t>～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、∧、∨来取代；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利用德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摩根定律将否定号</a:t>
            </a:r>
            <a:r>
              <a:rPr lang="zh-CN" altLang="en-US" sz="2400" b="0" dirty="0"/>
              <a:t>～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移到各个命题变元的前端；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利用结合律、分配律、吸收律、幂等律、交换律等将公式化成其等价的析取范式和合取范式。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在析取范式的短语和合取范式的子句中，如同一命题变元出现多次，则将其化成只出现一次。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）去掉析取范式中所有永假式的短语和合取范式中所有永真式的子句，即去掉短语中含有形如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dirty="0">
                <a:solidFill>
                  <a:srgbClr val="FF0000"/>
                </a:solidFill>
              </a:rPr>
              <a:t>～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的子公式和子句中含有形如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sz="2400" dirty="0">
                <a:solidFill>
                  <a:srgbClr val="FF0000"/>
                </a:solidFill>
              </a:rPr>
              <a:t>～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的子公式。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C24-1749-47B6-A711-E6FA4AC1EF88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78DD-A325-4EF3-A9CF-BB5AE46BA2F7}" type="slidenum">
              <a:rPr lang="en-US" altLang="zh-CN"/>
              <a:pPr/>
              <a:t>69</a:t>
            </a:fld>
            <a:r>
              <a:rPr lang="en-US" altLang="zh-CN"/>
              <a:t>/82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公式转换法：（续）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1965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若析取范式的某一个短语中缺少该命题公式中所规定的命题变元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，则可用公式：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400" dirty="0">
                <a:solidFill>
                  <a:srgbClr val="FF0000"/>
                </a:solidFill>
              </a:rPr>
              <a:t>～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Ｐ∨Ｐ）∧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Q=Q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将命题变元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补进去，并利用分配律展开，然后合并相同的短语，此时得到的短语将是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标准的极小项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）若合取范式的某一个子句中缺少该命题公式中所规定的命题变元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，则可用公式：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（</a:t>
            </a:r>
            <a:r>
              <a:rPr lang="zh-CN" altLang="zh-CN" sz="2400" dirty="0">
                <a:solidFill>
                  <a:srgbClr val="DDDDDD"/>
                </a:solidFill>
              </a:rPr>
              <a:t>～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Ｐ∧Ｐ）∨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Q=Q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将命题变元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补进去，并利用分配律展开，然后合并相同的子句，此时得到的子句将是标准的极大项。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）利用幂等律将相同的极小项和极大项合并，同时利用交换律进行顺序调整，由此可转换成标准的主析取范式和主合取范式。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839F-9138-4046-8DE0-61E2D1E35024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C8F6-6843-429E-A788-77E459726BF7}" type="slidenum">
              <a:rPr lang="en-US" altLang="zh-CN"/>
              <a:pPr/>
              <a:t>7</a:t>
            </a:fld>
            <a:r>
              <a:rPr lang="en-US" altLang="zh-CN"/>
              <a:t>/82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endParaRPr kumimoji="0"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2633404"/>
          </a:xfrm>
          <a:noFill/>
          <a:ln/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Ｐ、～Ｐ是句节、子句、短语、析取范式、合取范式。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Ｐ∨Ｑ∨～Ｒ是子句、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个短语的析取范式、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个子句的合取范式；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～Ｐ∧Ｑ∧Ｒ是短语 、合取范式；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）（Ｐ∧Ｑ）∨（～Ｐ∧Ｑ）是析取范式。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）（Ｐ∨Ｑ）∧（～Ｐ∨Ｑ）是合取范式。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187450" y="3357563"/>
            <a:ext cx="7620000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句子Ｐ∨（Ｑ∨～Ｒ）、 ～（Ｑ∨Ｒ）既不是析取范式也不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是合取范式。但转换后：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Ｐ∨（Ｑ∨～Ｒ）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Ｐ∨Ｑ∨～Ｒ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～（Ｑ∨Ｒ）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～Ｑ∧～Ｒ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上述两式的右端即是析取范式和合取范式。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D002-7DDC-4559-904F-94A8A3F40E92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7573-4B85-421C-AFC4-9D63BB49289E}" type="slidenum">
              <a:rPr lang="en-US" altLang="zh-CN"/>
              <a:pPr/>
              <a:t>70</a:t>
            </a:fld>
            <a:r>
              <a:rPr lang="en-US" altLang="zh-CN"/>
              <a:t>/82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公式转换法：（续）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1965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若析取范式的某一个短语中缺少该命题公式中所规定的命题变元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，则可用公式：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（</a:t>
            </a:r>
            <a:r>
              <a:rPr lang="zh-CN" altLang="zh-CN" sz="2400" b="0" dirty="0"/>
              <a:t>～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Ｐ∨Ｐ）∧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Q=Q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将命题变元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补进去，并利用分配律展开，然后合并相同的短语，此时得到的短语将是标准的极小项。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若合取范式的某一个子句中缺少该命题公式中所规定的命题变元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，则可用公式：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400" dirty="0">
                <a:solidFill>
                  <a:srgbClr val="FF0000"/>
                </a:solidFill>
              </a:rPr>
              <a:t>～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Ｐ∧Ｐ）∨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Q=Q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将命题变元</a:t>
            </a:r>
            <a:r>
              <a:rPr kumimoji="0"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补进去，并利用分配律展开，然后合并相同的子句，此时得到的子句将是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标准的极大项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）利用幂等律将相同的极小项和极大项合并，同时利用交换律进行顺序调整，由此可转换成标准的主析取范式和主合取范式。 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0AB6-D692-46AF-8844-20CA0DCCF84E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68D7-F020-45E1-9607-4AD5BE670270}" type="slidenum">
              <a:rPr lang="en-US" altLang="zh-CN"/>
              <a:pPr/>
              <a:t>71</a:t>
            </a:fld>
            <a:r>
              <a:rPr lang="en-US" altLang="zh-CN"/>
              <a:t>/82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公式转换法：（续）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19650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若析取范式的某一个短语中缺少该命题公式中所规定的命题变元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，则可用公式：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（</a:t>
            </a:r>
            <a:r>
              <a:rPr lang="zh-CN" altLang="zh-CN" sz="2400" b="0" dirty="0"/>
              <a:t>～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Ｐ∨Ｐ）∧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Q=Q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将命题变元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补进去，并利用分配律展开，然后合并相同的短语，此时得到的短语将是标准的极小项。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若合取范式的某一个子句中缺少该命题公式中所规定的命题变元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，则可用公式：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（</a:t>
            </a:r>
            <a:r>
              <a:rPr lang="zh-CN" altLang="zh-CN" sz="2400" b="0" dirty="0"/>
              <a:t>～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Ｐ∧Ｐ）∨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Q=Q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将命题变元</a:t>
            </a:r>
            <a:r>
              <a:rPr kumimoji="0" lang="en-US" altLang="zh-CN" sz="24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补进去，并利用分配律展开，然后合并相同的子句，此时得到的子句将是标准的极大项。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利用幂等律将相同的极小项和极大项合并，同时利用交换律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kumimoji="0" lang="zh-CN" altLang="en-US" sz="24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顺序调整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，由此可转换成</a:t>
            </a: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标准的主析取范式和主合取范式</a:t>
            </a:r>
            <a:r>
              <a:rPr kumimoji="0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7EAE-75D5-4A3A-BCD6-5E8669DE0FD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0C8-DC54-4F60-BCD1-999BC6D7A9AA}" type="slidenum">
              <a:rPr lang="en-US" altLang="zh-CN"/>
              <a:pPr/>
              <a:t>72</a:t>
            </a:fld>
            <a:r>
              <a:rPr lang="en-US" altLang="zh-CN"/>
              <a:t>/82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77043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19E30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利用公式的等价求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的主析取范式和主合取范式。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P∨Q)∧R</a:t>
            </a:r>
            <a:r>
              <a:rPr kumimoji="0" lang="zh-CN" altLang="en-US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P∨Q∨(R∧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((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P∧P)∨(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Q∧Q)∨R)</a:t>
            </a:r>
            <a:r>
              <a:rPr kumimoji="0" lang="zh-CN" altLang="en-US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（添加</a:t>
            </a:r>
            <a:r>
              <a:rPr kumimoji="0"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0" lang="zh-CN" altLang="en-US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Q∨R)∧(P∨Q∨R) </a:t>
            </a:r>
            <a:r>
              <a:rPr kumimoji="0" lang="zh-CN" altLang="en-US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(P∨Q∨R)∧(P∨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R)∧(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</a:t>
            </a:r>
            <a:r>
              <a:rPr kumimoji="0" lang="zh-CN" altLang="en-US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（结合律）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－－－－－</a:t>
            </a: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主合取范式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C42-04EE-4E84-9261-942D5958C38B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7B6-D086-4160-B0DF-3A7A04841E3C}" type="slidenum">
              <a:rPr lang="en-US" altLang="zh-CN"/>
              <a:pPr/>
              <a:t>73</a:t>
            </a:fld>
            <a:r>
              <a:rPr lang="en-US" altLang="zh-CN"/>
              <a:t>/82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77043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19E30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利用公式的等价求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的主析取范式和主合取范式。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∧R</a:t>
            </a:r>
            <a:r>
              <a:rPr kumimoji="0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P∨Q)∧R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P∨Q∨(R∧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((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P∧P)∨(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Q∧Q)∨R)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（添加</a:t>
            </a:r>
            <a:r>
              <a:rPr kumimoji="0"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Q∨R)∧(P∨Q∨R) 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(P∨Q∨R)∧(P∨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（结合律）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－－－－－</a:t>
            </a: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主合取范式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E596-B93C-450E-8D9D-E7B9FEBB1AA4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6C9-6593-44D8-B792-0935D30D7F1A}" type="slidenum">
              <a:rPr lang="en-US" altLang="zh-CN"/>
              <a:pPr/>
              <a:t>74</a:t>
            </a:fld>
            <a:r>
              <a:rPr lang="en-US" altLang="zh-CN"/>
              <a:t>/82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77043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19E30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利用公式的等价求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的主析取范式和主合取范式。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/>
              <a:t>～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P∨Q)∧R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(R∧</a:t>
            </a: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R)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(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P∧P)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Q∧Q)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∨R)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（添加</a:t>
            </a:r>
            <a:r>
              <a:rPr kumimoji="0"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Q∨R)∧(P∨Q∨R) 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(P∨Q∨R)∧(P∨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（结合律）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－－－－－</a:t>
            </a: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主合取范式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7AA3-D811-440A-AB2D-224AA0111399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4077-8D23-4475-94BD-DC433E906B6F}" type="slidenum">
              <a:rPr lang="en-US" altLang="zh-CN"/>
              <a:pPr/>
              <a:t>75</a:t>
            </a:fld>
            <a:r>
              <a:rPr lang="en-US" altLang="zh-CN"/>
              <a:t>/82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77043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19E30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利用公式的等价求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的主析取范式和主合取范式。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/>
              <a:t>～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P∨Q)∧R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∨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R∧</a:t>
            </a:r>
            <a:r>
              <a:rPr lang="zh-CN" altLang="en-US" dirty="0"/>
              <a:t>～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en-US" altLang="zh-CN" u="sng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((</a:t>
            </a:r>
            <a:r>
              <a:rPr lang="zh-CN" altLang="en-US" u="sng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kumimoji="0" lang="en-US" altLang="zh-CN" u="sng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P∧P)∨(</a:t>
            </a:r>
            <a:r>
              <a:rPr lang="zh-CN" altLang="en-US" u="sng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kumimoji="0" lang="en-US" altLang="zh-CN" u="sng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Q∧Q)∨R)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（添加</a:t>
            </a:r>
            <a:r>
              <a:rPr kumimoji="0" lang="en-US" altLang="zh-CN" sz="2000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P∨Q∨R)∧(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kumimoji="0" lang="en-US" altLang="zh-CN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kumimoji="0" lang="en-US" altLang="zh-CN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Q∨R)∧(</a:t>
            </a:r>
            <a:r>
              <a:rPr lang="zh-CN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kumimoji="0" lang="en-US" altLang="zh-CN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P∨Q∨R)∧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kumimoji="0" lang="en-US" altLang="zh-CN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Q∨R)∧(P∨Q∨R)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（分配律）</a:t>
            </a:r>
            <a:r>
              <a:rPr kumimoji="0" lang="zh-CN" altLang="en-US" sz="2000" dirty="0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（思考？）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(P∨Q∨R)∧(P∨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R)∧(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Q∨R)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（结合律）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－－－－－</a:t>
            </a: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主合取范式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3093-EE4B-4F23-B72C-A7F40DB38CE2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C70A-7F7E-4096-B74D-37E3C7E2D975}" type="slidenum">
              <a:rPr lang="en-US" altLang="zh-CN"/>
              <a:pPr/>
              <a:t>76</a:t>
            </a:fld>
            <a:r>
              <a:rPr lang="en-US" altLang="zh-CN"/>
              <a:t>/82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77043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19E30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利用公式的等价求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的主析取范式和主合取范式。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 b="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 dirty="0"/>
              <a:t>～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P∨Q)∧R</a:t>
            </a:r>
            <a:r>
              <a:rPr kumimoji="0" lang="zh-CN" altLang="en-US" sz="2000" b="0" dirty="0">
                <a:latin typeface="楷体_GB2312" pitchFamily="49" charset="-122"/>
                <a:ea typeface="楷体_GB2312" pitchFamily="49" charset="-122"/>
              </a:rPr>
              <a:t>（蕴涵）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b="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 dirty="0"/>
              <a:t>～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P∨Q∨(R∧</a:t>
            </a:r>
            <a:r>
              <a:rPr lang="zh-CN" altLang="en-US" b="0" dirty="0"/>
              <a:t>～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R))∧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   ((</a:t>
            </a:r>
            <a:r>
              <a:rPr lang="zh-CN" altLang="en-US" b="0" dirty="0"/>
              <a:t>～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P∧P)∨(</a:t>
            </a:r>
            <a:r>
              <a:rPr lang="zh-CN" altLang="en-US" b="0" dirty="0"/>
              <a:t>～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Q∧Q)∨R)</a:t>
            </a:r>
            <a:r>
              <a:rPr kumimoji="0" lang="zh-CN" altLang="en-US" sz="2000" b="0" dirty="0">
                <a:latin typeface="楷体_GB2312" pitchFamily="49" charset="-122"/>
                <a:ea typeface="楷体_GB2312" pitchFamily="49" charset="-122"/>
              </a:rPr>
              <a:t>（添加</a:t>
            </a:r>
            <a:r>
              <a:rPr kumimoji="0" lang="en-US" altLang="zh-CN" sz="2000" b="0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sz="2000" b="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000" b="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sz="2000" b="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0"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i="1" dirty="0"/>
              <a:t>～</a:t>
            </a:r>
            <a:r>
              <a:rPr kumimoji="0" lang="en-US" altLang="zh-CN" i="1" dirty="0">
                <a:latin typeface="楷体_GB2312" pitchFamily="49" charset="-122"/>
                <a:ea typeface="楷体_GB2312" pitchFamily="49" charset="-122"/>
              </a:rPr>
              <a:t>P∨Q∨R)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∧(</a:t>
            </a:r>
            <a:r>
              <a:rPr lang="zh-CN" altLang="en-US" dirty="0"/>
              <a:t>～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dirty="0"/>
              <a:t>～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/>
              <a:t>～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/>
              <a:t>～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Q∨R)∧</a:t>
            </a:r>
            <a:r>
              <a:rPr kumimoji="0" lang="en-US" altLang="zh-CN" i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i="1" dirty="0"/>
              <a:t>～</a:t>
            </a:r>
            <a:r>
              <a:rPr kumimoji="0" lang="en-US" altLang="zh-CN" i="1" dirty="0">
                <a:latin typeface="楷体_GB2312" pitchFamily="49" charset="-122"/>
                <a:ea typeface="楷体_GB2312" pitchFamily="49" charset="-122"/>
              </a:rPr>
              <a:t>P∨Q∨R)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(P∨</a:t>
            </a:r>
            <a:r>
              <a:rPr lang="zh-CN" altLang="en-US" dirty="0"/>
              <a:t>～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Q∨R)∧(P∨Q∨R) 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（分配律）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(P∨Q∨R)∧(P∨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Q∨R)∧(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P∨Q∨R)∧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P∨Q∨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R)∧(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Q∨R)</a:t>
            </a:r>
            <a:r>
              <a:rPr kumimoji="0"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kumimoji="0"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－－－－－</a:t>
            </a: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主合取范式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DED3-13CF-445D-9B4A-12D23ABACA90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D105-8CA7-4F8E-99D9-8BB988DB60FC}" type="slidenum">
              <a:rPr lang="en-US" altLang="zh-CN"/>
              <a:pPr/>
              <a:t>77</a:t>
            </a:fld>
            <a:r>
              <a:rPr lang="en-US" altLang="zh-CN"/>
              <a:t>/82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062287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P∨Q)∧R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（蕴涵）</a:t>
            </a: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P∧R)∨(Q∧R)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Q∨Q)∧R)∨((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P∨P)∧Q∧R)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P∧Q∧R)∨(P∧Q∧R) </a:t>
            </a:r>
            <a:r>
              <a:rPr kumimoji="0" lang="zh-CN" altLang="en-US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</a:t>
            </a:r>
            <a:endParaRPr kumimoji="0" lang="zh-CN" altLang="en-US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P∧Q∧R)∨(P∧Q∧R)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主析取范式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9D1-2D5F-42F6-AA15-0F4744A8E250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AF7E-CE1C-40AD-8901-B05A73EA643E}" type="slidenum">
              <a:rPr lang="en-US" altLang="zh-CN"/>
              <a:pPr/>
              <a:t>78</a:t>
            </a:fld>
            <a:r>
              <a:rPr lang="en-US" altLang="zh-CN"/>
              <a:t>/82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062287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 dirty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/>
              <a:t>～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kumimoji="0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∧R 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（蕴涵）</a:t>
            </a:r>
            <a:endParaRPr kumimoji="0"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kumimoji="0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P∧R)∨(Q∧R)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Q∨Q)∧R)∨((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P∨P)∧Q∧R)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P∧Q∧R)∨(P∧Q∧R) </a:t>
            </a:r>
            <a:r>
              <a:rPr kumimoji="0"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</a:t>
            </a:r>
            <a:endParaRPr kumimoji="0" lang="zh-CN" altLang="en-US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 dirty="0">
                <a:solidFill>
                  <a:srgbClr val="DDDDDD"/>
                </a:solidFill>
              </a:rPr>
              <a:t>～</a:t>
            </a:r>
            <a:r>
              <a:rPr kumimoji="0" lang="en-US" altLang="zh-CN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P∧Q∧R)∨(P∧Q∧R)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 dirty="0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kumimoji="0" lang="zh-CN" altLang="en-US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主析取范式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A6D1-5BE5-400F-BF7B-7DF2BF95ECD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6BEB-78C3-4092-B4F1-EE10DAFD8C7A}" type="slidenum">
              <a:rPr lang="en-US" altLang="zh-CN"/>
              <a:pPr/>
              <a:t>79</a:t>
            </a:fld>
            <a:r>
              <a:rPr lang="en-US" altLang="zh-CN"/>
              <a:t>/82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062287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/>
              <a:t>～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P∨Q)∧R </a:t>
            </a:r>
            <a:r>
              <a:rPr kumimoji="0" lang="zh-CN" altLang="en-US" sz="2000" b="0">
                <a:latin typeface="楷体_GB2312" pitchFamily="49" charset="-122"/>
                <a:ea typeface="楷体_GB2312" pitchFamily="49" charset="-122"/>
              </a:rPr>
              <a:t>（蕴涵）</a:t>
            </a:r>
            <a:endParaRPr kumimoji="0" lang="zh-CN" altLang="en-US" b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/>
              <a:t>～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P∧R)∨(Q∧R)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～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Q∨Q)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∧R)∨(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～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P∨P)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P∧Q∧R)∨(P∧Q∧R) </a:t>
            </a:r>
            <a:r>
              <a:rPr kumimoji="0" lang="zh-CN" altLang="en-US" sz="2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（分配律）</a:t>
            </a:r>
            <a:endParaRPr kumimoji="0" lang="zh-CN" altLang="en-US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P∧Q∧R)∨(P∧Q∧R)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主析取范式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153C-7934-47C5-88CB-144C4F72D419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E72-6714-4240-976C-A7EDB6025B5D}" type="slidenum">
              <a:rPr lang="en-US" altLang="zh-CN"/>
              <a:pPr/>
              <a:t>8</a:t>
            </a:fld>
            <a:r>
              <a:rPr lang="en-US" altLang="zh-CN"/>
              <a:t>/82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endParaRPr kumimoji="0"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2633404"/>
          </a:xfrm>
          <a:noFill/>
          <a:ln/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Ｐ、～Ｐ是句节、子句、短语、析取范式、合取范式。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Ｐ∨Ｑ∨～Ｒ是子句、析取范式；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～Ｐ∧Ｑ∧Ｒ是短语、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个子句的合取范式，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个短语的析取范式；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）（Ｐ∧Ｑ）∨（～Ｐ∧Ｑ）是析取范式。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）（Ｐ∨Ｑ）∧（～Ｐ∨Ｑ）是合取范式。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187450" y="3357563"/>
            <a:ext cx="7620000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句子Ｐ∨（Ｑ∨～Ｒ）、 ～（Ｑ∨Ｒ）既不是析取范式也不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是合取范式。但转换后：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Ｐ∨（Ｑ∨～Ｒ）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Ｐ∨Ｑ∨～Ｒ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～（Ｑ∨Ｒ）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～Ｑ∧～Ｒ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上述两式的右端即是析取范式和合取范式。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95DE-C714-41E5-9436-440EBC1BE155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4A3-D94A-4258-A6D9-0EB7155430B0}" type="slidenum">
              <a:rPr lang="en-US" altLang="zh-CN"/>
              <a:pPr/>
              <a:t>80</a:t>
            </a:fld>
            <a:r>
              <a:rPr lang="en-US" altLang="zh-CN"/>
              <a:t>/82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062287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/>
              <a:t>～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P∨Q)∧R </a:t>
            </a:r>
            <a:r>
              <a:rPr kumimoji="0" lang="zh-CN" altLang="en-US" sz="2000" b="0">
                <a:latin typeface="楷体_GB2312" pitchFamily="49" charset="-122"/>
                <a:ea typeface="楷体_GB2312" pitchFamily="49" charset="-122"/>
              </a:rPr>
              <a:t>（蕴涵）</a:t>
            </a:r>
            <a:endParaRPr kumimoji="0" lang="zh-CN" altLang="en-US" b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b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/>
              <a:t>～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P∧R)∨(Q∧R)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/>
              <a:t>～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/>
              <a:t>～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Q∨Q)∧R)∨((</a:t>
            </a:r>
            <a:r>
              <a:rPr lang="zh-CN" altLang="en-US"/>
              <a:t>～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P∨P)∧Q∧R)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P∧Q∧R)∨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P∧Q∧R)∨(P∧Q∧R) </a:t>
            </a: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分配律</a:t>
            </a: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0"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>
                <a:solidFill>
                  <a:srgbClr val="DDDDDD"/>
                </a:solidFill>
              </a:rPr>
              <a:t>～</a:t>
            </a:r>
            <a:r>
              <a:rPr kumimoji="0" lang="en-US" altLang="zh-CN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P∧Q∧R)∨(P∧Q∧R)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kumimoji="0" lang="zh-CN" altLang="en-US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主析取范式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13C1-FBC1-4D33-9B7E-29C7D62816E1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73D2-AC34-480A-BA66-10391353C40E}" type="slidenum">
              <a:rPr lang="en-US" altLang="zh-CN"/>
              <a:pPr/>
              <a:t>81</a:t>
            </a:fld>
            <a:r>
              <a:rPr lang="en-US" altLang="zh-CN"/>
              <a:t>/82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062287"/>
          </a:xfrm>
          <a:noFill/>
          <a:ln/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(P→Q)∧R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/>
              <a:t>～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P∨Q)∧R </a:t>
            </a:r>
            <a:r>
              <a:rPr kumimoji="0" lang="zh-CN" altLang="en-US" sz="2000" b="0">
                <a:latin typeface="楷体_GB2312" pitchFamily="49" charset="-122"/>
                <a:ea typeface="楷体_GB2312" pitchFamily="49" charset="-122"/>
              </a:rPr>
              <a:t>（蕴涵）</a:t>
            </a:r>
            <a:endParaRPr kumimoji="0" lang="zh-CN" altLang="en-US" b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b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/>
              <a:t>～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P∧R)∨(Q∧R)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/>
              <a:t>～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P∧(</a:t>
            </a:r>
            <a:r>
              <a:rPr lang="zh-CN" altLang="en-US" b="0"/>
              <a:t>～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Q∨Q)∧R)∨((</a:t>
            </a:r>
            <a:r>
              <a:rPr lang="zh-CN" altLang="en-US" b="0"/>
              <a:t>～</a:t>
            </a:r>
            <a:r>
              <a:rPr kumimoji="0" lang="en-US" altLang="zh-CN" b="0">
                <a:latin typeface="楷体_GB2312" pitchFamily="49" charset="-122"/>
                <a:ea typeface="楷体_GB2312" pitchFamily="49" charset="-122"/>
              </a:rPr>
              <a:t>P∨P)∧Q∧R)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/>
              <a:t>～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/>
              <a:t>～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Q∧R)∨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/>
              <a:t>～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P∧Q∧R)∨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/>
              <a:t>～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P∧Q∧R</a:t>
            </a:r>
            <a:r>
              <a:rPr kumimoji="0"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∨(P∧Q∧R) </a:t>
            </a: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（分配律）</a:t>
            </a: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Q∧R)∨(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P∧Q∧R)∨(P∧Q∧R)</a:t>
            </a:r>
          </a:p>
          <a:p>
            <a:pPr algn="l"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主析取范式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E49F-2DB7-4BE9-9C76-68C20DA4486C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CA4-40C9-4EDA-8B74-F2B66B401B3A}" type="slidenum">
              <a:rPr lang="en-US" altLang="zh-CN"/>
              <a:pPr/>
              <a:t>82</a:t>
            </a:fld>
            <a:r>
              <a:rPr lang="en-US" altLang="zh-CN"/>
              <a:t>/82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</a:rPr>
              <a:t>基本要求：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662362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理解析取范式、合取范式等概念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深刻理解极小项、极大项的定义，主析取范式、主合取范式等概念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熟练掌握求主析取（主合取）范式的方法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会用主析取范式求公式的成真赋值、成假赋值、判断公式的类型、判断两个公式是否等价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CC9-D9A5-4B83-B063-6CF17996A24A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1ABF-0901-4FF9-8245-55F62D580144}" type="slidenum">
              <a:rPr lang="en-US" altLang="zh-CN"/>
              <a:pPr/>
              <a:t>83</a:t>
            </a:fld>
            <a:r>
              <a:rPr lang="en-US" altLang="zh-CN"/>
              <a:t>/82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</a:rPr>
              <a:t>习题：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547813" y="1341438"/>
            <a:ext cx="36840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P25</a:t>
            </a:r>
            <a:r>
              <a:rPr lang="zh-CN" altLang="en-US" b="1" dirty="0">
                <a:solidFill>
                  <a:srgbClr val="FF0000"/>
                </a:solidFill>
              </a:rPr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12(1)(2)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13(1)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14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4896-38E3-4DB2-B913-E69948988457}" type="datetime1">
              <a:rPr lang="zh-CN" altLang="en-US"/>
              <a:pPr/>
              <a:t>2018/9/10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FD69-54A6-4204-B77A-2B9CADD57D19}" type="slidenum">
              <a:rPr lang="en-US" altLang="zh-CN"/>
              <a:pPr/>
              <a:t>9</a:t>
            </a:fld>
            <a:r>
              <a:rPr lang="en-US" altLang="zh-CN"/>
              <a:t>/82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29488" cy="719138"/>
          </a:xfrm>
          <a:noFill/>
          <a:ln/>
        </p:spPr>
        <p:txBody>
          <a:bodyPr/>
          <a:lstStyle/>
          <a:p>
            <a:pPr algn="l" eaLnBrk="0" hangingPunct="0"/>
            <a:r>
              <a:rPr kumimoji="0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endParaRPr kumimoji="0"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2135188"/>
          </a:xfrm>
          <a:noFill/>
          <a:ln/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Ｐ、～Ｐ是句节、子句、短语、析取范式、合取范式。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Ｐ∨Ｑ∨～Ｒ是子句、析取范式；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～Ｐ∧Ｑ∧Ｒ是短语、合取范式； 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（Ｐ∧Ｑ）∨（～Ｐ∧Ｑ）是析取范式。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）（Ｐ∨Ｑ）∧（～Ｐ∨Ｑ）是合取范式。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187450" y="3357563"/>
            <a:ext cx="7620000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句子Ｐ∨（Ｑ∨～Ｒ）、 ～（Ｑ∨Ｒ）既不是析取范式也不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是合取范式。但转换后：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Ｐ∨（Ｑ∨～Ｒ）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Ｐ∨Ｑ∨～Ｒ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～（Ｑ∨Ｒ）</a:t>
            </a:r>
            <a:r>
              <a:rPr lang="en-US" altLang="zh-CN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～Ｑ∧～Ｒ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上述两式的右端即是析取范式和合取范式。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2850</TotalTime>
  <Words>8919</Words>
  <Application>Microsoft Office PowerPoint</Application>
  <PresentationFormat>全屏显示(4:3)</PresentationFormat>
  <Paragraphs>930</Paragraphs>
  <Slides>83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3" baseType="lpstr">
      <vt:lpstr>黑体</vt:lpstr>
      <vt:lpstr>楷体_GB2312</vt:lpstr>
      <vt:lpstr>宋体</vt:lpstr>
      <vt:lpstr>Symbol</vt:lpstr>
      <vt:lpstr>Times New Roman</vt:lpstr>
      <vt:lpstr>Wingdings</vt:lpstr>
      <vt:lpstr>Notebook</vt:lpstr>
      <vt:lpstr>1_Notebook</vt:lpstr>
      <vt:lpstr>Equation</vt:lpstr>
      <vt:lpstr>公式</vt:lpstr>
      <vt:lpstr>代术成</vt:lpstr>
      <vt:lpstr>1.5 命题公式的范式表示 主要内容:</vt:lpstr>
      <vt:lpstr>1.5 命题公式的范式表示：</vt:lpstr>
      <vt:lpstr>1.5 命题公式的范式表示：</vt:lpstr>
      <vt:lpstr>PowerPoint 演示文稿</vt:lpstr>
      <vt:lpstr>例5.1</vt:lpstr>
      <vt:lpstr>例5.1</vt:lpstr>
      <vt:lpstr>例5.1</vt:lpstr>
      <vt:lpstr>例5.1</vt:lpstr>
      <vt:lpstr>例5.1</vt:lpstr>
      <vt:lpstr>例5.1</vt:lpstr>
      <vt:lpstr>例5.1</vt:lpstr>
      <vt:lpstr>结论：</vt:lpstr>
      <vt:lpstr>结论：</vt:lpstr>
      <vt:lpstr>结论：</vt:lpstr>
      <vt:lpstr>结论：</vt:lpstr>
      <vt:lpstr>结论：</vt:lpstr>
      <vt:lpstr>定理1.6 （范式存在定理）任何命题公式都存在与之等价的合取范式与析取范式。  证明： （略p25) </vt:lpstr>
      <vt:lpstr>求一个命题公式的与之等价的析取范式和合取范式，其步骤如下：</vt:lpstr>
      <vt:lpstr>求一个命题公式的与之等价的析取范式和合取范式，其步骤如下：</vt:lpstr>
      <vt:lpstr>求一个命题公式的与之等价的析取范式和合取范式，其步骤如下：</vt:lpstr>
      <vt:lpstr>范式的求取（化归）过程：</vt:lpstr>
      <vt:lpstr>范式的求取（化归）过程：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主析取范式</vt:lpstr>
      <vt:lpstr>主析取范式</vt:lpstr>
      <vt:lpstr>主析取范式</vt:lpstr>
      <vt:lpstr>主析取范式</vt:lpstr>
      <vt:lpstr>主析取范式</vt:lpstr>
      <vt:lpstr>主（特异、正则）合取范式：</vt:lpstr>
      <vt:lpstr>主（特异、正则）合取范式：</vt:lpstr>
      <vt:lpstr>主（特异、正则）合取范式：</vt:lpstr>
      <vt:lpstr>PowerPoint 演示文稿</vt:lpstr>
      <vt:lpstr>PowerPoint 演示文稿</vt:lpstr>
      <vt:lpstr>极小项与极大项的性质：</vt:lpstr>
      <vt:lpstr>极小项与极大项的性质：</vt:lpstr>
      <vt:lpstr>极小项与极大项的性质：</vt:lpstr>
      <vt:lpstr>极小项与极大项的性质：</vt:lpstr>
      <vt:lpstr>极小项与极大项的性质：</vt:lpstr>
      <vt:lpstr>极小项与极大项的性质：</vt:lpstr>
      <vt:lpstr>极小项与极大项的性质：</vt:lpstr>
      <vt:lpstr>极小项与极大项的性质：</vt:lpstr>
      <vt:lpstr>极小项与极大项的性质：</vt:lpstr>
      <vt:lpstr>范式存在定理：</vt:lpstr>
      <vt:lpstr>PowerPoint 演示文稿</vt:lpstr>
      <vt:lpstr>利用真值表求主析（合）取范式：</vt:lpstr>
      <vt:lpstr>利用真值表求主析（合）取范式：</vt:lpstr>
      <vt:lpstr>利用真值表求主析（合）取范式：</vt:lpstr>
      <vt:lpstr>例5.3（续）：</vt:lpstr>
      <vt:lpstr>例5.3（续）：</vt:lpstr>
      <vt:lpstr>例5.3（续）：</vt:lpstr>
      <vt:lpstr>例5.3（续）</vt:lpstr>
      <vt:lpstr>例5.3（续）</vt:lpstr>
      <vt:lpstr>公式转换法：</vt:lpstr>
      <vt:lpstr>公式转换法：</vt:lpstr>
      <vt:lpstr>公式转换法：</vt:lpstr>
      <vt:lpstr>公式转换法：</vt:lpstr>
      <vt:lpstr>公式转换法：</vt:lpstr>
      <vt:lpstr>公式转换法：（续）</vt:lpstr>
      <vt:lpstr>公式转换法：（续）</vt:lpstr>
      <vt:lpstr>公式转换法：（续）</vt:lpstr>
      <vt:lpstr>例5.4：</vt:lpstr>
      <vt:lpstr>例5.4：</vt:lpstr>
      <vt:lpstr>例5.4：</vt:lpstr>
      <vt:lpstr>例5.4：</vt:lpstr>
      <vt:lpstr>例5.4：</vt:lpstr>
      <vt:lpstr>例5.4（续）</vt:lpstr>
      <vt:lpstr>例5.4（续）</vt:lpstr>
      <vt:lpstr>例5.4（续）</vt:lpstr>
      <vt:lpstr>例5.4（续）</vt:lpstr>
      <vt:lpstr>例5.4（续）</vt:lpstr>
      <vt:lpstr>基本要求：</vt:lpstr>
      <vt:lpstr>习题：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admin</cp:lastModifiedBy>
  <cp:revision>241</cp:revision>
  <dcterms:created xsi:type="dcterms:W3CDTF">2002-08-01T13:37:15Z</dcterms:created>
  <dcterms:modified xsi:type="dcterms:W3CDTF">2018-09-10T08:24:57Z</dcterms:modified>
</cp:coreProperties>
</file>