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57"/>
  </p:notesMasterIdLst>
  <p:sldIdLst>
    <p:sldId id="519" r:id="rId2"/>
    <p:sldId id="383" r:id="rId3"/>
    <p:sldId id="273" r:id="rId4"/>
    <p:sldId id="459" r:id="rId5"/>
    <p:sldId id="458" r:id="rId6"/>
    <p:sldId id="460" r:id="rId7"/>
    <p:sldId id="342" r:id="rId8"/>
    <p:sldId id="387" r:id="rId9"/>
    <p:sldId id="390" r:id="rId10"/>
    <p:sldId id="509" r:id="rId11"/>
    <p:sldId id="510" r:id="rId12"/>
    <p:sldId id="511" r:id="rId13"/>
    <p:sldId id="388" r:id="rId14"/>
    <p:sldId id="512" r:id="rId15"/>
    <p:sldId id="513" r:id="rId16"/>
    <p:sldId id="514" r:id="rId17"/>
    <p:sldId id="515" r:id="rId18"/>
    <p:sldId id="386" r:id="rId19"/>
    <p:sldId id="516" r:id="rId20"/>
    <p:sldId id="385" r:id="rId21"/>
    <p:sldId id="517" r:id="rId22"/>
    <p:sldId id="372" r:id="rId23"/>
    <p:sldId id="343" r:id="rId24"/>
    <p:sldId id="461" r:id="rId25"/>
    <p:sldId id="462" r:id="rId26"/>
    <p:sldId id="463" r:id="rId27"/>
    <p:sldId id="344" r:id="rId28"/>
    <p:sldId id="464" r:id="rId29"/>
    <p:sldId id="465" r:id="rId30"/>
    <p:sldId id="466" r:id="rId31"/>
    <p:sldId id="467" r:id="rId32"/>
    <p:sldId id="468" r:id="rId33"/>
    <p:sldId id="391" r:id="rId34"/>
    <p:sldId id="471" r:id="rId35"/>
    <p:sldId id="472" r:id="rId36"/>
    <p:sldId id="473" r:id="rId37"/>
    <p:sldId id="474" r:id="rId38"/>
    <p:sldId id="373" r:id="rId39"/>
    <p:sldId id="392" r:id="rId40"/>
    <p:sldId id="374" r:id="rId41"/>
    <p:sldId id="476" r:id="rId42"/>
    <p:sldId id="475" r:id="rId43"/>
    <p:sldId id="477" r:id="rId44"/>
    <p:sldId id="375" r:id="rId45"/>
    <p:sldId id="478" r:id="rId46"/>
    <p:sldId id="479" r:id="rId47"/>
    <p:sldId id="520" r:id="rId48"/>
    <p:sldId id="518" r:id="rId49"/>
    <p:sldId id="350" r:id="rId50"/>
    <p:sldId id="469" r:id="rId51"/>
    <p:sldId id="393" r:id="rId52"/>
    <p:sldId id="480" r:id="rId53"/>
    <p:sldId id="394" r:id="rId54"/>
    <p:sldId id="395" r:id="rId55"/>
    <p:sldId id="359" r:id="rId56"/>
    <p:sldId id="397" r:id="rId57"/>
    <p:sldId id="396" r:id="rId58"/>
    <p:sldId id="360" r:id="rId59"/>
    <p:sldId id="470" r:id="rId60"/>
    <p:sldId id="361" r:id="rId61"/>
    <p:sldId id="481" r:id="rId62"/>
    <p:sldId id="482" r:id="rId63"/>
    <p:sldId id="363" r:id="rId64"/>
    <p:sldId id="398" r:id="rId65"/>
    <p:sldId id="406" r:id="rId66"/>
    <p:sldId id="405" r:id="rId67"/>
    <p:sldId id="404" r:id="rId68"/>
    <p:sldId id="403" r:id="rId69"/>
    <p:sldId id="402" r:id="rId70"/>
    <p:sldId id="401" r:id="rId71"/>
    <p:sldId id="400" r:id="rId72"/>
    <p:sldId id="379" r:id="rId73"/>
    <p:sldId id="407" r:id="rId74"/>
    <p:sldId id="380" r:id="rId75"/>
    <p:sldId id="408" r:id="rId76"/>
    <p:sldId id="409" r:id="rId77"/>
    <p:sldId id="410" r:id="rId78"/>
    <p:sldId id="411" r:id="rId79"/>
    <p:sldId id="412" r:id="rId80"/>
    <p:sldId id="413" r:id="rId81"/>
    <p:sldId id="414" r:id="rId82"/>
    <p:sldId id="415" r:id="rId83"/>
    <p:sldId id="364" r:id="rId84"/>
    <p:sldId id="416" r:id="rId85"/>
    <p:sldId id="365" r:id="rId86"/>
    <p:sldId id="366" r:id="rId87"/>
    <p:sldId id="417" r:id="rId88"/>
    <p:sldId id="418" r:id="rId89"/>
    <p:sldId id="419" r:id="rId90"/>
    <p:sldId id="420" r:id="rId91"/>
    <p:sldId id="421" r:id="rId92"/>
    <p:sldId id="422" r:id="rId93"/>
    <p:sldId id="423" r:id="rId94"/>
    <p:sldId id="424" r:id="rId95"/>
    <p:sldId id="425" r:id="rId96"/>
    <p:sldId id="426" r:id="rId97"/>
    <p:sldId id="367" r:id="rId98"/>
    <p:sldId id="368" r:id="rId99"/>
    <p:sldId id="427" r:id="rId100"/>
    <p:sldId id="428" r:id="rId101"/>
    <p:sldId id="429" r:id="rId102"/>
    <p:sldId id="430" r:id="rId103"/>
    <p:sldId id="431" r:id="rId104"/>
    <p:sldId id="432" r:id="rId105"/>
    <p:sldId id="434" r:id="rId106"/>
    <p:sldId id="433" r:id="rId107"/>
    <p:sldId id="377" r:id="rId108"/>
    <p:sldId id="371" r:id="rId109"/>
    <p:sldId id="435" r:id="rId110"/>
    <p:sldId id="436" r:id="rId111"/>
    <p:sldId id="437" r:id="rId112"/>
    <p:sldId id="438" r:id="rId113"/>
    <p:sldId id="439" r:id="rId114"/>
    <p:sldId id="440" r:id="rId115"/>
    <p:sldId id="441" r:id="rId116"/>
    <p:sldId id="442" r:id="rId117"/>
    <p:sldId id="443" r:id="rId118"/>
    <p:sldId id="444" r:id="rId119"/>
    <p:sldId id="445" r:id="rId120"/>
    <p:sldId id="446" r:id="rId121"/>
    <p:sldId id="381" r:id="rId122"/>
    <p:sldId id="447" r:id="rId123"/>
    <p:sldId id="382" r:id="rId124"/>
    <p:sldId id="448" r:id="rId125"/>
    <p:sldId id="449" r:id="rId126"/>
    <p:sldId id="450" r:id="rId127"/>
    <p:sldId id="451" r:id="rId128"/>
    <p:sldId id="452" r:id="rId129"/>
    <p:sldId id="453" r:id="rId130"/>
    <p:sldId id="454" r:id="rId131"/>
    <p:sldId id="455" r:id="rId132"/>
    <p:sldId id="456" r:id="rId133"/>
    <p:sldId id="457" r:id="rId134"/>
    <p:sldId id="485" r:id="rId135"/>
    <p:sldId id="483" r:id="rId136"/>
    <p:sldId id="487" r:id="rId137"/>
    <p:sldId id="486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9" r:id="rId147"/>
    <p:sldId id="498" r:id="rId148"/>
    <p:sldId id="497" r:id="rId149"/>
    <p:sldId id="496" r:id="rId150"/>
    <p:sldId id="500" r:id="rId151"/>
    <p:sldId id="507" r:id="rId152"/>
    <p:sldId id="508" r:id="rId153"/>
    <p:sldId id="501" r:id="rId154"/>
    <p:sldId id="502" r:id="rId155"/>
    <p:sldId id="384" r:id="rId156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0ECDC"/>
    <a:srgbClr val="996633"/>
    <a:srgbClr val="191919"/>
    <a:srgbClr val="FFFF00"/>
    <a:srgbClr val="E6E0C4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theme" Target="theme/theme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6175FBC1-9FCD-45C6-80D3-093CE829E2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35039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F3F38EAA-F3FF-4818-ABBD-9D37B6C6C9E3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计算机科学与工程学院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5FB3E88E-4CA6-484E-84E8-A293A0DE8D69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4108" name="Picture 12" descr="图标-1"/>
          <p:cNvPicPr>
            <a:picLocks noChangeAspect="1" noChangeArrowheads="1"/>
          </p:cNvPicPr>
          <p:nvPr userDrawn="1"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838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F8CC6E-698D-4DAB-9EBD-B4D9ABA21397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A5EED8-D0D2-4F43-ADF1-62CFF6AFC444}" type="slidenum">
              <a:rPr lang="en-US" altLang="zh-CN" smtClean="0"/>
              <a:pPr/>
              <a:t>‹#›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423233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1905000" cy="144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562600" cy="144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E8C6C5-F259-4167-9743-39C6063D9FA2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3F0D0A-ACE2-46A3-A847-810EC8E3BCE2}" type="slidenum">
              <a:rPr lang="en-US" altLang="zh-CN" smtClean="0"/>
              <a:pPr/>
              <a:t>‹#›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807001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51E68D-0F27-4BE6-8B84-4D8EEFDBBE60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514C1D-603C-4F76-832E-2027F7E9B463}" type="slidenum">
              <a:rPr lang="en-US" altLang="zh-CN" smtClean="0"/>
              <a:pPr/>
              <a:t>‹#›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371450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A35865-3342-4025-BDD4-43127BC58451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1F1BE1-4CCA-484F-8A81-2844FD6046DE}" type="slidenum">
              <a:rPr lang="en-US" altLang="zh-CN" smtClean="0"/>
              <a:pPr/>
              <a:t>‹#›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480826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166813"/>
            <a:ext cx="3733800" cy="58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166813"/>
            <a:ext cx="3733800" cy="58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30F3CA-91F6-4A92-9466-7151361861F8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8A1C6-0F40-4B34-8631-7CA76BE7A76D}" type="slidenum">
              <a:rPr lang="en-US" altLang="zh-CN" smtClean="0"/>
              <a:pPr/>
              <a:t>‹#›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341105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D4D1E4-D434-4480-AD17-3C62E48BCA62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02AF52-CAB5-4014-9947-13CFEAFC3537}" type="slidenum">
              <a:rPr lang="en-US" altLang="zh-CN" smtClean="0"/>
              <a:pPr/>
              <a:t>‹#›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438756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0EB8A9-66E2-42A3-9980-FC98A93C0573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D7CBF-397E-4C04-8D67-03F54AB7070B}" type="slidenum">
              <a:rPr lang="en-US" altLang="zh-CN" smtClean="0"/>
              <a:pPr/>
              <a:t>‹#›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866588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DEEBE2-8240-41A9-B6AA-5DF538F5AFBF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7FF330-BB3F-43B2-830E-8F7BE8429CFC}" type="slidenum">
              <a:rPr lang="en-US" altLang="zh-CN" smtClean="0"/>
              <a:pPr/>
              <a:t>‹#›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005868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55DB5-BB07-40D8-82C3-586F398A4F08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AB10C-457B-4A9C-8853-2AC28BEEDD90}" type="slidenum">
              <a:rPr lang="en-US" altLang="zh-CN" smtClean="0"/>
              <a:pPr/>
              <a:t>‹#›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014168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AFC05D-D59C-473B-99F1-411E52995592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2FFF00-5C80-4E71-B3DF-423F28206CA8}" type="slidenum">
              <a:rPr lang="en-US" altLang="zh-CN" smtClean="0"/>
              <a:pPr/>
              <a:t>‹#›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043955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FFFFFF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9173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76" name="Picture 4" descr="minispi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0"/>
            <a:ext cx="11811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04800"/>
            <a:ext cx="7329488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166813"/>
            <a:ext cx="76200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 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542088"/>
            <a:ext cx="1905000" cy="1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800" b="1">
                <a:solidFill>
                  <a:srgbClr val="00FF00"/>
                </a:solidFill>
                <a:latin typeface="+mn-ea"/>
              </a:defRPr>
            </a:lvl1pPr>
          </a:lstStyle>
          <a:p>
            <a:fld id="{C8465CF2-D1EB-4ED0-85DD-3CFD7E4EDC6E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1000" y="6542088"/>
            <a:ext cx="3959225" cy="1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 b="1">
                <a:solidFill>
                  <a:srgbClr val="00FF00"/>
                </a:solidFill>
                <a:latin typeface="+mn-ea"/>
              </a:defRPr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542088"/>
            <a:ext cx="1905000" cy="1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800" b="1">
                <a:solidFill>
                  <a:srgbClr val="00FF00"/>
                </a:solidFill>
                <a:latin typeface="+mn-ea"/>
              </a:defRPr>
            </a:lvl1pPr>
          </a:lstStyle>
          <a:p>
            <a:fld id="{732DF86B-352F-4E81-B5E0-3E0B1BF42EE4}" type="slidenum">
              <a:rPr lang="en-US" altLang="zh-CN" smtClean="0"/>
              <a:pPr/>
              <a:t>‹#›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3084" name="Rectangle 12"/>
          <p:cNvSpPr>
            <a:spLocks noChangeArrowheads="1"/>
          </p:cNvSpPr>
          <p:nvPr userDrawn="1"/>
        </p:nvSpPr>
        <p:spPr bwMode="auto">
          <a:xfrm>
            <a:off x="1143000" y="0"/>
            <a:ext cx="8001000" cy="241300"/>
          </a:xfrm>
          <a:prstGeom prst="rect">
            <a:avLst/>
          </a:prstGeom>
          <a:solidFill>
            <a:srgbClr val="9173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5" name="Rectangle 13"/>
          <p:cNvSpPr>
            <a:spLocks noChangeArrowheads="1"/>
          </p:cNvSpPr>
          <p:nvPr userDrawn="1"/>
        </p:nvSpPr>
        <p:spPr bwMode="auto">
          <a:xfrm>
            <a:off x="8991600" y="228600"/>
            <a:ext cx="152400" cy="6324600"/>
          </a:xfrm>
          <a:prstGeom prst="rect">
            <a:avLst/>
          </a:prstGeom>
          <a:solidFill>
            <a:srgbClr val="9173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6" name="Rectangle 14"/>
          <p:cNvSpPr>
            <a:spLocks noChangeArrowheads="1"/>
          </p:cNvSpPr>
          <p:nvPr userDrawn="1"/>
        </p:nvSpPr>
        <p:spPr bwMode="auto">
          <a:xfrm>
            <a:off x="1066800" y="1012825"/>
            <a:ext cx="7558088" cy="53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88" name="Picture 16" descr="图标-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/>
  <p:txStyles>
    <p:titleStyle>
      <a:lvl1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just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0FF00"/>
        </a:buClr>
        <a:buFont typeface="Wingdings" pitchFamily="2" charset="2"/>
        <a:buChar char="§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3932238"/>
            <a:ext cx="6858000" cy="823912"/>
          </a:xfrm>
        </p:spPr>
        <p:txBody>
          <a:bodyPr>
            <a:spAutoFit/>
          </a:bodyPr>
          <a:lstStyle/>
          <a:p>
            <a:r>
              <a:rPr lang="zh-CN" altLang="en-US" sz="4800" dirty="0" smtClean="0">
                <a:solidFill>
                  <a:srgbClr val="0000FF"/>
                </a:solidFill>
                <a:ea typeface="楷体_GB2312" pitchFamily="49" charset="-122"/>
              </a:rPr>
              <a:t>代术成</a:t>
            </a:r>
            <a:endParaRPr lang="zh-CN" altLang="en-US" sz="48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495800"/>
            <a:ext cx="8382000" cy="2287588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990033"/>
                </a:solidFill>
              </a:rPr>
              <a:t>Email</a:t>
            </a:r>
            <a:r>
              <a:rPr lang="zh-CN" altLang="en-US" sz="3200" dirty="0" smtClean="0">
                <a:solidFill>
                  <a:srgbClr val="990033"/>
                </a:solidFill>
              </a:rPr>
              <a:t>：</a:t>
            </a:r>
            <a:r>
              <a:rPr lang="en-US" altLang="zh-CN" sz="3200" dirty="0" smtClean="0">
                <a:solidFill>
                  <a:srgbClr val="990033"/>
                </a:solidFill>
              </a:rPr>
              <a:t>daishucheng@scu.edu.cn</a:t>
            </a:r>
            <a:endParaRPr lang="en-US" altLang="zh-CN" sz="3200" dirty="0">
              <a:solidFill>
                <a:srgbClr val="99003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rgbClr val="990033"/>
                </a:solidFill>
              </a:rPr>
              <a:t>18980455872</a:t>
            </a:r>
            <a:endParaRPr lang="en-US" altLang="zh-CN" sz="3200" dirty="0">
              <a:solidFill>
                <a:srgbClr val="990033"/>
              </a:solidFill>
            </a:endParaRPr>
          </a:p>
          <a:p>
            <a:pPr>
              <a:lnSpc>
                <a:spcPct val="150000"/>
              </a:lnSpc>
            </a:pPr>
            <a:fld id="{CF04F81B-6210-47C0-8437-74EE087F28B4}" type="datetime3">
              <a:rPr lang="zh-CN" altLang="en-US" sz="3200">
                <a:solidFill>
                  <a:srgbClr val="00CC99"/>
                </a:solidFill>
              </a:rPr>
              <a:pPr>
                <a:lnSpc>
                  <a:spcPct val="150000"/>
                </a:lnSpc>
              </a:pPr>
              <a:t>2018年9月13日星期四</a:t>
            </a:fld>
            <a:endParaRPr lang="en-US" altLang="zh-CN" sz="3200" dirty="0">
              <a:solidFill>
                <a:srgbClr val="00CC99"/>
              </a:solidFill>
            </a:endParaRPr>
          </a:p>
        </p:txBody>
      </p:sp>
      <p:sp>
        <p:nvSpPr>
          <p:cNvPr id="96260" name="WordArt 4"/>
          <p:cNvSpPr>
            <a:spLocks noChangeArrowheads="1" noChangeShapeType="1" noTextEdit="1"/>
          </p:cNvSpPr>
          <p:nvPr/>
        </p:nvSpPr>
        <p:spPr bwMode="auto">
          <a:xfrm>
            <a:off x="406400" y="1524000"/>
            <a:ext cx="8280400" cy="2362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sz="9600" kern="10">
                <a:ln w="6350">
                  <a:solidFill>
                    <a:srgbClr val="CC00CC"/>
                  </a:solidFill>
                  <a:round/>
                  <a:headEnd/>
                  <a:tailEnd/>
                </a:ln>
                <a:solidFill>
                  <a:srgbClr val="CC00CC"/>
                </a:solidFill>
                <a:latin typeface="黑体"/>
                <a:ea typeface="黑体"/>
              </a:rPr>
              <a:t>离散　　数学</a:t>
            </a:r>
          </a:p>
        </p:txBody>
      </p:sp>
      <p:sp>
        <p:nvSpPr>
          <p:cNvPr id="96261" name="WordArt 5"/>
          <p:cNvSpPr>
            <a:spLocks noChangeArrowheads="1" noChangeShapeType="1" noTextEdit="1"/>
          </p:cNvSpPr>
          <p:nvPr/>
        </p:nvSpPr>
        <p:spPr bwMode="auto">
          <a:xfrm>
            <a:off x="3048000" y="3200400"/>
            <a:ext cx="2809875" cy="5619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sz="4400" kern="10">
                <a:ln w="9525" cap="sq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  <a:solidFill>
                  <a:srgbClr val="008080"/>
                </a:solidFill>
                <a:latin typeface="黑体"/>
                <a:ea typeface="黑体"/>
              </a:rPr>
              <a:t>计算机学院</a:t>
            </a:r>
          </a:p>
        </p:txBody>
      </p:sp>
    </p:spTree>
    <p:extLst>
      <p:ext uri="{BB962C8B-B14F-4D97-AF65-F5344CB8AC3E}">
        <p14:creationId xmlns:p14="http://schemas.microsoft.com/office/powerpoint/2010/main" val="2902001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A6D5-5CA5-4556-9E8F-30E74AA153DA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9BD5-CA23-4833-8D11-370EFF018785}" type="slidenum">
              <a:rPr lang="en-US" altLang="zh-CN" smtClean="0"/>
              <a:pPr/>
              <a:t>10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  <a:ea typeface="楷体_GB2312" pitchFamily="49" charset="-122"/>
              </a:rPr>
              <a:t>蕴含关系的性质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125538"/>
            <a:ext cx="7850187" cy="3662362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①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自反性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A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②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反对称性，如果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，且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，则必有：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         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B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③ 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B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为永真式，则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必为永真式</a:t>
            </a:r>
          </a:p>
          <a:p>
            <a:pPr>
              <a:buClr>
                <a:srgbClr val="E6E0C4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④ 传递性，如果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</a:p>
          <a:p>
            <a:pPr>
              <a:buClr>
                <a:srgbClr val="F0ECDC"/>
              </a:buClr>
              <a:buFont typeface="Wingdings" pitchFamily="2" charset="2"/>
              <a:buChar char="n"/>
            </a:pP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⑤ 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B∧C</a:t>
            </a:r>
          </a:p>
          <a:p>
            <a:pPr>
              <a:buClr>
                <a:srgbClr val="F0ECDC"/>
              </a:buClr>
              <a:buFont typeface="Wingdings" pitchFamily="2" charset="2"/>
              <a:buChar char="n"/>
            </a:pP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⑥ 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A∨B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</a:p>
        </p:txBody>
      </p:sp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1258888" y="3500438"/>
            <a:ext cx="7489825" cy="1373187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以上三个性质根据定义和定理</a:t>
            </a:r>
            <a:r>
              <a:rPr lang="en-US" altLang="zh-CN" sz="2800" b="1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1.11</a:t>
            </a:r>
            <a:r>
              <a:rPr lang="zh-CN" altLang="en-US" sz="2800" b="1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很容易证明的（这些证明作为课外练习），下面我们来证明另外五个重要性质。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DA64-4B2C-4F5C-9C5D-0D4C6BB98059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089C-5A7E-4771-A76D-BE2649286374}" type="slidenum">
              <a:rPr lang="en-US" altLang="zh-CN" smtClean="0"/>
              <a:pPr/>
              <a:t>100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60350"/>
            <a:ext cx="7329487" cy="719138"/>
          </a:xfrm>
        </p:spPr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利用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CP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规则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04190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R→S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可以从前提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{P→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Q→S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），～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R∨P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Q}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推出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ea typeface="楷体_GB2312" pitchFamily="49" charset="-122"/>
              </a:rPr>
              <a:t>    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证：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           P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（附加前提）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② 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R∨P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③ P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，①，②，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5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④ P→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Q→S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 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⑤ Q→S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，③，④，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⑥ Q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⑦ S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，⑥，⑤，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⑧ R→S        CP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，①，⑦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78C0-2E4A-4E19-8C6C-5BC5CD88551D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F12C-E27A-4067-A2BD-9BEBD0BCECDE}" type="slidenum">
              <a:rPr lang="en-US" altLang="zh-CN" smtClean="0"/>
              <a:pPr/>
              <a:t>101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60350"/>
            <a:ext cx="7329487" cy="719138"/>
          </a:xfrm>
        </p:spPr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利用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CP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规则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04190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R→S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可以从前提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{P→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Q→S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），～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R∨P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Q}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推出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ea typeface="楷体_GB2312" pitchFamily="49" charset="-122"/>
              </a:rPr>
              <a:t>    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证：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           P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（附加前提）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②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R∨P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③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           T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，①，②，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④ P→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Q→S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 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⑤ Q→S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，③，④，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⑥ Q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⑦ S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，⑥，⑤，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⑧ R→S        CP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，①，⑦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69C4-8938-4DD1-A8FA-9516CD6AECB2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94BF-DFB4-47B9-92CC-BF400E9CE395}" type="slidenum">
              <a:rPr lang="en-US" altLang="zh-CN" smtClean="0"/>
              <a:pPr/>
              <a:t>102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60350"/>
            <a:ext cx="7329487" cy="719138"/>
          </a:xfrm>
        </p:spPr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利用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CP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规则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04190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R→S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可以从前提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{P→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Q→S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），～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R∨P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Q}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推出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ea typeface="楷体_GB2312" pitchFamily="49" charset="-122"/>
              </a:rPr>
              <a:t>    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证：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           P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（附加前提）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②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R∨P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③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           T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，①，②，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5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④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P→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Q→S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⑤ Q→S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，③，④，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⑥ Q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⑦ S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，⑥，⑤，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⑧ R→S        CP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，①，⑦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11DF-5921-4DA1-83F4-FA7B8B6C7613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2706-0B86-4BF9-97DB-92B632088D87}" type="slidenum">
              <a:rPr lang="en-US" altLang="zh-CN" smtClean="0"/>
              <a:pPr/>
              <a:t>103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60350"/>
            <a:ext cx="7329487" cy="719138"/>
          </a:xfrm>
        </p:spPr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利用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CP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规则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04190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R→S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可以从前提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{P→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Q→S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），～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R∨P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Q}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推出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ea typeface="楷体_GB2312" pitchFamily="49" charset="-122"/>
              </a:rPr>
              <a:t>    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证：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           P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（附加前提）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②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R∨P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③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           T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，①，②，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5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④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Q→S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⑤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Q→S        T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，③，④，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⑥ Q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⑦ S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，⑥，⑤，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⑧ R→S        CP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，①，⑦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B0F1-BD9F-43D5-84C8-52B73DA6FAE7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8EDC-05F8-40D8-88D0-D1A7852B0E35}" type="slidenum">
              <a:rPr lang="en-US" altLang="zh-CN" smtClean="0"/>
              <a:pPr/>
              <a:t>104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60350"/>
            <a:ext cx="7329487" cy="719138"/>
          </a:xfrm>
        </p:spPr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利用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CP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规则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04190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R→S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可以从前提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{P→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Q→S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），～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R∨P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Q}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推出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ea typeface="楷体_GB2312" pitchFamily="49" charset="-122"/>
              </a:rPr>
              <a:t>    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证：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           P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（附加前提）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②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R∨P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③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           T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，①，②，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5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④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Q→S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⑤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Q→S        T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，③，④，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⑥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⑦ S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，⑥，⑤，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⑧ R→S        CP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，①，⑦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E22E-0A25-437D-BF35-9B14AA72C806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9995-BC77-4234-A662-5749C1486113}" type="slidenum">
              <a:rPr lang="en-US" altLang="zh-CN" smtClean="0"/>
              <a:pPr/>
              <a:t>105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60350"/>
            <a:ext cx="7329487" cy="719138"/>
          </a:xfrm>
        </p:spPr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利用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CP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规则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04190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R→S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可以从前提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{P→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Q→S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），～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R∨P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Q}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推出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ea typeface="楷体_GB2312" pitchFamily="49" charset="-122"/>
              </a:rPr>
              <a:t>    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证：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           P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（附加前提）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②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R∨P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③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           T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，①，②，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5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④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Q→S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⑤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Q→S        T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，③，④，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⑥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⑦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S           T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，⑥，⑤，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⑧ R→S        CP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，①，⑦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1BFF-100E-469A-98D0-91FBEFA1E7B7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59D4-0136-4A89-A805-84E9EC4BB4C5}" type="slidenum">
              <a:rPr lang="en-US" altLang="zh-CN" smtClean="0"/>
              <a:pPr/>
              <a:t>106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60350"/>
            <a:ext cx="7329487" cy="719138"/>
          </a:xfrm>
        </p:spPr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利用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CP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规则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04190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R→S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可以从前提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{P→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Q→S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），～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R∨P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Q}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推出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ea typeface="楷体_GB2312" pitchFamily="49" charset="-122"/>
              </a:rPr>
              <a:t>    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证：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           P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（附加前提）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②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R∨P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③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           T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，①，②，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5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④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Q→S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⑤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Q→S        T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，③，④，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⑥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⑦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           T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，⑥，⑤，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⑧ R→S        CP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，①，⑦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25B6-72B1-4E79-A174-2AF72EC6BA4E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7295-BCF9-4A40-805C-CACD49A90477}" type="slidenum">
              <a:rPr lang="en-US" altLang="zh-CN" smtClean="0"/>
              <a:pPr/>
              <a:t>107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1042988" y="1196975"/>
            <a:ext cx="7620000" cy="357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根据蕴涵关系的性质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B, 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iff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A∧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是矛盾式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将结论的否定加入到前提集合中构成一组新的前提，然后证明这组新的前提集合是不相容的，即蕴涵一个矛盾式。</a:t>
            </a:r>
            <a:endParaRPr lang="zh-CN" altLang="en-US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SzPts val="2400"/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即，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若           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SzPts val="2400"/>
              <a:buFont typeface="Wingdings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       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b="1" baseline="-250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noProof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b="1" baseline="-250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b="1" dirty="0">
                <a:solidFill>
                  <a:srgbClr val="0000FF"/>
                </a:solidFill>
                <a:ea typeface="楷体_GB2312" pitchFamily="49" charset="-122"/>
              </a:rPr>
              <a:t>～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则        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b="1" baseline="-250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noProof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b="1" baseline="-250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H</a:t>
            </a: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1547813" y="260350"/>
            <a:ext cx="732948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间接证明法（反证，矛盾，归谬法）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B1E4-9CE3-475B-AEC1-F0E5F2B610CF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FE14-DFB9-42EB-87FA-5E070C7A32DF}" type="slidenum">
              <a:rPr lang="en-US" altLang="zh-CN" smtClean="0"/>
              <a:pPr/>
              <a:t>108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r>
              <a:rPr lang="zh-CN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例7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.5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94312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{R→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R∨S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P→Q}</a:t>
            </a:r>
            <a:r>
              <a:rPr lang="en-US" altLang="zh-CN" sz="240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证：① ～（～ 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       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（假设前提）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② 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     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，①，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③ P→Q  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④ Q                T, ②, ③,I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⑤ S→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⑥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   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，④，⑤，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4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⑦ R∨S  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⑧ R     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，⑥，⑦，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5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⑨ R→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⑩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   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，⑧，⑨，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en-US" sz="2400">
                <a:solidFill>
                  <a:srgbClr val="E6E0C4"/>
                </a:solidFill>
              </a:rPr>
              <a:t>⑾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Q∧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           F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，④，⑩  </a:t>
            </a:r>
            <a:r>
              <a:rPr lang="zh-CN" altLang="en-US" sz="2400">
                <a:solidFill>
                  <a:srgbClr val="E6E0C4"/>
                </a:solidFill>
              </a:rPr>
              <a:t>Ｅ</a:t>
            </a:r>
            <a:r>
              <a:rPr lang="en-US" altLang="zh-CN" sz="2400" baseline="-25000">
                <a:solidFill>
                  <a:srgbClr val="E6E0C4"/>
                </a:solidFill>
              </a:rPr>
              <a:t>18</a:t>
            </a:r>
            <a:endParaRPr lang="en-US" altLang="zh-CN" sz="2400" baseline="-2500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E6E0C4"/>
              </a:buClr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∴  {R→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R∨S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P→Q}</a:t>
            </a:r>
            <a:r>
              <a:rPr lang="en-US" altLang="zh-CN" sz="2400">
                <a:solidFill>
                  <a:srgbClr val="E6E0C4"/>
                </a:solidFill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5BD4-8A91-41C4-9F11-13F8BE8A9E57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AB18-5EA8-43C4-A752-9BE019978117}" type="slidenum">
              <a:rPr lang="en-US" altLang="zh-CN" smtClean="0"/>
              <a:pPr/>
              <a:t>109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r>
              <a:rPr lang="zh-CN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例7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.5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94312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证明：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{R→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R∨S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P→Q}</a:t>
            </a:r>
            <a:r>
              <a:rPr lang="en-US" altLang="zh-CN" sz="2400">
                <a:sym typeface="Symbol" pitchFamily="18" charset="2"/>
              </a:rPr>
              <a:t>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① ～（～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 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（假设前提）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② 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     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，①，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③ P→Q  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④ Q                T, ②, ③,I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⑤ S→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⑥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   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，④，⑤，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4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⑦ R∨S  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⑧ R     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，⑥，⑦，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5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⑨ R→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⑩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   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，⑧，⑨，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en-US" sz="2400">
                <a:solidFill>
                  <a:srgbClr val="E6E0C4"/>
                </a:solidFill>
              </a:rPr>
              <a:t>⑾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Q∧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           F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，④，⑩  </a:t>
            </a:r>
            <a:r>
              <a:rPr lang="zh-CN" altLang="en-US" sz="2400">
                <a:solidFill>
                  <a:srgbClr val="E6E0C4"/>
                </a:solidFill>
              </a:rPr>
              <a:t>Ｅ</a:t>
            </a:r>
            <a:r>
              <a:rPr lang="en-US" altLang="zh-CN" sz="2400" baseline="-25000">
                <a:solidFill>
                  <a:srgbClr val="E6E0C4"/>
                </a:solidFill>
              </a:rPr>
              <a:t>18</a:t>
            </a:r>
            <a:endParaRPr lang="en-US" altLang="zh-CN" sz="2400" baseline="-2500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E6E0C4"/>
              </a:buClr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∴  {R→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R∨S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P→Q}</a:t>
            </a:r>
            <a:r>
              <a:rPr lang="en-US" altLang="zh-CN" sz="2400">
                <a:solidFill>
                  <a:srgbClr val="E6E0C4"/>
                </a:solidFill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FEE-17A4-4436-973C-A68F4598CADA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C2BC-0E91-454B-A9D0-1B81D707A348}" type="slidenum">
              <a:rPr lang="en-US" altLang="zh-CN" smtClean="0"/>
              <a:pPr/>
              <a:t>11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蕴含关系的性质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125538"/>
            <a:ext cx="7850187" cy="3662362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①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自反性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A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②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反对称性，如果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，且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，则必有：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         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B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③ 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B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为永真式，则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必为永真式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④ 传递性，如果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</a:p>
          <a:p>
            <a:pPr>
              <a:buClr>
                <a:srgbClr val="F0ECDC"/>
              </a:buClr>
              <a:buFont typeface="Wingdings" pitchFamily="2" charset="2"/>
              <a:buChar char="n"/>
            </a:pP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⑤ 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B∧C</a:t>
            </a:r>
          </a:p>
          <a:p>
            <a:pPr>
              <a:buClr>
                <a:srgbClr val="F0ECDC"/>
              </a:buClr>
              <a:buFont typeface="Wingdings" pitchFamily="2" charset="2"/>
              <a:buChar char="n"/>
            </a:pP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⑥ 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A∨B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E97E-B23C-4320-B312-855848E4BD1F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DBC4-680F-4D92-8DC4-2EAD48906DCB}" type="slidenum">
              <a:rPr lang="en-US" altLang="zh-CN" smtClean="0"/>
              <a:pPr/>
              <a:t>110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r>
              <a:rPr lang="zh-CN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例7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.5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94312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证明：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{R→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R∨S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P→Q}</a:t>
            </a:r>
            <a:r>
              <a:rPr lang="en-US" altLang="zh-CN" sz="2400">
                <a:sym typeface="Symbol" pitchFamily="18" charset="2"/>
              </a:rPr>
              <a:t>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① 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～（～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      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（假设前提）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②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                T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，①，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③ P→Q  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④ Q                T, ②, ③,I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⑤ S→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⑥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   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，④，⑤，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4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⑦ R∨S  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⑧ R     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，⑥，⑦，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5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⑨ R→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⑩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   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，⑧，⑨，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en-US" sz="2400">
                <a:solidFill>
                  <a:srgbClr val="E6E0C4"/>
                </a:solidFill>
              </a:rPr>
              <a:t>⑾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Q∧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           F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，④，⑩  </a:t>
            </a:r>
            <a:r>
              <a:rPr lang="zh-CN" altLang="en-US" sz="2400">
                <a:solidFill>
                  <a:srgbClr val="E6E0C4"/>
                </a:solidFill>
              </a:rPr>
              <a:t>Ｅ</a:t>
            </a:r>
            <a:r>
              <a:rPr lang="en-US" altLang="zh-CN" sz="2400" baseline="-25000">
                <a:solidFill>
                  <a:srgbClr val="E6E0C4"/>
                </a:solidFill>
              </a:rPr>
              <a:t>18</a:t>
            </a:r>
            <a:endParaRPr lang="en-US" altLang="zh-CN" sz="2400" baseline="-2500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E6E0C4"/>
              </a:buClr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∴  {R→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R∨S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P→Q}</a:t>
            </a:r>
            <a:r>
              <a:rPr lang="en-US" altLang="zh-CN" sz="2400">
                <a:solidFill>
                  <a:srgbClr val="E6E0C4"/>
                </a:solidFill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B06B-EDC5-4103-8E19-170BEDDD03EB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BF19-9B77-4528-8DCB-EC7C7A025B07}" type="slidenum">
              <a:rPr lang="en-US" altLang="zh-CN" smtClean="0"/>
              <a:pPr/>
              <a:t>111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r>
              <a:rPr lang="zh-CN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例7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.5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94312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证明：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{R→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R∨S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P→Q}</a:t>
            </a:r>
            <a:r>
              <a:rPr lang="en-US" altLang="zh-CN" sz="2400">
                <a:sym typeface="Symbol" pitchFamily="18" charset="2"/>
              </a:rPr>
              <a:t>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① 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～（～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      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（假设前提）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②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                T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，①，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="0" baseline="-25000"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③ P→Q  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④ Q                T, ②, ③,I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⑤ S→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⑥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   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，④，⑤，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4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⑦ R∨S  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⑧ R     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，⑥，⑦，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5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⑨ R→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⑩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   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，⑧，⑨，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en-US" sz="2400">
                <a:solidFill>
                  <a:srgbClr val="E6E0C4"/>
                </a:solidFill>
              </a:rPr>
              <a:t>⑾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Q∧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           F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，④，⑩  </a:t>
            </a:r>
            <a:r>
              <a:rPr lang="zh-CN" altLang="en-US" sz="2400">
                <a:solidFill>
                  <a:srgbClr val="E6E0C4"/>
                </a:solidFill>
              </a:rPr>
              <a:t>Ｅ</a:t>
            </a:r>
            <a:r>
              <a:rPr lang="en-US" altLang="zh-CN" sz="2400" baseline="-25000">
                <a:solidFill>
                  <a:srgbClr val="E6E0C4"/>
                </a:solidFill>
              </a:rPr>
              <a:t>18</a:t>
            </a:r>
            <a:endParaRPr lang="en-US" altLang="zh-CN" sz="2400" baseline="-2500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E6E0C4"/>
              </a:buClr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∴  {R→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R∨S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P→Q}</a:t>
            </a:r>
            <a:r>
              <a:rPr lang="en-US" altLang="zh-CN" sz="2400">
                <a:solidFill>
                  <a:srgbClr val="E6E0C4"/>
                </a:solidFill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E1EC-4FCA-4B5A-823E-291025F57FC0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BBC2-099B-4691-BD8B-E15DAA85CA08}" type="slidenum">
              <a:rPr lang="en-US" altLang="zh-CN" smtClean="0"/>
              <a:pPr/>
              <a:t>112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r>
              <a:rPr lang="zh-CN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例7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.5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94312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证明：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{R→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R∨S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P→Q}</a:t>
            </a:r>
            <a:r>
              <a:rPr lang="en-US" altLang="zh-CN" sz="2400">
                <a:sym typeface="Symbol" pitchFamily="18" charset="2"/>
              </a:rPr>
              <a:t>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① 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～（～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      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（假设前提）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②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                T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，①，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="0" baseline="-25000"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③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P→Q  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④ Q                T, ②, ③,I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⑤ S→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⑥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   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，④，⑤，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4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⑦ R∨S  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⑧ R     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，⑥，⑦，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5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⑨ R→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⑩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   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，⑧，⑨，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en-US" sz="2400">
                <a:solidFill>
                  <a:srgbClr val="E6E0C4"/>
                </a:solidFill>
              </a:rPr>
              <a:t>⑾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Q∧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           F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，④，⑩  </a:t>
            </a:r>
            <a:r>
              <a:rPr lang="zh-CN" altLang="en-US" sz="2400">
                <a:solidFill>
                  <a:srgbClr val="E6E0C4"/>
                </a:solidFill>
              </a:rPr>
              <a:t>Ｅ</a:t>
            </a:r>
            <a:r>
              <a:rPr lang="en-US" altLang="zh-CN" sz="2400" baseline="-25000">
                <a:solidFill>
                  <a:srgbClr val="E6E0C4"/>
                </a:solidFill>
              </a:rPr>
              <a:t>18</a:t>
            </a:r>
            <a:endParaRPr lang="en-US" altLang="zh-CN" sz="2400" baseline="-2500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E6E0C4"/>
              </a:buClr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∴  {R→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R∨S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P→Q}</a:t>
            </a:r>
            <a:r>
              <a:rPr lang="en-US" altLang="zh-CN" sz="2400">
                <a:solidFill>
                  <a:srgbClr val="E6E0C4"/>
                </a:solidFill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2C55-8FDF-4D2A-AE77-BD9ABB3FAE33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AEAB-8A3F-4E6F-B752-CD53B14AB698}" type="slidenum">
              <a:rPr lang="en-US" altLang="zh-CN" smtClean="0"/>
              <a:pPr/>
              <a:t>113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r>
              <a:rPr lang="zh-CN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例7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.5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94312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证明：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{R→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R∨S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P→Q}</a:t>
            </a:r>
            <a:r>
              <a:rPr lang="en-US" altLang="zh-CN" sz="2400">
                <a:sym typeface="Symbol" pitchFamily="18" charset="2"/>
              </a:rPr>
              <a:t>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① 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～（～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      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（假设前提）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②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                T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，①，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="0" baseline="-25000"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③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P→Q  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④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Q                T, ②, ③,I</a:t>
            </a:r>
            <a:r>
              <a:rPr lang="en-US" altLang="zh-CN" sz="2400" b="0" baseline="-25000"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⑤ S→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⑥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   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，④，⑤，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4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⑦ R∨S  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⑧ R     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，⑥，⑦，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5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⑨ R→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⑩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   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，⑧，⑨，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en-US" sz="2400">
                <a:solidFill>
                  <a:srgbClr val="E6E0C4"/>
                </a:solidFill>
              </a:rPr>
              <a:t>⑾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Q∧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           F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，④，⑩  </a:t>
            </a:r>
            <a:r>
              <a:rPr lang="zh-CN" altLang="en-US" sz="2400">
                <a:solidFill>
                  <a:srgbClr val="E6E0C4"/>
                </a:solidFill>
              </a:rPr>
              <a:t>Ｅ</a:t>
            </a:r>
            <a:r>
              <a:rPr lang="en-US" altLang="zh-CN" sz="2400" baseline="-25000">
                <a:solidFill>
                  <a:srgbClr val="E6E0C4"/>
                </a:solidFill>
              </a:rPr>
              <a:t>18</a:t>
            </a:r>
            <a:endParaRPr lang="en-US" altLang="zh-CN" sz="2400" baseline="-2500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E6E0C4"/>
              </a:buClr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∴  {R→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R∨S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P→Q}</a:t>
            </a:r>
            <a:r>
              <a:rPr lang="en-US" altLang="zh-CN" sz="2400">
                <a:solidFill>
                  <a:srgbClr val="E6E0C4"/>
                </a:solidFill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714F-134F-4D66-963E-55DBB5DF32F4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8AFE-DFF6-4DDB-B468-2A40D5661EAF}" type="slidenum">
              <a:rPr lang="en-US" altLang="zh-CN" smtClean="0"/>
              <a:pPr/>
              <a:t>114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r>
              <a:rPr lang="zh-CN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例7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.5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94312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证明：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{R→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R∨S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P→Q}</a:t>
            </a:r>
            <a:r>
              <a:rPr lang="en-US" altLang="zh-CN" sz="2400">
                <a:sym typeface="Symbol" pitchFamily="18" charset="2"/>
              </a:rPr>
              <a:t>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① 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～（～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      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（假设前提）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②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                T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，①，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="0" baseline="-25000"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③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P→Q  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④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Q                T, ②, ③,I</a:t>
            </a:r>
            <a:r>
              <a:rPr lang="en-US" altLang="zh-CN" sz="2400" b="0" baseline="-25000"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⑤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Q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⑥ 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              T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，④，⑤，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⑦ R∨S  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⑧ R     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，⑥，⑦，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5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⑨ R→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⑩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   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，⑧，⑨，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en-US" sz="2400">
                <a:solidFill>
                  <a:srgbClr val="E6E0C4"/>
                </a:solidFill>
              </a:rPr>
              <a:t>⑾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Q∧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           F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，④，⑩  </a:t>
            </a:r>
            <a:r>
              <a:rPr lang="zh-CN" altLang="en-US" sz="2400">
                <a:solidFill>
                  <a:srgbClr val="E6E0C4"/>
                </a:solidFill>
              </a:rPr>
              <a:t>Ｅ</a:t>
            </a:r>
            <a:r>
              <a:rPr lang="en-US" altLang="zh-CN" sz="2400" baseline="-25000">
                <a:solidFill>
                  <a:srgbClr val="E6E0C4"/>
                </a:solidFill>
              </a:rPr>
              <a:t>18</a:t>
            </a:r>
            <a:endParaRPr lang="en-US" altLang="zh-CN" sz="2400" baseline="-2500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E6E0C4"/>
              </a:buClr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∴  {R→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R∨S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P→Q}</a:t>
            </a:r>
            <a:r>
              <a:rPr lang="en-US" altLang="zh-CN" sz="2400">
                <a:solidFill>
                  <a:srgbClr val="E6E0C4"/>
                </a:solidFill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DB251-3C20-4774-AD11-97089050FCB5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1BA9-3598-43CA-837E-D6E8552E3187}" type="slidenum">
              <a:rPr lang="en-US" altLang="zh-CN" smtClean="0"/>
              <a:pPr/>
              <a:t>115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r>
              <a:rPr lang="zh-CN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例7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.5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94312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证明：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{R→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R∨S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P→Q}</a:t>
            </a:r>
            <a:r>
              <a:rPr lang="en-US" altLang="zh-CN" sz="2400">
                <a:sym typeface="Symbol" pitchFamily="18" charset="2"/>
              </a:rPr>
              <a:t>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① 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～（～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      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（假设前提）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②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                T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，①，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="0" baseline="-25000"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③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P→Q  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④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Q                T, ②, ③,I</a:t>
            </a:r>
            <a:r>
              <a:rPr lang="en-US" altLang="zh-CN" sz="2400" b="0" baseline="-25000"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⑤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Q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⑥ 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S              T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，④，⑤，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0" baseline="-25000">
                <a:latin typeface="楷体_GB2312" pitchFamily="49" charset="-122"/>
                <a:ea typeface="楷体_GB2312" pitchFamily="49" charset="-122"/>
              </a:rPr>
              <a:t>4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⑦ R∨S  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⑧ R     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，⑥，⑦，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5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⑨ R→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⑩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   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，⑧，⑨，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en-US" sz="2400">
                <a:solidFill>
                  <a:srgbClr val="E6E0C4"/>
                </a:solidFill>
              </a:rPr>
              <a:t>⑾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Q∧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           F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，④，⑩  </a:t>
            </a:r>
            <a:r>
              <a:rPr lang="zh-CN" altLang="en-US" sz="2400">
                <a:solidFill>
                  <a:srgbClr val="E6E0C4"/>
                </a:solidFill>
              </a:rPr>
              <a:t>Ｅ</a:t>
            </a:r>
            <a:r>
              <a:rPr lang="en-US" altLang="zh-CN" sz="2400" baseline="-25000">
                <a:solidFill>
                  <a:srgbClr val="E6E0C4"/>
                </a:solidFill>
              </a:rPr>
              <a:t>18</a:t>
            </a:r>
            <a:endParaRPr lang="en-US" altLang="zh-CN" sz="2400" baseline="-2500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E6E0C4"/>
              </a:buClr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∴  {R→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R∨S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P→Q}</a:t>
            </a:r>
            <a:r>
              <a:rPr lang="en-US" altLang="zh-CN" sz="2400">
                <a:solidFill>
                  <a:srgbClr val="E6E0C4"/>
                </a:solidFill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2C73-B0CE-49A7-ACB6-C4B34DC2AE99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541E-5927-413E-B811-0104E5B29C50}" type="slidenum">
              <a:rPr lang="en-US" altLang="zh-CN" smtClean="0"/>
              <a:pPr/>
              <a:t>116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r>
              <a:rPr lang="zh-CN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例7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.5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94312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证明：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{R→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R∨S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P→Q}</a:t>
            </a:r>
            <a:r>
              <a:rPr lang="en-US" altLang="zh-CN" sz="2400">
                <a:sym typeface="Symbol" pitchFamily="18" charset="2"/>
              </a:rPr>
              <a:t>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① 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～（～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      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（假设前提）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②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                T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，①，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="0" baseline="-25000"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③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P→Q  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④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Q                T, ②, ③,I</a:t>
            </a:r>
            <a:r>
              <a:rPr lang="en-US" altLang="zh-CN" sz="2400" b="0" baseline="-25000"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⑤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Q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⑥ 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S              T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，④，⑤，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0" baseline="-25000">
                <a:latin typeface="楷体_GB2312" pitchFamily="49" charset="-122"/>
                <a:ea typeface="楷体_GB2312" pitchFamily="49" charset="-122"/>
              </a:rPr>
              <a:t>4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⑦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R∨S  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⑧ R                T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，⑥，⑦，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⑨ R→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⑩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   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，⑧，⑨，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en-US" sz="2400">
                <a:solidFill>
                  <a:srgbClr val="E6E0C4"/>
                </a:solidFill>
              </a:rPr>
              <a:t>⑾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Q∧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           F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，④，⑩  </a:t>
            </a:r>
            <a:r>
              <a:rPr lang="zh-CN" altLang="en-US" sz="2400">
                <a:solidFill>
                  <a:srgbClr val="E6E0C4"/>
                </a:solidFill>
              </a:rPr>
              <a:t>Ｅ</a:t>
            </a:r>
            <a:r>
              <a:rPr lang="en-US" altLang="zh-CN" sz="2400" baseline="-25000">
                <a:solidFill>
                  <a:srgbClr val="E6E0C4"/>
                </a:solidFill>
              </a:rPr>
              <a:t>18</a:t>
            </a:r>
            <a:endParaRPr lang="en-US" altLang="zh-CN" sz="2400" baseline="-2500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E6E0C4"/>
              </a:buClr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∴  {R→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R∨S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P→Q}</a:t>
            </a:r>
            <a:r>
              <a:rPr lang="en-US" altLang="zh-CN" sz="2400">
                <a:solidFill>
                  <a:srgbClr val="E6E0C4"/>
                </a:solidFill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4D74-2194-4289-BA53-23523ED5738E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30E-C542-42C8-B651-A04BC1CB19E9}" type="slidenum">
              <a:rPr lang="en-US" altLang="zh-CN" smtClean="0"/>
              <a:pPr/>
              <a:t>117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r>
              <a:rPr lang="zh-CN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例7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.5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94312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证明：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{R→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R∨S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P→Q}</a:t>
            </a:r>
            <a:r>
              <a:rPr lang="en-US" altLang="zh-CN" sz="2400">
                <a:sym typeface="Symbol" pitchFamily="18" charset="2"/>
              </a:rPr>
              <a:t>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① 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～（～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      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（假设前提）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②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                T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，①，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="0" baseline="-25000"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③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P→Q  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④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Q                T, ②, ③,I</a:t>
            </a:r>
            <a:r>
              <a:rPr lang="en-US" altLang="zh-CN" sz="2400" b="0" baseline="-25000"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⑤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Q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⑥ 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S              T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，④，⑤，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0" baseline="-25000">
                <a:latin typeface="楷体_GB2312" pitchFamily="49" charset="-122"/>
                <a:ea typeface="楷体_GB2312" pitchFamily="49" charset="-122"/>
              </a:rPr>
              <a:t>4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⑦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R∨S  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⑧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R                T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，⑥，⑦，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0" baseline="-25000">
                <a:latin typeface="楷体_GB2312" pitchFamily="49" charset="-122"/>
                <a:ea typeface="楷体_GB2312" pitchFamily="49" charset="-122"/>
              </a:rPr>
              <a:t>5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⑨ R→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⑩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   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，⑧，⑨，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en-US" sz="2400">
                <a:solidFill>
                  <a:srgbClr val="E6E0C4"/>
                </a:solidFill>
              </a:rPr>
              <a:t>⑾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Q∧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           F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，④，⑩  </a:t>
            </a:r>
            <a:r>
              <a:rPr lang="zh-CN" altLang="en-US" sz="2400">
                <a:solidFill>
                  <a:srgbClr val="E6E0C4"/>
                </a:solidFill>
              </a:rPr>
              <a:t>Ｅ</a:t>
            </a:r>
            <a:r>
              <a:rPr lang="en-US" altLang="zh-CN" sz="2400" baseline="-25000">
                <a:solidFill>
                  <a:srgbClr val="E6E0C4"/>
                </a:solidFill>
              </a:rPr>
              <a:t>18</a:t>
            </a:r>
            <a:endParaRPr lang="en-US" altLang="zh-CN" sz="2400" baseline="-2500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E6E0C4"/>
              </a:buClr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∴  {R→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R∨S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P→Q}</a:t>
            </a:r>
            <a:r>
              <a:rPr lang="en-US" altLang="zh-CN" sz="2400">
                <a:solidFill>
                  <a:srgbClr val="E6E0C4"/>
                </a:solidFill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E32F-613A-4ABC-AD59-C7DA6992F460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93D0-40B5-4F0A-9E14-520D5F9688F5}" type="slidenum">
              <a:rPr lang="en-US" altLang="zh-CN" smtClean="0"/>
              <a:pPr/>
              <a:t>118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r>
              <a:rPr lang="zh-CN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例7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.5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94312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证明：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{R→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R∨S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P→Q}</a:t>
            </a:r>
            <a:r>
              <a:rPr lang="en-US" altLang="zh-CN" sz="2400">
                <a:sym typeface="Symbol" pitchFamily="18" charset="2"/>
              </a:rPr>
              <a:t>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① 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～（～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      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（假设前提）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②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                T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，①，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="0" baseline="-25000"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③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P→Q  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④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Q                T, ②, ③,I</a:t>
            </a:r>
            <a:r>
              <a:rPr lang="en-US" altLang="zh-CN" sz="2400" b="0" baseline="-25000"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⑤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Q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⑥ 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S              T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，④，⑤，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0" baseline="-25000">
                <a:latin typeface="楷体_GB2312" pitchFamily="49" charset="-122"/>
                <a:ea typeface="楷体_GB2312" pitchFamily="49" charset="-122"/>
              </a:rPr>
              <a:t>4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⑦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R∨S  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⑧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R                T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，⑥，⑦，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0" baseline="-25000">
                <a:latin typeface="楷体_GB2312" pitchFamily="49" charset="-122"/>
                <a:ea typeface="楷体_GB2312" pitchFamily="49" charset="-122"/>
              </a:rPr>
              <a:t>5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⑨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R→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Q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⑩ 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              T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，⑧，⑨，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en-US" sz="2400">
                <a:solidFill>
                  <a:srgbClr val="E6E0C4"/>
                </a:solidFill>
              </a:rPr>
              <a:t>⑾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Q∧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           F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，④，⑩  </a:t>
            </a:r>
            <a:r>
              <a:rPr lang="zh-CN" altLang="en-US" sz="2400">
                <a:solidFill>
                  <a:srgbClr val="E6E0C4"/>
                </a:solidFill>
              </a:rPr>
              <a:t>Ｅ</a:t>
            </a:r>
            <a:r>
              <a:rPr lang="en-US" altLang="zh-CN" sz="2400" baseline="-25000">
                <a:solidFill>
                  <a:srgbClr val="E6E0C4"/>
                </a:solidFill>
              </a:rPr>
              <a:t>18</a:t>
            </a:r>
            <a:endParaRPr lang="en-US" altLang="zh-CN" sz="2400" baseline="-2500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0ECDC"/>
              </a:buClr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∴  {R→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R∨S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P→Q}</a:t>
            </a:r>
            <a:r>
              <a:rPr lang="en-US" altLang="zh-CN" sz="2400">
                <a:solidFill>
                  <a:srgbClr val="E6E0C4"/>
                </a:solidFill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7F73-7416-4D2F-ABF4-5E851846BE69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5738-9787-46F5-9F7D-ED1AE27C4E20}" type="slidenum">
              <a:rPr lang="en-US" altLang="zh-CN" smtClean="0"/>
              <a:pPr/>
              <a:t>119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r>
              <a:rPr lang="zh-CN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例7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.5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94312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证明：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{R→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R∨S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P→Q}</a:t>
            </a:r>
            <a:r>
              <a:rPr lang="en-US" altLang="zh-CN" sz="2400">
                <a:sym typeface="Symbol" pitchFamily="18" charset="2"/>
              </a:rPr>
              <a:t>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① 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～（～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      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（假设前提）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②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                T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，①，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="0" baseline="-25000"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③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P→Q  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④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Q                T, ②, ③,I</a:t>
            </a:r>
            <a:r>
              <a:rPr lang="en-US" altLang="zh-CN" sz="2400" b="0" baseline="-25000"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⑤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Q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⑥ 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S              T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，④，⑤，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0" baseline="-25000">
                <a:latin typeface="楷体_GB2312" pitchFamily="49" charset="-122"/>
                <a:ea typeface="楷体_GB2312" pitchFamily="49" charset="-122"/>
              </a:rPr>
              <a:t>4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⑦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R∨S  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⑧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R                T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，⑥，⑦，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0" baseline="-25000">
                <a:latin typeface="楷体_GB2312" pitchFamily="49" charset="-122"/>
                <a:ea typeface="楷体_GB2312" pitchFamily="49" charset="-122"/>
              </a:rPr>
              <a:t>5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⑨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R→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Q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⑩ 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Q              T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，⑧，⑨，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0" baseline="-25000"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en-US" sz="2400">
                <a:solidFill>
                  <a:srgbClr val="0000FF"/>
                </a:solidFill>
              </a:rPr>
              <a:t>⑾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Q∧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           F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，④，⑩  </a:t>
            </a:r>
            <a:r>
              <a:rPr lang="zh-CN" altLang="en-US" sz="2400">
                <a:solidFill>
                  <a:srgbClr val="0000FF"/>
                </a:solidFill>
              </a:rPr>
              <a:t>Ｅ</a:t>
            </a:r>
            <a:r>
              <a:rPr lang="en-US" altLang="zh-CN" sz="2400" baseline="-25000">
                <a:solidFill>
                  <a:srgbClr val="0000FF"/>
                </a:solidFill>
              </a:rPr>
              <a:t>18</a:t>
            </a:r>
            <a:endParaRPr lang="en-US" altLang="zh-CN" sz="2400" baseline="-250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∴  {R→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R∨S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P→Q}</a:t>
            </a:r>
            <a:r>
              <a:rPr lang="en-US" altLang="zh-CN" sz="2400">
                <a:solidFill>
                  <a:srgbClr val="E6E0C4"/>
                </a:solidFill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F596-641B-48C3-80F5-48C3161E875D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5139-68CE-4C4A-A051-39A1E0B284A3}" type="slidenum">
              <a:rPr lang="en-US" altLang="zh-CN" smtClean="0"/>
              <a:pPr/>
              <a:t>12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蕴含关系的性质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052513"/>
            <a:ext cx="7850188" cy="3662362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①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自反性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A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②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反对称性，如果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，且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，则必有：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         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B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③ 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B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为永真式，则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必为永真式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④ 传递性，如果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</a:p>
          <a:p>
            <a:pPr>
              <a:buClr>
                <a:srgbClr val="F0ECDC"/>
              </a:buClr>
              <a:buFont typeface="Wingdings" pitchFamily="2" charset="2"/>
              <a:buChar char="n"/>
            </a:pP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⑤ 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B∧C</a:t>
            </a:r>
          </a:p>
          <a:p>
            <a:pPr>
              <a:buClr>
                <a:srgbClr val="F0ECDC"/>
              </a:buClr>
              <a:buFont typeface="Wingdings" pitchFamily="2" charset="2"/>
              <a:buChar char="n"/>
            </a:pP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⑥ 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A∨B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</a:p>
        </p:txBody>
      </p:sp>
      <p:sp>
        <p:nvSpPr>
          <p:cNvPr id="317444" name="Text Box 4"/>
          <p:cNvSpPr txBox="1">
            <a:spLocks noChangeArrowheads="1"/>
          </p:cNvSpPr>
          <p:nvPr/>
        </p:nvSpPr>
        <p:spPr bwMode="auto">
          <a:xfrm>
            <a:off x="1331913" y="4221163"/>
            <a:ext cx="7343775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</a:p>
          <a:p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由已知条件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B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且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，可知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 (A→B)</a:t>
            </a:r>
            <a:r>
              <a:rPr lang="en-US" altLang="zh-CN" b="1" dirty="0">
                <a:solidFill>
                  <a:srgbClr val="0000FF"/>
                </a:solidFill>
              </a:rPr>
              <a:t>∧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(B→C )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应该是永真式；再根据假言三段论，应有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(A→B)∧(B→C )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A→C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；再根据性质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A→C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也必是永真式，即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en-US" altLang="zh-CN" dirty="0"/>
              <a:t>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■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3FF8-906C-4E6E-A05D-7A716DDC10E6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498A-E9DC-4AF7-B7EA-971EADCA3F4B}" type="slidenum">
              <a:rPr lang="en-US" altLang="zh-CN" smtClean="0"/>
              <a:pPr/>
              <a:t>120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r>
              <a:rPr lang="zh-CN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例7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.5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94312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证明：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{R→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R∨S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P→Q}</a:t>
            </a:r>
            <a:r>
              <a:rPr lang="en-US" altLang="zh-CN" sz="2400">
                <a:sym typeface="Symbol" pitchFamily="18" charset="2"/>
              </a:rPr>
              <a:t>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① 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～（～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      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（假设前提）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②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                T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，①，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="0" baseline="-25000"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③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P→Q  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④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Q                T, ②, ③,I</a:t>
            </a:r>
            <a:r>
              <a:rPr lang="en-US" altLang="zh-CN" sz="2400" b="0" baseline="-25000"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⑤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Q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⑥ 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S              T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，④，⑤，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0" baseline="-25000">
                <a:latin typeface="楷体_GB2312" pitchFamily="49" charset="-122"/>
                <a:ea typeface="楷体_GB2312" pitchFamily="49" charset="-122"/>
              </a:rPr>
              <a:t>4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⑦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R∨S  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⑧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R                T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，⑥，⑦，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0" baseline="-25000">
                <a:latin typeface="楷体_GB2312" pitchFamily="49" charset="-122"/>
                <a:ea typeface="楷体_GB2312" pitchFamily="49" charset="-122"/>
              </a:rPr>
              <a:t>5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⑨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R→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Q 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⑩ 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Q              T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，⑧，⑨，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0" baseline="-25000"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en-US" sz="2400">
                <a:solidFill>
                  <a:srgbClr val="0000FF"/>
                </a:solidFill>
              </a:rPr>
              <a:t>⑾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Q∧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          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，④，⑩  </a:t>
            </a:r>
            <a:r>
              <a:rPr lang="zh-CN" altLang="en-US" sz="2400">
                <a:solidFill>
                  <a:srgbClr val="0000FF"/>
                </a:solidFill>
              </a:rPr>
              <a:t>Ｅ</a:t>
            </a:r>
            <a:r>
              <a:rPr lang="en-US" altLang="zh-CN" sz="2400" baseline="-25000">
                <a:solidFill>
                  <a:srgbClr val="0000FF"/>
                </a:solidFill>
              </a:rPr>
              <a:t>18</a:t>
            </a:r>
            <a:endParaRPr lang="en-US" altLang="zh-CN" sz="2400" baseline="-250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∴  {R→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R∨S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P→Q}</a:t>
            </a:r>
            <a:r>
              <a:rPr lang="en-US" altLang="zh-CN" sz="240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557-A5AB-4776-BB16-6D90D3648419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E608-DE13-40EE-A537-9509E5768088}" type="slidenum">
              <a:rPr lang="en-US" altLang="zh-CN" smtClean="0"/>
              <a:pPr/>
              <a:t>121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  <a:noFill/>
          <a:ln/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7.6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1812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94312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证明下面论述的有效性。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在意甲比赛中，假如有四只球队，其比赛情况如下：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如果国际米兰队获得冠军，则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AC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米兰队或尤文图斯队获得亚军；若尤文图斯队获得亚军，国际米兰队不能获得冠军；若拉齐奥队获得亚军，则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AC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米兰队不能获得亚军；最后，国际米兰队获得冠军。所以，拉齐奥队不能获得亚军。</a:t>
            </a:r>
          </a:p>
          <a:p>
            <a:pPr>
              <a:lnSpc>
                <a:spcPct val="110000"/>
              </a:lnSpc>
              <a:buClr>
                <a:srgbClr val="E6E0C4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解：设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：国际米兰队获得冠军；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AC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米兰队获得亚军；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：尤文图斯队获得亚军；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：拉齐奥队获得亚军；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则原命题可符号化为：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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64C4-E2A0-482B-AB42-CA95E1E896DA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79E9-DCC3-4F5B-9BB9-6C31565CAD43}" type="slidenum">
              <a:rPr lang="en-US" altLang="zh-CN" smtClean="0"/>
              <a:pPr/>
              <a:t>122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  <a:noFill/>
          <a:ln/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7.6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94312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证明下面论述的有效性。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在意甲比赛中，假如有四只球队，其比赛情况如下：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如果国际米兰队获得冠军，则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AC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米兰队或尤文图斯队获得亚军；若尤文图斯队获得亚军，国际米兰队不能获得冠军；若拉齐奥队获得亚军，则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AC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米兰队不能获得亚军；最后，国际米兰队获得冠军。所以，拉齐奥队不能获得亚军。</a:t>
            </a:r>
          </a:p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解：设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：国际米兰队获得冠军；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AC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米兰队获得亚军；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：尤文图斯队获得亚军；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：拉齐奥队获得亚军；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原命题可符号化为：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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R→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CD0A-8210-4F14-A841-0AB493D9A0D3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3A74-EA4C-415B-A9D2-C38B7BB536CC}" type="slidenum">
              <a:rPr lang="en-US" altLang="zh-CN" smtClean="0"/>
              <a:pPr/>
              <a:t>123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42988" y="1052513"/>
            <a:ext cx="7620000" cy="5405437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  <a:r>
              <a:rPr 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～（～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      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（附加前提）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zh-CN" sz="24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⑵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                   T,</a:t>
            </a:r>
            <a:r>
              <a:rPr lang="en-US" altLang="zh-CN" sz="24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⑶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S→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   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⑷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                 T,</a:t>
            </a:r>
            <a:r>
              <a:rPr lang="en-US" altLang="zh-CN" sz="24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⑵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⑶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40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⑸ P→Q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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   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⑹ P        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⑺ Q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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                 T,⑸,⑹,I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40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⑻ R                   T,</a:t>
            </a:r>
            <a:r>
              <a:rPr lang="en-US" altLang="zh-CN" sz="24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⑷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,⑺,I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endParaRPr lang="en-US" altLang="zh-CN" sz="240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⑼ R→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   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⑽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                 T,⑻,⑼,I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40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⑾ P∧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P(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400" b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F)        T,⑹,⑽,E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18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所以，拉齐奥队不能获得亚军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69C8-4DE3-4CF4-A837-9CA393506299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D592-326C-488B-8208-E54BB5B3D05D}" type="slidenum">
              <a:rPr lang="en-US" altLang="zh-CN" smtClean="0"/>
              <a:pPr/>
              <a:t>124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052513"/>
            <a:ext cx="7620000" cy="5405437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  <a:r>
              <a:rPr 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～（～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           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（附加前提）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⑵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                   T,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⑶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S→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   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⑷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                 T,</a:t>
            </a:r>
            <a:r>
              <a:rPr lang="en-US" altLang="zh-CN" sz="24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⑵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⑶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40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⑸ P→Q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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   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⑹ P        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⑺ Q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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                 T,⑸,⑹,I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40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⑻ R                   T,</a:t>
            </a:r>
            <a:r>
              <a:rPr lang="en-US" altLang="zh-CN" sz="24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⑷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,⑺,I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endParaRPr lang="en-US" altLang="zh-CN" sz="240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⑼ R→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   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⑽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                 T,⑻,⑼,I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40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⑾ P∧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P(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400" b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F)        T,⑹,⑽,E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18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所以，拉齐奥队不能获得亚军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E05A-E7CF-4333-9189-BEDDC188C190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C8DD-CF6B-4034-9CEC-38DBD43E6577}" type="slidenum">
              <a:rPr lang="en-US" altLang="zh-CN" smtClean="0"/>
              <a:pPr/>
              <a:t>125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052513"/>
            <a:ext cx="7620000" cy="5405437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  <a:r>
              <a:rPr 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～（～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           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（附加前提）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⑵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                   T,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⑶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S→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   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⑷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                 T,</a:t>
            </a:r>
            <a:r>
              <a:rPr lang="en-US" altLang="zh-CN" sz="24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⑵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⑶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40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⑸ P→Q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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   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⑹ P        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⑺ Q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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                 T,⑸,⑹,I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40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⑻ R                   T,</a:t>
            </a:r>
            <a:r>
              <a:rPr lang="en-US" altLang="zh-CN" sz="24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⑷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,⑺,I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endParaRPr lang="en-US" altLang="zh-CN" sz="240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⑼ R→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   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⑽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                 T,⑻,⑼,I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40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⑾ P∧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P(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400" b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F)        T,⑹,⑽,E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18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所以，拉齐奥队不能获得亚军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70A9-99CF-4CB8-8989-C5149DD8BBCE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9196-CADC-47D3-BC02-9C1DE4275BF1}" type="slidenum">
              <a:rPr lang="en-US" altLang="zh-CN" smtClean="0"/>
              <a:pPr/>
              <a:t>126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052513"/>
            <a:ext cx="7620000" cy="5405437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  <a:r>
              <a:rPr 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～（～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           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（附加前提）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⑵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                   T,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⑶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   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⑷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                 T,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⑵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⑶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,I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4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⑸ P→Q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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   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⑹ P        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⑺ Q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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                 T,⑸,⑹,I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40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⑻ R                   T,</a:t>
            </a:r>
            <a:r>
              <a:rPr lang="en-US" altLang="zh-CN" sz="24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⑷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,⑺,I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endParaRPr lang="en-US" altLang="zh-CN" sz="240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⑼ R→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   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⑽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                 T,⑻,⑼,I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40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⑾ P∧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P(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400" b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F)        T,⑹,⑽,E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18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所以，拉齐奥队不能获得亚军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2A36-0A54-4E82-B213-AA6BDB4E9B62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7A37-1DE1-4BF7-A58B-F61597384F0B}" type="slidenum">
              <a:rPr lang="en-US" altLang="zh-CN" smtClean="0"/>
              <a:pPr/>
              <a:t>127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052513"/>
            <a:ext cx="7620000" cy="5405437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  <a:r>
              <a:rPr 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～（～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           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（附加前提）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⑵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                   T,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⑶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   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⑷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                 T,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</a:rPr>
              <a:t>⑵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</a:rPr>
              <a:t>⑶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,I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⑸ P→Q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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   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⑹ P        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⑺ Q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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                 T,⑸,⑹,I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40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⑻ R                   T,</a:t>
            </a:r>
            <a:r>
              <a:rPr lang="en-US" altLang="zh-CN" sz="24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⑷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,⑺,I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endParaRPr lang="en-US" altLang="zh-CN" sz="240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⑼ R→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   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⑽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                 T,⑻,⑼,I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40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⑾ P∧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P(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400" b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F)        T,⑹,⑽,E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18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所以，拉齐奥队不能获得亚军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3CF-5B2A-4AAF-8DDD-724F6E120CF6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3D31-7F9D-4EE3-AC78-EA2E60DB8DC4}" type="slidenum">
              <a:rPr lang="en-US" altLang="zh-CN" smtClean="0"/>
              <a:pPr/>
              <a:t>128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052513"/>
            <a:ext cx="7620000" cy="5405437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  <a:r>
              <a:rPr 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～（～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           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（附加前提）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⑵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                   T,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⑶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   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⑷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                 T,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</a:rPr>
              <a:t>⑵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</a:rPr>
              <a:t>⑶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,I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⑸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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   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⑹ P        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⑺ Q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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                 T,⑸,⑹,I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40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⑻ R                   T,</a:t>
            </a:r>
            <a:r>
              <a:rPr lang="en-US" altLang="zh-CN" sz="24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⑷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,⑺,I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endParaRPr lang="en-US" altLang="zh-CN" sz="240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⑼ R→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   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⑽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                 T,⑻,⑼,I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40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⑾ P∧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P(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400" b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F)        T,⑹,⑽,E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18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所以，拉齐奥队不能获得亚军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3A31-EDA7-468C-8D41-D1512439A503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703D-B2BF-4B47-81B9-21433384792F}" type="slidenum">
              <a:rPr lang="en-US" altLang="zh-CN" smtClean="0"/>
              <a:pPr/>
              <a:t>129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052513"/>
            <a:ext cx="7620000" cy="5405437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  <a:r>
              <a:rPr 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～（～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           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（附加前提）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⑵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                   T,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⑶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   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⑷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                 T,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</a:rPr>
              <a:t>⑵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</a:rPr>
              <a:t>⑶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,I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⑸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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   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⑹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        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⑺ Q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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                 T,⑸,⑹,I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4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⑻ R                   T,</a:t>
            </a:r>
            <a:r>
              <a:rPr lang="en-US" altLang="zh-CN" sz="24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⑷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,⑺,I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endParaRPr lang="en-US" altLang="zh-CN" sz="240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⑼ R→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   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⑽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                 T,⑻,⑼,I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40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⑾ P∧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P(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400" b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F)        T,⑹,⑽,E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18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所以，拉齐奥队不能获得亚军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E671-8724-4C5B-947F-6B56227BACB4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AD47-1F7C-41F6-8A26-095D0815D28B}" type="slidenum">
              <a:rPr lang="en-US" altLang="zh-CN" smtClean="0"/>
              <a:pPr/>
              <a:t>13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蕴含关系的性质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052513"/>
            <a:ext cx="7850188" cy="3662362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①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自反性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A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②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反对称性，如果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，且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，则必有：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         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B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③ 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B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为永真式，则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必为永真式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④ 传递性，如果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C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⑤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B∧C</a:t>
            </a:r>
          </a:p>
          <a:p>
            <a:pPr>
              <a:buClr>
                <a:srgbClr val="E6E0C4"/>
              </a:buClr>
              <a:buFont typeface="Wingdings" pitchFamily="2" charset="2"/>
              <a:buChar char="n"/>
            </a:pP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⑥ 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A∨B 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4255-F7C9-4334-B81E-70197581E1E5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B07D-81D8-45A2-ADFC-681D13C88EC7}" type="slidenum">
              <a:rPr lang="en-US" altLang="zh-CN" smtClean="0"/>
              <a:pPr/>
              <a:t>130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052513"/>
            <a:ext cx="7620000" cy="5405437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  <a:r>
              <a:rPr 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～（～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           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（附加前提）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⑵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                   T,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⑶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   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⑷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                 T,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</a:rPr>
              <a:t>⑵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</a:rPr>
              <a:t>⑶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,I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⑸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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   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⑹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        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⑺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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                 T,⑸,⑹,I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⑻ R                   T,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⑷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,⑺,I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endParaRPr lang="en-US" altLang="zh-CN" sz="24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⑼ R→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   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⑽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                 T,⑻,⑼,I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40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⑾ P∧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P(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400" b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F)        T,⑹,⑽,E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18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所以，拉齐奥队不能获得亚军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9FAB-A36D-437B-838B-589F1131D5BB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905E-1535-464A-9A25-28B1281E27AF}" type="slidenum">
              <a:rPr lang="en-US" altLang="zh-CN" smtClean="0"/>
              <a:pPr/>
              <a:t>131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052513"/>
            <a:ext cx="7620000" cy="5405437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  <a:r>
              <a:rPr 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～（～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           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（附加前提）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⑵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                   T,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⑶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   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⑷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                 T,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</a:rPr>
              <a:t>⑵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</a:rPr>
              <a:t>⑶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,I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⑸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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   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⑹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        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⑺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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                 T,⑸,⑹,I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⑻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                   T,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</a:rPr>
              <a:t>⑷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,⑺,I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5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⑼ R→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   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⑽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                 T,⑻,⑼,I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40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⑾ P∧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P(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400" b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F)        T,⑹,⑽,E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18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所以，拉齐奥队不能获得亚军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CA03-7E99-47B3-9EC3-3B06968C154D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E84C-1217-47E6-9BFA-4434AEE635E4}" type="slidenum">
              <a:rPr lang="en-US" altLang="zh-CN" smtClean="0"/>
              <a:pPr/>
              <a:t>132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052513"/>
            <a:ext cx="7620000" cy="5405437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  <a:r>
              <a:rPr 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～（～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           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（附加前提）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⑵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                   T,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⑶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   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⑷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                 T,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</a:rPr>
              <a:t>⑵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</a:rPr>
              <a:t>⑶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,I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⑸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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   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⑹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        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⑺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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                 T,⑸,⑹,I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⑻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                   T,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</a:rPr>
              <a:t>⑷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,⑺,I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5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⑼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   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⑽ 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                 T,⑻,⑼,I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4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⑾ P∧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P(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400" b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F)        T,⑹,⑽,E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18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所以，拉齐奥队不能获得亚军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0D07-A2F1-4249-BC4E-FA81B505156A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9B9A-2409-4028-957A-6D9B315F7EBC}" type="slidenum">
              <a:rPr lang="en-US" altLang="zh-CN" smtClean="0"/>
              <a:pPr/>
              <a:t>133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052513"/>
            <a:ext cx="7620000" cy="5405437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  <a:r>
              <a:rPr 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～（～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           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（附加前提）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⑵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                   T,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⑶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   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⑷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                 T,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</a:rPr>
              <a:t>⑵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</a:rPr>
              <a:t>⑶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,I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⑸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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   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⑹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        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⑺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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                 T,⑸,⑹,I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⑻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                   T,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</a:rPr>
              <a:t>⑷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,⑺,I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5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⑼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   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⑽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                 T,⑻,⑼,I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⑾ P∧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400" b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F)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T,⑹,⑽,E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18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所以，拉齐奥队不能获得亚军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3AA5-F8E9-4FC9-9FCF-1E1673B42DB7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5BE-3314-472E-9E91-9C0F2EC81633}" type="slidenum">
              <a:rPr lang="en-US" altLang="zh-CN" smtClean="0"/>
              <a:pPr/>
              <a:t>134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90818" name="Rectangle 2"/>
          <p:cNvSpPr>
            <a:spLocks noChangeArrowheads="1"/>
          </p:cNvSpPr>
          <p:nvPr/>
        </p:nvSpPr>
        <p:spPr bwMode="auto">
          <a:xfrm>
            <a:off x="971550" y="1196975"/>
            <a:ext cx="7777163" cy="263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前面这些例子中可以看出：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利用这些规则进行演绎推理带有很大的随意性，不易机械地执行。</a:t>
            </a:r>
          </a:p>
          <a:p>
            <a:pPr marL="342900" indent="-342900" algn="just">
              <a:lnSpc>
                <a:spcPct val="120000"/>
              </a:lnSpc>
              <a:buClr>
                <a:srgbClr val="E6E0C4"/>
              </a:buClr>
              <a:buSzPct val="86000"/>
              <a:buFont typeface="Wingdings" pitchFamily="2" charset="2"/>
              <a:buChar char="n"/>
            </a:pPr>
            <a:r>
              <a:rPr lang="zh-CN" altLang="en-US" sz="2800" b="1" u="sng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归结推理法</a:t>
            </a:r>
            <a:r>
              <a:rPr lang="zh-CN" altLang="en-US" sz="2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是仅有一条推理规则的机械推理法</a:t>
            </a:r>
            <a:r>
              <a:rPr lang="en-US" altLang="zh-CN" sz="2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容易以程序实现，是定理机器证明的重要方法。是反证法的特殊情况。</a:t>
            </a:r>
            <a:endParaRPr lang="zh-CN" altLang="en-US" b="1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1547813" y="260350"/>
            <a:ext cx="732948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CN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8B50-41DC-4E93-A88C-AD9DCF039889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8C4A-0952-4938-B4A0-9A83BDC95B2A}" type="slidenum">
              <a:rPr lang="en-US" altLang="zh-CN" smtClean="0"/>
              <a:pPr/>
              <a:t>135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88770" name="Rectangle 2"/>
          <p:cNvSpPr>
            <a:spLocks noChangeArrowheads="1"/>
          </p:cNvSpPr>
          <p:nvPr/>
        </p:nvSpPr>
        <p:spPr bwMode="auto">
          <a:xfrm>
            <a:off x="971550" y="1196975"/>
            <a:ext cx="7777163" cy="263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前面这些例子中可以看出：利用这些规则进行演绎推理带有很大的随意性，不易机械地执行。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SzPct val="86000"/>
              <a:buFont typeface="Wingdings" pitchFamily="2" charset="2"/>
              <a:buChar char="n"/>
            </a:pPr>
            <a:r>
              <a:rPr lang="zh-CN" altLang="en-US" sz="2800" b="1" u="sng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归结推理法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仅有一条推理规则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机械推理法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容易以程序实现，是定理机器证明的重要方法。是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反证法的特殊情况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8771" name="Rectangle 3"/>
          <p:cNvSpPr>
            <a:spLocks noChangeArrowheads="1"/>
          </p:cNvSpPr>
          <p:nvPr/>
        </p:nvSpPr>
        <p:spPr bwMode="auto">
          <a:xfrm>
            <a:off x="1547813" y="260350"/>
            <a:ext cx="732948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CN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6857-16BC-478E-89CB-DE6BD4C871D9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BBFB-71CD-40A1-8651-BE8AB4F3655B}" type="slidenum">
              <a:rPr lang="en-US" altLang="zh-CN" smtClean="0"/>
              <a:pPr/>
              <a:t>136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971550" y="1196975"/>
            <a:ext cx="7777163" cy="263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归结原理（消解原理）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是根据基本蕴涵式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为基础的方法，即：</a:t>
            </a:r>
            <a:r>
              <a:rPr lang="zh-CN" altLang="en-US" sz="2800" b="1" dirty="0">
                <a:solidFill>
                  <a:srgbClr val="0000FF"/>
                </a:solidFill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，～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P∨Q 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Q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其实质是由子句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和～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P∨Q 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中消去互反的一对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句节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和～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）后得到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的。</a:t>
            </a:r>
          </a:p>
          <a:p>
            <a:pPr marL="342900" indent="-342900" algn="just">
              <a:lnSpc>
                <a:spcPct val="120000"/>
              </a:lnSpc>
              <a:buClr>
                <a:srgbClr val="E6E0C4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一般有下述规则：</a:t>
            </a:r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1547813" y="260350"/>
            <a:ext cx="732948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CN" altLang="zh-CN" sz="3200" b="1">
              <a:solidFill>
                <a:srgbClr val="FF0000"/>
              </a:solidFill>
            </a:endParaRPr>
          </a:p>
        </p:txBody>
      </p:sp>
      <p:sp>
        <p:nvSpPr>
          <p:cNvPr id="292868" name="Rectangle 4"/>
          <p:cNvSpPr>
            <a:spLocks noGrp="1" noChangeArrowheads="1"/>
          </p:cNvSpPr>
          <p:nvPr>
            <p:ph type="title"/>
          </p:nvPr>
        </p:nvSpPr>
        <p:spPr>
          <a:xfrm>
            <a:off x="1547813" y="260350"/>
            <a:ext cx="7329487" cy="719138"/>
          </a:xfrm>
          <a:noFill/>
          <a:ln/>
        </p:spPr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消解法（原理）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归结推理法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4071-2AB7-4C6A-BB13-8634AE835033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B9AF2-D46D-4552-97DB-27D781A3CD48}" type="slidenum">
              <a:rPr lang="en-US" altLang="zh-CN" smtClean="0"/>
              <a:pPr/>
              <a:t>137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91842" name="Rectangle 2"/>
          <p:cNvSpPr>
            <a:spLocks noChangeArrowheads="1"/>
          </p:cNvSpPr>
          <p:nvPr/>
        </p:nvSpPr>
        <p:spPr bwMode="auto">
          <a:xfrm>
            <a:off x="971550" y="1196975"/>
            <a:ext cx="7777163" cy="263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归结原理（消解原理）是根据基本蕴涵式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为基础的方法，即：</a:t>
            </a:r>
            <a:r>
              <a:rPr lang="zh-CN" altLang="en-US" sz="2800" b="1"/>
              <a:t>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，～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P∨Q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Q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其实质是由子句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和～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P∨Q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中消去互反的一对句节（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和～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）后得到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的。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一般有下述规则：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1547813" y="260350"/>
            <a:ext cx="732948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CN" altLang="zh-CN" sz="3200" b="1">
              <a:solidFill>
                <a:srgbClr val="FF0000"/>
              </a:solidFill>
            </a:endParaRPr>
          </a:p>
        </p:txBody>
      </p:sp>
      <p:sp>
        <p:nvSpPr>
          <p:cNvPr id="291845" name="Rectangle 5"/>
          <p:cNvSpPr>
            <a:spLocks noGrp="1" noChangeArrowheads="1"/>
          </p:cNvSpPr>
          <p:nvPr>
            <p:ph type="title"/>
          </p:nvPr>
        </p:nvSpPr>
        <p:spPr>
          <a:xfrm>
            <a:off x="1547813" y="260350"/>
            <a:ext cx="7329487" cy="719138"/>
          </a:xfrm>
          <a:noFill/>
          <a:ln/>
        </p:spPr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消解法（原理）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归结推理法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3131-DF8F-42C7-9521-28AB3CDFBF9F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E45E-7E99-4727-B8F0-E804A60F478F}" type="slidenum">
              <a:rPr lang="en-US" altLang="zh-CN" smtClean="0"/>
              <a:pPr/>
              <a:t>138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971550" y="1196975"/>
            <a:ext cx="7848600" cy="263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消解规则（归结式定义）：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=L∨C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′, C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L∨C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是两个子句，有互补对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和～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，则新子句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,C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)=C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′∨C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称作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消解式（归结式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endParaRPr lang="en-US" altLang="zh-CN" sz="28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1547813" y="260350"/>
            <a:ext cx="732948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CN" altLang="zh-CN" sz="3200" b="1">
              <a:solidFill>
                <a:srgbClr val="FF0000"/>
              </a:solidFill>
            </a:endParaRPr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title"/>
          </p:nvPr>
        </p:nvSpPr>
        <p:spPr>
          <a:xfrm>
            <a:off x="1547813" y="260350"/>
            <a:ext cx="7329487" cy="719138"/>
          </a:xfrm>
          <a:noFill/>
          <a:ln/>
        </p:spPr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消解法（原理）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归结推理法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C4B4-86FB-42FF-85EA-37C630A231D9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BD1A-5C99-4880-B1B1-4E3E441FFB02}" type="slidenum">
              <a:rPr lang="en-US" altLang="zh-CN" smtClean="0"/>
              <a:pPr/>
              <a:t>139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971550" y="1196975"/>
            <a:ext cx="7848600" cy="491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为了证明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800" b="1" baseline="-250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sz="2800" b="1" baseline="-250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b="1" noProof="1">
                <a:solidFill>
                  <a:srgbClr val="FF0000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sz="2800" b="1" baseline="-250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H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根据反证法，即只需证明：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800" b="1" baseline="-250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sz="2800" b="1" baseline="-250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b="1" noProof="1">
                <a:solidFill>
                  <a:srgbClr val="FF0000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sz="2800" b="1" baseline="-250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E6E0C4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利用消解规则进行推理，其推理过程为：</a:t>
            </a:r>
            <a:endParaRPr lang="zh-CN" altLang="en-US" sz="1800" b="1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）从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sz="18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1800" b="1" baseline="-250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18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sz="1800" b="1" baseline="-250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18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1800" b="1" noProof="1">
                <a:solidFill>
                  <a:srgbClr val="E6E0C4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18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sz="1800" b="1" baseline="-250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18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18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}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出发。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）将</a:t>
            </a:r>
            <a:r>
              <a:rPr lang="en-US" altLang="zh-CN" sz="18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1800" b="1" baseline="-250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en-US" altLang="zh-CN" sz="18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1800" b="1" baseline="-250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en-US" altLang="zh-CN" sz="1800" b="1">
                <a:solidFill>
                  <a:srgbClr val="E6E0C4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en-US" altLang="zh-CN" sz="18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1800" b="1" baseline="-250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en-US" sz="18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en-US" sz="18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转化成合取范式，如：      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P∨R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）∧（～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）∧（～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P∨R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）的形式。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）将合取范式中的所有子句（析取式）构成子句集合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，如：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S={P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P∨R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，～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，～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P∨R}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4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）对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使用消解规则：对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的子句作归结，即消除互补式（互反对），如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子句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P∨R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与～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作归结，得归结式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R∨Q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并将这归结式仍放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中，重复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这一过程。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 直至归结出矛盾式 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称为空子句，记为□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因此，其消解过程就是对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的子句求消解式的过程。</a:t>
            </a: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1547813" y="260350"/>
            <a:ext cx="732948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CN" altLang="zh-CN" sz="3200" b="1">
              <a:solidFill>
                <a:srgbClr val="FF0000"/>
              </a:solidFill>
            </a:endParaRPr>
          </a:p>
        </p:txBody>
      </p:sp>
      <p:sp>
        <p:nvSpPr>
          <p:cNvPr id="294916" name="Rectangle 4"/>
          <p:cNvSpPr>
            <a:spLocks noGrp="1" noChangeArrowheads="1"/>
          </p:cNvSpPr>
          <p:nvPr>
            <p:ph type="title"/>
          </p:nvPr>
        </p:nvSpPr>
        <p:spPr>
          <a:xfrm>
            <a:off x="1547813" y="260350"/>
            <a:ext cx="7329487" cy="719138"/>
          </a:xfrm>
          <a:noFill/>
          <a:ln/>
        </p:spPr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消解法（原理）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归结推理法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6F89-8DA2-4E7A-B6CD-BF0C15223F00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72A3-7E28-4360-BC1C-CE40960E3164}" type="slidenum">
              <a:rPr lang="en-US" altLang="zh-CN" smtClean="0"/>
              <a:pPr/>
              <a:t>14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蕴含关系的性质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052513"/>
            <a:ext cx="7850188" cy="3662362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①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自反性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A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②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反对称性，如果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，且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，则必有：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         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B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③ 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B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为永真式，则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必为永真式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④ 传递性，如果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C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⑤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B∧C</a:t>
            </a:r>
          </a:p>
          <a:p>
            <a:pPr>
              <a:buClr>
                <a:srgbClr val="E6E0C4"/>
              </a:buClr>
              <a:buFont typeface="Wingdings" pitchFamily="2" charset="2"/>
              <a:buChar char="n"/>
            </a:pP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⑥ 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A∨B 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1042988" y="1268413"/>
            <a:ext cx="7705725" cy="30226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</a:p>
          <a:p>
            <a:pPr algn="just"/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由已知条件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，可知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 A→B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A→C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都是永真式，于是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(A→B)∧(A→C )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也是永真式。</a:t>
            </a:r>
          </a:p>
          <a:p>
            <a:pPr algn="just"/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但，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(A→B)∧(A→C)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(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A∨B)∧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A∨C)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A∨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B∧C) 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A→(B∧C) 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；所以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A→(B∧C)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是永真式，即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B∧C 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■</a:t>
            </a:r>
            <a:r>
              <a:rPr lang="zh-CN" altLang="en-US">
                <a:solidFill>
                  <a:srgbClr val="0000FF"/>
                </a:solidFill>
              </a:rPr>
              <a:t> </a:t>
            </a:r>
          </a:p>
          <a:p>
            <a:pPr algn="just"/>
            <a:endParaRPr lang="zh-CN" altLang="en-US">
              <a:solidFill>
                <a:srgbClr val="0000FF"/>
              </a:solidFill>
            </a:endParaRPr>
          </a:p>
          <a:p>
            <a:pPr algn="just"/>
            <a:endParaRPr lang="en-US" altLang="zh-CN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765D-87A1-4D9D-8A89-4699ADE0B7DD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ADF5-2651-42A1-8413-B12F44B4A262}" type="slidenum">
              <a:rPr lang="en-US" altLang="zh-CN" smtClean="0"/>
              <a:pPr/>
              <a:t>140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95938" name="Rectangle 2"/>
          <p:cNvSpPr>
            <a:spLocks noChangeArrowheads="1"/>
          </p:cNvSpPr>
          <p:nvPr/>
        </p:nvSpPr>
        <p:spPr bwMode="auto">
          <a:xfrm>
            <a:off x="971550" y="1196975"/>
            <a:ext cx="7848600" cy="502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为了证明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800" baseline="-25000" noProof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sz="2800" baseline="-25000" noProof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noProof="1"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sz="2800" baseline="-25000" noProof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H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，根据反证法，即只需证明：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800" baseline="-25000" noProof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sz="2800" baseline="-25000" noProof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noProof="1"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sz="2800" baseline="-25000" noProof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F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利用消解规则进行推理，其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推理过程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为：</a:t>
            </a:r>
            <a:endParaRPr lang="zh-CN" altLang="en-US" sz="18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b="1" baseline="-250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noProof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b="1" baseline="-250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}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出发。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）将</a:t>
            </a:r>
            <a:r>
              <a:rPr lang="en-US" altLang="zh-CN" sz="18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1800" b="1" baseline="-250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en-US" altLang="zh-CN" sz="18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1800" b="1" baseline="-250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en-US" altLang="zh-CN" sz="1800" b="1">
                <a:solidFill>
                  <a:srgbClr val="E6E0C4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en-US" altLang="zh-CN" sz="18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1800" b="1" baseline="-250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en-US" sz="18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en-US" sz="18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转化成合取范式，如：      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P∨R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）∧（～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）∧（～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P∨R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）的形式。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）将合取范式中的所有子句（析取式）构成子句集合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，如：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S={P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P∨R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，～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，～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P∨R}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4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）对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使用消解规则：对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的子句作归结，即消除互补式（互反对），如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子句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P∨R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与～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作归结，得归结式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R∨Q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并将这归结式仍放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中，重复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这一过程。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 直至归结出矛盾式 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称为空子句，记为□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因此，其消解过程就是对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的子句求消解式的过程。</a:t>
            </a:r>
          </a:p>
        </p:txBody>
      </p:sp>
      <p:sp>
        <p:nvSpPr>
          <p:cNvPr id="295939" name="Rectangle 3"/>
          <p:cNvSpPr>
            <a:spLocks noChangeArrowheads="1"/>
          </p:cNvSpPr>
          <p:nvPr/>
        </p:nvSpPr>
        <p:spPr bwMode="auto">
          <a:xfrm>
            <a:off x="1547813" y="260350"/>
            <a:ext cx="732948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CN" altLang="zh-CN" sz="3200" b="1">
              <a:solidFill>
                <a:srgbClr val="FF0000"/>
              </a:solidFill>
            </a:endParaRP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title"/>
          </p:nvPr>
        </p:nvSpPr>
        <p:spPr>
          <a:xfrm>
            <a:off x="1547813" y="260350"/>
            <a:ext cx="7329487" cy="719138"/>
          </a:xfrm>
          <a:noFill/>
          <a:ln/>
        </p:spPr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消解法（原理）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归结推理法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4734-7364-4CA3-B327-721EAE450F3B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4F2F-979E-4ECE-B22D-99D2C721DA35}" type="slidenum">
              <a:rPr lang="en-US" altLang="zh-CN" smtClean="0"/>
              <a:pPr/>
              <a:t>141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96962" name="Rectangle 2"/>
          <p:cNvSpPr>
            <a:spLocks noChangeArrowheads="1"/>
          </p:cNvSpPr>
          <p:nvPr/>
        </p:nvSpPr>
        <p:spPr bwMode="auto">
          <a:xfrm>
            <a:off x="971550" y="1196975"/>
            <a:ext cx="7848600" cy="512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为了证明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800" baseline="-25000" noProof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sz="2800" baseline="-25000" noProof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noProof="1"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sz="2800" baseline="-25000" noProof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H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，根据反证法，即只需证明：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800" baseline="-25000" noProof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sz="2800" baseline="-25000" noProof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noProof="1"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sz="2800" baseline="-25000" noProof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F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利用消解规则进行推理，其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推理过程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为：</a:t>
            </a:r>
            <a:endParaRPr lang="zh-CN" altLang="en-US" sz="18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1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1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sz="1800" b="1" noProof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1800" b="1" baseline="-25000" noProof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1800" b="1" noProof="1"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sz="1800" b="1" baseline="-25000" noProof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1800" b="1" noProof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1800" b="1" noProof="1"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1800" b="1" noProof="1"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sz="1800" b="1" baseline="-25000" noProof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1800" b="1" noProof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sz="1800" b="1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1800" b="1" noProof="1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 }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出发。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en-US" altLang="zh-CN" b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en-US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en-US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转化成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合取范式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，如：      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P∨R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）∧（～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）∧（～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P∨R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）的形式。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）将合取范式中的所有子句（析取式）构成子句集合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，如：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S={P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P∨R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，～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，～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P∨R}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4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）对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使用消解规则：对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的子句作归结，即消除互补式（互反对），如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子句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P∨R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与～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作归结，得归结式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R∨Q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并将这归结式仍放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中，重复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这一过程。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 直至归结出矛盾式 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称为空子句，记为□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因此，其消解过程就是对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的子句求消解式的过程。</a:t>
            </a:r>
          </a:p>
        </p:txBody>
      </p:sp>
      <p:sp>
        <p:nvSpPr>
          <p:cNvPr id="296963" name="Rectangle 3"/>
          <p:cNvSpPr>
            <a:spLocks noChangeArrowheads="1"/>
          </p:cNvSpPr>
          <p:nvPr/>
        </p:nvSpPr>
        <p:spPr bwMode="auto">
          <a:xfrm>
            <a:off x="1547813" y="260350"/>
            <a:ext cx="732948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CN" altLang="zh-CN" sz="3200" b="1">
              <a:solidFill>
                <a:srgbClr val="FF0000"/>
              </a:solidFill>
            </a:endParaRPr>
          </a:p>
        </p:txBody>
      </p:sp>
      <p:sp>
        <p:nvSpPr>
          <p:cNvPr id="296964" name="Rectangle 4"/>
          <p:cNvSpPr>
            <a:spLocks noGrp="1" noChangeArrowheads="1"/>
          </p:cNvSpPr>
          <p:nvPr>
            <p:ph type="title"/>
          </p:nvPr>
        </p:nvSpPr>
        <p:spPr>
          <a:xfrm>
            <a:off x="1547813" y="260350"/>
            <a:ext cx="7329487" cy="719138"/>
          </a:xfrm>
          <a:noFill/>
          <a:ln/>
        </p:spPr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消解法（原理）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归结推理法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4475-AAA8-4C42-A99F-69DA8332D10C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8C3C-97A6-4495-AA99-3C5E5D9EF6D0}" type="slidenum">
              <a:rPr lang="en-US" altLang="zh-CN" smtClean="0"/>
              <a:pPr/>
              <a:t>142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97986" name="Rectangle 2"/>
          <p:cNvSpPr>
            <a:spLocks noChangeArrowheads="1"/>
          </p:cNvSpPr>
          <p:nvPr/>
        </p:nvSpPr>
        <p:spPr bwMode="auto">
          <a:xfrm>
            <a:off x="971550" y="1196975"/>
            <a:ext cx="7848600" cy="479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为了证明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800" baseline="-25000" noProof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sz="2800" baseline="-25000" noProof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noProof="1"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sz="2800" baseline="-25000" noProof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H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，根据反证法，即只需证明：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800" baseline="-25000" noProof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sz="2800" baseline="-25000" noProof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noProof="1"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sz="2800" baseline="-25000" noProof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F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利用消解规则进行推理，其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推理过程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为：</a:t>
            </a:r>
            <a:endParaRPr lang="zh-CN" altLang="en-US" sz="18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1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1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sz="1800" b="1" noProof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1800" b="1" baseline="-25000" noProof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1800" b="1" noProof="1"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sz="1800" b="1" baseline="-25000" noProof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1800" b="1" noProof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1800" b="1" noProof="1"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1800" b="1" noProof="1"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sz="1800" b="1" baseline="-25000" noProof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1800" b="1" noProof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sz="1800" b="1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1800" b="1" noProof="1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 }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出发。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1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1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sz="1800" b="1" noProof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1800" b="1" baseline="-25000" noProof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en-US" altLang="zh-CN" sz="1800" b="1" noProof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1800" b="1" baseline="-25000" noProof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en-US" altLang="zh-CN" sz="1800" b="1"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en-US" altLang="zh-CN" sz="1800" b="1" noProof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1800" b="1" baseline="-25000" noProof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en-US" sz="1800" b="1" noProof="1"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en-US" sz="1800" b="1" noProof="1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转化成合取范式，如：      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P∨R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）∧（～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）∧（～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P∨R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）的形式。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将合取范式中的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所有子句（析取式）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构成子句集合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，如：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S={P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P∨R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，～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，～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P∨R}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）对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使用消解规则：对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的子句作归结，即消除互补式（互反对），如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子句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P∨R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与～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作归结，得归结式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R∨Q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并将这归结式仍放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中，重复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这一过程。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</a:p>
        </p:txBody>
      </p:sp>
      <p:sp>
        <p:nvSpPr>
          <p:cNvPr id="297987" name="Rectangle 3"/>
          <p:cNvSpPr>
            <a:spLocks noChangeArrowheads="1"/>
          </p:cNvSpPr>
          <p:nvPr/>
        </p:nvSpPr>
        <p:spPr bwMode="auto">
          <a:xfrm>
            <a:off x="1547813" y="260350"/>
            <a:ext cx="732948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CN" altLang="zh-CN" sz="3200" b="1">
              <a:solidFill>
                <a:srgbClr val="FF0000"/>
              </a:solidFill>
            </a:endParaRPr>
          </a:p>
        </p:txBody>
      </p:sp>
      <p:sp>
        <p:nvSpPr>
          <p:cNvPr id="297988" name="Rectangle 4"/>
          <p:cNvSpPr>
            <a:spLocks noGrp="1" noChangeArrowheads="1"/>
          </p:cNvSpPr>
          <p:nvPr>
            <p:ph type="title"/>
          </p:nvPr>
        </p:nvSpPr>
        <p:spPr>
          <a:xfrm>
            <a:off x="1547813" y="260350"/>
            <a:ext cx="7329487" cy="719138"/>
          </a:xfrm>
          <a:noFill/>
          <a:ln/>
        </p:spPr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消解法（原理）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归结推理法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69CB-47A1-46F9-A469-6F2D9F39C001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5CDE-9BE7-446B-98C2-C873C64D00ED}" type="slidenum">
              <a:rPr lang="en-US" altLang="zh-CN" smtClean="0"/>
              <a:pPr/>
              <a:t>143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99010" name="Rectangle 2"/>
          <p:cNvSpPr>
            <a:spLocks noChangeArrowheads="1"/>
          </p:cNvSpPr>
          <p:nvPr/>
        </p:nvSpPr>
        <p:spPr bwMode="auto">
          <a:xfrm>
            <a:off x="971550" y="1196975"/>
            <a:ext cx="7848600" cy="523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为了证明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800" baseline="-25000" noProof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sz="2800" baseline="-25000" noProof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noProof="1"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sz="2800" baseline="-25000" noProof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H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，根据反证法，即只需证明：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800" baseline="-25000" noProof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sz="2800" baseline="-25000" noProof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noProof="1"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sz="2800" baseline="-25000" noProof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F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利用消解规则进行推理，其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推理过程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为：</a:t>
            </a:r>
            <a:endParaRPr lang="zh-CN" altLang="en-US" sz="18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1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1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sz="1800" b="1" noProof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1800" b="1" baseline="-25000" noProof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1800" b="1" noProof="1"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sz="1800" b="1" baseline="-25000" noProof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1800" b="1" noProof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1800" b="1" noProof="1"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1800" b="1" noProof="1"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sz="1800" b="1" baseline="-25000" noProof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1800" b="1" noProof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sz="1800" b="1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1800" b="1" noProof="1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 }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出发。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1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1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sz="1800" b="1" noProof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1800" b="1" baseline="-25000" noProof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en-US" altLang="zh-CN" sz="1800" b="1" noProof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1800" b="1" baseline="-25000" noProof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en-US" altLang="zh-CN" sz="1800" b="1"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en-US" altLang="zh-CN" sz="1800" b="1" noProof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1800" b="1" baseline="-25000" noProof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en-US" sz="1800" b="1" noProof="1"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en-US" sz="1800" b="1" noProof="1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转化成合取范式，如：      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P∨R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）∧（～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）∧（～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P∨R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）的形式。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1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1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将合取范式中的所有子句（析取式）构成子句集合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，如：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S={P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，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P∨R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，～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，～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P∨R}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）对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使用消解规则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：对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的子句作归结，即消除互补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式（互反对），如子句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P∨R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与～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作归结，得归结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式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R∨Q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并将这归结式仍放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中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重复这一过程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 直至归结出矛盾式 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称为空子句，记为□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因此，其消解过程就是对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的子句求消解式的过程。</a:t>
            </a:r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1547813" y="260350"/>
            <a:ext cx="732948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CN" altLang="zh-CN" sz="3200" b="1">
              <a:solidFill>
                <a:srgbClr val="FF0000"/>
              </a:solidFill>
            </a:endParaRPr>
          </a:p>
        </p:txBody>
      </p:sp>
      <p:sp>
        <p:nvSpPr>
          <p:cNvPr id="299012" name="Rectangle 4"/>
          <p:cNvSpPr>
            <a:spLocks noGrp="1" noChangeArrowheads="1"/>
          </p:cNvSpPr>
          <p:nvPr>
            <p:ph type="title"/>
          </p:nvPr>
        </p:nvSpPr>
        <p:spPr>
          <a:xfrm>
            <a:off x="1547813" y="260350"/>
            <a:ext cx="7329487" cy="719138"/>
          </a:xfrm>
          <a:noFill/>
          <a:ln/>
        </p:spPr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消解法（原理）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归结推理法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B05-A2AA-4A2E-B659-FD9960B3812E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0375-A231-41F2-B884-D4C589CF06C4}" type="slidenum">
              <a:rPr lang="en-US" altLang="zh-CN" smtClean="0"/>
              <a:pPr/>
              <a:t>144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300034" name="Rectangle 2"/>
          <p:cNvSpPr>
            <a:spLocks noChangeArrowheads="1"/>
          </p:cNvSpPr>
          <p:nvPr/>
        </p:nvSpPr>
        <p:spPr bwMode="auto">
          <a:xfrm>
            <a:off x="971550" y="1196975"/>
            <a:ext cx="7848600" cy="502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为了证明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800" baseline="-25000" noProof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sz="2800" baseline="-25000" noProof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noProof="1"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sz="2800" baseline="-25000" noProof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H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，根据反证法，即只需证明：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800" baseline="-25000" noProof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sz="2800" baseline="-25000" noProof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noProof="1"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sz="2800" baseline="-25000" noProof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F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利用消解规则进行推理，其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推理过程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为：</a:t>
            </a:r>
            <a:endParaRPr lang="zh-CN" altLang="en-US" sz="18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1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1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sz="1800" b="1" noProof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1800" b="1" baseline="-25000" noProof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1800" b="1" noProof="1"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sz="1800" b="1" baseline="-25000" noProof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1800" b="1" noProof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1800" b="1" noProof="1"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1800" b="1" noProof="1"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sz="1800" b="1" baseline="-25000" noProof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1800" b="1" noProof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sz="1800" b="1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1800" b="1" noProof="1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 }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出发。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1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1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sz="1800" b="1" noProof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1800" b="1" baseline="-25000" noProof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en-US" altLang="zh-CN" sz="1800" b="1" noProof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1800" b="1" baseline="-25000" noProof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en-US" altLang="zh-CN" sz="1800" b="1"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en-US" altLang="zh-CN" sz="1800" b="1" noProof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1800" b="1" baseline="-25000" noProof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en-US" sz="1800" b="1" noProof="1"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en-US" sz="1800" b="1" noProof="1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转化成合取范式，如：      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P∨R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）∧（～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）∧（～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P∨R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）的形式。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1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1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将合取范式中的所有子句（析取式）构成子句集合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，如：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S={P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，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P∨R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，～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，～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P∨R}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1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1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使用消解规则：对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的子句作归结，即消除互补式（互反对），如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     子句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P∨R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与～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作归结，得归结式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R∨Q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并将这归结式仍放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中，重复这一过程。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）直至归结出矛盾式 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称为空子句，记为□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因此，其消解过程就是对</a:t>
            </a:r>
            <a:r>
              <a:rPr lang="en-US" altLang="zh-CN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1800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的子句求消解式的过程。</a:t>
            </a:r>
          </a:p>
        </p:txBody>
      </p:sp>
      <p:sp>
        <p:nvSpPr>
          <p:cNvPr id="300035" name="Rectangle 3"/>
          <p:cNvSpPr>
            <a:spLocks noChangeArrowheads="1"/>
          </p:cNvSpPr>
          <p:nvPr/>
        </p:nvSpPr>
        <p:spPr bwMode="auto">
          <a:xfrm>
            <a:off x="1547813" y="260350"/>
            <a:ext cx="732948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CN" altLang="zh-CN" sz="3200" b="1">
              <a:solidFill>
                <a:srgbClr val="FF0000"/>
              </a:solidFill>
            </a:endParaRPr>
          </a:p>
        </p:txBody>
      </p:sp>
      <p:sp>
        <p:nvSpPr>
          <p:cNvPr id="300036" name="Rectangle 4"/>
          <p:cNvSpPr>
            <a:spLocks noGrp="1" noChangeArrowheads="1"/>
          </p:cNvSpPr>
          <p:nvPr>
            <p:ph type="title"/>
          </p:nvPr>
        </p:nvSpPr>
        <p:spPr>
          <a:xfrm>
            <a:off x="1547813" y="260350"/>
            <a:ext cx="7329487" cy="719138"/>
          </a:xfrm>
          <a:noFill/>
          <a:ln/>
        </p:spPr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消解法（原理）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归结推理法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82F3-04D1-43D4-8B94-11372378DE3F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9C53-516E-4A27-8303-0C05D3080D3D}" type="slidenum">
              <a:rPr lang="en-US" altLang="zh-CN" smtClean="0"/>
              <a:pPr/>
              <a:t>145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301058" name="Rectangle 2"/>
          <p:cNvSpPr>
            <a:spLocks noChangeArrowheads="1"/>
          </p:cNvSpPr>
          <p:nvPr/>
        </p:nvSpPr>
        <p:spPr bwMode="auto">
          <a:xfrm>
            <a:off x="971550" y="1196975"/>
            <a:ext cx="7848600" cy="502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为了证明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800" baseline="-25000" noProof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sz="2800" baseline="-25000" noProof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noProof="1"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sz="2800" baseline="-25000" noProof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H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，根据反证法，即只需证明：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800" baseline="-25000" noProof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sz="2800" baseline="-25000" noProof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noProof="1"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sz="2800" baseline="-25000" noProof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sz="28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F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利用消解规则进行推理，其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推理过程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为：</a:t>
            </a:r>
            <a:endParaRPr lang="zh-CN" altLang="en-US" sz="18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1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1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sz="1800" b="1" noProof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1800" b="1" baseline="-25000" noProof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1800" b="1" noProof="1"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sz="1800" b="1" baseline="-25000" noProof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1800" b="1" noProof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1800" b="1" noProof="1"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1800" b="1" noProof="1"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sz="1800" b="1" baseline="-25000" noProof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1800" b="1" noProof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sz="1800" b="1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1800" b="1" noProof="1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 }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出发。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1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1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sz="1800" b="1" noProof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1800" b="1" baseline="-25000" noProof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en-US" altLang="zh-CN" sz="1800" b="1" noProof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1800" b="1" baseline="-25000" noProof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en-US" altLang="zh-CN" sz="1800" b="1"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en-US" altLang="zh-CN" sz="1800" b="1" noProof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1800" b="1" baseline="-25000" noProof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en-US" sz="1800" b="1" noProof="1"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en-US" sz="1800" b="1" noProof="1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转化成合取范式，如：      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P∨R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）∧（～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）∧（～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P∨R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）的形式。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1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1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将合取范式中的所有子句（析取式）构成子句集合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，如：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S={P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，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P∨R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，～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，～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P∨R}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1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1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使用消解规则：对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的子句作归结，即消除互补式（互反对），如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     子句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P∨R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与～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作归结，得归结式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R∨Q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并将这归结式仍放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中，重复这一过程。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1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1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直至归结出矛盾式 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称为空子句，记为□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因此，其消解过程就是对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子句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求消解式的过程。</a:t>
            </a:r>
          </a:p>
        </p:txBody>
      </p:sp>
      <p:sp>
        <p:nvSpPr>
          <p:cNvPr id="301059" name="Rectangle 3"/>
          <p:cNvSpPr>
            <a:spLocks noChangeArrowheads="1"/>
          </p:cNvSpPr>
          <p:nvPr/>
        </p:nvSpPr>
        <p:spPr bwMode="auto">
          <a:xfrm>
            <a:off x="1547813" y="260350"/>
            <a:ext cx="732948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CN" altLang="zh-CN" sz="3200" b="1">
              <a:solidFill>
                <a:srgbClr val="FF0000"/>
              </a:solidFill>
            </a:endParaRPr>
          </a:p>
        </p:txBody>
      </p:sp>
      <p:sp>
        <p:nvSpPr>
          <p:cNvPr id="301060" name="Rectangle 4"/>
          <p:cNvSpPr>
            <a:spLocks noGrp="1" noChangeArrowheads="1"/>
          </p:cNvSpPr>
          <p:nvPr>
            <p:ph type="title"/>
          </p:nvPr>
        </p:nvSpPr>
        <p:spPr>
          <a:xfrm>
            <a:off x="1547813" y="260350"/>
            <a:ext cx="7329487" cy="719138"/>
          </a:xfrm>
          <a:noFill/>
          <a:ln/>
        </p:spPr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消解法（原理）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归结推理法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AC73-9495-432E-A75F-DC4B2DC12E3D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091-02D7-498A-B152-15F8823FAFE6}" type="slidenum">
              <a:rPr lang="en-US" altLang="zh-CN" smtClean="0"/>
              <a:pPr/>
              <a:t>146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05155" name="Rectangle 3"/>
          <p:cNvSpPr>
            <a:spLocks noChangeArrowheads="1"/>
          </p:cNvSpPr>
          <p:nvPr/>
        </p:nvSpPr>
        <p:spPr bwMode="auto">
          <a:xfrm>
            <a:off x="1295400" y="304800"/>
            <a:ext cx="7329488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CN" altLang="zh-CN" sz="4000" b="1">
              <a:solidFill>
                <a:srgbClr val="CC00CC"/>
              </a:solidFill>
            </a:endParaRPr>
          </a:p>
        </p:txBody>
      </p:sp>
      <p:sp>
        <p:nvSpPr>
          <p:cNvPr id="3051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454525"/>
          </a:xfrm>
          <a:noFill/>
          <a:ln/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,C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)=C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′∨  C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仅三种情况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① C</a:t>
            </a:r>
            <a:r>
              <a:rPr lang="en-US" altLang="zh-CN" sz="2400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=A∨B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400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=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A∨D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则（（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A∨B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），（～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A∨D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））</a:t>
            </a:r>
            <a:r>
              <a:rPr lang="zh-CN" altLang="zh-CN" sz="2400">
                <a:solidFill>
                  <a:srgbClr val="0000FF"/>
                </a:solidFill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B∨D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0"/>
              <a:t>    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② C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=A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A∨B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则（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A,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A∨B)</a:t>
            </a:r>
            <a:r>
              <a:rPr lang="en-US" altLang="zh-CN" sz="2400">
                <a:solidFill>
                  <a:srgbClr val="E6E0C4"/>
                </a:solidFill>
                <a:sym typeface="Symbol" pitchFamily="18" charset="2"/>
              </a:rPr>
              <a:t> 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B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③ C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=A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=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A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则（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>
                <a:solidFill>
                  <a:srgbClr val="E6E0C4"/>
                </a:solidFill>
                <a:sym typeface="Symbol" pitchFamily="18" charset="2"/>
              </a:rPr>
              <a:t> 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FLASE (□)</a:t>
            </a:r>
          </a:p>
          <a:p>
            <a:pPr>
              <a:buClr>
                <a:srgbClr val="E6E0C4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消解方法的机械性是很明显的，其复杂性就是怎样寻找包含互反句节的子句。不同的寻找方式就产生了各种方式的消解算法。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9220-9046-4FEF-8F7F-80B90A49308A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A44-6876-4B0A-A4BD-EB94F86C3AA0}" type="slidenum">
              <a:rPr lang="en-US" altLang="zh-CN" smtClean="0"/>
              <a:pPr/>
              <a:t>147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04131" name="Rectangle 3"/>
          <p:cNvSpPr>
            <a:spLocks noChangeArrowheads="1"/>
          </p:cNvSpPr>
          <p:nvPr/>
        </p:nvSpPr>
        <p:spPr bwMode="auto">
          <a:xfrm>
            <a:off x="1295400" y="304800"/>
            <a:ext cx="7329488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CN" altLang="zh-CN" sz="4000" b="1">
              <a:solidFill>
                <a:srgbClr val="CC00CC"/>
              </a:solidFill>
            </a:endParaRPr>
          </a:p>
        </p:txBody>
      </p:sp>
      <p:sp>
        <p:nvSpPr>
          <p:cNvPr id="304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454525"/>
          </a:xfrm>
          <a:noFill/>
          <a:ln/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,C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)=C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′∨  C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仅三种情况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①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400" b="0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=A∨B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400" b="0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= 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A∨D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  则（（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A∨B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），（～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A∨D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））</a:t>
            </a:r>
            <a:r>
              <a:rPr lang="zh-CN" altLang="zh-CN" sz="2400" b="0">
                <a:sym typeface="Symbol" pitchFamily="18" charset="2"/>
              </a:rPr>
              <a:t></a:t>
            </a:r>
            <a:r>
              <a:rPr lang="zh-CN" altLang="en-US" sz="2400" b="0">
                <a:sym typeface="Symbol" pitchFamily="18" charset="2"/>
              </a:rPr>
              <a:t>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B∨D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0"/>
              <a:t>   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② C</a:t>
            </a:r>
            <a:r>
              <a:rPr lang="en-US" altLang="zh-CN" sz="2400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=A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400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A∨B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则（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A,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A∨B)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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③ C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=A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=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A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则（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>
                <a:solidFill>
                  <a:srgbClr val="E6E0C4"/>
                </a:solidFill>
                <a:sym typeface="Symbol" pitchFamily="18" charset="2"/>
              </a:rPr>
              <a:t> 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FLASE (□)</a:t>
            </a:r>
          </a:p>
          <a:p>
            <a:pPr>
              <a:buClr>
                <a:srgbClr val="E6E0C4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消解方法的机械性是很明显的，其复杂性就是怎样寻找包含互反句节的子句。不同的寻找方式就产生了各种方式的消解算法。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6B10-8089-45A0-BB5A-972CF247E411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FD36-7824-490B-B51D-AE9C961DA4DF}" type="slidenum">
              <a:rPr lang="en-US" altLang="zh-CN" smtClean="0"/>
              <a:pPr/>
              <a:t>148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1295400" y="304800"/>
            <a:ext cx="7329488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CN" altLang="zh-CN" sz="4000" b="1">
              <a:solidFill>
                <a:srgbClr val="CC00CC"/>
              </a:solidFill>
            </a:endParaRP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454525"/>
          </a:xfrm>
          <a:noFill/>
          <a:ln/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400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,C</a:t>
            </a:r>
            <a:r>
              <a:rPr lang="en-US" altLang="zh-CN" sz="2400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)=C</a:t>
            </a:r>
            <a:r>
              <a:rPr lang="en-US" altLang="zh-CN" sz="2400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′∨  C</a:t>
            </a:r>
            <a:r>
              <a:rPr lang="en-US" altLang="zh-CN" sz="2400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仅三种情况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① 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400" b="0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=A∨B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400" b="0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= 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A∨D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  则（（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A∨B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），（～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A∨D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））</a:t>
            </a:r>
            <a:r>
              <a:rPr lang="zh-CN" altLang="zh-CN" sz="2400" b="0" dirty="0">
                <a:sym typeface="Symbol" pitchFamily="18" charset="2"/>
              </a:rPr>
              <a:t></a:t>
            </a:r>
            <a:r>
              <a:rPr lang="zh-CN" altLang="en-US" sz="2400" b="0" dirty="0">
                <a:sym typeface="Symbol" pitchFamily="18" charset="2"/>
              </a:rPr>
              <a:t> 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B∨D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0" dirty="0"/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② 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400" b="0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=A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400" b="0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A∨B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则（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A,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A∨B)</a:t>
            </a:r>
            <a:r>
              <a:rPr lang="en-US" altLang="zh-CN" sz="2400" b="0" dirty="0">
                <a:sym typeface="Symbol" pitchFamily="18" charset="2"/>
              </a:rPr>
              <a:t> 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B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③ C</a:t>
            </a:r>
            <a:r>
              <a:rPr lang="en-US" altLang="zh-CN" sz="2400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=A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= 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则（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，～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dirty="0">
                <a:solidFill>
                  <a:srgbClr val="0000FF"/>
                </a:solidFill>
                <a:sym typeface="Symbol" pitchFamily="18" charset="2"/>
              </a:rPr>
              <a:t>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FLASE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(□)</a:t>
            </a:r>
          </a:p>
          <a:p>
            <a:pPr>
              <a:buClr>
                <a:srgbClr val="E6E0C4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消解方法的机械性是很明显的，其复杂性就是怎样寻找包含互反句节的子句。不同的寻找方式就产生了各种方式的消解算法。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BCED-C081-4F53-87F5-B2A03D1DB92B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1BF8-1972-49D0-8581-022074D9CB13}" type="slidenum">
              <a:rPr lang="en-US" altLang="zh-CN" smtClean="0"/>
              <a:pPr/>
              <a:t>149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02083" name="Rectangle 3"/>
          <p:cNvSpPr>
            <a:spLocks noChangeArrowheads="1"/>
          </p:cNvSpPr>
          <p:nvPr/>
        </p:nvSpPr>
        <p:spPr bwMode="auto">
          <a:xfrm>
            <a:off x="1295400" y="304800"/>
            <a:ext cx="7329488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CN" altLang="zh-CN" sz="4000" b="1">
              <a:solidFill>
                <a:srgbClr val="CC00CC"/>
              </a:solidFill>
            </a:endParaRPr>
          </a:p>
        </p:txBody>
      </p:sp>
      <p:sp>
        <p:nvSpPr>
          <p:cNvPr id="302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454525"/>
          </a:xfrm>
          <a:noFill/>
          <a:ln/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400" b="0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,C</a:t>
            </a:r>
            <a:r>
              <a:rPr lang="en-US" altLang="zh-CN" sz="2400" b="0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)=C</a:t>
            </a:r>
            <a:r>
              <a:rPr lang="en-US" altLang="zh-CN" sz="2400" b="0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′∨  C</a:t>
            </a:r>
            <a:r>
              <a:rPr lang="en-US" altLang="zh-CN" sz="2400" b="0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仅三种情况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  ① C</a:t>
            </a:r>
            <a:r>
              <a:rPr lang="en-US" altLang="zh-CN" sz="2400" b="0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=A∨B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400" b="0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= 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A∨D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  则（（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A∨B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），（～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A∨D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））</a:t>
            </a:r>
            <a:r>
              <a:rPr lang="zh-CN" altLang="zh-CN" sz="2400" b="0">
                <a:sym typeface="Symbol" pitchFamily="18" charset="2"/>
              </a:rPr>
              <a:t></a:t>
            </a:r>
            <a:r>
              <a:rPr lang="zh-CN" altLang="en-US" sz="2400" b="0">
                <a:sym typeface="Symbol" pitchFamily="18" charset="2"/>
              </a:rPr>
              <a:t>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B∨D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0"/>
              <a:t>   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② C</a:t>
            </a:r>
            <a:r>
              <a:rPr lang="en-US" altLang="zh-CN" sz="2400" b="0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=A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400" b="0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A∨B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则（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A,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A∨B)</a:t>
            </a:r>
            <a:r>
              <a:rPr lang="en-US" altLang="zh-CN" sz="2400" b="0">
                <a:sym typeface="Symbol" pitchFamily="18" charset="2"/>
              </a:rPr>
              <a:t>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B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  ③ C</a:t>
            </a:r>
            <a:r>
              <a:rPr lang="en-US" altLang="zh-CN" sz="2400" b="0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=A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400" b="0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= 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A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则（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，～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b="0">
                <a:sym typeface="Symbol" pitchFamily="18" charset="2"/>
              </a:rPr>
              <a:t>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FLASE (□)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消解方法的机械性是很明显的，其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复杂性就是怎样寻找包含互反句节的子句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。不同的寻找方式就产生了各种方式的消解算法。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4-8DAE-40C9-8484-AF6DA1657FC7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0433-C439-4D1E-9880-A3877018F360}" type="slidenum">
              <a:rPr lang="en-US" altLang="zh-CN" smtClean="0"/>
              <a:pPr/>
              <a:t>15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蕴含关系的性质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052513"/>
            <a:ext cx="7850188" cy="3662362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①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自反性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A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②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反对称性，如果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，且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，则必有：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         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B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③ 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B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为永真式，则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必为永真式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④ 传递性，如果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C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⑤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B∧C</a:t>
            </a:r>
          </a:p>
          <a:p>
            <a:pPr>
              <a:buClr>
                <a:srgbClr val="E6E0C4"/>
              </a:buClr>
              <a:buFont typeface="Wingdings" pitchFamily="2" charset="2"/>
              <a:buChar char="n"/>
            </a:pP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⑥ 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A∨B 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1042988" y="4149725"/>
            <a:ext cx="7705725" cy="22923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</a:p>
          <a:p>
            <a:pPr algn="just"/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由已知条件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，可知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 A→B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A→C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都是永真式，于是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(A→B)∧(A→C )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也是永真式。</a:t>
            </a:r>
          </a:p>
          <a:p>
            <a:pPr algn="just"/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但，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(A→B)∧(A→C)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(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A∨B)∧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A∨C)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A∨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B∧C) 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A→(B∧C) 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；所以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A→(B∧C)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是永真式，即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B∧C 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■</a:t>
            </a:r>
            <a:r>
              <a:rPr lang="zh-CN" altLang="en-US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20517" name="AutoShape 5"/>
          <p:cNvSpPr>
            <a:spLocks noChangeArrowheads="1"/>
          </p:cNvSpPr>
          <p:nvPr/>
        </p:nvSpPr>
        <p:spPr bwMode="auto">
          <a:xfrm>
            <a:off x="2771775" y="981075"/>
            <a:ext cx="5545138" cy="1905000"/>
          </a:xfrm>
          <a:prstGeom prst="wedgeRoundRectCallout">
            <a:avLst>
              <a:gd name="adj1" fmla="val -45190"/>
              <a:gd name="adj2" fmla="val 94417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从证明过程看，性质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反过来也对，即由 </a:t>
            </a:r>
            <a:r>
              <a:rPr lang="en-US" altLang="zh-CN" sz="2800" b="1">
                <a:solidFill>
                  <a:srgbClr val="FF0000"/>
                </a:solidFill>
              </a:rPr>
              <a:t>A </a:t>
            </a:r>
            <a:r>
              <a:rPr lang="en-US" altLang="zh-CN" sz="2800" b="1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sz="2800" b="1">
                <a:solidFill>
                  <a:srgbClr val="FF0000"/>
                </a:solidFill>
              </a:rPr>
              <a:t> B∧C</a:t>
            </a:r>
            <a:r>
              <a:rPr lang="zh-CN" altLang="en-US" sz="2800" b="1">
                <a:solidFill>
                  <a:srgbClr val="FF0000"/>
                </a:solidFill>
              </a:rPr>
              <a:t>可知：</a:t>
            </a:r>
          </a:p>
          <a:p>
            <a:r>
              <a:rPr lang="zh-CN" altLang="en-US" sz="2800" b="1">
                <a:solidFill>
                  <a:srgbClr val="FF0000"/>
                </a:solidFill>
              </a:rPr>
              <a:t> </a:t>
            </a:r>
            <a:r>
              <a:rPr lang="en-US" altLang="zh-CN" sz="2800" b="1">
                <a:solidFill>
                  <a:srgbClr val="FF0000"/>
                </a:solidFill>
              </a:rPr>
              <a:t>A </a:t>
            </a:r>
            <a:r>
              <a:rPr lang="en-US" altLang="zh-CN" sz="2800" b="1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sz="2800" b="1">
                <a:solidFill>
                  <a:srgbClr val="FF0000"/>
                </a:solidFill>
              </a:rPr>
              <a:t> B</a:t>
            </a:r>
            <a:r>
              <a:rPr lang="zh-CN" altLang="en-US" sz="2800" b="1">
                <a:solidFill>
                  <a:srgbClr val="FF0000"/>
                </a:solidFill>
              </a:rPr>
              <a:t>，</a:t>
            </a:r>
            <a:r>
              <a:rPr lang="en-US" altLang="zh-CN" sz="2800" b="1">
                <a:solidFill>
                  <a:srgbClr val="FF0000"/>
                </a:solidFill>
              </a:rPr>
              <a:t>A </a:t>
            </a:r>
            <a:r>
              <a:rPr lang="en-US" altLang="zh-CN" sz="2800" b="1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sz="2800" b="1">
                <a:solidFill>
                  <a:srgbClr val="FF0000"/>
                </a:solidFill>
              </a:rPr>
              <a:t> 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7D00-05B4-49F5-B2A9-F4FEA3AB83CC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4B20-06BA-454A-8B95-1A2FAC36B19A}" type="slidenum">
              <a:rPr lang="en-US" altLang="zh-CN" smtClean="0"/>
              <a:pPr/>
              <a:t>150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/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例子：</a:t>
            </a:r>
          </a:p>
        </p:txBody>
      </p:sp>
      <p:sp>
        <p:nvSpPr>
          <p:cNvPr id="306179" name="Rectangle 3"/>
          <p:cNvSpPr>
            <a:spLocks noChangeArrowheads="1"/>
          </p:cNvSpPr>
          <p:nvPr/>
        </p:nvSpPr>
        <p:spPr bwMode="auto">
          <a:xfrm>
            <a:off x="1258888" y="333375"/>
            <a:ext cx="732948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CN" altLang="zh-CN" sz="4000" b="1">
              <a:solidFill>
                <a:srgbClr val="CC00CC"/>
              </a:solidFill>
              <a:ea typeface="楷体_GB2312" pitchFamily="49" charset="-122"/>
            </a:endParaRPr>
          </a:p>
        </p:txBody>
      </p:sp>
      <p:sp>
        <p:nvSpPr>
          <p:cNvPr id="3061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00650"/>
          </a:xfrm>
          <a:noFill/>
          <a:ln/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如果公司的利润高，那么公司有个好经理或它是一个好企业及大体上是个好的经营年份。现在的情况是：公司的利润高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不是一个好的经营年份。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要证明，公司有个好经理。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解：设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：公司的利润高    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：公司有个好经理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：公司是个好企业  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：是个好的经营年份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则原题可符号化为：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（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(B∨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C∧D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））∧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A∧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>
                <a:solidFill>
                  <a:srgbClr val="E6E0C4"/>
                </a:solidFill>
                <a:sym typeface="Symbol" pitchFamily="18" charset="2"/>
              </a:rPr>
              <a:t> 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5813-762B-4E47-B546-880E7D0D06E7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4D5F-0AD0-4E40-8287-5E4F5D7CF217}" type="slidenum">
              <a:rPr lang="en-US" altLang="zh-CN" smtClean="0"/>
              <a:pPr/>
              <a:t>151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/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例子：</a:t>
            </a:r>
          </a:p>
        </p:txBody>
      </p:sp>
      <p:sp>
        <p:nvSpPr>
          <p:cNvPr id="313347" name="Rectangle 3"/>
          <p:cNvSpPr>
            <a:spLocks noChangeArrowheads="1"/>
          </p:cNvSpPr>
          <p:nvPr/>
        </p:nvSpPr>
        <p:spPr bwMode="auto">
          <a:xfrm>
            <a:off x="1258888" y="333375"/>
            <a:ext cx="732948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CN" altLang="zh-CN" sz="4000" b="1">
              <a:solidFill>
                <a:srgbClr val="CC00CC"/>
              </a:solidFill>
              <a:ea typeface="楷体_GB2312" pitchFamily="49" charset="-122"/>
            </a:endParaRPr>
          </a:p>
        </p:txBody>
      </p:sp>
      <p:sp>
        <p:nvSpPr>
          <p:cNvPr id="3133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00650"/>
          </a:xfrm>
          <a:noFill/>
          <a:ln/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如果公司的利润高，那么公司有个好经理或它是一个好企业及大体上是个好的经营年份。现在的情况是：公司的利润高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不是一个好的经营年份。要证明，公司有个好经理。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：公司的利润高    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：公司有个好经理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：公司是个好企业  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：是个好的经营年份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则原题可符号化为：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（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(B∨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C∧D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））∧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A∧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>
                <a:solidFill>
                  <a:srgbClr val="E6E0C4"/>
                </a:solidFill>
                <a:sym typeface="Symbol" pitchFamily="18" charset="2"/>
              </a:rPr>
              <a:t> 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717F-8819-48CD-A3E0-74E5E50834BA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844C-32AB-48C2-8CFC-068C35C704F6}" type="slidenum">
              <a:rPr lang="en-US" altLang="zh-CN" smtClean="0"/>
              <a:pPr/>
              <a:t>152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/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例子：</a:t>
            </a:r>
          </a:p>
        </p:txBody>
      </p:sp>
      <p:sp>
        <p:nvSpPr>
          <p:cNvPr id="314371" name="Rectangle 3"/>
          <p:cNvSpPr>
            <a:spLocks noChangeArrowheads="1"/>
          </p:cNvSpPr>
          <p:nvPr/>
        </p:nvSpPr>
        <p:spPr bwMode="auto">
          <a:xfrm>
            <a:off x="1258888" y="333375"/>
            <a:ext cx="732948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CN" altLang="zh-CN" sz="4000" b="1">
              <a:solidFill>
                <a:srgbClr val="CC00CC"/>
              </a:solidFill>
              <a:ea typeface="楷体_GB2312" pitchFamily="49" charset="-122"/>
            </a:endParaRPr>
          </a:p>
        </p:txBody>
      </p:sp>
      <p:sp>
        <p:nvSpPr>
          <p:cNvPr id="3143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00650"/>
          </a:xfrm>
          <a:noFill/>
          <a:ln/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如果公司的利润高，那么公司有个好经理或它是一个好企业及大体上是个好的经营年份。现在的情况是：公司的利润高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不是一个好的经营年份。要证明，公司有个好经理。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：公司的利润高    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：公司有个好经理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：公司是个好企业  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：是个好的经营年份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则原题可符号化为：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(B∨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C∧D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））∧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A∧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>
                <a:solidFill>
                  <a:srgbClr val="0000FF"/>
                </a:solidFill>
                <a:sym typeface="Symbol" pitchFamily="18" charset="2"/>
              </a:rPr>
              <a:t>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6C34-18BE-4E33-8A54-11A58D3ECE32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727A-C5AD-4738-AE5E-3CE0A8F4BE6A}" type="slidenum">
              <a:rPr lang="en-US" altLang="zh-CN" smtClean="0"/>
              <a:pPr/>
              <a:t>153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1295400" y="304800"/>
            <a:ext cx="7329488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CN" altLang="zh-CN" sz="4000" b="1">
              <a:solidFill>
                <a:srgbClr val="CC00CC"/>
              </a:solidFill>
            </a:endParaRPr>
          </a:p>
        </p:txBody>
      </p:sp>
      <p:sp>
        <p:nvSpPr>
          <p:cNvPr id="307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897813" cy="4175125"/>
          </a:xfrm>
          <a:noFill/>
          <a:ln/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令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(B∨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C∧D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））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A∨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B∨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C∧D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））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A∨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B∨C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）∧（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B∨D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））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（～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A∨B∨C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）∧（～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A∨B∨D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P</a:t>
            </a:r>
            <a:r>
              <a:rPr lang="en-US" altLang="zh-CN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则：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S=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A∨B∨C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A∨B∨D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归结过程（消解步骤）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（见下个页面）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1AA9-E02E-46D7-BE55-7ED8D2E3D1B6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B475-44DE-43E6-B1E7-E348B981FAF9}" type="slidenum">
              <a:rPr lang="en-US" altLang="zh-CN" smtClean="0"/>
              <a:pPr/>
              <a:t>154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08227" name="Rectangle 3"/>
          <p:cNvSpPr>
            <a:spLocks noChangeArrowheads="1"/>
          </p:cNvSpPr>
          <p:nvPr/>
        </p:nvSpPr>
        <p:spPr bwMode="auto">
          <a:xfrm>
            <a:off x="1295400" y="304800"/>
            <a:ext cx="7329488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CN" altLang="zh-CN" sz="4000" b="1">
              <a:solidFill>
                <a:srgbClr val="CC00CC"/>
              </a:solidFill>
            </a:endParaRPr>
          </a:p>
        </p:txBody>
      </p:sp>
      <p:sp>
        <p:nvSpPr>
          <p:cNvPr id="3082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0065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A∨B∨C   P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引用子句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A∨B∨D   P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  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         P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         P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         P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B∨D     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由（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2),(3)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归结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        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由（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）归结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FLASE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□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由（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）归结， 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         导出空子句</a:t>
            </a:r>
          </a:p>
          <a:p>
            <a:endParaRPr lang="en-US" altLang="zh-CN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E3BF-03F8-4BAF-B258-C96672B6F515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9EDA-7D42-442A-A6B4-DF2099C72C14}" type="slidenum">
              <a:rPr lang="en-US" altLang="zh-CN" smtClean="0"/>
              <a:pPr/>
              <a:t>155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基本要求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753350" cy="2636837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理解并牢记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类基本蕴涵关系式和蕴涵的基本性质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牢记各条推理规则的内容及名称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熟练掌握推理的各种方法（直接法、利用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CP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规则、反证法）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1403350" y="4221163"/>
            <a:ext cx="7329488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</a:rPr>
              <a:t>1.7 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习题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1187450" y="5084763"/>
            <a:ext cx="7620000" cy="521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rgbClr val="FF0000"/>
                </a:solidFill>
                <a:latin typeface="宋体" pitchFamily="2" charset="-122"/>
              </a:rPr>
              <a:t>P25</a:t>
            </a:r>
            <a:r>
              <a:rPr lang="en-US" altLang="zh-CN" sz="2800" b="1" baseline="-30000" dirty="0" smtClean="0">
                <a:solidFill>
                  <a:srgbClr val="FF0000"/>
                </a:solidFill>
                <a:latin typeface="宋体" pitchFamily="2" charset="-122"/>
              </a:rPr>
              <a:t>: </a:t>
            </a: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19(2)(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itchFamily="2" charset="-122"/>
              </a:rPr>
              <a:t>4)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；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itchFamily="2" charset="-122"/>
              </a:rPr>
              <a:t>20(2</a:t>
            </a: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)(4)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；</a:t>
            </a: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21(2)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；</a:t>
            </a: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23(1)(3)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D1E3-D877-4AB9-B5FD-865138025011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FA7D-E3EC-41B9-BBCC-8A12CFE7E2D5}" type="slidenum">
              <a:rPr lang="en-US" altLang="zh-CN" smtClean="0"/>
              <a:pPr/>
              <a:t>16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蕴含关系的性质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052513"/>
            <a:ext cx="7850188" cy="3662362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①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自反性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A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②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反对称性，如果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，且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，则必有：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         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B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③ 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B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为永真式，则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必为永真式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④ 传递性，如果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C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⑤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B∧C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⑥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A∨B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BC39-EE36-4CA9-9448-A16DEABDC162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389D-650F-4753-BBC5-E6475D4A6C69}" type="slidenum">
              <a:rPr lang="en-US" altLang="zh-CN" smtClean="0"/>
              <a:pPr/>
              <a:t>17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蕴含关系的性质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052513"/>
            <a:ext cx="7850188" cy="3662362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①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自反性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A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②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反对称性，如果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，且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，则必有：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         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B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③ 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B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为永真式，则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必为永真式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④ 传递性，如果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C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⑤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B∧C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⑥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A∨B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971550" y="4797425"/>
            <a:ext cx="7848600" cy="119697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</a:p>
          <a:p>
            <a:pPr algn="just"/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由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知道（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）∧（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）是永真式；进一步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可变换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为永真式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(A∨B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A∨B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/>
              <a:t> 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■</a:t>
            </a:r>
            <a:r>
              <a:rPr lang="zh-CN" altLang="en-US">
                <a:solidFill>
                  <a:srgbClr val="0000FF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6ABA-684E-4712-B9B8-25D2CA6D00CF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4BDE-810B-479C-87BF-0138AE551828}" type="slidenum">
              <a:rPr lang="en-US" altLang="zh-CN" smtClean="0"/>
              <a:pPr/>
              <a:t>18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蕴含关系的性质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196975"/>
            <a:ext cx="7620000" cy="314960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⑦ A∧B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C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当且仅当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B→C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该性质是推理演绎中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CP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规则的基础</a:t>
            </a:r>
          </a:p>
          <a:p>
            <a:pPr>
              <a:buClr>
                <a:srgbClr val="F0ECDC"/>
              </a:buClr>
              <a:buFont typeface="Wingdings" pitchFamily="2" charset="2"/>
              <a:buChar char="n"/>
            </a:pPr>
            <a:r>
              <a:rPr lang="en-US" altLang="en-US">
                <a:solidFill>
                  <a:srgbClr val="E6E0C4"/>
                </a:solidFill>
                <a:ea typeface="楷体_GB2312" pitchFamily="49" charset="-122"/>
              </a:rPr>
              <a:t>⑧</a:t>
            </a:r>
            <a:r>
              <a:rPr lang="zh-CN" altLang="en-US">
                <a:solidFill>
                  <a:srgbClr val="E6E0C4"/>
                </a:solidFill>
              </a:rPr>
              <a:t>  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B, iff A∧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是矛盾式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该性质是反证法的基础</a:t>
            </a:r>
          </a:p>
          <a:p>
            <a:pPr>
              <a:buClr>
                <a:srgbClr val="F0ECDC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1-6.2:A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B  iff 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A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该定理提供了逆向思维的基础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0C90-CE0D-4651-AFC5-DF8EB97308CD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B3B1-6238-4001-AB2F-B29E9ABEF4A4}" type="slidenum">
              <a:rPr lang="en-US" altLang="zh-CN" smtClean="0"/>
              <a:pPr/>
              <a:t>19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蕴含关系的性质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196975"/>
            <a:ext cx="7620000" cy="314960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⑦ A∧B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C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当且仅当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B→C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该性质是推理演绎中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CP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规则的基础</a:t>
            </a:r>
          </a:p>
          <a:p>
            <a:pPr>
              <a:buClr>
                <a:srgbClr val="F0ECDC"/>
              </a:buClr>
              <a:buFont typeface="Wingdings" pitchFamily="2" charset="2"/>
              <a:buChar char="n"/>
            </a:pPr>
            <a:r>
              <a:rPr lang="en-US" altLang="en-US">
                <a:solidFill>
                  <a:srgbClr val="E6E0C4"/>
                </a:solidFill>
                <a:ea typeface="楷体_GB2312" pitchFamily="49" charset="-122"/>
              </a:rPr>
              <a:t>⑧</a:t>
            </a:r>
            <a:r>
              <a:rPr lang="zh-CN" altLang="en-US">
                <a:solidFill>
                  <a:srgbClr val="E6E0C4"/>
                </a:solidFill>
              </a:rPr>
              <a:t>  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B, iff A∧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是矛盾式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该性质是反证法的基础</a:t>
            </a:r>
          </a:p>
          <a:p>
            <a:pPr>
              <a:buClr>
                <a:srgbClr val="F0ECDC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1-5.2:A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B  iff 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A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该定理提供了逆向思维的基础</a:t>
            </a:r>
          </a:p>
        </p:txBody>
      </p:sp>
      <p:sp>
        <p:nvSpPr>
          <p:cNvPr id="323588" name="Text Box 4"/>
          <p:cNvSpPr txBox="1">
            <a:spLocks noChangeArrowheads="1"/>
          </p:cNvSpPr>
          <p:nvPr/>
        </p:nvSpPr>
        <p:spPr bwMode="auto">
          <a:xfrm>
            <a:off x="971550" y="2420938"/>
            <a:ext cx="7848600" cy="22923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</a:p>
          <a:p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/>
              <a:t>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先设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A∧B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，由定理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1.11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A∧B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是永真式；但是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A∧B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A∨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B∨C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A∨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），于是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）是永真式，即有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其次，设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）是永真式，即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A∧B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是永真式，从而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A∧B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dirty="0"/>
              <a:t> 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■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47B2-CE5A-4BC1-AEBF-CBB5B035369C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B2AF-EBA2-4A18-8336-2C507F9C49D8}" type="slidenum">
              <a:rPr lang="en-US" altLang="zh-CN" smtClean="0"/>
              <a:pPr/>
              <a:t>2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主要内容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1751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命题公式的蕴涵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九类蕴涵关系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蕴涵关系的基本性质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推理的基本概念和推理形式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推理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规则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1)P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规则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2)T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规则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3)CP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规则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D399-63DE-41EE-ACCA-B5CE579A4339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A936-5ED0-4049-983F-C4CCB7B73701}" type="slidenum">
              <a:rPr lang="en-US" altLang="zh-CN" smtClean="0"/>
              <a:pPr/>
              <a:t>20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蕴含关系的性质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196975"/>
            <a:ext cx="7620000" cy="314960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⑦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A∧B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C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当且仅当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B→C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该性质是推理演绎中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CP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规则的基础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en-US">
                <a:solidFill>
                  <a:srgbClr val="0000FF"/>
                </a:solidFill>
                <a:ea typeface="楷体_GB2312" pitchFamily="49" charset="-122"/>
              </a:rPr>
              <a:t>⑧</a:t>
            </a:r>
            <a:r>
              <a:rPr lang="zh-CN" altLang="en-US">
                <a:solidFill>
                  <a:srgbClr val="0000FF"/>
                </a:solidFill>
              </a:rPr>
              <a:t> 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B, iff A∧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是矛盾式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该性质是反证法的基础</a:t>
            </a:r>
          </a:p>
          <a:p>
            <a:pPr>
              <a:buClr>
                <a:srgbClr val="F0ECDC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1-6.2:A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B  iff 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该定理提供了逆向思维的基础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CD94-D6D5-4052-AAD3-4372D5D93AF3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2AED-0BB2-4A90-B27E-883009501585}" type="slidenum">
              <a:rPr lang="en-US" altLang="zh-CN" smtClean="0"/>
              <a:pPr/>
              <a:t>21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蕴含关系的性质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196975"/>
            <a:ext cx="7620000" cy="314960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⑦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A∧B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C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当且仅当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B→C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该性质是推理演绎中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CP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规则的基础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en-US">
                <a:solidFill>
                  <a:srgbClr val="0000FF"/>
                </a:solidFill>
                <a:ea typeface="楷体_GB2312" pitchFamily="49" charset="-122"/>
              </a:rPr>
              <a:t>⑧</a:t>
            </a:r>
            <a:r>
              <a:rPr lang="zh-CN" altLang="en-US">
                <a:solidFill>
                  <a:srgbClr val="0000FF"/>
                </a:solidFill>
              </a:rPr>
              <a:t> 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B, iff A∧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是矛盾式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该性质是反证法的基础</a:t>
            </a:r>
          </a:p>
          <a:p>
            <a:pPr>
              <a:buClr>
                <a:srgbClr val="F0ECDC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1-5.2:A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B  iff 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该定理提供了逆向思维的基础</a:t>
            </a:r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971550" y="3429000"/>
            <a:ext cx="7848600" cy="19272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</a:p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当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是永真式，所以～（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）是矛盾式，即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A∧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是矛盾式。</a:t>
            </a:r>
          </a:p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反之，当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A∧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是矛盾式时。～（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A∧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）是永真式，从而导致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/>
              <a:t> 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■</a:t>
            </a:r>
            <a:r>
              <a:rPr lang="zh-CN" altLang="en-US">
                <a:solidFill>
                  <a:srgbClr val="0000FF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85417-F70D-43AB-81DE-FDB55CD1C1AA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AB7C-313B-429D-AC9F-EC0A0ED79D6B}" type="slidenum">
              <a:rPr lang="en-US" altLang="zh-CN" smtClean="0"/>
              <a:pPr/>
              <a:t>22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蕴含关系的性质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196975"/>
            <a:ext cx="7620000" cy="3662363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⑦ A∧B 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 C </a:t>
            </a:r>
            <a:r>
              <a:rPr lang="en-US" altLang="zh-CN" b="0" dirty="0" err="1">
                <a:latin typeface="楷体_GB2312" pitchFamily="49" charset="-122"/>
                <a:ea typeface="楷体_GB2312" pitchFamily="49" charset="-122"/>
              </a:rPr>
              <a:t>iff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 A 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 B→C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该性质是推理演绎中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CP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规则的基础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en-US" b="0" dirty="0">
                <a:ea typeface="楷体_GB2312" pitchFamily="49" charset="-122"/>
              </a:rPr>
              <a:t>⑧</a:t>
            </a:r>
            <a:r>
              <a:rPr lang="zh-CN" altLang="en-US" b="0" dirty="0"/>
              <a:t>  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 B, </a:t>
            </a:r>
            <a:r>
              <a:rPr lang="en-US" altLang="zh-CN" b="0" dirty="0" err="1">
                <a:latin typeface="楷体_GB2312" pitchFamily="49" charset="-122"/>
                <a:ea typeface="楷体_GB2312" pitchFamily="49" charset="-122"/>
              </a:rPr>
              <a:t>iff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 A∧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是矛盾式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     该性质是反证法的基础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1.12:</a:t>
            </a:r>
            <a:r>
              <a:rPr lang="en-US" altLang="zh-CN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  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iff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（证明略）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该定理提供了逆向思维的基础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941519" y="43353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9.13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07B3-EC9F-4148-B3E2-4B39AE7EEA81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02C6-1B93-46E1-94E5-3F1CF4E58A16}" type="slidenum">
              <a:rPr lang="en-US" altLang="zh-CN" smtClean="0"/>
              <a:pPr/>
              <a:t>23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260350"/>
            <a:ext cx="7329487" cy="719138"/>
          </a:xfrm>
        </p:spPr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基本蕴含（关系）式（蕴含定律）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006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P∨Q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P∨Q 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P→Q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P→Q 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扩充法则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析取引入律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buClr>
                <a:srgbClr val="E6E0C4"/>
              </a:buClr>
              <a:buFont typeface="Wingdings" pitchFamily="2" charset="2"/>
              <a:buChar char="n"/>
            </a:pP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aseline="-25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P∧Q 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 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P∧Q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 </a:t>
            </a:r>
          </a:p>
          <a:p>
            <a:pPr>
              <a:buClr>
                <a:srgbClr val="E6E0C4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～（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 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，～（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 </a:t>
            </a:r>
          </a:p>
          <a:p>
            <a:pPr>
              <a:buClr>
                <a:srgbClr val="E6E0C4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化简</a:t>
            </a:r>
            <a:r>
              <a:rPr lang="zh-CN" altLang="zh-CN" dirty="0">
                <a:solidFill>
                  <a:srgbClr val="E6E0C4"/>
                </a:solidFill>
                <a:ea typeface="楷体_GB2312" pitchFamily="49" charset="-122"/>
              </a:rPr>
              <a:t>法则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合取消去律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buClr>
                <a:srgbClr val="E6E0C4"/>
              </a:buClr>
              <a:buFont typeface="Wingdings" pitchFamily="2" charset="2"/>
              <a:buChar char="n"/>
            </a:pP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aseline="-25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dirty="0">
                <a:solidFill>
                  <a:srgbClr val="E6E0C4"/>
                </a:solidFill>
                <a:ea typeface="楷体_GB2312" pitchFamily="49" charset="-122"/>
              </a:rPr>
              <a:t>∧</a:t>
            </a:r>
            <a:r>
              <a:rPr lang="zh-CN" altLang="en-US" dirty="0">
                <a:solidFill>
                  <a:srgbClr val="E6E0C4"/>
                </a:solidFill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  </a:t>
            </a:r>
          </a:p>
          <a:p>
            <a:pPr>
              <a:buClr>
                <a:srgbClr val="E6E0C4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假言推论（分离规则）</a:t>
            </a:r>
          </a:p>
          <a:p>
            <a:pPr>
              <a:buClr>
                <a:srgbClr val="E6E0C4"/>
              </a:buClr>
              <a:buFont typeface="Wingdings" pitchFamily="2" charset="2"/>
              <a:buChar char="n"/>
            </a:pP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aseline="-25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：～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dirty="0">
                <a:solidFill>
                  <a:srgbClr val="E6E0C4"/>
                </a:solidFill>
                <a:ea typeface="楷体_GB2312" pitchFamily="49" charset="-122"/>
              </a:rPr>
              <a:t>∧</a:t>
            </a:r>
            <a:r>
              <a:rPr lang="zh-CN" altLang="en-US" dirty="0">
                <a:solidFill>
                  <a:srgbClr val="E6E0C4"/>
                </a:solidFill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～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   </a:t>
            </a:r>
          </a:p>
          <a:p>
            <a:pPr>
              <a:buClr>
                <a:srgbClr val="E6E0C4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否定式假言推论（拒取式）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A210-200C-4D49-A898-FAE668265FF7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FDD1-CC30-43C3-BDAF-7CE59C81477C}" type="slidenum">
              <a:rPr lang="en-US" altLang="zh-CN" smtClean="0"/>
              <a:pPr/>
              <a:t>24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260350"/>
            <a:ext cx="7329487" cy="719138"/>
          </a:xfrm>
        </p:spPr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基本蕴含（关系）式（蕴含定律）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006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P∨Q 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P∨Q </a:t>
            </a: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P→Q 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P→Q </a:t>
            </a: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扩充法则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析取引入律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P∧Q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P∧Q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 </a:t>
            </a:r>
          </a:p>
          <a:p>
            <a:pPr>
              <a:buClr>
                <a:srgbClr val="E6E0C4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，～（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 </a:t>
            </a:r>
          </a:p>
          <a:p>
            <a:pPr>
              <a:buClr>
                <a:srgbClr val="E6E0C4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化简</a:t>
            </a:r>
            <a:r>
              <a:rPr lang="zh-CN" altLang="zh-CN" dirty="0">
                <a:solidFill>
                  <a:srgbClr val="FF0000"/>
                </a:solidFill>
                <a:ea typeface="楷体_GB2312" pitchFamily="49" charset="-122"/>
              </a:rPr>
              <a:t>法则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合取消去律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buClr>
                <a:srgbClr val="E6E0C4"/>
              </a:buClr>
              <a:buFont typeface="Wingdings" pitchFamily="2" charset="2"/>
              <a:buChar char="n"/>
            </a:pP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aseline="-25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dirty="0">
                <a:solidFill>
                  <a:srgbClr val="E6E0C4"/>
                </a:solidFill>
                <a:ea typeface="楷体_GB2312" pitchFamily="49" charset="-122"/>
              </a:rPr>
              <a:t>∧</a:t>
            </a:r>
            <a:r>
              <a:rPr lang="zh-CN" altLang="en-US" dirty="0">
                <a:solidFill>
                  <a:srgbClr val="E6E0C4"/>
                </a:solidFill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  </a:t>
            </a:r>
          </a:p>
          <a:p>
            <a:pPr>
              <a:buClr>
                <a:srgbClr val="E6E0C4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假言推论（分离规则）</a:t>
            </a:r>
          </a:p>
          <a:p>
            <a:pPr>
              <a:buClr>
                <a:srgbClr val="E6E0C4"/>
              </a:buClr>
              <a:buFont typeface="Wingdings" pitchFamily="2" charset="2"/>
              <a:buChar char="n"/>
            </a:pP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aseline="-25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：～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dirty="0">
                <a:solidFill>
                  <a:srgbClr val="E6E0C4"/>
                </a:solidFill>
                <a:ea typeface="楷体_GB2312" pitchFamily="49" charset="-122"/>
              </a:rPr>
              <a:t>∧</a:t>
            </a:r>
            <a:r>
              <a:rPr lang="zh-CN" altLang="en-US" dirty="0">
                <a:solidFill>
                  <a:srgbClr val="E6E0C4"/>
                </a:solidFill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～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   </a:t>
            </a:r>
          </a:p>
          <a:p>
            <a:pPr>
              <a:buClr>
                <a:srgbClr val="E6E0C4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否定式假言推论（拒取式）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7558-3C36-475A-88B3-92B96AAA23EB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B3D4-3580-43EE-A8A8-B44AF2BA08D1}" type="slidenum">
              <a:rPr lang="en-US" altLang="zh-CN" smtClean="0"/>
              <a:pPr/>
              <a:t>25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260350"/>
            <a:ext cx="7329487" cy="719138"/>
          </a:xfrm>
        </p:spPr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基本蕴含（关系）式（蕴含定律）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006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P∨Q 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P∨Q </a:t>
            </a: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P→Q 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P→Q </a:t>
            </a: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扩充法则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析取引入律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P∧Q 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P 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P∧Q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Q </a:t>
            </a:r>
          </a:p>
          <a:p>
            <a:pPr>
              <a:buClr>
                <a:srgbClr val="E6E0C4"/>
              </a:buClr>
              <a:buFont typeface="Wingdings" pitchFamily="2" charset="2"/>
              <a:buNone/>
            </a:pP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～（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P 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，～（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Q </a:t>
            </a:r>
          </a:p>
          <a:p>
            <a:pPr>
              <a:buClr>
                <a:srgbClr val="E6E0C4"/>
              </a:buClr>
              <a:buFont typeface="Wingdings" pitchFamily="2" charset="2"/>
              <a:buNone/>
            </a:pP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化简</a:t>
            </a:r>
            <a:r>
              <a:rPr lang="zh-CN" altLang="zh-CN" b="0" dirty="0">
                <a:ea typeface="楷体_GB2312" pitchFamily="49" charset="-122"/>
              </a:rPr>
              <a:t>法则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合取消去律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∧</a:t>
            </a: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</a:p>
          <a:p>
            <a:pPr>
              <a:buClr>
                <a:srgbClr val="E6E0C4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假言推论（分离规则）</a:t>
            </a:r>
          </a:p>
          <a:p>
            <a:pPr>
              <a:buClr>
                <a:srgbClr val="E6E0C4"/>
              </a:buClr>
              <a:buFont typeface="Wingdings" pitchFamily="2" charset="2"/>
              <a:buChar char="n"/>
            </a:pP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aseline="-25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：～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dirty="0">
                <a:solidFill>
                  <a:srgbClr val="E6E0C4"/>
                </a:solidFill>
                <a:ea typeface="楷体_GB2312" pitchFamily="49" charset="-122"/>
              </a:rPr>
              <a:t>∧</a:t>
            </a:r>
            <a:r>
              <a:rPr lang="zh-CN" altLang="en-US" dirty="0">
                <a:solidFill>
                  <a:srgbClr val="E6E0C4"/>
                </a:solidFill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～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   </a:t>
            </a:r>
          </a:p>
          <a:p>
            <a:pPr>
              <a:buClr>
                <a:srgbClr val="E6E0C4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否定式假言推论（拒取式）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1494-CCC0-4801-ABB4-3DA3EEA77BA2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6709-C1C6-4BC6-8434-3767058F6C07}" type="slidenum">
              <a:rPr lang="en-US" altLang="zh-CN" smtClean="0"/>
              <a:pPr/>
              <a:t>26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260350"/>
            <a:ext cx="7329487" cy="719138"/>
          </a:xfrm>
        </p:spPr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基本蕴含（关系）式（蕴含定律）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006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P∨Q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P∨Q </a:t>
            </a:r>
          </a:p>
          <a:p>
            <a:pPr>
              <a:buFont typeface="Wingdings" pitchFamily="2" charset="2"/>
              <a:buNone/>
            </a:pP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P→Q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P→Q </a:t>
            </a:r>
          </a:p>
          <a:p>
            <a:pPr>
              <a:buFont typeface="Wingdings" pitchFamily="2" charset="2"/>
              <a:buNone/>
            </a:pP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扩充法则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析取引入律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P∧Q 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P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P∧Q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Q </a:t>
            </a:r>
          </a:p>
          <a:p>
            <a:pPr>
              <a:buClr>
                <a:srgbClr val="E6E0C4"/>
              </a:buClr>
              <a:buFont typeface="Wingdings" pitchFamily="2" charset="2"/>
              <a:buNone/>
            </a:pP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～（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P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，～（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Q </a:t>
            </a:r>
          </a:p>
          <a:p>
            <a:pPr>
              <a:buClr>
                <a:srgbClr val="E6E0C4"/>
              </a:buClr>
              <a:buFont typeface="Wingdings" pitchFamily="2" charset="2"/>
              <a:buNone/>
            </a:pP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化简</a:t>
            </a:r>
            <a:r>
              <a:rPr lang="zh-CN" altLang="zh-CN" b="0">
                <a:ea typeface="楷体_GB2312" pitchFamily="49" charset="-122"/>
              </a:rPr>
              <a:t>法则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合取消去律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0">
                <a:ea typeface="楷体_GB2312" pitchFamily="49" charset="-122"/>
              </a:rPr>
              <a:t>∧</a:t>
            </a:r>
            <a:r>
              <a:rPr lang="zh-CN" altLang="en-US" b="0">
                <a:ea typeface="楷体_GB2312" pitchFamily="49" charset="-122"/>
              </a:rPr>
              <a:t>（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Q  </a:t>
            </a:r>
          </a:p>
          <a:p>
            <a:pPr>
              <a:buClr>
                <a:srgbClr val="E6E0C4"/>
              </a:buClr>
              <a:buFont typeface="Wingdings" pitchFamily="2" charset="2"/>
              <a:buNone/>
            </a:pP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假言推论（分离规则）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∧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（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</a:p>
          <a:p>
            <a:pPr>
              <a:buClr>
                <a:srgbClr val="E6E0C4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否定式假言推论（拒取式）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9BDA-08A8-41ED-89EC-DDD2C18FDD88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7BB3-5865-4CE8-A918-7C947AD1532D}" type="slidenum">
              <a:rPr lang="en-US" altLang="zh-CN" smtClean="0"/>
              <a:pPr/>
              <a:t>27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304800"/>
            <a:ext cx="7056438" cy="719138"/>
          </a:xfrm>
        </p:spPr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基本蕴含（关系）式（蕴含定律）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16877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：～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                       </a:t>
            </a:r>
            <a:r>
              <a:rPr lang="zh-CN" altLang="en-US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析取三段论（选言三段论）</a:t>
            </a:r>
          </a:p>
          <a:p>
            <a:pPr>
              <a:buClr>
                <a:srgbClr val="E6E0C4"/>
              </a:buClr>
              <a:buFont typeface="Wingdings" pitchFamily="2" charset="2"/>
              <a:buChar char="n"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：（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）∧（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Q→R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P→R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</a:p>
          <a:p>
            <a:pPr>
              <a:buClr>
                <a:srgbClr val="E6E0C4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                      </a:t>
            </a:r>
            <a:r>
              <a:rPr lang="zh-CN" altLang="en-US" sz="2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假言（前提条件）三段论</a:t>
            </a:r>
          </a:p>
          <a:p>
            <a:pPr>
              <a:buClr>
                <a:srgbClr val="E6E0C4"/>
              </a:buClr>
              <a:buFont typeface="Wingdings" pitchFamily="2" charset="2"/>
              <a:buChar char="n"/>
            </a:pP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）∧（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P→R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）∧（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Q→R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二难推论</a:t>
            </a:r>
          </a:p>
          <a:p>
            <a:pPr>
              <a:buClr>
                <a:srgbClr val="E6E0C4"/>
              </a:buClr>
              <a:buFont typeface="Wingdings" pitchFamily="2" charset="2"/>
              <a:buChar char="n"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：（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）∧（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R→S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P∧R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）→（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Q∧S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buClr>
                <a:srgbClr val="E6E0C4"/>
              </a:buClr>
              <a:buFont typeface="Wingdings" pitchFamily="2" charset="2"/>
              <a:buChar char="n"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：（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）∧（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</a:t>
            </a:r>
          </a:p>
          <a:p>
            <a:pPr>
              <a:buClr>
                <a:srgbClr val="E6E0C4"/>
              </a:buClr>
              <a:buFont typeface="Wingdings" pitchFamily="2" charset="2"/>
              <a:buChar char="n"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：（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）∧（～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P∨R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Q∨R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归结原理</a:t>
            </a:r>
          </a:p>
          <a:p>
            <a:pPr>
              <a:buClr>
                <a:srgbClr val="E6E0C4"/>
              </a:buClr>
            </a:pPr>
            <a:endParaRPr lang="en-US" altLang="zh-CN" sz="2400">
              <a:solidFill>
                <a:srgbClr val="E6E0C4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B67F-E73A-4BFE-957B-7CDC80C4F2E6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5A6C-1B90-4234-9741-7B6FD53A3B91}" type="slidenum">
              <a:rPr lang="en-US" altLang="zh-CN" smtClean="0"/>
              <a:pPr/>
              <a:t>28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304800"/>
            <a:ext cx="7056438" cy="719138"/>
          </a:xfrm>
        </p:spPr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基本蕴含（关系）式（蕴含定律）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16877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：～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                            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析取三段论（选言三段论）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：（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）∧（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Q→R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P→R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</a:p>
          <a:p>
            <a:pPr>
              <a:buClr>
                <a:srgbClr val="E6E0C4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                      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假言（前提条件）三段论</a:t>
            </a:r>
          </a:p>
          <a:p>
            <a:pPr>
              <a:buClr>
                <a:srgbClr val="E6E0C4"/>
              </a:buClr>
              <a:buFont typeface="Wingdings" pitchFamily="2" charset="2"/>
              <a:buChar char="n"/>
            </a:pP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aseline="-25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）∧（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P→R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）∧（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Q→R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二难推论</a:t>
            </a:r>
          </a:p>
          <a:p>
            <a:pPr>
              <a:buClr>
                <a:srgbClr val="E6E0C4"/>
              </a:buClr>
              <a:buFont typeface="Wingdings" pitchFamily="2" charset="2"/>
              <a:buChar char="n"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：（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）∧（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R→S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P∧R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）→（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Q∧S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buClr>
                <a:srgbClr val="E6E0C4"/>
              </a:buClr>
              <a:buFont typeface="Wingdings" pitchFamily="2" charset="2"/>
              <a:buChar char="n"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：（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）∧（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</a:t>
            </a:r>
          </a:p>
          <a:p>
            <a:pPr>
              <a:buClr>
                <a:srgbClr val="E6E0C4"/>
              </a:buClr>
              <a:buFont typeface="Wingdings" pitchFamily="2" charset="2"/>
              <a:buChar char="n"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：（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）∧（～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P∨R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Q∨R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归结原理</a:t>
            </a:r>
          </a:p>
          <a:p>
            <a:pPr>
              <a:buClr>
                <a:srgbClr val="E6E0C4"/>
              </a:buClr>
            </a:pPr>
            <a:endParaRPr lang="en-US" altLang="zh-CN" sz="2400" dirty="0">
              <a:solidFill>
                <a:srgbClr val="E6E0C4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FF5C-AA73-4C0E-ADC9-A8AD4E353D4A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8088-6F0F-4D81-82F5-0BA7ECF16AD4}" type="slidenum">
              <a:rPr lang="en-US" altLang="zh-CN" smtClean="0"/>
              <a:pPr/>
              <a:t>29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304800"/>
            <a:ext cx="7056438" cy="719138"/>
          </a:xfrm>
        </p:spPr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基本蕴含（关系）式（蕴含定律）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16877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：～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楷体_GB2312" pitchFamily="49" charset="-122"/>
                <a:ea typeface="楷体_GB2312" pitchFamily="49" charset="-122"/>
              </a:rPr>
              <a:t>                            </a:t>
            </a:r>
            <a:r>
              <a:rPr lang="zh-CN" altLang="en-US" sz="2000" b="0">
                <a:latin typeface="楷体_GB2312" pitchFamily="49" charset="-122"/>
                <a:ea typeface="楷体_GB2312" pitchFamily="49" charset="-122"/>
              </a:rPr>
              <a:t>析取三段论（选言三段论）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：（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）∧（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Q→R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P→R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  </a:t>
            </a:r>
          </a:p>
          <a:p>
            <a:pPr>
              <a:buClr>
                <a:srgbClr val="E6E0C4"/>
              </a:buClr>
              <a:buFont typeface="Wingdings" pitchFamily="2" charset="2"/>
              <a:buNone/>
            </a:pPr>
            <a:r>
              <a:rPr lang="en-US" altLang="zh-CN" sz="2000" b="0">
                <a:latin typeface="楷体_GB2312" pitchFamily="49" charset="-122"/>
                <a:ea typeface="楷体_GB2312" pitchFamily="49" charset="-122"/>
              </a:rPr>
              <a:t>                            </a:t>
            </a:r>
            <a:r>
              <a:rPr lang="zh-CN" altLang="en-US" sz="2000" b="0">
                <a:latin typeface="楷体_GB2312" pitchFamily="49" charset="-122"/>
                <a:ea typeface="楷体_GB2312" pitchFamily="49" charset="-122"/>
              </a:rPr>
              <a:t>假言（前提条件）三段论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）∧（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P→R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）∧（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Q→R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二难推论</a:t>
            </a:r>
          </a:p>
          <a:p>
            <a:pPr>
              <a:buClr>
                <a:srgbClr val="E6E0C4"/>
              </a:buClr>
              <a:buFont typeface="Wingdings" pitchFamily="2" charset="2"/>
              <a:buChar char="n"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：（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）∧（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R→S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P∧R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）→（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Q∧S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buClr>
                <a:srgbClr val="E6E0C4"/>
              </a:buClr>
              <a:buFont typeface="Wingdings" pitchFamily="2" charset="2"/>
              <a:buChar char="n"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：（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）∧（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</a:t>
            </a:r>
          </a:p>
          <a:p>
            <a:pPr>
              <a:buClr>
                <a:srgbClr val="E6E0C4"/>
              </a:buClr>
              <a:buFont typeface="Wingdings" pitchFamily="2" charset="2"/>
              <a:buChar char="n"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：（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）∧（～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P∨R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Q∨R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归结原理</a:t>
            </a:r>
          </a:p>
          <a:p>
            <a:pPr>
              <a:buClr>
                <a:srgbClr val="E6E0C4"/>
              </a:buClr>
            </a:pPr>
            <a:endParaRPr lang="en-US" altLang="zh-CN" sz="2400">
              <a:solidFill>
                <a:srgbClr val="E6E0C4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E87-12CD-4B1E-8FE3-5573604382BB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F893-E751-42DA-94F6-20D09FB9F75F}" type="slidenum">
              <a:rPr lang="en-US" altLang="zh-CN" smtClean="0"/>
              <a:pPr/>
              <a:t>3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/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§1</a:t>
            </a:r>
            <a:r>
              <a:rPr lang="en-US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en-US" altLang="zh-CN">
                <a:solidFill>
                  <a:srgbClr val="FF0000"/>
                </a:solidFill>
              </a:rPr>
              <a:t>   </a:t>
            </a:r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</a:rPr>
              <a:t>命题公式的蕴涵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753350" cy="4687887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1-18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是两个合适公式，如果在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任何解释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下，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取值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时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u="sng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也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取值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，则称公式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蕴涵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公式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，并记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取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时的情况不考虑）</a:t>
            </a:r>
          </a:p>
          <a:p>
            <a:pPr>
              <a:buClr>
                <a:srgbClr val="E6E0C4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dirty="0" smtClean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1.11:  </a:t>
            </a:r>
            <a:endParaRPr lang="en-US" altLang="zh-CN" dirty="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 A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B    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当且仅当   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A→B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为永真式。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注意：蕴含和条件联结词→是完全不同的。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1)→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是命题联结词，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A→B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是一个命题公式；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2)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是公式间关系符，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不是一个命题公 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式，仅表示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间的蕴含关系。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691D-19F3-41DA-89FB-FB6958483645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EEAB-4EBA-4081-AB22-1D5470B4E1D0}" type="slidenum">
              <a:rPr lang="en-US" altLang="zh-CN" smtClean="0"/>
              <a:pPr/>
              <a:t>30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304800"/>
            <a:ext cx="7056438" cy="719138"/>
          </a:xfrm>
        </p:spPr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基本蕴含（关系）式（蕴含定律）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16877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：～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楷体_GB2312" pitchFamily="49" charset="-122"/>
                <a:ea typeface="楷体_GB2312" pitchFamily="49" charset="-122"/>
              </a:rPr>
              <a:t>                            </a:t>
            </a:r>
            <a:r>
              <a:rPr lang="zh-CN" altLang="en-US" sz="2000" b="0">
                <a:latin typeface="楷体_GB2312" pitchFamily="49" charset="-122"/>
                <a:ea typeface="楷体_GB2312" pitchFamily="49" charset="-122"/>
              </a:rPr>
              <a:t>析取三段论（选言三段论）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：（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）∧（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Q→R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P→R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  </a:t>
            </a:r>
          </a:p>
          <a:p>
            <a:pPr>
              <a:buClr>
                <a:srgbClr val="E6E0C4"/>
              </a:buClr>
              <a:buFont typeface="Wingdings" pitchFamily="2" charset="2"/>
              <a:buNone/>
            </a:pPr>
            <a:r>
              <a:rPr lang="en-US" altLang="zh-CN" sz="2000" b="0">
                <a:latin typeface="楷体_GB2312" pitchFamily="49" charset="-122"/>
                <a:ea typeface="楷体_GB2312" pitchFamily="49" charset="-122"/>
              </a:rPr>
              <a:t>                            </a:t>
            </a:r>
            <a:r>
              <a:rPr lang="zh-CN" altLang="en-US" sz="2000" b="0">
                <a:latin typeface="楷体_GB2312" pitchFamily="49" charset="-122"/>
                <a:ea typeface="楷体_GB2312" pitchFamily="49" charset="-122"/>
              </a:rPr>
              <a:t>假言（前提条件）三段论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）∧（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P→R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）∧（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Q→R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000" b="0">
                <a:latin typeface="楷体_GB2312" pitchFamily="49" charset="-122"/>
                <a:ea typeface="楷体_GB2312" pitchFamily="49" charset="-122"/>
              </a:rPr>
              <a:t>二难推论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：（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）∧（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R→S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P∧R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）→（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Q∧S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buClr>
                <a:srgbClr val="E6E0C4"/>
              </a:buClr>
              <a:buFont typeface="Wingdings" pitchFamily="2" charset="2"/>
              <a:buChar char="n"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：（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）∧（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</a:t>
            </a:r>
          </a:p>
          <a:p>
            <a:pPr>
              <a:buClr>
                <a:srgbClr val="E6E0C4"/>
              </a:buClr>
              <a:buFont typeface="Wingdings" pitchFamily="2" charset="2"/>
              <a:buChar char="n"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：（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）∧（～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P∨R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Q∨R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归结原理</a:t>
            </a:r>
          </a:p>
          <a:p>
            <a:pPr>
              <a:buClr>
                <a:srgbClr val="E6E0C4"/>
              </a:buClr>
            </a:pPr>
            <a:endParaRPr lang="en-US" altLang="zh-CN" sz="2400">
              <a:solidFill>
                <a:srgbClr val="E6E0C4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CA03-F6D0-40DB-9320-6ECA27BC8594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DFA45-5442-481E-9E3C-A215CA9BAFA7}" type="slidenum">
              <a:rPr lang="en-US" altLang="zh-CN" smtClean="0"/>
              <a:pPr/>
              <a:t>31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304800"/>
            <a:ext cx="7056438" cy="719138"/>
          </a:xfrm>
        </p:spPr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基本蕴含（关系）式（蕴含定律）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16877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：～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楷体_GB2312" pitchFamily="49" charset="-122"/>
                <a:ea typeface="楷体_GB2312" pitchFamily="49" charset="-122"/>
              </a:rPr>
              <a:t>                            </a:t>
            </a:r>
            <a:r>
              <a:rPr lang="zh-CN" altLang="en-US" sz="2000" b="0">
                <a:latin typeface="楷体_GB2312" pitchFamily="49" charset="-122"/>
                <a:ea typeface="楷体_GB2312" pitchFamily="49" charset="-122"/>
              </a:rPr>
              <a:t>析取三段论（选言三段论）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：（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）∧（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Q→R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P→R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  </a:t>
            </a:r>
          </a:p>
          <a:p>
            <a:pPr>
              <a:buClr>
                <a:srgbClr val="E6E0C4"/>
              </a:buClr>
              <a:buFont typeface="Wingdings" pitchFamily="2" charset="2"/>
              <a:buNone/>
            </a:pPr>
            <a:r>
              <a:rPr lang="en-US" altLang="zh-CN" sz="2000" b="0">
                <a:latin typeface="楷体_GB2312" pitchFamily="49" charset="-122"/>
                <a:ea typeface="楷体_GB2312" pitchFamily="49" charset="-122"/>
              </a:rPr>
              <a:t>                            </a:t>
            </a:r>
            <a:r>
              <a:rPr lang="zh-CN" altLang="en-US" sz="2000" b="0">
                <a:latin typeface="楷体_GB2312" pitchFamily="49" charset="-122"/>
                <a:ea typeface="楷体_GB2312" pitchFamily="49" charset="-122"/>
              </a:rPr>
              <a:t>假言（前提条件）三段论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）∧（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P→R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）∧（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Q→R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000" b="0">
                <a:latin typeface="楷体_GB2312" pitchFamily="49" charset="-122"/>
                <a:ea typeface="楷体_GB2312" pitchFamily="49" charset="-122"/>
              </a:rPr>
              <a:t>二难推论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：（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）∧（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R→S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P∧R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）→（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Q∧S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：（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）∧（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</a:p>
          <a:p>
            <a:pPr>
              <a:buClr>
                <a:srgbClr val="E6E0C4"/>
              </a:buClr>
              <a:buFont typeface="Wingdings" pitchFamily="2" charset="2"/>
              <a:buChar char="n"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：（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）∧（～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P∨R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Q∨R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归结原理</a:t>
            </a:r>
          </a:p>
          <a:p>
            <a:pPr>
              <a:buClr>
                <a:srgbClr val="E6E0C4"/>
              </a:buClr>
            </a:pPr>
            <a:endParaRPr lang="en-US" altLang="zh-CN" sz="2400">
              <a:solidFill>
                <a:srgbClr val="E6E0C4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C2FA-5F3F-4D6D-9662-1AB56C9A57B3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F6F6-3834-4C43-9091-CF5C76325109}" type="slidenum">
              <a:rPr lang="en-US" altLang="zh-CN" smtClean="0"/>
              <a:pPr/>
              <a:t>32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304800"/>
            <a:ext cx="7056438" cy="719138"/>
          </a:xfrm>
        </p:spPr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基本蕴含（关系）式（蕴含定律）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16877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：～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P∧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                            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析取三段论（选言三段论）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：（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）∧（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Q→R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P→R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  </a:t>
            </a:r>
          </a:p>
          <a:p>
            <a:pPr>
              <a:buClr>
                <a:srgbClr val="E6E0C4"/>
              </a:buClr>
              <a:buFont typeface="Wingdings" pitchFamily="2" charset="2"/>
              <a:buNone/>
            </a:pP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                            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假言（前提条件）三段论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）∧（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P→R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）∧（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Q→R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二难推论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：（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）∧（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R→S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P∧R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）→（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Q∧S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：（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）∧（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R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：（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）∧（～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P∨R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Q∨R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归结原理</a:t>
            </a:r>
          </a:p>
          <a:p>
            <a:pPr>
              <a:buClr>
                <a:srgbClr val="E6E0C4"/>
              </a:buClr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C6B3-7A41-44B9-AE20-FB9DB98393C8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F829-CBA3-483A-AC6A-D2AE833F3C3B}" type="slidenum">
              <a:rPr lang="en-US" altLang="zh-CN" smtClean="0"/>
              <a:pPr/>
              <a:t>33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260350"/>
            <a:ext cx="4513262" cy="719138"/>
          </a:xfrm>
          <a:noFill/>
          <a:ln/>
        </p:spPr>
        <p:txBody>
          <a:bodyPr/>
          <a:lstStyle/>
          <a:p>
            <a:pPr algn="l"/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6.1:</a:t>
            </a:r>
          </a:p>
        </p:txBody>
      </p:sp>
      <p:sp>
        <p:nvSpPr>
          <p:cNvPr id="192515" name="Rectangle 3"/>
          <p:cNvSpPr>
            <a:spLocks noChangeArrowheads="1"/>
          </p:cNvSpPr>
          <p:nvPr/>
        </p:nvSpPr>
        <p:spPr bwMode="auto">
          <a:xfrm>
            <a:off x="1096963" y="1196975"/>
            <a:ext cx="6970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考虑以下语句，并将其前提和结论符号化。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57288" y="1836738"/>
            <a:ext cx="7643812" cy="4073798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1).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前提：</a:t>
            </a:r>
          </a:p>
          <a:p>
            <a:pPr lvl="1">
              <a:lnSpc>
                <a:spcPct val="80000"/>
              </a:lnSpc>
              <a:buClr>
                <a:srgbClr val="0000FF"/>
              </a:buClr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如果明天天晴，我们准备外出旅游。</a:t>
            </a:r>
            <a:r>
              <a:rPr lang="en-US" altLang="zh-CN" sz="2400" b="1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P→Q</a:t>
            </a:r>
          </a:p>
          <a:p>
            <a:pPr lvl="1">
              <a:lnSpc>
                <a:spcPct val="80000"/>
              </a:lnSpc>
              <a:buClr>
                <a:srgbClr val="0000FF"/>
              </a:buClr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．明天的确天晴。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　　　　　　　　	</a:t>
            </a:r>
            <a:r>
              <a:rPr lang="en-US" altLang="zh-CN" sz="2400" b="1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结论：我们外出旅游。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　　　　  	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上述例子可描述</a:t>
            </a:r>
            <a:r>
              <a:rPr lang="zh-CN" altLang="en-US" sz="2400" dirty="0" smtClean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为：</a:t>
            </a:r>
            <a:r>
              <a:rPr lang="en-US" altLang="zh-CN" sz="2400" dirty="0" smtClean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(P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en-US" altLang="zh-CN" sz="2400" dirty="0" smtClean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Q)</a:t>
            </a:r>
            <a:r>
              <a:rPr lang="el-GR" altLang="zh-CN" sz="2400" dirty="0" smtClean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Λ</a:t>
            </a:r>
            <a:r>
              <a:rPr lang="en-US" altLang="zh-CN" sz="2400" dirty="0" smtClean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　(</a:t>
            </a:r>
            <a:r>
              <a:rPr lang="zh-CN" altLang="zh-CN" sz="24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分离规则)</a:t>
            </a:r>
          </a:p>
          <a:p>
            <a:pPr>
              <a:lnSpc>
                <a:spcPct val="10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zh-CN" sz="20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2)、前提：</a:t>
            </a:r>
          </a:p>
          <a:p>
            <a:pPr lvl="1">
              <a:lnSpc>
                <a:spcPct val="80000"/>
              </a:lnSpc>
            </a:pPr>
            <a:r>
              <a:rPr lang="zh-CN" altLang="zh-CN" sz="20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1. 如果一个人</a:t>
            </a:r>
            <a:r>
              <a:rPr lang="zh-CN" sz="2000" b="1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比较懒，则他学不好离散数学。</a:t>
            </a:r>
            <a:r>
              <a:rPr lang="zh-CN" altLang="en-US" sz="2000" b="1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</a:p>
          <a:p>
            <a:pPr lvl="1">
              <a:lnSpc>
                <a:spcPct val="80000"/>
              </a:lnSpc>
              <a:buClr>
                <a:srgbClr val="0000FF"/>
              </a:buClr>
              <a:buFontTx/>
              <a:buNone/>
            </a:pPr>
            <a:r>
              <a:rPr lang="zh-CN" altLang="en-US" sz="2000" b="1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0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P→Q</a:t>
            </a:r>
          </a:p>
          <a:p>
            <a:pPr lvl="1">
              <a:lnSpc>
                <a:spcPct val="80000"/>
              </a:lnSpc>
              <a:buClr>
                <a:srgbClr val="F0ECDC"/>
              </a:buClr>
            </a:pPr>
            <a:r>
              <a:rPr lang="en-US" altLang="zh-CN" sz="20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zh-CN" sz="20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如果一个人</a:t>
            </a:r>
            <a:r>
              <a:rPr lang="zh-CN" sz="2000" b="1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学不好离散数学</a:t>
            </a:r>
            <a:r>
              <a:rPr lang="zh-CN" altLang="zh-CN" sz="20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，则他</a:t>
            </a:r>
            <a:r>
              <a:rPr lang="zh-CN" sz="2000" b="1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拿不到好成绩。</a:t>
            </a:r>
            <a:r>
              <a:rPr lang="zh-CN" altLang="en-US" sz="2000" b="1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0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Q→R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zh-CN" sz="20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　结论： </a:t>
            </a:r>
            <a:r>
              <a:rPr lang="zh-CN" altLang="zh-CN" sz="2000" b="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如果一个人</a:t>
            </a:r>
            <a:r>
              <a:rPr lang="zh-CN" sz="2000" b="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比较懒</a:t>
            </a:r>
            <a:r>
              <a:rPr lang="zh-CN" sz="2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则拿不到好成绩。</a:t>
            </a:r>
            <a:r>
              <a:rPr lang="en-US" altLang="zh-CN" sz="20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P→R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0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20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上述例子可描述为：</a:t>
            </a:r>
            <a:endParaRPr lang="zh-CN" altLang="en-US" sz="2000" dirty="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000" b="1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0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P→Q，Q→R</a:t>
            </a:r>
            <a:r>
              <a:rPr lang="en-US" altLang="zh-CN" sz="20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0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P→R　(</a:t>
            </a:r>
            <a:r>
              <a:rPr lang="zh-CN" altLang="zh-CN" sz="20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假言三段论)</a:t>
            </a:r>
            <a:endParaRPr lang="en-US" altLang="zh-CN" sz="2000" b="1" dirty="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DE5A-3932-43BB-8165-EF0F30DF21AF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19A6-AFC9-4B96-BF0D-756DC520A8DB}" type="slidenum">
              <a:rPr lang="en-US" altLang="zh-CN" smtClean="0"/>
              <a:pPr/>
              <a:t>34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260350"/>
            <a:ext cx="4513262" cy="719138"/>
          </a:xfrm>
          <a:noFill/>
          <a:ln/>
        </p:spPr>
        <p:txBody>
          <a:bodyPr/>
          <a:lstStyle/>
          <a:p>
            <a:pPr algn="l"/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6.1:</a:t>
            </a:r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1096963" y="1196975"/>
            <a:ext cx="6970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考虑以下语句，并将其前提和结论符号化。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754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57288" y="1836738"/>
            <a:ext cx="7643812" cy="4073798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1).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前提：</a:t>
            </a:r>
          </a:p>
          <a:p>
            <a:pPr lvl="1">
              <a:lnSpc>
                <a:spcPct val="80000"/>
              </a:lnSpc>
              <a:buClr>
                <a:srgbClr val="0000FF"/>
              </a:buClr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如果明天天晴，我们准备外出旅游。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P→Q</a:t>
            </a:r>
          </a:p>
          <a:p>
            <a:pPr lvl="1">
              <a:lnSpc>
                <a:spcPct val="80000"/>
              </a:lnSpc>
              <a:buClr>
                <a:srgbClr val="0000FF"/>
              </a:buClr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．明天的确天晴。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　　　　　　　　	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结论：我们外出旅游。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　　　　  	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上述例子可描述</a:t>
            </a:r>
            <a:r>
              <a:rPr lang="zh-CN" altLang="en-US" sz="2400" dirty="0" smtClean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为：</a:t>
            </a:r>
            <a:r>
              <a:rPr lang="en-US" altLang="zh-CN" sz="2400" dirty="0" smtClean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(P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en-US" altLang="zh-CN" sz="2400" dirty="0" smtClean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l-GR" altLang="zh-CN" sz="2400" dirty="0" smtClean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l-GR" altLang="zh-CN" sz="2400" dirty="0" smtClean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Λ </a:t>
            </a:r>
            <a:r>
              <a:rPr lang="en-US" altLang="zh-CN" sz="2400" dirty="0" smtClean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　(</a:t>
            </a:r>
            <a:r>
              <a:rPr lang="zh-CN" altLang="zh-CN" sz="24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分离规则)</a:t>
            </a:r>
          </a:p>
          <a:p>
            <a:pPr>
              <a:lnSpc>
                <a:spcPct val="10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zh-CN" sz="20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2)、前提：</a:t>
            </a:r>
          </a:p>
          <a:p>
            <a:pPr lvl="1">
              <a:lnSpc>
                <a:spcPct val="80000"/>
              </a:lnSpc>
              <a:buClr>
                <a:srgbClr val="0000FF"/>
              </a:buClr>
            </a:pPr>
            <a:r>
              <a:rPr lang="zh-CN" altLang="zh-CN" sz="20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1. 如果一个人</a:t>
            </a:r>
            <a:r>
              <a:rPr lang="zh-CN" sz="2000" b="1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比较懒，则他学不好离散数学。</a:t>
            </a:r>
            <a:r>
              <a:rPr lang="zh-CN" altLang="en-US" sz="2000" b="1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</a:p>
          <a:p>
            <a:pPr lvl="1">
              <a:lnSpc>
                <a:spcPct val="80000"/>
              </a:lnSpc>
              <a:buClr>
                <a:srgbClr val="0000FF"/>
              </a:buClr>
              <a:buFontTx/>
              <a:buNone/>
            </a:pPr>
            <a:r>
              <a:rPr lang="zh-CN" altLang="en-US" sz="2000" b="1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0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P→Q</a:t>
            </a:r>
          </a:p>
          <a:p>
            <a:pPr lvl="1">
              <a:lnSpc>
                <a:spcPct val="80000"/>
              </a:lnSpc>
              <a:buClr>
                <a:srgbClr val="0000FF"/>
              </a:buClr>
            </a:pPr>
            <a:r>
              <a:rPr lang="en-US" altLang="zh-CN" sz="20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zh-CN" sz="20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如果一个人</a:t>
            </a:r>
            <a:r>
              <a:rPr lang="zh-CN" sz="2000" b="1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学不好离散数学</a:t>
            </a:r>
            <a:r>
              <a:rPr lang="zh-CN" altLang="zh-CN" sz="20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，则他</a:t>
            </a:r>
            <a:r>
              <a:rPr lang="zh-CN" sz="2000" b="1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拿不到好成绩。</a:t>
            </a:r>
            <a:r>
              <a:rPr lang="zh-CN" altLang="en-US" sz="2000" b="1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0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Q→R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zh-CN" sz="20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　结论： </a:t>
            </a:r>
            <a:r>
              <a:rPr lang="zh-CN" altLang="zh-CN" sz="2000" b="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如果一个人</a:t>
            </a:r>
            <a:r>
              <a:rPr lang="zh-CN" sz="2000" b="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比较懒</a:t>
            </a:r>
            <a:r>
              <a:rPr lang="zh-CN" sz="2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则拿不到好成绩。</a:t>
            </a:r>
            <a:r>
              <a:rPr lang="en-US" altLang="zh-CN" sz="20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P→R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0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20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上述例子可描述为：</a:t>
            </a:r>
            <a:endParaRPr lang="zh-CN" altLang="en-US" sz="2000" dirty="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000" b="1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000" b="1" dirty="0" smtClean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(</a:t>
            </a:r>
            <a:r>
              <a:rPr lang="en-US" altLang="zh-CN" sz="2000" b="1" noProof="1" smtClean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P→Q)</a:t>
            </a:r>
            <a:r>
              <a:rPr lang="el-GR" altLang="zh-CN" sz="2000" b="1" noProof="1">
                <a:solidFill>
                  <a:srgbClr val="E6E0C4"/>
                </a:solidFill>
                <a:latin typeface="楷体_GB2312" pitchFamily="49" charset="-122"/>
              </a:rPr>
              <a:t>Λ</a:t>
            </a:r>
            <a:r>
              <a:rPr lang="en-US" altLang="zh-CN" sz="2000" b="1" noProof="1">
                <a:solidFill>
                  <a:srgbClr val="E6E0C4"/>
                </a:solidFill>
                <a:latin typeface="楷体_GB2312" pitchFamily="49" charset="-122"/>
              </a:rPr>
              <a:t>(</a:t>
            </a:r>
            <a:r>
              <a:rPr lang="en-US" altLang="zh-CN" sz="2000" b="1" noProof="1" smtClean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Q→R) </a:t>
            </a:r>
            <a:r>
              <a:rPr lang="en-US" altLang="zh-CN" sz="2000" b="1" noProof="1" smtClean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0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P→R　(</a:t>
            </a:r>
            <a:r>
              <a:rPr lang="zh-CN" altLang="zh-CN" sz="20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假言三段论)</a:t>
            </a:r>
            <a:endParaRPr lang="en-US" altLang="zh-CN" sz="2000" b="1" dirty="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65C5-8E66-4101-A87B-B580D1059DDC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E213-F941-4B00-889F-E06B21E21797}" type="slidenum">
              <a:rPr lang="en-US" altLang="zh-CN" smtClean="0"/>
              <a:pPr/>
              <a:t>35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260350"/>
            <a:ext cx="4513262" cy="719138"/>
          </a:xfrm>
          <a:noFill/>
          <a:ln/>
        </p:spPr>
        <p:txBody>
          <a:bodyPr/>
          <a:lstStyle/>
          <a:p>
            <a:pPr algn="l"/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6.1:</a:t>
            </a:r>
          </a:p>
        </p:txBody>
      </p:sp>
      <p:sp>
        <p:nvSpPr>
          <p:cNvPr id="276483" name="Rectangle 3"/>
          <p:cNvSpPr>
            <a:spLocks noChangeArrowheads="1"/>
          </p:cNvSpPr>
          <p:nvPr/>
        </p:nvSpPr>
        <p:spPr bwMode="auto">
          <a:xfrm>
            <a:off x="1096963" y="1196975"/>
            <a:ext cx="6970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考虑以下语句，并将其前提和结论符号化。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764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57288" y="1836738"/>
            <a:ext cx="7643812" cy="4073798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1).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前提：</a:t>
            </a:r>
          </a:p>
          <a:p>
            <a:pPr lvl="1">
              <a:lnSpc>
                <a:spcPct val="80000"/>
              </a:lnSpc>
              <a:buClr>
                <a:srgbClr val="0000FF"/>
              </a:buClr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如果明天天晴，我们准备外出旅游。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P→Q</a:t>
            </a:r>
          </a:p>
          <a:p>
            <a:pPr lvl="1">
              <a:lnSpc>
                <a:spcPct val="80000"/>
              </a:lnSpc>
              <a:buClr>
                <a:srgbClr val="0000FF"/>
              </a:buClr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．明天的确天晴。　　　　　　　　	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P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　结论：我们外出旅游。　　　　  	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Q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上述例子可描述为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dirty="0" smtClean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(P→Q</a:t>
            </a:r>
            <a:r>
              <a:rPr lang="el-GR" altLang="zh-CN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l-GR" altLang="zh-CN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Λ </a:t>
            </a:r>
            <a:r>
              <a:rPr lang="en-US" altLang="zh-CN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 </a:t>
            </a:r>
            <a:r>
              <a:rPr lang="en-US" altLang="zh-CN" sz="2400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　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分离规则)</a:t>
            </a:r>
          </a:p>
          <a:p>
            <a:pPr>
              <a:lnSpc>
                <a:spcPct val="10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zh-CN" sz="20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2)、前提：</a:t>
            </a:r>
          </a:p>
          <a:p>
            <a:pPr lvl="1">
              <a:lnSpc>
                <a:spcPct val="80000"/>
              </a:lnSpc>
              <a:buClr>
                <a:srgbClr val="0000FF"/>
              </a:buClr>
            </a:pPr>
            <a:r>
              <a:rPr lang="zh-CN" altLang="zh-CN" sz="20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1. 如果一个人</a:t>
            </a:r>
            <a:r>
              <a:rPr lang="zh-CN" sz="2000" b="1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比较懒，则他学不好离散数学。</a:t>
            </a:r>
            <a:r>
              <a:rPr lang="zh-CN" altLang="en-US" sz="2000" b="1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</a:p>
          <a:p>
            <a:pPr lvl="1">
              <a:lnSpc>
                <a:spcPct val="80000"/>
              </a:lnSpc>
              <a:buClr>
                <a:srgbClr val="0000FF"/>
              </a:buClr>
              <a:buFontTx/>
              <a:buNone/>
            </a:pPr>
            <a:r>
              <a:rPr lang="zh-CN" altLang="en-US" sz="2000" b="1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0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P→Q</a:t>
            </a:r>
          </a:p>
          <a:p>
            <a:pPr lvl="1">
              <a:lnSpc>
                <a:spcPct val="80000"/>
              </a:lnSpc>
              <a:buClr>
                <a:srgbClr val="0000FF"/>
              </a:buClr>
            </a:pPr>
            <a:r>
              <a:rPr lang="en-US" altLang="zh-CN" sz="20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zh-CN" sz="20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如果一个人</a:t>
            </a:r>
            <a:r>
              <a:rPr lang="zh-CN" sz="2000" b="1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学不好离散数学</a:t>
            </a:r>
            <a:r>
              <a:rPr lang="zh-CN" altLang="zh-CN" sz="20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，则他</a:t>
            </a:r>
            <a:r>
              <a:rPr lang="zh-CN" sz="2000" b="1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拿不到好成绩。</a:t>
            </a:r>
            <a:r>
              <a:rPr lang="zh-CN" altLang="en-US" sz="2000" b="1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0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Q→R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zh-CN" sz="20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　结论： </a:t>
            </a:r>
            <a:r>
              <a:rPr lang="zh-CN" altLang="zh-CN" sz="2000" b="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如果一个人</a:t>
            </a:r>
            <a:r>
              <a:rPr lang="zh-CN" sz="2000" b="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比较懒</a:t>
            </a:r>
            <a:r>
              <a:rPr lang="zh-CN" sz="2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则拿不到好成绩。</a:t>
            </a:r>
            <a:r>
              <a:rPr lang="en-US" altLang="zh-CN" sz="20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P→R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0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20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上述例子可描述为：</a:t>
            </a:r>
            <a:endParaRPr lang="zh-CN" altLang="en-US" sz="2000" dirty="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000" b="1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000" b="1" dirty="0" smtClean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000" b="1" noProof="1" smtClean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0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en-US" altLang="zh-CN" sz="2000" b="1" noProof="1" smtClean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Q)</a:t>
            </a:r>
            <a:r>
              <a:rPr lang="el-GR" altLang="zh-CN" sz="2000" b="1" noProof="1" smtClean="0">
                <a:solidFill>
                  <a:srgbClr val="E6E0C4"/>
                </a:solidFill>
                <a:latin typeface="楷体_GB2312" pitchFamily="49" charset="-122"/>
                <a:ea typeface="宋体"/>
              </a:rPr>
              <a:t>Λ</a:t>
            </a:r>
            <a:r>
              <a:rPr lang="en-US" altLang="zh-CN" sz="2000" b="1" noProof="1" smtClean="0">
                <a:solidFill>
                  <a:srgbClr val="E6E0C4"/>
                </a:solidFill>
                <a:latin typeface="楷体_GB2312" pitchFamily="49" charset="-122"/>
                <a:ea typeface="宋体"/>
              </a:rPr>
              <a:t>(</a:t>
            </a:r>
            <a:r>
              <a:rPr lang="en-US" altLang="zh-CN" sz="2000" b="1" noProof="1" smtClean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20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en-US" altLang="zh-CN" sz="2000" b="1" noProof="1" smtClean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R)</a:t>
            </a:r>
            <a:r>
              <a:rPr lang="en-US" altLang="zh-CN" sz="2000" b="1" noProof="1" smtClean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0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P→R　(</a:t>
            </a:r>
            <a:r>
              <a:rPr lang="zh-CN" altLang="zh-CN" sz="20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假言三段论)</a:t>
            </a:r>
            <a:endParaRPr lang="en-US" altLang="zh-CN" sz="2000" b="1" dirty="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297A-43EA-4B7B-95C5-D211684972B0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C75EC-084C-4C1A-9912-08B1BEE34906}" type="slidenum">
              <a:rPr lang="en-US" altLang="zh-CN" smtClean="0"/>
              <a:pPr/>
              <a:t>36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260350"/>
            <a:ext cx="4513262" cy="719138"/>
          </a:xfrm>
          <a:noFill/>
          <a:ln/>
        </p:spPr>
        <p:txBody>
          <a:bodyPr/>
          <a:lstStyle/>
          <a:p>
            <a:pPr algn="l"/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6.1:</a:t>
            </a:r>
          </a:p>
        </p:txBody>
      </p:sp>
      <p:sp>
        <p:nvSpPr>
          <p:cNvPr id="277507" name="Rectangle 3"/>
          <p:cNvSpPr>
            <a:spLocks noChangeArrowheads="1"/>
          </p:cNvSpPr>
          <p:nvPr/>
        </p:nvSpPr>
        <p:spPr bwMode="auto">
          <a:xfrm>
            <a:off x="1096963" y="1196975"/>
            <a:ext cx="6970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考虑以下语句，并将其前提和结论符号化。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77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57288" y="1836738"/>
            <a:ext cx="7643812" cy="4184598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1600" b="0" dirty="0"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sz="1600" b="0" dirty="0">
                <a:latin typeface="楷体_GB2312" pitchFamily="49" charset="-122"/>
                <a:ea typeface="楷体_GB2312" pitchFamily="49" charset="-122"/>
              </a:rPr>
              <a:t>、前提：</a:t>
            </a:r>
          </a:p>
          <a:p>
            <a:pPr lvl="1">
              <a:lnSpc>
                <a:spcPct val="80000"/>
              </a:lnSpc>
            </a:pP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en-US" altLang="zh-CN" sz="1600" dirty="0"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如果明天天晴，我们准备外出旅游。	</a:t>
            </a:r>
            <a:r>
              <a:rPr lang="en-US" altLang="zh-CN" sz="1600" dirty="0">
                <a:latin typeface="楷体_GB2312" pitchFamily="49" charset="-122"/>
                <a:ea typeface="楷体_GB2312" pitchFamily="49" charset="-122"/>
              </a:rPr>
              <a:t>P→Q</a:t>
            </a:r>
          </a:p>
          <a:p>
            <a:pPr lvl="1">
              <a:lnSpc>
                <a:spcPct val="80000"/>
              </a:lnSpc>
            </a:pP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en-US" altLang="zh-CN" sz="16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．明天的确天晴。　　　　　　　　	</a:t>
            </a:r>
            <a:r>
              <a:rPr lang="en-US" altLang="zh-CN" sz="1600" dirty="0">
                <a:latin typeface="楷体_GB2312" pitchFamily="49" charset="-122"/>
                <a:ea typeface="楷体_GB2312" pitchFamily="49" charset="-122"/>
              </a:rPr>
              <a:t>P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600" b="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1600" b="0" dirty="0">
                <a:latin typeface="楷体_GB2312" pitchFamily="49" charset="-122"/>
                <a:ea typeface="楷体_GB2312" pitchFamily="49" charset="-122"/>
              </a:rPr>
              <a:t>　　结论：我们外出旅游。　　　　	</a:t>
            </a:r>
            <a:r>
              <a:rPr lang="en-US" altLang="zh-CN" sz="1600" b="0" dirty="0">
                <a:latin typeface="楷体_GB2312" pitchFamily="49" charset="-122"/>
                <a:ea typeface="楷体_GB2312" pitchFamily="49" charset="-122"/>
              </a:rPr>
              <a:t>Q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600" b="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1600" b="0" dirty="0">
                <a:latin typeface="楷体_GB2312" pitchFamily="49" charset="-122"/>
                <a:ea typeface="楷体_GB2312" pitchFamily="49" charset="-122"/>
              </a:rPr>
              <a:t>　上述例子可描述</a:t>
            </a:r>
            <a:r>
              <a:rPr lang="zh-CN" altLang="en-US" sz="1600" b="0" dirty="0" smtClean="0">
                <a:latin typeface="楷体_GB2312" pitchFamily="49" charset="-122"/>
                <a:ea typeface="楷体_GB2312" pitchFamily="49" charset="-122"/>
              </a:rPr>
              <a:t>为：</a:t>
            </a:r>
            <a:r>
              <a:rPr lang="en-US" altLang="zh-CN" sz="1600" b="0" dirty="0" smtClean="0">
                <a:latin typeface="楷体_GB2312" pitchFamily="49" charset="-122"/>
                <a:ea typeface="楷体_GB2312" pitchFamily="49" charset="-122"/>
              </a:rPr>
              <a:t>(P</a:t>
            </a:r>
            <a:r>
              <a:rPr lang="en-US" altLang="zh-CN" sz="1600" b="0" dirty="0"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en-US" altLang="zh-CN" sz="1600" b="0" dirty="0" smtClean="0">
                <a:latin typeface="楷体_GB2312" pitchFamily="49" charset="-122"/>
                <a:ea typeface="楷体_GB2312" pitchFamily="49" charset="-122"/>
              </a:rPr>
              <a:t>Q)</a:t>
            </a:r>
            <a:r>
              <a:rPr lang="el-GR" altLang="zh-CN" sz="1600" b="0" dirty="0" smtClean="0">
                <a:latin typeface="楷体_GB2312" pitchFamily="49" charset="-122"/>
                <a:ea typeface="宋体"/>
              </a:rPr>
              <a:t>Λ</a:t>
            </a:r>
            <a:r>
              <a:rPr lang="en-US" altLang="zh-CN" sz="1600" b="0" dirty="0" smtClean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1600" b="0" noProof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1600" b="0" noProof="1">
                <a:latin typeface="楷体_GB2312" pitchFamily="49" charset="-122"/>
                <a:ea typeface="楷体_GB2312" pitchFamily="49" charset="-122"/>
              </a:rPr>
              <a:t>Q　(</a:t>
            </a:r>
            <a:r>
              <a:rPr lang="zh-CN" altLang="zh-CN" sz="1600" b="0" noProof="1">
                <a:latin typeface="楷体_GB2312" pitchFamily="49" charset="-122"/>
                <a:ea typeface="楷体_GB2312" pitchFamily="49" charset="-122"/>
              </a:rPr>
              <a:t>分离规则)</a:t>
            </a:r>
          </a:p>
          <a:p>
            <a:pPr>
              <a:lnSpc>
                <a:spcPct val="10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zh-CN" sz="24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2)、前提：</a:t>
            </a:r>
          </a:p>
          <a:p>
            <a:pPr lvl="1">
              <a:lnSpc>
                <a:spcPct val="80000"/>
              </a:lnSpc>
              <a:buClr>
                <a:srgbClr val="0000FF"/>
              </a:buClr>
            </a:pPr>
            <a:r>
              <a:rPr lang="zh-CN" altLang="zh-CN" sz="24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1. 如果一个人</a:t>
            </a:r>
            <a:r>
              <a:rPr 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比较懒，则他学不好离散数学。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</a:p>
          <a:p>
            <a:pPr lvl="1">
              <a:lnSpc>
                <a:spcPct val="80000"/>
              </a:lnSpc>
              <a:buClr>
                <a:srgbClr val="0000FF"/>
              </a:buClr>
              <a:buFontTx/>
              <a:buNone/>
            </a:pPr>
            <a:r>
              <a:rPr lang="zh-CN" altLang="en-US" sz="2400" b="1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P→Q</a:t>
            </a:r>
          </a:p>
          <a:p>
            <a:pPr lvl="1">
              <a:lnSpc>
                <a:spcPct val="80000"/>
              </a:lnSpc>
              <a:buClr>
                <a:srgbClr val="0000FF"/>
              </a:buClr>
            </a:pPr>
            <a:r>
              <a:rPr lang="en-US" altLang="zh-CN" sz="24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zh-CN" sz="24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如果一个人</a:t>
            </a:r>
            <a:r>
              <a:rPr 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学不好离散数学</a:t>
            </a:r>
            <a:r>
              <a:rPr lang="zh-CN" altLang="zh-CN" sz="24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，则他</a:t>
            </a:r>
            <a:r>
              <a:rPr 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拿不到好成绩。</a:t>
            </a:r>
            <a:r>
              <a:rPr lang="en-US" altLang="zh-CN" sz="24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Q→R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000" noProof="1"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zh-CN" sz="24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结论： </a:t>
            </a:r>
            <a:r>
              <a:rPr lang="zh-CN" altLang="zh-CN" sz="2400" noProof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如果一个人</a:t>
            </a:r>
            <a:r>
              <a:rPr lang="zh-CN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比较懒则拿不到好成绩。</a:t>
            </a:r>
            <a:r>
              <a:rPr lang="en-US" altLang="zh-CN" sz="20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P→R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000" noProof="1"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24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上述例子可描述为：</a:t>
            </a:r>
            <a:endParaRPr lang="zh-CN" altLang="en-US" sz="2400" dirty="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 b="1" dirty="0" smtClean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 noProof="1" smtClean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P→Q)</a:t>
            </a:r>
            <a:r>
              <a:rPr lang="el-GR" altLang="zh-CN" sz="2400" b="1" noProof="1">
                <a:solidFill>
                  <a:srgbClr val="E6E0C4"/>
                </a:solidFill>
                <a:latin typeface="楷体_GB2312" pitchFamily="49" charset="-122"/>
              </a:rPr>
              <a:t>Λ</a:t>
            </a:r>
            <a:r>
              <a:rPr lang="en-US" altLang="zh-CN" sz="2400" b="1" noProof="1">
                <a:solidFill>
                  <a:srgbClr val="E6E0C4"/>
                </a:solidFill>
                <a:latin typeface="楷体_GB2312" pitchFamily="49" charset="-122"/>
              </a:rPr>
              <a:t>(</a:t>
            </a:r>
            <a:r>
              <a:rPr lang="en-US" altLang="zh-CN" sz="2400" b="1" noProof="1" smtClean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Q→R) </a:t>
            </a:r>
            <a:r>
              <a:rPr lang="en-US" altLang="zh-CN" sz="2400" b="1" noProof="1" smtClean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P→R　(</a:t>
            </a:r>
            <a:r>
              <a:rPr lang="zh-CN" altLang="zh-CN" sz="24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假言三段论)</a:t>
            </a:r>
            <a:endParaRPr lang="en-US" altLang="zh-CN" sz="2400" b="1" dirty="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564B-4E75-403E-A902-435616668197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8CB3-0D8B-4FB8-80F9-5855C7441511}" type="slidenum">
              <a:rPr lang="en-US" altLang="zh-CN" smtClean="0"/>
              <a:pPr/>
              <a:t>37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260350"/>
            <a:ext cx="4513262" cy="719138"/>
          </a:xfrm>
          <a:noFill/>
          <a:ln/>
        </p:spPr>
        <p:txBody>
          <a:bodyPr/>
          <a:lstStyle/>
          <a:p>
            <a:pPr algn="l"/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6.1:</a:t>
            </a:r>
          </a:p>
        </p:txBody>
      </p:sp>
      <p:sp>
        <p:nvSpPr>
          <p:cNvPr id="278531" name="Rectangle 3"/>
          <p:cNvSpPr>
            <a:spLocks noChangeArrowheads="1"/>
          </p:cNvSpPr>
          <p:nvPr/>
        </p:nvSpPr>
        <p:spPr bwMode="auto">
          <a:xfrm>
            <a:off x="1096963" y="1196975"/>
            <a:ext cx="6970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考虑以下语句，并将其前提和结论符号化。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78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57288" y="1836738"/>
            <a:ext cx="7643812" cy="4184598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1600" b="0" dirty="0"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sz="1600" b="0" dirty="0">
                <a:latin typeface="楷体_GB2312" pitchFamily="49" charset="-122"/>
                <a:ea typeface="楷体_GB2312" pitchFamily="49" charset="-122"/>
              </a:rPr>
              <a:t>、前提：</a:t>
            </a:r>
          </a:p>
          <a:p>
            <a:pPr lvl="1">
              <a:lnSpc>
                <a:spcPct val="80000"/>
              </a:lnSpc>
            </a:pP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en-US" altLang="zh-CN" sz="1600" dirty="0"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如果明天天晴，我们准备外出旅游。	</a:t>
            </a:r>
            <a:r>
              <a:rPr lang="en-US" altLang="zh-CN" sz="1600" dirty="0">
                <a:latin typeface="楷体_GB2312" pitchFamily="49" charset="-122"/>
                <a:ea typeface="楷体_GB2312" pitchFamily="49" charset="-122"/>
              </a:rPr>
              <a:t>P→Q</a:t>
            </a:r>
          </a:p>
          <a:p>
            <a:pPr lvl="1">
              <a:lnSpc>
                <a:spcPct val="80000"/>
              </a:lnSpc>
            </a:pP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en-US" altLang="zh-CN" sz="16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．明天的确天晴。　　　　　　　　	</a:t>
            </a:r>
            <a:r>
              <a:rPr lang="en-US" altLang="zh-CN" sz="1600" dirty="0">
                <a:latin typeface="楷体_GB2312" pitchFamily="49" charset="-122"/>
                <a:ea typeface="楷体_GB2312" pitchFamily="49" charset="-122"/>
              </a:rPr>
              <a:t>P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600" b="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1600" b="0" dirty="0">
                <a:latin typeface="楷体_GB2312" pitchFamily="49" charset="-122"/>
                <a:ea typeface="楷体_GB2312" pitchFamily="49" charset="-122"/>
              </a:rPr>
              <a:t>　　结论：我们外出旅游。　　　　	</a:t>
            </a:r>
            <a:r>
              <a:rPr lang="en-US" altLang="zh-CN" sz="1600" b="0" dirty="0">
                <a:latin typeface="楷体_GB2312" pitchFamily="49" charset="-122"/>
                <a:ea typeface="楷体_GB2312" pitchFamily="49" charset="-122"/>
              </a:rPr>
              <a:t>Q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600" b="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1600" b="0" dirty="0">
                <a:latin typeface="楷体_GB2312" pitchFamily="49" charset="-122"/>
                <a:ea typeface="楷体_GB2312" pitchFamily="49" charset="-122"/>
              </a:rPr>
              <a:t>　上述例子可描述为：</a:t>
            </a:r>
            <a:r>
              <a:rPr lang="en-US" altLang="zh-CN" sz="1600" b="0" dirty="0"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zh-CN" altLang="en-US" sz="1600" b="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1600" b="0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1600" b="0" noProof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1600" b="0" noProof="1">
                <a:latin typeface="楷体_GB2312" pitchFamily="49" charset="-122"/>
                <a:ea typeface="楷体_GB2312" pitchFamily="49" charset="-122"/>
              </a:rPr>
              <a:t>Q　(</a:t>
            </a:r>
            <a:r>
              <a:rPr lang="zh-CN" altLang="zh-CN" sz="1600" b="0" noProof="1">
                <a:latin typeface="楷体_GB2312" pitchFamily="49" charset="-122"/>
                <a:ea typeface="楷体_GB2312" pitchFamily="49" charset="-122"/>
              </a:rPr>
              <a:t>分离规则)</a:t>
            </a:r>
          </a:p>
          <a:p>
            <a:pPr>
              <a:lnSpc>
                <a:spcPct val="10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zh-CN" sz="24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2)、前提：</a:t>
            </a:r>
          </a:p>
          <a:p>
            <a:pPr lvl="1">
              <a:lnSpc>
                <a:spcPct val="80000"/>
              </a:lnSpc>
              <a:buClr>
                <a:srgbClr val="0000FF"/>
              </a:buClr>
            </a:pPr>
            <a:r>
              <a:rPr lang="zh-CN" altLang="zh-CN" sz="24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1. 如果一个人</a:t>
            </a:r>
            <a:r>
              <a:rPr 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比较懒，则他学不好离散数学。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</a:p>
          <a:p>
            <a:pPr lvl="1">
              <a:lnSpc>
                <a:spcPct val="80000"/>
              </a:lnSpc>
              <a:buClr>
                <a:srgbClr val="0000FF"/>
              </a:buClr>
              <a:buFontTx/>
              <a:buNone/>
            </a:pPr>
            <a:r>
              <a:rPr lang="zh-CN" altLang="en-US" sz="2400" b="1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P→Q</a:t>
            </a:r>
          </a:p>
          <a:p>
            <a:pPr lvl="1">
              <a:lnSpc>
                <a:spcPct val="80000"/>
              </a:lnSpc>
              <a:buClr>
                <a:srgbClr val="0000FF"/>
              </a:buClr>
            </a:pPr>
            <a:r>
              <a:rPr lang="en-US" altLang="zh-CN" sz="24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zh-CN" sz="24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如果一个人</a:t>
            </a:r>
            <a:r>
              <a:rPr 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学不好离散数学</a:t>
            </a:r>
            <a:r>
              <a:rPr lang="zh-CN" altLang="zh-CN" sz="24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，则他</a:t>
            </a:r>
            <a:r>
              <a:rPr 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拿不到好成绩。</a:t>
            </a:r>
            <a:r>
              <a:rPr lang="en-US" altLang="zh-CN" sz="24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Q→R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zh-CN" sz="24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结论： </a:t>
            </a:r>
            <a:r>
              <a:rPr lang="zh-CN" altLang="zh-CN" sz="2400" noProof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如果一个人</a:t>
            </a:r>
            <a:r>
              <a:rPr lang="zh-CN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比较懒则拿不到好成绩。</a:t>
            </a:r>
            <a:r>
              <a:rPr lang="en-US" altLang="zh-CN" sz="24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P→R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24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上述例子可描述为：</a:t>
            </a:r>
            <a:endParaRPr lang="zh-CN" altLang="en-US" sz="2400" dirty="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 b="1" dirty="0" smtClean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 noProof="1" smtClean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P→Q)</a:t>
            </a:r>
            <a:r>
              <a:rPr lang="el-GR" altLang="zh-CN" sz="2400" b="1" noProof="1">
                <a:solidFill>
                  <a:srgbClr val="E6E0C4"/>
                </a:solidFill>
                <a:latin typeface="楷体_GB2312" pitchFamily="49" charset="-122"/>
              </a:rPr>
              <a:t>Λ</a:t>
            </a:r>
            <a:r>
              <a:rPr lang="en-US" altLang="zh-CN" sz="2400" b="1" noProof="1">
                <a:solidFill>
                  <a:srgbClr val="E6E0C4"/>
                </a:solidFill>
                <a:latin typeface="楷体_GB2312" pitchFamily="49" charset="-122"/>
              </a:rPr>
              <a:t>(</a:t>
            </a:r>
            <a:r>
              <a:rPr lang="en-US" altLang="zh-CN" sz="2400" b="1" noProof="1" smtClean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Q→R) </a:t>
            </a:r>
            <a:r>
              <a:rPr lang="en-US" altLang="zh-CN" sz="2400" b="1" noProof="1" smtClean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P→R　(</a:t>
            </a:r>
            <a:r>
              <a:rPr lang="zh-CN" altLang="zh-CN" sz="24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假言三段论)</a:t>
            </a:r>
            <a:endParaRPr lang="en-US" altLang="zh-CN" sz="2400" b="1" dirty="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B8AE-3828-42A5-98CB-3C13C505A4F6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AB4E-0858-4FE0-9121-E7C83B8F9BC1}" type="slidenum">
              <a:rPr lang="en-US" altLang="zh-CN" smtClean="0"/>
              <a:pPr/>
              <a:t>38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title"/>
          </p:nvPr>
        </p:nvSpPr>
        <p:spPr>
          <a:xfrm>
            <a:off x="1547813" y="260350"/>
            <a:ext cx="4513262" cy="719138"/>
          </a:xfrm>
          <a:noFill/>
          <a:ln/>
        </p:spPr>
        <p:txBody>
          <a:bodyPr/>
          <a:lstStyle/>
          <a:p>
            <a:pPr algn="l"/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6.1:</a:t>
            </a: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1096963" y="1196975"/>
            <a:ext cx="6970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考虑以下语句，并将其前提和结论符号化。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720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57288" y="1836738"/>
            <a:ext cx="7643812" cy="3876821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1200" b="0" dirty="0"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sz="1200" b="0" dirty="0">
                <a:latin typeface="楷体_GB2312" pitchFamily="49" charset="-122"/>
                <a:ea typeface="楷体_GB2312" pitchFamily="49" charset="-122"/>
              </a:rPr>
              <a:t>、前提：</a:t>
            </a:r>
          </a:p>
          <a:p>
            <a:pPr lvl="1">
              <a:lnSpc>
                <a:spcPct val="80000"/>
              </a:lnSpc>
            </a:pPr>
            <a:r>
              <a:rPr lang="zh-CN" altLang="en-US" sz="1200" dirty="0"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en-US" altLang="zh-CN" sz="1200" dirty="0"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1200" dirty="0">
                <a:latin typeface="楷体_GB2312" pitchFamily="49" charset="-122"/>
                <a:ea typeface="楷体_GB2312" pitchFamily="49" charset="-122"/>
              </a:rPr>
              <a:t>如果明天天晴，我们准备外出旅游。	</a:t>
            </a:r>
            <a:r>
              <a:rPr lang="en-US" altLang="zh-CN" sz="1200" dirty="0">
                <a:latin typeface="楷体_GB2312" pitchFamily="49" charset="-122"/>
                <a:ea typeface="楷体_GB2312" pitchFamily="49" charset="-122"/>
              </a:rPr>
              <a:t>P→Q</a:t>
            </a:r>
          </a:p>
          <a:p>
            <a:pPr lvl="1">
              <a:lnSpc>
                <a:spcPct val="80000"/>
              </a:lnSpc>
            </a:pPr>
            <a:r>
              <a:rPr lang="zh-CN" altLang="en-US" sz="1200" dirty="0"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en-US" altLang="zh-CN" sz="12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1200" dirty="0">
                <a:latin typeface="楷体_GB2312" pitchFamily="49" charset="-122"/>
                <a:ea typeface="楷体_GB2312" pitchFamily="49" charset="-122"/>
              </a:rPr>
              <a:t>．明天的确天晴。　　　　　　　　	</a:t>
            </a:r>
            <a:r>
              <a:rPr lang="en-US" altLang="zh-CN" sz="1200" dirty="0">
                <a:latin typeface="楷体_GB2312" pitchFamily="49" charset="-122"/>
                <a:ea typeface="楷体_GB2312" pitchFamily="49" charset="-122"/>
              </a:rPr>
              <a:t>P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200" b="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1200" b="0" dirty="0">
                <a:latin typeface="楷体_GB2312" pitchFamily="49" charset="-122"/>
                <a:ea typeface="楷体_GB2312" pitchFamily="49" charset="-122"/>
              </a:rPr>
              <a:t>　　结论：我们外出旅游。　　　　	</a:t>
            </a:r>
            <a:r>
              <a:rPr lang="en-US" altLang="zh-CN" sz="1200" b="0" dirty="0">
                <a:latin typeface="楷体_GB2312" pitchFamily="49" charset="-122"/>
                <a:ea typeface="楷体_GB2312" pitchFamily="49" charset="-122"/>
              </a:rPr>
              <a:t>Q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200" b="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1200" b="0" dirty="0">
                <a:latin typeface="楷体_GB2312" pitchFamily="49" charset="-122"/>
                <a:ea typeface="楷体_GB2312" pitchFamily="49" charset="-122"/>
              </a:rPr>
              <a:t>　上述例子可描述为：</a:t>
            </a:r>
            <a:r>
              <a:rPr lang="en-US" altLang="zh-CN" sz="1200" b="0" dirty="0"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zh-CN" altLang="en-US" sz="1200" b="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1200" b="0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1200" b="0" noProof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1200" b="0" noProof="1">
                <a:latin typeface="楷体_GB2312" pitchFamily="49" charset="-122"/>
                <a:ea typeface="楷体_GB2312" pitchFamily="49" charset="-122"/>
              </a:rPr>
              <a:t>Q　(</a:t>
            </a:r>
            <a:r>
              <a:rPr lang="zh-CN" altLang="zh-CN" sz="1200" b="0" noProof="1">
                <a:latin typeface="楷体_GB2312" pitchFamily="49" charset="-122"/>
                <a:ea typeface="楷体_GB2312" pitchFamily="49" charset="-122"/>
              </a:rPr>
              <a:t>分离规则)</a:t>
            </a:r>
          </a:p>
          <a:p>
            <a:pPr>
              <a:lnSpc>
                <a:spcPct val="10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zh-CN" sz="24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2)、</a:t>
            </a:r>
            <a:r>
              <a:rPr lang="zh-CN" altLang="zh-CN" sz="2400" noProof="1">
                <a:latin typeface="楷体_GB2312" pitchFamily="49" charset="-122"/>
                <a:ea typeface="楷体_GB2312" pitchFamily="49" charset="-122"/>
              </a:rPr>
              <a:t>前提：</a:t>
            </a:r>
          </a:p>
          <a:p>
            <a:pPr lvl="1">
              <a:lnSpc>
                <a:spcPct val="80000"/>
              </a:lnSpc>
              <a:buClr>
                <a:srgbClr val="0000FF"/>
              </a:buClr>
            </a:pPr>
            <a:r>
              <a:rPr lang="zh-CN" altLang="zh-CN" sz="2400" b="1" noProof="1">
                <a:latin typeface="楷体_GB2312" pitchFamily="49" charset="-122"/>
                <a:ea typeface="楷体_GB2312" pitchFamily="49" charset="-122"/>
              </a:rPr>
              <a:t>1. 如果一个人</a:t>
            </a:r>
            <a:r>
              <a:rPr lang="zh-CN" sz="2400" b="1" dirty="0">
                <a:latin typeface="楷体_GB2312" pitchFamily="49" charset="-122"/>
                <a:ea typeface="楷体_GB2312" pitchFamily="49" charset="-122"/>
              </a:rPr>
              <a:t>比较懒，则他学不好离散数学。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</a:t>
            </a:r>
          </a:p>
          <a:p>
            <a:pPr lvl="1">
              <a:lnSpc>
                <a:spcPct val="80000"/>
              </a:lnSpc>
              <a:buClr>
                <a:srgbClr val="0000FF"/>
              </a:buClr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b="1" noProof="1">
                <a:latin typeface="楷体_GB2312" pitchFamily="49" charset="-122"/>
                <a:ea typeface="楷体_GB2312" pitchFamily="49" charset="-122"/>
              </a:rPr>
              <a:t>P→Q</a:t>
            </a:r>
          </a:p>
          <a:p>
            <a:pPr lvl="1">
              <a:lnSpc>
                <a:spcPct val="80000"/>
              </a:lnSpc>
              <a:buClr>
                <a:srgbClr val="0000FF"/>
              </a:buClr>
            </a:pPr>
            <a:r>
              <a:rPr lang="en-US" altLang="zh-CN" sz="2400" b="1" noProof="1"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zh-CN" sz="2400" b="1" noProof="1">
                <a:latin typeface="楷体_GB2312" pitchFamily="49" charset="-122"/>
                <a:ea typeface="楷体_GB2312" pitchFamily="49" charset="-122"/>
              </a:rPr>
              <a:t>如果一个人</a:t>
            </a:r>
            <a:r>
              <a:rPr lang="zh-CN" sz="2400" b="1" dirty="0">
                <a:latin typeface="楷体_GB2312" pitchFamily="49" charset="-122"/>
                <a:ea typeface="楷体_GB2312" pitchFamily="49" charset="-122"/>
              </a:rPr>
              <a:t>学不好离散数学</a:t>
            </a:r>
            <a:r>
              <a:rPr lang="zh-CN" altLang="zh-CN" sz="2400" b="1" noProof="1">
                <a:latin typeface="楷体_GB2312" pitchFamily="49" charset="-122"/>
                <a:ea typeface="楷体_GB2312" pitchFamily="49" charset="-122"/>
              </a:rPr>
              <a:t>，则他</a:t>
            </a:r>
            <a:r>
              <a:rPr lang="zh-CN" sz="2400" b="1" dirty="0">
                <a:latin typeface="楷体_GB2312" pitchFamily="49" charset="-122"/>
                <a:ea typeface="楷体_GB2312" pitchFamily="49" charset="-122"/>
              </a:rPr>
              <a:t>拿不到好成绩。</a:t>
            </a:r>
            <a:r>
              <a:rPr lang="en-US" altLang="zh-CN" sz="2400" b="1" noProof="1">
                <a:latin typeface="楷体_GB2312" pitchFamily="49" charset="-122"/>
                <a:ea typeface="楷体_GB2312" pitchFamily="49" charset="-122"/>
              </a:rPr>
              <a:t>Q→R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zh-CN" sz="2400" noProof="1">
                <a:latin typeface="楷体_GB2312" pitchFamily="49" charset="-122"/>
                <a:ea typeface="楷体_GB2312" pitchFamily="49" charset="-122"/>
              </a:rPr>
              <a:t>　结论： 如果一个人</a:t>
            </a:r>
            <a:r>
              <a:rPr lang="zh-CN" sz="2400" dirty="0">
                <a:latin typeface="楷体_GB2312" pitchFamily="49" charset="-122"/>
                <a:ea typeface="楷体_GB2312" pitchFamily="49" charset="-122"/>
              </a:rPr>
              <a:t>比较懒则拿不到好成绩。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</a:rPr>
              <a:t>P→R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上述例子可描述为：</a:t>
            </a:r>
            <a:endParaRPr lang="zh-CN" altLang="en-US" sz="24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P→Q)</a:t>
            </a:r>
            <a:r>
              <a:rPr lang="el-GR" altLang="zh-CN" sz="2400" b="1" noProof="1">
                <a:solidFill>
                  <a:srgbClr val="0000FF"/>
                </a:solidFill>
                <a:latin typeface="楷体_GB2312" pitchFamily="49" charset="-122"/>
              </a:rPr>
              <a:t>Λ</a:t>
            </a:r>
            <a:r>
              <a:rPr lang="en-US" altLang="zh-CN" sz="2400" b="1" noProof="1">
                <a:solidFill>
                  <a:srgbClr val="0000FF"/>
                </a:solidFill>
                <a:latin typeface="楷体_GB2312" pitchFamily="49" charset="-122"/>
              </a:rPr>
              <a:t>(</a:t>
            </a:r>
            <a:r>
              <a:rPr lang="en-US" altLang="zh-CN" sz="2400" b="1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Q→R) </a:t>
            </a:r>
            <a:r>
              <a:rPr lang="en-US" altLang="zh-CN" sz="2400" b="1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P→R　(</a:t>
            </a:r>
            <a:r>
              <a:rPr lang="zh-CN" altLang="zh-CN" sz="24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假言三段论)</a:t>
            </a:r>
            <a:endParaRPr lang="en-US" altLang="zh-CN" sz="24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E6B0C-B517-45D8-A3CD-20EDB157DECB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E1D3-B220-4F05-8344-CE3B784072D2}" type="slidenum">
              <a:rPr lang="en-US" altLang="zh-CN" smtClean="0"/>
              <a:pPr/>
              <a:t>39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33375"/>
            <a:ext cx="5091113" cy="719138"/>
          </a:xfrm>
          <a:noFill/>
          <a:ln/>
        </p:spPr>
        <p:txBody>
          <a:bodyPr/>
          <a:lstStyle/>
          <a:p>
            <a:pPr algn="l"/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6.1(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续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44588"/>
            <a:ext cx="7961312" cy="4541619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zh-CN" sz="24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3)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某女子在某日晚归家途中被杀害，据多方调查确证，凶手必为王某或张某，但后又查证，作案之晚王某在工厂值夜班，没有外出。根据上述案情可得前提如下：</a:t>
            </a:r>
            <a:endParaRPr lang="zh-CN" altLang="en-US" sz="24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zh-CN" sz="2400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前提：</a:t>
            </a:r>
            <a:endParaRPr lang="zh-CN" altLang="en-US" sz="2400" dirty="0">
              <a:solidFill>
                <a:srgbClr val="F0ECDC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zh-CN" sz="2400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1.凶手为王某或</a:t>
            </a:r>
            <a:r>
              <a:rPr lang="zh-CN" sz="2400" dirty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张某。</a:t>
            </a:r>
            <a:r>
              <a:rPr lang="zh-CN" altLang="en-US" sz="2400" dirty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zh-CN" sz="2400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  <a:endParaRPr lang="en-US" altLang="zh-CN" sz="2400" dirty="0">
              <a:solidFill>
                <a:srgbClr val="F0ECDC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b="1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zh-CN" sz="2400" b="1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如果王某是凶手，则他在作案当晚必外出。</a:t>
            </a:r>
            <a:r>
              <a:rPr lang="en-US" altLang="zh-CN" sz="2400" b="1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P→R</a:t>
            </a:r>
            <a:endParaRPr lang="en-US" altLang="zh-CN" sz="2400" b="1" dirty="0">
              <a:solidFill>
                <a:srgbClr val="F0ECDC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	 </a:t>
            </a:r>
            <a:r>
              <a:rPr lang="en-US" altLang="zh-CN" sz="2400" b="1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zh-CN" sz="2400" b="1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王某案发之晚并未外出。</a:t>
            </a:r>
            <a:r>
              <a:rPr lang="zh-CN" altLang="en-US" sz="2400" b="1" dirty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	 </a:t>
            </a:r>
            <a:r>
              <a:rPr lang="zh-CN" altLang="en-US" sz="2400" dirty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1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endParaRPr lang="en-US" altLang="zh-CN" sz="2400" b="1" dirty="0">
              <a:solidFill>
                <a:srgbClr val="F0ECDC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zh-CN" sz="2400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结论：</a:t>
            </a:r>
            <a:r>
              <a:rPr lang="zh-CN" sz="2400" dirty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张某是凶手。</a:t>
            </a:r>
            <a:r>
              <a:rPr lang="zh-CN" altLang="en-US" sz="2400" dirty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			   </a:t>
            </a:r>
            <a:r>
              <a:rPr lang="en-US" altLang="zh-CN" sz="2400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endParaRPr lang="en-US" altLang="zh-CN" sz="2400" dirty="0">
              <a:solidFill>
                <a:srgbClr val="F0ECDC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zh-CN" sz="2400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则上述例子可描述为：</a:t>
            </a:r>
            <a:endParaRPr lang="zh-CN" altLang="en-US" sz="2400" dirty="0">
              <a:solidFill>
                <a:srgbClr val="F0ECDC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sz="2400" b="1" dirty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			</a:t>
            </a:r>
            <a:r>
              <a:rPr lang="en-US" altLang="zh-CN" sz="2400" b="1" dirty="0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 noProof="1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b="1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en-US" altLang="zh-CN" sz="2400" b="1" noProof="1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R)</a:t>
            </a:r>
            <a:r>
              <a:rPr lang="el-GR" altLang="zh-CN" sz="2400" b="1" dirty="0" smtClean="0">
                <a:solidFill>
                  <a:srgbClr val="F0ECDC"/>
                </a:solidFill>
                <a:latin typeface="楷体_GB2312" pitchFamily="49" charset="-122"/>
                <a:ea typeface="宋体"/>
              </a:rPr>
              <a:t>Λ</a:t>
            </a:r>
            <a:r>
              <a:rPr lang="zh-CN" altLang="en-US" sz="2400" b="1" dirty="0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1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400" b="1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 dirty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1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b="1" dirty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b="1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拒取式</a:t>
            </a:r>
            <a:r>
              <a:rPr lang="zh-CN" altLang="zh-CN" sz="2400" b="1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400" b="1" dirty="0">
              <a:solidFill>
                <a:srgbClr val="F0ECDC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lnSpc>
                <a:spcPct val="90000"/>
              </a:lnSpc>
            </a:pPr>
            <a:r>
              <a:rPr lang="en-US" altLang="zh-CN" sz="2400" b="1" dirty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			</a:t>
            </a:r>
            <a:r>
              <a:rPr lang="en-US" altLang="zh-CN" sz="2400" b="1" dirty="0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 noProof="1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b="1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∨</a:t>
            </a:r>
            <a:r>
              <a:rPr lang="en-US" altLang="zh-CN" sz="2400" b="1" noProof="1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l-GR" altLang="zh-CN" sz="2400" b="1" dirty="0">
                <a:solidFill>
                  <a:srgbClr val="F0ECDC"/>
                </a:solidFill>
                <a:latin typeface="楷体_GB2312" pitchFamily="49" charset="-122"/>
              </a:rPr>
              <a:t> </a:t>
            </a:r>
            <a:r>
              <a:rPr lang="en-US" altLang="zh-CN" sz="2400" b="1" dirty="0" smtClean="0">
                <a:solidFill>
                  <a:srgbClr val="F0ECDC"/>
                </a:solidFill>
                <a:latin typeface="楷体_GB2312" pitchFamily="49" charset="-122"/>
              </a:rPr>
              <a:t>)</a:t>
            </a:r>
            <a:r>
              <a:rPr lang="el-GR" altLang="zh-CN" sz="2400" b="1" dirty="0" smtClean="0">
                <a:solidFill>
                  <a:srgbClr val="F0ECDC"/>
                </a:solidFill>
                <a:latin typeface="楷体_GB2312" pitchFamily="49" charset="-122"/>
              </a:rPr>
              <a:t>Λ </a:t>
            </a:r>
            <a:r>
              <a:rPr lang="zh-CN" altLang="en-US" sz="2400" dirty="0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1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b="1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 b="1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2400" b="1" dirty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b="1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zh-CN" sz="2400" b="1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选言三段论)</a:t>
            </a:r>
            <a:endParaRPr lang="en-US" altLang="zh-CN" sz="2400" b="1" dirty="0">
              <a:solidFill>
                <a:srgbClr val="F0ECDC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36A-73CB-4860-AF32-B68559D18EBC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78922-A1F3-43C3-8D60-A72D2F2CA1AC}" type="slidenum">
              <a:rPr lang="en-US" altLang="zh-CN" smtClean="0"/>
              <a:pPr/>
              <a:t>4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/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§1</a:t>
            </a:r>
            <a:r>
              <a:rPr lang="en-US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en-US" altLang="zh-CN">
                <a:solidFill>
                  <a:srgbClr val="FF0000"/>
                </a:solidFill>
              </a:rPr>
              <a:t>   </a:t>
            </a:r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</a:rPr>
              <a:t>命题公式的蕴涵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753350" cy="4687887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1-18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是两个合适公式，如果在任何解释下，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取值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时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u="sng" dirty="0">
                <a:latin typeface="楷体_GB2312" pitchFamily="49" charset="-122"/>
                <a:ea typeface="楷体_GB2312" pitchFamily="49" charset="-122"/>
              </a:rPr>
              <a:t>也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取值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，则称公式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蕴涵公式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，并记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u="sng" dirty="0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u="sng" dirty="0">
                <a:solidFill>
                  <a:srgbClr val="FF0000"/>
                </a:solidFill>
                <a:latin typeface="宋体" pitchFamily="2" charset="-122"/>
              </a:rPr>
              <a:t>A</a:t>
            </a:r>
            <a:r>
              <a:rPr lang="zh-CN" altLang="en-US" u="sng" dirty="0">
                <a:solidFill>
                  <a:srgbClr val="FF0000"/>
                </a:solidFill>
                <a:latin typeface="宋体" pitchFamily="2" charset="-122"/>
              </a:rPr>
              <a:t>取</a:t>
            </a:r>
            <a:r>
              <a:rPr lang="en-US" altLang="zh-CN" u="sng" dirty="0">
                <a:solidFill>
                  <a:srgbClr val="FF0000"/>
                </a:solidFill>
                <a:latin typeface="宋体" pitchFamily="2" charset="-122"/>
              </a:rPr>
              <a:t>0</a:t>
            </a:r>
            <a:r>
              <a:rPr lang="zh-CN" altLang="en-US" u="sng" dirty="0">
                <a:solidFill>
                  <a:srgbClr val="FF0000"/>
                </a:solidFill>
                <a:latin typeface="宋体" pitchFamily="2" charset="-122"/>
              </a:rPr>
              <a:t>时的情况不考虑）</a:t>
            </a:r>
          </a:p>
          <a:p>
            <a:pPr>
              <a:buClr>
                <a:srgbClr val="E6E0C4"/>
              </a:buClr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dirty="0" smtClean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1.11 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:  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 A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B    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当且仅当   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A→B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为永真式。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注意：蕴含和条件联结词→是完全不同的。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1)→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是命题联结词，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A→B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是一个命题公式；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2)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是公式间关系符，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不是一个命题公 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式，仅表示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间的蕴含关系。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B552-6141-48EF-9E28-C27D53269B5C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CD64-C08A-4D96-B561-A6C4D7CACA38}" type="slidenum">
              <a:rPr lang="en-US" altLang="zh-CN" smtClean="0"/>
              <a:pPr/>
              <a:t>40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title"/>
          </p:nvPr>
        </p:nvSpPr>
        <p:spPr>
          <a:xfrm>
            <a:off x="1619250" y="333375"/>
            <a:ext cx="5091113" cy="719138"/>
          </a:xfrm>
          <a:noFill/>
          <a:ln/>
        </p:spPr>
        <p:txBody>
          <a:bodyPr/>
          <a:lstStyle/>
          <a:p>
            <a:pPr algn="l"/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6.1(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续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00113" y="1144588"/>
            <a:ext cx="7961312" cy="4541619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zh-CN" sz="24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3)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sz="2400" dirty="0">
                <a:latin typeface="楷体_GB2312" pitchFamily="49" charset="-122"/>
                <a:ea typeface="楷体_GB2312" pitchFamily="49" charset="-122"/>
              </a:rPr>
              <a:t>某女子在某日晚归家途中被杀害，据多方调查确证，凶手必为王某或张某，但后又查证，作案之晚王某在工厂值夜班，没有外出。根据上述案情可得前提如下：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zh-CN" sz="24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前提：</a:t>
            </a:r>
            <a:endParaRPr lang="zh-CN" altLang="en-US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1.凶手为王某或</a:t>
            </a:r>
            <a:r>
              <a:rPr 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张某。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  <a:endParaRPr lang="en-US" altLang="zh-CN" sz="2400" dirty="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zh-CN" sz="24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如果王某是凶手，则他在作案当晚必外出。</a:t>
            </a:r>
            <a:r>
              <a:rPr lang="en-US" altLang="zh-CN" sz="24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P→R</a:t>
            </a:r>
            <a:endParaRPr lang="en-US" altLang="zh-CN" sz="2400" b="1" dirty="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	 </a:t>
            </a:r>
            <a:r>
              <a:rPr lang="en-US" altLang="zh-CN" sz="24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zh-CN" sz="24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王某案发之晚并未外出。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	 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endParaRPr lang="en-US" altLang="zh-CN" sz="2400" b="1" dirty="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zh-CN" sz="24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结论：</a:t>
            </a:r>
            <a:r>
              <a:rPr 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张某是凶手。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			  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endParaRPr lang="en-US" altLang="zh-CN" sz="2400" dirty="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zh-CN" sz="24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则上述例子可描述为：</a:t>
            </a:r>
            <a:endParaRPr lang="zh-CN" altLang="en-US" sz="2400" dirty="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sz="2400" b="1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			</a:t>
            </a:r>
            <a:r>
              <a:rPr lang="en-US" altLang="zh-CN" sz="2400" b="1" dirty="0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 noProof="1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P→R)</a:t>
            </a:r>
            <a:r>
              <a:rPr lang="el-GR" altLang="zh-CN" sz="2400" b="1" dirty="0">
                <a:solidFill>
                  <a:srgbClr val="F0ECDC"/>
                </a:solidFill>
                <a:latin typeface="楷体_GB2312" pitchFamily="49" charset="-122"/>
              </a:rPr>
              <a:t>Λ</a:t>
            </a:r>
            <a:r>
              <a:rPr lang="zh-CN" altLang="en-US" sz="2400" b="1" dirty="0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1" noProof="1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400" b="1" noProof="1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 dirty="0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1" noProof="1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b="1" dirty="0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b="1" noProof="1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拒取式</a:t>
            </a:r>
            <a:r>
              <a:rPr lang="zh-CN" altLang="zh-CN" sz="2400" b="1" noProof="1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400" b="1" dirty="0" smtClean="0">
              <a:solidFill>
                <a:srgbClr val="F0ECDC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			(</a:t>
            </a:r>
            <a:r>
              <a:rPr lang="en-US" altLang="zh-CN" sz="2400" b="1" noProof="1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el-GR" altLang="zh-CN" sz="2400" b="1" dirty="0" smtClean="0">
                <a:solidFill>
                  <a:srgbClr val="F0ECDC"/>
                </a:solidFill>
                <a:latin typeface="楷体_GB2312" pitchFamily="49" charset="-122"/>
              </a:rPr>
              <a:t> </a:t>
            </a:r>
            <a:r>
              <a:rPr lang="en-US" altLang="zh-CN" sz="2400" b="1" dirty="0" smtClean="0">
                <a:solidFill>
                  <a:srgbClr val="F0ECDC"/>
                </a:solidFill>
                <a:latin typeface="楷体_GB2312" pitchFamily="49" charset="-122"/>
              </a:rPr>
              <a:t>)</a:t>
            </a:r>
            <a:r>
              <a:rPr lang="el-GR" altLang="zh-CN" sz="2400" b="1" dirty="0" smtClean="0">
                <a:solidFill>
                  <a:srgbClr val="F0ECDC"/>
                </a:solidFill>
                <a:latin typeface="楷体_GB2312" pitchFamily="49" charset="-122"/>
              </a:rPr>
              <a:t>Λ </a:t>
            </a:r>
            <a:r>
              <a:rPr lang="zh-CN" altLang="en-US" sz="2400" dirty="0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1" noProof="1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b="1" noProof="1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 b="1" noProof="1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2400" b="1" dirty="0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b="1" noProof="1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zh-CN" sz="2400" b="1" noProof="1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选言三段论)</a:t>
            </a:r>
            <a:endParaRPr lang="en-US" altLang="zh-CN" sz="2400" b="1" dirty="0">
              <a:solidFill>
                <a:srgbClr val="F0ECDC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4267-D043-4C50-A950-84869CF76EB9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0620-B080-4562-B4E6-FF6D9A59A8C3}" type="slidenum">
              <a:rPr lang="en-US" altLang="zh-CN" smtClean="0"/>
              <a:pPr/>
              <a:t>41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33375"/>
            <a:ext cx="5091113" cy="719138"/>
          </a:xfrm>
          <a:noFill/>
          <a:ln/>
        </p:spPr>
        <p:txBody>
          <a:bodyPr/>
          <a:lstStyle/>
          <a:p>
            <a:pPr algn="l"/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6.1(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续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44588"/>
            <a:ext cx="7961312" cy="4541619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zh-CN" sz="24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3)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sz="2400" dirty="0">
                <a:latin typeface="楷体_GB2312" pitchFamily="49" charset="-122"/>
                <a:ea typeface="楷体_GB2312" pitchFamily="49" charset="-122"/>
              </a:rPr>
              <a:t>某女子在某日晚归家途中被杀害，据多方调查确证，凶手必为王某或张某，但后又查证，作案之晚王某在工厂值夜班，没有外出。根据上述案情可得前提如下：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zh-CN" sz="24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前提：</a:t>
            </a:r>
            <a:endParaRPr lang="zh-CN" altLang="en-US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1.凶手为王某或</a:t>
            </a:r>
            <a:r>
              <a:rPr 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张某。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  <a:endParaRPr lang="en-US" altLang="zh-CN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zh-CN" sz="24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如果王某是凶手，则他在作案当晚必外出。</a:t>
            </a:r>
            <a:r>
              <a:rPr lang="en-US" altLang="zh-CN" sz="24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P→R</a:t>
            </a:r>
            <a:endParaRPr lang="en-US" altLang="zh-CN" sz="24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	 </a:t>
            </a:r>
            <a:r>
              <a:rPr lang="en-US" altLang="zh-CN" sz="24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zh-CN" sz="24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王某案发之晚并未外出。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	 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endParaRPr lang="en-US" altLang="zh-CN" sz="24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zh-CN" sz="24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结论：</a:t>
            </a:r>
            <a:r>
              <a:rPr 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张某是凶手。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			   </a:t>
            </a:r>
            <a:r>
              <a:rPr lang="en-US" altLang="zh-CN" sz="24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endParaRPr lang="en-US" altLang="zh-CN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zh-CN" sz="24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则上述例子可描述为：</a:t>
            </a:r>
            <a:endParaRPr lang="zh-CN" altLang="en-US" sz="2400" dirty="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sz="2400" b="1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			</a:t>
            </a:r>
            <a:r>
              <a:rPr lang="en-US" altLang="zh-CN" sz="2400" b="1" dirty="0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 noProof="1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P→R)</a:t>
            </a:r>
            <a:r>
              <a:rPr lang="el-GR" altLang="zh-CN" sz="2400" b="1" dirty="0">
                <a:solidFill>
                  <a:srgbClr val="F0ECDC"/>
                </a:solidFill>
                <a:latin typeface="楷体_GB2312" pitchFamily="49" charset="-122"/>
              </a:rPr>
              <a:t>Λ</a:t>
            </a:r>
            <a:r>
              <a:rPr lang="zh-CN" altLang="en-US" sz="2400" b="1" dirty="0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1" noProof="1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400" b="1" noProof="1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 dirty="0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1" noProof="1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b="1" dirty="0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b="1" noProof="1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拒取式</a:t>
            </a:r>
            <a:r>
              <a:rPr lang="zh-CN" altLang="zh-CN" sz="2400" b="1" noProof="1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400" b="1" dirty="0" smtClean="0">
              <a:solidFill>
                <a:srgbClr val="F0ECDC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			(</a:t>
            </a:r>
            <a:r>
              <a:rPr lang="en-US" altLang="zh-CN" sz="2400" b="1" noProof="1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el-GR" altLang="zh-CN" sz="2400" b="1" dirty="0" smtClean="0">
                <a:solidFill>
                  <a:srgbClr val="F0ECDC"/>
                </a:solidFill>
                <a:latin typeface="楷体_GB2312" pitchFamily="49" charset="-122"/>
              </a:rPr>
              <a:t> </a:t>
            </a:r>
            <a:r>
              <a:rPr lang="en-US" altLang="zh-CN" sz="2400" b="1" dirty="0" smtClean="0">
                <a:solidFill>
                  <a:srgbClr val="F0ECDC"/>
                </a:solidFill>
                <a:latin typeface="楷体_GB2312" pitchFamily="49" charset="-122"/>
              </a:rPr>
              <a:t>)</a:t>
            </a:r>
            <a:r>
              <a:rPr lang="el-GR" altLang="zh-CN" sz="2400" b="1" dirty="0" smtClean="0">
                <a:solidFill>
                  <a:srgbClr val="F0ECDC"/>
                </a:solidFill>
                <a:latin typeface="楷体_GB2312" pitchFamily="49" charset="-122"/>
              </a:rPr>
              <a:t>Λ </a:t>
            </a:r>
            <a:r>
              <a:rPr lang="zh-CN" altLang="en-US" sz="2400" dirty="0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1" noProof="1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b="1" noProof="1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 b="1" noProof="1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2400" b="1" dirty="0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b="1" noProof="1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zh-CN" sz="2400" b="1" noProof="1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选言三段论)</a:t>
            </a:r>
            <a:endParaRPr lang="en-US" altLang="zh-CN" sz="2400" b="1" dirty="0">
              <a:solidFill>
                <a:srgbClr val="F0ECDC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D68D-4B53-4749-8392-990F88D56ED4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25B9-AB28-4137-BE7A-8A81170C86ED}" type="slidenum">
              <a:rPr lang="en-US" altLang="zh-CN" smtClean="0"/>
              <a:pPr/>
              <a:t>42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33375"/>
            <a:ext cx="5091113" cy="719138"/>
          </a:xfrm>
          <a:noFill/>
          <a:ln/>
        </p:spPr>
        <p:txBody>
          <a:bodyPr/>
          <a:lstStyle/>
          <a:p>
            <a:pPr algn="l"/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6.1(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续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44588"/>
            <a:ext cx="7961312" cy="4541619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zh-CN" sz="24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3)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sz="2400" dirty="0">
                <a:latin typeface="楷体_GB2312" pitchFamily="49" charset="-122"/>
                <a:ea typeface="楷体_GB2312" pitchFamily="49" charset="-122"/>
              </a:rPr>
              <a:t>某女子在某日晚归家途中被杀害，据多方调查确证，凶手必为王某或张某，但后又查证，作案之晚王某在工厂值夜班，没有外出。根据上述案情可得前提如下：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zh-CN" sz="2400" noProof="1">
                <a:latin typeface="楷体_GB2312" pitchFamily="49" charset="-122"/>
                <a:ea typeface="楷体_GB2312" pitchFamily="49" charset="-122"/>
              </a:rPr>
              <a:t>前提：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zh-CN" sz="2400" noProof="1">
                <a:latin typeface="楷体_GB2312" pitchFamily="49" charset="-122"/>
                <a:ea typeface="楷体_GB2312" pitchFamily="49" charset="-122"/>
              </a:rPr>
              <a:t>1.凶手为王某或</a:t>
            </a:r>
            <a:r>
              <a:rPr lang="zh-CN" sz="2400" dirty="0">
                <a:latin typeface="楷体_GB2312" pitchFamily="49" charset="-122"/>
                <a:ea typeface="楷体_GB2312" pitchFamily="49" charset="-122"/>
              </a:rPr>
              <a:t>张某。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</a:rPr>
              <a:t>P∨Q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b="1" noProof="1"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zh-CN" sz="2400" b="1" noProof="1">
                <a:latin typeface="楷体_GB2312" pitchFamily="49" charset="-122"/>
                <a:ea typeface="楷体_GB2312" pitchFamily="49" charset="-122"/>
              </a:rPr>
              <a:t>如果王某是凶手，则他在作案当晚必外出。</a:t>
            </a:r>
            <a:r>
              <a:rPr lang="en-US" altLang="zh-CN" sz="2400" b="1" noProof="1">
                <a:latin typeface="楷体_GB2312" pitchFamily="49" charset="-122"/>
                <a:ea typeface="楷体_GB2312" pitchFamily="49" charset="-122"/>
              </a:rPr>
              <a:t>P→R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	 </a:t>
            </a:r>
            <a:r>
              <a:rPr lang="en-US" altLang="zh-CN" sz="2400" b="1" noProof="1"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zh-CN" sz="2400" b="1" noProof="1">
                <a:latin typeface="楷体_GB2312" pitchFamily="49" charset="-122"/>
                <a:ea typeface="楷体_GB2312" pitchFamily="49" charset="-122"/>
              </a:rPr>
              <a:t>王某案发之晚并未外出。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	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1" noProof="1">
                <a:latin typeface="楷体_GB2312" pitchFamily="49" charset="-122"/>
                <a:ea typeface="楷体_GB2312" pitchFamily="49" charset="-122"/>
              </a:rPr>
              <a:t>R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zh-CN" sz="2400" noProof="1">
                <a:latin typeface="楷体_GB2312" pitchFamily="49" charset="-122"/>
                <a:ea typeface="楷体_GB2312" pitchFamily="49" charset="-122"/>
              </a:rPr>
              <a:t>结论：</a:t>
            </a:r>
            <a:r>
              <a:rPr lang="zh-CN" sz="2400" dirty="0">
                <a:latin typeface="楷体_GB2312" pitchFamily="49" charset="-122"/>
                <a:ea typeface="楷体_GB2312" pitchFamily="49" charset="-122"/>
              </a:rPr>
              <a:t>张某是凶手。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			   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</a:rPr>
              <a:t>Q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则上述例子可描述为：</a:t>
            </a:r>
            <a:endParaRPr lang="zh-CN" altLang="en-US" sz="24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			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P→R)</a:t>
            </a:r>
            <a:r>
              <a:rPr lang="el-GR" altLang="zh-CN" sz="2400" b="1" dirty="0">
                <a:solidFill>
                  <a:srgbClr val="FF0000"/>
                </a:solidFill>
                <a:latin typeface="楷体_GB2312" pitchFamily="49" charset="-122"/>
              </a:rPr>
              <a:t>Λ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1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400" b="1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1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b="1" dirty="0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b="1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拒取式</a:t>
            </a:r>
            <a:r>
              <a:rPr lang="zh-CN" altLang="zh-CN" sz="2400" b="1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4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			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el-GR" altLang="zh-CN" sz="2400" b="1" dirty="0" smtClean="0">
                <a:solidFill>
                  <a:srgbClr val="FF0000"/>
                </a:solidFill>
                <a:latin typeface="楷体_GB2312" pitchFamily="49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itchFamily="49" charset="-122"/>
              </a:rPr>
              <a:t>)</a:t>
            </a:r>
            <a:r>
              <a:rPr lang="el-GR" altLang="zh-CN" sz="2400" b="1" dirty="0" smtClean="0">
                <a:solidFill>
                  <a:srgbClr val="FF0000"/>
                </a:solidFill>
                <a:latin typeface="楷体_GB2312" pitchFamily="49" charset="-122"/>
              </a:rPr>
              <a:t>Λ </a:t>
            </a:r>
            <a:r>
              <a:rPr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1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b="1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 b="1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2400" b="1" dirty="0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b="1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zh-CN" sz="2400" b="1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选言三段论)</a:t>
            </a:r>
            <a:endParaRPr lang="en-US" altLang="zh-CN" sz="24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BCAC-64E0-4994-BB7D-232F72306545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1A28-16A6-4B5B-8B51-20D928821B9D}" type="slidenum">
              <a:rPr lang="en-US" altLang="zh-CN" smtClean="0"/>
              <a:pPr/>
              <a:t>43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33375"/>
            <a:ext cx="5091113" cy="719138"/>
          </a:xfrm>
          <a:noFill/>
          <a:ln/>
        </p:spPr>
        <p:txBody>
          <a:bodyPr/>
          <a:lstStyle/>
          <a:p>
            <a:pPr algn="l"/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6.1(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续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44588"/>
            <a:ext cx="7961312" cy="4541619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zh-CN" sz="24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3)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sz="2400" dirty="0">
                <a:latin typeface="楷体_GB2312" pitchFamily="49" charset="-122"/>
                <a:ea typeface="楷体_GB2312" pitchFamily="49" charset="-122"/>
              </a:rPr>
              <a:t>某女子在某日晚归家途中被杀害，据多方调查确证，凶手必为王某或张某，但后又查证，作案之晚王某在工厂值夜班，没有外出。根据上述案情可得前提如下：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zh-CN" sz="2400" noProof="1">
                <a:latin typeface="楷体_GB2312" pitchFamily="49" charset="-122"/>
                <a:ea typeface="楷体_GB2312" pitchFamily="49" charset="-122"/>
              </a:rPr>
              <a:t>前提：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zh-CN" sz="2400" noProof="1">
                <a:latin typeface="楷体_GB2312" pitchFamily="49" charset="-122"/>
                <a:ea typeface="楷体_GB2312" pitchFamily="49" charset="-122"/>
              </a:rPr>
              <a:t>1.凶手为王某或</a:t>
            </a:r>
            <a:r>
              <a:rPr lang="zh-CN" sz="2400" dirty="0">
                <a:latin typeface="楷体_GB2312" pitchFamily="49" charset="-122"/>
                <a:ea typeface="楷体_GB2312" pitchFamily="49" charset="-122"/>
              </a:rPr>
              <a:t>张某。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</a:rPr>
              <a:t>P∨Q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b="1" noProof="1"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zh-CN" sz="2400" b="1" noProof="1">
                <a:latin typeface="楷体_GB2312" pitchFamily="49" charset="-122"/>
                <a:ea typeface="楷体_GB2312" pitchFamily="49" charset="-122"/>
              </a:rPr>
              <a:t>如果王某是凶手，则他在作案当晚必外出。</a:t>
            </a:r>
            <a:r>
              <a:rPr lang="en-US" altLang="zh-CN" sz="2400" b="1" noProof="1">
                <a:latin typeface="楷体_GB2312" pitchFamily="49" charset="-122"/>
                <a:ea typeface="楷体_GB2312" pitchFamily="49" charset="-122"/>
              </a:rPr>
              <a:t>P→R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	 </a:t>
            </a:r>
            <a:r>
              <a:rPr lang="en-US" altLang="zh-CN" sz="2400" b="1" noProof="1"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zh-CN" sz="2400" b="1" noProof="1">
                <a:latin typeface="楷体_GB2312" pitchFamily="49" charset="-122"/>
                <a:ea typeface="楷体_GB2312" pitchFamily="49" charset="-122"/>
              </a:rPr>
              <a:t>王某案发之晚并未外出。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	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1" noProof="1">
                <a:latin typeface="楷体_GB2312" pitchFamily="49" charset="-122"/>
                <a:ea typeface="楷体_GB2312" pitchFamily="49" charset="-122"/>
              </a:rPr>
              <a:t>R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zh-CN" sz="2400" noProof="1">
                <a:latin typeface="楷体_GB2312" pitchFamily="49" charset="-122"/>
                <a:ea typeface="楷体_GB2312" pitchFamily="49" charset="-122"/>
              </a:rPr>
              <a:t>结论：</a:t>
            </a:r>
            <a:r>
              <a:rPr lang="zh-CN" sz="2400" dirty="0">
                <a:latin typeface="楷体_GB2312" pitchFamily="49" charset="-122"/>
                <a:ea typeface="楷体_GB2312" pitchFamily="49" charset="-122"/>
              </a:rPr>
              <a:t>张某是凶手。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			   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</a:rPr>
              <a:t>Q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则上述例子可描述为：</a:t>
            </a:r>
            <a:endParaRPr lang="zh-CN" altLang="en-US" sz="24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			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P→R)</a:t>
            </a:r>
            <a:r>
              <a:rPr lang="el-GR" altLang="zh-CN" sz="2400" b="1" dirty="0" smtClean="0">
                <a:solidFill>
                  <a:srgbClr val="FF0000"/>
                </a:solidFill>
                <a:latin typeface="楷体_GB2312" pitchFamily="49" charset="-122"/>
              </a:rPr>
              <a:t>Λ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1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400" b="1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1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b="1" dirty="0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b="1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拒取式</a:t>
            </a:r>
            <a:r>
              <a:rPr lang="zh-CN" altLang="zh-CN" sz="2400" b="1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4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			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  <a:r>
              <a:rPr lang="el-GR" altLang="zh-CN" sz="2400" b="1" dirty="0" smtClean="0">
                <a:solidFill>
                  <a:srgbClr val="FF0000"/>
                </a:solidFill>
                <a:latin typeface="楷体_GB2312" pitchFamily="49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itchFamily="49" charset="-122"/>
              </a:rPr>
              <a:t>)</a:t>
            </a:r>
            <a:r>
              <a:rPr lang="el-GR" altLang="zh-CN" sz="2400" b="1" dirty="0" smtClean="0">
                <a:solidFill>
                  <a:srgbClr val="FF0000"/>
                </a:solidFill>
                <a:latin typeface="楷体_GB2312" pitchFamily="49" charset="-122"/>
              </a:rPr>
              <a:t>Λ </a:t>
            </a:r>
            <a:r>
              <a:rPr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1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b="1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 b="1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2400" b="1" dirty="0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b="1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zh-CN" sz="2400" b="1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选言三段论)</a:t>
            </a:r>
            <a:endParaRPr lang="en-US" altLang="zh-CN" sz="24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1604" name="Text Box 4"/>
          <p:cNvSpPr txBox="1">
            <a:spLocks noChangeArrowheads="1"/>
          </p:cNvSpPr>
          <p:nvPr/>
        </p:nvSpPr>
        <p:spPr bwMode="auto">
          <a:xfrm>
            <a:off x="1331913" y="5876925"/>
            <a:ext cx="7127875" cy="5191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前面学习的基本蕴含关系式一定要熟记！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601E-D092-4875-88BA-C9E1D61A82C3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7165-176C-48B0-B35C-2EB979AAE4BE}" type="slidenum">
              <a:rPr lang="en-US" altLang="zh-CN" smtClean="0"/>
              <a:pPr/>
              <a:t>44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  <a:noFill/>
          <a:ln/>
        </p:spPr>
        <p:txBody>
          <a:bodyPr/>
          <a:lstStyle/>
          <a:p>
            <a:pPr algn="l"/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6.1(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续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00113" y="1166813"/>
            <a:ext cx="7993062" cy="4726285"/>
          </a:xfrm>
          <a:noFill/>
          <a:ln/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zh-CN" sz="24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4)</a:t>
            </a:r>
            <a:endParaRPr lang="en-US" altLang="zh-CN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24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前提：</a:t>
            </a:r>
            <a:endParaRPr lang="zh-CN" altLang="en-US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FontTx/>
              <a:buNone/>
            </a:pPr>
            <a:r>
              <a:rPr lang="zh-CN" altLang="zh-CN" sz="24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1.如果某同学为省二级以上运动员，则他将被大学录取。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			</a:t>
            </a:r>
            <a:r>
              <a:rPr lang="en-US" altLang="zh-CN" sz="24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P→R</a:t>
            </a:r>
          </a:p>
          <a:p>
            <a:pPr lvl="1">
              <a:buFontTx/>
              <a:buNone/>
            </a:pPr>
            <a:r>
              <a:rPr lang="en-US" altLang="zh-CN" sz="24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zh-CN" sz="24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如果某同学高考总分在560分以上，则将被大学录取。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			</a:t>
            </a:r>
            <a:r>
              <a:rPr lang="en-US" altLang="zh-CN" sz="24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Q→R</a:t>
            </a:r>
          </a:p>
          <a:p>
            <a:pPr lvl="1">
              <a:buFontTx/>
              <a:buNone/>
            </a:pPr>
            <a:r>
              <a:rPr lang="en-US" altLang="zh-CN" sz="24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zh-CN" sz="24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某同学高考总分在560分以上或者是省二级运动员。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			</a:t>
            </a:r>
            <a:r>
              <a:rPr lang="en-US" altLang="zh-CN" sz="24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zh-CN" sz="24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结论：</a:t>
            </a:r>
            <a:r>
              <a:rPr lang="zh-CN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该同学被大学录取。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zh-CN" sz="24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则上述例子可描述为：</a:t>
            </a:r>
            <a:endParaRPr lang="zh-CN" altLang="en-US" sz="2400" dirty="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zh-CN" altLang="en-US" sz="2400" b="1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b="1" dirty="0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 noProof="1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b="1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∨</a:t>
            </a:r>
            <a:r>
              <a:rPr lang="en-US" altLang="zh-CN" sz="2400" b="1" noProof="1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Q)</a:t>
            </a:r>
            <a:r>
              <a:rPr lang="el-GR" altLang="zh-CN" sz="2400" b="1" dirty="0" smtClean="0">
                <a:solidFill>
                  <a:srgbClr val="F0ECDC"/>
                </a:solidFill>
                <a:latin typeface="楷体_GB2312" pitchFamily="49" charset="-122"/>
              </a:rPr>
              <a:t> Λ </a:t>
            </a:r>
            <a:r>
              <a:rPr lang="en-US" altLang="zh-CN" sz="2400" b="1" dirty="0" smtClean="0">
                <a:solidFill>
                  <a:srgbClr val="F0ECDC"/>
                </a:solidFill>
                <a:latin typeface="楷体_GB2312" pitchFamily="49" charset="-122"/>
              </a:rPr>
              <a:t>(</a:t>
            </a:r>
            <a:r>
              <a:rPr lang="en-US" altLang="zh-CN" sz="2400" b="1" noProof="1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b="1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en-US" altLang="zh-CN" sz="2400" b="1" noProof="1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R)</a:t>
            </a:r>
            <a:r>
              <a:rPr lang="el-GR" altLang="zh-CN" sz="2400" b="1" dirty="0" smtClean="0">
                <a:solidFill>
                  <a:srgbClr val="F0ECDC"/>
                </a:solidFill>
                <a:latin typeface="楷体_GB2312" pitchFamily="49" charset="-122"/>
              </a:rPr>
              <a:t>Λ</a:t>
            </a:r>
            <a:r>
              <a:rPr lang="en-US" altLang="zh-CN" sz="2400" b="1" dirty="0" smtClean="0">
                <a:solidFill>
                  <a:srgbClr val="F0ECDC"/>
                </a:solidFill>
                <a:latin typeface="楷体_GB2312" pitchFamily="49" charset="-122"/>
              </a:rPr>
              <a:t>(</a:t>
            </a:r>
            <a:r>
              <a:rPr lang="en-US" altLang="zh-CN" sz="2400" b="1" noProof="1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2400" b="1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en-US" altLang="zh-CN" sz="2400" b="1" noProof="1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R)</a:t>
            </a:r>
            <a:r>
              <a:rPr lang="en-US" altLang="zh-CN" sz="2400" b="1" noProof="1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 b="1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4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　(</a:t>
            </a:r>
            <a:r>
              <a:rPr lang="zh-CN" altLang="zh-CN" sz="2400" b="1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二难推论)</a:t>
            </a:r>
            <a:endParaRPr lang="en-US" altLang="zh-CN" sz="2400" b="1" dirty="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6BB1-C460-43D4-B8F5-522F35687B7A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81AA-360C-4376-ACF0-951347795FBD}" type="slidenum">
              <a:rPr lang="en-US" altLang="zh-CN" smtClean="0"/>
              <a:pPr/>
              <a:t>45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  <a:noFill/>
          <a:ln/>
        </p:spPr>
        <p:txBody>
          <a:bodyPr/>
          <a:lstStyle/>
          <a:p>
            <a:pPr algn="l"/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6.1(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续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66813"/>
            <a:ext cx="7993062" cy="4726285"/>
          </a:xfrm>
          <a:noFill/>
          <a:ln/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zh-CN" sz="24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4)</a:t>
            </a:r>
            <a:endParaRPr lang="en-US" altLang="zh-CN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24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前提：</a:t>
            </a:r>
            <a:endParaRPr lang="zh-CN" altLang="en-US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FontTx/>
              <a:buNone/>
            </a:pPr>
            <a:r>
              <a:rPr lang="zh-CN" altLang="zh-CN" sz="24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1.如果某同学为省二级以上运动员，则他将被大学录取。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			</a:t>
            </a:r>
            <a:r>
              <a:rPr lang="en-US" altLang="zh-CN" sz="24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P→R</a:t>
            </a:r>
          </a:p>
          <a:p>
            <a:pPr lvl="1">
              <a:buFontTx/>
              <a:buNone/>
            </a:pPr>
            <a:r>
              <a:rPr lang="en-US" altLang="zh-CN" sz="24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zh-CN" sz="24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如果某同学高考总分在560分以上，则将被大学录取。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			</a:t>
            </a:r>
            <a:r>
              <a:rPr lang="en-US" altLang="zh-CN" sz="24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Q→R</a:t>
            </a:r>
          </a:p>
          <a:p>
            <a:pPr lvl="1">
              <a:buFontTx/>
              <a:buNone/>
            </a:pPr>
            <a:r>
              <a:rPr lang="en-US" altLang="zh-CN" sz="24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zh-CN" sz="24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某同学高考总分在560分以上或者是省二级运动员。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			</a:t>
            </a:r>
            <a:r>
              <a:rPr lang="en-US" altLang="zh-CN" sz="24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P∨Q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zh-CN" sz="24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结论：</a:t>
            </a:r>
            <a:r>
              <a:rPr lang="zh-CN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该同学被大学录取。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zh-CN" sz="24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则上述例子可描述为：</a:t>
            </a:r>
            <a:endParaRPr lang="zh-CN" altLang="en-US" sz="2400" dirty="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en-US" altLang="zh-CN" sz="2400" b="1" dirty="0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 noProof="1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P∨Q)</a:t>
            </a:r>
            <a:r>
              <a:rPr lang="el-GR" altLang="zh-CN" sz="2400" b="1" dirty="0" smtClean="0">
                <a:solidFill>
                  <a:srgbClr val="F0ECDC"/>
                </a:solidFill>
                <a:latin typeface="楷体_GB2312" pitchFamily="49" charset="-122"/>
              </a:rPr>
              <a:t> Λ </a:t>
            </a:r>
            <a:r>
              <a:rPr lang="en-US" altLang="zh-CN" sz="2400" b="1" dirty="0" smtClean="0">
                <a:solidFill>
                  <a:srgbClr val="F0ECDC"/>
                </a:solidFill>
                <a:latin typeface="楷体_GB2312" pitchFamily="49" charset="-122"/>
              </a:rPr>
              <a:t>(</a:t>
            </a:r>
            <a:r>
              <a:rPr lang="en-US" altLang="zh-CN" sz="2400" b="1" noProof="1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P→R)</a:t>
            </a:r>
            <a:r>
              <a:rPr lang="el-GR" altLang="zh-CN" sz="2400" b="1" dirty="0" smtClean="0">
                <a:solidFill>
                  <a:srgbClr val="F0ECDC"/>
                </a:solidFill>
                <a:latin typeface="楷体_GB2312" pitchFamily="49" charset="-122"/>
              </a:rPr>
              <a:t>Λ</a:t>
            </a:r>
            <a:r>
              <a:rPr lang="en-US" altLang="zh-CN" sz="2400" b="1" dirty="0" smtClean="0">
                <a:solidFill>
                  <a:srgbClr val="F0ECDC"/>
                </a:solidFill>
                <a:latin typeface="楷体_GB2312" pitchFamily="49" charset="-122"/>
              </a:rPr>
              <a:t>(</a:t>
            </a:r>
            <a:r>
              <a:rPr lang="en-US" altLang="zh-CN" sz="2400" b="1" noProof="1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Q→R)</a:t>
            </a:r>
            <a:r>
              <a:rPr lang="en-US" altLang="zh-CN" sz="2400" b="1" noProof="1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 b="1" noProof="1" smtClean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400" b="1" noProof="1" smtClean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　(</a:t>
            </a:r>
            <a:r>
              <a:rPr lang="zh-CN" altLang="zh-CN" sz="2400" b="1" noProof="1" smtClean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二难推论)</a:t>
            </a:r>
            <a:endParaRPr lang="en-US" altLang="zh-CN" sz="2400" b="1" dirty="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3B54-B66D-44DB-A653-52EBDEFAE1E4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E1D9-B8E1-4137-9637-6822D8C715E2}" type="slidenum">
              <a:rPr lang="en-US" altLang="zh-CN" smtClean="0"/>
              <a:pPr/>
              <a:t>46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  <a:noFill/>
          <a:ln/>
        </p:spPr>
        <p:txBody>
          <a:bodyPr/>
          <a:lstStyle/>
          <a:p>
            <a:pPr algn="l"/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6.1(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续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66813"/>
            <a:ext cx="7993062" cy="4726285"/>
          </a:xfrm>
          <a:noFill/>
          <a:ln/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zh-CN" sz="24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4)</a:t>
            </a:r>
            <a:endParaRPr lang="en-US" altLang="zh-CN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2400" noProof="1">
                <a:latin typeface="楷体_GB2312" pitchFamily="49" charset="-122"/>
                <a:ea typeface="楷体_GB2312" pitchFamily="49" charset="-122"/>
              </a:rPr>
              <a:t>前提：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buFontTx/>
              <a:buNone/>
            </a:pPr>
            <a:r>
              <a:rPr lang="zh-CN" altLang="zh-CN" sz="2400" b="1" noProof="1">
                <a:latin typeface="楷体_GB2312" pitchFamily="49" charset="-122"/>
                <a:ea typeface="楷体_GB2312" pitchFamily="49" charset="-122"/>
              </a:rPr>
              <a:t>1.如果某同学为省二级以上运动员，则他将被大学录取。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			</a:t>
            </a:r>
            <a:r>
              <a:rPr lang="en-US" altLang="zh-CN" sz="2400" b="1" noProof="1">
                <a:latin typeface="楷体_GB2312" pitchFamily="49" charset="-122"/>
                <a:ea typeface="楷体_GB2312" pitchFamily="49" charset="-122"/>
              </a:rPr>
              <a:t>P→R</a:t>
            </a:r>
          </a:p>
          <a:p>
            <a:pPr lvl="1">
              <a:buFontTx/>
              <a:buNone/>
            </a:pPr>
            <a:r>
              <a:rPr lang="en-US" altLang="zh-CN" sz="2400" b="1" noProof="1"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zh-CN" sz="2400" b="1" noProof="1">
                <a:latin typeface="楷体_GB2312" pitchFamily="49" charset="-122"/>
                <a:ea typeface="楷体_GB2312" pitchFamily="49" charset="-122"/>
              </a:rPr>
              <a:t>如果某同学高考总分在560分以上，则将被大学录取。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			</a:t>
            </a:r>
            <a:r>
              <a:rPr lang="en-US" altLang="zh-CN" sz="2400" b="1" noProof="1">
                <a:latin typeface="楷体_GB2312" pitchFamily="49" charset="-122"/>
                <a:ea typeface="楷体_GB2312" pitchFamily="49" charset="-122"/>
              </a:rPr>
              <a:t>Q→R</a:t>
            </a:r>
          </a:p>
          <a:p>
            <a:pPr lvl="1">
              <a:buFontTx/>
              <a:buNone/>
            </a:pPr>
            <a:r>
              <a:rPr lang="en-US" altLang="zh-CN" sz="2400" b="1" noProof="1"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zh-CN" sz="2400" b="1" noProof="1">
                <a:latin typeface="楷体_GB2312" pitchFamily="49" charset="-122"/>
                <a:ea typeface="楷体_GB2312" pitchFamily="49" charset="-122"/>
              </a:rPr>
              <a:t>某同学高考总分在560分以上或者是省二级运动员。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			</a:t>
            </a:r>
            <a:r>
              <a:rPr lang="en-US" altLang="zh-CN" sz="2400" b="1" noProof="1">
                <a:latin typeface="楷体_GB2312" pitchFamily="49" charset="-122"/>
                <a:ea typeface="楷体_GB2312" pitchFamily="49" charset="-122"/>
              </a:rPr>
              <a:t>P∨Q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zh-CN" sz="2400" noProof="1">
                <a:latin typeface="楷体_GB2312" pitchFamily="49" charset="-122"/>
                <a:ea typeface="楷体_GB2312" pitchFamily="49" charset="-122"/>
              </a:rPr>
              <a:t>结论：该同学被大学录取。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</a:rPr>
              <a:t>R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zh-CN" sz="24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则上述例子可描述为：</a:t>
            </a:r>
            <a:endParaRPr lang="zh-CN" altLang="en-US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en-US" altLang="zh-CN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P∨Q)</a:t>
            </a:r>
            <a:r>
              <a:rPr lang="el-GR" altLang="zh-CN" sz="2400" b="1" dirty="0" smtClean="0">
                <a:solidFill>
                  <a:srgbClr val="FF0000"/>
                </a:solidFill>
                <a:latin typeface="楷体_GB2312" pitchFamily="49" charset="-122"/>
              </a:rPr>
              <a:t> Λ 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itchFamily="49" charset="-122"/>
              </a:rPr>
              <a:t>(</a:t>
            </a:r>
            <a:r>
              <a:rPr lang="en-US" altLang="zh-CN" sz="2400" b="1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P→R)</a:t>
            </a:r>
            <a:r>
              <a:rPr lang="el-GR" altLang="zh-CN" sz="2400" b="1" dirty="0" smtClean="0">
                <a:solidFill>
                  <a:srgbClr val="FF0000"/>
                </a:solidFill>
                <a:latin typeface="楷体_GB2312" pitchFamily="49" charset="-122"/>
              </a:rPr>
              <a:t>Λ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itchFamily="49" charset="-122"/>
              </a:rPr>
              <a:t>(</a:t>
            </a:r>
            <a:r>
              <a:rPr lang="en-US" altLang="zh-CN" sz="2400" b="1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Q→R)</a:t>
            </a:r>
            <a:r>
              <a:rPr lang="en-US" altLang="zh-CN" sz="2400" b="1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 b="1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400" b="1" noProof="1" smtClean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en-US" altLang="zh-CN" sz="2400" b="1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zh-CN" sz="2400" b="1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二难推论)</a:t>
            </a:r>
            <a:endParaRPr lang="en-US" altLang="zh-CN" sz="24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EBE2-8240-41A9-B6AA-5DF538F5AFBF}" type="datetime1">
              <a:rPr lang="zh-CN" altLang="en-US" smtClean="0"/>
              <a:pPr/>
              <a:t>2018/9/13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F330-BB3F-43B2-830E-8F7BE8429CFC}" type="slidenum">
              <a:rPr lang="en-US" altLang="zh-CN" smtClean="0"/>
              <a:pPr/>
              <a:t>47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1600" y="2709416"/>
            <a:ext cx="7329488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</a:rPr>
              <a:t>1.6 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习题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75656" y="3573016"/>
            <a:ext cx="6900044" cy="589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rgbClr val="FF0000"/>
                </a:solidFill>
                <a:latin typeface="宋体" pitchFamily="2" charset="-122"/>
              </a:rPr>
              <a:t>P25: </a:t>
            </a: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15(1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itchFamily="2" charset="-122"/>
              </a:rPr>
              <a:t>)(2)</a:t>
            </a:r>
            <a:endParaRPr lang="en-US" altLang="zh-CN" sz="2800" b="1" dirty="0">
              <a:solidFill>
                <a:srgbClr val="FF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233566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988F-A9E8-4A90-9F2C-8012FBC56D1C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68D4-FCE8-4B23-B6BD-41951257F132}" type="slidenum">
              <a:rPr lang="en-US" altLang="zh-CN" smtClean="0"/>
              <a:pPr/>
              <a:t>48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  <a:ln/>
        </p:spPr>
        <p:txBody>
          <a:bodyPr/>
          <a:lstStyle/>
          <a:p>
            <a:pPr algn="l"/>
            <a:endParaRPr lang="zh-CN" altLang="zh-CN" sz="32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7313" y="2997200"/>
            <a:ext cx="3959225" cy="585788"/>
          </a:xfrm>
          <a:noFill/>
          <a:ln/>
        </p:spPr>
        <p:txBody>
          <a:bodyPr/>
          <a:lstStyle/>
          <a:p>
            <a:pPr algn="ctr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1.7 </a:t>
            </a:r>
            <a:r>
              <a:rPr lang="zh-CN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命题逻辑</a:t>
            </a:r>
            <a:r>
              <a:rPr lang="zh-CN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的推理</a:t>
            </a:r>
            <a:endParaRPr lang="zh-CN" altLang="en-US" b="0" dirty="0">
              <a:solidFill>
                <a:srgbClr val="FF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616C-82A9-4552-A3D7-2D265C997BD5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DEEF-AD64-4438-89F7-F6ED4C60E7B8}" type="slidenum">
              <a:rPr lang="en-US" altLang="zh-CN" smtClean="0"/>
              <a:pPr/>
              <a:t>49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§1</a:t>
            </a:r>
            <a:r>
              <a:rPr lang="en-US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  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命题逻辑的推理方法</a:t>
            </a:r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1042988" y="1052513"/>
            <a:ext cx="76200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命题演算的一个主要任务在于提供一种正确的思维规律，即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推理规则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，应用此规则从一些前提中推导出一个结论来，这种推导过程称为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演绎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形式证明</a:t>
            </a:r>
            <a:r>
              <a:rPr lang="zh-CN" altLang="zh-CN" sz="2800" b="1" noProof="1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 b="1" dirty="0"/>
          </a:p>
        </p:txBody>
      </p:sp>
      <p:sp>
        <p:nvSpPr>
          <p:cNvPr id="13927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042988" y="3429000"/>
            <a:ext cx="7921625" cy="2608526"/>
          </a:xfrm>
          <a:noFill/>
          <a:ln/>
        </p:spPr>
        <p:txBody>
          <a:bodyPr/>
          <a:lstStyle/>
          <a:p>
            <a:pPr marL="533400" indent="-533400">
              <a:buClr>
                <a:srgbClr val="E6E0C4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1-7.1</a:t>
            </a:r>
            <a:r>
              <a:rPr lang="en-US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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aseline="-250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baseline="-250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noProof="1">
                <a:solidFill>
                  <a:srgbClr val="E6E0C4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baseline="-250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en-US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是公式,</a:t>
            </a:r>
            <a:r>
              <a:rPr 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endParaRPr lang="zh-CN" altLang="en-US" dirty="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buFont typeface="Wingdings" pitchFamily="2" charset="2"/>
              <a:buNone/>
            </a:pP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en-US" altLang="zh-CN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aseline="-250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baseline="-250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noProof="1">
                <a:solidFill>
                  <a:srgbClr val="E6E0C4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aseline="-250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H </a:t>
            </a:r>
            <a:endParaRPr lang="en-US" altLang="zh-CN" dirty="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buFont typeface="Wingdings" pitchFamily="2" charset="2"/>
              <a:buNone/>
            </a:pP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en-US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aseline="-250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en-US" noProof="1">
                <a:solidFill>
                  <a:srgbClr val="E6E0C4"/>
                </a:solidFill>
              </a:rPr>
              <a:t>∧</a:t>
            </a:r>
            <a:r>
              <a:rPr lang="en-US" altLang="zh-CN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aseline="-250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en-US" noProof="1">
                <a:solidFill>
                  <a:srgbClr val="E6E0C4"/>
                </a:solidFill>
              </a:rPr>
              <a:t>∧</a:t>
            </a:r>
            <a:r>
              <a:rPr lang="en-US" altLang="zh-CN" noProof="1">
                <a:solidFill>
                  <a:srgbClr val="E6E0C4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en-US" noProof="1">
                <a:solidFill>
                  <a:srgbClr val="E6E0C4"/>
                </a:solidFill>
              </a:rPr>
              <a:t>∧</a:t>
            </a:r>
            <a:r>
              <a:rPr lang="en-US" altLang="zh-CN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aseline="-250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n </a:t>
            </a:r>
            <a:r>
              <a:rPr lang="en-US" altLang="zh-CN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en-US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H)，</a:t>
            </a:r>
            <a:endParaRPr lang="zh-CN" altLang="en-US" dirty="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buFont typeface="Wingdings" pitchFamily="2" charset="2"/>
              <a:buNone/>
            </a:pP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noProof="1" smtClean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称</a:t>
            </a:r>
            <a:r>
              <a:rPr lang="en-US" altLang="zh-CN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前提</a:t>
            </a:r>
            <a:r>
              <a:rPr lang="en-US" altLang="zh-CN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aseline="-250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baseline="-250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noProof="1">
                <a:solidFill>
                  <a:srgbClr val="E6E0C4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aseline="-25000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的逻辑结果</a:t>
            </a:r>
            <a:r>
              <a:rPr 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（有效结论）</a:t>
            </a:r>
            <a:endParaRPr lang="zh-CN" altLang="en-US" dirty="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C184-7F89-4B4D-A8E1-BF7222F0D449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661C1-28B4-4755-AD40-9C6EF3A71DB2}" type="slidenum">
              <a:rPr lang="en-US" altLang="zh-CN" smtClean="0"/>
              <a:pPr/>
              <a:t>5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/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§1</a:t>
            </a:r>
            <a:r>
              <a:rPr lang="en-US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en-US" altLang="zh-CN">
                <a:solidFill>
                  <a:srgbClr val="FF0000"/>
                </a:solidFill>
              </a:rPr>
              <a:t>   </a:t>
            </a:r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</a:rPr>
              <a:t>命题公式的蕴涵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687887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1.18 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是两个合适公式，如果在任何解释下，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取值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时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0" u="sng" dirty="0">
                <a:latin typeface="楷体_GB2312" pitchFamily="49" charset="-122"/>
                <a:ea typeface="楷体_GB2312" pitchFamily="49" charset="-122"/>
              </a:rPr>
              <a:t>也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取值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，则称公式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蕴涵公式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，并记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1.11: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  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 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当且仅当  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A→B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为永真式。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注意：蕴含和条件联结词→是完全不同的。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1)→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是命题联结词，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A→B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是一个命题公式；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2)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是公式间关系符，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不是一个命题公 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式，仅表示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间的蕴含关系。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49FD-EE33-42AF-9BC9-7644024A9712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845C-C95D-4842-A557-984F4E498579}" type="slidenum">
              <a:rPr lang="en-US" altLang="zh-CN" smtClean="0"/>
              <a:pPr/>
              <a:t>50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§1</a:t>
            </a:r>
            <a:r>
              <a:rPr lang="en-US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  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命题逻辑的推理方法</a:t>
            </a:r>
          </a:p>
        </p:txBody>
      </p:sp>
      <p:sp>
        <p:nvSpPr>
          <p:cNvPr id="273411" name="Rectangle 3"/>
          <p:cNvSpPr>
            <a:spLocks noChangeArrowheads="1"/>
          </p:cNvSpPr>
          <p:nvPr/>
        </p:nvSpPr>
        <p:spPr bwMode="auto">
          <a:xfrm>
            <a:off x="1042988" y="1052513"/>
            <a:ext cx="76200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命题演算的一个主要任务在于提供一种正确的思维规律，即推理规则，应用此规则从一些前提中推导出一个结论来，这种推导过程称为演绎或形式证明</a:t>
            </a:r>
            <a:r>
              <a:rPr lang="zh-CN" altLang="zh-CN" sz="2800" noProof="1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/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42988" y="3429000"/>
            <a:ext cx="7921625" cy="3149600"/>
          </a:xfrm>
          <a:noFill/>
          <a:ln/>
        </p:spPr>
        <p:txBody>
          <a:bodyPr/>
          <a:lstStyle/>
          <a:p>
            <a:pPr marL="533400" indent="-533400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1.19</a:t>
            </a:r>
            <a:r>
              <a:rPr lang="en-US" altLang="en-US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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aseline="-250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baseline="-250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noProof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baseline="-250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en-US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是公式,</a:t>
            </a:r>
            <a:r>
              <a:rPr 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en-US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aseline="-250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baseline="-250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noProof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aseline="-250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endParaRPr lang="en-US" altLang="zh-CN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或表示为：</a:t>
            </a:r>
            <a:r>
              <a:rPr lang="en-US" altLang="zh-CN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aseline="-250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en-US" noProof="1">
                <a:solidFill>
                  <a:srgbClr val="FF0000"/>
                </a:solidFill>
              </a:rPr>
              <a:t>∧</a:t>
            </a:r>
            <a:r>
              <a:rPr lang="en-US" altLang="zh-CN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aseline="-250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en-US" noProof="1">
                <a:solidFill>
                  <a:srgbClr val="FF0000"/>
                </a:solidFill>
              </a:rPr>
              <a:t>∧</a:t>
            </a:r>
            <a:r>
              <a:rPr lang="en-US" altLang="zh-CN" noProof="1">
                <a:solidFill>
                  <a:srgbClr val="FF0000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en-US" noProof="1">
                <a:solidFill>
                  <a:srgbClr val="FF0000"/>
                </a:solidFill>
              </a:rPr>
              <a:t>∧</a:t>
            </a:r>
            <a:r>
              <a:rPr lang="en-US" altLang="zh-CN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aseline="-250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 </a:t>
            </a:r>
            <a:r>
              <a:rPr lang="en-US" altLang="zh-CN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en-US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H)，</a:t>
            </a:r>
            <a:endParaRPr lang="zh-CN" altLang="en-US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noProof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称</a:t>
            </a:r>
            <a:r>
              <a:rPr lang="en-US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前提</a:t>
            </a:r>
            <a:r>
              <a:rPr lang="en-US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aseline="-250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baseline="-250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noProof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aseline="-250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noProof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zh-CN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逻辑结果</a:t>
            </a:r>
            <a:r>
              <a:rPr 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有效结论</a:t>
            </a:r>
            <a:r>
              <a:rPr 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），也可以说由</a:t>
            </a:r>
            <a:r>
              <a:rPr lang="en-US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aseline="-250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baseline="-250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noProof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aseline="-250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推出结论</a:t>
            </a:r>
            <a:r>
              <a:rPr lang="en-US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CD57-7E25-49CE-983D-DD7B42B51184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68D4-28E9-4327-A705-FC9874255A03}" type="slidenum">
              <a:rPr lang="en-US" altLang="zh-CN" smtClean="0"/>
              <a:pPr/>
              <a:t>51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94563" name="Rectangle 3"/>
          <p:cNvSpPr>
            <a:spLocks noChangeArrowheads="1"/>
          </p:cNvSpPr>
          <p:nvPr/>
        </p:nvSpPr>
        <p:spPr bwMode="auto">
          <a:xfrm>
            <a:off x="1116013" y="1557338"/>
            <a:ext cx="7620000" cy="299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algn="just">
              <a:buClr>
                <a:srgbClr val="FF0000"/>
              </a:buClr>
              <a:buSzPct val="100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1-7.2</a:t>
            </a:r>
          </a:p>
          <a:p>
            <a:pPr algn="just">
              <a:buClr>
                <a:srgbClr val="00FF00"/>
              </a:buClr>
              <a:buSzPts val="2400"/>
              <a:buFont typeface="Wingdings" pitchFamily="2" charset="2"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是由一组命题公式组成的集合，如果存在命题公式的有限序列：</a:t>
            </a:r>
          </a:p>
          <a:p>
            <a:pPr algn="just">
              <a:buClr>
                <a:srgbClr val="00FF00"/>
              </a:buClr>
              <a:buSzPts val="2400"/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         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b="1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b="1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Times New Roman"/>
                <a:ea typeface="楷体_GB2312" pitchFamily="49" charset="-122"/>
              </a:rPr>
              <a:t>……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b="1" baseline="-25000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=H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algn="just">
              <a:buClr>
                <a:srgbClr val="00FF00"/>
              </a:buClr>
              <a:buSzPts val="2400"/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其中，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或者是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中的某个公式，或者是前面的某些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b="1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j&lt;i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）的有效结论，则称公式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逻辑结果（有效结论），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或者称由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演绎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出结论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来。</a:t>
            </a:r>
          </a:p>
          <a:p>
            <a:pPr algn="just">
              <a:buClr>
                <a:srgbClr val="00FF00"/>
              </a:buClr>
              <a:buSzPts val="2400"/>
              <a:buFont typeface="Wingdings" pitchFamily="2" charset="2"/>
              <a:buNone/>
            </a:pPr>
            <a:r>
              <a:rPr lang="zh-CN" altLang="en-US" b="1" dirty="0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1042988" y="4508500"/>
            <a:ext cx="78486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F0ECDC"/>
              </a:buClr>
              <a:buFont typeface="Wingdings" pitchFamily="2" charset="2"/>
              <a:buChar char="n"/>
            </a:pPr>
            <a:r>
              <a:rPr lang="zh-CN" b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定理　</a:t>
            </a:r>
            <a:r>
              <a:rPr lang="en-US" b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公式</a:t>
            </a:r>
            <a:r>
              <a:rPr lang="en-US" altLang="zh-CN" b="1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b="1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b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公式</a:t>
            </a:r>
            <a:r>
              <a:rPr lang="en-US" b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集合</a:t>
            </a:r>
            <a:r>
              <a:rPr lang="en-US" altLang="zh-CN" b="1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G＝{G</a:t>
            </a:r>
            <a:r>
              <a:rPr lang="en-US" altLang="zh-CN" b="1" baseline="-25000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b="1" baseline="-25000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b="1">
                <a:solidFill>
                  <a:srgbClr val="F0ECDC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zh-CN" b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的逻辑</a:t>
            </a:r>
            <a:r>
              <a:rPr lang="zh-CN" b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结</a:t>
            </a:r>
            <a:r>
              <a:rPr lang="zh-CN" altLang="en-US" b="1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果当且仅当</a:t>
            </a:r>
            <a:r>
              <a:rPr lang="en-US" altLang="zh-CN" b="1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en-US" altLang="zh-CN" b="1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en-US" altLang="zh-CN" b="1">
                <a:solidFill>
                  <a:srgbClr val="F0ECDC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en-US" altLang="zh-CN" b="1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en-US" altLang="en-US" b="1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b="1" noProof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为永真公式。</a:t>
            </a:r>
            <a:endParaRPr lang="zh-CN" altLang="en-US" b="1">
              <a:solidFill>
                <a:srgbClr val="F0ECD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1116013" y="1052513"/>
            <a:ext cx="7559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在更一般意义上，我们有下述定义：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2B87-9D42-4CC1-B53B-E6C05536B9A4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7384-EB96-46C1-BEDD-C77B639D3BB5}" type="slidenum">
              <a:rPr lang="en-US" altLang="zh-CN" smtClean="0"/>
              <a:pPr/>
              <a:t>52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85699" name="Rectangle 3"/>
          <p:cNvSpPr>
            <a:spLocks noChangeArrowheads="1"/>
          </p:cNvSpPr>
          <p:nvPr/>
        </p:nvSpPr>
        <p:spPr bwMode="auto">
          <a:xfrm>
            <a:off x="1116013" y="1557338"/>
            <a:ext cx="7620000" cy="299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algn="just">
              <a:buClr>
                <a:srgbClr val="FF0000"/>
              </a:buClr>
              <a:buSzPct val="100000"/>
              <a:buFont typeface="Wingdings" pitchFamily="2" charset="2"/>
              <a:buChar char="n"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1-7.2</a:t>
            </a:r>
          </a:p>
          <a:p>
            <a:pPr algn="just">
              <a:buClr>
                <a:srgbClr val="00FF00"/>
              </a:buClr>
              <a:buSzPts val="2400"/>
              <a:buFont typeface="Wingdings" pitchFamily="2" charset="2"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是由一组命题公式组成的集合，如果存在命题公式的有限序列：</a:t>
            </a:r>
          </a:p>
          <a:p>
            <a:pPr algn="just">
              <a:buClr>
                <a:srgbClr val="00FF00"/>
              </a:buClr>
              <a:buSzPts val="2400"/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       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latin typeface="Times New Roman"/>
                <a:ea typeface="楷体_GB2312" pitchFamily="49" charset="-122"/>
              </a:rPr>
              <a:t>……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=H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algn="just">
              <a:buClr>
                <a:srgbClr val="00FF00"/>
              </a:buClr>
              <a:buSzPts val="2400"/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其中，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或者是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中的某个公式，或者是前面的某些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j&lt;i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）的有效结论，则称公式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的逻辑结果（有效结论），或者称由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演绎出结论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来。</a:t>
            </a:r>
          </a:p>
          <a:p>
            <a:pPr algn="just">
              <a:buClr>
                <a:srgbClr val="00FF00"/>
              </a:buClr>
              <a:buSzPts val="2400"/>
              <a:buFont typeface="Wingdings" pitchFamily="2" charset="2"/>
              <a:buNone/>
            </a:pPr>
            <a:r>
              <a:rPr lang="zh-CN" altLang="en-US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</a:p>
        </p:txBody>
      </p:sp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1042988" y="4508500"/>
            <a:ext cx="78486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　</a:t>
            </a:r>
            <a:r>
              <a:rPr 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公式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公式</a:t>
            </a:r>
            <a:r>
              <a:rPr 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集合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G＝{G</a:t>
            </a:r>
            <a:r>
              <a:rPr lang="en-US" altLang="zh-CN" b="1" baseline="-250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,G</a:t>
            </a:r>
            <a:r>
              <a:rPr lang="en-US" altLang="zh-CN" b="1" baseline="-250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b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的逻辑</a:t>
            </a:r>
            <a:r>
              <a:rPr 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结</a:t>
            </a:r>
            <a:r>
              <a:rPr lang="zh-CN" altLang="en-US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果</a:t>
            </a:r>
            <a:r>
              <a:rPr lang="zh-CN" altLang="en-US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当且仅当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en-US" altLang="zh-CN" b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en-US" altLang="en-US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为永真公式。</a:t>
            </a:r>
            <a:endParaRPr lang="zh-CN" altLang="en-US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1116013" y="1052513"/>
            <a:ext cx="7559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在更一般意义上，我们有下述定义：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3AC4-840D-4741-AC1B-892223E2EA8C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49FB-02D7-4DE9-850C-0F9A4F5C9090}" type="slidenum">
              <a:rPr lang="en-US" altLang="zh-CN" smtClean="0"/>
              <a:pPr/>
              <a:t>53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解释</a:t>
            </a:r>
          </a:p>
        </p:txBody>
      </p:sp>
      <p:sp>
        <p:nvSpPr>
          <p:cNvPr id="195587" name="Rectangle 3"/>
          <p:cNvSpPr>
            <a:spLocks noChangeArrowheads="1"/>
          </p:cNvSpPr>
          <p:nvPr/>
        </p:nvSpPr>
        <p:spPr bwMode="auto">
          <a:xfrm>
            <a:off x="1042988" y="1052513"/>
            <a:ext cx="7620000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zh-CN" altLang="en-US" b="1">
                <a:solidFill>
                  <a:srgbClr val="0000FF"/>
                </a:solidFill>
                <a:latin typeface="宋体" pitchFamily="2" charset="-122"/>
                <a:ea typeface="楷体_GB2312" pitchFamily="49" charset="-122"/>
              </a:rPr>
              <a:t>这里需要特别注意的是：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  <a:ea typeface="楷体_GB2312" pitchFamily="49" charset="-122"/>
              </a:rPr>
              <a:t>推理的有效性和结论的真实性是不同的，有效的推理不一定产生真实的结论</a:t>
            </a:r>
            <a:r>
              <a:rPr lang="zh-CN" altLang="en-US" b="1">
                <a:solidFill>
                  <a:srgbClr val="0000FF"/>
                </a:solidFill>
                <a:latin typeface="宋体" pitchFamily="2" charset="-122"/>
                <a:ea typeface="楷体_GB2312" pitchFamily="49" charset="-122"/>
              </a:rPr>
              <a:t>；而产生真实结论的推理过程未必是有效的，</a:t>
            </a:r>
            <a:r>
              <a:rPr lang="zh-CN" altLang="en-US" b="1">
                <a:solidFill>
                  <a:srgbClr val="CC00CC"/>
                </a:solidFill>
                <a:latin typeface="宋体" pitchFamily="2" charset="-122"/>
                <a:ea typeface="楷体_GB2312" pitchFamily="49" charset="-122"/>
              </a:rPr>
              <a:t>因为有效的推理中可能包含为</a:t>
            </a:r>
            <a:r>
              <a:rPr lang="zh-CN" altLang="en-US" b="1">
                <a:solidFill>
                  <a:srgbClr val="CC00CC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b="1">
                <a:solidFill>
                  <a:srgbClr val="CC00CC"/>
                </a:solidFill>
                <a:latin typeface="宋体" pitchFamily="2" charset="-122"/>
                <a:ea typeface="楷体_GB2312" pitchFamily="49" charset="-122"/>
              </a:rPr>
              <a:t>假</a:t>
            </a:r>
            <a:r>
              <a:rPr lang="zh-CN" altLang="en-US" b="1">
                <a:solidFill>
                  <a:srgbClr val="CC00CC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>
                <a:solidFill>
                  <a:srgbClr val="CC00CC"/>
                </a:solidFill>
                <a:latin typeface="宋体" pitchFamily="2" charset="-122"/>
                <a:ea typeface="楷体_GB2312" pitchFamily="49" charset="-122"/>
              </a:rPr>
              <a:t>的前提，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  <a:ea typeface="楷体_GB2312" pitchFamily="49" charset="-122"/>
              </a:rPr>
              <a:t>而无效的推理却可能包含为</a:t>
            </a:r>
            <a:r>
              <a:rPr lang="zh-CN" altLang="en-US" b="1">
                <a:solidFill>
                  <a:srgbClr val="FF0000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  <a:ea typeface="楷体_GB2312" pitchFamily="49" charset="-122"/>
              </a:rPr>
              <a:t>真</a:t>
            </a:r>
            <a:r>
              <a:rPr lang="zh-CN" altLang="en-US" b="1">
                <a:solidFill>
                  <a:srgbClr val="FF0000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  <a:ea typeface="楷体_GB2312" pitchFamily="49" charset="-122"/>
              </a:rPr>
              <a:t>的前提。</a:t>
            </a:r>
          </a:p>
          <a:p>
            <a:pPr marL="342900" indent="-342900" algn="just">
              <a:lnSpc>
                <a:spcPct val="120000"/>
              </a:lnSpc>
              <a:buClr>
                <a:srgbClr val="F0ECDC"/>
              </a:buClr>
              <a:buFont typeface="Wingdings" pitchFamily="2" charset="2"/>
              <a:buChar char="§"/>
            </a:pPr>
            <a:r>
              <a:rPr lang="zh-CN" altLang="en-US" b="1">
                <a:solidFill>
                  <a:srgbClr val="F0ECDC"/>
                </a:solidFill>
                <a:latin typeface="宋体" pitchFamily="2" charset="-122"/>
                <a:ea typeface="楷体_GB2312" pitchFamily="49" charset="-122"/>
              </a:rPr>
              <a:t>由此可见，推理的有效性是一回事，前提与结论的真实与否是另一回事。所谓推理有效，指的是它的结论是它的前提的合乎逻辑的结果。也即，如果它的前提都为真，那么所得的结论也必然为真，而并不是要求前提或结论一定为真或为假，如果推理是有效的话，那么不可能它的前提都为真时，而它的结论为假。</a:t>
            </a:r>
            <a:endParaRPr lang="zh-CN" altLang="en-US" sz="2800" b="1">
              <a:solidFill>
                <a:srgbClr val="F0ECD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BA0D-9B94-4F65-A8FF-D7AA287C40AF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6B07-581E-4F09-A3DC-E62A3635A961}" type="slidenum">
              <a:rPr lang="en-US" altLang="zh-CN" smtClean="0"/>
              <a:pPr/>
              <a:t>54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解释</a:t>
            </a:r>
          </a:p>
        </p:txBody>
      </p:sp>
      <p:sp>
        <p:nvSpPr>
          <p:cNvPr id="196611" name="Rectangle 3"/>
          <p:cNvSpPr>
            <a:spLocks noChangeArrowheads="1"/>
          </p:cNvSpPr>
          <p:nvPr/>
        </p:nvSpPr>
        <p:spPr bwMode="auto">
          <a:xfrm>
            <a:off x="1042988" y="1052513"/>
            <a:ext cx="7620000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zh-CN" altLang="en-US">
                <a:latin typeface="宋体" pitchFamily="2" charset="-122"/>
                <a:ea typeface="楷体_GB2312" pitchFamily="49" charset="-122"/>
              </a:rPr>
              <a:t>这里需要特别注意的是：推理的有效性和结论的真实性是不同的，有效的推理不一定产生真实的结论；而产生真实结论的推理过程未必是有效的，因为有效的推理中可能包含为</a:t>
            </a:r>
            <a:r>
              <a:rPr lang="zh-CN" altLang="en-US">
                <a:latin typeface="Times New Roman"/>
                <a:ea typeface="楷体_GB2312" pitchFamily="49" charset="-122"/>
              </a:rPr>
              <a:t>“</a:t>
            </a:r>
            <a:r>
              <a:rPr lang="zh-CN" altLang="en-US">
                <a:latin typeface="宋体" pitchFamily="2" charset="-122"/>
                <a:ea typeface="楷体_GB2312" pitchFamily="49" charset="-122"/>
              </a:rPr>
              <a:t>假</a:t>
            </a:r>
            <a:r>
              <a:rPr lang="zh-CN" altLang="en-US">
                <a:latin typeface="Times New Roman"/>
                <a:ea typeface="楷体_GB2312" pitchFamily="49" charset="-122"/>
              </a:rPr>
              <a:t>”</a:t>
            </a:r>
            <a:r>
              <a:rPr lang="zh-CN" altLang="en-US">
                <a:latin typeface="宋体" pitchFamily="2" charset="-122"/>
                <a:ea typeface="楷体_GB2312" pitchFamily="49" charset="-122"/>
              </a:rPr>
              <a:t>的前提，而无效的推理却可能包含为</a:t>
            </a:r>
            <a:r>
              <a:rPr lang="zh-CN" altLang="en-US">
                <a:latin typeface="Times New Roman"/>
                <a:ea typeface="楷体_GB2312" pitchFamily="49" charset="-122"/>
              </a:rPr>
              <a:t>“</a:t>
            </a:r>
            <a:r>
              <a:rPr lang="zh-CN" altLang="en-US">
                <a:latin typeface="宋体" pitchFamily="2" charset="-122"/>
                <a:ea typeface="楷体_GB2312" pitchFamily="49" charset="-122"/>
              </a:rPr>
              <a:t>真</a:t>
            </a:r>
            <a:r>
              <a:rPr lang="zh-CN" altLang="en-US">
                <a:latin typeface="Times New Roman"/>
                <a:ea typeface="楷体_GB2312" pitchFamily="49" charset="-122"/>
              </a:rPr>
              <a:t>”</a:t>
            </a:r>
            <a:r>
              <a:rPr lang="zh-CN" altLang="en-US">
                <a:latin typeface="宋体" pitchFamily="2" charset="-122"/>
                <a:ea typeface="楷体_GB2312" pitchFamily="49" charset="-122"/>
              </a:rPr>
              <a:t>的前提。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zh-CN" altLang="en-US" b="1">
                <a:solidFill>
                  <a:srgbClr val="0000FF"/>
                </a:solidFill>
                <a:latin typeface="宋体" pitchFamily="2" charset="-122"/>
                <a:ea typeface="楷体_GB2312" pitchFamily="49" charset="-122"/>
              </a:rPr>
              <a:t>由此可见，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  <a:ea typeface="楷体_GB2312" pitchFamily="49" charset="-122"/>
              </a:rPr>
              <a:t>推理的有效性是一回事，前提与结论的真实与否是另一回事。</a:t>
            </a:r>
            <a:r>
              <a:rPr lang="zh-CN" altLang="en-US" b="1">
                <a:solidFill>
                  <a:srgbClr val="0000FF"/>
                </a:solidFill>
                <a:latin typeface="宋体" pitchFamily="2" charset="-122"/>
                <a:ea typeface="楷体_GB2312" pitchFamily="49" charset="-122"/>
              </a:rPr>
              <a:t>所谓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  <a:ea typeface="楷体_GB2312" pitchFamily="49" charset="-122"/>
              </a:rPr>
              <a:t>推理有效，指的是它的结论是它的前提的合乎逻辑的结果。</a:t>
            </a:r>
            <a:r>
              <a:rPr lang="zh-CN" altLang="en-US" b="1">
                <a:solidFill>
                  <a:srgbClr val="0000FF"/>
                </a:solidFill>
                <a:latin typeface="宋体" pitchFamily="2" charset="-122"/>
                <a:ea typeface="楷体_GB2312" pitchFamily="49" charset="-122"/>
              </a:rPr>
              <a:t>也即，</a:t>
            </a:r>
            <a:r>
              <a:rPr lang="zh-CN" altLang="en-US" b="1">
                <a:solidFill>
                  <a:srgbClr val="CC00CC"/>
                </a:solidFill>
                <a:latin typeface="宋体" pitchFamily="2" charset="-122"/>
                <a:ea typeface="楷体_GB2312" pitchFamily="49" charset="-122"/>
              </a:rPr>
              <a:t>如果它的前提都为真，那么所得的结论也必然为真，</a:t>
            </a:r>
            <a:r>
              <a:rPr lang="zh-CN" altLang="en-US" b="1">
                <a:solidFill>
                  <a:schemeClr val="accent2"/>
                </a:solidFill>
                <a:latin typeface="宋体" pitchFamily="2" charset="-122"/>
                <a:ea typeface="楷体_GB2312" pitchFamily="49" charset="-122"/>
              </a:rPr>
              <a:t>而并不是要求前提或结论一定为真或为假，</a:t>
            </a:r>
            <a:r>
              <a:rPr lang="zh-CN" altLang="en-US" b="1">
                <a:solidFill>
                  <a:srgbClr val="0000FF"/>
                </a:solidFill>
                <a:latin typeface="宋体" pitchFamily="2" charset="-122"/>
                <a:ea typeface="楷体_GB2312" pitchFamily="49" charset="-122"/>
              </a:rPr>
              <a:t>如果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  <a:ea typeface="楷体_GB2312" pitchFamily="49" charset="-122"/>
              </a:rPr>
              <a:t>推理是有效的话，那么不可能它的前提都为真时，而它的结论为假。</a:t>
            </a:r>
            <a:endParaRPr lang="zh-CN" altLang="en-US" sz="28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6337-6D7C-45C7-BC59-3CFCCF72DE24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DB57-9C45-465F-B1B1-8C8DCEAD415D}" type="slidenum">
              <a:rPr lang="en-US" altLang="zh-CN" smtClean="0"/>
              <a:pPr/>
              <a:t>55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</a:rPr>
              <a:t>推理规则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1042988" y="1052513"/>
            <a:ext cx="7620000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SzPts val="2400"/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在数理逻辑中，主要的推理规则有：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① 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规则（称为前提引用规则）：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在推导的过程中，可随时引入前提集合中的任意一个前提；</a:t>
            </a:r>
          </a:p>
          <a:p>
            <a:pPr marL="342900" indent="-342900" algn="just">
              <a:lnSpc>
                <a:spcPct val="120000"/>
              </a:lnSpc>
              <a:buClr>
                <a:srgbClr val="F0ECDC"/>
              </a:buClr>
              <a:buFont typeface="Wingdings" pitchFamily="2" charset="2"/>
              <a:buChar char="§"/>
            </a:pPr>
            <a:r>
              <a:rPr lang="zh-CN" altLang="en-US" b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② Ｔ规则（逻辑结果引用规则）：在推导的过程中，利用基本等价式和蕴涵式，由证明过程中某些中间公式变换出新的公式，若依据的是等价式，规则标明为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SzPts val="2400"/>
              <a:buFont typeface="Wingdings" pitchFamily="2" charset="2"/>
              <a:buNone/>
            </a:pPr>
            <a:r>
              <a:rPr lang="zh-CN" altLang="en-US" b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TE</a:t>
            </a:r>
            <a:r>
              <a:rPr lang="zh-CN" altLang="en-US" b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，若依据的是蕴涵式，规则标明为</a:t>
            </a:r>
            <a:r>
              <a:rPr lang="en-US" altLang="zh-CN" b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TI </a:t>
            </a:r>
            <a:r>
              <a:rPr lang="zh-CN" altLang="en-US" b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F0ECDC"/>
              </a:buClr>
              <a:buFont typeface="Wingdings" pitchFamily="2" charset="2"/>
              <a:buChar char="§"/>
            </a:pPr>
            <a:r>
              <a:rPr lang="zh-CN" altLang="en-US" b="1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③ ＣＰ规则（附加前提规则）：</a:t>
            </a:r>
            <a:r>
              <a:rPr lang="zh-CN" altLang="en-US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如果要推导的结果是形如</a:t>
            </a:r>
            <a:r>
              <a:rPr lang="en-US" altLang="zh-CN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B→C</a:t>
            </a:r>
            <a:r>
              <a:rPr lang="zh-CN" altLang="en-US" b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的公式，则把Ｂ作为附加前提，与给定前提一起推导出Ｃ。    </a:t>
            </a:r>
          </a:p>
          <a:p>
            <a:pPr marL="342900" indent="-342900" algn="just">
              <a:lnSpc>
                <a:spcPct val="120000"/>
              </a:lnSpc>
              <a:buClr>
                <a:srgbClr val="F0ECDC"/>
              </a:buClr>
              <a:buFont typeface="Wingdings" pitchFamily="2" charset="2"/>
              <a:buChar char="§"/>
            </a:pPr>
            <a:endParaRPr lang="en-US" altLang="zh-CN" b="1">
              <a:solidFill>
                <a:srgbClr val="F0ECDC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2727-D1C2-460B-89E9-291CCE2EE5A4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14D4-C327-429E-BFC7-CEB0B9BBADC0}" type="slidenum">
              <a:rPr lang="en-US" altLang="zh-CN" smtClean="0"/>
              <a:pPr/>
              <a:t>56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</a:rPr>
              <a:t>推理规则</a:t>
            </a:r>
          </a:p>
        </p:txBody>
      </p:sp>
      <p:sp>
        <p:nvSpPr>
          <p:cNvPr id="198659" name="Rectangle 3"/>
          <p:cNvSpPr>
            <a:spLocks noChangeArrowheads="1"/>
          </p:cNvSpPr>
          <p:nvPr/>
        </p:nvSpPr>
        <p:spPr bwMode="auto">
          <a:xfrm>
            <a:off x="1042988" y="1052513"/>
            <a:ext cx="7620000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SzPts val="2400"/>
              <a:buFont typeface="Wingdings" pitchFamily="2" charset="2"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在数理逻辑中，主要的推理规则有：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① 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规则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（称为前提引用规则）：在推导的过程中，可随时引入前提集合中的任意一个前提；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② Ｔ规则（逻辑结果引用规则）：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在推导的过程中，利用基本等价式和蕴涵式，由证明过程中某些中间公式变换出新的公式，若依据的是等价式，规则标明为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SzPts val="2400"/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TE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，若依据的是蕴涵式，规则标明为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TI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F0ECDC"/>
              </a:buClr>
              <a:buFont typeface="Wingdings" pitchFamily="2" charset="2"/>
              <a:buChar char="§"/>
            </a:pPr>
            <a:r>
              <a:rPr lang="zh-CN" altLang="en-US" b="1" dirty="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③ ＣＰ规则（附加前提规则）：</a:t>
            </a:r>
            <a:r>
              <a:rPr lang="zh-CN" altLang="en-US" b="1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如果要推导的结果是形如</a:t>
            </a:r>
            <a:r>
              <a:rPr lang="en-US" altLang="zh-CN" b="1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B→C</a:t>
            </a:r>
            <a:r>
              <a:rPr lang="zh-CN" altLang="en-US" b="1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的公式，则把Ｂ作为附加前提，与给定前提一起推导出Ｃ。     </a:t>
            </a:r>
          </a:p>
          <a:p>
            <a:pPr marL="342900" indent="-342900" algn="just">
              <a:lnSpc>
                <a:spcPct val="120000"/>
              </a:lnSpc>
              <a:buClr>
                <a:srgbClr val="F0ECDC"/>
              </a:buClr>
              <a:buFont typeface="Wingdings" pitchFamily="2" charset="2"/>
              <a:buChar char="§"/>
            </a:pPr>
            <a:endParaRPr lang="en-US" altLang="zh-CN" b="1" dirty="0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0219-DEFD-4792-BBC2-423305AE6DD7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8825-0E0D-4DA5-A775-8254EF1C2C30}" type="slidenum">
              <a:rPr lang="en-US" altLang="zh-CN" smtClean="0"/>
              <a:pPr/>
              <a:t>57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</a:rPr>
              <a:t>推理规则</a:t>
            </a:r>
          </a:p>
        </p:txBody>
      </p:sp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1042988" y="1052513"/>
            <a:ext cx="7620000" cy="445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SzPts val="2400"/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在数理逻辑中，主要的推理规则有：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① 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规则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（称为前提引用规则）：在推导的过程中，可随时引入前提集合中的任意一个前提；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② Ｔ规则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（逻辑结果引用规则）：在推导的过程中，利用基本等价式和蕴涵式，由证明过程中某些中间公式变换出新的公式，若依据的是等价式，规则标明为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SzPts val="2400"/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TE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，若依据的是蕴涵式，规则标明为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TI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③ ＣＰ规则（附加前提规则）：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如果要推导的结果是形如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B→C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的公式，则把Ｂ作为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附加前提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，与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给定前提一起推导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出Ｃ。      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7B02-4731-4AAF-92CA-5A0952F04FD2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C8D7-B426-42E1-B590-71B122877745}" type="slidenum">
              <a:rPr lang="en-US" altLang="zh-CN" smtClean="0"/>
              <a:pPr/>
              <a:t>58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推理方法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1751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真值表法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（确定结论有效性的真值表技术）</a:t>
            </a:r>
            <a:endParaRPr lang="zh-CN" altLang="en-US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根据前提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,H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,H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和结论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C,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构造条件式（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∧H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en-US" altLang="zh-CN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∧H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）→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的真值表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若它为永真式，则结论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是有效的。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             </a:t>
            </a:r>
            <a:r>
              <a:rPr lang="zh-CN" altLang="en-US">
                <a:solidFill>
                  <a:srgbClr val="E6E0C4"/>
                </a:solidFill>
                <a:ea typeface="楷体_GB2312" pitchFamily="49" charset="-122"/>
              </a:rPr>
              <a:t>真值表法原则上可以解决推理的有效性问题，但当出现在公式中的命题变元数目很大时，此法显得不切实用，且烦琐乏味，对培养逻辑推理能力及训练推理技巧毫无帮助。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1E2A-C52C-4D17-B512-5C9B435F8869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435D-383C-4837-8005-07E190FA07CF}" type="slidenum">
              <a:rPr lang="en-US" altLang="zh-CN" smtClean="0"/>
              <a:pPr/>
              <a:t>59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推理方法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1751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真值表法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（确定结论有效性的真值表技术）</a:t>
            </a:r>
            <a:endParaRPr lang="zh-CN" altLang="en-US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根据前提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b="0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,H</a:t>
            </a:r>
            <a:r>
              <a:rPr lang="en-US" altLang="zh-CN" b="0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0">
                <a:latin typeface="Times New Roman"/>
                <a:ea typeface="楷体_GB2312" pitchFamily="49" charset="-122"/>
              </a:rPr>
              <a:t>…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,H</a:t>
            </a:r>
            <a:r>
              <a:rPr lang="en-US" altLang="zh-CN" b="0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和结论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C,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构造条件式（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b="0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∧H</a:t>
            </a:r>
            <a:r>
              <a:rPr lang="en-US" altLang="zh-CN" b="0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en-US" altLang="zh-CN" b="0">
                <a:latin typeface="Times New Roman"/>
                <a:ea typeface="楷体_GB2312" pitchFamily="49" charset="-122"/>
              </a:rPr>
              <a:t>…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∧H</a:t>
            </a:r>
            <a:r>
              <a:rPr lang="en-US" altLang="zh-CN" b="0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）→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的真值表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若它为永真式，则结论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是有效的。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             真值表法原则上可以解决推理的有效性问题，但当出现在公式中的命题变元数目很大时，此法显得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不切实用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，且烦琐乏味，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对培养逻辑推理能力及训练推理技巧毫无帮助。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493A-9F32-4FC7-97CC-4E3B51F3CF64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5D41-F284-4666-A6E3-E0F2681ED6D8}" type="slidenum">
              <a:rPr lang="en-US" altLang="zh-CN" smtClean="0"/>
              <a:pPr/>
              <a:t>6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/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§1</a:t>
            </a:r>
            <a:r>
              <a:rPr lang="en-US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en-US" altLang="zh-CN">
                <a:solidFill>
                  <a:srgbClr val="FF0000"/>
                </a:solidFill>
              </a:rPr>
              <a:t>   </a:t>
            </a:r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</a:rPr>
              <a:t>命题公式的蕴涵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687887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1.18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是两个合适公式，如果在任何解释下，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取值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时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0" u="sng" dirty="0">
                <a:latin typeface="楷体_GB2312" pitchFamily="49" charset="-122"/>
                <a:ea typeface="楷体_GB2312" pitchFamily="49" charset="-122"/>
              </a:rPr>
              <a:t>也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取值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，则称公式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蕴涵公式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，并记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1.11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  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B    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当且仅当   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A→B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为永真式。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注意：蕴含和条件联结词→是完全不同的。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是命题联结词，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A→B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是一个命题公式；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2)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是公式间关系符，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不是一个命题公 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式，仅表示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间的蕴含关系。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6395-61E7-4DF7-AB97-2C0168E56E4A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A260-19C6-4C0C-954B-3AAA58958748}" type="slidenum">
              <a:rPr lang="en-US" altLang="zh-CN" smtClean="0"/>
              <a:pPr/>
              <a:t>60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3916362"/>
          </a:xfrm>
        </p:spPr>
        <p:txBody>
          <a:bodyPr/>
          <a:lstStyle/>
          <a:p>
            <a:pPr algn="l">
              <a:lnSpc>
                <a:spcPct val="100000"/>
              </a:lnSpc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演绎法</a:t>
            </a:r>
          </a:p>
          <a:p>
            <a:pPr algn="l">
              <a:lnSpc>
                <a:spcPct val="100000"/>
              </a:lnSpc>
              <a:buClr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演绎法是从前提（假设）出发，依据公认的推理规则，推导出一个结论来。</a:t>
            </a:r>
          </a:p>
          <a:p>
            <a:pPr algn="l">
              <a:lnSpc>
                <a:spcPct val="100000"/>
              </a:lnSpc>
              <a:buClr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）直接法：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从前提集合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中给出的前提出发，利用已知的基本等价式和蕴含式构造中间命题，直至最后导出结论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>
                <a:solidFill>
                  <a:srgbClr val="996633"/>
                </a:solidFill>
                <a:latin typeface="楷体_GB2312" pitchFamily="49" charset="-122"/>
                <a:ea typeface="楷体_GB2312" pitchFamily="49" charset="-122"/>
              </a:rPr>
              <a:t>（常使用Ｐ规则和Ｔ规则）</a:t>
            </a:r>
          </a:p>
          <a:p>
            <a:pPr algn="l">
              <a:lnSpc>
                <a:spcPct val="100000"/>
              </a:lnSpc>
              <a:buClrTx/>
              <a:buFontTx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）利用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CP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规则</a:t>
            </a:r>
          </a:p>
          <a:p>
            <a:pPr algn="l">
              <a:lnSpc>
                <a:spcPct val="100000"/>
              </a:lnSpc>
              <a:buClrTx/>
              <a:buFontTx/>
              <a:buNone/>
            </a:pP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>
                <a:solidFill>
                  <a:srgbClr val="E6E0C4"/>
                </a:solidFill>
                <a:ea typeface="楷体_GB2312" pitchFamily="49" charset="-122"/>
              </a:rPr>
              <a:t>间接证明法（反证，矛盾，归谬法）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zh-CN" altLang="zh-CN" sz="28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AC63-F9D4-48AB-983D-0D0A2B0AE521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7442-313A-4F7D-885B-4695F0B57194}" type="slidenum">
              <a:rPr lang="en-US" altLang="zh-CN" smtClean="0"/>
              <a:pPr/>
              <a:t>61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197475"/>
          </a:xfrm>
        </p:spPr>
        <p:txBody>
          <a:bodyPr/>
          <a:lstStyle/>
          <a:p>
            <a:pPr algn="l">
              <a:lnSpc>
                <a:spcPct val="100000"/>
              </a:lnSpc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演绎法</a:t>
            </a:r>
          </a:p>
          <a:p>
            <a:pPr algn="l">
              <a:lnSpc>
                <a:spcPct val="100000"/>
              </a:lnSpc>
              <a:buClr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演绎法是从前提（假设）出发，依据公认的推理规则，推导出一个结论来。</a:t>
            </a:r>
          </a:p>
          <a:p>
            <a:pPr algn="l">
              <a:lnSpc>
                <a:spcPct val="100000"/>
              </a:lnSpc>
              <a:buClr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）直接法</a:t>
            </a:r>
          </a:p>
          <a:p>
            <a:pPr algn="l">
              <a:lnSpc>
                <a:spcPct val="100000"/>
              </a:lnSpc>
              <a:buClr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）利用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CP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规则</a:t>
            </a:r>
          </a:p>
          <a:p>
            <a:pPr algn="l">
              <a:lnSpc>
                <a:spcPct val="100000"/>
              </a:lnSpc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间接证明法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（反证，矛盾，归谬法）：即不直接从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G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演绎出结论Ｂ，而是让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Ｂ自身参与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到推导过程中发挥作用，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最后证实结论Ｂ的正确性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。</a:t>
            </a:r>
          </a:p>
          <a:p>
            <a:pPr algn="l">
              <a:lnSpc>
                <a:spcPct val="100000"/>
              </a:lnSpc>
              <a:buClrTx/>
              <a:buFontTx/>
              <a:buNone/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　</a:t>
            </a:r>
            <a:r>
              <a:rPr lang="zh-CN" altLang="en-US">
                <a:solidFill>
                  <a:srgbClr val="E6E0C4"/>
                </a:solidFill>
                <a:ea typeface="楷体_GB2312" pitchFamily="49" charset="-122"/>
              </a:rPr>
              <a:t>在反证法中，证明</a:t>
            </a:r>
            <a:r>
              <a:rPr lang="en-US" altLang="zh-CN">
                <a:solidFill>
                  <a:srgbClr val="E6E0C4"/>
                </a:solidFill>
                <a:ea typeface="楷体_GB2312" pitchFamily="49" charset="-122"/>
              </a:rPr>
              <a:t>A</a:t>
            </a:r>
            <a:r>
              <a:rPr lang="en-US" altLang="zh-CN" baseline="-25000">
                <a:solidFill>
                  <a:srgbClr val="E6E0C4"/>
                </a:solidFill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E6E0C4"/>
                </a:solidFill>
                <a:ea typeface="楷体_GB2312" pitchFamily="49" charset="-122"/>
              </a:rPr>
              <a:t>,A</a:t>
            </a:r>
            <a:r>
              <a:rPr lang="en-US" altLang="zh-CN" baseline="-25000">
                <a:solidFill>
                  <a:srgbClr val="E6E0C4"/>
                </a:solidFill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E6E0C4"/>
                </a:solidFill>
                <a:ea typeface="楷体_GB2312" pitchFamily="49" charset="-122"/>
              </a:rPr>
              <a:t>,…,A</a:t>
            </a:r>
            <a:r>
              <a:rPr lang="en-US" altLang="zh-CN" baseline="-25000">
                <a:solidFill>
                  <a:srgbClr val="E6E0C4"/>
                </a:solidFill>
                <a:ea typeface="楷体_GB2312" pitchFamily="49" charset="-122"/>
              </a:rPr>
              <a:t>k </a:t>
            </a:r>
            <a:r>
              <a:rPr lang="en-US" altLang="zh-CN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aseline="-25000">
                <a:solidFill>
                  <a:srgbClr val="E6E0C4"/>
                </a:solidFill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E6E0C4"/>
                </a:solidFill>
                <a:ea typeface="楷体_GB2312" pitchFamily="49" charset="-122"/>
              </a:rPr>
              <a:t>B</a:t>
            </a:r>
            <a:r>
              <a:rPr lang="zh-CN" altLang="en-US">
                <a:solidFill>
                  <a:srgbClr val="E6E0C4"/>
                </a:solidFill>
                <a:ea typeface="楷体_GB2312" pitchFamily="49" charset="-122"/>
              </a:rPr>
              <a:t>时，要把～Ｂ作为附加前提加入已知前提中，使证明转化为： </a:t>
            </a:r>
            <a:r>
              <a:rPr lang="en-US" altLang="zh-CN">
                <a:solidFill>
                  <a:srgbClr val="E6E0C4"/>
                </a:solidFill>
                <a:ea typeface="楷体_GB2312" pitchFamily="49" charset="-122"/>
              </a:rPr>
              <a:t>A</a:t>
            </a:r>
            <a:r>
              <a:rPr lang="en-US" altLang="zh-CN" baseline="-25000">
                <a:solidFill>
                  <a:srgbClr val="E6E0C4"/>
                </a:solidFill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E6E0C4"/>
                </a:solidFill>
                <a:ea typeface="楷体_GB2312" pitchFamily="49" charset="-122"/>
              </a:rPr>
              <a:t>,A</a:t>
            </a:r>
            <a:r>
              <a:rPr lang="en-US" altLang="zh-CN" baseline="-25000">
                <a:solidFill>
                  <a:srgbClr val="E6E0C4"/>
                </a:solidFill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E6E0C4"/>
                </a:solidFill>
                <a:ea typeface="楷体_GB2312" pitchFamily="49" charset="-122"/>
              </a:rPr>
              <a:t>,…,A</a:t>
            </a:r>
            <a:r>
              <a:rPr lang="en-US" altLang="zh-CN" baseline="-25000">
                <a:solidFill>
                  <a:srgbClr val="E6E0C4"/>
                </a:solidFill>
                <a:ea typeface="楷体_GB2312" pitchFamily="49" charset="-122"/>
              </a:rPr>
              <a:t>k</a:t>
            </a:r>
            <a:r>
              <a:rPr lang="en-US" altLang="zh-CN">
                <a:solidFill>
                  <a:srgbClr val="E6E0C4"/>
                </a:solidFill>
                <a:ea typeface="楷体_GB2312" pitchFamily="49" charset="-122"/>
              </a:rPr>
              <a:t>,~</a:t>
            </a:r>
            <a:r>
              <a:rPr lang="en-US" altLang="zh-CN" baseline="-25000">
                <a:solidFill>
                  <a:srgbClr val="E6E0C4"/>
                </a:solidFill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E6E0C4"/>
                </a:solidFill>
                <a:ea typeface="楷体_GB2312" pitchFamily="49" charset="-122"/>
              </a:rPr>
              <a:t>B </a:t>
            </a:r>
            <a:r>
              <a:rPr lang="en-US" altLang="zh-CN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Ｆ，即推出矛盾式。因为，若推出矛盾式，说明</a:t>
            </a:r>
            <a:r>
              <a:rPr lang="en-US" altLang="zh-CN">
                <a:solidFill>
                  <a:srgbClr val="E6E0C4"/>
                </a:solidFill>
                <a:ea typeface="楷体_GB2312" pitchFamily="49" charset="-122"/>
              </a:rPr>
              <a:t>~</a:t>
            </a:r>
            <a:r>
              <a:rPr 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Ｂ是不正确的。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　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zh-CN" altLang="zh-CN" sz="28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F907-6140-43B5-964B-AF2CABBFAA8C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CB584-4BC4-4DC0-ACC9-975DD01B082E}" type="slidenum">
              <a:rPr lang="en-US" altLang="zh-CN" smtClean="0"/>
              <a:pPr/>
              <a:t>62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372100"/>
          </a:xfrm>
        </p:spPr>
        <p:txBody>
          <a:bodyPr/>
          <a:lstStyle/>
          <a:p>
            <a:pPr algn="l">
              <a:lnSpc>
                <a:spcPct val="110000"/>
              </a:lnSpc>
              <a:buClrTx/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演绎法</a:t>
            </a:r>
          </a:p>
          <a:p>
            <a:pPr algn="l">
              <a:lnSpc>
                <a:spcPct val="110000"/>
              </a:lnSpc>
              <a:buClrTx/>
              <a:buFontTx/>
              <a:buNone/>
            </a:pP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  演绎法是从前提（假设）出发，依据公认的推理规则，推导出一个结论来。</a:t>
            </a:r>
          </a:p>
          <a:p>
            <a:pPr algn="l">
              <a:lnSpc>
                <a:spcPct val="110000"/>
              </a:lnSpc>
              <a:buClrTx/>
              <a:buFontTx/>
              <a:buNone/>
            </a:pP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18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）直接法</a:t>
            </a:r>
          </a:p>
          <a:p>
            <a:pPr algn="l">
              <a:lnSpc>
                <a:spcPct val="110000"/>
              </a:lnSpc>
              <a:buClrTx/>
              <a:buFontTx/>
              <a:buNone/>
            </a:pP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18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）利用</a:t>
            </a:r>
            <a:r>
              <a:rPr lang="en-US" altLang="zh-CN" sz="1800" dirty="0">
                <a:latin typeface="楷体_GB2312" pitchFamily="49" charset="-122"/>
                <a:ea typeface="楷体_GB2312" pitchFamily="49" charset="-122"/>
              </a:rPr>
              <a:t>CP</a:t>
            </a: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规则</a:t>
            </a:r>
          </a:p>
          <a:p>
            <a:pPr algn="l">
              <a:lnSpc>
                <a:spcPct val="110000"/>
              </a:lnSpc>
              <a:buClrTx/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间接证明法</a:t>
            </a: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（反证，矛盾，归谬法）：</a:t>
            </a:r>
            <a:r>
              <a:rPr lang="zh-CN" altLang="en-US" sz="2400" b="0" dirty="0">
                <a:ea typeface="楷体_GB2312" pitchFamily="49" charset="-122"/>
              </a:rPr>
              <a:t>即不直接从</a:t>
            </a:r>
            <a:r>
              <a:rPr lang="en-US" altLang="zh-CN" sz="2400" b="0" dirty="0">
                <a:ea typeface="楷体_GB2312" pitchFamily="49" charset="-122"/>
              </a:rPr>
              <a:t>G</a:t>
            </a:r>
            <a:r>
              <a:rPr lang="zh-CN" altLang="en-US" sz="2400" b="0" dirty="0">
                <a:ea typeface="楷体_GB2312" pitchFamily="49" charset="-122"/>
              </a:rPr>
              <a:t>演绎出结论Ｂ，而是让Ｂ自身参与到推导过程中发挥作用，最后证实结论Ｂ的正确性。</a:t>
            </a:r>
          </a:p>
          <a:p>
            <a:pPr algn="l">
              <a:lnSpc>
                <a:spcPct val="110000"/>
              </a:lnSpc>
              <a:buClrTx/>
              <a:buFontTx/>
              <a:buNone/>
            </a:pP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　在反证法中，证明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lang="en-US" altLang="zh-CN" baseline="-25000" dirty="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,A</a:t>
            </a:r>
            <a:r>
              <a:rPr lang="en-US" altLang="zh-CN" baseline="-25000" dirty="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,…,</a:t>
            </a:r>
            <a:r>
              <a:rPr lang="en-US" altLang="zh-CN" dirty="0" err="1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lang="en-US" altLang="zh-CN" baseline="-25000" dirty="0" err="1">
                <a:solidFill>
                  <a:srgbClr val="0000FF"/>
                </a:solidFill>
                <a:ea typeface="楷体_GB2312" pitchFamily="49" charset="-122"/>
              </a:rPr>
              <a:t>k</a:t>
            </a:r>
            <a:r>
              <a:rPr lang="en-US" altLang="zh-CN" baseline="-25000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baseline="-25000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B</a:t>
            </a: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时，         要把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～Ｂ</a:t>
            </a: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作为</a:t>
            </a:r>
            <a:r>
              <a:rPr lang="zh-CN" altLang="en-US" u="sng" dirty="0">
                <a:solidFill>
                  <a:srgbClr val="FF0000"/>
                </a:solidFill>
                <a:ea typeface="楷体_GB2312" pitchFamily="49" charset="-122"/>
              </a:rPr>
              <a:t>附加前提</a:t>
            </a: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加入已知前提中，使证明转化为： 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lang="en-US" altLang="zh-CN" baseline="-25000" dirty="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,A</a:t>
            </a:r>
            <a:r>
              <a:rPr lang="en-US" altLang="zh-CN" baseline="-25000" dirty="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,…,</a:t>
            </a:r>
            <a:r>
              <a:rPr lang="en-US" altLang="zh-CN" dirty="0" err="1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lang="en-US" altLang="zh-CN" baseline="-25000" dirty="0" err="1">
                <a:solidFill>
                  <a:srgbClr val="0000FF"/>
                </a:solidFill>
                <a:ea typeface="楷体_GB2312" pitchFamily="49" charset="-122"/>
              </a:rPr>
              <a:t>k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,~</a:t>
            </a:r>
            <a:r>
              <a:rPr lang="en-US" altLang="zh-CN" baseline="-25000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B </a:t>
            </a:r>
            <a:r>
              <a:rPr lang="en-US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Ｆ</a:t>
            </a:r>
            <a:r>
              <a:rPr 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，即推出矛盾式。因为，若推出矛盾式，说明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~</a:t>
            </a:r>
            <a:r>
              <a:rPr 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Ｂ是不正确的。</a:t>
            </a:r>
            <a:endParaRPr lang="zh-CN" altLang="en-US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zh-CN" altLang="zh-CN" sz="28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7DDA-4DBD-4DD6-BFCC-34DBA75041AE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83B5-C3A4-481D-A3CF-319390EF8D8A}" type="slidenum">
              <a:rPr lang="en-US" altLang="zh-CN" smtClean="0"/>
              <a:pPr/>
              <a:t>63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</a:rPr>
              <a:t>直接证明法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892675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en-US" altLang="zh-CN" sz="2400">
                <a:solidFill>
                  <a:srgbClr val="FF0000"/>
                </a:solidFill>
              </a:rPr>
              <a:t>.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求证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S∨R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是前提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{P∨Q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P→R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Q→S}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的有效结论。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构造性二难推论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证：步骤     公式          依据（注释）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       ①       </a:t>
            </a:r>
            <a:r>
              <a:rPr lang="en-US" altLang="zh-CN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P∨Q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       ②     </a:t>
            </a:r>
            <a:r>
              <a:rPr lang="zh-CN" altLang="en-US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P→Q          T</a:t>
            </a:r>
            <a:r>
              <a:rPr lang="zh-CN" altLang="en-US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 ①，</a:t>
            </a:r>
            <a:r>
              <a:rPr lang="en-US" altLang="zh-CN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aseline="-250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       ③       Q→S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       ④     </a:t>
            </a:r>
            <a:r>
              <a:rPr lang="zh-CN" altLang="en-US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P→S          T,  ②, ③,I</a:t>
            </a:r>
            <a:r>
              <a:rPr lang="en-US" altLang="zh-CN" sz="2400" baseline="-250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6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       ⑤     </a:t>
            </a:r>
            <a:r>
              <a:rPr lang="zh-CN" altLang="en-US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S→P          T</a:t>
            </a:r>
            <a:r>
              <a:rPr lang="zh-CN" altLang="en-US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 ④，</a:t>
            </a:r>
            <a:r>
              <a:rPr lang="en-US" altLang="zh-CN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aseline="-250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22</a:t>
            </a:r>
            <a:r>
              <a:rPr lang="zh-CN" altLang="en-US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aseline="-250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       ⑥       P→R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       ⑦     </a:t>
            </a:r>
            <a:r>
              <a:rPr lang="zh-CN" altLang="en-US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S→R          T</a:t>
            </a:r>
            <a:r>
              <a:rPr lang="zh-CN" altLang="en-US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 ⑤，⑥，</a:t>
            </a:r>
            <a:r>
              <a:rPr lang="en-US" altLang="zh-CN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6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       ⑧       S∨R          T</a:t>
            </a:r>
            <a:r>
              <a:rPr lang="zh-CN" altLang="en-US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 ⑦，</a:t>
            </a:r>
            <a:r>
              <a:rPr lang="en-US" altLang="zh-CN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aseline="-250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aseline="-250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故 </a:t>
            </a:r>
            <a:r>
              <a:rPr lang="en-US" altLang="zh-CN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{P∨Q</a:t>
            </a:r>
            <a:r>
              <a:rPr lang="zh-CN" altLang="en-US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P→R</a:t>
            </a:r>
            <a:r>
              <a:rPr lang="zh-CN" altLang="en-US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Q→S} </a:t>
            </a:r>
            <a:r>
              <a:rPr lang="en-US" altLang="zh-CN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 </a:t>
            </a:r>
            <a:r>
              <a:rPr lang="en-US" altLang="zh-CN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S∨R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BCF1-D891-410E-8AF2-9461056413C1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91CDB-FCBB-4554-8AC0-10399BF00762}" type="slidenum">
              <a:rPr lang="en-US" altLang="zh-CN" smtClean="0"/>
              <a:pPr/>
              <a:t>64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</a:rPr>
              <a:t>直接证明法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892675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en-US" altLang="zh-CN" sz="2400">
                <a:solidFill>
                  <a:srgbClr val="FF0000"/>
                </a:solidFill>
              </a:rPr>
              <a:t>.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求证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S∨R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是前提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{P∨Q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P→R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Q→S}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的有效结论。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构造性二难推论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步骤     公式          依据（注释）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① 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P∨Q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②     </a:t>
            </a:r>
            <a:r>
              <a:rPr lang="zh-CN" altLang="en-US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P→Q          T</a:t>
            </a:r>
            <a:r>
              <a:rPr lang="zh-CN" altLang="en-US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 ①，</a:t>
            </a:r>
            <a:r>
              <a:rPr lang="en-US" altLang="zh-CN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aseline="-250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       ③       Q→S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       ④     </a:t>
            </a:r>
            <a:r>
              <a:rPr lang="zh-CN" altLang="en-US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P→S          T,  ②, ③,I</a:t>
            </a:r>
            <a:r>
              <a:rPr lang="en-US" altLang="zh-CN" sz="2400" baseline="-250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6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       ⑤     </a:t>
            </a:r>
            <a:r>
              <a:rPr lang="zh-CN" altLang="en-US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S→P          T</a:t>
            </a:r>
            <a:r>
              <a:rPr lang="zh-CN" altLang="en-US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 ④，</a:t>
            </a:r>
            <a:r>
              <a:rPr lang="en-US" altLang="zh-CN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aseline="-250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22</a:t>
            </a:r>
            <a:r>
              <a:rPr lang="zh-CN" altLang="en-US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aseline="-250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       ⑥       P→R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       ⑦     </a:t>
            </a:r>
            <a:r>
              <a:rPr lang="zh-CN" altLang="en-US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S→R          T</a:t>
            </a:r>
            <a:r>
              <a:rPr lang="zh-CN" altLang="en-US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 ⑤，⑥，</a:t>
            </a:r>
            <a:r>
              <a:rPr lang="en-US" altLang="zh-CN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6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       ⑧       S∨R          T</a:t>
            </a:r>
            <a:r>
              <a:rPr lang="zh-CN" altLang="en-US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 ⑦，</a:t>
            </a:r>
            <a:r>
              <a:rPr lang="en-US" altLang="zh-CN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aseline="-250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aseline="-250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故 </a:t>
            </a:r>
            <a:r>
              <a:rPr lang="en-US" altLang="zh-CN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{P∨Q</a:t>
            </a:r>
            <a:r>
              <a:rPr lang="zh-CN" altLang="en-US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P→R</a:t>
            </a:r>
            <a:r>
              <a:rPr lang="zh-CN" altLang="en-US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Q→S} </a:t>
            </a:r>
            <a:r>
              <a:rPr lang="en-US" altLang="zh-CN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 </a:t>
            </a:r>
            <a:r>
              <a:rPr lang="en-US" altLang="zh-CN" sz="2400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S∨R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05A2-8821-420F-A37A-E0AAEECF7904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B164-A945-4FAA-8E49-2A644DEB29D4}" type="slidenum">
              <a:rPr lang="en-US" altLang="zh-CN" smtClean="0"/>
              <a:pPr/>
              <a:t>65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</a:rPr>
              <a:t>直接证明法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892675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en-US" altLang="zh-CN" sz="2400" dirty="0">
                <a:solidFill>
                  <a:srgbClr val="FF0000"/>
                </a:solidFill>
              </a:rPr>
              <a:t>.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求证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S∨R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是前提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{P∨Q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P→R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Q→S}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的有效结论。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构造性二难推论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步骤     公式          依据（注释）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①       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P∨Q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②     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P→Q          T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 ①，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③       Q→S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  ④     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P→S          T,  ②, ③,I</a:t>
            </a:r>
            <a:r>
              <a:rPr lang="en-US" altLang="zh-CN" sz="2400" baseline="-25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6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  ⑤     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S→P          T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 ④，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aseline="-25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22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aseline="-25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  ⑥       P→R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  ⑦     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S→R          T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 ⑤，⑥，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6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  ⑧       S∨R          T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 ⑦，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aseline="-25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aseline="-25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故 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{P∨Q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P→R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Q→S} 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 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S∨R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CA66-6943-41A7-B471-2603C25C390E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7A0-FA7C-4AB5-8971-88C4E6BCFA8C}" type="slidenum">
              <a:rPr lang="en-US" altLang="zh-CN" smtClean="0"/>
              <a:pPr/>
              <a:t>66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</a:rPr>
              <a:t>直接证明法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892675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en-US" altLang="zh-CN" sz="2400">
                <a:solidFill>
                  <a:srgbClr val="FF0000"/>
                </a:solidFill>
              </a:rPr>
              <a:t>.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求证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S∨R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是前提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{P∨Q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P→R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Q→S}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的有效结论。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构造性二难推论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步骤     公式          依据（注释）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①      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P∨Q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        ②     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P→Q          T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， ①，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="0" baseline="-25000"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③       Q→S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④    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P→S          T,  ②, ③,I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6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  ⑤    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S→P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 ④，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22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  ⑥       P→R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  ⑦    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S→R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 ⑤，⑥，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6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  ⑧       S∨R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 ⑦，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故 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{P∨Q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P→R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Q→S} 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 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S∨R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8052-D8FA-4015-A87A-A0DCD79401A3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E681-1A96-434E-A950-769BB1C7423C}" type="slidenum">
              <a:rPr lang="en-US" altLang="zh-CN" smtClean="0"/>
              <a:pPr/>
              <a:t>67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</a:rPr>
              <a:t>直接证明法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892675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en-US" altLang="zh-CN" sz="2400" dirty="0">
                <a:solidFill>
                  <a:srgbClr val="FF0000"/>
                </a:solidFill>
              </a:rPr>
              <a:t>.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求证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S∨R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是前提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{P∨Q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P→R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Q→S}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的有效结论。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构造性二难推论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步骤     公式          依据（注释）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①       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P∨Q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        ②     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P→Q          T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， ①，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="0" baseline="-25000" dirty="0"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        ③       Q→S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④     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P→S          T,  ②, ③,I</a:t>
            </a:r>
            <a:r>
              <a:rPr lang="en-US" altLang="zh-CN" sz="2400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6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⑤     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S→P          T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 ④，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aseline="-25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22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aseline="-25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  ⑥       P→R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  ⑦     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S→R          T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 ⑤，⑥，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6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  ⑧       S∨R          T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 ⑦，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aseline="-25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aseline="-25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故 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{P∨Q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P→R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Q→S} 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 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S∨R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314B-D91A-4C5D-B98E-9EAA58813E0C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4352-C9F6-44DA-938A-B06FE3261902}" type="slidenum">
              <a:rPr lang="en-US" altLang="zh-CN" smtClean="0"/>
              <a:pPr/>
              <a:t>68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</a:rPr>
              <a:t>直接证明法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892675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en-US" altLang="zh-CN" sz="2400" dirty="0">
                <a:solidFill>
                  <a:srgbClr val="FF0000"/>
                </a:solidFill>
              </a:rPr>
              <a:t>.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求证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S∨R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是前提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{P∨Q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P→R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Q→S}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的有效结论。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构造性二难推论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步骤     公式          依据（注释）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①       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P∨Q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        ②     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P→Q          T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， ①，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="0" baseline="-25000" dirty="0"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        ③       Q→S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        ④     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P→S          T,  ②, ③,I</a:t>
            </a:r>
            <a:r>
              <a:rPr lang="en-US" altLang="zh-CN" sz="2400" b="0" baseline="-25000" dirty="0">
                <a:latin typeface="楷体_GB2312" pitchFamily="49" charset="-122"/>
                <a:ea typeface="楷体_GB2312" pitchFamily="49" charset="-122"/>
              </a:rPr>
              <a:t>6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⑤     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S→P          T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 ④，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22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⑥       P→R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  ⑦     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S→R          T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 ⑤，⑥，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6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  ⑧       S∨R          T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 ⑦，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aseline="-25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aseline="-25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故 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{P∨Q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P→R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Q→S} 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 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S∨R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C232-DD47-41CD-83B1-01DF23FE08E6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90D5-5C3D-436C-B4A3-077E02F6A611}" type="slidenum">
              <a:rPr lang="en-US" altLang="zh-CN" smtClean="0"/>
              <a:pPr/>
              <a:t>69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</a:rPr>
              <a:t>直接证明法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892675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en-US" altLang="zh-CN" sz="2400">
                <a:solidFill>
                  <a:srgbClr val="FF0000"/>
                </a:solidFill>
              </a:rPr>
              <a:t>.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求证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S∨R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是前提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{P∨Q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P→R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Q→S}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的有效结论。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构造性二难推论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步骤     公式          依据（注释）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①       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P∨Q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        ②     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P→Q          T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， ①，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="0" baseline="-25000"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        ③       Q→S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        ④     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P→S          T,  ②, ③,I</a:t>
            </a:r>
            <a:r>
              <a:rPr lang="en-US" altLang="zh-CN" sz="2400" b="0" baseline="-25000">
                <a:latin typeface="楷体_GB2312" pitchFamily="49" charset="-122"/>
                <a:ea typeface="楷体_GB2312" pitchFamily="49" charset="-122"/>
              </a:rPr>
              <a:t>6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        ⑤     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S→P          T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， ④，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="0" baseline="-25000">
                <a:latin typeface="楷体_GB2312" pitchFamily="49" charset="-122"/>
                <a:ea typeface="楷体_GB2312" pitchFamily="49" charset="-122"/>
              </a:rPr>
              <a:t>22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="0" baseline="-25000"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⑥       P→R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⑦    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S→R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 ⑤，⑥，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6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  ⑧       S∨R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 ⑦，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故 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{P∨Q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P→R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Q→S} 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 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S∨R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0FAC-51EB-4622-8A8B-541DF88BDDEC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3EC9-F120-4078-B553-64221E95BC52}" type="slidenum">
              <a:rPr lang="en-US" altLang="zh-CN" smtClean="0"/>
              <a:pPr/>
              <a:t>7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蕴含关系的性质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125538"/>
            <a:ext cx="7850187" cy="3662362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①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自反性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A</a:t>
            </a:r>
          </a:p>
          <a:p>
            <a:pPr>
              <a:buClr>
                <a:srgbClr val="F0ECDC"/>
              </a:buClr>
              <a:buFont typeface="Wingdings" pitchFamily="2" charset="2"/>
              <a:buChar char="n"/>
            </a:pP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② 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反对称性，如果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A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，则必有：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         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B</a:t>
            </a:r>
          </a:p>
          <a:p>
            <a:pPr>
              <a:buClr>
                <a:srgbClr val="F0ECDC"/>
              </a:buClr>
              <a:buFont typeface="Wingdings" pitchFamily="2" charset="2"/>
              <a:buChar char="n"/>
            </a:pP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③ A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B 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为永真式，则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必为永真式</a:t>
            </a:r>
          </a:p>
          <a:p>
            <a:pPr>
              <a:buClr>
                <a:srgbClr val="F0ECDC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④ 传递性，如果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</a:p>
          <a:p>
            <a:pPr>
              <a:buClr>
                <a:srgbClr val="F0ECDC"/>
              </a:buClr>
              <a:buFont typeface="Wingdings" pitchFamily="2" charset="2"/>
              <a:buChar char="n"/>
            </a:pP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⑤ 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B∧C</a:t>
            </a:r>
          </a:p>
          <a:p>
            <a:pPr>
              <a:buClr>
                <a:srgbClr val="F0ECDC"/>
              </a:buClr>
              <a:buFont typeface="Wingdings" pitchFamily="2" charset="2"/>
              <a:buChar char="n"/>
            </a:pP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⑥ 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A∨B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642F-1B4A-4859-A7B9-E1B920C56762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419A-B5FB-4655-B94E-835261C8AEF1}" type="slidenum">
              <a:rPr lang="en-US" altLang="zh-CN" smtClean="0"/>
              <a:pPr/>
              <a:t>70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</a:rPr>
              <a:t>直接证明法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892675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en-US" altLang="zh-CN" sz="2400" dirty="0">
                <a:solidFill>
                  <a:srgbClr val="FF0000"/>
                </a:solidFill>
              </a:rPr>
              <a:t>.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求证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S∨R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是前提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{P∨Q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P→R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Q→S}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的有效结论。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构造性二难推论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步骤     公式          依据（注释）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        ①       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P∨Q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        ②     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P→Q          T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， ①，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="0" baseline="-25000" dirty="0"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        ③       Q→S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        ④     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P→S          T,  ②, ③,I</a:t>
            </a:r>
            <a:r>
              <a:rPr lang="en-US" altLang="zh-CN" sz="2400" b="0" baseline="-25000" dirty="0">
                <a:latin typeface="楷体_GB2312" pitchFamily="49" charset="-122"/>
                <a:ea typeface="楷体_GB2312" pitchFamily="49" charset="-122"/>
              </a:rPr>
              <a:t>6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        ⑤     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S→P          T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， ④，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="0" baseline="-25000" dirty="0">
                <a:latin typeface="楷体_GB2312" pitchFamily="49" charset="-122"/>
                <a:ea typeface="楷体_GB2312" pitchFamily="49" charset="-122"/>
              </a:rPr>
              <a:t>22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="0" baseline="-25000" dirty="0"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        ⑥       P→R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⑦     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S→R          T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 ⑤，⑥，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6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⑧       S∨R          T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 ⑦，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aseline="-25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aseline="-25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故 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{P∨Q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P→R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Q→S} 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 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S∨R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A773-DC62-4C38-B954-3009B2DDD1D0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1946-CF76-4827-9E8A-E7EC9B402B88}" type="slidenum">
              <a:rPr lang="en-US" altLang="zh-CN" smtClean="0"/>
              <a:pPr/>
              <a:t>71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</a:rPr>
              <a:t>直接证明法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892675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en-US" altLang="zh-CN" sz="2400" dirty="0">
                <a:solidFill>
                  <a:srgbClr val="FF0000"/>
                </a:solidFill>
              </a:rPr>
              <a:t>.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求证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S∨R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是前提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{P∨Q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P→R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Q→S}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的有效结论。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构造性二难推论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步骤     公式          依据（注释）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        ①       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P∨Q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        ②     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P→Q          T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， ①，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="0" baseline="-25000" dirty="0"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        ③       Q→S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        ④     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P→S          T,  ②, ③,I</a:t>
            </a:r>
            <a:r>
              <a:rPr lang="en-US" altLang="zh-CN" sz="2400" b="0" baseline="-25000" dirty="0">
                <a:latin typeface="楷体_GB2312" pitchFamily="49" charset="-122"/>
                <a:ea typeface="楷体_GB2312" pitchFamily="49" charset="-122"/>
              </a:rPr>
              <a:t>6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        ⑤     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S→P          T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， ④，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="0" baseline="-25000" dirty="0">
                <a:latin typeface="楷体_GB2312" pitchFamily="49" charset="-122"/>
                <a:ea typeface="楷体_GB2312" pitchFamily="49" charset="-122"/>
              </a:rPr>
              <a:t>22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="0" baseline="-25000" dirty="0"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        ⑥       P→R          P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        ⑦     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S→R          T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， ⑤，⑥，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0" baseline="-25000" dirty="0">
                <a:latin typeface="楷体_GB2312" pitchFamily="49" charset="-122"/>
                <a:ea typeface="楷体_GB2312" pitchFamily="49" charset="-122"/>
              </a:rPr>
              <a:t>6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⑧       S∨R          T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 ⑦，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故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{P∨Q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P→R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Q→S}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S∨R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18EE-5924-4020-89B4-95B5A9BFDE0A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A302-D1C9-4935-981B-1B6E683A157F}" type="slidenum">
              <a:rPr lang="en-US" altLang="zh-CN" smtClean="0"/>
              <a:pPr/>
              <a:t>72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1619250" y="260350"/>
            <a:ext cx="52578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7.2:</a:t>
            </a:r>
          </a:p>
        </p:txBody>
      </p:sp>
      <p:sp>
        <p:nvSpPr>
          <p:cNvPr id="1792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00650"/>
          </a:xfrm>
          <a:noFill/>
          <a:ln/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如果今天是星期一，则要进行离散数学或数据结构两门课程中的一门课的考试；如果数据结构课的老师出差，则不考数据结构；今天是星期一，并且数据结构的老师出差。所以今天进行离散数学的考试。</a:t>
            </a:r>
          </a:p>
          <a:p>
            <a:pPr>
              <a:buClr>
                <a:srgbClr val="F0ECDC"/>
              </a:buClr>
              <a:buFont typeface="Wingdings" pitchFamily="2" charset="2"/>
              <a:buChar char="n"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解：设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：今天是星期一；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：要进行离散数学考试；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：要进行数据结构考试；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：数据结构课的老师出差；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      则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en-US" altLang="zh-CN">
                <a:solidFill>
                  <a:srgbClr val="F0ECDC"/>
                </a:solidFill>
                <a:sym typeface="Symbol" pitchFamily="18" charset="2"/>
              </a:rPr>
              <a:t>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>
                <a:solidFill>
                  <a:srgbClr val="F0ECDC"/>
                </a:solidFill>
              </a:rPr>
              <a:t>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P∧S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7211-24B0-41FB-B136-239C64B8C514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39A2-051E-402E-965B-EF077DB47D05}" type="slidenum">
              <a:rPr lang="en-US" altLang="zh-CN" smtClean="0"/>
              <a:pPr/>
              <a:t>73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1619250" y="260350"/>
            <a:ext cx="52578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7.2: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00650"/>
          </a:xfrm>
          <a:noFill/>
          <a:ln/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如果今天是星期一，则要进行离散数学或数据结构两门课程中的一门课的考试；如果数据结构课的老师出差，则不考数据结构；今天是星期一，并且数据结构的老师出差。所以今天进行离散数学的考试。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解：设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：今天是星期一；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：要进行离散数学考试；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：要进行数据结构考试；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：数据结构课的老师出差；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en-US" altLang="zh-CN">
                <a:solidFill>
                  <a:srgbClr val="0000FF"/>
                </a:solidFill>
                <a:sym typeface="Symbol" pitchFamily="18" charset="2"/>
              </a:rPr>
              <a:t>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>
                <a:solidFill>
                  <a:srgbClr val="0000FF"/>
                </a:solidFill>
              </a:rPr>
              <a:t>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P∧S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4DC2-BF20-4E87-AA63-24B36866BC91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2B21-AE3A-4747-85D0-ADA954472D2C}" type="slidenum">
              <a:rPr lang="en-US" altLang="zh-CN" smtClean="0"/>
              <a:pPr/>
              <a:t>74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8888" y="1196975"/>
            <a:ext cx="7620000" cy="4687888"/>
          </a:xfrm>
          <a:noFill/>
          <a:ln/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P∧S           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Ｐ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zh-CN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⑵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S               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Ｔ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,I</a:t>
            </a:r>
            <a:r>
              <a:rPr lang="en-US" altLang="zh-CN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⑶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S→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          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Ｐ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⑷  </a:t>
            </a:r>
            <a:r>
              <a:rPr lang="zh-CN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             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Ｔ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noProof="1">
                <a:solidFill>
                  <a:srgbClr val="E6E0C4"/>
                </a:solidFill>
              </a:rPr>
              <a:t>⑵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noProof="1">
                <a:solidFill>
                  <a:srgbClr val="E6E0C4"/>
                </a:solidFill>
              </a:rPr>
              <a:t>⑶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,I</a:t>
            </a:r>
            <a:r>
              <a:rPr lang="en-US" altLang="zh-CN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endParaRPr lang="en-US" altLang="zh-CN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⑸   P              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Ｔ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,I</a:t>
            </a:r>
            <a:r>
              <a:rPr lang="en-US" altLang="zh-CN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⑹   P→Q</a:t>
            </a:r>
            <a:r>
              <a:rPr lang="en-US" altLang="zh-CN">
                <a:solidFill>
                  <a:srgbClr val="E6E0C4"/>
                </a:solidFill>
                <a:sym typeface="Symbol" pitchFamily="18" charset="2"/>
              </a:rPr>
              <a:t>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        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Ｐ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⑺   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>
                <a:solidFill>
                  <a:srgbClr val="E6E0C4"/>
                </a:solidFill>
                <a:sym typeface="Symbol" pitchFamily="18" charset="2"/>
              </a:rPr>
              <a:t>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           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Ｔ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,⑸,⑹,I</a:t>
            </a:r>
            <a:r>
              <a:rPr lang="en-US" altLang="zh-CN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⑻   Q              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Ｔ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,⑷,⑺,I</a:t>
            </a:r>
            <a:r>
              <a:rPr lang="en-US" altLang="zh-CN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endParaRPr lang="en-US" altLang="zh-CN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345A-CC25-4B58-B688-18CDDEA0FEBC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9786-95E5-44E6-B74B-3990B68D4D8A}" type="slidenum">
              <a:rPr lang="en-US" altLang="zh-CN" smtClean="0"/>
              <a:pPr/>
              <a:t>75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196975"/>
            <a:ext cx="7620000" cy="4687888"/>
          </a:xfrm>
          <a:noFill/>
          <a:ln/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P∧S           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Ｐ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⑵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              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Ｔ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,I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⑶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S→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          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Ｐ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⑷  </a:t>
            </a:r>
            <a:r>
              <a:rPr lang="zh-CN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             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Ｔ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noProof="1">
                <a:solidFill>
                  <a:srgbClr val="E6E0C4"/>
                </a:solidFill>
              </a:rPr>
              <a:t>⑵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noProof="1">
                <a:solidFill>
                  <a:srgbClr val="E6E0C4"/>
                </a:solidFill>
              </a:rPr>
              <a:t>⑶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,I</a:t>
            </a:r>
            <a:r>
              <a:rPr lang="en-US" altLang="zh-CN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endParaRPr lang="en-US" altLang="zh-CN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⑸   P              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Ｔ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,I</a:t>
            </a:r>
            <a:r>
              <a:rPr lang="en-US" altLang="zh-CN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⑹   P→Q</a:t>
            </a:r>
            <a:r>
              <a:rPr lang="en-US" altLang="zh-CN">
                <a:solidFill>
                  <a:srgbClr val="E6E0C4"/>
                </a:solidFill>
                <a:sym typeface="Symbol" pitchFamily="18" charset="2"/>
              </a:rPr>
              <a:t>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        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Ｐ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⑺   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>
                <a:solidFill>
                  <a:srgbClr val="E6E0C4"/>
                </a:solidFill>
                <a:sym typeface="Symbol" pitchFamily="18" charset="2"/>
              </a:rPr>
              <a:t>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           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Ｔ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,⑸,⑹,I</a:t>
            </a:r>
            <a:r>
              <a:rPr lang="en-US" altLang="zh-CN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⑻   Q              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Ｔ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,⑷,⑺,I</a:t>
            </a:r>
            <a:r>
              <a:rPr lang="en-US" altLang="zh-CN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endParaRPr lang="en-US" altLang="zh-CN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5B4F-20F2-46A0-A953-4599B27F161A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2236-966F-415C-BD89-189F8694C43C}" type="slidenum">
              <a:rPr lang="en-US" altLang="zh-CN" smtClean="0"/>
              <a:pPr/>
              <a:t>76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196975"/>
            <a:ext cx="7620000" cy="4687888"/>
          </a:xfrm>
          <a:noFill/>
          <a:ln/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P∧S           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Ｐ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⑵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S              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Ｔ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0" noProof="1"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,I</a:t>
            </a:r>
            <a:r>
              <a:rPr lang="en-US" altLang="zh-CN" b="0" baseline="-25000"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b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⑶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S→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         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Ｐ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⑷  </a:t>
            </a:r>
            <a:r>
              <a:rPr lang="zh-CN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             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Ｔ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noProof="1">
                <a:solidFill>
                  <a:srgbClr val="E6E0C4"/>
                </a:solidFill>
              </a:rPr>
              <a:t>⑵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noProof="1">
                <a:solidFill>
                  <a:srgbClr val="E6E0C4"/>
                </a:solidFill>
              </a:rPr>
              <a:t>⑶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,I</a:t>
            </a:r>
            <a:r>
              <a:rPr lang="en-US" altLang="zh-CN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endParaRPr lang="en-US" altLang="zh-CN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⑸   P              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Ｔ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,I</a:t>
            </a:r>
            <a:r>
              <a:rPr lang="en-US" altLang="zh-CN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⑹   P→Q</a:t>
            </a:r>
            <a:r>
              <a:rPr lang="en-US" altLang="zh-CN">
                <a:solidFill>
                  <a:srgbClr val="E6E0C4"/>
                </a:solidFill>
                <a:sym typeface="Symbol" pitchFamily="18" charset="2"/>
              </a:rPr>
              <a:t>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        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Ｐ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⑺   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>
                <a:solidFill>
                  <a:srgbClr val="E6E0C4"/>
                </a:solidFill>
                <a:sym typeface="Symbol" pitchFamily="18" charset="2"/>
              </a:rPr>
              <a:t>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           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Ｔ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,⑸,⑹,I</a:t>
            </a:r>
            <a:r>
              <a:rPr lang="en-US" altLang="zh-CN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⑻   Q              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Ｔ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,⑷,⑺,I</a:t>
            </a:r>
            <a:r>
              <a:rPr lang="en-US" altLang="zh-CN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endParaRPr lang="en-US" altLang="zh-CN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78B2-9307-42FB-BF91-3A60D4D7FF38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5EFF-6DD9-4106-8376-0FD6D63BBB8F}" type="slidenum">
              <a:rPr lang="en-US" altLang="zh-CN" smtClean="0"/>
              <a:pPr/>
              <a:t>77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196975"/>
            <a:ext cx="7620000" cy="4687888"/>
          </a:xfrm>
          <a:noFill/>
          <a:ln/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P∧S           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Ｐ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⑵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S              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Ｔ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0" noProof="1"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,I</a:t>
            </a:r>
            <a:r>
              <a:rPr lang="en-US" altLang="zh-CN" b="0" baseline="-25000"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b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⑶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S→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         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Ｐ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⑷  </a:t>
            </a:r>
            <a:r>
              <a:rPr lang="zh-CN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             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Ｔ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noProof="1">
                <a:solidFill>
                  <a:srgbClr val="E6E0C4"/>
                </a:solidFill>
              </a:rPr>
              <a:t>⑵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noProof="1">
                <a:solidFill>
                  <a:srgbClr val="E6E0C4"/>
                </a:solidFill>
              </a:rPr>
              <a:t>⑶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,I</a:t>
            </a:r>
            <a:r>
              <a:rPr lang="en-US" altLang="zh-CN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endParaRPr lang="en-US" altLang="zh-CN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⑸   P              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Ｔ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,I</a:t>
            </a:r>
            <a:r>
              <a:rPr lang="en-US" altLang="zh-CN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⑹   P→Q</a:t>
            </a:r>
            <a:r>
              <a:rPr lang="en-US" altLang="zh-CN">
                <a:solidFill>
                  <a:srgbClr val="E6E0C4"/>
                </a:solidFill>
                <a:sym typeface="Symbol" pitchFamily="18" charset="2"/>
              </a:rPr>
              <a:t>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        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Ｐ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⑺   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>
                <a:solidFill>
                  <a:srgbClr val="E6E0C4"/>
                </a:solidFill>
                <a:sym typeface="Symbol" pitchFamily="18" charset="2"/>
              </a:rPr>
              <a:t>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           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Ｔ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,⑸,⑹,I</a:t>
            </a:r>
            <a:r>
              <a:rPr lang="en-US" altLang="zh-CN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⑻   Q              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Ｔ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,⑷,⑺,I</a:t>
            </a:r>
            <a:r>
              <a:rPr lang="en-US" altLang="zh-CN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endParaRPr lang="en-US" altLang="zh-CN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E875-9E34-4636-806B-912A546C35F0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B4B7-7E63-4B40-A3C5-8F38A9C3BE95}" type="slidenum">
              <a:rPr lang="en-US" altLang="zh-CN" smtClean="0"/>
              <a:pPr/>
              <a:t>78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196975"/>
            <a:ext cx="7620000" cy="4687888"/>
          </a:xfrm>
          <a:noFill/>
          <a:ln/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P∧S           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Ｐ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⑵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S              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Ｔ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0" noProof="1"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,I</a:t>
            </a:r>
            <a:r>
              <a:rPr lang="en-US" altLang="zh-CN" b="0" baseline="-25000"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b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⑶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R         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Ｐ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⑷  </a:t>
            </a:r>
            <a:r>
              <a:rPr lang="zh-CN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            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Ｔ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noProof="1">
                <a:solidFill>
                  <a:srgbClr val="0000FF"/>
                </a:solidFill>
              </a:rPr>
              <a:t>⑵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noProof="1">
                <a:solidFill>
                  <a:srgbClr val="0000FF"/>
                </a:solidFill>
              </a:rPr>
              <a:t>⑶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,I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endParaRPr lang="en-US" altLang="zh-CN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⑸   P              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Ｔ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noProof="1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,I</a:t>
            </a:r>
            <a:r>
              <a:rPr lang="en-US" altLang="zh-CN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>
              <a:solidFill>
                <a:srgbClr val="E6E0C4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⑹   P→Q</a:t>
            </a:r>
            <a:r>
              <a:rPr lang="en-US" altLang="zh-CN">
                <a:solidFill>
                  <a:srgbClr val="E6E0C4"/>
                </a:solidFill>
                <a:sym typeface="Symbol" pitchFamily="18" charset="2"/>
              </a:rPr>
              <a:t>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        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Ｐ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⑺   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>
                <a:solidFill>
                  <a:srgbClr val="E6E0C4"/>
                </a:solidFill>
                <a:sym typeface="Symbol" pitchFamily="18" charset="2"/>
              </a:rPr>
              <a:t>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           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Ｔ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,⑸,⑹,I</a:t>
            </a:r>
            <a:r>
              <a:rPr lang="en-US" altLang="zh-CN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⑻   Q              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Ｔ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,⑷,⑺,I</a:t>
            </a:r>
            <a:r>
              <a:rPr lang="en-US" altLang="zh-CN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endParaRPr lang="en-US" altLang="zh-CN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1DA7-C460-4104-A29C-27B739533FA1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633C-946C-49B2-90BD-AE139A746637}" type="slidenum">
              <a:rPr lang="en-US" altLang="zh-CN" smtClean="0"/>
              <a:pPr/>
              <a:t>79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196975"/>
            <a:ext cx="7620000" cy="4687888"/>
          </a:xfrm>
          <a:noFill/>
          <a:ln/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P∧S           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Ｐ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⑵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S              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Ｔ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0" noProof="1"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,I</a:t>
            </a:r>
            <a:r>
              <a:rPr lang="en-US" altLang="zh-CN" b="0" baseline="-25000"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b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⑶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R         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Ｐ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⑷  </a:t>
            </a:r>
            <a:r>
              <a:rPr lang="zh-CN" altLang="zh-CN" b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R            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Ｔ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0" noProof="1"/>
              <a:t>⑵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0" noProof="1"/>
              <a:t>⑶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,I</a:t>
            </a:r>
            <a:r>
              <a:rPr lang="en-US" altLang="zh-CN" b="0" baseline="-25000">
                <a:latin typeface="楷体_GB2312" pitchFamily="49" charset="-122"/>
                <a:ea typeface="楷体_GB2312" pitchFamily="49" charset="-122"/>
              </a:rPr>
              <a:t>3</a:t>
            </a:r>
            <a:endParaRPr lang="en-US" altLang="zh-CN" b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⑸   P             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Ｔ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,I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⑹   P→Q</a:t>
            </a:r>
            <a:r>
              <a:rPr lang="en-US" altLang="zh-CN">
                <a:solidFill>
                  <a:srgbClr val="E6E0C4"/>
                </a:solidFill>
                <a:sym typeface="Symbol" pitchFamily="18" charset="2"/>
              </a:rPr>
              <a:t>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        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Ｐ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⑺   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>
                <a:solidFill>
                  <a:srgbClr val="E6E0C4"/>
                </a:solidFill>
                <a:sym typeface="Symbol" pitchFamily="18" charset="2"/>
              </a:rPr>
              <a:t>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           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Ｔ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,⑸,⑹,I</a:t>
            </a:r>
            <a:r>
              <a:rPr lang="en-US" altLang="zh-CN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⑻   Q              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Ｔ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,⑷,⑺,I</a:t>
            </a:r>
            <a:r>
              <a:rPr lang="en-US" altLang="zh-CN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endParaRPr lang="en-US" altLang="zh-CN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33A61-239D-4B0D-A83F-695963CC3D73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8549-E74C-46DA-A849-17E441BA902B}" type="slidenum">
              <a:rPr lang="en-US" altLang="zh-CN" smtClean="0"/>
              <a:pPr/>
              <a:t>8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蕴含关系的性质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125538"/>
            <a:ext cx="7850187" cy="3662362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①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自反性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A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②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反对称性，如果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，且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A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，则必有：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     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B</a:t>
            </a:r>
          </a:p>
          <a:p>
            <a:pPr>
              <a:buClr>
                <a:srgbClr val="F0ECDC"/>
              </a:buClr>
              <a:buFont typeface="Wingdings" pitchFamily="2" charset="2"/>
              <a:buChar char="n"/>
            </a:pP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③ A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B 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为永真式，则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必为永真式</a:t>
            </a:r>
          </a:p>
          <a:p>
            <a:pPr>
              <a:buClr>
                <a:srgbClr val="F0ECDC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④ 传递性，如果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</a:p>
          <a:p>
            <a:pPr>
              <a:buClr>
                <a:srgbClr val="F0ECDC"/>
              </a:buClr>
              <a:buFont typeface="Wingdings" pitchFamily="2" charset="2"/>
              <a:buChar char="n"/>
            </a:pP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⑤ 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B∧C</a:t>
            </a:r>
          </a:p>
          <a:p>
            <a:pPr>
              <a:buClr>
                <a:srgbClr val="F0ECDC"/>
              </a:buClr>
              <a:buFont typeface="Wingdings" pitchFamily="2" charset="2"/>
              <a:buChar char="n"/>
            </a:pP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⑥ 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A∨B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FC01-1B10-495B-A9FC-6458335968DC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035C-06E0-4BB1-A8DC-696E69ECF572}" type="slidenum">
              <a:rPr lang="en-US" altLang="zh-CN" smtClean="0"/>
              <a:pPr/>
              <a:t>80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196975"/>
            <a:ext cx="7620000" cy="4687888"/>
          </a:xfrm>
          <a:noFill/>
          <a:ln/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P∧S           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Ｐ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⑵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S              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Ｔ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0" noProof="1"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,I</a:t>
            </a:r>
            <a:r>
              <a:rPr lang="en-US" altLang="zh-CN" b="0" baseline="-25000"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b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⑶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R         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Ｐ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⑷  </a:t>
            </a:r>
            <a:r>
              <a:rPr lang="zh-CN" altLang="zh-CN" b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R            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Ｔ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0" noProof="1"/>
              <a:t>⑵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0" noProof="1"/>
              <a:t>⑶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,I</a:t>
            </a:r>
            <a:r>
              <a:rPr lang="en-US" altLang="zh-CN" b="0" baseline="-25000">
                <a:latin typeface="楷体_GB2312" pitchFamily="49" charset="-122"/>
                <a:ea typeface="楷体_GB2312" pitchFamily="49" charset="-122"/>
              </a:rPr>
              <a:t>3</a:t>
            </a:r>
            <a:endParaRPr lang="en-US" altLang="zh-CN" b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⑸   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P             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Ｔ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0" noProof="1"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,I</a:t>
            </a:r>
            <a:r>
              <a:rPr lang="en-US" altLang="zh-CN" b="0" baseline="-25000"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b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⑹   P→Q</a:t>
            </a:r>
            <a:r>
              <a:rPr lang="en-US" altLang="zh-CN">
                <a:solidFill>
                  <a:srgbClr val="0000FF"/>
                </a:solidFill>
                <a:sym typeface="Symbol" pitchFamily="18" charset="2"/>
              </a:rPr>
              <a:t>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       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Ｐ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⑺   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>
                <a:solidFill>
                  <a:srgbClr val="E6E0C4"/>
                </a:solidFill>
                <a:sym typeface="Symbol" pitchFamily="18" charset="2"/>
              </a:rPr>
              <a:t>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           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Ｔ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,⑸,⑹,I</a:t>
            </a:r>
            <a:r>
              <a:rPr lang="en-US" altLang="zh-CN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⑻   Q              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Ｔ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,⑷,⑺,I</a:t>
            </a:r>
            <a:r>
              <a:rPr lang="en-US" altLang="zh-CN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endParaRPr lang="en-US" altLang="zh-CN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63-4E5B-4BD1-9343-88A4BB8E1A83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737E-145F-4198-9BDA-72BE053D604A}" type="slidenum">
              <a:rPr lang="en-US" altLang="zh-CN" smtClean="0"/>
              <a:pPr/>
              <a:t>81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196975"/>
            <a:ext cx="7620000" cy="4687888"/>
          </a:xfrm>
          <a:noFill/>
          <a:ln/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P∧S           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Ｐ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⑵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S              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Ｔ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0" noProof="1"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,I</a:t>
            </a:r>
            <a:r>
              <a:rPr lang="en-US" altLang="zh-CN" b="0" baseline="-25000"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b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⑶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R         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Ｐ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⑷  </a:t>
            </a:r>
            <a:r>
              <a:rPr lang="zh-CN" altLang="zh-CN" b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R            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Ｔ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0" noProof="1"/>
              <a:t>⑵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0" noProof="1"/>
              <a:t>⑶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,I</a:t>
            </a:r>
            <a:r>
              <a:rPr lang="en-US" altLang="zh-CN" b="0" baseline="-25000">
                <a:latin typeface="楷体_GB2312" pitchFamily="49" charset="-122"/>
                <a:ea typeface="楷体_GB2312" pitchFamily="49" charset="-122"/>
              </a:rPr>
              <a:t>3</a:t>
            </a:r>
            <a:endParaRPr lang="en-US" altLang="zh-CN" b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⑸   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P             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Ｔ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0" noProof="1"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,I</a:t>
            </a:r>
            <a:r>
              <a:rPr lang="en-US" altLang="zh-CN" b="0" baseline="-25000"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b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⑹   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en-US" altLang="zh-CN" b="0">
                <a:sym typeface="Symbol" pitchFamily="18" charset="2"/>
              </a:rPr>
              <a:t>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R       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Ｐ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⑺  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>
                <a:solidFill>
                  <a:srgbClr val="0000FF"/>
                </a:solidFill>
                <a:sym typeface="Symbol" pitchFamily="18" charset="2"/>
              </a:rPr>
              <a:t>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          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Ｔ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,⑸,⑹,I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⑻   Q              </a:t>
            </a: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Ｔ</a:t>
            </a: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,⑷,⑺,I</a:t>
            </a:r>
            <a:r>
              <a:rPr lang="en-US" altLang="zh-CN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endParaRPr lang="en-US" altLang="zh-CN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4B91-1D43-49D7-914B-395A0988D346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DC88-FEE9-44EF-9192-FB36037DA40E}" type="slidenum">
              <a:rPr lang="en-US" altLang="zh-CN" smtClean="0"/>
              <a:pPr/>
              <a:t>82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196975"/>
            <a:ext cx="7620000" cy="4687888"/>
          </a:xfrm>
          <a:noFill/>
          <a:ln/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P∧S           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Ｐ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⑵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S              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Ｔ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0" noProof="1"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,I</a:t>
            </a:r>
            <a:r>
              <a:rPr lang="en-US" altLang="zh-CN" b="0" baseline="-25000"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b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⑶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S→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R         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Ｐ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⑷  </a:t>
            </a:r>
            <a:r>
              <a:rPr lang="zh-CN" altLang="zh-CN" b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R            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Ｔ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0" noProof="1"/>
              <a:t>⑵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0" noProof="1"/>
              <a:t>⑶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,I</a:t>
            </a:r>
            <a:r>
              <a:rPr lang="en-US" altLang="zh-CN" b="0" baseline="-25000">
                <a:latin typeface="楷体_GB2312" pitchFamily="49" charset="-122"/>
                <a:ea typeface="楷体_GB2312" pitchFamily="49" charset="-122"/>
              </a:rPr>
              <a:t>3</a:t>
            </a:r>
            <a:endParaRPr lang="en-US" altLang="zh-CN" b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⑸   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P             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Ｔ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0" noProof="1"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,I</a:t>
            </a:r>
            <a:r>
              <a:rPr lang="en-US" altLang="zh-CN" b="0" baseline="-25000"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b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⑹   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en-US" altLang="zh-CN" b="0">
                <a:sym typeface="Symbol" pitchFamily="18" charset="2"/>
              </a:rPr>
              <a:t>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R       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Ｐ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⑺   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b="0">
                <a:sym typeface="Symbol" pitchFamily="18" charset="2"/>
              </a:rPr>
              <a:t>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R          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Ｔ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,⑸,⑹,I</a:t>
            </a:r>
            <a:r>
              <a:rPr lang="en-US" altLang="zh-CN" b="0" baseline="-25000"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⑻   Q             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Ｔ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,⑷,⑺,I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endParaRPr lang="en-US" altLang="zh-CN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50E0-5530-4583-8B64-991BAEA43DE5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034E-DF9B-4E70-A6F4-5F2C17DACB5A}" type="slidenum">
              <a:rPr lang="en-US" altLang="zh-CN" smtClean="0"/>
              <a:pPr/>
              <a:t>83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260350"/>
            <a:ext cx="4916487" cy="719138"/>
          </a:xfrm>
        </p:spPr>
        <p:txBody>
          <a:bodyPr/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zh-CN">
                <a:solidFill>
                  <a:srgbClr val="FF0000"/>
                </a:solidFill>
              </a:rPr>
              <a:t>．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   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162425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一位计算机工作者协助公安员审查一件谋杀案，他认为下列情况是真的：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）会计张某或邻居王某谋害了厂长。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）如果会计张某谋害了厂长，则谋害不能发生在半夜。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）如果邻居王某的证词是正确的，则谋害发生在半夜。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）如果邻居王某的证词不正确，则半夜时屋里灯光未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灭。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）半夜时屋里灯光灭了，且会计张某曾贪污过。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计算机工作者用他的数理逻辑知识，很快推断出谋害者是谁？请问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谁是谋害者？怎样推理发现他？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AEB3-25B5-49CA-B77B-DBB363596D33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FF92-BE36-4260-BB74-734B42D393F6}" type="slidenum">
              <a:rPr lang="en-US" altLang="zh-CN" smtClean="0"/>
              <a:pPr/>
              <a:t>84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052513"/>
            <a:ext cx="7620000" cy="53308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解：设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：会计张某谋害了厂长  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：邻居王某谋害了厂长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：谋害发生在半夜。     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：邻居王某的证词是正确的。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：半夜时屋里灯光灭了。 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：会计张某曾贪污过。</a:t>
            </a:r>
          </a:p>
          <a:p>
            <a:pPr>
              <a:buClr>
                <a:srgbClr val="E6E0C4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上述案情有如下命题公式：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 （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P∨Q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N  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O→N 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O→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   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R∧A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E27F-A8BE-4991-8677-21192F1EE936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F505-5565-416D-A553-AF0FFBFF1A40}" type="slidenum">
              <a:rPr lang="en-US" altLang="zh-CN" smtClean="0"/>
              <a:pPr/>
              <a:t>85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052513"/>
            <a:ext cx="7620000" cy="53308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：会计张某谋害了厂长  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：邻居王某谋害了厂长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：谋害发生在半夜。     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：邻居王某的证词是正确的。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：半夜时屋里灯光灭了。 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：会计张某曾贪污过。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上述案情有如下命题公式：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P∨Q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P→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  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O→N 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）～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O→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   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R∧A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894C-6A71-4F49-8707-31165D29FF8B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D614-688C-44C3-A416-676EA876F8F0}" type="slidenum">
              <a:rPr lang="en-US" altLang="zh-CN" smtClean="0"/>
              <a:pPr/>
              <a:t>86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052513"/>
            <a:ext cx="7620000" cy="53308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问题是需求证：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{P∨Q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P→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O→N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，～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O→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R∧A}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？</a:t>
            </a:r>
          </a:p>
          <a:p>
            <a:pPr>
              <a:buClr>
                <a:srgbClr val="E6E0C4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证：① 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R∧A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② R 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，①，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③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O→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④ O 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，②，③，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⑤ O→N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⑥ N 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，④，⑤，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⑦ P→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N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⑧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，⑥，⑦，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4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⑨ P∨Q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⑩ Q 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，⑧，⑨，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B8EC-7486-4FB2-8A8F-55F26F70A2D6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B44B-ACC4-498C-A63D-6594023F9740}" type="slidenum">
              <a:rPr lang="en-US" altLang="zh-CN" smtClean="0"/>
              <a:pPr/>
              <a:t>87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052513"/>
            <a:ext cx="7620000" cy="53308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问题是需求证：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{P∨Q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P→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O→N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，～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O→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R∧A}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？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证：①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R∧A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② R 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，①，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③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O→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④ O 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，②，③，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⑤ O→N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⑥ N 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，④，⑤，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⑦ P→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N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⑧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，⑥，⑦，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4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⑨ P∨Q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⑩ Q 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，⑧，⑨，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C586-A405-4C37-B51B-B01D85158055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47CE-8608-4DB5-838B-9AA5DCDD6C1A}" type="slidenum">
              <a:rPr lang="en-US" altLang="zh-CN" smtClean="0"/>
              <a:pPr/>
              <a:t>88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052513"/>
            <a:ext cx="7620000" cy="53308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问题是需求证：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{P∨Q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P→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O→N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，～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O→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R∧A}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？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证：①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R∧A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②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            T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，①，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③ 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O→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④ O            T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，②，③，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aseline="-25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⑤ O→N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⑥ N            T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，④，⑤，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⑦ P→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N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⑧ 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          T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，⑥，⑦，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4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⑨ P∨Q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⑩ Q            T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，⑧，⑨，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7D04-FF73-4962-98D7-32798978936C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8487-B36E-49FA-AABF-D66EBEACBB9F}" type="slidenum">
              <a:rPr lang="en-US" altLang="zh-CN" smtClean="0"/>
              <a:pPr/>
              <a:t>89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052513"/>
            <a:ext cx="7620000" cy="53308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问题是需求证：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{P∨Q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P→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O→N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，～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O→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R∧A}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？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证：①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R∧A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②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            T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，①，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③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O→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④ O 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，②，③，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⑤ O→N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⑥ N 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，④，⑤，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⑦ P→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N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⑧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，⑥，⑦，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4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⑨ P∨Q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⑩ Q 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，⑧，⑨，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B642-896E-4933-9640-3E7C95D0B37F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6FFF-0DD3-4BB1-9C87-057D2C7E5394}" type="slidenum">
              <a:rPr lang="en-US" altLang="zh-CN" smtClean="0"/>
              <a:pPr/>
              <a:t>9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蕴含关系的性质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125538"/>
            <a:ext cx="7850187" cy="3662362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① 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自反性 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A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② 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反对称性，如果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，则必有：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         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B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③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B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为永真式，则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必为永真式</a:t>
            </a:r>
          </a:p>
          <a:p>
            <a:pPr>
              <a:buClr>
                <a:srgbClr val="F0ECDC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④ 传递性，如果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</a:p>
          <a:p>
            <a:pPr>
              <a:buClr>
                <a:srgbClr val="F0ECDC"/>
              </a:buClr>
              <a:buFont typeface="Wingdings" pitchFamily="2" charset="2"/>
              <a:buChar char="n"/>
            </a:pP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⑤ 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B∧C</a:t>
            </a:r>
          </a:p>
          <a:p>
            <a:pPr>
              <a:buClr>
                <a:srgbClr val="F0ECDC"/>
              </a:buClr>
              <a:buFont typeface="Wingdings" pitchFamily="2" charset="2"/>
              <a:buChar char="n"/>
            </a:pP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⑥ 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  <a:r>
              <a:rPr lang="zh-CN" altLang="en-US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A∨B 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rgbClr val="F0ECDC"/>
                </a:solidFill>
                <a:latin typeface="楷体_GB2312" pitchFamily="49" charset="-122"/>
                <a:ea typeface="楷体_GB2312" pitchFamily="49" charset="-122"/>
              </a:rPr>
              <a:t> 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A812-ABE9-4A54-8ECE-B24D7194FAE6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5327-073F-4450-B858-7DE34917C6D1}" type="slidenum">
              <a:rPr lang="en-US" altLang="zh-CN" smtClean="0"/>
              <a:pPr/>
              <a:t>90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052513"/>
            <a:ext cx="7620000" cy="53308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问题是需求证：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{P∨Q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P→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O→N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，～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O→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R∧A}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？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证：①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R∧A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②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R            T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，①，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③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O→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R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④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O            T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，②，③，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⑤ O→N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⑥ N            T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，④，⑤，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⑦ P→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N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⑧ 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          T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，⑥，⑦，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4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⑨ P∨Q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⑩ Q            T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，⑧，⑨，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EBCB-D371-4E3B-9AF8-8AFF5AA0FD21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02CB-6F8B-4AE2-820A-8D1EAEE3A165}" type="slidenum">
              <a:rPr lang="en-US" altLang="zh-CN" smtClean="0"/>
              <a:pPr/>
              <a:t>91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052513"/>
            <a:ext cx="7620000" cy="53308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问题是需求证：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{P∨Q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P→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O→N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，～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O→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R∧A}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？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证：①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R∧A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②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R            T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，①，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③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O→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R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④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O            T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，②，③，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aseline="-25000" dirty="0"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⑤ 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O→N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⑥ N            T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，④，⑤，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⑦ P→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N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⑧ 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          T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，⑥，⑦，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4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⑨ P∨Q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⑩ Q            T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，⑧，⑨，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96B6-BA3C-4626-9E90-7052B86A64B7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B6C4-8F35-49AF-9DA2-7481281C8FB3}" type="slidenum">
              <a:rPr lang="en-US" altLang="zh-CN" smtClean="0"/>
              <a:pPr/>
              <a:t>92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052513"/>
            <a:ext cx="7620000" cy="53308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问题是需求证：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{P∨Q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P→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O→N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，～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O→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R∧A}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？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证：①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R∧A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②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R            T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，①，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③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O→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R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④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O            T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，②，③，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aseline="-25000" dirty="0"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⑤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O→N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⑥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N            T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，④，⑤，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⑦ P→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N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⑧ 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          T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，⑥，⑦，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4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⑨ P∨Q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⑩ Q            T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，⑧，⑨，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6640-3FD5-4563-A76D-892956F2E86A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284C-1F94-4D64-B6FB-2F2407C56ACE}" type="slidenum">
              <a:rPr lang="en-US" altLang="zh-CN" smtClean="0"/>
              <a:pPr/>
              <a:t>93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052513"/>
            <a:ext cx="7620000" cy="53308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问题是需求证：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{P∨Q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P→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O→N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，～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O→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R∧A}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？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证：①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R∧A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②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            T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，①，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③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O→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④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O            T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，②，③，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⑤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O→N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⑥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N            T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，④，⑤，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⑦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P→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⑧ 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，⑥，⑦，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4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⑨ P∨Q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⑩ Q 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，⑧，⑨，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8964-94FF-4EE5-B567-A1AE9E289FC2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00E8-27ED-4A65-A409-4AC096F32990}" type="slidenum">
              <a:rPr lang="en-US" altLang="zh-CN" smtClean="0"/>
              <a:pPr/>
              <a:t>94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052513"/>
            <a:ext cx="7620000" cy="53308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问题是需求证：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{P∨Q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P→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O→N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，～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O→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R∧A}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？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证：①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R∧A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②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R            T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，①，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③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O→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R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④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O            T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，②，③，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aseline="-25000" dirty="0"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⑤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O→N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⑥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N            T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，④，⑤，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⑦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P→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N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⑧ 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          T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，⑥，⑦，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⑨ P∨Q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⑩ Q            T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，⑧，⑨，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3986-9658-4414-92F8-3B4EDA9F025C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3114-A970-4B72-AE59-5D11E97C8C6F}" type="slidenum">
              <a:rPr lang="en-US" altLang="zh-CN" smtClean="0"/>
              <a:pPr/>
              <a:t>95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052513"/>
            <a:ext cx="7620000" cy="53308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问题是需求证：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{P∨Q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P→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O→N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，～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O→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R∧A}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？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证：①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R∧A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②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R            T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，①，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③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O→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R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④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O            T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，②，③，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aseline="-25000" dirty="0"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⑤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O→N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⑥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N            T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，④，⑤，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⑦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P→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N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⑧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P          T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，⑥，⑦，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latin typeface="楷体_GB2312" pitchFamily="49" charset="-122"/>
                <a:ea typeface="楷体_GB2312" pitchFamily="49" charset="-122"/>
              </a:rPr>
              <a:t>4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⑨ 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P∨Q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⑩ Q            T</a:t>
            </a:r>
            <a:r>
              <a:rPr lang="zh-CN" altLang="en-US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，⑧，⑨，</a:t>
            </a:r>
            <a:r>
              <a:rPr lang="en-US" altLang="zh-CN" sz="24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A813-6FA4-4251-AE75-0244711E8A18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BB34-C816-4795-AD48-6690BCBCF05C}" type="slidenum">
              <a:rPr lang="en-US" altLang="zh-CN" smtClean="0"/>
              <a:pPr/>
              <a:t>96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052513"/>
            <a:ext cx="7620000" cy="53308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问题是需求证：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{P∨Q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P→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O→N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，～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O→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R∧A}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？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证：①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R∧A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②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            T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，①，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③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O→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④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O            T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，②，③，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19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⑤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O→N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⑥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N            T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，④，⑤，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⑦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N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⑧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          T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，⑥，⑦，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4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⑨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P∨Q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⑩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            T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，⑧，⑨，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D988-4BC5-41DC-8032-D6BE2D452B1F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6FC6-713D-4659-900C-D6B53FF229F1}" type="slidenum">
              <a:rPr lang="en-US" altLang="zh-CN" smtClean="0"/>
              <a:pPr/>
              <a:t>97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14620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∴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{P∨Q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P→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O→N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，～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O→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R∧A} 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Q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结论是：邻居王某谋害了厂长。</a:t>
            </a:r>
          </a:p>
          <a:p>
            <a:endParaRPr lang="en-US" altLang="zh-CN" sz="24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1741-C3FF-488B-B9E4-7F48101FA7D6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E1A9-53D2-4574-830F-2017F3031787}" type="slidenum">
              <a:rPr lang="en-US" altLang="zh-CN" smtClean="0"/>
              <a:pPr/>
              <a:t>98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60350"/>
            <a:ext cx="7329487" cy="719138"/>
          </a:xfrm>
        </p:spPr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利用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CP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规则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04190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R→S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可以从前提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{P→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Q→S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），～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R∨P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Q}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推出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ea typeface="楷体_GB2312" pitchFamily="49" charset="-122"/>
              </a:rPr>
              <a:t>    </a:t>
            </a:r>
            <a:r>
              <a:rPr lang="zh-CN" altLang="en-US" sz="2400">
                <a:solidFill>
                  <a:srgbClr val="E6E0C4"/>
                </a:solidFill>
                <a:ea typeface="楷体_GB2312" pitchFamily="49" charset="-122"/>
              </a:rPr>
              <a:t>证：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① 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           P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（附加前提）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② 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R∨P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③ P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，①，②，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5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④ P→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Q→S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 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⑤ Q→S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，③，④，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⑥ Q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⑦ S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，⑥，⑤，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⑧ R→S        CP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，①，⑦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8E37-4777-4843-A2C7-94C295EF3DC9}" type="datetime1">
              <a:rPr lang="zh-CN" altLang="en-US"/>
              <a:pPr/>
              <a:t>2018/9/13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24F6-3B79-438C-B230-15C665337580}" type="slidenum">
              <a:rPr lang="en-US" altLang="zh-CN" smtClean="0"/>
              <a:pPr/>
              <a:t>99</a:t>
            </a:fld>
            <a:r>
              <a:rPr lang="en-US" altLang="zh-CN" dirty="0" smtClean="0"/>
              <a:t>/155</a:t>
            </a:r>
            <a:endParaRPr lang="en-US" altLang="zh-CN" dirty="0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60350"/>
            <a:ext cx="7329487" cy="719138"/>
          </a:xfrm>
        </p:spPr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利用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CP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规则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04190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→S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可以从前提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{P→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Q→S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），～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R∨P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Q}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推出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ea typeface="楷体_GB2312" pitchFamily="49" charset="-122"/>
              </a:rPr>
              <a:t>    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证：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  P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附加前提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② ～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R∨P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③ P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，①，②，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5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④ P→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Q→S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） 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⑤ Q→S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，③，④，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⑥ Q          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⑦ S           T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，⑥，⑤，</a:t>
            </a: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      ⑧ R→S        CP</a:t>
            </a:r>
            <a:r>
              <a:rPr lang="zh-CN" altLang="en-US" sz="2400">
                <a:solidFill>
                  <a:srgbClr val="E6E0C4"/>
                </a:solidFill>
                <a:latin typeface="楷体_GB2312" pitchFamily="49" charset="-122"/>
                <a:ea typeface="楷体_GB2312" pitchFamily="49" charset="-122"/>
              </a:rPr>
              <a:t>，①，⑦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3008</TotalTime>
  <Words>18038</Words>
  <Application>Microsoft Office PowerPoint</Application>
  <PresentationFormat>全屏显示(4:3)</PresentationFormat>
  <Paragraphs>1984</Paragraphs>
  <Slides>155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155</vt:i4>
      </vt:variant>
    </vt:vector>
  </HeadingPairs>
  <TitlesOfParts>
    <vt:vector size="162" baseType="lpstr">
      <vt:lpstr>黑体</vt:lpstr>
      <vt:lpstr>楷体_GB2312</vt:lpstr>
      <vt:lpstr>宋体</vt:lpstr>
      <vt:lpstr>Symbol</vt:lpstr>
      <vt:lpstr>Times New Roman</vt:lpstr>
      <vt:lpstr>Wingdings</vt:lpstr>
      <vt:lpstr>Notebook</vt:lpstr>
      <vt:lpstr>代术成</vt:lpstr>
      <vt:lpstr>主要内容</vt:lpstr>
      <vt:lpstr>§1．6   命题公式的蕴涵</vt:lpstr>
      <vt:lpstr>§1．6   命题公式的蕴涵</vt:lpstr>
      <vt:lpstr>§1．6   命题公式的蕴涵</vt:lpstr>
      <vt:lpstr>§1．6   命题公式的蕴涵</vt:lpstr>
      <vt:lpstr>蕴含关系的性质</vt:lpstr>
      <vt:lpstr>蕴含关系的性质</vt:lpstr>
      <vt:lpstr>蕴含关系的性质</vt:lpstr>
      <vt:lpstr>蕴含关系的性质</vt:lpstr>
      <vt:lpstr>蕴含关系的性质</vt:lpstr>
      <vt:lpstr>蕴含关系的性质</vt:lpstr>
      <vt:lpstr>蕴含关系的性质</vt:lpstr>
      <vt:lpstr>蕴含关系的性质</vt:lpstr>
      <vt:lpstr>蕴含关系的性质</vt:lpstr>
      <vt:lpstr>蕴含关系的性质</vt:lpstr>
      <vt:lpstr>蕴含关系的性质</vt:lpstr>
      <vt:lpstr>蕴含关系的性质</vt:lpstr>
      <vt:lpstr>蕴含关系的性质</vt:lpstr>
      <vt:lpstr>蕴含关系的性质</vt:lpstr>
      <vt:lpstr>蕴含关系的性质</vt:lpstr>
      <vt:lpstr>蕴含关系的性质</vt:lpstr>
      <vt:lpstr>基本蕴含（关系）式（蕴含定律）</vt:lpstr>
      <vt:lpstr>基本蕴含（关系）式（蕴含定律）</vt:lpstr>
      <vt:lpstr>基本蕴含（关系）式（蕴含定律）</vt:lpstr>
      <vt:lpstr>基本蕴含（关系）式（蕴含定律）</vt:lpstr>
      <vt:lpstr>基本蕴含（关系）式（蕴含定律）</vt:lpstr>
      <vt:lpstr>基本蕴含（关系）式（蕴含定律）</vt:lpstr>
      <vt:lpstr>基本蕴含（关系）式（蕴含定律）</vt:lpstr>
      <vt:lpstr>基本蕴含（关系）式（蕴含定律）</vt:lpstr>
      <vt:lpstr>基本蕴含（关系）式（蕴含定律）</vt:lpstr>
      <vt:lpstr>基本蕴含（关系）式（蕴含定律）</vt:lpstr>
      <vt:lpstr>例6.1:</vt:lpstr>
      <vt:lpstr>例6.1:</vt:lpstr>
      <vt:lpstr>例6.1:</vt:lpstr>
      <vt:lpstr>例6.1:</vt:lpstr>
      <vt:lpstr>例6.1:</vt:lpstr>
      <vt:lpstr>例6.1:</vt:lpstr>
      <vt:lpstr>例6.1(续1)</vt:lpstr>
      <vt:lpstr>例6.1(续1)</vt:lpstr>
      <vt:lpstr>例6.1(续1)</vt:lpstr>
      <vt:lpstr>例6.1(续1)</vt:lpstr>
      <vt:lpstr>例6.1(续1)</vt:lpstr>
      <vt:lpstr>例6.1(续2)</vt:lpstr>
      <vt:lpstr>例6.1(续2)</vt:lpstr>
      <vt:lpstr>例6.1(续2)</vt:lpstr>
      <vt:lpstr>PowerPoint 演示文稿</vt:lpstr>
      <vt:lpstr>PowerPoint 演示文稿</vt:lpstr>
      <vt:lpstr>§1．7  命题逻辑的推理方法</vt:lpstr>
      <vt:lpstr>§1．7  命题逻辑的推理方法</vt:lpstr>
      <vt:lpstr>PowerPoint 演示文稿</vt:lpstr>
      <vt:lpstr>PowerPoint 演示文稿</vt:lpstr>
      <vt:lpstr>解释</vt:lpstr>
      <vt:lpstr>解释</vt:lpstr>
      <vt:lpstr>推理规则</vt:lpstr>
      <vt:lpstr>推理规则</vt:lpstr>
      <vt:lpstr>推理规则</vt:lpstr>
      <vt:lpstr>推理方法</vt:lpstr>
      <vt:lpstr>推理方法</vt:lpstr>
      <vt:lpstr>PowerPoint 演示文稿</vt:lpstr>
      <vt:lpstr>PowerPoint 演示文稿</vt:lpstr>
      <vt:lpstr>PowerPoint 演示文稿</vt:lpstr>
      <vt:lpstr>直接证明法</vt:lpstr>
      <vt:lpstr>直接证明法</vt:lpstr>
      <vt:lpstr>直接证明法</vt:lpstr>
      <vt:lpstr>直接证明法</vt:lpstr>
      <vt:lpstr>直接证明法</vt:lpstr>
      <vt:lpstr>直接证明法</vt:lpstr>
      <vt:lpstr>直接证明法</vt:lpstr>
      <vt:lpstr>直接证明法</vt:lpstr>
      <vt:lpstr>直接证明法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例7．3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利用CP规则</vt:lpstr>
      <vt:lpstr>利用CP规则</vt:lpstr>
      <vt:lpstr>利用CP规则</vt:lpstr>
      <vt:lpstr>利用CP规则</vt:lpstr>
      <vt:lpstr>利用CP规则</vt:lpstr>
      <vt:lpstr>利用CP规则</vt:lpstr>
      <vt:lpstr>利用CP规则</vt:lpstr>
      <vt:lpstr>利用CP规则</vt:lpstr>
      <vt:lpstr>利用CP规则</vt:lpstr>
      <vt:lpstr>PowerPoint 演示文稿</vt:lpstr>
      <vt:lpstr>例7.5：</vt:lpstr>
      <vt:lpstr>例7.5：</vt:lpstr>
      <vt:lpstr>例7.5：</vt:lpstr>
      <vt:lpstr>例7.5：</vt:lpstr>
      <vt:lpstr>例7.5：</vt:lpstr>
      <vt:lpstr>例7.5：</vt:lpstr>
      <vt:lpstr>例7.5：</vt:lpstr>
      <vt:lpstr>例7.5：</vt:lpstr>
      <vt:lpstr>例7.5：</vt:lpstr>
      <vt:lpstr>例7.5：</vt:lpstr>
      <vt:lpstr>例7.5：</vt:lpstr>
      <vt:lpstr>例7.5：</vt:lpstr>
      <vt:lpstr>例7.5：</vt:lpstr>
      <vt:lpstr>例7.6：</vt:lpstr>
      <vt:lpstr>例7.6：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消解法（原理）(归结推理法)</vt:lpstr>
      <vt:lpstr>消解法（原理）(归结推理法)</vt:lpstr>
      <vt:lpstr>消解法（原理）(归结推理法)</vt:lpstr>
      <vt:lpstr>消解法（原理）(归结推理法)</vt:lpstr>
      <vt:lpstr>消解法（原理）(归结推理法)</vt:lpstr>
      <vt:lpstr>消解法（原理）(归结推理法)</vt:lpstr>
      <vt:lpstr>消解法（原理）(归结推理法)</vt:lpstr>
      <vt:lpstr>消解法（原理）(归结推理法)</vt:lpstr>
      <vt:lpstr>消解法（原理）(归结推理法)</vt:lpstr>
      <vt:lpstr>消解法（原理）(归结推理法)</vt:lpstr>
      <vt:lpstr>PowerPoint 演示文稿</vt:lpstr>
      <vt:lpstr>PowerPoint 演示文稿</vt:lpstr>
      <vt:lpstr>PowerPoint 演示文稿</vt:lpstr>
      <vt:lpstr>PowerPoint 演示文稿</vt:lpstr>
      <vt:lpstr>例子：</vt:lpstr>
      <vt:lpstr>例子：</vt:lpstr>
      <vt:lpstr>例子：</vt:lpstr>
      <vt:lpstr>PowerPoint 演示文稿</vt:lpstr>
      <vt:lpstr>PowerPoint 演示文稿</vt:lpstr>
      <vt:lpstr>基本要求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fws</dc:creator>
  <cp:lastModifiedBy>admin</cp:lastModifiedBy>
  <cp:revision>337</cp:revision>
  <dcterms:created xsi:type="dcterms:W3CDTF">2002-08-01T13:37:15Z</dcterms:created>
  <dcterms:modified xsi:type="dcterms:W3CDTF">2018-09-13T01:52:37Z</dcterms:modified>
</cp:coreProperties>
</file>