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72"/>
  </p:notesMasterIdLst>
  <p:sldIdLst>
    <p:sldId id="341" r:id="rId2"/>
    <p:sldId id="380" r:id="rId3"/>
    <p:sldId id="350" r:id="rId4"/>
    <p:sldId id="392" r:id="rId5"/>
    <p:sldId id="351" r:id="rId6"/>
    <p:sldId id="393" r:id="rId7"/>
    <p:sldId id="394" r:id="rId8"/>
    <p:sldId id="352" r:id="rId9"/>
    <p:sldId id="395" r:id="rId10"/>
    <p:sldId id="396" r:id="rId11"/>
    <p:sldId id="390" r:id="rId12"/>
    <p:sldId id="397" r:id="rId13"/>
    <p:sldId id="378" r:id="rId14"/>
    <p:sldId id="353" r:id="rId15"/>
    <p:sldId id="398" r:id="rId16"/>
    <p:sldId id="354" r:id="rId17"/>
    <p:sldId id="399" r:id="rId18"/>
    <p:sldId id="355" r:id="rId19"/>
    <p:sldId id="401" r:id="rId20"/>
    <p:sldId id="400" r:id="rId21"/>
    <p:sldId id="356" r:id="rId22"/>
    <p:sldId id="402" r:id="rId23"/>
    <p:sldId id="405" r:id="rId24"/>
    <p:sldId id="404" r:id="rId25"/>
    <p:sldId id="403" r:id="rId26"/>
    <p:sldId id="383" r:id="rId27"/>
    <p:sldId id="406" r:id="rId28"/>
    <p:sldId id="357" r:id="rId29"/>
    <p:sldId id="408" r:id="rId30"/>
    <p:sldId id="407" r:id="rId31"/>
    <p:sldId id="358" r:id="rId32"/>
    <p:sldId id="379" r:id="rId33"/>
    <p:sldId id="359" r:id="rId34"/>
    <p:sldId id="409" r:id="rId35"/>
    <p:sldId id="410" r:id="rId36"/>
    <p:sldId id="360" r:id="rId37"/>
    <p:sldId id="411" r:id="rId38"/>
    <p:sldId id="361" r:id="rId39"/>
    <p:sldId id="412" r:id="rId40"/>
    <p:sldId id="362" r:id="rId41"/>
    <p:sldId id="413" r:id="rId42"/>
    <p:sldId id="363" r:id="rId43"/>
    <p:sldId id="414" r:id="rId44"/>
    <p:sldId id="364" r:id="rId45"/>
    <p:sldId id="365" r:id="rId46"/>
    <p:sldId id="415" r:id="rId47"/>
    <p:sldId id="384" r:id="rId48"/>
    <p:sldId id="417" r:id="rId49"/>
    <p:sldId id="416" r:id="rId50"/>
    <p:sldId id="385" r:id="rId51"/>
    <p:sldId id="418" r:id="rId52"/>
    <p:sldId id="366" r:id="rId53"/>
    <p:sldId id="419" r:id="rId54"/>
    <p:sldId id="420" r:id="rId55"/>
    <p:sldId id="367" r:id="rId56"/>
    <p:sldId id="421" r:id="rId57"/>
    <p:sldId id="368" r:id="rId58"/>
    <p:sldId id="422" r:id="rId59"/>
    <p:sldId id="387" r:id="rId60"/>
    <p:sldId id="423" r:id="rId61"/>
    <p:sldId id="388" r:id="rId62"/>
    <p:sldId id="427" r:id="rId63"/>
    <p:sldId id="426" r:id="rId64"/>
    <p:sldId id="425" r:id="rId65"/>
    <p:sldId id="424" r:id="rId66"/>
    <p:sldId id="389" r:id="rId67"/>
    <p:sldId id="429" r:id="rId68"/>
    <p:sldId id="428" r:id="rId69"/>
    <p:sldId id="391" r:id="rId70"/>
    <p:sldId id="382" r:id="rId71"/>
  </p:sldIdLst>
  <p:sldSz cx="9144000" cy="6858000" type="screen4x3"/>
  <p:notesSz cx="7099300" cy="10234613"/>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FF0000"/>
    <a:srgbClr val="191919"/>
    <a:srgbClr val="FFFF00"/>
    <a:srgbClr val="78FFFF"/>
    <a:srgbClr val="0000FF"/>
    <a:srgbClr val="CC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p:normalViewPr>
  <p:slideViewPr>
    <p:cSldViewPr>
      <p:cViewPr varScale="1">
        <p:scale>
          <a:sx n="83" d="100"/>
          <a:sy n="83" d="100"/>
        </p:scale>
        <p:origin x="1450" y="4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vl1pPr>
          </a:lstStyle>
          <a:p>
            <a:endParaRPr lang="en-US" altLang="zh-CN"/>
          </a:p>
        </p:txBody>
      </p:sp>
      <p:sp>
        <p:nvSpPr>
          <p:cNvPr id="5123"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endParaRPr lang="en-US" altLang="zh-CN"/>
          </a:p>
        </p:txBody>
      </p:sp>
      <p:sp>
        <p:nvSpPr>
          <p:cNvPr id="5124"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vl1pPr>
          </a:lstStyle>
          <a:p>
            <a:endParaRPr lang="en-US" altLang="zh-CN"/>
          </a:p>
        </p:txBody>
      </p:sp>
      <p:sp>
        <p:nvSpPr>
          <p:cNvPr id="5127"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fld id="{4840528C-B8BD-4BE3-B2B1-13040D532B76}" type="slidenum">
              <a:rPr lang="en-US" altLang="zh-CN"/>
              <a:pPr/>
              <a:t>‹#›</a:t>
            </a:fld>
            <a:endParaRPr lang="en-US" altLang="zh-CN"/>
          </a:p>
        </p:txBody>
      </p:sp>
    </p:spTree>
    <p:extLst>
      <p:ext uri="{BB962C8B-B14F-4D97-AF65-F5344CB8AC3E}">
        <p14:creationId xmlns:p14="http://schemas.microsoft.com/office/powerpoint/2010/main" val="42652423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a:xfrm>
            <a:off x="914400" y="2057400"/>
            <a:ext cx="7721600" cy="1143000"/>
          </a:xfrm>
        </p:spPr>
        <p:txBody>
          <a:bodyPr/>
          <a:lstStyle>
            <a:lvl1pPr>
              <a:defRPr/>
            </a:lvl1pPr>
          </a:lstStyle>
          <a:p>
            <a:pPr lvl="0"/>
            <a:r>
              <a:rPr lang="zh-CN" altLang="en-US" noProof="0" smtClean="0"/>
              <a:t>单击此处编辑母版标题样式</a:t>
            </a:r>
          </a:p>
        </p:txBody>
      </p:sp>
      <p:sp>
        <p:nvSpPr>
          <p:cNvPr id="4103" name="Rectangle 7"/>
          <p:cNvSpPr>
            <a:spLocks noGrp="1" noChangeArrowheads="1"/>
          </p:cNvSpPr>
          <p:nvPr>
            <p:ph type="subTitle" idx="1"/>
          </p:nvPr>
        </p:nvSpPr>
        <p:spPr>
          <a:xfrm>
            <a:off x="1625600" y="3886200"/>
            <a:ext cx="6400800" cy="1771650"/>
          </a:xfrm>
        </p:spPr>
        <p:txBody>
          <a:bodyPr lIns="91440" tIns="45720" rIns="91440" bIns="45720"/>
          <a:lstStyle>
            <a:lvl1pPr marL="0" indent="0" algn="ctr">
              <a:buFont typeface="Wingdings" pitchFamily="2" charset="2"/>
              <a:buNone/>
              <a:defRPr/>
            </a:lvl1pPr>
          </a:lstStyle>
          <a:p>
            <a:pPr lvl="0"/>
            <a:r>
              <a:rPr lang="zh-CN" altLang="en-US" noProof="0" smtClean="0"/>
              <a:t>单击此处编辑母版副标题样式</a:t>
            </a:r>
          </a:p>
        </p:txBody>
      </p:sp>
      <p:sp>
        <p:nvSpPr>
          <p:cNvPr id="4104" name="Rectangle 8"/>
          <p:cNvSpPr>
            <a:spLocks noGrp="1" noChangeArrowheads="1"/>
          </p:cNvSpPr>
          <p:nvPr>
            <p:ph type="dt" sz="quarter" idx="2"/>
          </p:nvPr>
        </p:nvSpPr>
        <p:spPr>
          <a:xfrm>
            <a:off x="1084263" y="6096000"/>
            <a:ext cx="1905000" cy="457200"/>
          </a:xfrm>
        </p:spPr>
        <p:txBody>
          <a:bodyPr/>
          <a:lstStyle>
            <a:lvl1pPr>
              <a:defRPr sz="1400" b="0">
                <a:solidFill>
                  <a:schemeClr val="tx1"/>
                </a:solidFill>
                <a:latin typeface="+mn-lt"/>
              </a:defRPr>
            </a:lvl1pPr>
          </a:lstStyle>
          <a:p>
            <a:fld id="{51CA34F0-BE3A-405A-8890-24E7ECAC10D4}" type="datetime1">
              <a:rPr lang="zh-CN" altLang="en-US"/>
              <a:pPr/>
              <a:t>2018/9/27</a:t>
            </a:fld>
            <a:endParaRPr lang="en-US" altLang="zh-CN"/>
          </a:p>
        </p:txBody>
      </p:sp>
      <p:sp>
        <p:nvSpPr>
          <p:cNvPr id="4105" name="Rectangle 9"/>
          <p:cNvSpPr>
            <a:spLocks noGrp="1" noChangeArrowheads="1"/>
          </p:cNvSpPr>
          <p:nvPr>
            <p:ph type="ftr" sz="quarter" idx="3"/>
          </p:nvPr>
        </p:nvSpPr>
        <p:spPr>
          <a:xfrm>
            <a:off x="3522663" y="6096000"/>
            <a:ext cx="2895600" cy="457200"/>
          </a:xfrm>
        </p:spPr>
        <p:txBody>
          <a:bodyPr/>
          <a:lstStyle>
            <a:lvl1pPr>
              <a:defRPr sz="1400" b="0">
                <a:solidFill>
                  <a:schemeClr val="tx1"/>
                </a:solidFill>
                <a:latin typeface="+mn-lt"/>
              </a:defRPr>
            </a:lvl1pPr>
          </a:lstStyle>
          <a:p>
            <a:r>
              <a:rPr lang="en-US" altLang="zh-CN"/>
              <a:t>计算机科学与工程学院</a:t>
            </a:r>
          </a:p>
        </p:txBody>
      </p:sp>
      <p:sp>
        <p:nvSpPr>
          <p:cNvPr id="4106" name="Rectangle 10"/>
          <p:cNvSpPr>
            <a:spLocks noGrp="1" noChangeArrowheads="1"/>
          </p:cNvSpPr>
          <p:nvPr>
            <p:ph type="sldNum" sz="quarter" idx="4"/>
          </p:nvPr>
        </p:nvSpPr>
        <p:spPr>
          <a:xfrm>
            <a:off x="6951663" y="6096000"/>
            <a:ext cx="1905000" cy="457200"/>
          </a:xfrm>
        </p:spPr>
        <p:txBody>
          <a:bodyPr/>
          <a:lstStyle>
            <a:lvl1pPr>
              <a:defRPr sz="1400" b="0">
                <a:solidFill>
                  <a:schemeClr val="tx1"/>
                </a:solidFill>
                <a:latin typeface="+mn-lt"/>
              </a:defRPr>
            </a:lvl1pPr>
          </a:lstStyle>
          <a:p>
            <a:fld id="{5010FB87-8E08-47D7-906F-2F0D40F5B166}" type="slidenum">
              <a:rPr lang="en-US" altLang="zh-CN"/>
              <a:pPr/>
              <a:t>‹#›</a:t>
            </a:fld>
            <a:endParaRPr lang="en-US" altLang="zh-CN"/>
          </a:p>
        </p:txBody>
      </p:sp>
      <p:pic>
        <p:nvPicPr>
          <p:cNvPr id="4108" name="Picture 12" descr="图标-1"/>
          <p:cNvPicPr>
            <a:picLocks noChangeAspect="1" noChangeArrowheads="1"/>
          </p:cNvPicPr>
          <p:nvPr userDrawn="1"/>
        </p:nvPicPr>
        <p:blipFill>
          <a:blip r:embed="rId2">
            <a:lum bright="-6000" contrast="24000"/>
            <a:extLst>
              <a:ext uri="{28A0092B-C50C-407E-A947-70E740481C1C}">
                <a14:useLocalDpi xmlns:a14="http://schemas.microsoft.com/office/drawing/2010/main" val="0"/>
              </a:ext>
            </a:extLst>
          </a:blip>
          <a:srcRect/>
          <a:stretch>
            <a:fillRect/>
          </a:stretch>
        </p:blipFill>
        <p:spPr bwMode="auto">
          <a:xfrm>
            <a:off x="3810000" y="838200"/>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F4ED355-0B88-4522-A0D1-E40DE8C63587}" type="datetime1">
              <a:rPr lang="zh-CN" altLang="en-US"/>
              <a:pPr/>
              <a:t>2018/9/27</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计算机学院</a:t>
            </a:r>
          </a:p>
        </p:txBody>
      </p:sp>
      <p:sp>
        <p:nvSpPr>
          <p:cNvPr id="6" name="灯片编号占位符 5"/>
          <p:cNvSpPr>
            <a:spLocks noGrp="1"/>
          </p:cNvSpPr>
          <p:nvPr>
            <p:ph type="sldNum" sz="quarter" idx="12"/>
          </p:nvPr>
        </p:nvSpPr>
        <p:spPr/>
        <p:txBody>
          <a:bodyPr/>
          <a:lstStyle>
            <a:lvl1pPr>
              <a:defRPr/>
            </a:lvl1pPr>
          </a:lstStyle>
          <a:p>
            <a:fld id="{4DFA4CA6-A547-4F04-86A6-2C246473DA35}" type="slidenum">
              <a:rPr lang="en-US" altLang="zh-CN"/>
              <a:pPr/>
              <a:t>‹#›</a:t>
            </a:fld>
            <a:r>
              <a:rPr lang="en-US" altLang="zh-CN"/>
              <a:t>/70</a:t>
            </a:r>
          </a:p>
        </p:txBody>
      </p:sp>
    </p:spTree>
    <p:extLst>
      <p:ext uri="{BB962C8B-B14F-4D97-AF65-F5344CB8AC3E}">
        <p14:creationId xmlns:p14="http://schemas.microsoft.com/office/powerpoint/2010/main" val="420152816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04800"/>
            <a:ext cx="1905000" cy="1447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304800"/>
            <a:ext cx="5562600" cy="1447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9567065-096D-43AB-89CA-E64F428E1506}" type="datetime1">
              <a:rPr lang="zh-CN" altLang="en-US"/>
              <a:pPr/>
              <a:t>2018/9/27</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计算机学院</a:t>
            </a:r>
          </a:p>
        </p:txBody>
      </p:sp>
      <p:sp>
        <p:nvSpPr>
          <p:cNvPr id="6" name="灯片编号占位符 5"/>
          <p:cNvSpPr>
            <a:spLocks noGrp="1"/>
          </p:cNvSpPr>
          <p:nvPr>
            <p:ph type="sldNum" sz="quarter" idx="12"/>
          </p:nvPr>
        </p:nvSpPr>
        <p:spPr/>
        <p:txBody>
          <a:bodyPr/>
          <a:lstStyle>
            <a:lvl1pPr>
              <a:defRPr/>
            </a:lvl1pPr>
          </a:lstStyle>
          <a:p>
            <a:fld id="{4B7B8B0A-6BC5-4F42-8ABE-CDE8A2BC24AB}" type="slidenum">
              <a:rPr lang="en-US" altLang="zh-CN"/>
              <a:pPr/>
              <a:t>‹#›</a:t>
            </a:fld>
            <a:r>
              <a:rPr lang="en-US" altLang="zh-CN"/>
              <a:t>/70</a:t>
            </a:r>
          </a:p>
        </p:txBody>
      </p:sp>
    </p:spTree>
    <p:extLst>
      <p:ext uri="{BB962C8B-B14F-4D97-AF65-F5344CB8AC3E}">
        <p14:creationId xmlns:p14="http://schemas.microsoft.com/office/powerpoint/2010/main" val="244424123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CA98B43-E1A3-4620-8DBE-941438DEAE91}" type="datetime1">
              <a:rPr lang="zh-CN" altLang="en-US"/>
              <a:pPr/>
              <a:t>2018/9/27</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计算机学院</a:t>
            </a:r>
          </a:p>
        </p:txBody>
      </p:sp>
      <p:sp>
        <p:nvSpPr>
          <p:cNvPr id="6" name="灯片编号占位符 5"/>
          <p:cNvSpPr>
            <a:spLocks noGrp="1"/>
          </p:cNvSpPr>
          <p:nvPr>
            <p:ph type="sldNum" sz="quarter" idx="12"/>
          </p:nvPr>
        </p:nvSpPr>
        <p:spPr/>
        <p:txBody>
          <a:bodyPr/>
          <a:lstStyle>
            <a:lvl1pPr>
              <a:defRPr/>
            </a:lvl1pPr>
          </a:lstStyle>
          <a:p>
            <a:fld id="{60AE7C46-3F8E-4DD8-92D7-37D3A6FD55A6}" type="slidenum">
              <a:rPr lang="en-US" altLang="zh-CN"/>
              <a:pPr/>
              <a:t>‹#›</a:t>
            </a:fld>
            <a:r>
              <a:rPr lang="en-US" altLang="zh-CN"/>
              <a:t>/70</a:t>
            </a:r>
          </a:p>
        </p:txBody>
      </p:sp>
    </p:spTree>
    <p:extLst>
      <p:ext uri="{BB962C8B-B14F-4D97-AF65-F5344CB8AC3E}">
        <p14:creationId xmlns:p14="http://schemas.microsoft.com/office/powerpoint/2010/main" val="260827716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79FFD953-C2BC-46EB-823F-4CA1761235E5}" type="datetime1">
              <a:rPr lang="zh-CN" altLang="en-US"/>
              <a:pPr/>
              <a:t>2018/9/27</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计算机学院</a:t>
            </a:r>
          </a:p>
        </p:txBody>
      </p:sp>
      <p:sp>
        <p:nvSpPr>
          <p:cNvPr id="6" name="灯片编号占位符 5"/>
          <p:cNvSpPr>
            <a:spLocks noGrp="1"/>
          </p:cNvSpPr>
          <p:nvPr>
            <p:ph type="sldNum" sz="quarter" idx="12"/>
          </p:nvPr>
        </p:nvSpPr>
        <p:spPr/>
        <p:txBody>
          <a:bodyPr/>
          <a:lstStyle>
            <a:lvl1pPr>
              <a:defRPr/>
            </a:lvl1pPr>
          </a:lstStyle>
          <a:p>
            <a:fld id="{1B3F1316-BB2B-4AF1-8238-CFE0351D8AE2}" type="slidenum">
              <a:rPr lang="en-US" altLang="zh-CN"/>
              <a:pPr/>
              <a:t>‹#›</a:t>
            </a:fld>
            <a:r>
              <a:rPr lang="en-US" altLang="zh-CN"/>
              <a:t>/70</a:t>
            </a:r>
          </a:p>
        </p:txBody>
      </p:sp>
    </p:spTree>
    <p:extLst>
      <p:ext uri="{BB962C8B-B14F-4D97-AF65-F5344CB8AC3E}">
        <p14:creationId xmlns:p14="http://schemas.microsoft.com/office/powerpoint/2010/main" val="205553104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166813"/>
            <a:ext cx="3733800" cy="58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1166813"/>
            <a:ext cx="3733800" cy="58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F302BD7-57EA-4705-8B03-24A7032C7F2B}" type="datetime1">
              <a:rPr lang="zh-CN" altLang="en-US"/>
              <a:pPr/>
              <a:t>2018/9/27</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计算机学院</a:t>
            </a:r>
          </a:p>
        </p:txBody>
      </p:sp>
      <p:sp>
        <p:nvSpPr>
          <p:cNvPr id="7" name="灯片编号占位符 6"/>
          <p:cNvSpPr>
            <a:spLocks noGrp="1"/>
          </p:cNvSpPr>
          <p:nvPr>
            <p:ph type="sldNum" sz="quarter" idx="12"/>
          </p:nvPr>
        </p:nvSpPr>
        <p:spPr/>
        <p:txBody>
          <a:bodyPr/>
          <a:lstStyle>
            <a:lvl1pPr>
              <a:defRPr/>
            </a:lvl1pPr>
          </a:lstStyle>
          <a:p>
            <a:fld id="{15629682-E3E8-4E06-B7E3-3ACF950E92A8}" type="slidenum">
              <a:rPr lang="en-US" altLang="zh-CN"/>
              <a:pPr/>
              <a:t>‹#›</a:t>
            </a:fld>
            <a:r>
              <a:rPr lang="en-US" altLang="zh-CN"/>
              <a:t>/70</a:t>
            </a:r>
          </a:p>
        </p:txBody>
      </p:sp>
    </p:spTree>
    <p:extLst>
      <p:ext uri="{BB962C8B-B14F-4D97-AF65-F5344CB8AC3E}">
        <p14:creationId xmlns:p14="http://schemas.microsoft.com/office/powerpoint/2010/main" val="168996320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7B5B156E-7C37-4698-BD36-DD79DC7D37F7}" type="datetime1">
              <a:rPr lang="zh-CN" altLang="en-US"/>
              <a:pPr/>
              <a:t>2018/9/27</a:t>
            </a:fld>
            <a:endParaRPr lang="en-US" altLang="zh-CN"/>
          </a:p>
        </p:txBody>
      </p:sp>
      <p:sp>
        <p:nvSpPr>
          <p:cNvPr id="8" name="页脚占位符 7"/>
          <p:cNvSpPr>
            <a:spLocks noGrp="1"/>
          </p:cNvSpPr>
          <p:nvPr>
            <p:ph type="ftr" sz="quarter" idx="11"/>
          </p:nvPr>
        </p:nvSpPr>
        <p:spPr/>
        <p:txBody>
          <a:bodyPr/>
          <a:lstStyle>
            <a:lvl1pPr>
              <a:defRPr/>
            </a:lvl1pPr>
          </a:lstStyle>
          <a:p>
            <a:r>
              <a:rPr lang="zh-CN" altLang="en-US"/>
              <a:t>计算机学院</a:t>
            </a:r>
          </a:p>
        </p:txBody>
      </p:sp>
      <p:sp>
        <p:nvSpPr>
          <p:cNvPr id="9" name="灯片编号占位符 8"/>
          <p:cNvSpPr>
            <a:spLocks noGrp="1"/>
          </p:cNvSpPr>
          <p:nvPr>
            <p:ph type="sldNum" sz="quarter" idx="12"/>
          </p:nvPr>
        </p:nvSpPr>
        <p:spPr/>
        <p:txBody>
          <a:bodyPr/>
          <a:lstStyle>
            <a:lvl1pPr>
              <a:defRPr/>
            </a:lvl1pPr>
          </a:lstStyle>
          <a:p>
            <a:fld id="{9E6FA2B7-015A-4221-9420-C0C4EECFCC99}" type="slidenum">
              <a:rPr lang="en-US" altLang="zh-CN"/>
              <a:pPr/>
              <a:t>‹#›</a:t>
            </a:fld>
            <a:r>
              <a:rPr lang="en-US" altLang="zh-CN"/>
              <a:t>/70</a:t>
            </a:r>
          </a:p>
        </p:txBody>
      </p:sp>
    </p:spTree>
    <p:extLst>
      <p:ext uri="{BB962C8B-B14F-4D97-AF65-F5344CB8AC3E}">
        <p14:creationId xmlns:p14="http://schemas.microsoft.com/office/powerpoint/2010/main" val="65124357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E4286E33-7D84-4C83-A58E-FBF0514DAF01}" type="datetime1">
              <a:rPr lang="zh-CN" altLang="en-US"/>
              <a:pPr/>
              <a:t>2018/9/27</a:t>
            </a:fld>
            <a:endParaRPr lang="en-US" altLang="zh-CN"/>
          </a:p>
        </p:txBody>
      </p:sp>
      <p:sp>
        <p:nvSpPr>
          <p:cNvPr id="4" name="页脚占位符 3"/>
          <p:cNvSpPr>
            <a:spLocks noGrp="1"/>
          </p:cNvSpPr>
          <p:nvPr>
            <p:ph type="ftr" sz="quarter" idx="11"/>
          </p:nvPr>
        </p:nvSpPr>
        <p:spPr/>
        <p:txBody>
          <a:bodyPr/>
          <a:lstStyle>
            <a:lvl1pPr>
              <a:defRPr/>
            </a:lvl1pPr>
          </a:lstStyle>
          <a:p>
            <a:r>
              <a:rPr lang="zh-CN" altLang="en-US"/>
              <a:t>计算机学院</a:t>
            </a:r>
          </a:p>
        </p:txBody>
      </p:sp>
      <p:sp>
        <p:nvSpPr>
          <p:cNvPr id="5" name="灯片编号占位符 4"/>
          <p:cNvSpPr>
            <a:spLocks noGrp="1"/>
          </p:cNvSpPr>
          <p:nvPr>
            <p:ph type="sldNum" sz="quarter" idx="12"/>
          </p:nvPr>
        </p:nvSpPr>
        <p:spPr/>
        <p:txBody>
          <a:bodyPr/>
          <a:lstStyle>
            <a:lvl1pPr>
              <a:defRPr/>
            </a:lvl1pPr>
          </a:lstStyle>
          <a:p>
            <a:fld id="{40C0B4D4-292A-4F6A-8E96-B8ED1056C37B}" type="slidenum">
              <a:rPr lang="en-US" altLang="zh-CN"/>
              <a:pPr/>
              <a:t>‹#›</a:t>
            </a:fld>
            <a:r>
              <a:rPr lang="en-US" altLang="zh-CN"/>
              <a:t>/70</a:t>
            </a:r>
          </a:p>
        </p:txBody>
      </p:sp>
    </p:spTree>
    <p:extLst>
      <p:ext uri="{BB962C8B-B14F-4D97-AF65-F5344CB8AC3E}">
        <p14:creationId xmlns:p14="http://schemas.microsoft.com/office/powerpoint/2010/main" val="40582692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BD9D477-6C08-48F2-B1CE-AF38297E3A67}" type="datetime1">
              <a:rPr lang="zh-CN" altLang="en-US"/>
              <a:pPr/>
              <a:t>2018/9/27</a:t>
            </a:fld>
            <a:endParaRPr lang="en-US" altLang="zh-CN"/>
          </a:p>
        </p:txBody>
      </p:sp>
      <p:sp>
        <p:nvSpPr>
          <p:cNvPr id="3" name="页脚占位符 2"/>
          <p:cNvSpPr>
            <a:spLocks noGrp="1"/>
          </p:cNvSpPr>
          <p:nvPr>
            <p:ph type="ftr" sz="quarter" idx="11"/>
          </p:nvPr>
        </p:nvSpPr>
        <p:spPr/>
        <p:txBody>
          <a:bodyPr/>
          <a:lstStyle>
            <a:lvl1pPr>
              <a:defRPr/>
            </a:lvl1pPr>
          </a:lstStyle>
          <a:p>
            <a:r>
              <a:rPr lang="zh-CN" altLang="en-US"/>
              <a:t>计算机学院</a:t>
            </a:r>
          </a:p>
        </p:txBody>
      </p:sp>
      <p:sp>
        <p:nvSpPr>
          <p:cNvPr id="4" name="灯片编号占位符 3"/>
          <p:cNvSpPr>
            <a:spLocks noGrp="1"/>
          </p:cNvSpPr>
          <p:nvPr>
            <p:ph type="sldNum" sz="quarter" idx="12"/>
          </p:nvPr>
        </p:nvSpPr>
        <p:spPr/>
        <p:txBody>
          <a:bodyPr/>
          <a:lstStyle>
            <a:lvl1pPr>
              <a:defRPr/>
            </a:lvl1pPr>
          </a:lstStyle>
          <a:p>
            <a:fld id="{DBF7CA95-FCC5-481F-90AF-8E8CAC92F47A}" type="slidenum">
              <a:rPr lang="en-US" altLang="zh-CN"/>
              <a:pPr/>
              <a:t>‹#›</a:t>
            </a:fld>
            <a:r>
              <a:rPr lang="en-US" altLang="zh-CN"/>
              <a:t>/70</a:t>
            </a:r>
          </a:p>
        </p:txBody>
      </p:sp>
    </p:spTree>
    <p:extLst>
      <p:ext uri="{BB962C8B-B14F-4D97-AF65-F5344CB8AC3E}">
        <p14:creationId xmlns:p14="http://schemas.microsoft.com/office/powerpoint/2010/main" val="384689259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286F5434-1DE4-4DFB-9D82-3EE20F6873F1}" type="datetime1">
              <a:rPr lang="zh-CN" altLang="en-US"/>
              <a:pPr/>
              <a:t>2018/9/27</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计算机学院</a:t>
            </a:r>
          </a:p>
        </p:txBody>
      </p:sp>
      <p:sp>
        <p:nvSpPr>
          <p:cNvPr id="7" name="灯片编号占位符 6"/>
          <p:cNvSpPr>
            <a:spLocks noGrp="1"/>
          </p:cNvSpPr>
          <p:nvPr>
            <p:ph type="sldNum" sz="quarter" idx="12"/>
          </p:nvPr>
        </p:nvSpPr>
        <p:spPr/>
        <p:txBody>
          <a:bodyPr/>
          <a:lstStyle>
            <a:lvl1pPr>
              <a:defRPr/>
            </a:lvl1pPr>
          </a:lstStyle>
          <a:p>
            <a:fld id="{A1D0927A-0AD8-4E1B-A5E9-F7A7C7AC318C}" type="slidenum">
              <a:rPr lang="en-US" altLang="zh-CN"/>
              <a:pPr/>
              <a:t>‹#›</a:t>
            </a:fld>
            <a:r>
              <a:rPr lang="en-US" altLang="zh-CN"/>
              <a:t>/70</a:t>
            </a:r>
          </a:p>
        </p:txBody>
      </p:sp>
    </p:spTree>
    <p:extLst>
      <p:ext uri="{BB962C8B-B14F-4D97-AF65-F5344CB8AC3E}">
        <p14:creationId xmlns:p14="http://schemas.microsoft.com/office/powerpoint/2010/main" val="89085167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22AC8253-B3C8-497C-8CB9-18F692866A12}" type="datetime1">
              <a:rPr lang="zh-CN" altLang="en-US"/>
              <a:pPr/>
              <a:t>2018/9/27</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计算机学院</a:t>
            </a:r>
          </a:p>
        </p:txBody>
      </p:sp>
      <p:sp>
        <p:nvSpPr>
          <p:cNvPr id="7" name="灯片编号占位符 6"/>
          <p:cNvSpPr>
            <a:spLocks noGrp="1"/>
          </p:cNvSpPr>
          <p:nvPr>
            <p:ph type="sldNum" sz="quarter" idx="12"/>
          </p:nvPr>
        </p:nvSpPr>
        <p:spPr/>
        <p:txBody>
          <a:bodyPr/>
          <a:lstStyle>
            <a:lvl1pPr>
              <a:defRPr/>
            </a:lvl1pPr>
          </a:lstStyle>
          <a:p>
            <a:fld id="{1BC1E961-AFA3-4B34-8288-215A91C6CA21}" type="slidenum">
              <a:rPr lang="en-US" altLang="zh-CN"/>
              <a:pPr/>
              <a:t>‹#›</a:t>
            </a:fld>
            <a:r>
              <a:rPr lang="en-US" altLang="zh-CN"/>
              <a:t>/70</a:t>
            </a:r>
          </a:p>
        </p:txBody>
      </p:sp>
    </p:spTree>
    <p:extLst>
      <p:ext uri="{BB962C8B-B14F-4D97-AF65-F5344CB8AC3E}">
        <p14:creationId xmlns:p14="http://schemas.microsoft.com/office/powerpoint/2010/main" val="36101355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FFFFFF"/>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3083" name="Rectangle 11"/>
          <p:cNvSpPr>
            <a:spLocks noChangeArrowheads="1"/>
          </p:cNvSpPr>
          <p:nvPr userDrawn="1"/>
        </p:nvSpPr>
        <p:spPr bwMode="auto">
          <a:xfrm>
            <a:off x="0" y="6553200"/>
            <a:ext cx="9144000" cy="304800"/>
          </a:xfrm>
          <a:prstGeom prst="rect">
            <a:avLst/>
          </a:prstGeom>
          <a:solidFill>
            <a:srgbClr val="91735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076" name="Picture 4" descr="minispir"/>
          <p:cNvPicPr>
            <a:picLocks noChangeAspect="1" noChangeArrowheads="1"/>
          </p:cNvPicPr>
          <p:nvPr/>
        </p:nvPicPr>
        <p:blipFill>
          <a:blip r:embed="rId13">
            <a:extLst>
              <a:ext uri="{28A0092B-C50C-407E-A947-70E740481C1C}">
                <a14:useLocalDpi xmlns:a14="http://schemas.microsoft.com/office/drawing/2010/main" val="0"/>
              </a:ext>
            </a:extLst>
          </a:blip>
          <a:srcRect b="5333"/>
          <a:stretch>
            <a:fillRect/>
          </a:stretch>
        </p:blipFill>
        <p:spPr bwMode="ltGray">
          <a:xfrm>
            <a:off x="0" y="0"/>
            <a:ext cx="1181100" cy="6553200"/>
          </a:xfrm>
          <a:prstGeom prst="rect">
            <a:avLst/>
          </a:prstGeom>
          <a:noFill/>
          <a:extLst>
            <a:ext uri="{909E8E84-426E-40DD-AFC4-6F175D3DCCD1}">
              <a14:hiddenFill xmlns:a14="http://schemas.microsoft.com/office/drawing/2010/main">
                <a:solidFill>
                  <a:srgbClr val="FFFFFF"/>
                </a:solidFill>
              </a14:hiddenFill>
            </a:ext>
          </a:extLst>
        </p:spPr>
      </p:pic>
      <p:sp>
        <p:nvSpPr>
          <p:cNvPr id="3078" name="Rectangle 6"/>
          <p:cNvSpPr>
            <a:spLocks noGrp="1" noChangeArrowheads="1"/>
          </p:cNvSpPr>
          <p:nvPr>
            <p:ph type="title"/>
          </p:nvPr>
        </p:nvSpPr>
        <p:spPr bwMode="auto">
          <a:xfrm>
            <a:off x="1295400" y="304800"/>
            <a:ext cx="7329488"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9" name="Rectangle 7"/>
          <p:cNvSpPr>
            <a:spLocks noGrp="1" noChangeArrowheads="1"/>
          </p:cNvSpPr>
          <p:nvPr>
            <p:ph type="body" idx="1"/>
          </p:nvPr>
        </p:nvSpPr>
        <p:spPr bwMode="auto">
          <a:xfrm>
            <a:off x="1066800" y="1166813"/>
            <a:ext cx="76200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anchor="t" anchorCtr="0" compatLnSpc="1">
            <a:prstTxWarp prst="textNoShape">
              <a:avLst/>
            </a:prstTxWarp>
            <a:spAutoFit/>
          </a:bodyPr>
          <a:lstStyle/>
          <a:p>
            <a:pPr lvl="0"/>
            <a:r>
              <a:rPr lang="en-US" altLang="zh-CN" smtClean="0"/>
              <a:t> </a:t>
            </a:r>
          </a:p>
        </p:txBody>
      </p:sp>
      <p:sp>
        <p:nvSpPr>
          <p:cNvPr id="3080" name="Rectangle 8"/>
          <p:cNvSpPr>
            <a:spLocks noGrp="1" noChangeArrowheads="1"/>
          </p:cNvSpPr>
          <p:nvPr>
            <p:ph type="dt" sz="half" idx="2"/>
          </p:nvPr>
        </p:nvSpPr>
        <p:spPr bwMode="auto">
          <a:xfrm>
            <a:off x="1014413" y="6542088"/>
            <a:ext cx="1905000" cy="16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800" b="1">
                <a:solidFill>
                  <a:srgbClr val="00FF00"/>
                </a:solidFill>
                <a:latin typeface="+mn-ea"/>
              </a:defRPr>
            </a:lvl1pPr>
          </a:lstStyle>
          <a:p>
            <a:fld id="{56640837-16E9-4FC9-847E-D28C8B6CF573}" type="datetime1">
              <a:rPr lang="zh-CN" altLang="en-US"/>
              <a:pPr/>
              <a:t>2018/9/27</a:t>
            </a:fld>
            <a:endParaRPr lang="en-US" altLang="zh-CN"/>
          </a:p>
        </p:txBody>
      </p:sp>
      <p:sp>
        <p:nvSpPr>
          <p:cNvPr id="3081" name="Rectangle 9"/>
          <p:cNvSpPr>
            <a:spLocks noGrp="1" noChangeArrowheads="1"/>
          </p:cNvSpPr>
          <p:nvPr>
            <p:ph type="ftr" sz="quarter" idx="3"/>
          </p:nvPr>
        </p:nvSpPr>
        <p:spPr bwMode="auto">
          <a:xfrm>
            <a:off x="2921000" y="6542088"/>
            <a:ext cx="3959225" cy="16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800" b="1">
                <a:solidFill>
                  <a:srgbClr val="00FF00"/>
                </a:solidFill>
                <a:latin typeface="+mn-ea"/>
              </a:defRPr>
            </a:lvl1pPr>
          </a:lstStyle>
          <a:p>
            <a:r>
              <a:rPr lang="zh-CN" altLang="en-US"/>
              <a:t>计算机学院</a:t>
            </a:r>
          </a:p>
        </p:txBody>
      </p:sp>
      <p:sp>
        <p:nvSpPr>
          <p:cNvPr id="3082" name="Rectangle 10"/>
          <p:cNvSpPr>
            <a:spLocks noGrp="1" noChangeArrowheads="1"/>
          </p:cNvSpPr>
          <p:nvPr>
            <p:ph type="sldNum" sz="quarter" idx="4"/>
          </p:nvPr>
        </p:nvSpPr>
        <p:spPr bwMode="auto">
          <a:xfrm>
            <a:off x="6881813" y="6542088"/>
            <a:ext cx="1905000" cy="16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800" b="1">
                <a:solidFill>
                  <a:srgbClr val="00FF00"/>
                </a:solidFill>
                <a:latin typeface="+mn-ea"/>
              </a:defRPr>
            </a:lvl1pPr>
          </a:lstStyle>
          <a:p>
            <a:fld id="{93A2370B-7F64-4A22-BE61-0C1B9CD7683F}" type="slidenum">
              <a:rPr lang="en-US" altLang="zh-CN"/>
              <a:pPr/>
              <a:t>‹#›</a:t>
            </a:fld>
            <a:r>
              <a:rPr lang="en-US" altLang="zh-CN"/>
              <a:t>/70</a:t>
            </a:r>
          </a:p>
        </p:txBody>
      </p:sp>
      <p:sp>
        <p:nvSpPr>
          <p:cNvPr id="3084" name="Rectangle 12"/>
          <p:cNvSpPr>
            <a:spLocks noChangeArrowheads="1"/>
          </p:cNvSpPr>
          <p:nvPr userDrawn="1"/>
        </p:nvSpPr>
        <p:spPr bwMode="auto">
          <a:xfrm>
            <a:off x="1143000" y="0"/>
            <a:ext cx="8001000" cy="241300"/>
          </a:xfrm>
          <a:prstGeom prst="rect">
            <a:avLst/>
          </a:prstGeom>
          <a:solidFill>
            <a:srgbClr val="91735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5" name="Rectangle 13"/>
          <p:cNvSpPr>
            <a:spLocks noChangeArrowheads="1"/>
          </p:cNvSpPr>
          <p:nvPr userDrawn="1"/>
        </p:nvSpPr>
        <p:spPr bwMode="auto">
          <a:xfrm>
            <a:off x="8991600" y="228600"/>
            <a:ext cx="152400" cy="6324600"/>
          </a:xfrm>
          <a:prstGeom prst="rect">
            <a:avLst/>
          </a:prstGeom>
          <a:solidFill>
            <a:srgbClr val="91735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6" name="Rectangle 14"/>
          <p:cNvSpPr>
            <a:spLocks noChangeArrowheads="1"/>
          </p:cNvSpPr>
          <p:nvPr userDrawn="1"/>
        </p:nvSpPr>
        <p:spPr bwMode="auto">
          <a:xfrm>
            <a:off x="1066800" y="1012825"/>
            <a:ext cx="7558088" cy="539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088" name="Picture 16" descr="图标-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09600" y="228600"/>
            <a:ext cx="952500" cy="9525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p:txStyles>
    <p:titleStyle>
      <a:lvl1pPr algn="ctr" rtl="0" fontAlgn="base">
        <a:spcBef>
          <a:spcPct val="0"/>
        </a:spcBef>
        <a:spcAft>
          <a:spcPct val="0"/>
        </a:spcAft>
        <a:defRPr kumimoji="1" sz="4000" b="1">
          <a:solidFill>
            <a:srgbClr val="CC00CC"/>
          </a:solidFill>
          <a:latin typeface="+mj-lt"/>
          <a:ea typeface="+mj-ea"/>
          <a:cs typeface="+mj-cs"/>
        </a:defRPr>
      </a:lvl1pPr>
      <a:lvl2pPr algn="ctr" rtl="0" fontAlgn="base">
        <a:spcBef>
          <a:spcPct val="0"/>
        </a:spcBef>
        <a:spcAft>
          <a:spcPct val="0"/>
        </a:spcAft>
        <a:defRPr kumimoji="1" sz="4000" b="1">
          <a:solidFill>
            <a:srgbClr val="CC00CC"/>
          </a:solidFill>
          <a:latin typeface="Times New Roman" pitchFamily="18" charset="0"/>
          <a:ea typeface="宋体" pitchFamily="2" charset="-122"/>
        </a:defRPr>
      </a:lvl2pPr>
      <a:lvl3pPr algn="ctr" rtl="0" fontAlgn="base">
        <a:spcBef>
          <a:spcPct val="0"/>
        </a:spcBef>
        <a:spcAft>
          <a:spcPct val="0"/>
        </a:spcAft>
        <a:defRPr kumimoji="1" sz="4000" b="1">
          <a:solidFill>
            <a:srgbClr val="CC00CC"/>
          </a:solidFill>
          <a:latin typeface="Times New Roman" pitchFamily="18" charset="0"/>
          <a:ea typeface="宋体" pitchFamily="2" charset="-122"/>
        </a:defRPr>
      </a:lvl3pPr>
      <a:lvl4pPr algn="ctr" rtl="0" fontAlgn="base">
        <a:spcBef>
          <a:spcPct val="0"/>
        </a:spcBef>
        <a:spcAft>
          <a:spcPct val="0"/>
        </a:spcAft>
        <a:defRPr kumimoji="1" sz="4000" b="1">
          <a:solidFill>
            <a:srgbClr val="CC00CC"/>
          </a:solidFill>
          <a:latin typeface="Times New Roman" pitchFamily="18" charset="0"/>
          <a:ea typeface="宋体" pitchFamily="2" charset="-122"/>
        </a:defRPr>
      </a:lvl4pPr>
      <a:lvl5pPr algn="ctr" rtl="0" fontAlgn="base">
        <a:spcBef>
          <a:spcPct val="0"/>
        </a:spcBef>
        <a:spcAft>
          <a:spcPct val="0"/>
        </a:spcAft>
        <a:defRPr kumimoji="1" sz="4000" b="1">
          <a:solidFill>
            <a:srgbClr val="CC00CC"/>
          </a:solidFill>
          <a:latin typeface="Times New Roman" pitchFamily="18" charset="0"/>
          <a:ea typeface="宋体" pitchFamily="2" charset="-122"/>
        </a:defRPr>
      </a:lvl5pPr>
      <a:lvl6pPr marL="457200" algn="ctr" rtl="0" fontAlgn="base">
        <a:spcBef>
          <a:spcPct val="0"/>
        </a:spcBef>
        <a:spcAft>
          <a:spcPct val="0"/>
        </a:spcAft>
        <a:defRPr kumimoji="1" sz="4000" b="1">
          <a:solidFill>
            <a:srgbClr val="CC00CC"/>
          </a:solidFill>
          <a:latin typeface="Times New Roman" pitchFamily="18" charset="0"/>
          <a:ea typeface="宋体" pitchFamily="2" charset="-122"/>
        </a:defRPr>
      </a:lvl6pPr>
      <a:lvl7pPr marL="914400" algn="ctr" rtl="0" fontAlgn="base">
        <a:spcBef>
          <a:spcPct val="0"/>
        </a:spcBef>
        <a:spcAft>
          <a:spcPct val="0"/>
        </a:spcAft>
        <a:defRPr kumimoji="1" sz="4000" b="1">
          <a:solidFill>
            <a:srgbClr val="CC00CC"/>
          </a:solidFill>
          <a:latin typeface="Times New Roman" pitchFamily="18" charset="0"/>
          <a:ea typeface="宋体" pitchFamily="2" charset="-122"/>
        </a:defRPr>
      </a:lvl7pPr>
      <a:lvl8pPr marL="1371600" algn="ctr" rtl="0" fontAlgn="base">
        <a:spcBef>
          <a:spcPct val="0"/>
        </a:spcBef>
        <a:spcAft>
          <a:spcPct val="0"/>
        </a:spcAft>
        <a:defRPr kumimoji="1" sz="4000" b="1">
          <a:solidFill>
            <a:srgbClr val="CC00CC"/>
          </a:solidFill>
          <a:latin typeface="Times New Roman" pitchFamily="18" charset="0"/>
          <a:ea typeface="宋体" pitchFamily="2" charset="-122"/>
        </a:defRPr>
      </a:lvl8pPr>
      <a:lvl9pPr marL="1828800" algn="ctr" rtl="0" fontAlgn="base">
        <a:spcBef>
          <a:spcPct val="0"/>
        </a:spcBef>
        <a:spcAft>
          <a:spcPct val="0"/>
        </a:spcAft>
        <a:defRPr kumimoji="1" sz="4000" b="1">
          <a:solidFill>
            <a:srgbClr val="CC00CC"/>
          </a:solidFill>
          <a:latin typeface="Times New Roman" pitchFamily="18" charset="0"/>
          <a:ea typeface="宋体" pitchFamily="2" charset="-122"/>
        </a:defRPr>
      </a:lvl9pPr>
    </p:titleStyle>
    <p:bodyStyle>
      <a:lvl1pPr marL="342900" indent="-342900" algn="just" rtl="0" fontAlgn="base">
        <a:lnSpc>
          <a:spcPct val="120000"/>
        </a:lnSpc>
        <a:spcBef>
          <a:spcPct val="0"/>
        </a:spcBef>
        <a:spcAft>
          <a:spcPct val="0"/>
        </a:spcAft>
        <a:buClr>
          <a:srgbClr val="00FF00"/>
        </a:buClr>
        <a:buFont typeface="Wingdings" pitchFamily="2" charset="2"/>
        <a:buChar char="§"/>
        <a:defRPr kumimoji="1" sz="2800" b="1">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1066800" y="3932238"/>
            <a:ext cx="6858000" cy="823912"/>
          </a:xfrm>
        </p:spPr>
        <p:txBody>
          <a:bodyPr>
            <a:spAutoFit/>
          </a:bodyPr>
          <a:lstStyle/>
          <a:p>
            <a:endParaRPr lang="zh-CN" altLang="en-US" sz="4800" dirty="0">
              <a:solidFill>
                <a:srgbClr val="0000FF"/>
              </a:solidFill>
              <a:ea typeface="楷体_GB2312" pitchFamily="49" charset="-122"/>
            </a:endParaRPr>
          </a:p>
        </p:txBody>
      </p:sp>
      <p:sp>
        <p:nvSpPr>
          <p:cNvPr id="96259" name="Rectangle 3"/>
          <p:cNvSpPr>
            <a:spLocks noGrp="1" noChangeArrowheads="1"/>
          </p:cNvSpPr>
          <p:nvPr>
            <p:ph type="subTitle" idx="1"/>
          </p:nvPr>
        </p:nvSpPr>
        <p:spPr>
          <a:xfrm>
            <a:off x="457200" y="4495800"/>
            <a:ext cx="8382000" cy="2287588"/>
          </a:xfrm>
          <a:noFill/>
          <a:ln/>
        </p:spPr>
        <p:txBody>
          <a:bodyPr/>
          <a:lstStyle/>
          <a:p>
            <a:pPr>
              <a:lnSpc>
                <a:spcPct val="150000"/>
              </a:lnSpc>
            </a:pPr>
            <a:r>
              <a:rPr lang="en-US" altLang="zh-CN" sz="3200" dirty="0">
                <a:solidFill>
                  <a:srgbClr val="990033"/>
                </a:solidFill>
              </a:rPr>
              <a:t>Email</a:t>
            </a:r>
            <a:r>
              <a:rPr lang="zh-CN" altLang="en-US" sz="3200" dirty="0" smtClean="0">
                <a:solidFill>
                  <a:srgbClr val="990033"/>
                </a:solidFill>
              </a:rPr>
              <a:t>：</a:t>
            </a:r>
            <a:r>
              <a:rPr lang="en-US" altLang="zh-CN" sz="3200" dirty="0" smtClean="0">
                <a:solidFill>
                  <a:srgbClr val="990033"/>
                </a:solidFill>
              </a:rPr>
              <a:t>daishucheng@scu.edu.cn</a:t>
            </a:r>
            <a:endParaRPr lang="en-US" altLang="zh-CN" sz="3200" dirty="0">
              <a:solidFill>
                <a:srgbClr val="990033"/>
              </a:solidFill>
            </a:endParaRPr>
          </a:p>
          <a:p>
            <a:pPr>
              <a:lnSpc>
                <a:spcPct val="150000"/>
              </a:lnSpc>
            </a:pPr>
            <a:r>
              <a:rPr lang="en-US" altLang="zh-CN" sz="3200" dirty="0" smtClean="0">
                <a:solidFill>
                  <a:srgbClr val="990033"/>
                </a:solidFill>
              </a:rPr>
              <a:t>18980455872</a:t>
            </a:r>
            <a:endParaRPr lang="en-US" altLang="zh-CN" sz="3200" dirty="0">
              <a:solidFill>
                <a:srgbClr val="990033"/>
              </a:solidFill>
            </a:endParaRPr>
          </a:p>
          <a:p>
            <a:pPr>
              <a:lnSpc>
                <a:spcPct val="150000"/>
              </a:lnSpc>
            </a:pPr>
            <a:fld id="{997AD967-443F-4F09-A3D4-70104E960470}" type="datetime3">
              <a:rPr lang="zh-CN" altLang="en-US" sz="3200">
                <a:solidFill>
                  <a:srgbClr val="00CC99"/>
                </a:solidFill>
              </a:rPr>
              <a:pPr>
                <a:lnSpc>
                  <a:spcPct val="150000"/>
                </a:lnSpc>
              </a:pPr>
              <a:t>2018年9月27日星期四</a:t>
            </a:fld>
            <a:endParaRPr lang="en-US" altLang="zh-CN" sz="3200" dirty="0">
              <a:solidFill>
                <a:srgbClr val="00CC99"/>
              </a:solidFill>
            </a:endParaRPr>
          </a:p>
        </p:txBody>
      </p:sp>
      <p:sp>
        <p:nvSpPr>
          <p:cNvPr id="96260" name="WordArt 4"/>
          <p:cNvSpPr>
            <a:spLocks noChangeArrowheads="1" noChangeShapeType="1" noTextEdit="1"/>
          </p:cNvSpPr>
          <p:nvPr/>
        </p:nvSpPr>
        <p:spPr bwMode="auto">
          <a:xfrm>
            <a:off x="406400" y="1524000"/>
            <a:ext cx="8280400" cy="2362200"/>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pPr algn="ctr"/>
            <a:r>
              <a:rPr lang="zh-CN" altLang="en-US" sz="9600" kern="10" dirty="0">
                <a:ln w="6350">
                  <a:solidFill>
                    <a:srgbClr val="CC00CC"/>
                  </a:solidFill>
                  <a:round/>
                  <a:headEnd/>
                  <a:tailEnd/>
                </a:ln>
                <a:solidFill>
                  <a:srgbClr val="CC00CC"/>
                </a:solidFill>
                <a:latin typeface="黑体"/>
                <a:ea typeface="黑体"/>
              </a:rPr>
              <a:t>离散　　数学</a:t>
            </a:r>
          </a:p>
        </p:txBody>
      </p:sp>
      <p:sp>
        <p:nvSpPr>
          <p:cNvPr id="96261" name="WordArt 5"/>
          <p:cNvSpPr>
            <a:spLocks noChangeArrowheads="1" noChangeShapeType="1" noTextEdit="1"/>
          </p:cNvSpPr>
          <p:nvPr/>
        </p:nvSpPr>
        <p:spPr bwMode="auto">
          <a:xfrm>
            <a:off x="3048000" y="3200400"/>
            <a:ext cx="2809875" cy="561975"/>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pPr algn="ctr"/>
            <a:r>
              <a:rPr lang="zh-CN" altLang="en-US" sz="4400" kern="10">
                <a:ln w="9525" cap="sq">
                  <a:solidFill>
                    <a:srgbClr val="00FF00"/>
                  </a:solidFill>
                  <a:round/>
                  <a:headEnd type="none" w="sm" len="sm"/>
                  <a:tailEnd type="none" w="sm" len="sm"/>
                </a:ln>
                <a:solidFill>
                  <a:srgbClr val="008080"/>
                </a:solidFill>
                <a:latin typeface="黑体"/>
                <a:ea typeface="黑体"/>
              </a:rPr>
              <a:t>计算机学院</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6F82264-AE9E-417E-9747-9DA47D60C03D}"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76E27FFC-5C8B-4B3E-B7DE-698772E3A3F9}" type="slidenum">
              <a:rPr lang="en-US" altLang="zh-CN"/>
              <a:pPr/>
              <a:t>10</a:t>
            </a:fld>
            <a:r>
              <a:rPr lang="en-US" altLang="zh-CN"/>
              <a:t>/70</a:t>
            </a:r>
          </a:p>
        </p:txBody>
      </p:sp>
      <p:sp>
        <p:nvSpPr>
          <p:cNvPr id="189442" name="Rectangle 2"/>
          <p:cNvSpPr>
            <a:spLocks noGrp="1" noChangeArrowheads="1"/>
          </p:cNvSpPr>
          <p:nvPr>
            <p:ph type="title"/>
          </p:nvPr>
        </p:nvSpPr>
        <p:spPr>
          <a:xfrm>
            <a:off x="1619250" y="304800"/>
            <a:ext cx="7005638" cy="719138"/>
          </a:xfrm>
        </p:spPr>
        <p:txBody>
          <a:bodyPr/>
          <a:lstStyle/>
          <a:p>
            <a:pPr algn="l"/>
            <a:r>
              <a:rPr lang="en-US" altLang="zh-CN" sz="3200">
                <a:solidFill>
                  <a:srgbClr val="FF0000"/>
                </a:solidFill>
                <a:latin typeface="楷体_GB2312" pitchFamily="49" charset="-122"/>
                <a:ea typeface="楷体_GB2312" pitchFamily="49" charset="-122"/>
              </a:rPr>
              <a:t>§2.1  </a:t>
            </a:r>
            <a:r>
              <a:rPr lang="zh-CN" altLang="en-US" sz="3200">
                <a:solidFill>
                  <a:srgbClr val="FF0000"/>
                </a:solidFill>
                <a:latin typeface="楷体_GB2312" pitchFamily="49" charset="-122"/>
                <a:ea typeface="楷体_GB2312" pitchFamily="49" charset="-122"/>
              </a:rPr>
              <a:t>量词化逻辑</a:t>
            </a:r>
            <a:r>
              <a:rPr lang="en-US" altLang="zh-CN" sz="3200">
                <a:solidFill>
                  <a:srgbClr val="FF0000"/>
                </a:solidFill>
                <a:latin typeface="Times New Roman"/>
                <a:ea typeface="楷体_GB2312" pitchFamily="49" charset="-122"/>
              </a:rPr>
              <a:t>——</a:t>
            </a:r>
            <a:r>
              <a:rPr lang="zh-CN" altLang="en-US" sz="3200">
                <a:solidFill>
                  <a:srgbClr val="FF0000"/>
                </a:solidFill>
                <a:latin typeface="楷体_GB2312" pitchFamily="49" charset="-122"/>
                <a:ea typeface="楷体_GB2312" pitchFamily="49" charset="-122"/>
              </a:rPr>
              <a:t>谓词和量词</a:t>
            </a:r>
          </a:p>
        </p:txBody>
      </p:sp>
      <p:sp>
        <p:nvSpPr>
          <p:cNvPr id="189443" name="Rectangle 3"/>
          <p:cNvSpPr>
            <a:spLocks noGrp="1" noChangeArrowheads="1"/>
          </p:cNvSpPr>
          <p:nvPr>
            <p:ph type="body" idx="1"/>
          </p:nvPr>
        </p:nvSpPr>
        <p:spPr>
          <a:xfrm>
            <a:off x="1066800" y="1166813"/>
            <a:ext cx="7620000" cy="5157787"/>
          </a:xfrm>
        </p:spPr>
        <p:txBody>
          <a:bodyPr/>
          <a:lstStyle/>
          <a:p>
            <a:pPr>
              <a:buClr>
                <a:srgbClr val="FF0000"/>
              </a:buClr>
              <a:buFont typeface="Wingdings" pitchFamily="2" charset="2"/>
              <a:buChar char="n"/>
            </a:pPr>
            <a:r>
              <a:rPr lang="zh-CN" altLang="en-US" dirty="0">
                <a:solidFill>
                  <a:srgbClr val="FF0000"/>
                </a:solidFill>
                <a:latin typeface="楷体_GB2312" pitchFamily="49" charset="-122"/>
                <a:ea typeface="楷体_GB2312" pitchFamily="49" charset="-122"/>
              </a:rPr>
              <a:t>一、谓词</a:t>
            </a:r>
            <a:r>
              <a:rPr lang="zh-CN" altLang="en-US" dirty="0">
                <a:solidFill>
                  <a:srgbClr val="0000FF"/>
                </a:solidFill>
                <a:latin typeface="楷体_GB2312" pitchFamily="49" charset="-122"/>
                <a:ea typeface="楷体_GB2312" pitchFamily="49" charset="-122"/>
              </a:rPr>
              <a:t> </a:t>
            </a:r>
            <a:r>
              <a:rPr lang="en-US" altLang="zh-CN" dirty="0" err="1">
                <a:solidFill>
                  <a:srgbClr val="0000FF"/>
                </a:solidFill>
                <a:latin typeface="楷体_GB2312" pitchFamily="49" charset="-122"/>
                <a:ea typeface="楷体_GB2312" pitchFamily="49" charset="-122"/>
              </a:rPr>
              <a:t>Predlicate</a:t>
            </a:r>
            <a:endParaRPr lang="en-US" altLang="zh-CN" dirty="0">
              <a:solidFill>
                <a:srgbClr val="0000FF"/>
              </a:solidFill>
              <a:latin typeface="楷体_GB2312" pitchFamily="49" charset="-122"/>
              <a:ea typeface="楷体_GB2312" pitchFamily="49" charset="-122"/>
            </a:endParaRPr>
          </a:p>
          <a:p>
            <a:pPr>
              <a:buFont typeface="Wingdings" pitchFamily="2" charset="2"/>
              <a:buNone/>
            </a:pPr>
            <a:r>
              <a:rPr lang="en-US" altLang="zh-CN" dirty="0">
                <a:latin typeface="楷体_GB2312" pitchFamily="49" charset="-122"/>
                <a:ea typeface="楷体_GB2312" pitchFamily="49" charset="-122"/>
              </a:rPr>
              <a:t>  </a:t>
            </a:r>
            <a:r>
              <a:rPr lang="zh-CN" altLang="en-US" b="0" dirty="0">
                <a:latin typeface="楷体_GB2312" pitchFamily="49" charset="-122"/>
                <a:ea typeface="楷体_GB2312" pitchFamily="49" charset="-122"/>
              </a:rPr>
              <a:t>在对命题的内部逻辑关系进行研究时，把基本命题分成客体</a:t>
            </a:r>
            <a:r>
              <a:rPr lang="en-US" altLang="zh-CN" b="0" dirty="0">
                <a:latin typeface="楷体_GB2312" pitchFamily="49" charset="-122"/>
                <a:ea typeface="楷体_GB2312" pitchFamily="49" charset="-122"/>
              </a:rPr>
              <a:t>(</a:t>
            </a:r>
            <a:r>
              <a:rPr lang="zh-CN" altLang="en-US" b="0" dirty="0">
                <a:latin typeface="楷体_GB2312" pitchFamily="49" charset="-122"/>
                <a:ea typeface="楷体_GB2312" pitchFamily="49" charset="-122"/>
              </a:rPr>
              <a:t>个体）和谓词。</a:t>
            </a:r>
          </a:p>
          <a:p>
            <a:pPr>
              <a:buClr>
                <a:srgbClr val="FF0000"/>
              </a:buClr>
              <a:buFont typeface="Wingdings" pitchFamily="2" charset="2"/>
              <a:buChar char="n"/>
            </a:pPr>
            <a:r>
              <a:rPr lang="zh-CN" altLang="en-US" b="0" dirty="0">
                <a:latin typeface="楷体_GB2312" pitchFamily="49" charset="-122"/>
                <a:ea typeface="楷体_GB2312" pitchFamily="49" charset="-122"/>
              </a:rPr>
              <a:t>客体</a:t>
            </a:r>
            <a:r>
              <a:rPr lang="en-US" altLang="zh-CN" b="0" dirty="0">
                <a:latin typeface="Times New Roman"/>
                <a:ea typeface="楷体_GB2312" pitchFamily="49" charset="-122"/>
              </a:rPr>
              <a:t>——</a:t>
            </a:r>
            <a:r>
              <a:rPr lang="zh-CN" altLang="en-US" b="0" dirty="0">
                <a:latin typeface="楷体_GB2312" pitchFamily="49" charset="-122"/>
                <a:ea typeface="楷体_GB2312" pitchFamily="49" charset="-122"/>
              </a:rPr>
              <a:t>命题中所描述的对象。（命题中的主语，客观实体，可以独立存在的物体）。</a:t>
            </a:r>
          </a:p>
          <a:p>
            <a:pPr>
              <a:buClr>
                <a:srgbClr val="FF0000"/>
              </a:buClr>
              <a:buFont typeface="Wingdings" pitchFamily="2" charset="2"/>
              <a:buChar char="n"/>
            </a:pPr>
            <a:r>
              <a:rPr lang="zh-CN" altLang="en-US" b="0" dirty="0">
                <a:latin typeface="楷体_GB2312" pitchFamily="49" charset="-122"/>
                <a:ea typeface="楷体_GB2312" pitchFamily="49" charset="-122"/>
              </a:rPr>
              <a:t>谓词</a:t>
            </a:r>
            <a:r>
              <a:rPr lang="en-US" altLang="zh-CN" b="0" dirty="0">
                <a:latin typeface="Times New Roman"/>
                <a:ea typeface="楷体_GB2312" pitchFamily="49" charset="-122"/>
              </a:rPr>
              <a:t>——</a:t>
            </a:r>
            <a:r>
              <a:rPr lang="zh-CN" altLang="en-US" b="0" dirty="0">
                <a:latin typeface="楷体_GB2312" pitchFamily="49" charset="-122"/>
                <a:ea typeface="楷体_GB2312" pitchFamily="49" charset="-122"/>
              </a:rPr>
              <a:t>命题中描述的个体性质（特征）或关系的部分。</a:t>
            </a:r>
          </a:p>
          <a:p>
            <a:pPr>
              <a:buClr>
                <a:srgbClr val="FF0000"/>
              </a:buClr>
              <a:buFont typeface="Wingdings" pitchFamily="2" charset="2"/>
              <a:buChar char="n"/>
            </a:pPr>
            <a:r>
              <a:rPr lang="zh-CN" altLang="en-US" dirty="0">
                <a:solidFill>
                  <a:srgbClr val="0000FF"/>
                </a:solidFill>
                <a:latin typeface="楷体_GB2312" pitchFamily="49" charset="-122"/>
                <a:ea typeface="楷体_GB2312" pitchFamily="49" charset="-122"/>
              </a:rPr>
              <a:t>谓词一般用大写字母（串）表示</a:t>
            </a:r>
            <a:r>
              <a:rPr lang="en-US" altLang="zh-CN" dirty="0">
                <a:solidFill>
                  <a:srgbClr val="0000FF"/>
                </a:solidFill>
                <a:latin typeface="楷体_GB2312" pitchFamily="49" charset="-122"/>
                <a:ea typeface="楷体_GB2312" pitchFamily="49" charset="-122"/>
              </a:rPr>
              <a:t>;</a:t>
            </a:r>
          </a:p>
          <a:p>
            <a:pPr algn="l">
              <a:lnSpc>
                <a:spcPct val="90000"/>
              </a:lnSpc>
              <a:spcBef>
                <a:spcPct val="20000"/>
              </a:spcBef>
              <a:buClr>
                <a:srgbClr val="FF0000"/>
              </a:buClr>
              <a:buFont typeface="Wingdings" pitchFamily="2" charset="2"/>
              <a:buChar char="n"/>
            </a:pPr>
            <a:r>
              <a:rPr lang="zh-CN" altLang="en-US" dirty="0">
                <a:solidFill>
                  <a:srgbClr val="0070C0"/>
                </a:solidFill>
                <a:latin typeface="楷体_GB2312" pitchFamily="49" charset="-122"/>
                <a:ea typeface="楷体_GB2312" pitchFamily="49" charset="-122"/>
              </a:rPr>
              <a:t>客体</a:t>
            </a:r>
            <a:r>
              <a:rPr lang="zh-CN" altLang="en-US" dirty="0" smtClean="0">
                <a:solidFill>
                  <a:srgbClr val="0000FF"/>
                </a:solidFill>
                <a:latin typeface="楷体_GB2312" pitchFamily="49" charset="-122"/>
                <a:ea typeface="楷体_GB2312" pitchFamily="49" charset="-122"/>
              </a:rPr>
              <a:t>用</a:t>
            </a:r>
            <a:r>
              <a:rPr lang="zh-CN" altLang="en-US" dirty="0">
                <a:solidFill>
                  <a:srgbClr val="0000FF"/>
                </a:solidFill>
                <a:latin typeface="楷体_GB2312" pitchFamily="49" charset="-122"/>
                <a:ea typeface="楷体_GB2312" pitchFamily="49" charset="-122"/>
              </a:rPr>
              <a:t>小写字母表示。</a:t>
            </a:r>
          </a:p>
          <a:p>
            <a:endParaRPr lang="en-US" altLang="zh-CN" dirty="0">
              <a:solidFill>
                <a:srgbClr val="B2B2B2"/>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FC9991E1-26DA-46B5-ACFA-E9D3B0F25519}" type="datetime1">
              <a:rPr lang="zh-CN" altLang="en-US"/>
              <a:pPr/>
              <a:t>2018/9/27</a:t>
            </a:fld>
            <a:endParaRPr lang="en-US" altLang="zh-CN"/>
          </a:p>
        </p:txBody>
      </p:sp>
      <p:sp>
        <p:nvSpPr>
          <p:cNvPr id="6" name="页脚占位符 4"/>
          <p:cNvSpPr>
            <a:spLocks noGrp="1"/>
          </p:cNvSpPr>
          <p:nvPr>
            <p:ph type="ftr" sz="quarter" idx="11"/>
          </p:nvPr>
        </p:nvSpPr>
        <p:spPr/>
        <p:txBody>
          <a:bodyPr/>
          <a:lstStyle/>
          <a:p>
            <a:r>
              <a:rPr lang="zh-CN" altLang="en-US"/>
              <a:t>计算机学院</a:t>
            </a:r>
          </a:p>
        </p:txBody>
      </p:sp>
      <p:sp>
        <p:nvSpPr>
          <p:cNvPr id="7" name="灯片编号占位符 5"/>
          <p:cNvSpPr>
            <a:spLocks noGrp="1"/>
          </p:cNvSpPr>
          <p:nvPr>
            <p:ph type="sldNum" sz="quarter" idx="12"/>
          </p:nvPr>
        </p:nvSpPr>
        <p:spPr/>
        <p:txBody>
          <a:bodyPr/>
          <a:lstStyle/>
          <a:p>
            <a:fld id="{F55F538C-8814-4AB8-A1B4-1A8254135D98}" type="slidenum">
              <a:rPr lang="en-US" altLang="zh-CN"/>
              <a:pPr/>
              <a:t>11</a:t>
            </a:fld>
            <a:r>
              <a:rPr lang="en-US" altLang="zh-CN"/>
              <a:t>/70</a:t>
            </a:r>
          </a:p>
        </p:txBody>
      </p:sp>
      <p:sp>
        <p:nvSpPr>
          <p:cNvPr id="183298" name="Rectangle 2"/>
          <p:cNvSpPr>
            <a:spLocks noGrp="1" noChangeArrowheads="1"/>
          </p:cNvSpPr>
          <p:nvPr>
            <p:ph type="title"/>
          </p:nvPr>
        </p:nvSpPr>
        <p:spPr/>
        <p:txBody>
          <a:bodyPr/>
          <a:lstStyle/>
          <a:p>
            <a:endParaRPr lang="zh-CN" altLang="zh-CN"/>
          </a:p>
        </p:txBody>
      </p:sp>
      <p:sp>
        <p:nvSpPr>
          <p:cNvPr id="183299" name="Rectangle 3"/>
          <p:cNvSpPr>
            <a:spLocks noChangeArrowheads="1"/>
          </p:cNvSpPr>
          <p:nvPr/>
        </p:nvSpPr>
        <p:spPr bwMode="auto">
          <a:xfrm>
            <a:off x="1042988" y="1052513"/>
            <a:ext cx="7696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altLang="en-US" b="1" dirty="0">
                <a:solidFill>
                  <a:srgbClr val="FF0000"/>
                </a:solidFill>
                <a:latin typeface="楷体_GB2312" pitchFamily="49" charset="-122"/>
                <a:ea typeface="楷体_GB2312" pitchFamily="49" charset="-122"/>
              </a:rPr>
              <a:t>例</a:t>
            </a:r>
            <a:r>
              <a:rPr lang="en-US" altLang="zh-CN" b="1" dirty="0">
                <a:solidFill>
                  <a:srgbClr val="FF0000"/>
                </a:solidFill>
                <a:latin typeface="楷体_GB2312" pitchFamily="49" charset="-122"/>
                <a:ea typeface="楷体_GB2312" pitchFamily="49" charset="-122"/>
              </a:rPr>
              <a:t>1.3</a:t>
            </a:r>
            <a:r>
              <a:rPr lang="zh-CN" altLang="en-US" b="1" dirty="0">
                <a:solidFill>
                  <a:srgbClr val="FF0000"/>
                </a:solidFill>
                <a:latin typeface="楷体_GB2312" pitchFamily="49" charset="-122"/>
                <a:ea typeface="楷体_GB2312" pitchFamily="49" charset="-122"/>
              </a:rPr>
              <a:t>　</a:t>
            </a:r>
            <a:r>
              <a:rPr lang="zh-CN" altLang="en-US" b="1" dirty="0">
                <a:solidFill>
                  <a:srgbClr val="0000FF"/>
                </a:solidFill>
                <a:latin typeface="楷体_GB2312" pitchFamily="49" charset="-122"/>
                <a:ea typeface="楷体_GB2312" pitchFamily="49" charset="-122"/>
              </a:rPr>
              <a:t>如有句子：</a:t>
            </a:r>
          </a:p>
          <a:p>
            <a:pPr marL="342900" indent="-342900" algn="just">
              <a:lnSpc>
                <a:spcPct val="120000"/>
              </a:lnSpc>
              <a:buClr>
                <a:srgbClr val="00FF00"/>
              </a:buClr>
              <a:buFont typeface="Wingdings" pitchFamily="2" charset="2"/>
              <a:buNone/>
            </a:pPr>
            <a:r>
              <a:rPr lang="zh-CN" altLang="en-US" b="1" dirty="0">
                <a:latin typeface="楷体_GB2312" pitchFamily="49" charset="-122"/>
                <a:ea typeface="楷体_GB2312" pitchFamily="49" charset="-122"/>
              </a:rPr>
              <a:t>	</a:t>
            </a:r>
            <a:r>
              <a:rPr lang="zh-CN" altLang="en-US" b="1" dirty="0">
                <a:solidFill>
                  <a:srgbClr val="0000FF"/>
                </a:solidFill>
                <a:latin typeface="楷体_GB2312" pitchFamily="49" charset="-122"/>
                <a:ea typeface="楷体_GB2312" pitchFamily="49" charset="-122"/>
              </a:rPr>
              <a:t>张红</a:t>
            </a:r>
            <a:r>
              <a:rPr lang="zh-CN" altLang="en-US" b="1" dirty="0">
                <a:solidFill>
                  <a:srgbClr val="FF0000"/>
                </a:solidFill>
                <a:latin typeface="楷体_GB2312" pitchFamily="49" charset="-122"/>
                <a:ea typeface="楷体_GB2312" pitchFamily="49" charset="-122"/>
              </a:rPr>
              <a:t>是一个四川大学的学生</a:t>
            </a:r>
            <a:r>
              <a:rPr lang="zh-CN" altLang="en-US" b="1" dirty="0">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b="1" dirty="0">
                <a:latin typeface="楷体_GB2312" pitchFamily="49" charset="-122"/>
                <a:ea typeface="楷体_GB2312" pitchFamily="49" charset="-122"/>
              </a:rPr>
              <a:t>	</a:t>
            </a:r>
            <a:r>
              <a:rPr lang="zh-CN" altLang="en-US" b="1" dirty="0">
                <a:solidFill>
                  <a:srgbClr val="0000FF"/>
                </a:solidFill>
                <a:latin typeface="楷体_GB2312" pitchFamily="49" charset="-122"/>
                <a:ea typeface="楷体_GB2312" pitchFamily="49" charset="-122"/>
              </a:rPr>
              <a:t>王南</a:t>
            </a:r>
            <a:r>
              <a:rPr lang="zh-CN" altLang="en-US" b="1" dirty="0">
                <a:solidFill>
                  <a:srgbClr val="FF0000"/>
                </a:solidFill>
                <a:latin typeface="楷体_GB2312" pitchFamily="49" charset="-122"/>
                <a:ea typeface="楷体_GB2312" pitchFamily="49" charset="-122"/>
              </a:rPr>
              <a:t>是一个四川大学的学生</a:t>
            </a:r>
            <a:r>
              <a:rPr lang="zh-CN" altLang="en-US" b="1" dirty="0">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b="1" dirty="0">
                <a:latin typeface="楷体_GB2312" pitchFamily="49" charset="-122"/>
                <a:ea typeface="楷体_GB2312" pitchFamily="49" charset="-122"/>
              </a:rPr>
              <a:t>	</a:t>
            </a:r>
            <a:r>
              <a:rPr lang="zh-CN" altLang="en-US" b="1" dirty="0">
                <a:solidFill>
                  <a:srgbClr val="0000FF"/>
                </a:solidFill>
                <a:latin typeface="楷体_GB2312" pitchFamily="49" charset="-122"/>
                <a:ea typeface="楷体_GB2312" pitchFamily="49" charset="-122"/>
              </a:rPr>
              <a:t>李华</a:t>
            </a:r>
            <a:r>
              <a:rPr lang="zh-CN" altLang="en-US" b="1" dirty="0">
                <a:solidFill>
                  <a:srgbClr val="FF0000"/>
                </a:solidFill>
                <a:latin typeface="楷体_GB2312" pitchFamily="49" charset="-122"/>
                <a:ea typeface="楷体_GB2312" pitchFamily="49" charset="-122"/>
              </a:rPr>
              <a:t>是一个四川大学的学生</a:t>
            </a:r>
            <a:r>
              <a:rPr lang="zh-CN" altLang="en-US" b="1" dirty="0">
                <a:latin typeface="楷体_GB2312" pitchFamily="49" charset="-122"/>
                <a:ea typeface="楷体_GB2312" pitchFamily="49" charset="-122"/>
              </a:rPr>
              <a:t>。</a:t>
            </a:r>
          </a:p>
          <a:p>
            <a:pPr marL="342900" indent="-342900" algn="just">
              <a:lnSpc>
                <a:spcPct val="120000"/>
              </a:lnSpc>
              <a:buClr>
                <a:srgbClr val="00FF00"/>
              </a:buClr>
              <a:buFont typeface="Wingdings" pitchFamily="2" charset="2"/>
              <a:buNone/>
            </a:pPr>
            <a:r>
              <a:rPr lang="zh-CN" altLang="en-US" b="1" dirty="0">
                <a:solidFill>
                  <a:srgbClr val="0000FF"/>
                </a:solidFill>
                <a:latin typeface="楷体_GB2312" pitchFamily="49" charset="-122"/>
                <a:ea typeface="楷体_GB2312" pitchFamily="49" charset="-122"/>
              </a:rPr>
              <a:t>  则在命题中必须要用三个命题</a:t>
            </a:r>
            <a:r>
              <a:rPr lang="en-US" altLang="zh-CN" b="1" dirty="0">
                <a:solidFill>
                  <a:srgbClr val="0000FF"/>
                </a:solidFill>
                <a:latin typeface="楷体_GB2312" pitchFamily="49" charset="-122"/>
                <a:ea typeface="楷体_GB2312" pitchFamily="49" charset="-122"/>
              </a:rPr>
              <a:t>P</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Q</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R</a:t>
            </a:r>
            <a:r>
              <a:rPr lang="zh-CN" altLang="en-US" b="1" dirty="0">
                <a:solidFill>
                  <a:srgbClr val="0000FF"/>
                </a:solidFill>
                <a:latin typeface="楷体_GB2312" pitchFamily="49" charset="-122"/>
                <a:ea typeface="楷体_GB2312" pitchFamily="49" charset="-122"/>
              </a:rPr>
              <a:t>来表示。</a:t>
            </a:r>
          </a:p>
        </p:txBody>
      </p:sp>
      <p:sp>
        <p:nvSpPr>
          <p:cNvPr id="183300" name="Rectangle 4"/>
          <p:cNvSpPr>
            <a:spLocks noChangeArrowheads="1"/>
          </p:cNvSpPr>
          <p:nvPr/>
        </p:nvSpPr>
        <p:spPr bwMode="auto">
          <a:xfrm>
            <a:off x="1187450" y="3500438"/>
            <a:ext cx="775335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solidFill>
                  <a:srgbClr val="B2B2B2"/>
                </a:solidFill>
                <a:latin typeface="楷体_GB2312" pitchFamily="49" charset="-122"/>
                <a:ea typeface="楷体_GB2312" pitchFamily="49" charset="-122"/>
              </a:rPr>
              <a:t>但是，它们都具有一个共同的特征：</a:t>
            </a:r>
          </a:p>
          <a:p>
            <a:r>
              <a:rPr lang="zh-CN" altLang="en-US" b="1" dirty="0">
                <a:solidFill>
                  <a:srgbClr val="B2B2B2"/>
                </a:solidFill>
                <a:latin typeface="楷体_GB2312" pitchFamily="49" charset="-122"/>
                <a:ea typeface="楷体_GB2312" pitchFamily="49" charset="-122"/>
              </a:rPr>
              <a:t>           </a:t>
            </a:r>
            <a:r>
              <a:rPr lang="zh-CN" altLang="en-US" b="1" dirty="0">
                <a:solidFill>
                  <a:srgbClr val="B2B2B2"/>
                </a:solidFill>
                <a:latin typeface="Times New Roman"/>
                <a:ea typeface="楷体_GB2312" pitchFamily="49" charset="-122"/>
              </a:rPr>
              <a:t>“</a:t>
            </a:r>
            <a:r>
              <a:rPr lang="en-US" altLang="zh-CN" b="1" dirty="0">
                <a:solidFill>
                  <a:srgbClr val="B2B2B2"/>
                </a:solidFill>
                <a:latin typeface="Times New Roman"/>
                <a:ea typeface="楷体_GB2312" pitchFamily="49" charset="-122"/>
              </a:rPr>
              <a:t>…</a:t>
            </a:r>
            <a:r>
              <a:rPr lang="zh-CN" altLang="en-US" b="1" dirty="0">
                <a:solidFill>
                  <a:srgbClr val="B2B2B2"/>
                </a:solidFill>
                <a:latin typeface="楷体_GB2312" pitchFamily="49" charset="-122"/>
                <a:ea typeface="楷体_GB2312" pitchFamily="49" charset="-122"/>
              </a:rPr>
              <a:t>是一个</a:t>
            </a:r>
            <a:r>
              <a:rPr lang="zh-CN" altLang="en-US" b="1" dirty="0">
                <a:solidFill>
                  <a:srgbClr val="B2B2B2"/>
                </a:solidFill>
                <a:ea typeface="楷体_GB2312" pitchFamily="49" charset="-122"/>
              </a:rPr>
              <a:t>四川大学的</a:t>
            </a:r>
            <a:r>
              <a:rPr lang="zh-CN" altLang="en-US" b="1" dirty="0">
                <a:solidFill>
                  <a:srgbClr val="B2B2B2"/>
                </a:solidFill>
                <a:latin typeface="楷体_GB2312" pitchFamily="49" charset="-122"/>
                <a:ea typeface="楷体_GB2312" pitchFamily="49" charset="-122"/>
              </a:rPr>
              <a:t>学生</a:t>
            </a:r>
            <a:r>
              <a:rPr lang="zh-CN" altLang="en-US" b="1" dirty="0">
                <a:solidFill>
                  <a:srgbClr val="B2B2B2"/>
                </a:solidFill>
                <a:latin typeface="Times New Roman"/>
                <a:ea typeface="楷体_GB2312" pitchFamily="49" charset="-122"/>
              </a:rPr>
              <a:t>”</a:t>
            </a:r>
            <a:endParaRPr lang="zh-CN" altLang="en-US" b="1" dirty="0">
              <a:solidFill>
                <a:srgbClr val="B2B2B2"/>
              </a:solidFill>
              <a:latin typeface="楷体_GB2312" pitchFamily="49" charset="-122"/>
              <a:ea typeface="楷体_GB2312" pitchFamily="49" charset="-122"/>
            </a:endParaRPr>
          </a:p>
          <a:p>
            <a:endParaRPr lang="zh-CN" altLang="en-US" b="1" dirty="0">
              <a:solidFill>
                <a:srgbClr val="B2B2B2"/>
              </a:solidFill>
              <a:latin typeface="楷体_GB2312" pitchFamily="49" charset="-122"/>
              <a:ea typeface="楷体_GB2312" pitchFamily="49" charset="-122"/>
            </a:endParaRPr>
          </a:p>
          <a:p>
            <a:r>
              <a:rPr lang="zh-CN" altLang="en-US" b="1" dirty="0">
                <a:solidFill>
                  <a:srgbClr val="B2B2B2"/>
                </a:solidFill>
                <a:latin typeface="楷体_GB2312" pitchFamily="49" charset="-122"/>
                <a:ea typeface="楷体_GB2312" pitchFamily="49" charset="-122"/>
              </a:rPr>
              <a:t>因此，若将句子分解成：</a:t>
            </a:r>
            <a:r>
              <a:rPr lang="zh-CN" altLang="en-US" b="1" dirty="0">
                <a:solidFill>
                  <a:srgbClr val="B2B2B2"/>
                </a:solidFill>
                <a:latin typeface="Times New Roman"/>
                <a:ea typeface="楷体_GB2312" pitchFamily="49" charset="-122"/>
              </a:rPr>
              <a:t>“</a:t>
            </a:r>
            <a:r>
              <a:rPr lang="zh-CN" altLang="en-US" b="1" dirty="0">
                <a:solidFill>
                  <a:srgbClr val="B2B2B2"/>
                </a:solidFill>
                <a:latin typeface="楷体_GB2312" pitchFamily="49" charset="-122"/>
                <a:ea typeface="楷体_GB2312" pitchFamily="49" charset="-122"/>
              </a:rPr>
              <a:t>主语＋谓语</a:t>
            </a:r>
            <a:r>
              <a:rPr lang="zh-CN" altLang="en-US" b="1" dirty="0">
                <a:solidFill>
                  <a:srgbClr val="B2B2B2"/>
                </a:solidFill>
                <a:latin typeface="Times New Roman"/>
                <a:ea typeface="楷体_GB2312" pitchFamily="49" charset="-122"/>
              </a:rPr>
              <a:t>”</a:t>
            </a:r>
            <a:endParaRPr lang="zh-CN" altLang="en-US" b="1" dirty="0">
              <a:solidFill>
                <a:srgbClr val="B2B2B2"/>
              </a:solidFill>
              <a:latin typeface="楷体_GB2312" pitchFamily="49" charset="-122"/>
              <a:ea typeface="楷体_GB2312" pitchFamily="49" charset="-122"/>
            </a:endParaRPr>
          </a:p>
          <a:p>
            <a:r>
              <a:rPr lang="zh-CN" altLang="en-US" b="1" dirty="0">
                <a:solidFill>
                  <a:srgbClr val="B2B2B2"/>
                </a:solidFill>
                <a:latin typeface="楷体_GB2312" pitchFamily="49" charset="-122"/>
                <a:ea typeface="楷体_GB2312" pitchFamily="49" charset="-122"/>
              </a:rPr>
              <a:t>用</a:t>
            </a:r>
            <a:r>
              <a:rPr lang="en-US" altLang="zh-CN" b="1" dirty="0">
                <a:solidFill>
                  <a:srgbClr val="B2B2B2"/>
                </a:solidFill>
                <a:latin typeface="楷体_GB2312" pitchFamily="49" charset="-122"/>
                <a:ea typeface="楷体_GB2312" pitchFamily="49" charset="-122"/>
              </a:rPr>
              <a:t>P</a:t>
            </a:r>
            <a:r>
              <a:rPr lang="zh-CN" altLang="en-US" b="1" dirty="0">
                <a:solidFill>
                  <a:srgbClr val="B2B2B2"/>
                </a:solidFill>
                <a:latin typeface="楷体_GB2312" pitchFamily="49" charset="-122"/>
                <a:ea typeface="楷体_GB2312" pitchFamily="49" charset="-122"/>
              </a:rPr>
              <a:t>表示</a:t>
            </a:r>
            <a:r>
              <a:rPr lang="zh-CN" altLang="en-US" b="1" dirty="0">
                <a:solidFill>
                  <a:srgbClr val="B2B2B2"/>
                </a:solidFill>
                <a:latin typeface="Times New Roman"/>
                <a:ea typeface="楷体_GB2312" pitchFamily="49" charset="-122"/>
              </a:rPr>
              <a:t>“</a:t>
            </a:r>
            <a:r>
              <a:rPr lang="zh-CN" altLang="en-US" b="1" dirty="0">
                <a:solidFill>
                  <a:srgbClr val="B2B2B2"/>
                </a:solidFill>
                <a:latin typeface="楷体_GB2312" pitchFamily="49" charset="-122"/>
                <a:ea typeface="楷体_GB2312" pitchFamily="49" charset="-122"/>
              </a:rPr>
              <a:t>是一个</a:t>
            </a:r>
            <a:r>
              <a:rPr lang="zh-CN" altLang="en-US" b="1" dirty="0">
                <a:solidFill>
                  <a:srgbClr val="B2B2B2"/>
                </a:solidFill>
                <a:ea typeface="楷体_GB2312" pitchFamily="49" charset="-122"/>
              </a:rPr>
              <a:t>四川大学的</a:t>
            </a:r>
            <a:r>
              <a:rPr lang="zh-CN" altLang="en-US" b="1" dirty="0">
                <a:solidFill>
                  <a:srgbClr val="B2B2B2"/>
                </a:solidFill>
                <a:latin typeface="楷体_GB2312" pitchFamily="49" charset="-122"/>
                <a:ea typeface="楷体_GB2312" pitchFamily="49" charset="-122"/>
              </a:rPr>
              <a:t>学生</a:t>
            </a:r>
            <a:r>
              <a:rPr lang="zh-CN" altLang="en-US" b="1" dirty="0">
                <a:solidFill>
                  <a:srgbClr val="B2B2B2"/>
                </a:solidFill>
                <a:latin typeface="Times New Roman"/>
                <a:ea typeface="楷体_GB2312" pitchFamily="49" charset="-122"/>
              </a:rPr>
              <a:t>”</a:t>
            </a:r>
            <a:r>
              <a:rPr lang="zh-CN" altLang="en-US" b="1" dirty="0">
                <a:solidFill>
                  <a:srgbClr val="B2B2B2"/>
                </a:solidFill>
                <a:latin typeface="楷体_GB2312" pitchFamily="49" charset="-122"/>
                <a:ea typeface="楷体_GB2312" pitchFamily="49" charset="-122"/>
              </a:rPr>
              <a:t>，</a:t>
            </a:r>
            <a:r>
              <a:rPr lang="en-US" altLang="zh-CN" b="1" dirty="0">
                <a:solidFill>
                  <a:srgbClr val="B2B2B2"/>
                </a:solidFill>
                <a:latin typeface="楷体_GB2312" pitchFamily="49" charset="-122"/>
                <a:ea typeface="楷体_GB2312" pitchFamily="49" charset="-122"/>
              </a:rPr>
              <a:t>P</a:t>
            </a:r>
            <a:r>
              <a:rPr lang="zh-CN" altLang="en-US" b="1" dirty="0">
                <a:solidFill>
                  <a:srgbClr val="B2B2B2"/>
                </a:solidFill>
                <a:latin typeface="楷体_GB2312" pitchFamily="49" charset="-122"/>
                <a:ea typeface="楷体_GB2312" pitchFamily="49" charset="-122"/>
              </a:rPr>
              <a:t>后紧跟</a:t>
            </a:r>
            <a:r>
              <a:rPr lang="zh-CN" altLang="en-US" b="1" dirty="0">
                <a:solidFill>
                  <a:srgbClr val="B2B2B2"/>
                </a:solidFill>
                <a:latin typeface="Times New Roman"/>
                <a:ea typeface="楷体_GB2312" pitchFamily="49" charset="-122"/>
              </a:rPr>
              <a:t>“</a:t>
            </a:r>
            <a:r>
              <a:rPr lang="zh-CN" altLang="en-US" b="1" dirty="0">
                <a:solidFill>
                  <a:srgbClr val="B2B2B2"/>
                </a:solidFill>
                <a:latin typeface="楷体_GB2312" pitchFamily="49" charset="-122"/>
                <a:ea typeface="楷体_GB2312" pitchFamily="49" charset="-122"/>
              </a:rPr>
              <a:t>某某人</a:t>
            </a:r>
            <a:r>
              <a:rPr lang="zh-CN" altLang="en-US" b="1" dirty="0">
                <a:solidFill>
                  <a:srgbClr val="B2B2B2"/>
                </a:solidFill>
                <a:latin typeface="Times New Roman"/>
                <a:ea typeface="楷体_GB2312" pitchFamily="49" charset="-122"/>
              </a:rPr>
              <a:t>”</a:t>
            </a:r>
            <a:r>
              <a:rPr lang="zh-CN" altLang="en-US" b="1" dirty="0">
                <a:solidFill>
                  <a:srgbClr val="B2B2B2"/>
                </a:solidFill>
                <a:latin typeface="楷体_GB2312" pitchFamily="49" charset="-122"/>
                <a:ea typeface="楷体_GB2312" pitchFamily="49" charset="-122"/>
              </a:rPr>
              <a:t>。则上述句子可写为：</a:t>
            </a:r>
            <a:r>
              <a:rPr lang="en-US" altLang="zh-CN" b="1" dirty="0">
                <a:solidFill>
                  <a:srgbClr val="B2B2B2"/>
                </a:solidFill>
                <a:latin typeface="楷体_GB2312" pitchFamily="49" charset="-122"/>
                <a:ea typeface="楷体_GB2312" pitchFamily="49" charset="-122"/>
              </a:rPr>
              <a:t>P(</a:t>
            </a:r>
            <a:r>
              <a:rPr lang="zh-CN" altLang="en-US" b="1" dirty="0">
                <a:solidFill>
                  <a:srgbClr val="B2B2B2"/>
                </a:solidFill>
                <a:latin typeface="楷体_GB2312" pitchFamily="49" charset="-122"/>
                <a:ea typeface="楷体_GB2312" pitchFamily="49" charset="-122"/>
              </a:rPr>
              <a:t>张红</a:t>
            </a:r>
            <a:r>
              <a:rPr lang="en-US" altLang="zh-CN" b="1" dirty="0">
                <a:solidFill>
                  <a:srgbClr val="B2B2B2"/>
                </a:solidFill>
                <a:latin typeface="楷体_GB2312" pitchFamily="49" charset="-122"/>
                <a:ea typeface="楷体_GB2312" pitchFamily="49" charset="-122"/>
              </a:rPr>
              <a:t>)</a:t>
            </a:r>
            <a:r>
              <a:rPr lang="zh-CN" altLang="en-US" b="1" dirty="0">
                <a:solidFill>
                  <a:srgbClr val="B2B2B2"/>
                </a:solidFill>
                <a:latin typeface="楷体_GB2312" pitchFamily="49" charset="-122"/>
                <a:ea typeface="楷体_GB2312" pitchFamily="49" charset="-122"/>
              </a:rPr>
              <a:t>；</a:t>
            </a:r>
            <a:r>
              <a:rPr lang="en-US" altLang="zh-CN" b="1" dirty="0">
                <a:solidFill>
                  <a:srgbClr val="B2B2B2"/>
                </a:solidFill>
                <a:latin typeface="楷体_GB2312" pitchFamily="49" charset="-122"/>
                <a:ea typeface="楷体_GB2312" pitchFamily="49" charset="-122"/>
              </a:rPr>
              <a:t>P(</a:t>
            </a:r>
            <a:r>
              <a:rPr lang="zh-CN" altLang="en-US" b="1" dirty="0">
                <a:solidFill>
                  <a:srgbClr val="B2B2B2"/>
                </a:solidFill>
                <a:latin typeface="楷体_GB2312" pitchFamily="49" charset="-122"/>
                <a:ea typeface="楷体_GB2312" pitchFamily="49" charset="-122"/>
              </a:rPr>
              <a:t>王南</a:t>
            </a:r>
            <a:r>
              <a:rPr lang="en-US" altLang="zh-CN" b="1" dirty="0">
                <a:solidFill>
                  <a:srgbClr val="B2B2B2"/>
                </a:solidFill>
                <a:latin typeface="楷体_GB2312" pitchFamily="49" charset="-122"/>
                <a:ea typeface="楷体_GB2312" pitchFamily="49" charset="-122"/>
              </a:rPr>
              <a:t>)</a:t>
            </a:r>
            <a:r>
              <a:rPr lang="zh-CN" altLang="en-US" b="1" dirty="0">
                <a:solidFill>
                  <a:srgbClr val="B2B2B2"/>
                </a:solidFill>
                <a:latin typeface="楷体_GB2312" pitchFamily="49" charset="-122"/>
                <a:ea typeface="楷体_GB2312" pitchFamily="49" charset="-122"/>
              </a:rPr>
              <a:t>；</a:t>
            </a:r>
            <a:r>
              <a:rPr lang="en-US" altLang="zh-CN" b="1" dirty="0">
                <a:solidFill>
                  <a:srgbClr val="B2B2B2"/>
                </a:solidFill>
                <a:latin typeface="楷体_GB2312" pitchFamily="49" charset="-122"/>
                <a:ea typeface="楷体_GB2312" pitchFamily="49" charset="-122"/>
              </a:rPr>
              <a:t>P(</a:t>
            </a:r>
            <a:r>
              <a:rPr lang="zh-CN" altLang="en-US" b="1" dirty="0">
                <a:solidFill>
                  <a:srgbClr val="B2B2B2"/>
                </a:solidFill>
                <a:latin typeface="楷体_GB2312" pitchFamily="49" charset="-122"/>
                <a:ea typeface="楷体_GB2312" pitchFamily="49" charset="-122"/>
              </a:rPr>
              <a:t>李华</a:t>
            </a:r>
            <a:r>
              <a:rPr lang="en-US" altLang="zh-CN" b="1" dirty="0">
                <a:solidFill>
                  <a:srgbClr val="B2B2B2"/>
                </a:solidFill>
                <a:latin typeface="楷体_GB2312" pitchFamily="49" charset="-122"/>
                <a:ea typeface="楷体_GB2312" pitchFamily="49" charset="-122"/>
              </a:rPr>
              <a:t>)</a:t>
            </a:r>
            <a:r>
              <a:rPr lang="zh-CN" altLang="en-US" b="1" dirty="0">
                <a:solidFill>
                  <a:srgbClr val="B2B2B2"/>
                </a:solidFill>
                <a:latin typeface="楷体_GB2312" pitchFamily="49" charset="-122"/>
                <a:ea typeface="楷体_GB2312" pitchFamily="49" charset="-122"/>
              </a:rPr>
              <a:t>。一般地，</a:t>
            </a:r>
          </a:p>
          <a:p>
            <a:pPr algn="ctr"/>
            <a:r>
              <a:rPr lang="en-US" altLang="zh-CN" b="1" dirty="0">
                <a:solidFill>
                  <a:srgbClr val="B2B2B2"/>
                </a:solidFill>
                <a:latin typeface="楷体_GB2312" pitchFamily="49" charset="-122"/>
                <a:ea typeface="楷体_GB2312" pitchFamily="49" charset="-122"/>
              </a:rPr>
              <a:t>P(x)</a:t>
            </a:r>
            <a:r>
              <a:rPr lang="zh-CN" altLang="en-US" b="1" dirty="0">
                <a:solidFill>
                  <a:srgbClr val="B2B2B2"/>
                </a:solidFill>
                <a:latin typeface="楷体_GB2312" pitchFamily="49" charset="-122"/>
                <a:ea typeface="楷体_GB2312" pitchFamily="49" charset="-122"/>
              </a:rPr>
              <a:t>：</a:t>
            </a:r>
            <a:r>
              <a:rPr lang="en-US" altLang="zh-CN" b="1" dirty="0">
                <a:solidFill>
                  <a:srgbClr val="B2B2B2"/>
                </a:solidFill>
                <a:latin typeface="楷体_GB2312" pitchFamily="49" charset="-122"/>
                <a:ea typeface="楷体_GB2312" pitchFamily="49" charset="-122"/>
              </a:rPr>
              <a:t>x</a:t>
            </a:r>
            <a:r>
              <a:rPr lang="zh-CN" altLang="en-US" b="1" dirty="0">
                <a:solidFill>
                  <a:srgbClr val="B2B2B2"/>
                </a:solidFill>
                <a:latin typeface="楷体_GB2312" pitchFamily="49" charset="-122"/>
                <a:ea typeface="楷体_GB2312" pitchFamily="49" charset="-122"/>
              </a:rPr>
              <a:t>是一个</a:t>
            </a:r>
            <a:r>
              <a:rPr lang="zh-CN" altLang="en-US" b="1" dirty="0">
                <a:solidFill>
                  <a:srgbClr val="B2B2B2"/>
                </a:solidFill>
                <a:ea typeface="楷体_GB2312" pitchFamily="49" charset="-122"/>
              </a:rPr>
              <a:t>四川大学的</a:t>
            </a:r>
            <a:r>
              <a:rPr lang="zh-CN" altLang="en-US" b="1" dirty="0">
                <a:solidFill>
                  <a:srgbClr val="B2B2B2"/>
                </a:solidFill>
                <a:latin typeface="楷体_GB2312" pitchFamily="49" charset="-122"/>
                <a:ea typeface="楷体_GB2312" pitchFamily="49" charset="-122"/>
              </a:rPr>
              <a:t>学生。</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2587F863-FE45-4FDD-B47A-FBA55CAF1059}" type="datetime1">
              <a:rPr lang="zh-CN" altLang="en-US"/>
              <a:pPr/>
              <a:t>2018/9/27</a:t>
            </a:fld>
            <a:endParaRPr lang="en-US" altLang="zh-CN"/>
          </a:p>
        </p:txBody>
      </p:sp>
      <p:sp>
        <p:nvSpPr>
          <p:cNvPr id="6" name="页脚占位符 4"/>
          <p:cNvSpPr>
            <a:spLocks noGrp="1"/>
          </p:cNvSpPr>
          <p:nvPr>
            <p:ph type="ftr" sz="quarter" idx="11"/>
          </p:nvPr>
        </p:nvSpPr>
        <p:spPr/>
        <p:txBody>
          <a:bodyPr/>
          <a:lstStyle/>
          <a:p>
            <a:r>
              <a:rPr lang="zh-CN" altLang="en-US"/>
              <a:t>计算机学院</a:t>
            </a:r>
          </a:p>
        </p:txBody>
      </p:sp>
      <p:sp>
        <p:nvSpPr>
          <p:cNvPr id="7" name="灯片编号占位符 5"/>
          <p:cNvSpPr>
            <a:spLocks noGrp="1"/>
          </p:cNvSpPr>
          <p:nvPr>
            <p:ph type="sldNum" sz="quarter" idx="12"/>
          </p:nvPr>
        </p:nvSpPr>
        <p:spPr/>
        <p:txBody>
          <a:bodyPr/>
          <a:lstStyle/>
          <a:p>
            <a:fld id="{AFAE9A3A-8FE2-4C7E-83A8-6CA2423F76CB}" type="slidenum">
              <a:rPr lang="en-US" altLang="zh-CN"/>
              <a:pPr/>
              <a:t>12</a:t>
            </a:fld>
            <a:r>
              <a:rPr lang="en-US" altLang="zh-CN"/>
              <a:t>/70</a:t>
            </a:r>
          </a:p>
        </p:txBody>
      </p:sp>
      <p:sp>
        <p:nvSpPr>
          <p:cNvPr id="190466" name="Rectangle 2"/>
          <p:cNvSpPr>
            <a:spLocks noGrp="1" noChangeArrowheads="1"/>
          </p:cNvSpPr>
          <p:nvPr>
            <p:ph type="title"/>
          </p:nvPr>
        </p:nvSpPr>
        <p:spPr/>
        <p:txBody>
          <a:bodyPr/>
          <a:lstStyle/>
          <a:p>
            <a:endParaRPr lang="zh-CN" altLang="zh-CN"/>
          </a:p>
        </p:txBody>
      </p:sp>
      <p:sp>
        <p:nvSpPr>
          <p:cNvPr id="190467" name="Rectangle 3"/>
          <p:cNvSpPr>
            <a:spLocks noChangeArrowheads="1"/>
          </p:cNvSpPr>
          <p:nvPr/>
        </p:nvSpPr>
        <p:spPr bwMode="auto">
          <a:xfrm>
            <a:off x="1042988" y="1052513"/>
            <a:ext cx="7696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altLang="en-US" b="1">
                <a:solidFill>
                  <a:srgbClr val="FF0000"/>
                </a:solidFill>
                <a:latin typeface="楷体_GB2312" pitchFamily="49" charset="-122"/>
                <a:ea typeface="楷体_GB2312" pitchFamily="49" charset="-122"/>
              </a:rPr>
              <a:t>例</a:t>
            </a:r>
            <a:r>
              <a:rPr lang="en-US" altLang="zh-CN" b="1">
                <a:solidFill>
                  <a:srgbClr val="FF0000"/>
                </a:solidFill>
                <a:latin typeface="楷体_GB2312" pitchFamily="49" charset="-122"/>
                <a:ea typeface="楷体_GB2312" pitchFamily="49" charset="-122"/>
              </a:rPr>
              <a:t>1.3</a:t>
            </a:r>
            <a:r>
              <a:rPr lang="zh-CN" altLang="en-US" b="1">
                <a:solidFill>
                  <a:srgbClr val="FF0000"/>
                </a:solidFill>
                <a:latin typeface="楷体_GB2312" pitchFamily="49" charset="-122"/>
                <a:ea typeface="楷体_GB2312" pitchFamily="49" charset="-122"/>
              </a:rPr>
              <a:t>　</a:t>
            </a:r>
            <a:r>
              <a:rPr lang="zh-CN" altLang="en-US">
                <a:latin typeface="楷体_GB2312" pitchFamily="49" charset="-122"/>
                <a:ea typeface="楷体_GB2312" pitchFamily="49" charset="-122"/>
              </a:rPr>
              <a:t>如有句子：</a:t>
            </a:r>
          </a:p>
          <a:p>
            <a:pPr marL="342900" indent="-342900" algn="just">
              <a:lnSpc>
                <a:spcPct val="120000"/>
              </a:lnSpc>
              <a:buClr>
                <a:srgbClr val="00FF00"/>
              </a:buClr>
              <a:buFont typeface="Wingdings" pitchFamily="2" charset="2"/>
              <a:buNone/>
            </a:pPr>
            <a:r>
              <a:rPr lang="zh-CN" altLang="en-US">
                <a:latin typeface="楷体_GB2312" pitchFamily="49" charset="-122"/>
                <a:ea typeface="楷体_GB2312" pitchFamily="49" charset="-122"/>
              </a:rPr>
              <a:t>	张红是一个四川大学的学生；</a:t>
            </a:r>
          </a:p>
          <a:p>
            <a:pPr marL="342900" indent="-342900" algn="just">
              <a:lnSpc>
                <a:spcPct val="120000"/>
              </a:lnSpc>
              <a:buClr>
                <a:srgbClr val="00FF00"/>
              </a:buClr>
              <a:buFont typeface="Wingdings" pitchFamily="2" charset="2"/>
              <a:buNone/>
            </a:pPr>
            <a:r>
              <a:rPr lang="zh-CN" altLang="en-US">
                <a:latin typeface="楷体_GB2312" pitchFamily="49" charset="-122"/>
                <a:ea typeface="楷体_GB2312" pitchFamily="49" charset="-122"/>
              </a:rPr>
              <a:t>	王南是一个四川大学的学生；</a:t>
            </a:r>
          </a:p>
          <a:p>
            <a:pPr marL="342900" indent="-342900" algn="just">
              <a:lnSpc>
                <a:spcPct val="120000"/>
              </a:lnSpc>
              <a:buClr>
                <a:srgbClr val="00FF00"/>
              </a:buClr>
              <a:buFont typeface="Wingdings" pitchFamily="2" charset="2"/>
              <a:buNone/>
            </a:pPr>
            <a:r>
              <a:rPr lang="zh-CN" altLang="en-US">
                <a:latin typeface="楷体_GB2312" pitchFamily="49" charset="-122"/>
                <a:ea typeface="楷体_GB2312" pitchFamily="49" charset="-122"/>
              </a:rPr>
              <a:t>	李华是一个四川大学的学生。</a:t>
            </a:r>
          </a:p>
          <a:p>
            <a:pPr marL="342900" indent="-342900" algn="just">
              <a:lnSpc>
                <a:spcPct val="120000"/>
              </a:lnSpc>
              <a:buClr>
                <a:srgbClr val="00FF00"/>
              </a:buClr>
              <a:buFont typeface="Wingdings" pitchFamily="2" charset="2"/>
              <a:buNone/>
            </a:pPr>
            <a:r>
              <a:rPr lang="zh-CN" altLang="en-US">
                <a:latin typeface="楷体_GB2312" pitchFamily="49" charset="-122"/>
                <a:ea typeface="楷体_GB2312" pitchFamily="49" charset="-122"/>
              </a:rPr>
              <a:t>  则在命题中必须要用三个命题</a:t>
            </a:r>
            <a:r>
              <a:rPr lang="en-US" altLang="zh-CN">
                <a:latin typeface="楷体_GB2312" pitchFamily="49" charset="-122"/>
                <a:ea typeface="楷体_GB2312" pitchFamily="49" charset="-122"/>
              </a:rPr>
              <a:t>P</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Q</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R</a:t>
            </a:r>
            <a:r>
              <a:rPr lang="zh-CN" altLang="en-US">
                <a:latin typeface="楷体_GB2312" pitchFamily="49" charset="-122"/>
                <a:ea typeface="楷体_GB2312" pitchFamily="49" charset="-122"/>
              </a:rPr>
              <a:t>来表示。</a:t>
            </a:r>
          </a:p>
        </p:txBody>
      </p:sp>
      <p:sp>
        <p:nvSpPr>
          <p:cNvPr id="190468" name="Rectangle 4"/>
          <p:cNvSpPr>
            <a:spLocks noChangeArrowheads="1"/>
          </p:cNvSpPr>
          <p:nvPr/>
        </p:nvSpPr>
        <p:spPr bwMode="auto">
          <a:xfrm>
            <a:off x="1187450" y="3500438"/>
            <a:ext cx="775335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0000"/>
                </a:solidFill>
                <a:latin typeface="楷体_GB2312" pitchFamily="49" charset="-122"/>
                <a:ea typeface="楷体_GB2312" pitchFamily="49" charset="-122"/>
              </a:rPr>
              <a:t>但是，它们都具有一个共同的特征：</a:t>
            </a:r>
          </a:p>
          <a:p>
            <a:r>
              <a:rPr lang="zh-CN" altLang="en-US" b="1">
                <a:latin typeface="楷体_GB2312" pitchFamily="49" charset="-122"/>
                <a:ea typeface="楷体_GB2312" pitchFamily="49" charset="-122"/>
              </a:rPr>
              <a:t>           </a:t>
            </a:r>
            <a:r>
              <a:rPr lang="zh-CN" altLang="en-US" b="1">
                <a:solidFill>
                  <a:srgbClr val="0000FF"/>
                </a:solidFill>
                <a:latin typeface="Times New Roman"/>
                <a:ea typeface="楷体_GB2312" pitchFamily="49" charset="-122"/>
              </a:rPr>
              <a:t>“</a:t>
            </a:r>
            <a:r>
              <a:rPr lang="en-US" altLang="zh-CN" b="1">
                <a:solidFill>
                  <a:srgbClr val="0000FF"/>
                </a:solidFill>
                <a:latin typeface="Times New Roman"/>
                <a:ea typeface="楷体_GB2312" pitchFamily="49" charset="-122"/>
              </a:rPr>
              <a:t>…</a:t>
            </a:r>
            <a:r>
              <a:rPr lang="zh-CN" altLang="en-US" b="1">
                <a:solidFill>
                  <a:srgbClr val="FF0000"/>
                </a:solidFill>
                <a:latin typeface="楷体_GB2312" pitchFamily="49" charset="-122"/>
                <a:ea typeface="楷体_GB2312" pitchFamily="49" charset="-122"/>
              </a:rPr>
              <a:t>是一个</a:t>
            </a:r>
            <a:r>
              <a:rPr lang="zh-CN" altLang="en-US" b="1">
                <a:solidFill>
                  <a:srgbClr val="FF0000"/>
                </a:solidFill>
                <a:ea typeface="楷体_GB2312" pitchFamily="49" charset="-122"/>
              </a:rPr>
              <a:t>四川大学的</a:t>
            </a:r>
            <a:r>
              <a:rPr lang="zh-CN" altLang="en-US" b="1">
                <a:solidFill>
                  <a:srgbClr val="FF0000"/>
                </a:solidFill>
                <a:latin typeface="楷体_GB2312" pitchFamily="49" charset="-122"/>
                <a:ea typeface="楷体_GB2312" pitchFamily="49" charset="-122"/>
              </a:rPr>
              <a:t>学生</a:t>
            </a:r>
            <a:r>
              <a:rPr lang="zh-CN" altLang="en-US" b="1">
                <a:solidFill>
                  <a:srgbClr val="0000FF"/>
                </a:solidFill>
                <a:latin typeface="Times New Roman"/>
                <a:ea typeface="楷体_GB2312" pitchFamily="49" charset="-122"/>
              </a:rPr>
              <a:t>”</a:t>
            </a:r>
            <a:endParaRPr lang="zh-CN" altLang="en-US" b="1">
              <a:solidFill>
                <a:srgbClr val="0000FF"/>
              </a:solidFill>
              <a:latin typeface="楷体_GB2312" pitchFamily="49" charset="-122"/>
              <a:ea typeface="楷体_GB2312" pitchFamily="49" charset="-122"/>
            </a:endParaRPr>
          </a:p>
          <a:p>
            <a:endParaRPr lang="zh-CN" altLang="en-US" b="1">
              <a:solidFill>
                <a:srgbClr val="0000FF"/>
              </a:solidFill>
              <a:latin typeface="楷体_GB2312" pitchFamily="49" charset="-122"/>
              <a:ea typeface="楷体_GB2312" pitchFamily="49" charset="-122"/>
            </a:endParaRPr>
          </a:p>
          <a:p>
            <a:r>
              <a:rPr lang="zh-CN" altLang="en-US" b="1">
                <a:solidFill>
                  <a:srgbClr val="0000FF"/>
                </a:solidFill>
                <a:latin typeface="楷体_GB2312" pitchFamily="49" charset="-122"/>
                <a:ea typeface="楷体_GB2312" pitchFamily="49" charset="-122"/>
              </a:rPr>
              <a:t>因此，若将句子分解成：</a:t>
            </a:r>
            <a:r>
              <a:rPr lang="zh-CN" altLang="en-US" b="1">
                <a:solidFill>
                  <a:srgbClr val="0000FF"/>
                </a:solidFill>
                <a:latin typeface="Times New Roman"/>
                <a:ea typeface="楷体_GB2312" pitchFamily="49" charset="-122"/>
              </a:rPr>
              <a:t>“</a:t>
            </a:r>
            <a:r>
              <a:rPr lang="zh-CN" altLang="en-US" b="1">
                <a:solidFill>
                  <a:srgbClr val="FF0000"/>
                </a:solidFill>
                <a:latin typeface="楷体_GB2312" pitchFamily="49" charset="-122"/>
                <a:ea typeface="楷体_GB2312" pitchFamily="49" charset="-122"/>
              </a:rPr>
              <a:t>主语＋谓语</a:t>
            </a:r>
            <a:r>
              <a:rPr lang="zh-CN" altLang="en-US" b="1">
                <a:solidFill>
                  <a:srgbClr val="0000FF"/>
                </a:solidFill>
                <a:latin typeface="Times New Roman"/>
                <a:ea typeface="楷体_GB2312" pitchFamily="49" charset="-122"/>
              </a:rPr>
              <a:t>”</a:t>
            </a:r>
            <a:endParaRPr lang="zh-CN" altLang="en-US" b="1">
              <a:solidFill>
                <a:srgbClr val="0000FF"/>
              </a:solidFill>
              <a:latin typeface="楷体_GB2312" pitchFamily="49" charset="-122"/>
              <a:ea typeface="楷体_GB2312" pitchFamily="49" charset="-122"/>
            </a:endParaRPr>
          </a:p>
          <a:p>
            <a:r>
              <a:rPr lang="zh-CN" altLang="en-US" b="1">
                <a:solidFill>
                  <a:srgbClr val="0000FF"/>
                </a:solidFill>
                <a:latin typeface="楷体_GB2312" pitchFamily="49" charset="-122"/>
                <a:ea typeface="楷体_GB2312" pitchFamily="49" charset="-122"/>
              </a:rPr>
              <a:t>用</a:t>
            </a:r>
            <a:r>
              <a:rPr lang="en-US" altLang="zh-CN" b="1">
                <a:solidFill>
                  <a:srgbClr val="0000FF"/>
                </a:solidFill>
                <a:latin typeface="楷体_GB2312" pitchFamily="49" charset="-122"/>
                <a:ea typeface="楷体_GB2312" pitchFamily="49" charset="-122"/>
              </a:rPr>
              <a:t>P</a:t>
            </a:r>
            <a:r>
              <a:rPr lang="zh-CN" altLang="en-US" b="1">
                <a:solidFill>
                  <a:srgbClr val="0000FF"/>
                </a:solidFill>
                <a:latin typeface="楷体_GB2312" pitchFamily="49" charset="-122"/>
                <a:ea typeface="楷体_GB2312" pitchFamily="49" charset="-122"/>
              </a:rPr>
              <a:t>表示</a:t>
            </a:r>
            <a:r>
              <a:rPr lang="zh-CN" altLang="en-US" b="1">
                <a:solidFill>
                  <a:srgbClr val="0000FF"/>
                </a:solidFill>
                <a:latin typeface="Times New Roman"/>
                <a:ea typeface="楷体_GB2312" pitchFamily="49" charset="-122"/>
              </a:rPr>
              <a:t>“</a:t>
            </a:r>
            <a:r>
              <a:rPr lang="zh-CN" altLang="en-US" b="1">
                <a:solidFill>
                  <a:srgbClr val="0000FF"/>
                </a:solidFill>
                <a:latin typeface="楷体_GB2312" pitchFamily="49" charset="-122"/>
                <a:ea typeface="楷体_GB2312" pitchFamily="49" charset="-122"/>
              </a:rPr>
              <a:t>是一个</a:t>
            </a:r>
            <a:r>
              <a:rPr lang="zh-CN" altLang="en-US" b="1">
                <a:solidFill>
                  <a:srgbClr val="0000FF"/>
                </a:solidFill>
                <a:ea typeface="楷体_GB2312" pitchFamily="49" charset="-122"/>
              </a:rPr>
              <a:t>四川大学的</a:t>
            </a:r>
            <a:r>
              <a:rPr lang="zh-CN" altLang="en-US" b="1">
                <a:solidFill>
                  <a:srgbClr val="0000FF"/>
                </a:solidFill>
                <a:latin typeface="楷体_GB2312" pitchFamily="49" charset="-122"/>
                <a:ea typeface="楷体_GB2312" pitchFamily="49" charset="-122"/>
              </a:rPr>
              <a:t>学生</a:t>
            </a:r>
            <a:r>
              <a:rPr lang="zh-CN" altLang="en-US" b="1">
                <a:solidFill>
                  <a:srgbClr val="0000FF"/>
                </a:solidFill>
                <a:latin typeface="Times New Roman"/>
                <a:ea typeface="楷体_GB2312" pitchFamily="49" charset="-122"/>
              </a:rPr>
              <a:t>”</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P</a:t>
            </a:r>
            <a:r>
              <a:rPr lang="zh-CN" altLang="en-US" b="1">
                <a:solidFill>
                  <a:srgbClr val="0000FF"/>
                </a:solidFill>
                <a:latin typeface="楷体_GB2312" pitchFamily="49" charset="-122"/>
                <a:ea typeface="楷体_GB2312" pitchFamily="49" charset="-122"/>
              </a:rPr>
              <a:t>后紧跟</a:t>
            </a:r>
            <a:r>
              <a:rPr lang="zh-CN" altLang="en-US" b="1">
                <a:solidFill>
                  <a:srgbClr val="0000FF"/>
                </a:solidFill>
                <a:latin typeface="Times New Roman"/>
                <a:ea typeface="楷体_GB2312" pitchFamily="49" charset="-122"/>
              </a:rPr>
              <a:t>“</a:t>
            </a:r>
            <a:r>
              <a:rPr lang="zh-CN" altLang="en-US" b="1">
                <a:solidFill>
                  <a:srgbClr val="0000FF"/>
                </a:solidFill>
                <a:latin typeface="楷体_GB2312" pitchFamily="49" charset="-122"/>
                <a:ea typeface="楷体_GB2312" pitchFamily="49" charset="-122"/>
              </a:rPr>
              <a:t>某某人</a:t>
            </a:r>
            <a:r>
              <a:rPr lang="zh-CN" altLang="en-US" b="1">
                <a:solidFill>
                  <a:srgbClr val="0000FF"/>
                </a:solidFill>
                <a:latin typeface="Times New Roman"/>
                <a:ea typeface="楷体_GB2312" pitchFamily="49" charset="-122"/>
              </a:rPr>
              <a:t>”</a:t>
            </a:r>
            <a:r>
              <a:rPr lang="zh-CN" altLang="en-US" b="1">
                <a:solidFill>
                  <a:srgbClr val="0000FF"/>
                </a:solidFill>
                <a:latin typeface="楷体_GB2312" pitchFamily="49" charset="-122"/>
                <a:ea typeface="楷体_GB2312" pitchFamily="49" charset="-122"/>
              </a:rPr>
              <a:t>。则上述句子可写为：</a:t>
            </a:r>
            <a:r>
              <a:rPr lang="en-US" altLang="zh-CN" b="1">
                <a:solidFill>
                  <a:srgbClr val="0000FF"/>
                </a:solidFill>
                <a:latin typeface="楷体_GB2312" pitchFamily="49" charset="-122"/>
                <a:ea typeface="楷体_GB2312" pitchFamily="49" charset="-122"/>
              </a:rPr>
              <a:t>P(</a:t>
            </a:r>
            <a:r>
              <a:rPr lang="zh-CN" altLang="en-US" b="1">
                <a:solidFill>
                  <a:srgbClr val="0000FF"/>
                </a:solidFill>
                <a:latin typeface="楷体_GB2312" pitchFamily="49" charset="-122"/>
                <a:ea typeface="楷体_GB2312" pitchFamily="49" charset="-122"/>
              </a:rPr>
              <a:t>张红</a:t>
            </a:r>
            <a:r>
              <a:rPr lang="en-US" altLang="zh-CN" b="1">
                <a:solidFill>
                  <a:srgbClr val="0000FF"/>
                </a:solidFill>
                <a:latin typeface="楷体_GB2312" pitchFamily="49" charset="-122"/>
                <a:ea typeface="楷体_GB2312" pitchFamily="49" charset="-122"/>
              </a:rPr>
              <a:t>)</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P(</a:t>
            </a:r>
            <a:r>
              <a:rPr lang="zh-CN" altLang="en-US" b="1">
                <a:solidFill>
                  <a:srgbClr val="0000FF"/>
                </a:solidFill>
                <a:latin typeface="楷体_GB2312" pitchFamily="49" charset="-122"/>
                <a:ea typeface="楷体_GB2312" pitchFamily="49" charset="-122"/>
              </a:rPr>
              <a:t>王南</a:t>
            </a:r>
            <a:r>
              <a:rPr lang="en-US" altLang="zh-CN" b="1">
                <a:solidFill>
                  <a:srgbClr val="0000FF"/>
                </a:solidFill>
                <a:latin typeface="楷体_GB2312" pitchFamily="49" charset="-122"/>
                <a:ea typeface="楷体_GB2312" pitchFamily="49" charset="-122"/>
              </a:rPr>
              <a:t>)</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P(</a:t>
            </a:r>
            <a:r>
              <a:rPr lang="zh-CN" altLang="en-US" b="1">
                <a:solidFill>
                  <a:srgbClr val="0000FF"/>
                </a:solidFill>
                <a:latin typeface="楷体_GB2312" pitchFamily="49" charset="-122"/>
                <a:ea typeface="楷体_GB2312" pitchFamily="49" charset="-122"/>
              </a:rPr>
              <a:t>李华</a:t>
            </a:r>
            <a:r>
              <a:rPr lang="en-US" altLang="zh-CN" b="1">
                <a:solidFill>
                  <a:srgbClr val="0000FF"/>
                </a:solidFill>
                <a:latin typeface="楷体_GB2312" pitchFamily="49" charset="-122"/>
                <a:ea typeface="楷体_GB2312" pitchFamily="49" charset="-122"/>
              </a:rPr>
              <a:t>)</a:t>
            </a:r>
            <a:r>
              <a:rPr lang="zh-CN" altLang="en-US" b="1">
                <a:solidFill>
                  <a:srgbClr val="0000FF"/>
                </a:solidFill>
                <a:latin typeface="楷体_GB2312" pitchFamily="49" charset="-122"/>
                <a:ea typeface="楷体_GB2312" pitchFamily="49" charset="-122"/>
              </a:rPr>
              <a:t>。</a:t>
            </a:r>
            <a:r>
              <a:rPr lang="zh-CN" altLang="en-US" b="1">
                <a:solidFill>
                  <a:srgbClr val="FF0000"/>
                </a:solidFill>
                <a:latin typeface="楷体_GB2312" pitchFamily="49" charset="-122"/>
                <a:ea typeface="楷体_GB2312" pitchFamily="49" charset="-122"/>
              </a:rPr>
              <a:t>一般地，</a:t>
            </a:r>
          </a:p>
          <a:p>
            <a:pPr algn="ctr"/>
            <a:r>
              <a:rPr lang="en-US" altLang="zh-CN" b="1">
                <a:solidFill>
                  <a:srgbClr val="0000FF"/>
                </a:solidFill>
                <a:latin typeface="楷体_GB2312" pitchFamily="49" charset="-122"/>
                <a:ea typeface="楷体_GB2312" pitchFamily="49" charset="-122"/>
              </a:rPr>
              <a:t>P(x)</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x</a:t>
            </a:r>
            <a:r>
              <a:rPr lang="zh-CN" altLang="en-US" b="1">
                <a:solidFill>
                  <a:srgbClr val="0000FF"/>
                </a:solidFill>
                <a:latin typeface="楷体_GB2312" pitchFamily="49" charset="-122"/>
                <a:ea typeface="楷体_GB2312" pitchFamily="49" charset="-122"/>
              </a:rPr>
              <a:t>是一个</a:t>
            </a:r>
            <a:r>
              <a:rPr lang="zh-CN" altLang="en-US" b="1">
                <a:solidFill>
                  <a:srgbClr val="0000FF"/>
                </a:solidFill>
                <a:ea typeface="楷体_GB2312" pitchFamily="49" charset="-122"/>
              </a:rPr>
              <a:t>四川大学的</a:t>
            </a:r>
            <a:r>
              <a:rPr lang="zh-CN" altLang="en-US" b="1">
                <a:solidFill>
                  <a:srgbClr val="0000FF"/>
                </a:solidFill>
                <a:latin typeface="楷体_GB2312" pitchFamily="49" charset="-122"/>
                <a:ea typeface="楷体_GB2312" pitchFamily="49" charset="-122"/>
              </a:rPr>
              <a:t>学生。</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83EB35B5-3655-4706-914F-24E44DC37686}" type="datetime1">
              <a:rPr lang="zh-CN" altLang="en-US"/>
              <a:pPr/>
              <a:t>2018/9/27</a:t>
            </a:fld>
            <a:endParaRPr lang="en-US" altLang="zh-CN"/>
          </a:p>
        </p:txBody>
      </p:sp>
      <p:sp>
        <p:nvSpPr>
          <p:cNvPr id="7" name="页脚占位符 4"/>
          <p:cNvSpPr>
            <a:spLocks noGrp="1"/>
          </p:cNvSpPr>
          <p:nvPr>
            <p:ph type="ftr" sz="quarter" idx="11"/>
          </p:nvPr>
        </p:nvSpPr>
        <p:spPr/>
        <p:txBody>
          <a:bodyPr/>
          <a:lstStyle/>
          <a:p>
            <a:r>
              <a:rPr lang="zh-CN" altLang="en-US"/>
              <a:t>计算机学院</a:t>
            </a:r>
          </a:p>
        </p:txBody>
      </p:sp>
      <p:sp>
        <p:nvSpPr>
          <p:cNvPr id="8" name="灯片编号占位符 5"/>
          <p:cNvSpPr>
            <a:spLocks noGrp="1"/>
          </p:cNvSpPr>
          <p:nvPr>
            <p:ph type="sldNum" sz="quarter" idx="12"/>
          </p:nvPr>
        </p:nvSpPr>
        <p:spPr/>
        <p:txBody>
          <a:bodyPr/>
          <a:lstStyle/>
          <a:p>
            <a:fld id="{B6FC6E92-1246-4E5E-A4C7-9806E5ADD727}" type="slidenum">
              <a:rPr lang="en-US" altLang="zh-CN"/>
              <a:pPr/>
              <a:t>13</a:t>
            </a:fld>
            <a:r>
              <a:rPr lang="en-US" altLang="zh-CN"/>
              <a:t>/70</a:t>
            </a:r>
          </a:p>
        </p:txBody>
      </p:sp>
      <p:sp>
        <p:nvSpPr>
          <p:cNvPr id="167938" name="Rectangle 2"/>
          <p:cNvSpPr>
            <a:spLocks noGrp="1" noChangeArrowheads="1"/>
          </p:cNvSpPr>
          <p:nvPr>
            <p:ph type="title"/>
          </p:nvPr>
        </p:nvSpPr>
        <p:spPr/>
        <p:txBody>
          <a:bodyPr/>
          <a:lstStyle/>
          <a:p>
            <a:endParaRPr lang="zh-CN" altLang="zh-CN"/>
          </a:p>
        </p:txBody>
      </p:sp>
      <p:sp>
        <p:nvSpPr>
          <p:cNvPr id="167940" name="Rectangle 4"/>
          <p:cNvSpPr>
            <a:spLocks noChangeArrowheads="1"/>
          </p:cNvSpPr>
          <p:nvPr/>
        </p:nvSpPr>
        <p:spPr bwMode="auto">
          <a:xfrm>
            <a:off x="1042988" y="1052513"/>
            <a:ext cx="7696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altLang="en-US" b="1">
                <a:solidFill>
                  <a:srgbClr val="FF0000"/>
                </a:solidFill>
                <a:latin typeface="楷体_GB2312" pitchFamily="49" charset="-122"/>
                <a:ea typeface="楷体_GB2312" pitchFamily="49" charset="-122"/>
              </a:rPr>
              <a:t>例</a:t>
            </a:r>
            <a:r>
              <a:rPr lang="en-US" altLang="zh-CN" b="1">
                <a:solidFill>
                  <a:srgbClr val="FF0000"/>
                </a:solidFill>
                <a:latin typeface="楷体_GB2312" pitchFamily="49" charset="-122"/>
                <a:ea typeface="楷体_GB2312" pitchFamily="49" charset="-122"/>
              </a:rPr>
              <a:t>1.3</a:t>
            </a:r>
            <a:r>
              <a:rPr lang="zh-CN" altLang="en-US" b="1">
                <a:solidFill>
                  <a:srgbClr val="FF0000"/>
                </a:solidFill>
                <a:latin typeface="楷体_GB2312" pitchFamily="49" charset="-122"/>
                <a:ea typeface="楷体_GB2312" pitchFamily="49" charset="-122"/>
              </a:rPr>
              <a:t>　</a:t>
            </a:r>
            <a:r>
              <a:rPr lang="zh-CN" altLang="en-US">
                <a:latin typeface="楷体_GB2312" pitchFamily="49" charset="-122"/>
                <a:ea typeface="楷体_GB2312" pitchFamily="49" charset="-122"/>
              </a:rPr>
              <a:t>如有句子：</a:t>
            </a:r>
          </a:p>
          <a:p>
            <a:pPr marL="342900" indent="-342900" algn="just">
              <a:lnSpc>
                <a:spcPct val="120000"/>
              </a:lnSpc>
              <a:buClr>
                <a:srgbClr val="00FF00"/>
              </a:buClr>
              <a:buFont typeface="Wingdings" pitchFamily="2" charset="2"/>
              <a:buNone/>
            </a:pPr>
            <a:r>
              <a:rPr lang="zh-CN" altLang="en-US">
                <a:latin typeface="楷体_GB2312" pitchFamily="49" charset="-122"/>
                <a:ea typeface="楷体_GB2312" pitchFamily="49" charset="-122"/>
              </a:rPr>
              <a:t>	张红是一个四川大学的学生；</a:t>
            </a:r>
          </a:p>
          <a:p>
            <a:pPr marL="342900" indent="-342900" algn="just">
              <a:lnSpc>
                <a:spcPct val="120000"/>
              </a:lnSpc>
              <a:buClr>
                <a:srgbClr val="00FF00"/>
              </a:buClr>
              <a:buFont typeface="Wingdings" pitchFamily="2" charset="2"/>
              <a:buNone/>
            </a:pPr>
            <a:r>
              <a:rPr lang="zh-CN" altLang="en-US">
                <a:latin typeface="楷体_GB2312" pitchFamily="49" charset="-122"/>
                <a:ea typeface="楷体_GB2312" pitchFamily="49" charset="-122"/>
              </a:rPr>
              <a:t>	王南是一个四川大学的学生；</a:t>
            </a:r>
          </a:p>
          <a:p>
            <a:pPr marL="342900" indent="-342900" algn="just">
              <a:lnSpc>
                <a:spcPct val="120000"/>
              </a:lnSpc>
              <a:buClr>
                <a:srgbClr val="00FF00"/>
              </a:buClr>
              <a:buFont typeface="Wingdings" pitchFamily="2" charset="2"/>
              <a:buNone/>
            </a:pPr>
            <a:r>
              <a:rPr lang="zh-CN" altLang="en-US">
                <a:latin typeface="楷体_GB2312" pitchFamily="49" charset="-122"/>
                <a:ea typeface="楷体_GB2312" pitchFamily="49" charset="-122"/>
              </a:rPr>
              <a:t>	李华是一个四川大学的学生。</a:t>
            </a:r>
          </a:p>
          <a:p>
            <a:pPr marL="342900" indent="-342900" algn="just">
              <a:lnSpc>
                <a:spcPct val="120000"/>
              </a:lnSpc>
              <a:buClr>
                <a:srgbClr val="00FF00"/>
              </a:buClr>
              <a:buFont typeface="Wingdings" pitchFamily="2" charset="2"/>
              <a:buNone/>
            </a:pPr>
            <a:r>
              <a:rPr lang="zh-CN" altLang="en-US">
                <a:latin typeface="楷体_GB2312" pitchFamily="49" charset="-122"/>
                <a:ea typeface="楷体_GB2312" pitchFamily="49" charset="-122"/>
              </a:rPr>
              <a:t>  则在命题中必须要用三个命题</a:t>
            </a:r>
            <a:r>
              <a:rPr lang="en-US" altLang="zh-CN">
                <a:latin typeface="楷体_GB2312" pitchFamily="49" charset="-122"/>
                <a:ea typeface="楷体_GB2312" pitchFamily="49" charset="-122"/>
              </a:rPr>
              <a:t>P</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Q</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R</a:t>
            </a:r>
            <a:r>
              <a:rPr lang="zh-CN" altLang="en-US">
                <a:latin typeface="楷体_GB2312" pitchFamily="49" charset="-122"/>
                <a:ea typeface="楷体_GB2312" pitchFamily="49" charset="-122"/>
              </a:rPr>
              <a:t>来表示。</a:t>
            </a:r>
          </a:p>
        </p:txBody>
      </p:sp>
      <p:sp>
        <p:nvSpPr>
          <p:cNvPr id="167941" name="Rectangle 5"/>
          <p:cNvSpPr>
            <a:spLocks noChangeArrowheads="1"/>
          </p:cNvSpPr>
          <p:nvPr/>
        </p:nvSpPr>
        <p:spPr bwMode="auto">
          <a:xfrm>
            <a:off x="1187450" y="3500438"/>
            <a:ext cx="775335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楷体_GB2312" pitchFamily="49" charset="-122"/>
                <a:ea typeface="楷体_GB2312" pitchFamily="49" charset="-122"/>
              </a:rPr>
              <a:t>但是，它们都具有一个共同的特征：</a:t>
            </a:r>
          </a:p>
          <a:p>
            <a:r>
              <a:rPr lang="zh-CN" altLang="en-US">
                <a:latin typeface="楷体_GB2312" pitchFamily="49" charset="-122"/>
                <a:ea typeface="楷体_GB2312" pitchFamily="49" charset="-122"/>
              </a:rPr>
              <a:t>           </a:t>
            </a:r>
            <a:r>
              <a:rPr lang="zh-CN" altLang="en-US">
                <a:latin typeface="Times New Roman"/>
                <a:ea typeface="楷体_GB2312" pitchFamily="49" charset="-122"/>
              </a:rPr>
              <a:t>“</a:t>
            </a:r>
            <a:r>
              <a:rPr lang="en-US" altLang="zh-CN">
                <a:latin typeface="Times New Roman"/>
                <a:ea typeface="楷体_GB2312" pitchFamily="49" charset="-122"/>
              </a:rPr>
              <a:t>…</a:t>
            </a:r>
            <a:r>
              <a:rPr lang="zh-CN" altLang="en-US">
                <a:latin typeface="楷体_GB2312" pitchFamily="49" charset="-122"/>
                <a:ea typeface="楷体_GB2312" pitchFamily="49" charset="-122"/>
              </a:rPr>
              <a:t>是一个</a:t>
            </a:r>
            <a:r>
              <a:rPr lang="zh-CN" altLang="en-US">
                <a:ea typeface="楷体_GB2312" pitchFamily="49" charset="-122"/>
              </a:rPr>
              <a:t>四川大学的</a:t>
            </a:r>
            <a:r>
              <a:rPr lang="zh-CN" altLang="en-US">
                <a:latin typeface="楷体_GB2312" pitchFamily="49" charset="-122"/>
                <a:ea typeface="楷体_GB2312" pitchFamily="49" charset="-122"/>
              </a:rPr>
              <a:t>学生</a:t>
            </a:r>
            <a:r>
              <a:rPr lang="zh-CN" altLang="en-US">
                <a:latin typeface="Times New Roman"/>
                <a:ea typeface="楷体_GB2312" pitchFamily="49" charset="-122"/>
              </a:rPr>
              <a:t>”</a:t>
            </a:r>
            <a:endParaRPr lang="zh-CN" altLang="en-US">
              <a:latin typeface="楷体_GB2312" pitchFamily="49" charset="-122"/>
              <a:ea typeface="楷体_GB2312" pitchFamily="49" charset="-122"/>
            </a:endParaRPr>
          </a:p>
          <a:p>
            <a:endParaRPr lang="zh-CN" altLang="en-US">
              <a:latin typeface="楷体_GB2312" pitchFamily="49" charset="-122"/>
              <a:ea typeface="楷体_GB2312" pitchFamily="49" charset="-122"/>
            </a:endParaRPr>
          </a:p>
          <a:p>
            <a:r>
              <a:rPr lang="zh-CN" altLang="en-US">
                <a:latin typeface="楷体_GB2312" pitchFamily="49" charset="-122"/>
                <a:ea typeface="楷体_GB2312" pitchFamily="49" charset="-122"/>
              </a:rPr>
              <a:t>因此，若将句子分解成：</a:t>
            </a:r>
            <a:r>
              <a:rPr lang="zh-CN" altLang="en-US">
                <a:latin typeface="Times New Roman"/>
                <a:ea typeface="楷体_GB2312" pitchFamily="49" charset="-122"/>
              </a:rPr>
              <a:t>“</a:t>
            </a:r>
            <a:r>
              <a:rPr lang="zh-CN" altLang="en-US">
                <a:latin typeface="楷体_GB2312" pitchFamily="49" charset="-122"/>
                <a:ea typeface="楷体_GB2312" pitchFamily="49" charset="-122"/>
              </a:rPr>
              <a:t>主语＋谓语</a:t>
            </a:r>
            <a:r>
              <a:rPr lang="zh-CN" altLang="en-US">
                <a:latin typeface="Times New Roman"/>
                <a:ea typeface="楷体_GB2312" pitchFamily="49" charset="-122"/>
              </a:rPr>
              <a:t>”</a:t>
            </a:r>
            <a:endParaRPr lang="zh-CN" altLang="en-US">
              <a:latin typeface="楷体_GB2312" pitchFamily="49" charset="-122"/>
              <a:ea typeface="楷体_GB2312" pitchFamily="49" charset="-122"/>
            </a:endParaRPr>
          </a:p>
          <a:p>
            <a:r>
              <a:rPr lang="zh-CN" altLang="en-US">
                <a:latin typeface="楷体_GB2312" pitchFamily="49" charset="-122"/>
                <a:ea typeface="楷体_GB2312" pitchFamily="49" charset="-122"/>
              </a:rPr>
              <a:t>用</a:t>
            </a:r>
            <a:r>
              <a:rPr lang="en-US" altLang="zh-CN">
                <a:latin typeface="楷体_GB2312" pitchFamily="49" charset="-122"/>
                <a:ea typeface="楷体_GB2312" pitchFamily="49" charset="-122"/>
              </a:rPr>
              <a:t>P</a:t>
            </a:r>
            <a:r>
              <a:rPr lang="zh-CN" altLang="en-US">
                <a:latin typeface="楷体_GB2312" pitchFamily="49" charset="-122"/>
                <a:ea typeface="楷体_GB2312" pitchFamily="49" charset="-122"/>
              </a:rPr>
              <a:t>表示</a:t>
            </a:r>
            <a:r>
              <a:rPr lang="zh-CN" altLang="en-US">
                <a:latin typeface="Times New Roman"/>
                <a:ea typeface="楷体_GB2312" pitchFamily="49" charset="-122"/>
              </a:rPr>
              <a:t>“</a:t>
            </a:r>
            <a:r>
              <a:rPr lang="zh-CN" altLang="en-US">
                <a:latin typeface="楷体_GB2312" pitchFamily="49" charset="-122"/>
                <a:ea typeface="楷体_GB2312" pitchFamily="49" charset="-122"/>
              </a:rPr>
              <a:t>是一个</a:t>
            </a:r>
            <a:r>
              <a:rPr lang="zh-CN" altLang="en-US">
                <a:ea typeface="楷体_GB2312" pitchFamily="49" charset="-122"/>
              </a:rPr>
              <a:t>四川大学的</a:t>
            </a:r>
            <a:r>
              <a:rPr lang="zh-CN" altLang="en-US">
                <a:latin typeface="楷体_GB2312" pitchFamily="49" charset="-122"/>
                <a:ea typeface="楷体_GB2312" pitchFamily="49" charset="-122"/>
              </a:rPr>
              <a:t>学生</a:t>
            </a:r>
            <a:r>
              <a:rPr lang="zh-CN" altLang="en-US">
                <a:latin typeface="Times New Roman"/>
                <a:ea typeface="楷体_GB2312" pitchFamily="49" charset="-122"/>
              </a:rPr>
              <a:t>”</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P</a:t>
            </a:r>
            <a:r>
              <a:rPr lang="zh-CN" altLang="en-US">
                <a:latin typeface="楷体_GB2312" pitchFamily="49" charset="-122"/>
                <a:ea typeface="楷体_GB2312" pitchFamily="49" charset="-122"/>
              </a:rPr>
              <a:t>后紧跟</a:t>
            </a:r>
            <a:r>
              <a:rPr lang="zh-CN" altLang="en-US">
                <a:latin typeface="Times New Roman"/>
                <a:ea typeface="楷体_GB2312" pitchFamily="49" charset="-122"/>
              </a:rPr>
              <a:t>“</a:t>
            </a:r>
            <a:r>
              <a:rPr lang="zh-CN" altLang="en-US">
                <a:latin typeface="楷体_GB2312" pitchFamily="49" charset="-122"/>
                <a:ea typeface="楷体_GB2312" pitchFamily="49" charset="-122"/>
              </a:rPr>
              <a:t>某某人</a:t>
            </a:r>
            <a:r>
              <a:rPr lang="zh-CN" altLang="en-US">
                <a:latin typeface="Times New Roman"/>
                <a:ea typeface="楷体_GB2312" pitchFamily="49" charset="-122"/>
              </a:rPr>
              <a:t>”</a:t>
            </a:r>
            <a:r>
              <a:rPr lang="zh-CN" altLang="en-US">
                <a:latin typeface="楷体_GB2312" pitchFamily="49" charset="-122"/>
                <a:ea typeface="楷体_GB2312" pitchFamily="49" charset="-122"/>
              </a:rPr>
              <a:t>。则上述句子可写为：</a:t>
            </a:r>
            <a:r>
              <a:rPr lang="en-US" altLang="zh-CN">
                <a:latin typeface="楷体_GB2312" pitchFamily="49" charset="-122"/>
                <a:ea typeface="楷体_GB2312" pitchFamily="49" charset="-122"/>
              </a:rPr>
              <a:t>P(</a:t>
            </a:r>
            <a:r>
              <a:rPr lang="zh-CN" altLang="en-US">
                <a:latin typeface="楷体_GB2312" pitchFamily="49" charset="-122"/>
                <a:ea typeface="楷体_GB2312" pitchFamily="49" charset="-122"/>
              </a:rPr>
              <a:t>张红</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P(</a:t>
            </a:r>
            <a:r>
              <a:rPr lang="zh-CN" altLang="en-US">
                <a:latin typeface="楷体_GB2312" pitchFamily="49" charset="-122"/>
                <a:ea typeface="楷体_GB2312" pitchFamily="49" charset="-122"/>
              </a:rPr>
              <a:t>王南</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P(</a:t>
            </a:r>
            <a:r>
              <a:rPr lang="zh-CN" altLang="en-US">
                <a:latin typeface="楷体_GB2312" pitchFamily="49" charset="-122"/>
                <a:ea typeface="楷体_GB2312" pitchFamily="49" charset="-122"/>
              </a:rPr>
              <a:t>李华</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a:t>
            </a:r>
            <a:r>
              <a:rPr lang="zh-CN" altLang="en-US" b="1">
                <a:solidFill>
                  <a:srgbClr val="FF0000"/>
                </a:solidFill>
                <a:latin typeface="楷体_GB2312" pitchFamily="49" charset="-122"/>
                <a:ea typeface="楷体_GB2312" pitchFamily="49" charset="-122"/>
              </a:rPr>
              <a:t>一般地</a:t>
            </a:r>
            <a:r>
              <a:rPr lang="zh-CN" altLang="en-US" b="1">
                <a:solidFill>
                  <a:srgbClr val="0000FF"/>
                </a:solidFill>
                <a:latin typeface="楷体_GB2312" pitchFamily="49" charset="-122"/>
                <a:ea typeface="楷体_GB2312" pitchFamily="49" charset="-122"/>
              </a:rPr>
              <a:t>，</a:t>
            </a:r>
          </a:p>
          <a:p>
            <a:pPr algn="ctr"/>
            <a:r>
              <a:rPr lang="en-US" altLang="zh-CN" b="1">
                <a:solidFill>
                  <a:srgbClr val="0000FF"/>
                </a:solidFill>
                <a:latin typeface="楷体_GB2312" pitchFamily="49" charset="-122"/>
                <a:ea typeface="楷体_GB2312" pitchFamily="49" charset="-122"/>
              </a:rPr>
              <a:t>P(x)</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x</a:t>
            </a:r>
            <a:r>
              <a:rPr lang="zh-CN" altLang="en-US" b="1">
                <a:solidFill>
                  <a:srgbClr val="0000FF"/>
                </a:solidFill>
                <a:latin typeface="楷体_GB2312" pitchFamily="49" charset="-122"/>
                <a:ea typeface="楷体_GB2312" pitchFamily="49" charset="-122"/>
              </a:rPr>
              <a:t>是一个</a:t>
            </a:r>
            <a:r>
              <a:rPr lang="zh-CN" altLang="en-US" b="1">
                <a:solidFill>
                  <a:srgbClr val="0000FF"/>
                </a:solidFill>
                <a:ea typeface="楷体_GB2312" pitchFamily="49" charset="-122"/>
              </a:rPr>
              <a:t>四川大学的</a:t>
            </a:r>
            <a:r>
              <a:rPr lang="zh-CN" altLang="en-US" b="1">
                <a:solidFill>
                  <a:srgbClr val="0000FF"/>
                </a:solidFill>
                <a:latin typeface="楷体_GB2312" pitchFamily="49" charset="-122"/>
                <a:ea typeface="楷体_GB2312" pitchFamily="49" charset="-122"/>
              </a:rPr>
              <a:t>学生。</a:t>
            </a:r>
          </a:p>
        </p:txBody>
      </p:sp>
      <p:sp>
        <p:nvSpPr>
          <p:cNvPr id="167942" name="AutoShape 6"/>
          <p:cNvSpPr>
            <a:spLocks noChangeArrowheads="1"/>
          </p:cNvSpPr>
          <p:nvPr/>
        </p:nvSpPr>
        <p:spPr bwMode="auto">
          <a:xfrm>
            <a:off x="6372225" y="3714750"/>
            <a:ext cx="2511425" cy="1192213"/>
          </a:xfrm>
          <a:prstGeom prst="wedgeRoundRectCallout">
            <a:avLst>
              <a:gd name="adj1" fmla="val -136736"/>
              <a:gd name="adj2" fmla="val 162750"/>
              <a:gd name="adj3" fmla="val 16667"/>
            </a:avLst>
          </a:prstGeom>
          <a:solidFill>
            <a:srgbClr val="78FFFF"/>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b="1">
                <a:solidFill>
                  <a:srgbClr val="FF0000"/>
                </a:solidFill>
                <a:latin typeface="楷体_GB2312" pitchFamily="49" charset="-122"/>
                <a:ea typeface="楷体_GB2312" pitchFamily="49" charset="-122"/>
              </a:rPr>
              <a:t>P</a:t>
            </a:r>
            <a:r>
              <a:rPr lang="zh-CN" altLang="en-US" b="1">
                <a:solidFill>
                  <a:srgbClr val="FF0000"/>
                </a:solidFill>
                <a:latin typeface="楷体_GB2312" pitchFamily="49" charset="-122"/>
                <a:ea typeface="楷体_GB2312" pitchFamily="49" charset="-122"/>
              </a:rPr>
              <a:t>：谓词</a:t>
            </a:r>
          </a:p>
          <a:p>
            <a:r>
              <a:rPr lang="en-US" altLang="zh-CN" b="1">
                <a:solidFill>
                  <a:srgbClr val="FF0000"/>
                </a:solidFill>
                <a:latin typeface="楷体_GB2312" pitchFamily="49" charset="-122"/>
                <a:ea typeface="楷体_GB2312" pitchFamily="49" charset="-122"/>
              </a:rPr>
              <a:t>x</a:t>
            </a:r>
            <a:r>
              <a:rPr lang="zh-CN" altLang="en-US" b="1">
                <a:solidFill>
                  <a:srgbClr val="FF0000"/>
                </a:solidFill>
                <a:latin typeface="楷体_GB2312" pitchFamily="49" charset="-122"/>
                <a:ea typeface="楷体_GB2312" pitchFamily="49" charset="-122"/>
              </a:rPr>
              <a:t>：客体词</a:t>
            </a:r>
          </a:p>
          <a:p>
            <a:r>
              <a:rPr lang="en-US" altLang="zh-CN" b="1">
                <a:solidFill>
                  <a:srgbClr val="FF0000"/>
                </a:solidFill>
                <a:latin typeface="楷体_GB2312" pitchFamily="49" charset="-122"/>
                <a:ea typeface="楷体_GB2312" pitchFamily="49" charset="-122"/>
              </a:rPr>
              <a:t>P(x)</a:t>
            </a:r>
            <a:r>
              <a:rPr lang="zh-CN" altLang="en-US" b="1">
                <a:solidFill>
                  <a:srgbClr val="FF0000"/>
                </a:solidFill>
                <a:latin typeface="楷体_GB2312" pitchFamily="49" charset="-122"/>
                <a:ea typeface="楷体_GB2312" pitchFamily="49" charset="-122"/>
              </a:rPr>
              <a:t>：命题函数</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8F5361D-23B3-4535-9170-E9B3C7CF6D87}"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AB5FD8BA-EFF8-48F8-AC47-19F7128D391E}" type="slidenum">
              <a:rPr lang="en-US" altLang="zh-CN"/>
              <a:pPr/>
              <a:t>14</a:t>
            </a:fld>
            <a:r>
              <a:rPr lang="en-US" altLang="zh-CN"/>
              <a:t>/70</a:t>
            </a:r>
          </a:p>
        </p:txBody>
      </p:sp>
      <p:sp>
        <p:nvSpPr>
          <p:cNvPr id="142338" name="Rectangle 2"/>
          <p:cNvSpPr>
            <a:spLocks noGrp="1" noChangeArrowheads="1"/>
          </p:cNvSpPr>
          <p:nvPr>
            <p:ph type="title"/>
          </p:nvPr>
        </p:nvSpPr>
        <p:spPr/>
        <p:txBody>
          <a:bodyPr/>
          <a:lstStyle/>
          <a:p>
            <a:endParaRPr lang="zh-CN" altLang="zh-CN"/>
          </a:p>
        </p:txBody>
      </p:sp>
      <p:sp>
        <p:nvSpPr>
          <p:cNvPr id="142339" name="Rectangle 3"/>
          <p:cNvSpPr>
            <a:spLocks noGrp="1" noChangeArrowheads="1"/>
          </p:cNvSpPr>
          <p:nvPr>
            <p:ph type="body" idx="1"/>
          </p:nvPr>
        </p:nvSpPr>
        <p:spPr>
          <a:xfrm>
            <a:off x="1066800" y="1166813"/>
            <a:ext cx="7897813" cy="5294312"/>
          </a:xfrm>
        </p:spPr>
        <p:txBody>
          <a:bodyPr/>
          <a:lstStyle/>
          <a:p>
            <a:pPr>
              <a:lnSpc>
                <a:spcPct val="110000"/>
              </a:lnSpc>
              <a:buClr>
                <a:srgbClr val="FF0000"/>
              </a:buClr>
              <a:buFont typeface="Wingdings" pitchFamily="2" charset="2"/>
              <a:buChar char="n"/>
            </a:pPr>
            <a:r>
              <a:rPr lang="zh-CN" altLang="en-US" sz="2400" dirty="0">
                <a:solidFill>
                  <a:srgbClr val="0000FF"/>
                </a:solidFill>
                <a:latin typeface="楷体_GB2312" pitchFamily="49" charset="-122"/>
                <a:ea typeface="楷体_GB2312" pitchFamily="49" charset="-122"/>
              </a:rPr>
              <a:t>与谓词相联系的个体的数目，就是</a:t>
            </a:r>
            <a:r>
              <a:rPr lang="zh-CN" altLang="en-US" sz="2400" dirty="0">
                <a:solidFill>
                  <a:srgbClr val="FF0000"/>
                </a:solidFill>
                <a:latin typeface="楷体_GB2312" pitchFamily="49" charset="-122"/>
                <a:ea typeface="楷体_GB2312" pitchFamily="49" charset="-122"/>
              </a:rPr>
              <a:t>谓词的元数</a:t>
            </a:r>
            <a:r>
              <a:rPr lang="zh-CN" altLang="en-US" sz="2400" dirty="0">
                <a:solidFill>
                  <a:srgbClr val="0000FF"/>
                </a:solidFill>
                <a:latin typeface="楷体_GB2312" pitchFamily="49" charset="-122"/>
                <a:ea typeface="楷体_GB2312" pitchFamily="49" charset="-122"/>
              </a:rPr>
              <a:t>。</a:t>
            </a:r>
          </a:p>
          <a:p>
            <a:pPr>
              <a:lnSpc>
                <a:spcPct val="110000"/>
              </a:lnSpc>
              <a:buFont typeface="Wingdings" pitchFamily="2" charset="2"/>
              <a:buNone/>
            </a:pPr>
            <a:r>
              <a:rPr lang="zh-CN" altLang="en-US" sz="2400" dirty="0">
                <a:latin typeface="楷体_GB2312" pitchFamily="49" charset="-122"/>
                <a:ea typeface="楷体_GB2312" pitchFamily="49" charset="-122"/>
              </a:rPr>
              <a:t>  </a:t>
            </a:r>
            <a:r>
              <a:rPr lang="zh-CN" altLang="en-US" sz="2400" dirty="0">
                <a:solidFill>
                  <a:srgbClr val="0000FF"/>
                </a:solidFill>
                <a:latin typeface="楷体_GB2312" pitchFamily="49" charset="-122"/>
                <a:ea typeface="楷体_GB2312" pitchFamily="49" charset="-122"/>
              </a:rPr>
              <a:t>①描述</a:t>
            </a:r>
            <a:r>
              <a:rPr lang="zh-CN" altLang="en-US" sz="2400" dirty="0">
                <a:solidFill>
                  <a:srgbClr val="FF0000"/>
                </a:solidFill>
                <a:latin typeface="楷体_GB2312" pitchFamily="49" charset="-122"/>
                <a:ea typeface="楷体_GB2312" pitchFamily="49" charset="-122"/>
              </a:rPr>
              <a:t>一个个体的性质的谓词</a:t>
            </a:r>
            <a:r>
              <a:rPr lang="zh-CN" altLang="en-US" sz="2400" dirty="0">
                <a:solidFill>
                  <a:srgbClr val="0000FF"/>
                </a:solidFill>
                <a:latin typeface="楷体_GB2312" pitchFamily="49" charset="-122"/>
                <a:ea typeface="楷体_GB2312" pitchFamily="49" charset="-122"/>
              </a:rPr>
              <a:t>叫</a:t>
            </a:r>
            <a:r>
              <a:rPr lang="zh-CN" altLang="en-US" sz="2400" dirty="0">
                <a:solidFill>
                  <a:srgbClr val="0000FF"/>
                </a:solidFill>
                <a:latin typeface="Times New Roman"/>
                <a:ea typeface="楷体_GB2312" pitchFamily="49" charset="-122"/>
              </a:rPr>
              <a:t>“</a:t>
            </a:r>
            <a:r>
              <a:rPr lang="zh-CN" altLang="en-US" sz="2400" dirty="0">
                <a:solidFill>
                  <a:srgbClr val="FF0000"/>
                </a:solidFill>
                <a:latin typeface="楷体_GB2312" pitchFamily="49" charset="-122"/>
                <a:ea typeface="楷体_GB2312" pitchFamily="49" charset="-122"/>
              </a:rPr>
              <a:t>一元谓词</a:t>
            </a:r>
            <a:r>
              <a:rPr lang="zh-CN" altLang="en-US" sz="2400" dirty="0">
                <a:solidFill>
                  <a:srgbClr val="0000FF"/>
                </a:solidFill>
                <a:latin typeface="Times New Roman"/>
                <a:ea typeface="楷体_GB2312" pitchFamily="49" charset="-122"/>
              </a:rPr>
              <a:t>”</a:t>
            </a:r>
            <a:r>
              <a:rPr lang="zh-CN" altLang="en-US" sz="2400" dirty="0">
                <a:solidFill>
                  <a:srgbClr val="0000FF"/>
                </a:solidFill>
                <a:latin typeface="楷体_GB2312" pitchFamily="49" charset="-122"/>
                <a:ea typeface="楷体_GB2312" pitchFamily="49" charset="-122"/>
              </a:rPr>
              <a:t>。</a:t>
            </a:r>
          </a:p>
          <a:p>
            <a:pPr>
              <a:lnSpc>
                <a:spcPct val="110000"/>
              </a:lnSpc>
              <a:buFont typeface="Wingdings" pitchFamily="2" charset="2"/>
              <a:buNone/>
            </a:pPr>
            <a:r>
              <a:rPr lang="zh-CN" altLang="en-US" sz="2400" dirty="0">
                <a:solidFill>
                  <a:srgbClr val="0000FF"/>
                </a:solidFill>
                <a:latin typeface="楷体_GB2312" pitchFamily="49" charset="-122"/>
                <a:ea typeface="楷体_GB2312" pitchFamily="49" charset="-122"/>
              </a:rPr>
              <a:t>  ②描述</a:t>
            </a:r>
            <a:r>
              <a:rPr lang="zh-CN" altLang="en-US" sz="2400" dirty="0">
                <a:solidFill>
                  <a:srgbClr val="FF0000"/>
                </a:solidFill>
                <a:latin typeface="楷体_GB2312" pitchFamily="49" charset="-122"/>
                <a:ea typeface="楷体_GB2312" pitchFamily="49" charset="-122"/>
              </a:rPr>
              <a:t>两个个体间的关系的谓词</a:t>
            </a:r>
            <a:r>
              <a:rPr lang="zh-CN" altLang="en-US" sz="2400" dirty="0">
                <a:solidFill>
                  <a:srgbClr val="0000FF"/>
                </a:solidFill>
                <a:latin typeface="楷体_GB2312" pitchFamily="49" charset="-122"/>
                <a:ea typeface="楷体_GB2312" pitchFamily="49" charset="-122"/>
              </a:rPr>
              <a:t>叫</a:t>
            </a:r>
            <a:r>
              <a:rPr lang="zh-CN" altLang="en-US" sz="2400" dirty="0">
                <a:solidFill>
                  <a:srgbClr val="0000FF"/>
                </a:solidFill>
                <a:latin typeface="Times New Roman"/>
                <a:ea typeface="楷体_GB2312" pitchFamily="49" charset="-122"/>
              </a:rPr>
              <a:t>“</a:t>
            </a:r>
            <a:r>
              <a:rPr lang="zh-CN" altLang="en-US" sz="2400" dirty="0">
                <a:solidFill>
                  <a:srgbClr val="FF0000"/>
                </a:solidFill>
                <a:latin typeface="楷体_GB2312" pitchFamily="49" charset="-122"/>
                <a:ea typeface="楷体_GB2312" pitchFamily="49" charset="-122"/>
              </a:rPr>
              <a:t>二元谓词</a:t>
            </a:r>
            <a:r>
              <a:rPr lang="zh-CN" altLang="en-US" sz="2400" dirty="0">
                <a:solidFill>
                  <a:srgbClr val="0000FF"/>
                </a:solidFill>
                <a:latin typeface="Times New Roman"/>
                <a:ea typeface="楷体_GB2312" pitchFamily="49" charset="-122"/>
              </a:rPr>
              <a:t>”</a:t>
            </a:r>
            <a:r>
              <a:rPr lang="zh-CN" altLang="en-US" sz="2400" dirty="0">
                <a:solidFill>
                  <a:srgbClr val="0000FF"/>
                </a:solidFill>
                <a:latin typeface="楷体_GB2312" pitchFamily="49" charset="-122"/>
                <a:ea typeface="楷体_GB2312" pitchFamily="49" charset="-122"/>
              </a:rPr>
              <a:t>。</a:t>
            </a:r>
          </a:p>
          <a:p>
            <a:pPr>
              <a:lnSpc>
                <a:spcPct val="110000"/>
              </a:lnSpc>
              <a:buFont typeface="Wingdings" pitchFamily="2" charset="2"/>
              <a:buNone/>
            </a:pPr>
            <a:r>
              <a:rPr lang="zh-CN" altLang="en-US" sz="2400" dirty="0">
                <a:solidFill>
                  <a:srgbClr val="0000FF"/>
                </a:solidFill>
                <a:latin typeface="楷体_GB2312" pitchFamily="49" charset="-122"/>
                <a:ea typeface="楷体_GB2312" pitchFamily="49" charset="-122"/>
              </a:rPr>
              <a:t>    </a:t>
            </a:r>
            <a:r>
              <a:rPr lang="zh-CN" altLang="en-US" sz="2400" dirty="0">
                <a:solidFill>
                  <a:srgbClr val="FF0000"/>
                </a:solidFill>
                <a:latin typeface="楷体_GB2312" pitchFamily="49" charset="-122"/>
                <a:ea typeface="楷体_GB2312" pitchFamily="49" charset="-122"/>
              </a:rPr>
              <a:t>如</a:t>
            </a:r>
            <a:r>
              <a:rPr lang="en-US" altLang="zh-CN" sz="2400" dirty="0">
                <a:solidFill>
                  <a:srgbClr val="0000FF"/>
                </a:solidFill>
                <a:latin typeface="楷体_GB2312" pitchFamily="49" charset="-122"/>
                <a:ea typeface="楷体_GB2312" pitchFamily="49" charset="-122"/>
              </a:rPr>
              <a:t>A</a:t>
            </a:r>
            <a:r>
              <a:rPr lang="zh-CN" altLang="en-US" sz="2400" dirty="0">
                <a:solidFill>
                  <a:srgbClr val="0000FF"/>
                </a:solidFill>
                <a:latin typeface="楷体_GB2312" pitchFamily="49" charset="-122"/>
                <a:ea typeface="楷体_GB2312" pitchFamily="49" charset="-122"/>
              </a:rPr>
              <a:t>：</a:t>
            </a:r>
            <a:r>
              <a:rPr lang="zh-CN" altLang="en-US" sz="2400" dirty="0">
                <a:solidFill>
                  <a:srgbClr val="0000FF"/>
                </a:solidFill>
                <a:latin typeface="Times New Roman"/>
                <a:ea typeface="楷体_GB2312" pitchFamily="49" charset="-122"/>
              </a:rPr>
              <a:t>‘</a:t>
            </a:r>
            <a:r>
              <a:rPr lang="en-US" altLang="zh-CN" sz="2400" dirty="0">
                <a:solidFill>
                  <a:srgbClr val="0000FF"/>
                </a:solidFill>
                <a:latin typeface="Times New Roman"/>
                <a:ea typeface="楷体_GB2312" pitchFamily="49" charset="-122"/>
              </a:rPr>
              <a:t>…</a:t>
            </a:r>
            <a:r>
              <a:rPr lang="zh-CN" altLang="en-US" sz="2400" dirty="0">
                <a:solidFill>
                  <a:srgbClr val="0000FF"/>
                </a:solidFill>
                <a:latin typeface="楷体_GB2312" pitchFamily="49" charset="-122"/>
                <a:ea typeface="楷体_GB2312" pitchFamily="49" charset="-122"/>
              </a:rPr>
              <a:t>比</a:t>
            </a:r>
            <a:r>
              <a:rPr lang="en-US" altLang="zh-CN" sz="2400" dirty="0">
                <a:solidFill>
                  <a:srgbClr val="0000FF"/>
                </a:solidFill>
                <a:latin typeface="Times New Roman"/>
                <a:ea typeface="楷体_GB2312" pitchFamily="49" charset="-122"/>
              </a:rPr>
              <a:t>…</a:t>
            </a:r>
            <a:r>
              <a:rPr lang="zh-CN" altLang="en-US" sz="2400" dirty="0">
                <a:solidFill>
                  <a:srgbClr val="0000FF"/>
                </a:solidFill>
                <a:latin typeface="楷体_GB2312" pitchFamily="49" charset="-122"/>
                <a:ea typeface="楷体_GB2312" pitchFamily="49" charset="-122"/>
              </a:rPr>
              <a:t>大</a:t>
            </a:r>
            <a:r>
              <a:rPr lang="zh-CN" altLang="en-US" sz="2400" dirty="0">
                <a:solidFill>
                  <a:srgbClr val="0000FF"/>
                </a:solidFill>
                <a:latin typeface="Times New Roman"/>
                <a:ea typeface="楷体_GB2312" pitchFamily="49" charset="-122"/>
              </a:rPr>
              <a:t>’</a:t>
            </a:r>
            <a:endParaRPr lang="zh-CN" altLang="en-US" sz="2400" dirty="0">
              <a:solidFill>
                <a:srgbClr val="0000FF"/>
              </a:solidFill>
              <a:latin typeface="楷体_GB2312" pitchFamily="49" charset="-122"/>
              <a:ea typeface="楷体_GB2312" pitchFamily="49" charset="-122"/>
            </a:endParaRPr>
          </a:p>
          <a:p>
            <a:pPr>
              <a:lnSpc>
                <a:spcPct val="110000"/>
              </a:lnSpc>
              <a:buFont typeface="Wingdings" pitchFamily="2" charset="2"/>
              <a:buNone/>
            </a:pPr>
            <a:r>
              <a:rPr lang="zh-CN" altLang="en-US" sz="2400" dirty="0">
                <a:solidFill>
                  <a:srgbClr val="0000FF"/>
                </a:solidFill>
                <a:latin typeface="楷体_GB2312" pitchFamily="49" charset="-122"/>
                <a:ea typeface="楷体_GB2312" pitchFamily="49" charset="-122"/>
              </a:rPr>
              <a:t>      命题</a:t>
            </a:r>
            <a:r>
              <a:rPr lang="en-US" altLang="zh-CN" sz="2400" dirty="0">
                <a:solidFill>
                  <a:srgbClr val="0000FF"/>
                </a:solidFill>
                <a:latin typeface="楷体_GB2312" pitchFamily="49" charset="-122"/>
                <a:ea typeface="楷体_GB2312" pitchFamily="49" charset="-122"/>
              </a:rPr>
              <a:t>4</a:t>
            </a:r>
            <a:r>
              <a:rPr lang="zh-CN" altLang="en-US" sz="2400" dirty="0">
                <a:solidFill>
                  <a:srgbClr val="0000FF"/>
                </a:solidFill>
                <a:latin typeface="楷体_GB2312" pitchFamily="49" charset="-122"/>
                <a:ea typeface="楷体_GB2312" pitchFamily="49" charset="-122"/>
              </a:rPr>
              <a:t>比</a:t>
            </a:r>
            <a:r>
              <a:rPr lang="en-US" altLang="zh-CN" sz="2400" dirty="0">
                <a:solidFill>
                  <a:srgbClr val="0000FF"/>
                </a:solidFill>
                <a:latin typeface="楷体_GB2312" pitchFamily="49" charset="-122"/>
                <a:ea typeface="楷体_GB2312" pitchFamily="49" charset="-122"/>
              </a:rPr>
              <a:t>3</a:t>
            </a:r>
            <a:r>
              <a:rPr lang="zh-CN" altLang="en-US" sz="2400" dirty="0">
                <a:solidFill>
                  <a:srgbClr val="0000FF"/>
                </a:solidFill>
                <a:latin typeface="楷体_GB2312" pitchFamily="49" charset="-122"/>
                <a:ea typeface="楷体_GB2312" pitchFamily="49" charset="-122"/>
              </a:rPr>
              <a:t>大表示成</a:t>
            </a:r>
            <a:r>
              <a:rPr lang="en-US" altLang="zh-CN" sz="2400" dirty="0">
                <a:solidFill>
                  <a:srgbClr val="0000FF"/>
                </a:solidFill>
                <a:latin typeface="楷体_GB2312" pitchFamily="49" charset="-122"/>
                <a:ea typeface="楷体_GB2312" pitchFamily="49" charset="-122"/>
              </a:rPr>
              <a:t>A</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4</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3</a:t>
            </a:r>
            <a:r>
              <a:rPr lang="zh-CN" altLang="en-US" sz="2400" dirty="0">
                <a:solidFill>
                  <a:srgbClr val="0000FF"/>
                </a:solidFill>
                <a:latin typeface="楷体_GB2312" pitchFamily="49" charset="-122"/>
                <a:ea typeface="楷体_GB2312" pitchFamily="49" charset="-122"/>
              </a:rPr>
              <a:t>）</a:t>
            </a:r>
          </a:p>
          <a:p>
            <a:pPr>
              <a:lnSpc>
                <a:spcPct val="110000"/>
              </a:lnSpc>
              <a:buFont typeface="Wingdings" pitchFamily="2" charset="2"/>
              <a:buNone/>
            </a:pPr>
            <a:r>
              <a:rPr lang="zh-CN" altLang="en-US" sz="2400" dirty="0">
                <a:latin typeface="楷体_GB2312" pitchFamily="49" charset="-122"/>
                <a:ea typeface="楷体_GB2312" pitchFamily="49" charset="-122"/>
              </a:rPr>
              <a:t>  </a:t>
            </a:r>
            <a:r>
              <a:rPr lang="zh-CN" altLang="en-US" sz="2400" dirty="0">
                <a:solidFill>
                  <a:srgbClr val="0000FF"/>
                </a:solidFill>
                <a:latin typeface="楷体_GB2312" pitchFamily="49" charset="-122"/>
                <a:ea typeface="楷体_GB2312" pitchFamily="49" charset="-122"/>
              </a:rPr>
              <a:t>③描述</a:t>
            </a:r>
            <a:r>
              <a:rPr lang="zh-CN" altLang="en-US" sz="2400" dirty="0">
                <a:solidFill>
                  <a:srgbClr val="FF0000"/>
                </a:solidFill>
                <a:latin typeface="楷体_GB2312" pitchFamily="49" charset="-122"/>
                <a:ea typeface="楷体_GB2312" pitchFamily="49" charset="-122"/>
              </a:rPr>
              <a:t>三个个体间的关系</a:t>
            </a:r>
            <a:r>
              <a:rPr lang="zh-CN" altLang="en-US" sz="2400" dirty="0">
                <a:solidFill>
                  <a:srgbClr val="0000FF"/>
                </a:solidFill>
                <a:latin typeface="楷体_GB2312" pitchFamily="49" charset="-122"/>
                <a:ea typeface="楷体_GB2312" pitchFamily="49" charset="-122"/>
              </a:rPr>
              <a:t>的谓词叫</a:t>
            </a:r>
            <a:r>
              <a:rPr lang="zh-CN" altLang="en-US" sz="2400" dirty="0">
                <a:solidFill>
                  <a:srgbClr val="0000FF"/>
                </a:solidFill>
                <a:latin typeface="Times New Roman"/>
                <a:ea typeface="楷体_GB2312" pitchFamily="49" charset="-122"/>
              </a:rPr>
              <a:t>“</a:t>
            </a:r>
            <a:r>
              <a:rPr lang="zh-CN" altLang="en-US" sz="2400" dirty="0">
                <a:solidFill>
                  <a:srgbClr val="FF0000"/>
                </a:solidFill>
                <a:latin typeface="楷体_GB2312" pitchFamily="49" charset="-122"/>
                <a:ea typeface="楷体_GB2312" pitchFamily="49" charset="-122"/>
              </a:rPr>
              <a:t>三元谓词</a:t>
            </a:r>
            <a:r>
              <a:rPr lang="zh-CN" altLang="en-US" sz="2400" dirty="0">
                <a:solidFill>
                  <a:srgbClr val="0000FF"/>
                </a:solidFill>
                <a:latin typeface="Times New Roman"/>
                <a:ea typeface="楷体_GB2312" pitchFamily="49" charset="-122"/>
              </a:rPr>
              <a:t>”</a:t>
            </a:r>
            <a:r>
              <a:rPr lang="zh-CN" altLang="en-US" sz="2400" dirty="0">
                <a:solidFill>
                  <a:srgbClr val="0000FF"/>
                </a:solidFill>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a:p>
            <a:pPr>
              <a:lnSpc>
                <a:spcPct val="110000"/>
              </a:lnSpc>
              <a:buFont typeface="Wingdings" pitchFamily="2" charset="2"/>
              <a:buNone/>
            </a:pPr>
            <a:r>
              <a:rPr lang="zh-CN" altLang="en-US" sz="2400" dirty="0">
                <a:latin typeface="楷体_GB2312" pitchFamily="49" charset="-122"/>
                <a:ea typeface="楷体_GB2312" pitchFamily="49" charset="-122"/>
              </a:rPr>
              <a:t>    </a:t>
            </a:r>
            <a:r>
              <a:rPr lang="zh-CN" altLang="en-US" sz="2400" dirty="0">
                <a:solidFill>
                  <a:srgbClr val="FF0000"/>
                </a:solidFill>
                <a:latin typeface="楷体_GB2312" pitchFamily="49" charset="-122"/>
                <a:ea typeface="楷体_GB2312" pitchFamily="49" charset="-122"/>
              </a:rPr>
              <a:t>如</a:t>
            </a:r>
            <a:r>
              <a:rPr lang="en-US" altLang="zh-CN" sz="2400" dirty="0">
                <a:solidFill>
                  <a:srgbClr val="0000FF"/>
                </a:solidFill>
                <a:latin typeface="楷体_GB2312" pitchFamily="49" charset="-122"/>
                <a:ea typeface="楷体_GB2312" pitchFamily="49" charset="-122"/>
              </a:rPr>
              <a:t>B</a:t>
            </a:r>
            <a:r>
              <a:rPr lang="zh-CN" altLang="en-US" sz="2400" dirty="0">
                <a:solidFill>
                  <a:srgbClr val="0000FF"/>
                </a:solidFill>
                <a:latin typeface="楷体_GB2312" pitchFamily="49" charset="-122"/>
                <a:ea typeface="楷体_GB2312" pitchFamily="49" charset="-122"/>
              </a:rPr>
              <a:t>：</a:t>
            </a:r>
            <a:r>
              <a:rPr lang="zh-CN" altLang="en-US" sz="2400" dirty="0">
                <a:solidFill>
                  <a:srgbClr val="0000FF"/>
                </a:solidFill>
                <a:latin typeface="Times New Roman"/>
                <a:ea typeface="楷体_GB2312" pitchFamily="49" charset="-122"/>
              </a:rPr>
              <a:t>‘</a:t>
            </a:r>
            <a:r>
              <a:rPr lang="en-US" altLang="zh-CN" sz="2400" dirty="0">
                <a:solidFill>
                  <a:srgbClr val="0000FF"/>
                </a:solidFill>
                <a:latin typeface="Times New Roman"/>
                <a:ea typeface="楷体_GB2312" pitchFamily="49" charset="-122"/>
              </a:rPr>
              <a:t>…</a:t>
            </a:r>
            <a:r>
              <a:rPr lang="zh-CN" altLang="en-US" sz="2400" dirty="0">
                <a:solidFill>
                  <a:srgbClr val="0000FF"/>
                </a:solidFill>
                <a:latin typeface="楷体_GB2312" pitchFamily="49" charset="-122"/>
                <a:ea typeface="楷体_GB2312" pitchFamily="49" charset="-122"/>
              </a:rPr>
              <a:t>在</a:t>
            </a:r>
            <a:r>
              <a:rPr lang="en-US" altLang="zh-CN" sz="2400" dirty="0">
                <a:solidFill>
                  <a:srgbClr val="0000FF"/>
                </a:solidFill>
                <a:latin typeface="Times New Roman"/>
                <a:ea typeface="楷体_GB2312" pitchFamily="49" charset="-122"/>
              </a:rPr>
              <a:t>…</a:t>
            </a:r>
            <a:r>
              <a:rPr lang="zh-CN" altLang="en-US" sz="2400" dirty="0">
                <a:solidFill>
                  <a:srgbClr val="0000FF"/>
                </a:solidFill>
                <a:latin typeface="楷体_GB2312" pitchFamily="49" charset="-122"/>
                <a:ea typeface="楷体_GB2312" pitchFamily="49" charset="-122"/>
              </a:rPr>
              <a:t>和</a:t>
            </a:r>
            <a:r>
              <a:rPr lang="en-US" altLang="zh-CN" sz="2400" dirty="0">
                <a:solidFill>
                  <a:srgbClr val="0000FF"/>
                </a:solidFill>
                <a:latin typeface="Times New Roman"/>
                <a:ea typeface="楷体_GB2312" pitchFamily="49" charset="-122"/>
              </a:rPr>
              <a:t>…</a:t>
            </a:r>
            <a:r>
              <a:rPr lang="zh-CN" altLang="en-US" sz="2400" dirty="0">
                <a:solidFill>
                  <a:srgbClr val="0000FF"/>
                </a:solidFill>
                <a:latin typeface="楷体_GB2312" pitchFamily="49" charset="-122"/>
                <a:ea typeface="楷体_GB2312" pitchFamily="49" charset="-122"/>
              </a:rPr>
              <a:t>之间</a:t>
            </a:r>
            <a:r>
              <a:rPr lang="zh-CN" altLang="en-US" sz="2400" dirty="0">
                <a:solidFill>
                  <a:srgbClr val="0000FF"/>
                </a:solidFill>
                <a:latin typeface="Times New Roman"/>
                <a:ea typeface="楷体_GB2312" pitchFamily="49" charset="-122"/>
              </a:rPr>
              <a:t>’</a:t>
            </a:r>
            <a:endParaRPr lang="zh-CN" altLang="en-US" sz="2400" dirty="0">
              <a:solidFill>
                <a:srgbClr val="0000FF"/>
              </a:solidFill>
              <a:latin typeface="楷体_GB2312" pitchFamily="49" charset="-122"/>
              <a:ea typeface="楷体_GB2312" pitchFamily="49" charset="-122"/>
            </a:endParaRPr>
          </a:p>
          <a:p>
            <a:pPr>
              <a:lnSpc>
                <a:spcPct val="110000"/>
              </a:lnSpc>
              <a:buFont typeface="Wingdings" pitchFamily="2" charset="2"/>
              <a:buNone/>
            </a:pPr>
            <a:r>
              <a:rPr lang="zh-CN" altLang="en-US" sz="2400" dirty="0">
                <a:solidFill>
                  <a:srgbClr val="0000FF"/>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B</a:t>
            </a:r>
            <a:r>
              <a:rPr lang="zh-CN" altLang="en-US" sz="2400" dirty="0">
                <a:solidFill>
                  <a:srgbClr val="0000FF"/>
                </a:solidFill>
                <a:latin typeface="楷体_GB2312" pitchFamily="49" charset="-122"/>
                <a:ea typeface="楷体_GB2312" pitchFamily="49" charset="-122"/>
              </a:rPr>
              <a:t>（</a:t>
            </a:r>
            <a:r>
              <a:rPr lang="en-US" altLang="zh-CN" sz="2400" dirty="0" err="1">
                <a:solidFill>
                  <a:srgbClr val="0000FF"/>
                </a:solidFill>
                <a:latin typeface="楷体_GB2312" pitchFamily="49" charset="-122"/>
                <a:ea typeface="楷体_GB2312" pitchFamily="49" charset="-122"/>
              </a:rPr>
              <a:t>n,c,z</a:t>
            </a:r>
            <a:r>
              <a:rPr lang="zh-CN" altLang="en-US" sz="2400" dirty="0">
                <a:solidFill>
                  <a:srgbClr val="0000FF"/>
                </a:solidFill>
                <a:latin typeface="楷体_GB2312" pitchFamily="49" charset="-122"/>
                <a:ea typeface="楷体_GB2312" pitchFamily="49" charset="-122"/>
              </a:rPr>
              <a:t>）：内江在成都与重庆之间。</a:t>
            </a:r>
          </a:p>
          <a:p>
            <a:pPr>
              <a:lnSpc>
                <a:spcPct val="110000"/>
              </a:lnSpc>
              <a:buClr>
                <a:srgbClr val="B2B2B2"/>
              </a:buClr>
              <a:buFont typeface="Wingdings" pitchFamily="2" charset="2"/>
              <a:buChar char="n"/>
            </a:pPr>
            <a:r>
              <a:rPr lang="zh-CN" altLang="en-US" sz="2400" dirty="0">
                <a:solidFill>
                  <a:srgbClr val="B2B2B2"/>
                </a:solidFill>
                <a:latin typeface="楷体_GB2312" pitchFamily="49" charset="-122"/>
                <a:ea typeface="楷体_GB2312" pitchFamily="49" charset="-122"/>
              </a:rPr>
              <a:t>定义</a:t>
            </a:r>
            <a:r>
              <a:rPr lang="en-US" altLang="zh-CN" sz="2400" dirty="0">
                <a:solidFill>
                  <a:srgbClr val="B2B2B2"/>
                </a:solidFill>
                <a:latin typeface="楷体_GB2312" pitchFamily="49" charset="-122"/>
                <a:ea typeface="楷体_GB2312" pitchFamily="49" charset="-122"/>
              </a:rPr>
              <a:t>2-1.1</a:t>
            </a:r>
            <a:r>
              <a:rPr lang="zh-CN" altLang="en-US" sz="2400" dirty="0">
                <a:solidFill>
                  <a:srgbClr val="B2B2B2"/>
                </a:solidFill>
                <a:latin typeface="楷体_GB2312" pitchFamily="49" charset="-122"/>
                <a:ea typeface="楷体_GB2312" pitchFamily="49" charset="-122"/>
              </a:rPr>
              <a:t>：设</a:t>
            </a:r>
            <a:r>
              <a:rPr lang="en-US" altLang="zh-CN" sz="2400" dirty="0">
                <a:solidFill>
                  <a:srgbClr val="B2B2B2"/>
                </a:solidFill>
                <a:latin typeface="楷体_GB2312" pitchFamily="49" charset="-122"/>
                <a:ea typeface="楷体_GB2312" pitchFamily="49" charset="-122"/>
              </a:rPr>
              <a:t>D</a:t>
            </a:r>
            <a:r>
              <a:rPr lang="zh-CN" altLang="en-US" sz="2400" dirty="0">
                <a:solidFill>
                  <a:srgbClr val="B2B2B2"/>
                </a:solidFill>
                <a:latin typeface="楷体_GB2312" pitchFamily="49" charset="-122"/>
                <a:ea typeface="楷体_GB2312" pitchFamily="49" charset="-122"/>
              </a:rPr>
              <a:t>是由客体构成的称为个体域的非空集合，以</a:t>
            </a:r>
            <a:r>
              <a:rPr lang="en-US" altLang="zh-CN" sz="2400" dirty="0">
                <a:solidFill>
                  <a:srgbClr val="B2B2B2"/>
                </a:solidFill>
                <a:latin typeface="楷体_GB2312" pitchFamily="49" charset="-122"/>
                <a:ea typeface="楷体_GB2312" pitchFamily="49" charset="-122"/>
              </a:rPr>
              <a:t>D</a:t>
            </a:r>
            <a:r>
              <a:rPr lang="zh-CN" altLang="en-US" sz="2400" dirty="0">
                <a:solidFill>
                  <a:srgbClr val="B2B2B2"/>
                </a:solidFill>
                <a:latin typeface="楷体_GB2312" pitchFamily="49" charset="-122"/>
                <a:ea typeface="楷体_GB2312" pitchFamily="49" charset="-122"/>
              </a:rPr>
              <a:t>中元素为值的变元称为客体变元。由形如</a:t>
            </a:r>
          </a:p>
          <a:p>
            <a:pPr>
              <a:lnSpc>
                <a:spcPct val="110000"/>
              </a:lnSpc>
              <a:buFont typeface="Wingdings" pitchFamily="2" charset="2"/>
              <a:buNone/>
            </a:pPr>
            <a:r>
              <a:rPr lang="zh-CN" altLang="en-US" sz="2400" dirty="0">
                <a:solidFill>
                  <a:srgbClr val="B2B2B2"/>
                </a:solidFill>
                <a:latin typeface="楷体_GB2312" pitchFamily="49" charset="-122"/>
                <a:ea typeface="楷体_GB2312" pitchFamily="49" charset="-122"/>
              </a:rPr>
              <a:t>  谓词标识符（客体变元</a:t>
            </a:r>
            <a:r>
              <a:rPr lang="en-US" altLang="zh-CN" sz="2400" dirty="0">
                <a:solidFill>
                  <a:srgbClr val="B2B2B2"/>
                </a:solidFill>
                <a:latin typeface="楷体_GB2312" pitchFamily="49" charset="-122"/>
                <a:ea typeface="楷体_GB2312" pitchFamily="49" charset="-122"/>
              </a:rPr>
              <a:t>1</a:t>
            </a:r>
            <a:r>
              <a:rPr lang="zh-CN" altLang="en-US" sz="2400" dirty="0">
                <a:solidFill>
                  <a:srgbClr val="B2B2B2"/>
                </a:solidFill>
                <a:latin typeface="楷体_GB2312" pitchFamily="49" charset="-122"/>
                <a:ea typeface="楷体_GB2312" pitchFamily="49" charset="-122"/>
              </a:rPr>
              <a:t>，客体变元</a:t>
            </a:r>
            <a:r>
              <a:rPr lang="en-US" altLang="zh-CN" sz="2400" dirty="0">
                <a:solidFill>
                  <a:srgbClr val="B2B2B2"/>
                </a:solidFill>
                <a:latin typeface="楷体_GB2312" pitchFamily="49" charset="-122"/>
                <a:ea typeface="楷体_GB2312" pitchFamily="49" charset="-122"/>
              </a:rPr>
              <a:t>2</a:t>
            </a:r>
            <a:r>
              <a:rPr lang="zh-CN" altLang="en-US" sz="2400" dirty="0">
                <a:solidFill>
                  <a:srgbClr val="B2B2B2"/>
                </a:solidFill>
                <a:latin typeface="楷体_GB2312" pitchFamily="49" charset="-122"/>
                <a:ea typeface="楷体_GB2312" pitchFamily="49" charset="-122"/>
              </a:rPr>
              <a:t>，</a:t>
            </a:r>
            <a:r>
              <a:rPr lang="en-US" altLang="zh-CN" baseline="30000" dirty="0">
                <a:solidFill>
                  <a:srgbClr val="B2B2B2"/>
                </a:solidFill>
              </a:rPr>
              <a:t>…</a:t>
            </a:r>
            <a:r>
              <a:rPr lang="zh-CN" altLang="en-US" sz="2400" dirty="0">
                <a:solidFill>
                  <a:srgbClr val="B2B2B2"/>
                </a:solidFill>
                <a:latin typeface="楷体_GB2312" pitchFamily="49" charset="-122"/>
                <a:ea typeface="楷体_GB2312" pitchFamily="49" charset="-122"/>
              </a:rPr>
              <a:t>，客体变元</a:t>
            </a:r>
            <a:r>
              <a:rPr lang="en-US" altLang="zh-CN" sz="2400" dirty="0">
                <a:solidFill>
                  <a:srgbClr val="B2B2B2"/>
                </a:solidFill>
                <a:latin typeface="楷体_GB2312" pitchFamily="49" charset="-122"/>
                <a:ea typeface="楷体_GB2312" pitchFamily="49" charset="-122"/>
              </a:rPr>
              <a:t>n</a:t>
            </a:r>
            <a:r>
              <a:rPr lang="zh-CN" altLang="en-US" sz="2400" dirty="0">
                <a:solidFill>
                  <a:srgbClr val="B2B2B2"/>
                </a:solidFill>
                <a:latin typeface="楷体_GB2312" pitchFamily="49" charset="-122"/>
                <a:ea typeface="楷体_GB2312" pitchFamily="49" charset="-122"/>
              </a:rPr>
              <a:t>）</a:t>
            </a:r>
          </a:p>
          <a:p>
            <a:pPr>
              <a:lnSpc>
                <a:spcPct val="110000"/>
              </a:lnSpc>
              <a:buFont typeface="Wingdings" pitchFamily="2" charset="2"/>
              <a:buNone/>
            </a:pPr>
            <a:r>
              <a:rPr lang="zh-CN" altLang="en-US" sz="2400" dirty="0">
                <a:solidFill>
                  <a:srgbClr val="B2B2B2"/>
                </a:solidFill>
                <a:latin typeface="楷体_GB2312" pitchFamily="49" charset="-122"/>
                <a:ea typeface="楷体_GB2312" pitchFamily="49" charset="-122"/>
              </a:rPr>
              <a:t>  构成的、其值为</a:t>
            </a:r>
            <a:r>
              <a:rPr lang="zh-CN" altLang="en-US" sz="2400" dirty="0">
                <a:solidFill>
                  <a:srgbClr val="B2B2B2"/>
                </a:solidFill>
                <a:latin typeface="Times New Roman"/>
                <a:ea typeface="楷体_GB2312" pitchFamily="49" charset="-122"/>
              </a:rPr>
              <a:t>“</a:t>
            </a:r>
            <a:r>
              <a:rPr lang="zh-CN" altLang="en-US" sz="2400" dirty="0">
                <a:solidFill>
                  <a:srgbClr val="B2B2B2"/>
                </a:solidFill>
                <a:latin typeface="楷体_GB2312" pitchFamily="49" charset="-122"/>
                <a:ea typeface="楷体_GB2312" pitchFamily="49" charset="-122"/>
              </a:rPr>
              <a:t>真</a:t>
            </a:r>
            <a:r>
              <a:rPr lang="zh-CN" altLang="en-US" sz="2400" dirty="0">
                <a:solidFill>
                  <a:srgbClr val="B2B2B2"/>
                </a:solidFill>
                <a:latin typeface="Times New Roman"/>
                <a:ea typeface="楷体_GB2312" pitchFamily="49" charset="-122"/>
              </a:rPr>
              <a:t>”</a:t>
            </a:r>
            <a:r>
              <a:rPr lang="zh-CN" altLang="en-US" sz="2400" dirty="0">
                <a:solidFill>
                  <a:srgbClr val="B2B2B2"/>
                </a:solidFill>
                <a:latin typeface="楷体_GB2312" pitchFamily="49" charset="-122"/>
                <a:ea typeface="楷体_GB2312" pitchFamily="49" charset="-122"/>
              </a:rPr>
              <a:t>或</a:t>
            </a:r>
            <a:r>
              <a:rPr lang="zh-CN" altLang="en-US" sz="2400" dirty="0">
                <a:solidFill>
                  <a:srgbClr val="B2B2B2"/>
                </a:solidFill>
                <a:latin typeface="Times New Roman"/>
                <a:ea typeface="楷体_GB2312" pitchFamily="49" charset="-122"/>
              </a:rPr>
              <a:t>“</a:t>
            </a:r>
            <a:r>
              <a:rPr lang="zh-CN" altLang="en-US" sz="2400" dirty="0">
                <a:solidFill>
                  <a:srgbClr val="B2B2B2"/>
                </a:solidFill>
                <a:latin typeface="楷体_GB2312" pitchFamily="49" charset="-122"/>
                <a:ea typeface="楷体_GB2312" pitchFamily="49" charset="-122"/>
              </a:rPr>
              <a:t>假</a:t>
            </a:r>
            <a:r>
              <a:rPr lang="zh-CN" altLang="en-US" sz="2400" dirty="0">
                <a:solidFill>
                  <a:srgbClr val="B2B2B2"/>
                </a:solidFill>
                <a:latin typeface="Times New Roman"/>
                <a:ea typeface="楷体_GB2312" pitchFamily="49" charset="-122"/>
              </a:rPr>
              <a:t>”</a:t>
            </a:r>
            <a:r>
              <a:rPr lang="zh-CN" altLang="en-US" sz="2400" dirty="0">
                <a:solidFill>
                  <a:srgbClr val="B2B2B2"/>
                </a:solidFill>
                <a:latin typeface="楷体_GB2312" pitchFamily="49" charset="-122"/>
                <a:ea typeface="楷体_GB2312" pitchFamily="49" charset="-122"/>
              </a:rPr>
              <a:t>的表达式，称为</a:t>
            </a:r>
            <a:r>
              <a:rPr lang="en-US" altLang="zh-CN" sz="2400" dirty="0">
                <a:solidFill>
                  <a:srgbClr val="B2B2B2"/>
                </a:solidFill>
                <a:latin typeface="楷体_GB2312" pitchFamily="49" charset="-122"/>
                <a:ea typeface="楷体_GB2312" pitchFamily="49" charset="-122"/>
              </a:rPr>
              <a:t>n</a:t>
            </a:r>
            <a:r>
              <a:rPr lang="zh-CN" altLang="en-US" sz="2400" dirty="0">
                <a:solidFill>
                  <a:srgbClr val="B2B2B2"/>
                </a:solidFill>
                <a:latin typeface="楷体_GB2312" pitchFamily="49" charset="-122"/>
                <a:ea typeface="楷体_GB2312" pitchFamily="49" charset="-122"/>
              </a:rPr>
              <a:t>元谓词。</a:t>
            </a:r>
          </a:p>
          <a:p>
            <a:pPr>
              <a:lnSpc>
                <a:spcPct val="110000"/>
              </a:lnSpc>
              <a:buFont typeface="Wingdings" pitchFamily="2" charset="2"/>
              <a:buNone/>
            </a:pPr>
            <a:r>
              <a:rPr lang="zh-CN" altLang="en-US" sz="2400" dirty="0">
                <a:solidFill>
                  <a:srgbClr val="B2B2B2"/>
                </a:solidFill>
                <a:latin typeface="楷体_GB2312" pitchFamily="49" charset="-122"/>
                <a:ea typeface="楷体_GB2312" pitchFamily="49" charset="-122"/>
              </a:rPr>
              <a:t>  即</a:t>
            </a:r>
            <a:r>
              <a:rPr lang="en-US" altLang="zh-CN" sz="2400" u="sng" dirty="0">
                <a:solidFill>
                  <a:srgbClr val="B2B2B2"/>
                </a:solidFill>
                <a:latin typeface="楷体_GB2312" pitchFamily="49" charset="-122"/>
                <a:ea typeface="楷体_GB2312" pitchFamily="49" charset="-122"/>
              </a:rPr>
              <a:t>n</a:t>
            </a:r>
            <a:r>
              <a:rPr lang="zh-CN" altLang="en-US" sz="2400" u="sng" dirty="0">
                <a:solidFill>
                  <a:srgbClr val="B2B2B2"/>
                </a:solidFill>
                <a:latin typeface="楷体_GB2312" pitchFamily="49" charset="-122"/>
                <a:ea typeface="楷体_GB2312" pitchFamily="49" charset="-122"/>
              </a:rPr>
              <a:t>元谓词是描述</a:t>
            </a:r>
            <a:r>
              <a:rPr lang="en-US" altLang="zh-CN" sz="2400" u="sng" dirty="0">
                <a:solidFill>
                  <a:srgbClr val="B2B2B2"/>
                </a:solidFill>
                <a:latin typeface="楷体_GB2312" pitchFamily="49" charset="-122"/>
                <a:ea typeface="楷体_GB2312" pitchFamily="49" charset="-122"/>
              </a:rPr>
              <a:t>n</a:t>
            </a:r>
            <a:r>
              <a:rPr lang="zh-CN" altLang="en-US" sz="2400" u="sng" dirty="0">
                <a:solidFill>
                  <a:srgbClr val="B2B2B2"/>
                </a:solidFill>
                <a:latin typeface="楷体_GB2312" pitchFamily="49" charset="-122"/>
                <a:ea typeface="楷体_GB2312" pitchFamily="49" charset="-122"/>
              </a:rPr>
              <a:t>个个体间的关系</a:t>
            </a:r>
            <a:r>
              <a:rPr lang="zh-CN" altLang="en-US" sz="2400" dirty="0">
                <a:solidFill>
                  <a:srgbClr val="B2B2B2"/>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9EA98B0-0609-41A3-B651-285AEAB6D7DF}"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82759750-B9A8-4A7C-B6F5-BBCE0161B891}" type="slidenum">
              <a:rPr lang="en-US" altLang="zh-CN"/>
              <a:pPr/>
              <a:t>15</a:t>
            </a:fld>
            <a:r>
              <a:rPr lang="en-US" altLang="zh-CN"/>
              <a:t>/70</a:t>
            </a:r>
          </a:p>
        </p:txBody>
      </p:sp>
      <p:sp>
        <p:nvSpPr>
          <p:cNvPr id="191490" name="Rectangle 2"/>
          <p:cNvSpPr>
            <a:spLocks noGrp="1" noChangeArrowheads="1"/>
          </p:cNvSpPr>
          <p:nvPr>
            <p:ph type="title"/>
          </p:nvPr>
        </p:nvSpPr>
        <p:spPr/>
        <p:txBody>
          <a:bodyPr/>
          <a:lstStyle/>
          <a:p>
            <a:endParaRPr lang="zh-CN" altLang="zh-CN"/>
          </a:p>
        </p:txBody>
      </p:sp>
      <p:sp>
        <p:nvSpPr>
          <p:cNvPr id="191491" name="Rectangle 3"/>
          <p:cNvSpPr>
            <a:spLocks noGrp="1" noChangeArrowheads="1"/>
          </p:cNvSpPr>
          <p:nvPr>
            <p:ph type="body" idx="1"/>
          </p:nvPr>
        </p:nvSpPr>
        <p:spPr>
          <a:xfrm>
            <a:off x="1066800" y="1166813"/>
            <a:ext cx="7897813" cy="5294312"/>
          </a:xfrm>
        </p:spPr>
        <p:txBody>
          <a:bodyPr/>
          <a:lstStyle/>
          <a:p>
            <a:pPr>
              <a:lnSpc>
                <a:spcPct val="110000"/>
              </a:lnSpc>
              <a:buClr>
                <a:srgbClr val="FF0000"/>
              </a:buClr>
              <a:buFont typeface="Wingdings" pitchFamily="2" charset="2"/>
              <a:buChar char="n"/>
            </a:pPr>
            <a:r>
              <a:rPr lang="zh-CN" altLang="en-US" sz="2400" b="0">
                <a:latin typeface="楷体_GB2312" pitchFamily="49" charset="-122"/>
                <a:ea typeface="楷体_GB2312" pitchFamily="49" charset="-122"/>
              </a:rPr>
              <a:t>与谓词相联系的个体的数目，就是谓词的元数。</a:t>
            </a:r>
          </a:p>
          <a:p>
            <a:pPr>
              <a:lnSpc>
                <a:spcPct val="110000"/>
              </a:lnSpc>
              <a:buFont typeface="Wingdings" pitchFamily="2" charset="2"/>
              <a:buNone/>
            </a:pPr>
            <a:r>
              <a:rPr lang="zh-CN" altLang="en-US" sz="2400" b="0">
                <a:latin typeface="楷体_GB2312" pitchFamily="49" charset="-122"/>
                <a:ea typeface="楷体_GB2312" pitchFamily="49" charset="-122"/>
              </a:rPr>
              <a:t>  ①描述一个个体的性质的谓词叫</a:t>
            </a:r>
            <a:r>
              <a:rPr lang="zh-CN" altLang="en-US" sz="2400" b="0">
                <a:latin typeface="Times New Roman"/>
                <a:ea typeface="楷体_GB2312" pitchFamily="49" charset="-122"/>
              </a:rPr>
              <a:t>“</a:t>
            </a:r>
            <a:r>
              <a:rPr lang="zh-CN" altLang="en-US" sz="2400" b="0">
                <a:latin typeface="楷体_GB2312" pitchFamily="49" charset="-122"/>
                <a:ea typeface="楷体_GB2312" pitchFamily="49" charset="-122"/>
              </a:rPr>
              <a:t>一元谓词</a:t>
            </a:r>
            <a:r>
              <a:rPr lang="zh-CN" altLang="en-US" sz="2400" b="0">
                <a:latin typeface="Times New Roman"/>
                <a:ea typeface="楷体_GB2312" pitchFamily="49" charset="-122"/>
              </a:rPr>
              <a:t>”</a:t>
            </a:r>
            <a:r>
              <a:rPr lang="zh-CN" altLang="en-US" sz="2400" b="0">
                <a:latin typeface="楷体_GB2312" pitchFamily="49" charset="-122"/>
                <a:ea typeface="楷体_GB2312" pitchFamily="49" charset="-122"/>
              </a:rPr>
              <a:t>。</a:t>
            </a:r>
          </a:p>
          <a:p>
            <a:pPr>
              <a:lnSpc>
                <a:spcPct val="110000"/>
              </a:lnSpc>
              <a:buFont typeface="Wingdings" pitchFamily="2" charset="2"/>
              <a:buNone/>
            </a:pPr>
            <a:r>
              <a:rPr lang="zh-CN" altLang="en-US" sz="2400" b="0">
                <a:latin typeface="楷体_GB2312" pitchFamily="49" charset="-122"/>
                <a:ea typeface="楷体_GB2312" pitchFamily="49" charset="-122"/>
              </a:rPr>
              <a:t>  ②描述两个个体间的关系的谓词叫</a:t>
            </a:r>
            <a:r>
              <a:rPr lang="zh-CN" altLang="en-US" sz="2400" b="0">
                <a:latin typeface="Times New Roman"/>
                <a:ea typeface="楷体_GB2312" pitchFamily="49" charset="-122"/>
              </a:rPr>
              <a:t>“</a:t>
            </a:r>
            <a:r>
              <a:rPr lang="zh-CN" altLang="en-US" sz="2400" b="0">
                <a:latin typeface="楷体_GB2312" pitchFamily="49" charset="-122"/>
                <a:ea typeface="楷体_GB2312" pitchFamily="49" charset="-122"/>
              </a:rPr>
              <a:t>二元谓词</a:t>
            </a:r>
            <a:r>
              <a:rPr lang="zh-CN" altLang="en-US" sz="2400" b="0">
                <a:latin typeface="Times New Roman"/>
                <a:ea typeface="楷体_GB2312" pitchFamily="49" charset="-122"/>
              </a:rPr>
              <a:t>”</a:t>
            </a:r>
            <a:r>
              <a:rPr lang="zh-CN" altLang="en-US" sz="2400" b="0">
                <a:latin typeface="楷体_GB2312" pitchFamily="49" charset="-122"/>
                <a:ea typeface="楷体_GB2312" pitchFamily="49" charset="-122"/>
              </a:rPr>
              <a:t>。</a:t>
            </a:r>
          </a:p>
          <a:p>
            <a:pPr>
              <a:lnSpc>
                <a:spcPct val="110000"/>
              </a:lnSpc>
              <a:buFont typeface="Wingdings" pitchFamily="2" charset="2"/>
              <a:buNone/>
            </a:pPr>
            <a:r>
              <a:rPr lang="zh-CN" altLang="en-US" sz="2400" b="0">
                <a:latin typeface="楷体_GB2312" pitchFamily="49" charset="-122"/>
                <a:ea typeface="楷体_GB2312" pitchFamily="49" charset="-122"/>
              </a:rPr>
              <a:t>    如</a:t>
            </a:r>
            <a:r>
              <a:rPr lang="en-US" altLang="zh-CN" sz="2400" b="0">
                <a:latin typeface="楷体_GB2312" pitchFamily="49" charset="-122"/>
                <a:ea typeface="楷体_GB2312" pitchFamily="49" charset="-122"/>
              </a:rPr>
              <a:t>A</a:t>
            </a:r>
            <a:r>
              <a:rPr lang="zh-CN" altLang="en-US" sz="2400" b="0">
                <a:latin typeface="楷体_GB2312" pitchFamily="49" charset="-122"/>
                <a:ea typeface="楷体_GB2312" pitchFamily="49" charset="-122"/>
              </a:rPr>
              <a:t>：</a:t>
            </a:r>
            <a:r>
              <a:rPr lang="zh-CN" altLang="en-US" sz="2400" b="0">
                <a:latin typeface="Times New Roman"/>
                <a:ea typeface="楷体_GB2312" pitchFamily="49" charset="-122"/>
              </a:rPr>
              <a:t>‘</a:t>
            </a:r>
            <a:r>
              <a:rPr lang="en-US" altLang="zh-CN" sz="2400" b="0">
                <a:latin typeface="Times New Roman"/>
                <a:ea typeface="楷体_GB2312" pitchFamily="49" charset="-122"/>
              </a:rPr>
              <a:t>…</a:t>
            </a:r>
            <a:r>
              <a:rPr lang="zh-CN" altLang="en-US" sz="2400" b="0">
                <a:latin typeface="楷体_GB2312" pitchFamily="49" charset="-122"/>
                <a:ea typeface="楷体_GB2312" pitchFamily="49" charset="-122"/>
              </a:rPr>
              <a:t>比</a:t>
            </a:r>
            <a:r>
              <a:rPr lang="en-US" altLang="zh-CN" sz="2400" b="0">
                <a:latin typeface="Times New Roman"/>
                <a:ea typeface="楷体_GB2312" pitchFamily="49" charset="-122"/>
              </a:rPr>
              <a:t>…</a:t>
            </a:r>
            <a:r>
              <a:rPr lang="zh-CN" altLang="en-US" sz="2400" b="0">
                <a:latin typeface="楷体_GB2312" pitchFamily="49" charset="-122"/>
                <a:ea typeface="楷体_GB2312" pitchFamily="49" charset="-122"/>
              </a:rPr>
              <a:t>大</a:t>
            </a:r>
            <a:r>
              <a:rPr lang="zh-CN" altLang="en-US" sz="2400" b="0">
                <a:latin typeface="Times New Roman"/>
                <a:ea typeface="楷体_GB2312" pitchFamily="49" charset="-122"/>
              </a:rPr>
              <a:t>’</a:t>
            </a:r>
            <a:endParaRPr lang="zh-CN" altLang="en-US" sz="2400" b="0">
              <a:latin typeface="楷体_GB2312" pitchFamily="49" charset="-122"/>
              <a:ea typeface="楷体_GB2312" pitchFamily="49" charset="-122"/>
            </a:endParaRPr>
          </a:p>
          <a:p>
            <a:pPr>
              <a:lnSpc>
                <a:spcPct val="110000"/>
              </a:lnSpc>
              <a:buFont typeface="Wingdings" pitchFamily="2" charset="2"/>
              <a:buNone/>
            </a:pPr>
            <a:r>
              <a:rPr lang="zh-CN" altLang="en-US" sz="2400" b="0">
                <a:latin typeface="楷体_GB2312" pitchFamily="49" charset="-122"/>
                <a:ea typeface="楷体_GB2312" pitchFamily="49" charset="-122"/>
              </a:rPr>
              <a:t>      命题</a:t>
            </a:r>
            <a:r>
              <a:rPr lang="en-US" altLang="zh-CN" sz="2400" b="0">
                <a:latin typeface="楷体_GB2312" pitchFamily="49" charset="-122"/>
                <a:ea typeface="楷体_GB2312" pitchFamily="49" charset="-122"/>
              </a:rPr>
              <a:t>4</a:t>
            </a:r>
            <a:r>
              <a:rPr lang="zh-CN" altLang="en-US" sz="2400" b="0">
                <a:latin typeface="楷体_GB2312" pitchFamily="49" charset="-122"/>
                <a:ea typeface="楷体_GB2312" pitchFamily="49" charset="-122"/>
              </a:rPr>
              <a:t>比</a:t>
            </a:r>
            <a:r>
              <a:rPr lang="en-US" altLang="zh-CN" sz="2400" b="0">
                <a:latin typeface="楷体_GB2312" pitchFamily="49" charset="-122"/>
                <a:ea typeface="楷体_GB2312" pitchFamily="49" charset="-122"/>
              </a:rPr>
              <a:t>3</a:t>
            </a:r>
            <a:r>
              <a:rPr lang="zh-CN" altLang="en-US" sz="2400" b="0">
                <a:latin typeface="楷体_GB2312" pitchFamily="49" charset="-122"/>
                <a:ea typeface="楷体_GB2312" pitchFamily="49" charset="-122"/>
              </a:rPr>
              <a:t>大表示成</a:t>
            </a:r>
            <a:r>
              <a:rPr lang="en-US" altLang="zh-CN" sz="2400" b="0">
                <a:latin typeface="楷体_GB2312" pitchFamily="49" charset="-122"/>
                <a:ea typeface="楷体_GB2312" pitchFamily="49" charset="-122"/>
              </a:rPr>
              <a:t>A</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4</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3</a:t>
            </a:r>
            <a:r>
              <a:rPr lang="zh-CN" altLang="en-US" sz="2400" b="0">
                <a:latin typeface="楷体_GB2312" pitchFamily="49" charset="-122"/>
                <a:ea typeface="楷体_GB2312" pitchFamily="49" charset="-122"/>
              </a:rPr>
              <a:t>）</a:t>
            </a:r>
          </a:p>
          <a:p>
            <a:pPr>
              <a:lnSpc>
                <a:spcPct val="110000"/>
              </a:lnSpc>
              <a:buFont typeface="Wingdings" pitchFamily="2" charset="2"/>
              <a:buNone/>
            </a:pPr>
            <a:r>
              <a:rPr lang="zh-CN" altLang="en-US" sz="2400" b="0">
                <a:latin typeface="楷体_GB2312" pitchFamily="49" charset="-122"/>
                <a:ea typeface="楷体_GB2312" pitchFamily="49" charset="-122"/>
              </a:rPr>
              <a:t>  ③描述三个个体间的关系的谓词叫</a:t>
            </a:r>
            <a:r>
              <a:rPr lang="zh-CN" altLang="en-US" sz="2400" b="0">
                <a:latin typeface="Times New Roman"/>
                <a:ea typeface="楷体_GB2312" pitchFamily="49" charset="-122"/>
              </a:rPr>
              <a:t>“</a:t>
            </a:r>
            <a:r>
              <a:rPr lang="zh-CN" altLang="en-US" sz="2400" b="0">
                <a:latin typeface="楷体_GB2312" pitchFamily="49" charset="-122"/>
                <a:ea typeface="楷体_GB2312" pitchFamily="49" charset="-122"/>
              </a:rPr>
              <a:t>三元谓词</a:t>
            </a:r>
            <a:r>
              <a:rPr lang="zh-CN" altLang="en-US" sz="2400" b="0">
                <a:latin typeface="Times New Roman"/>
                <a:ea typeface="楷体_GB2312" pitchFamily="49" charset="-122"/>
              </a:rPr>
              <a:t>”</a:t>
            </a:r>
            <a:r>
              <a:rPr lang="zh-CN" altLang="en-US" sz="2400" b="0">
                <a:latin typeface="楷体_GB2312" pitchFamily="49" charset="-122"/>
                <a:ea typeface="楷体_GB2312" pitchFamily="49" charset="-122"/>
              </a:rPr>
              <a:t>。</a:t>
            </a:r>
          </a:p>
          <a:p>
            <a:pPr>
              <a:lnSpc>
                <a:spcPct val="110000"/>
              </a:lnSpc>
              <a:buFont typeface="Wingdings" pitchFamily="2" charset="2"/>
              <a:buNone/>
            </a:pPr>
            <a:r>
              <a:rPr lang="zh-CN" altLang="en-US" sz="2400" b="0">
                <a:latin typeface="楷体_GB2312" pitchFamily="49" charset="-122"/>
                <a:ea typeface="楷体_GB2312" pitchFamily="49" charset="-122"/>
              </a:rPr>
              <a:t>    如</a:t>
            </a:r>
            <a:r>
              <a:rPr lang="en-US" altLang="zh-CN" sz="2400" b="0">
                <a:latin typeface="楷体_GB2312" pitchFamily="49" charset="-122"/>
                <a:ea typeface="楷体_GB2312" pitchFamily="49" charset="-122"/>
              </a:rPr>
              <a:t>B</a:t>
            </a:r>
            <a:r>
              <a:rPr lang="zh-CN" altLang="en-US" sz="2400" b="0">
                <a:latin typeface="楷体_GB2312" pitchFamily="49" charset="-122"/>
                <a:ea typeface="楷体_GB2312" pitchFamily="49" charset="-122"/>
              </a:rPr>
              <a:t>：</a:t>
            </a:r>
            <a:r>
              <a:rPr lang="zh-CN" altLang="en-US" sz="2400" b="0">
                <a:latin typeface="Times New Roman"/>
                <a:ea typeface="楷体_GB2312" pitchFamily="49" charset="-122"/>
              </a:rPr>
              <a:t>‘</a:t>
            </a:r>
            <a:r>
              <a:rPr lang="en-US" altLang="zh-CN" sz="2400" b="0">
                <a:latin typeface="Times New Roman"/>
                <a:ea typeface="楷体_GB2312" pitchFamily="49" charset="-122"/>
              </a:rPr>
              <a:t>…</a:t>
            </a:r>
            <a:r>
              <a:rPr lang="zh-CN" altLang="en-US" sz="2400" b="0">
                <a:latin typeface="楷体_GB2312" pitchFamily="49" charset="-122"/>
                <a:ea typeface="楷体_GB2312" pitchFamily="49" charset="-122"/>
              </a:rPr>
              <a:t>在</a:t>
            </a:r>
            <a:r>
              <a:rPr lang="en-US" altLang="zh-CN" sz="2400" b="0">
                <a:latin typeface="Times New Roman"/>
                <a:ea typeface="楷体_GB2312" pitchFamily="49" charset="-122"/>
              </a:rPr>
              <a:t>…</a:t>
            </a:r>
            <a:r>
              <a:rPr lang="zh-CN" altLang="en-US" sz="2400" b="0">
                <a:latin typeface="楷体_GB2312" pitchFamily="49" charset="-122"/>
                <a:ea typeface="楷体_GB2312" pitchFamily="49" charset="-122"/>
              </a:rPr>
              <a:t>和</a:t>
            </a:r>
            <a:r>
              <a:rPr lang="en-US" altLang="zh-CN" sz="2400" b="0">
                <a:latin typeface="Times New Roman"/>
                <a:ea typeface="楷体_GB2312" pitchFamily="49" charset="-122"/>
              </a:rPr>
              <a:t>…</a:t>
            </a:r>
            <a:r>
              <a:rPr lang="zh-CN" altLang="en-US" sz="2400" b="0">
                <a:latin typeface="楷体_GB2312" pitchFamily="49" charset="-122"/>
                <a:ea typeface="楷体_GB2312" pitchFamily="49" charset="-122"/>
              </a:rPr>
              <a:t>之间</a:t>
            </a:r>
            <a:r>
              <a:rPr lang="zh-CN" altLang="en-US" sz="2400" b="0">
                <a:latin typeface="Times New Roman"/>
                <a:ea typeface="楷体_GB2312" pitchFamily="49" charset="-122"/>
              </a:rPr>
              <a:t>’</a:t>
            </a:r>
            <a:endParaRPr lang="zh-CN" altLang="en-US" sz="2400" b="0">
              <a:latin typeface="楷体_GB2312" pitchFamily="49" charset="-122"/>
              <a:ea typeface="楷体_GB2312" pitchFamily="49" charset="-122"/>
            </a:endParaRPr>
          </a:p>
          <a:p>
            <a:pPr>
              <a:lnSpc>
                <a:spcPct val="110000"/>
              </a:lnSpc>
              <a:buFont typeface="Wingdings" pitchFamily="2" charset="2"/>
              <a:buNone/>
            </a:pPr>
            <a:r>
              <a:rPr lang="zh-CN" altLang="en-US" sz="2400" b="0">
                <a:latin typeface="楷体_GB2312" pitchFamily="49" charset="-122"/>
                <a:ea typeface="楷体_GB2312" pitchFamily="49" charset="-122"/>
              </a:rPr>
              <a:t>      </a:t>
            </a:r>
            <a:r>
              <a:rPr lang="en-US" altLang="zh-CN" sz="2400" b="0">
                <a:latin typeface="楷体_GB2312" pitchFamily="49" charset="-122"/>
                <a:ea typeface="楷体_GB2312" pitchFamily="49" charset="-122"/>
              </a:rPr>
              <a:t>B</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n,c,z</a:t>
            </a:r>
            <a:r>
              <a:rPr lang="zh-CN" altLang="en-US" sz="2400" b="0">
                <a:latin typeface="楷体_GB2312" pitchFamily="49" charset="-122"/>
                <a:ea typeface="楷体_GB2312" pitchFamily="49" charset="-122"/>
              </a:rPr>
              <a:t>）：内江在成都与重庆之间。</a:t>
            </a:r>
          </a:p>
          <a:p>
            <a:pPr>
              <a:lnSpc>
                <a:spcPct val="110000"/>
              </a:lnSpc>
              <a:buClr>
                <a:srgbClr val="FF0000"/>
              </a:buClr>
              <a:buFont typeface="Wingdings" pitchFamily="2" charset="2"/>
              <a:buChar char="n"/>
            </a:pPr>
            <a:r>
              <a:rPr lang="zh-CN" altLang="en-US" sz="2400">
                <a:solidFill>
                  <a:srgbClr val="FF0000"/>
                </a:solidFill>
                <a:latin typeface="楷体_GB2312" pitchFamily="49" charset="-122"/>
                <a:ea typeface="楷体_GB2312" pitchFamily="49" charset="-122"/>
              </a:rPr>
              <a:t>定义</a:t>
            </a:r>
            <a:r>
              <a:rPr lang="en-US" altLang="zh-CN" sz="2400">
                <a:solidFill>
                  <a:srgbClr val="FF0000"/>
                </a:solidFill>
                <a:latin typeface="楷体_GB2312" pitchFamily="49" charset="-122"/>
                <a:ea typeface="楷体_GB2312" pitchFamily="49" charset="-122"/>
              </a:rPr>
              <a:t>2-1.1</a:t>
            </a:r>
            <a:r>
              <a:rPr lang="zh-CN" altLang="en-US" sz="2400">
                <a:solidFill>
                  <a:srgbClr val="FF0000"/>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设</a:t>
            </a:r>
            <a:r>
              <a:rPr lang="en-US" altLang="zh-CN" sz="2400">
                <a:solidFill>
                  <a:srgbClr val="0000FF"/>
                </a:solidFill>
                <a:latin typeface="楷体_GB2312" pitchFamily="49" charset="-122"/>
                <a:ea typeface="楷体_GB2312" pitchFamily="49" charset="-122"/>
              </a:rPr>
              <a:t>D</a:t>
            </a:r>
            <a:r>
              <a:rPr lang="zh-CN" altLang="en-US" sz="2400">
                <a:solidFill>
                  <a:srgbClr val="0000FF"/>
                </a:solidFill>
                <a:latin typeface="楷体_GB2312" pitchFamily="49" charset="-122"/>
                <a:ea typeface="楷体_GB2312" pitchFamily="49" charset="-122"/>
              </a:rPr>
              <a:t>是由客体构成的称为</a:t>
            </a:r>
            <a:r>
              <a:rPr lang="zh-CN" altLang="en-US" sz="2400">
                <a:solidFill>
                  <a:srgbClr val="FF0000"/>
                </a:solidFill>
                <a:latin typeface="楷体_GB2312" pitchFamily="49" charset="-122"/>
                <a:ea typeface="楷体_GB2312" pitchFamily="49" charset="-122"/>
              </a:rPr>
              <a:t>个体域</a:t>
            </a:r>
            <a:r>
              <a:rPr lang="zh-CN" altLang="en-US" sz="2400">
                <a:solidFill>
                  <a:srgbClr val="0000FF"/>
                </a:solidFill>
                <a:latin typeface="楷体_GB2312" pitchFamily="49" charset="-122"/>
                <a:ea typeface="楷体_GB2312" pitchFamily="49" charset="-122"/>
              </a:rPr>
              <a:t>的非空集合，以</a:t>
            </a:r>
            <a:r>
              <a:rPr lang="en-US" altLang="zh-CN" sz="2400">
                <a:solidFill>
                  <a:srgbClr val="0000FF"/>
                </a:solidFill>
                <a:latin typeface="楷体_GB2312" pitchFamily="49" charset="-122"/>
                <a:ea typeface="楷体_GB2312" pitchFamily="49" charset="-122"/>
              </a:rPr>
              <a:t>D</a:t>
            </a:r>
            <a:r>
              <a:rPr lang="zh-CN" altLang="en-US" sz="2400">
                <a:solidFill>
                  <a:srgbClr val="0000FF"/>
                </a:solidFill>
                <a:latin typeface="楷体_GB2312" pitchFamily="49" charset="-122"/>
                <a:ea typeface="楷体_GB2312" pitchFamily="49" charset="-122"/>
              </a:rPr>
              <a:t>中元素为值的变元称为客体变元。由形如</a:t>
            </a:r>
          </a:p>
          <a:p>
            <a:pPr>
              <a:lnSpc>
                <a:spcPct val="110000"/>
              </a:lnSpc>
              <a:buFont typeface="Wingdings" pitchFamily="2" charset="2"/>
              <a:buNone/>
            </a:pPr>
            <a:r>
              <a:rPr lang="zh-CN" altLang="en-US" sz="2400">
                <a:solidFill>
                  <a:srgbClr val="CC00CC"/>
                </a:solidFill>
                <a:latin typeface="楷体_GB2312" pitchFamily="49" charset="-122"/>
                <a:ea typeface="楷体_GB2312" pitchFamily="49" charset="-122"/>
              </a:rPr>
              <a:t>  </a:t>
            </a:r>
            <a:r>
              <a:rPr lang="zh-CN" altLang="en-US" sz="2400">
                <a:solidFill>
                  <a:srgbClr val="FF0000"/>
                </a:solidFill>
                <a:latin typeface="楷体_GB2312" pitchFamily="49" charset="-122"/>
                <a:ea typeface="楷体_GB2312" pitchFamily="49" charset="-122"/>
              </a:rPr>
              <a:t>谓词标识符（客体变元</a:t>
            </a:r>
            <a:r>
              <a:rPr lang="en-US" altLang="zh-CN" sz="2400">
                <a:solidFill>
                  <a:srgbClr val="FF0000"/>
                </a:solidFill>
                <a:latin typeface="楷体_GB2312" pitchFamily="49" charset="-122"/>
                <a:ea typeface="楷体_GB2312" pitchFamily="49" charset="-122"/>
              </a:rPr>
              <a:t>1</a:t>
            </a:r>
            <a:r>
              <a:rPr lang="zh-CN" altLang="en-US" sz="2400">
                <a:solidFill>
                  <a:srgbClr val="FF0000"/>
                </a:solidFill>
                <a:latin typeface="楷体_GB2312" pitchFamily="49" charset="-122"/>
                <a:ea typeface="楷体_GB2312" pitchFamily="49" charset="-122"/>
              </a:rPr>
              <a:t>，客体变元</a:t>
            </a:r>
            <a:r>
              <a:rPr lang="en-US" altLang="zh-CN" sz="2400">
                <a:solidFill>
                  <a:srgbClr val="FF0000"/>
                </a:solidFill>
                <a:latin typeface="楷体_GB2312" pitchFamily="49" charset="-122"/>
                <a:ea typeface="楷体_GB2312" pitchFamily="49" charset="-122"/>
              </a:rPr>
              <a:t>2</a:t>
            </a:r>
            <a:r>
              <a:rPr lang="zh-CN" altLang="en-US" sz="2400">
                <a:solidFill>
                  <a:srgbClr val="FF0000"/>
                </a:solidFill>
                <a:latin typeface="楷体_GB2312" pitchFamily="49" charset="-122"/>
                <a:ea typeface="楷体_GB2312" pitchFamily="49" charset="-122"/>
              </a:rPr>
              <a:t>，</a:t>
            </a:r>
            <a:r>
              <a:rPr lang="en-US" altLang="zh-CN" baseline="30000">
                <a:solidFill>
                  <a:srgbClr val="FF0000"/>
                </a:solidFill>
              </a:rPr>
              <a:t>…</a:t>
            </a:r>
            <a:r>
              <a:rPr lang="zh-CN" altLang="en-US" sz="2400">
                <a:solidFill>
                  <a:srgbClr val="FF0000"/>
                </a:solidFill>
                <a:latin typeface="楷体_GB2312" pitchFamily="49" charset="-122"/>
                <a:ea typeface="楷体_GB2312" pitchFamily="49" charset="-122"/>
              </a:rPr>
              <a:t>，客体变元</a:t>
            </a:r>
            <a:r>
              <a:rPr lang="en-US" altLang="zh-CN" sz="2400">
                <a:solidFill>
                  <a:srgbClr val="FF0000"/>
                </a:solidFill>
                <a:latin typeface="楷体_GB2312" pitchFamily="49" charset="-122"/>
                <a:ea typeface="楷体_GB2312" pitchFamily="49" charset="-122"/>
              </a:rPr>
              <a:t>n</a:t>
            </a:r>
            <a:r>
              <a:rPr lang="zh-CN" altLang="en-US" sz="2400">
                <a:solidFill>
                  <a:srgbClr val="FF0000"/>
                </a:solidFill>
                <a:latin typeface="楷体_GB2312" pitchFamily="49" charset="-122"/>
                <a:ea typeface="楷体_GB2312" pitchFamily="49" charset="-122"/>
              </a:rPr>
              <a:t>）</a:t>
            </a:r>
          </a:p>
          <a:p>
            <a:pPr>
              <a:lnSpc>
                <a:spcPct val="110000"/>
              </a:lnSpc>
              <a:buFont typeface="Wingdings" pitchFamily="2" charset="2"/>
              <a:buNone/>
            </a:pPr>
            <a:r>
              <a:rPr lang="zh-CN" altLang="en-US" sz="2400">
                <a:solidFill>
                  <a:srgbClr val="191919"/>
                </a:solidFill>
                <a:latin typeface="楷体_GB2312" pitchFamily="49" charset="-122"/>
                <a:ea typeface="楷体_GB2312" pitchFamily="49" charset="-122"/>
              </a:rPr>
              <a:t>  </a:t>
            </a:r>
            <a:r>
              <a:rPr lang="zh-CN" altLang="en-US" sz="2400">
                <a:solidFill>
                  <a:srgbClr val="0000FF"/>
                </a:solidFill>
                <a:latin typeface="楷体_GB2312" pitchFamily="49" charset="-122"/>
                <a:ea typeface="楷体_GB2312" pitchFamily="49" charset="-122"/>
              </a:rPr>
              <a:t>构成的、其值为</a:t>
            </a:r>
            <a:r>
              <a:rPr lang="zh-CN" altLang="en-US"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rPr>
              <a:t>真</a:t>
            </a:r>
            <a:r>
              <a:rPr lang="zh-CN" altLang="en-US"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rPr>
              <a:t>或</a:t>
            </a:r>
            <a:r>
              <a:rPr lang="zh-CN" altLang="en-US"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rPr>
              <a:t>假</a:t>
            </a:r>
            <a:r>
              <a:rPr lang="zh-CN" altLang="en-US"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rPr>
              <a:t>的</a:t>
            </a:r>
            <a:r>
              <a:rPr lang="zh-CN" altLang="en-US" sz="2400">
                <a:solidFill>
                  <a:srgbClr val="FF0000"/>
                </a:solidFill>
                <a:latin typeface="楷体_GB2312" pitchFamily="49" charset="-122"/>
                <a:ea typeface="楷体_GB2312" pitchFamily="49" charset="-122"/>
              </a:rPr>
              <a:t>表达式</a:t>
            </a:r>
            <a:r>
              <a:rPr lang="zh-CN" altLang="en-US" sz="2400">
                <a:solidFill>
                  <a:srgbClr val="0000FF"/>
                </a:solidFill>
                <a:latin typeface="楷体_GB2312" pitchFamily="49" charset="-122"/>
                <a:ea typeface="楷体_GB2312" pitchFamily="49" charset="-122"/>
              </a:rPr>
              <a:t>，称为</a:t>
            </a:r>
            <a:r>
              <a:rPr lang="en-US" altLang="zh-CN" sz="2400">
                <a:solidFill>
                  <a:srgbClr val="FF0000"/>
                </a:solidFill>
                <a:latin typeface="楷体_GB2312" pitchFamily="49" charset="-122"/>
                <a:ea typeface="楷体_GB2312" pitchFamily="49" charset="-122"/>
              </a:rPr>
              <a:t>n</a:t>
            </a:r>
            <a:r>
              <a:rPr lang="zh-CN" altLang="en-US" sz="2400">
                <a:solidFill>
                  <a:srgbClr val="FF0000"/>
                </a:solidFill>
                <a:latin typeface="楷体_GB2312" pitchFamily="49" charset="-122"/>
                <a:ea typeface="楷体_GB2312" pitchFamily="49" charset="-122"/>
              </a:rPr>
              <a:t>元谓词</a:t>
            </a:r>
            <a:r>
              <a:rPr lang="zh-CN" altLang="en-US" sz="2400">
                <a:solidFill>
                  <a:srgbClr val="0000FF"/>
                </a:solidFill>
                <a:latin typeface="楷体_GB2312" pitchFamily="49" charset="-122"/>
                <a:ea typeface="楷体_GB2312" pitchFamily="49" charset="-122"/>
              </a:rPr>
              <a:t>。</a:t>
            </a:r>
          </a:p>
          <a:p>
            <a:pPr>
              <a:lnSpc>
                <a:spcPct val="110000"/>
              </a:lnSpc>
              <a:buFont typeface="Wingdings" pitchFamily="2" charset="2"/>
              <a:buNone/>
            </a:pPr>
            <a:r>
              <a:rPr lang="zh-CN" altLang="en-US" sz="2400">
                <a:solidFill>
                  <a:srgbClr val="0000FF"/>
                </a:solidFill>
                <a:latin typeface="楷体_GB2312" pitchFamily="49" charset="-122"/>
                <a:ea typeface="楷体_GB2312" pitchFamily="49" charset="-122"/>
              </a:rPr>
              <a:t>  即</a:t>
            </a:r>
            <a:r>
              <a:rPr lang="en-US" altLang="zh-CN" sz="2400" u="sng">
                <a:solidFill>
                  <a:srgbClr val="0000FF"/>
                </a:solidFill>
                <a:latin typeface="楷体_GB2312" pitchFamily="49" charset="-122"/>
                <a:ea typeface="楷体_GB2312" pitchFamily="49" charset="-122"/>
              </a:rPr>
              <a:t>n</a:t>
            </a:r>
            <a:r>
              <a:rPr lang="zh-CN" altLang="en-US" sz="2400" u="sng">
                <a:solidFill>
                  <a:srgbClr val="0000FF"/>
                </a:solidFill>
                <a:latin typeface="楷体_GB2312" pitchFamily="49" charset="-122"/>
                <a:ea typeface="楷体_GB2312" pitchFamily="49" charset="-122"/>
              </a:rPr>
              <a:t>元谓词是描述</a:t>
            </a:r>
            <a:r>
              <a:rPr lang="en-US" altLang="zh-CN" sz="2400" u="sng">
                <a:solidFill>
                  <a:srgbClr val="0000FF"/>
                </a:solidFill>
                <a:latin typeface="楷体_GB2312" pitchFamily="49" charset="-122"/>
                <a:ea typeface="楷体_GB2312" pitchFamily="49" charset="-122"/>
              </a:rPr>
              <a:t>n</a:t>
            </a:r>
            <a:r>
              <a:rPr lang="zh-CN" altLang="en-US" sz="2400" u="sng">
                <a:solidFill>
                  <a:srgbClr val="0000FF"/>
                </a:solidFill>
                <a:latin typeface="楷体_GB2312" pitchFamily="49" charset="-122"/>
                <a:ea typeface="楷体_GB2312" pitchFamily="49" charset="-122"/>
              </a:rPr>
              <a:t>个个体间的关系</a:t>
            </a:r>
            <a:r>
              <a:rPr lang="zh-CN" altLang="en-US" sz="2400">
                <a:solidFill>
                  <a:srgbClr val="0000FF"/>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E23F4EE-5151-4238-BDA2-CEEBB5C0AE72}"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AC30744B-5ACD-4C34-8E5F-E183A2881351}" type="slidenum">
              <a:rPr lang="en-US" altLang="zh-CN"/>
              <a:pPr/>
              <a:t>16</a:t>
            </a:fld>
            <a:r>
              <a:rPr lang="en-US" altLang="zh-CN"/>
              <a:t>/70</a:t>
            </a:r>
          </a:p>
        </p:txBody>
      </p:sp>
      <p:sp>
        <p:nvSpPr>
          <p:cNvPr id="143362" name="Rectangle 2"/>
          <p:cNvSpPr>
            <a:spLocks noGrp="1" noChangeArrowheads="1"/>
          </p:cNvSpPr>
          <p:nvPr>
            <p:ph type="title"/>
          </p:nvPr>
        </p:nvSpPr>
        <p:spPr/>
        <p:txBody>
          <a:bodyPr/>
          <a:lstStyle/>
          <a:p>
            <a:endParaRPr lang="zh-CN" altLang="zh-CN"/>
          </a:p>
        </p:txBody>
      </p:sp>
      <p:sp>
        <p:nvSpPr>
          <p:cNvPr id="143363" name="Rectangle 3"/>
          <p:cNvSpPr>
            <a:spLocks noGrp="1" noChangeArrowheads="1"/>
          </p:cNvSpPr>
          <p:nvPr>
            <p:ph type="body" idx="1"/>
          </p:nvPr>
        </p:nvSpPr>
        <p:spPr>
          <a:xfrm>
            <a:off x="1066800" y="1166813"/>
            <a:ext cx="7620000" cy="5294312"/>
          </a:xfrm>
        </p:spPr>
        <p:txBody>
          <a:bodyPr/>
          <a:lstStyle/>
          <a:p>
            <a:pPr marL="533400" indent="-533400">
              <a:lnSpc>
                <a:spcPct val="110000"/>
              </a:lnSpc>
              <a:buClr>
                <a:srgbClr val="FF0000"/>
              </a:buClr>
              <a:buFont typeface="Wingdings" pitchFamily="2" charset="2"/>
              <a:buChar char="n"/>
            </a:pPr>
            <a:r>
              <a:rPr lang="zh-CN" altLang="en-US" sz="2400">
                <a:solidFill>
                  <a:srgbClr val="FF0000"/>
                </a:solidFill>
                <a:latin typeface="楷体_GB2312" pitchFamily="49" charset="-122"/>
                <a:ea typeface="楷体_GB2312" pitchFamily="49" charset="-122"/>
              </a:rPr>
              <a:t>定义</a:t>
            </a:r>
            <a:r>
              <a:rPr lang="en-US" altLang="zh-CN" sz="2400">
                <a:solidFill>
                  <a:srgbClr val="FF0000"/>
                </a:solidFill>
                <a:latin typeface="楷体_GB2312" pitchFamily="49" charset="-122"/>
                <a:ea typeface="楷体_GB2312" pitchFamily="49" charset="-122"/>
              </a:rPr>
              <a:t>2-1.1</a:t>
            </a:r>
            <a:r>
              <a:rPr lang="en-US" altLang="zh-CN" sz="2400">
                <a:solidFill>
                  <a:srgbClr val="FF0000"/>
                </a:solidFill>
              </a:rPr>
              <a:t>′</a:t>
            </a:r>
            <a:r>
              <a:rPr lang="zh-CN" altLang="en-US" sz="2400">
                <a:solidFill>
                  <a:srgbClr val="FF0000"/>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设</a:t>
            </a:r>
            <a:r>
              <a:rPr lang="en-US" altLang="zh-CN" sz="2400">
                <a:solidFill>
                  <a:srgbClr val="0000FF"/>
                </a:solidFill>
                <a:latin typeface="楷体_GB2312" pitchFamily="49" charset="-122"/>
                <a:ea typeface="楷体_GB2312" pitchFamily="49" charset="-122"/>
              </a:rPr>
              <a:t>D</a:t>
            </a:r>
            <a:r>
              <a:rPr lang="zh-CN" altLang="en-US" sz="2400">
                <a:solidFill>
                  <a:srgbClr val="0000FF"/>
                </a:solidFill>
                <a:latin typeface="楷体_GB2312" pitchFamily="49" charset="-122"/>
                <a:ea typeface="楷体_GB2312" pitchFamily="49" charset="-122"/>
              </a:rPr>
              <a:t>为非空的个体域，定义在</a:t>
            </a:r>
            <a:r>
              <a:rPr lang="en-US" altLang="zh-CN" sz="2400">
                <a:solidFill>
                  <a:srgbClr val="0000FF"/>
                </a:solidFill>
                <a:latin typeface="楷体_GB2312" pitchFamily="49" charset="-122"/>
                <a:ea typeface="楷体_GB2312" pitchFamily="49" charset="-122"/>
              </a:rPr>
              <a:t>D</a:t>
            </a:r>
            <a:r>
              <a:rPr lang="en-US" altLang="zh-CN" sz="2400" baseline="30000">
                <a:solidFill>
                  <a:srgbClr val="0000FF"/>
                </a:solidFill>
                <a:latin typeface="楷体_GB2312" pitchFamily="49" charset="-122"/>
                <a:ea typeface="楷体_GB2312" pitchFamily="49" charset="-122"/>
              </a:rPr>
              <a:t>n</a:t>
            </a:r>
            <a:r>
              <a:rPr lang="en-US" altLang="zh-CN" sz="2400">
                <a:solidFill>
                  <a:srgbClr val="0000FF"/>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表示</a:t>
            </a:r>
            <a:r>
              <a:rPr lang="en-US" altLang="zh-CN" sz="2400">
                <a:solidFill>
                  <a:srgbClr val="0000FF"/>
                </a:solidFill>
                <a:latin typeface="楷体_GB2312" pitchFamily="49" charset="-122"/>
                <a:ea typeface="楷体_GB2312" pitchFamily="49" charset="-122"/>
              </a:rPr>
              <a:t>n</a:t>
            </a:r>
            <a:r>
              <a:rPr lang="zh-CN" altLang="en-US" sz="2400">
                <a:solidFill>
                  <a:srgbClr val="0000FF"/>
                </a:solidFill>
                <a:latin typeface="楷体_GB2312" pitchFamily="49" charset="-122"/>
                <a:ea typeface="楷体_GB2312" pitchFamily="49" charset="-122"/>
              </a:rPr>
              <a:t>个客体都在个体域</a:t>
            </a:r>
            <a:r>
              <a:rPr lang="en-US" altLang="zh-CN" sz="2400">
                <a:solidFill>
                  <a:srgbClr val="0000FF"/>
                </a:solidFill>
                <a:latin typeface="楷体_GB2312" pitchFamily="49" charset="-122"/>
                <a:ea typeface="楷体_GB2312" pitchFamily="49" charset="-122"/>
              </a:rPr>
              <a:t>D</a:t>
            </a:r>
            <a:r>
              <a:rPr lang="zh-CN" altLang="en-US" sz="2400">
                <a:solidFill>
                  <a:srgbClr val="0000FF"/>
                </a:solidFill>
                <a:latin typeface="楷体_GB2312" pitchFamily="49" charset="-122"/>
                <a:ea typeface="楷体_GB2312" pitchFamily="49" charset="-122"/>
              </a:rPr>
              <a:t>上取值</a:t>
            </a:r>
            <a:r>
              <a:rPr lang="en-US" altLang="zh-CN" sz="2400">
                <a:solidFill>
                  <a:srgbClr val="0000FF"/>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上取值于｛</a:t>
            </a:r>
            <a:r>
              <a:rPr lang="en-US" altLang="zh-CN" sz="2400">
                <a:solidFill>
                  <a:srgbClr val="0000FF"/>
                </a:solidFill>
                <a:latin typeface="楷体_GB2312" pitchFamily="49" charset="-122"/>
                <a:ea typeface="楷体_GB2312" pitchFamily="49" charset="-122"/>
              </a:rPr>
              <a:t>0,1</a:t>
            </a:r>
            <a:r>
              <a:rPr lang="zh-CN" altLang="en-US" sz="2400">
                <a:solidFill>
                  <a:srgbClr val="0000FF"/>
                </a:solidFill>
                <a:latin typeface="楷体_GB2312" pitchFamily="49" charset="-122"/>
                <a:ea typeface="楷体_GB2312" pitchFamily="49" charset="-122"/>
              </a:rPr>
              <a:t>｝上的</a:t>
            </a:r>
            <a:r>
              <a:rPr lang="en-US" altLang="zh-CN" sz="2400">
                <a:solidFill>
                  <a:srgbClr val="0000FF"/>
                </a:solidFill>
                <a:latin typeface="楷体_GB2312" pitchFamily="49" charset="-122"/>
                <a:ea typeface="楷体_GB2312" pitchFamily="49" charset="-122"/>
              </a:rPr>
              <a:t>n</a:t>
            </a:r>
            <a:r>
              <a:rPr lang="zh-CN" altLang="en-US" sz="2400">
                <a:solidFill>
                  <a:srgbClr val="0000FF"/>
                </a:solidFill>
                <a:latin typeface="楷体_GB2312" pitchFamily="49" charset="-122"/>
                <a:ea typeface="楷体_GB2312" pitchFamily="49" charset="-122"/>
              </a:rPr>
              <a:t>元函数，称为</a:t>
            </a:r>
            <a:r>
              <a:rPr lang="en-US" altLang="zh-CN" sz="2400" u="sng">
                <a:solidFill>
                  <a:srgbClr val="0000FF"/>
                </a:solidFill>
                <a:latin typeface="楷体_GB2312" pitchFamily="49" charset="-122"/>
                <a:ea typeface="楷体_GB2312" pitchFamily="49" charset="-122"/>
              </a:rPr>
              <a:t>n</a:t>
            </a:r>
            <a:r>
              <a:rPr lang="zh-CN" altLang="en-US" sz="2400" u="sng">
                <a:solidFill>
                  <a:srgbClr val="0000FF"/>
                </a:solidFill>
                <a:latin typeface="楷体_GB2312" pitchFamily="49" charset="-122"/>
                <a:ea typeface="楷体_GB2312" pitchFamily="49" charset="-122"/>
              </a:rPr>
              <a:t>元命题函数或</a:t>
            </a:r>
            <a:r>
              <a:rPr lang="en-US" altLang="zh-CN" sz="2400" u="sng">
                <a:solidFill>
                  <a:srgbClr val="0000FF"/>
                </a:solidFill>
                <a:latin typeface="楷体_GB2312" pitchFamily="49" charset="-122"/>
                <a:ea typeface="楷体_GB2312" pitchFamily="49" charset="-122"/>
              </a:rPr>
              <a:t>n</a:t>
            </a:r>
            <a:r>
              <a:rPr lang="zh-CN" altLang="en-US" sz="2400" u="sng">
                <a:solidFill>
                  <a:srgbClr val="0000FF"/>
                </a:solidFill>
                <a:latin typeface="楷体_GB2312" pitchFamily="49" charset="-122"/>
                <a:ea typeface="楷体_GB2312" pitchFamily="49" charset="-122"/>
              </a:rPr>
              <a:t>元谓词</a:t>
            </a:r>
            <a:r>
              <a:rPr lang="en-US" altLang="zh-CN" sz="2400">
                <a:solidFill>
                  <a:srgbClr val="0000FF"/>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记为</a:t>
            </a:r>
            <a:r>
              <a:rPr lang="en-US" altLang="zh-CN" sz="2400">
                <a:solidFill>
                  <a:srgbClr val="0000FF"/>
                </a:solidFill>
                <a:latin typeface="楷体_GB2312" pitchFamily="49" charset="-122"/>
                <a:ea typeface="楷体_GB2312" pitchFamily="49" charset="-122"/>
              </a:rPr>
              <a:t>P(x</a:t>
            </a:r>
            <a:r>
              <a:rPr lang="en-US" altLang="zh-CN" sz="2400" baseline="-25000">
                <a:solidFill>
                  <a:srgbClr val="0000FF"/>
                </a:solidFill>
                <a:latin typeface="楷体_GB2312" pitchFamily="49" charset="-122"/>
                <a:ea typeface="楷体_GB2312" pitchFamily="49" charset="-122"/>
              </a:rPr>
              <a:t>1</a:t>
            </a:r>
            <a:r>
              <a:rPr lang="en-US" altLang="zh-CN" sz="2400">
                <a:solidFill>
                  <a:srgbClr val="0000FF"/>
                </a:solidFill>
                <a:latin typeface="楷体_GB2312" pitchFamily="49" charset="-122"/>
                <a:ea typeface="楷体_GB2312" pitchFamily="49" charset="-122"/>
              </a:rPr>
              <a:t>,x</a:t>
            </a:r>
            <a:r>
              <a:rPr lang="en-US" altLang="zh-CN" sz="2400" baseline="-25000">
                <a:solidFill>
                  <a:srgbClr val="0000FF"/>
                </a:solidFill>
                <a:latin typeface="楷体_GB2312" pitchFamily="49" charset="-122"/>
                <a:ea typeface="楷体_GB2312" pitchFamily="49" charset="-122"/>
              </a:rPr>
              <a:t>2</a:t>
            </a:r>
            <a:r>
              <a:rPr lang="en-US" altLang="zh-CN" sz="2400">
                <a:solidFill>
                  <a:srgbClr val="0000FF"/>
                </a:solidFill>
                <a:latin typeface="楷体_GB2312" pitchFamily="49" charset="-122"/>
                <a:ea typeface="楷体_GB2312" pitchFamily="49" charset="-122"/>
              </a:rPr>
              <a:t>,</a:t>
            </a:r>
            <a:r>
              <a:rPr lang="en-US" altLang="zh-CN" sz="2400">
                <a:solidFill>
                  <a:srgbClr val="0000FF"/>
                </a:solidFill>
                <a:latin typeface="Times New Roman"/>
                <a:ea typeface="楷体_GB2312" pitchFamily="49" charset="-122"/>
              </a:rPr>
              <a:t>…</a:t>
            </a:r>
            <a:r>
              <a:rPr lang="en-US" altLang="zh-CN" sz="2400">
                <a:solidFill>
                  <a:srgbClr val="0000FF"/>
                </a:solidFill>
                <a:latin typeface="楷体_GB2312" pitchFamily="49" charset="-122"/>
                <a:ea typeface="楷体_GB2312" pitchFamily="49" charset="-122"/>
              </a:rPr>
              <a:t>,x</a:t>
            </a:r>
            <a:r>
              <a:rPr lang="en-US" altLang="zh-CN" sz="2400" baseline="-25000">
                <a:solidFill>
                  <a:srgbClr val="0000FF"/>
                </a:solidFill>
                <a:latin typeface="楷体_GB2312" pitchFamily="49" charset="-122"/>
                <a:ea typeface="楷体_GB2312" pitchFamily="49" charset="-122"/>
              </a:rPr>
              <a:t>n</a:t>
            </a:r>
            <a:r>
              <a:rPr lang="en-US" altLang="zh-CN" sz="2400">
                <a:solidFill>
                  <a:srgbClr val="0000FF"/>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。此时，</a:t>
            </a:r>
            <a:r>
              <a:rPr lang="zh-CN" altLang="en-US" sz="2400">
                <a:solidFill>
                  <a:srgbClr val="FF0000"/>
                </a:solidFill>
                <a:latin typeface="楷体_GB2312" pitchFamily="49" charset="-122"/>
                <a:ea typeface="楷体_GB2312" pitchFamily="49" charset="-122"/>
              </a:rPr>
              <a:t>客体变元</a:t>
            </a:r>
            <a:r>
              <a:rPr lang="en-US" altLang="zh-CN" sz="2400">
                <a:solidFill>
                  <a:srgbClr val="FF0000"/>
                </a:solidFill>
                <a:latin typeface="楷体_GB2312" pitchFamily="49" charset="-122"/>
                <a:ea typeface="楷体_GB2312" pitchFamily="49" charset="-122"/>
              </a:rPr>
              <a:t>x</a:t>
            </a:r>
            <a:r>
              <a:rPr lang="en-US" altLang="zh-CN" sz="2400" baseline="-25000">
                <a:solidFill>
                  <a:srgbClr val="FF0000"/>
                </a:solidFill>
                <a:latin typeface="楷体_GB2312" pitchFamily="49" charset="-122"/>
                <a:ea typeface="楷体_GB2312" pitchFamily="49" charset="-122"/>
              </a:rPr>
              <a:t>1</a:t>
            </a:r>
            <a:r>
              <a:rPr lang="en-US" altLang="zh-CN" sz="2400">
                <a:solidFill>
                  <a:srgbClr val="FF0000"/>
                </a:solidFill>
                <a:latin typeface="楷体_GB2312" pitchFamily="49" charset="-122"/>
                <a:ea typeface="楷体_GB2312" pitchFamily="49" charset="-122"/>
              </a:rPr>
              <a:t>,x</a:t>
            </a:r>
            <a:r>
              <a:rPr lang="en-US" altLang="zh-CN" sz="2400" baseline="-25000">
                <a:solidFill>
                  <a:srgbClr val="FF0000"/>
                </a:solidFill>
                <a:latin typeface="楷体_GB2312" pitchFamily="49" charset="-122"/>
                <a:ea typeface="楷体_GB2312" pitchFamily="49" charset="-122"/>
              </a:rPr>
              <a:t>2</a:t>
            </a:r>
            <a:r>
              <a:rPr lang="en-US" altLang="zh-CN" sz="2400">
                <a:solidFill>
                  <a:srgbClr val="FF0000"/>
                </a:solidFill>
                <a:latin typeface="楷体_GB2312" pitchFamily="49" charset="-122"/>
                <a:ea typeface="楷体_GB2312" pitchFamily="49" charset="-122"/>
              </a:rPr>
              <a:t>,</a:t>
            </a:r>
            <a:r>
              <a:rPr lang="en-US" altLang="zh-CN" sz="2400">
                <a:solidFill>
                  <a:srgbClr val="FF0000"/>
                </a:solidFill>
                <a:latin typeface="Times New Roman"/>
                <a:ea typeface="楷体_GB2312" pitchFamily="49" charset="-122"/>
              </a:rPr>
              <a:t>…</a:t>
            </a:r>
            <a:r>
              <a:rPr lang="en-US" altLang="zh-CN" sz="2400">
                <a:solidFill>
                  <a:srgbClr val="FF0000"/>
                </a:solidFill>
                <a:latin typeface="楷体_GB2312" pitchFamily="49" charset="-122"/>
                <a:ea typeface="楷体_GB2312" pitchFamily="49" charset="-122"/>
              </a:rPr>
              <a:t>,x</a:t>
            </a:r>
            <a:r>
              <a:rPr lang="en-US" altLang="zh-CN" sz="2400" baseline="-25000">
                <a:solidFill>
                  <a:srgbClr val="FF0000"/>
                </a:solidFill>
                <a:latin typeface="楷体_GB2312" pitchFamily="49" charset="-122"/>
                <a:ea typeface="楷体_GB2312" pitchFamily="49" charset="-122"/>
              </a:rPr>
              <a:t>n</a:t>
            </a:r>
            <a:r>
              <a:rPr lang="zh-CN" altLang="en-US" sz="2400">
                <a:solidFill>
                  <a:srgbClr val="FF0000"/>
                </a:solidFill>
                <a:latin typeface="楷体_GB2312" pitchFamily="49" charset="-122"/>
                <a:ea typeface="楷体_GB2312" pitchFamily="49" charset="-122"/>
              </a:rPr>
              <a:t>的定义域都为</a:t>
            </a:r>
            <a:r>
              <a:rPr lang="en-US" altLang="zh-CN" sz="2400">
                <a:solidFill>
                  <a:srgbClr val="FF0000"/>
                </a:solidFill>
                <a:latin typeface="楷体_GB2312" pitchFamily="49" charset="-122"/>
                <a:ea typeface="楷体_GB2312" pitchFamily="49" charset="-122"/>
              </a:rPr>
              <a:t>D</a:t>
            </a:r>
            <a:r>
              <a:rPr lang="zh-CN" altLang="en-US" sz="2400">
                <a:solidFill>
                  <a:srgbClr val="FF0000"/>
                </a:solidFill>
                <a:latin typeface="楷体_GB2312" pitchFamily="49" charset="-122"/>
                <a:ea typeface="楷体_GB2312" pitchFamily="49" charset="-122"/>
              </a:rPr>
              <a:t>， </a:t>
            </a:r>
            <a:r>
              <a:rPr lang="en-US" altLang="zh-CN" sz="2400">
                <a:solidFill>
                  <a:srgbClr val="FF0000"/>
                </a:solidFill>
                <a:latin typeface="楷体_GB2312" pitchFamily="49" charset="-122"/>
                <a:ea typeface="楷体_GB2312" pitchFamily="49" charset="-122"/>
              </a:rPr>
              <a:t>P(x</a:t>
            </a:r>
            <a:r>
              <a:rPr lang="en-US" altLang="zh-CN" sz="2400" baseline="-25000">
                <a:solidFill>
                  <a:srgbClr val="FF0000"/>
                </a:solidFill>
                <a:latin typeface="楷体_GB2312" pitchFamily="49" charset="-122"/>
                <a:ea typeface="楷体_GB2312" pitchFamily="49" charset="-122"/>
              </a:rPr>
              <a:t>1</a:t>
            </a:r>
            <a:r>
              <a:rPr lang="en-US" altLang="zh-CN" sz="2400">
                <a:solidFill>
                  <a:srgbClr val="FF0000"/>
                </a:solidFill>
                <a:latin typeface="楷体_GB2312" pitchFamily="49" charset="-122"/>
                <a:ea typeface="楷体_GB2312" pitchFamily="49" charset="-122"/>
              </a:rPr>
              <a:t>,x</a:t>
            </a:r>
            <a:r>
              <a:rPr lang="en-US" altLang="zh-CN" sz="2400" baseline="-25000">
                <a:solidFill>
                  <a:srgbClr val="FF0000"/>
                </a:solidFill>
                <a:latin typeface="楷体_GB2312" pitchFamily="49" charset="-122"/>
                <a:ea typeface="楷体_GB2312" pitchFamily="49" charset="-122"/>
              </a:rPr>
              <a:t>2</a:t>
            </a:r>
            <a:r>
              <a:rPr lang="en-US" altLang="zh-CN" sz="2400">
                <a:solidFill>
                  <a:srgbClr val="FF0000"/>
                </a:solidFill>
                <a:latin typeface="楷体_GB2312" pitchFamily="49" charset="-122"/>
                <a:ea typeface="楷体_GB2312" pitchFamily="49" charset="-122"/>
              </a:rPr>
              <a:t>,</a:t>
            </a:r>
            <a:r>
              <a:rPr lang="en-US" altLang="zh-CN" sz="2400">
                <a:solidFill>
                  <a:srgbClr val="FF0000"/>
                </a:solidFill>
                <a:latin typeface="Times New Roman"/>
                <a:ea typeface="楷体_GB2312" pitchFamily="49" charset="-122"/>
              </a:rPr>
              <a:t>…</a:t>
            </a:r>
            <a:r>
              <a:rPr lang="en-US" altLang="zh-CN" sz="2400">
                <a:solidFill>
                  <a:srgbClr val="FF0000"/>
                </a:solidFill>
                <a:latin typeface="楷体_GB2312" pitchFamily="49" charset="-122"/>
                <a:ea typeface="楷体_GB2312" pitchFamily="49" charset="-122"/>
              </a:rPr>
              <a:t>,x</a:t>
            </a:r>
            <a:r>
              <a:rPr lang="en-US" altLang="zh-CN" sz="2400" baseline="-25000">
                <a:solidFill>
                  <a:srgbClr val="FF0000"/>
                </a:solidFill>
                <a:latin typeface="楷体_GB2312" pitchFamily="49" charset="-122"/>
                <a:ea typeface="楷体_GB2312" pitchFamily="49" charset="-122"/>
              </a:rPr>
              <a:t>n</a:t>
            </a:r>
            <a:r>
              <a:rPr lang="en-US" altLang="zh-CN" sz="2400">
                <a:solidFill>
                  <a:srgbClr val="FF0000"/>
                </a:solidFill>
                <a:latin typeface="楷体_GB2312" pitchFamily="49" charset="-122"/>
                <a:ea typeface="楷体_GB2312" pitchFamily="49" charset="-122"/>
              </a:rPr>
              <a:t>)</a:t>
            </a:r>
            <a:r>
              <a:rPr lang="zh-CN" altLang="en-US" sz="2400">
                <a:solidFill>
                  <a:srgbClr val="FF0000"/>
                </a:solidFill>
                <a:latin typeface="楷体_GB2312" pitchFamily="49" charset="-122"/>
                <a:ea typeface="楷体_GB2312" pitchFamily="49" charset="-122"/>
              </a:rPr>
              <a:t>的值域为</a:t>
            </a:r>
            <a:r>
              <a:rPr lang="en-US" altLang="zh-CN" sz="2400">
                <a:solidFill>
                  <a:srgbClr val="FF0000"/>
                </a:solidFill>
                <a:latin typeface="楷体_GB2312" pitchFamily="49" charset="-122"/>
                <a:ea typeface="楷体_GB2312" pitchFamily="49" charset="-122"/>
              </a:rPr>
              <a:t>{0</a:t>
            </a:r>
            <a:r>
              <a:rPr lang="zh-CN" altLang="en-US" sz="2400">
                <a:solidFill>
                  <a:srgbClr val="FF0000"/>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rPr>
              <a:t>1</a:t>
            </a:r>
            <a:r>
              <a:rPr lang="zh-CN" altLang="en-US" sz="2400">
                <a:solidFill>
                  <a:srgbClr val="FF0000"/>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a:t>
            </a:r>
          </a:p>
          <a:p>
            <a:pPr marL="533400" indent="-533400">
              <a:lnSpc>
                <a:spcPct val="110000"/>
              </a:lnSpc>
              <a:buClr>
                <a:srgbClr val="B2B2B2"/>
              </a:buClr>
              <a:buFont typeface="Wingdings" pitchFamily="2" charset="2"/>
              <a:buChar char="n"/>
            </a:pPr>
            <a:r>
              <a:rPr lang="zh-CN" altLang="en-US" sz="2400">
                <a:solidFill>
                  <a:srgbClr val="B2B2B2"/>
                </a:solidFill>
                <a:latin typeface="楷体_GB2312" pitchFamily="49" charset="-122"/>
                <a:ea typeface="楷体_GB2312" pitchFamily="49" charset="-122"/>
              </a:rPr>
              <a:t>注意：</a:t>
            </a:r>
            <a:r>
              <a:rPr lang="en-US" altLang="zh-CN" sz="2400">
                <a:solidFill>
                  <a:srgbClr val="B2B2B2"/>
                </a:solidFill>
                <a:latin typeface="楷体_GB2312" pitchFamily="49" charset="-122"/>
                <a:ea typeface="楷体_GB2312" pitchFamily="49" charset="-122"/>
              </a:rPr>
              <a:t>n</a:t>
            </a:r>
            <a:r>
              <a:rPr lang="zh-CN" altLang="en-US" sz="2400">
                <a:solidFill>
                  <a:srgbClr val="B2B2B2"/>
                </a:solidFill>
                <a:latin typeface="楷体_GB2312" pitchFamily="49" charset="-122"/>
                <a:ea typeface="楷体_GB2312" pitchFamily="49" charset="-122"/>
              </a:rPr>
              <a:t>元谓词中的客体或客体变元是有一定次序的。</a:t>
            </a:r>
          </a:p>
          <a:p>
            <a:pPr marL="533400" indent="-533400">
              <a:lnSpc>
                <a:spcPct val="110000"/>
              </a:lnSpc>
              <a:buFont typeface="Wingdings" pitchFamily="2" charset="2"/>
              <a:buNone/>
            </a:pPr>
            <a:r>
              <a:rPr lang="zh-CN" altLang="en-US" sz="2400">
                <a:solidFill>
                  <a:srgbClr val="B2B2B2"/>
                </a:solidFill>
                <a:latin typeface="楷体_GB2312" pitchFamily="49" charset="-122"/>
                <a:ea typeface="楷体_GB2312" pitchFamily="49" charset="-122"/>
              </a:rPr>
              <a:t>    如</a:t>
            </a:r>
            <a:r>
              <a:rPr lang="en-US" altLang="zh-CN" sz="2400">
                <a:solidFill>
                  <a:srgbClr val="B2B2B2"/>
                </a:solidFill>
                <a:latin typeface="楷体_GB2312" pitchFamily="49" charset="-122"/>
                <a:ea typeface="楷体_GB2312" pitchFamily="49" charset="-122"/>
              </a:rPr>
              <a:t>A</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4</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3</a:t>
            </a:r>
            <a:r>
              <a:rPr lang="zh-CN" altLang="en-US" sz="2400">
                <a:solidFill>
                  <a:srgbClr val="B2B2B2"/>
                </a:solidFill>
                <a:latin typeface="楷体_GB2312" pitchFamily="49" charset="-122"/>
                <a:ea typeface="楷体_GB2312" pitchFamily="49" charset="-122"/>
              </a:rPr>
              <a:t>）为</a:t>
            </a:r>
            <a:r>
              <a:rPr lang="en-US" altLang="zh-CN" sz="2400">
                <a:solidFill>
                  <a:srgbClr val="B2B2B2"/>
                </a:solidFill>
                <a:latin typeface="楷体_GB2312" pitchFamily="49" charset="-122"/>
                <a:ea typeface="楷体_GB2312" pitchFamily="49" charset="-122"/>
              </a:rPr>
              <a:t>T</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A</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3</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4</a:t>
            </a:r>
            <a:r>
              <a:rPr lang="zh-CN" altLang="en-US" sz="2400">
                <a:solidFill>
                  <a:srgbClr val="B2B2B2"/>
                </a:solidFill>
                <a:latin typeface="楷体_GB2312" pitchFamily="49" charset="-122"/>
                <a:ea typeface="楷体_GB2312" pitchFamily="49" charset="-122"/>
              </a:rPr>
              <a:t>）为</a:t>
            </a:r>
            <a:r>
              <a:rPr lang="en-US" altLang="zh-CN" sz="2400">
                <a:solidFill>
                  <a:srgbClr val="B2B2B2"/>
                </a:solidFill>
                <a:latin typeface="楷体_GB2312" pitchFamily="49" charset="-122"/>
                <a:ea typeface="楷体_GB2312" pitchFamily="49" charset="-122"/>
              </a:rPr>
              <a:t>F</a:t>
            </a:r>
            <a:r>
              <a:rPr lang="zh-CN" altLang="en-US" sz="2400">
                <a:solidFill>
                  <a:srgbClr val="B2B2B2"/>
                </a:solidFill>
                <a:latin typeface="楷体_GB2312" pitchFamily="49" charset="-122"/>
                <a:ea typeface="楷体_GB2312" pitchFamily="49" charset="-122"/>
              </a:rPr>
              <a:t>。</a:t>
            </a:r>
          </a:p>
          <a:p>
            <a:pPr marL="533400" indent="-533400">
              <a:lnSpc>
                <a:spcPct val="110000"/>
              </a:lnSpc>
              <a:buFont typeface="Wingdings" pitchFamily="2" charset="2"/>
              <a:buNone/>
            </a:pPr>
            <a:r>
              <a:rPr lang="zh-CN" altLang="en-US" sz="2400">
                <a:solidFill>
                  <a:srgbClr val="B2B2B2"/>
                </a:solidFill>
                <a:latin typeface="楷体_GB2312" pitchFamily="49" charset="-122"/>
                <a:ea typeface="楷体_GB2312" pitchFamily="49" charset="-122"/>
              </a:rPr>
              <a:t>    如果谓词中为客体变元</a:t>
            </a:r>
            <a:r>
              <a:rPr lang="en-US" altLang="zh-CN" sz="2400">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我们称为谓词填式</a:t>
            </a:r>
            <a:r>
              <a:rPr lang="en-US" altLang="zh-CN" sz="2400">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谓词命名式</a:t>
            </a:r>
            <a:r>
              <a:rPr lang="en-US" altLang="zh-CN" sz="2400">
                <a:solidFill>
                  <a:srgbClr val="B2B2B2"/>
                </a:solidFill>
                <a:latin typeface="楷体_GB2312" pitchFamily="49" charset="-122"/>
                <a:ea typeface="楷体_GB2312" pitchFamily="49" charset="-122"/>
              </a:rPr>
              <a:t>,n</a:t>
            </a:r>
            <a:r>
              <a:rPr lang="zh-CN" altLang="en-US" sz="2400">
                <a:solidFill>
                  <a:srgbClr val="B2B2B2"/>
                </a:solidFill>
                <a:latin typeface="楷体_GB2312" pitchFamily="49" charset="-122"/>
                <a:ea typeface="楷体_GB2312" pitchFamily="49" charset="-122"/>
              </a:rPr>
              <a:t>元命题函数</a:t>
            </a:r>
            <a:r>
              <a:rPr lang="en-US" altLang="zh-CN" sz="2400">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a:t>
            </a:r>
          </a:p>
          <a:p>
            <a:pPr marL="533400" indent="-533400">
              <a:lnSpc>
                <a:spcPct val="110000"/>
              </a:lnSpc>
              <a:buFont typeface="Wingdings" pitchFamily="2" charset="2"/>
              <a:buNone/>
            </a:pPr>
            <a:r>
              <a:rPr lang="zh-CN" altLang="en-US" sz="2400">
                <a:solidFill>
                  <a:srgbClr val="B2B2B2"/>
                </a:solidFill>
                <a:latin typeface="楷体_GB2312" pitchFamily="49" charset="-122"/>
                <a:ea typeface="楷体_GB2312" pitchFamily="49" charset="-122"/>
              </a:rPr>
              <a:t>    如</a:t>
            </a:r>
            <a:r>
              <a:rPr lang="en-US" altLang="zh-CN" sz="2400">
                <a:solidFill>
                  <a:srgbClr val="B2B2B2"/>
                </a:solidFill>
                <a:latin typeface="楷体_GB2312" pitchFamily="49" charset="-122"/>
                <a:ea typeface="楷体_GB2312" pitchFamily="49" charset="-122"/>
              </a:rPr>
              <a:t>S(x),A(x,y)</a:t>
            </a:r>
            <a:r>
              <a:rPr lang="zh-CN" altLang="en-US" sz="2400">
                <a:solidFill>
                  <a:srgbClr val="B2B2B2"/>
                </a:solidFill>
                <a:latin typeface="楷体_GB2312" pitchFamily="49" charset="-122"/>
                <a:ea typeface="楷体_GB2312" pitchFamily="49" charset="-122"/>
              </a:rPr>
              <a:t>，不能判断真和假。</a:t>
            </a:r>
          </a:p>
          <a:p>
            <a:pPr marL="533400" indent="-533400">
              <a:lnSpc>
                <a:spcPct val="110000"/>
              </a:lnSpc>
              <a:buFont typeface="Wingdings" pitchFamily="2" charset="2"/>
              <a:buNone/>
            </a:pPr>
            <a:r>
              <a:rPr lang="zh-CN" altLang="en-US" sz="2400">
                <a:solidFill>
                  <a:srgbClr val="B2B2B2"/>
                </a:solidFill>
                <a:latin typeface="楷体_GB2312" pitchFamily="49" charset="-122"/>
                <a:ea typeface="楷体_GB2312" pitchFamily="49" charset="-122"/>
              </a:rPr>
              <a:t>    只有将具体的客体代替客体变元，才能判断真和假。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1243C48-20FF-4B78-B385-97890A912E46}"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1F729E3A-DC52-4BBF-8148-9ACBF06E8081}" type="slidenum">
              <a:rPr lang="en-US" altLang="zh-CN"/>
              <a:pPr/>
              <a:t>17</a:t>
            </a:fld>
            <a:r>
              <a:rPr lang="en-US" altLang="zh-CN"/>
              <a:t>/70</a:t>
            </a:r>
          </a:p>
        </p:txBody>
      </p:sp>
      <p:sp>
        <p:nvSpPr>
          <p:cNvPr id="192514" name="Rectangle 2"/>
          <p:cNvSpPr>
            <a:spLocks noGrp="1" noChangeArrowheads="1"/>
          </p:cNvSpPr>
          <p:nvPr>
            <p:ph type="title"/>
          </p:nvPr>
        </p:nvSpPr>
        <p:spPr/>
        <p:txBody>
          <a:bodyPr/>
          <a:lstStyle/>
          <a:p>
            <a:endParaRPr lang="zh-CN" altLang="zh-CN"/>
          </a:p>
        </p:txBody>
      </p:sp>
      <p:sp>
        <p:nvSpPr>
          <p:cNvPr id="192515" name="Rectangle 3"/>
          <p:cNvSpPr>
            <a:spLocks noGrp="1" noChangeArrowheads="1"/>
          </p:cNvSpPr>
          <p:nvPr>
            <p:ph type="body" idx="1"/>
          </p:nvPr>
        </p:nvSpPr>
        <p:spPr>
          <a:xfrm>
            <a:off x="1066800" y="1166813"/>
            <a:ext cx="7620000" cy="4491037"/>
          </a:xfrm>
        </p:spPr>
        <p:txBody>
          <a:bodyPr/>
          <a:lstStyle/>
          <a:p>
            <a:pPr marL="533400" indent="-533400">
              <a:lnSpc>
                <a:spcPct val="110000"/>
              </a:lnSpc>
              <a:buClr>
                <a:srgbClr val="FF0000"/>
              </a:buClr>
              <a:buFont typeface="Wingdings" pitchFamily="2" charset="2"/>
              <a:buChar char="n"/>
            </a:pPr>
            <a:r>
              <a:rPr lang="zh-CN" altLang="en-US" sz="2400" b="0">
                <a:latin typeface="楷体_GB2312" pitchFamily="49" charset="-122"/>
                <a:ea typeface="楷体_GB2312" pitchFamily="49" charset="-122"/>
              </a:rPr>
              <a:t>定义</a:t>
            </a:r>
            <a:r>
              <a:rPr lang="en-US" altLang="zh-CN" sz="2400" b="0">
                <a:latin typeface="楷体_GB2312" pitchFamily="49" charset="-122"/>
                <a:ea typeface="楷体_GB2312" pitchFamily="49" charset="-122"/>
              </a:rPr>
              <a:t>2-1.1</a:t>
            </a:r>
            <a:r>
              <a:rPr lang="en-US" altLang="zh-CN" sz="2400" b="0"/>
              <a:t>′</a:t>
            </a:r>
            <a:r>
              <a:rPr lang="zh-CN" altLang="en-US" sz="2400" b="0">
                <a:latin typeface="楷体_GB2312" pitchFamily="49" charset="-122"/>
                <a:ea typeface="楷体_GB2312" pitchFamily="49" charset="-122"/>
              </a:rPr>
              <a:t>：设</a:t>
            </a:r>
            <a:r>
              <a:rPr lang="en-US" altLang="zh-CN" sz="2400" b="0">
                <a:latin typeface="楷体_GB2312" pitchFamily="49" charset="-122"/>
                <a:ea typeface="楷体_GB2312" pitchFamily="49" charset="-122"/>
              </a:rPr>
              <a:t>D</a:t>
            </a:r>
            <a:r>
              <a:rPr lang="zh-CN" altLang="en-US" sz="2400" b="0">
                <a:latin typeface="楷体_GB2312" pitchFamily="49" charset="-122"/>
                <a:ea typeface="楷体_GB2312" pitchFamily="49" charset="-122"/>
              </a:rPr>
              <a:t>为非空的个体域，定义在</a:t>
            </a:r>
            <a:r>
              <a:rPr lang="en-US" altLang="zh-CN" sz="2400" b="0">
                <a:latin typeface="楷体_GB2312" pitchFamily="49" charset="-122"/>
                <a:ea typeface="楷体_GB2312" pitchFamily="49" charset="-122"/>
              </a:rPr>
              <a:t>D</a:t>
            </a:r>
            <a:r>
              <a:rPr lang="en-US" altLang="zh-CN" sz="2400" b="0" baseline="30000">
                <a:latin typeface="楷体_GB2312" pitchFamily="49" charset="-122"/>
                <a:ea typeface="楷体_GB2312" pitchFamily="49" charset="-122"/>
              </a:rPr>
              <a:t>n</a:t>
            </a:r>
            <a:r>
              <a:rPr lang="en-US" altLang="zh-CN" sz="2400" b="0">
                <a:latin typeface="楷体_GB2312" pitchFamily="49" charset="-122"/>
                <a:ea typeface="楷体_GB2312" pitchFamily="49" charset="-122"/>
              </a:rPr>
              <a:t>(</a:t>
            </a:r>
            <a:r>
              <a:rPr lang="zh-CN" altLang="en-US" sz="2400" b="0">
                <a:latin typeface="楷体_GB2312" pitchFamily="49" charset="-122"/>
                <a:ea typeface="楷体_GB2312" pitchFamily="49" charset="-122"/>
              </a:rPr>
              <a:t>表示</a:t>
            </a:r>
            <a:r>
              <a:rPr lang="en-US" altLang="zh-CN" sz="2400" b="0">
                <a:latin typeface="楷体_GB2312" pitchFamily="49" charset="-122"/>
                <a:ea typeface="楷体_GB2312" pitchFamily="49" charset="-122"/>
              </a:rPr>
              <a:t>n</a:t>
            </a:r>
            <a:r>
              <a:rPr lang="zh-CN" altLang="en-US" sz="2400" b="0">
                <a:latin typeface="楷体_GB2312" pitchFamily="49" charset="-122"/>
                <a:ea typeface="楷体_GB2312" pitchFamily="49" charset="-122"/>
              </a:rPr>
              <a:t>个客体都在个体域</a:t>
            </a:r>
            <a:r>
              <a:rPr lang="en-US" altLang="zh-CN" sz="2400" b="0">
                <a:latin typeface="楷体_GB2312" pitchFamily="49" charset="-122"/>
                <a:ea typeface="楷体_GB2312" pitchFamily="49" charset="-122"/>
              </a:rPr>
              <a:t>D</a:t>
            </a:r>
            <a:r>
              <a:rPr lang="zh-CN" altLang="en-US" sz="2400" b="0">
                <a:latin typeface="楷体_GB2312" pitchFamily="49" charset="-122"/>
                <a:ea typeface="楷体_GB2312" pitchFamily="49" charset="-122"/>
              </a:rPr>
              <a:t>上取值</a:t>
            </a:r>
            <a:r>
              <a:rPr lang="en-US" altLang="zh-CN" sz="2400" b="0">
                <a:latin typeface="楷体_GB2312" pitchFamily="49" charset="-122"/>
                <a:ea typeface="楷体_GB2312" pitchFamily="49" charset="-122"/>
              </a:rPr>
              <a:t>)</a:t>
            </a:r>
            <a:r>
              <a:rPr lang="zh-CN" altLang="en-US" sz="2400" b="0">
                <a:latin typeface="楷体_GB2312" pitchFamily="49" charset="-122"/>
                <a:ea typeface="楷体_GB2312" pitchFamily="49" charset="-122"/>
              </a:rPr>
              <a:t>上取值于｛</a:t>
            </a:r>
            <a:r>
              <a:rPr lang="en-US" altLang="zh-CN" sz="2400" b="0">
                <a:latin typeface="楷体_GB2312" pitchFamily="49" charset="-122"/>
                <a:ea typeface="楷体_GB2312" pitchFamily="49" charset="-122"/>
              </a:rPr>
              <a:t>0,1</a:t>
            </a:r>
            <a:r>
              <a:rPr lang="zh-CN" altLang="en-US" sz="2400" b="0">
                <a:latin typeface="楷体_GB2312" pitchFamily="49" charset="-122"/>
                <a:ea typeface="楷体_GB2312" pitchFamily="49" charset="-122"/>
              </a:rPr>
              <a:t>｝上的</a:t>
            </a:r>
            <a:r>
              <a:rPr lang="en-US" altLang="zh-CN" sz="2400" b="0">
                <a:latin typeface="楷体_GB2312" pitchFamily="49" charset="-122"/>
                <a:ea typeface="楷体_GB2312" pitchFamily="49" charset="-122"/>
              </a:rPr>
              <a:t>n</a:t>
            </a:r>
            <a:r>
              <a:rPr lang="zh-CN" altLang="en-US" sz="2400" b="0">
                <a:latin typeface="楷体_GB2312" pitchFamily="49" charset="-122"/>
                <a:ea typeface="楷体_GB2312" pitchFamily="49" charset="-122"/>
              </a:rPr>
              <a:t>元函数，称为</a:t>
            </a:r>
            <a:r>
              <a:rPr lang="en-US" altLang="zh-CN" sz="2400" b="0">
                <a:latin typeface="楷体_GB2312" pitchFamily="49" charset="-122"/>
                <a:ea typeface="楷体_GB2312" pitchFamily="49" charset="-122"/>
              </a:rPr>
              <a:t>n</a:t>
            </a:r>
            <a:r>
              <a:rPr lang="zh-CN" altLang="en-US" sz="2400" b="0">
                <a:latin typeface="楷体_GB2312" pitchFamily="49" charset="-122"/>
                <a:ea typeface="楷体_GB2312" pitchFamily="49" charset="-122"/>
              </a:rPr>
              <a:t>元命题函数或</a:t>
            </a:r>
            <a:r>
              <a:rPr lang="en-US" altLang="zh-CN" sz="2400" b="0">
                <a:latin typeface="楷体_GB2312" pitchFamily="49" charset="-122"/>
                <a:ea typeface="楷体_GB2312" pitchFamily="49" charset="-122"/>
              </a:rPr>
              <a:t>n</a:t>
            </a:r>
            <a:r>
              <a:rPr lang="zh-CN" altLang="en-US" sz="2400" b="0">
                <a:latin typeface="楷体_GB2312" pitchFamily="49" charset="-122"/>
                <a:ea typeface="楷体_GB2312" pitchFamily="49" charset="-122"/>
              </a:rPr>
              <a:t>元谓词</a:t>
            </a:r>
            <a:r>
              <a:rPr lang="en-US" altLang="zh-CN" sz="2400" b="0">
                <a:latin typeface="楷体_GB2312" pitchFamily="49" charset="-122"/>
                <a:ea typeface="楷体_GB2312" pitchFamily="49" charset="-122"/>
              </a:rPr>
              <a:t>,</a:t>
            </a:r>
            <a:r>
              <a:rPr lang="zh-CN" altLang="en-US" sz="2400" b="0">
                <a:latin typeface="楷体_GB2312" pitchFamily="49" charset="-122"/>
                <a:ea typeface="楷体_GB2312" pitchFamily="49" charset="-122"/>
              </a:rPr>
              <a:t>记为</a:t>
            </a:r>
            <a:r>
              <a:rPr lang="en-US" altLang="zh-CN" sz="2400" b="0">
                <a:latin typeface="楷体_GB2312" pitchFamily="49" charset="-122"/>
                <a:ea typeface="楷体_GB2312" pitchFamily="49" charset="-122"/>
              </a:rPr>
              <a:t>P(x</a:t>
            </a:r>
            <a:r>
              <a:rPr lang="en-US" altLang="zh-CN" sz="2400" b="0" baseline="-25000">
                <a:latin typeface="楷体_GB2312" pitchFamily="49" charset="-122"/>
                <a:ea typeface="楷体_GB2312" pitchFamily="49" charset="-122"/>
              </a:rPr>
              <a:t>1</a:t>
            </a:r>
            <a:r>
              <a:rPr lang="en-US" altLang="zh-CN" sz="2400" b="0">
                <a:latin typeface="楷体_GB2312" pitchFamily="49" charset="-122"/>
                <a:ea typeface="楷体_GB2312" pitchFamily="49" charset="-122"/>
              </a:rPr>
              <a:t>,x</a:t>
            </a:r>
            <a:r>
              <a:rPr lang="en-US" altLang="zh-CN" sz="2400" b="0" baseline="-25000">
                <a:latin typeface="楷体_GB2312" pitchFamily="49" charset="-122"/>
                <a:ea typeface="楷体_GB2312" pitchFamily="49" charset="-122"/>
              </a:rPr>
              <a:t>2</a:t>
            </a:r>
            <a:r>
              <a:rPr lang="en-US" altLang="zh-CN" sz="2400" b="0">
                <a:latin typeface="楷体_GB2312" pitchFamily="49" charset="-122"/>
                <a:ea typeface="楷体_GB2312" pitchFamily="49" charset="-122"/>
              </a:rPr>
              <a:t>,</a:t>
            </a:r>
            <a:r>
              <a:rPr lang="en-US" altLang="zh-CN" sz="2400" b="0">
                <a:latin typeface="Times New Roman"/>
                <a:ea typeface="楷体_GB2312" pitchFamily="49" charset="-122"/>
              </a:rPr>
              <a:t>…</a:t>
            </a:r>
            <a:r>
              <a:rPr lang="en-US" altLang="zh-CN" sz="2400" b="0">
                <a:latin typeface="楷体_GB2312" pitchFamily="49" charset="-122"/>
                <a:ea typeface="楷体_GB2312" pitchFamily="49" charset="-122"/>
              </a:rPr>
              <a:t>,x</a:t>
            </a:r>
            <a:r>
              <a:rPr lang="en-US" altLang="zh-CN" sz="2400" b="0" baseline="-25000">
                <a:latin typeface="楷体_GB2312" pitchFamily="49" charset="-122"/>
                <a:ea typeface="楷体_GB2312" pitchFamily="49" charset="-122"/>
              </a:rPr>
              <a:t>n</a:t>
            </a:r>
            <a:r>
              <a:rPr lang="en-US" altLang="zh-CN" sz="2400" b="0">
                <a:latin typeface="楷体_GB2312" pitchFamily="49" charset="-122"/>
                <a:ea typeface="楷体_GB2312" pitchFamily="49" charset="-122"/>
              </a:rPr>
              <a:t>)</a:t>
            </a:r>
            <a:r>
              <a:rPr lang="zh-CN" altLang="en-US" sz="2400" b="0">
                <a:latin typeface="楷体_GB2312" pitchFamily="49" charset="-122"/>
                <a:ea typeface="楷体_GB2312" pitchFamily="49" charset="-122"/>
              </a:rPr>
              <a:t>。此时，客体变元</a:t>
            </a:r>
            <a:r>
              <a:rPr lang="en-US" altLang="zh-CN" sz="2400" b="0">
                <a:latin typeface="楷体_GB2312" pitchFamily="49" charset="-122"/>
                <a:ea typeface="楷体_GB2312" pitchFamily="49" charset="-122"/>
              </a:rPr>
              <a:t>x</a:t>
            </a:r>
            <a:r>
              <a:rPr lang="en-US" altLang="zh-CN" sz="2400" b="0" baseline="-25000">
                <a:latin typeface="楷体_GB2312" pitchFamily="49" charset="-122"/>
                <a:ea typeface="楷体_GB2312" pitchFamily="49" charset="-122"/>
              </a:rPr>
              <a:t>1</a:t>
            </a:r>
            <a:r>
              <a:rPr lang="en-US" altLang="zh-CN" sz="2400" b="0">
                <a:latin typeface="楷体_GB2312" pitchFamily="49" charset="-122"/>
                <a:ea typeface="楷体_GB2312" pitchFamily="49" charset="-122"/>
              </a:rPr>
              <a:t>,x</a:t>
            </a:r>
            <a:r>
              <a:rPr lang="en-US" altLang="zh-CN" sz="2400" b="0" baseline="-25000">
                <a:latin typeface="楷体_GB2312" pitchFamily="49" charset="-122"/>
                <a:ea typeface="楷体_GB2312" pitchFamily="49" charset="-122"/>
              </a:rPr>
              <a:t>2</a:t>
            </a:r>
            <a:r>
              <a:rPr lang="en-US" altLang="zh-CN" sz="2400" b="0">
                <a:latin typeface="楷体_GB2312" pitchFamily="49" charset="-122"/>
                <a:ea typeface="楷体_GB2312" pitchFamily="49" charset="-122"/>
              </a:rPr>
              <a:t>,</a:t>
            </a:r>
            <a:r>
              <a:rPr lang="en-US" altLang="zh-CN" sz="2400" b="0">
                <a:latin typeface="Times New Roman"/>
                <a:ea typeface="楷体_GB2312" pitchFamily="49" charset="-122"/>
              </a:rPr>
              <a:t>…</a:t>
            </a:r>
            <a:r>
              <a:rPr lang="en-US" altLang="zh-CN" sz="2400" b="0">
                <a:latin typeface="楷体_GB2312" pitchFamily="49" charset="-122"/>
                <a:ea typeface="楷体_GB2312" pitchFamily="49" charset="-122"/>
              </a:rPr>
              <a:t>,x</a:t>
            </a:r>
            <a:r>
              <a:rPr lang="en-US" altLang="zh-CN" sz="2400" b="0" baseline="-25000">
                <a:latin typeface="楷体_GB2312" pitchFamily="49" charset="-122"/>
                <a:ea typeface="楷体_GB2312" pitchFamily="49" charset="-122"/>
              </a:rPr>
              <a:t>n</a:t>
            </a:r>
            <a:r>
              <a:rPr lang="zh-CN" altLang="en-US" sz="2400" b="0">
                <a:latin typeface="楷体_GB2312" pitchFamily="49" charset="-122"/>
                <a:ea typeface="楷体_GB2312" pitchFamily="49" charset="-122"/>
              </a:rPr>
              <a:t>的定义域都为</a:t>
            </a:r>
            <a:r>
              <a:rPr lang="en-US" altLang="zh-CN" sz="2400" b="0">
                <a:latin typeface="楷体_GB2312" pitchFamily="49" charset="-122"/>
                <a:ea typeface="楷体_GB2312" pitchFamily="49" charset="-122"/>
              </a:rPr>
              <a:t>D</a:t>
            </a:r>
            <a:r>
              <a:rPr lang="zh-CN" altLang="en-US" sz="2400" b="0">
                <a:latin typeface="楷体_GB2312" pitchFamily="49" charset="-122"/>
                <a:ea typeface="楷体_GB2312" pitchFamily="49" charset="-122"/>
              </a:rPr>
              <a:t>， </a:t>
            </a:r>
            <a:r>
              <a:rPr lang="en-US" altLang="zh-CN" sz="2400" b="0">
                <a:latin typeface="楷体_GB2312" pitchFamily="49" charset="-122"/>
                <a:ea typeface="楷体_GB2312" pitchFamily="49" charset="-122"/>
              </a:rPr>
              <a:t>P(x</a:t>
            </a:r>
            <a:r>
              <a:rPr lang="en-US" altLang="zh-CN" sz="2400" b="0" baseline="-25000">
                <a:latin typeface="楷体_GB2312" pitchFamily="49" charset="-122"/>
                <a:ea typeface="楷体_GB2312" pitchFamily="49" charset="-122"/>
              </a:rPr>
              <a:t>1</a:t>
            </a:r>
            <a:r>
              <a:rPr lang="en-US" altLang="zh-CN" sz="2400" b="0">
                <a:latin typeface="楷体_GB2312" pitchFamily="49" charset="-122"/>
                <a:ea typeface="楷体_GB2312" pitchFamily="49" charset="-122"/>
              </a:rPr>
              <a:t>,x</a:t>
            </a:r>
            <a:r>
              <a:rPr lang="en-US" altLang="zh-CN" sz="2400" b="0" baseline="-25000">
                <a:latin typeface="楷体_GB2312" pitchFamily="49" charset="-122"/>
                <a:ea typeface="楷体_GB2312" pitchFamily="49" charset="-122"/>
              </a:rPr>
              <a:t>2</a:t>
            </a:r>
            <a:r>
              <a:rPr lang="en-US" altLang="zh-CN" sz="2400" b="0">
                <a:latin typeface="楷体_GB2312" pitchFamily="49" charset="-122"/>
                <a:ea typeface="楷体_GB2312" pitchFamily="49" charset="-122"/>
              </a:rPr>
              <a:t>,</a:t>
            </a:r>
            <a:r>
              <a:rPr lang="en-US" altLang="zh-CN" sz="2400" b="0">
                <a:latin typeface="Times New Roman"/>
                <a:ea typeface="楷体_GB2312" pitchFamily="49" charset="-122"/>
              </a:rPr>
              <a:t>…</a:t>
            </a:r>
            <a:r>
              <a:rPr lang="en-US" altLang="zh-CN" sz="2400" b="0">
                <a:latin typeface="楷体_GB2312" pitchFamily="49" charset="-122"/>
                <a:ea typeface="楷体_GB2312" pitchFamily="49" charset="-122"/>
              </a:rPr>
              <a:t>,x</a:t>
            </a:r>
            <a:r>
              <a:rPr lang="en-US" altLang="zh-CN" sz="2400" b="0" baseline="-25000">
                <a:latin typeface="楷体_GB2312" pitchFamily="49" charset="-122"/>
                <a:ea typeface="楷体_GB2312" pitchFamily="49" charset="-122"/>
              </a:rPr>
              <a:t>n</a:t>
            </a:r>
            <a:r>
              <a:rPr lang="en-US" altLang="zh-CN" sz="2400" b="0">
                <a:latin typeface="楷体_GB2312" pitchFamily="49" charset="-122"/>
                <a:ea typeface="楷体_GB2312" pitchFamily="49" charset="-122"/>
              </a:rPr>
              <a:t>)</a:t>
            </a:r>
            <a:r>
              <a:rPr lang="zh-CN" altLang="en-US" sz="2400" b="0">
                <a:latin typeface="楷体_GB2312" pitchFamily="49" charset="-122"/>
                <a:ea typeface="楷体_GB2312" pitchFamily="49" charset="-122"/>
              </a:rPr>
              <a:t>的值域为</a:t>
            </a:r>
            <a:r>
              <a:rPr lang="en-US" altLang="zh-CN" sz="2400" b="0">
                <a:latin typeface="楷体_GB2312" pitchFamily="49" charset="-122"/>
                <a:ea typeface="楷体_GB2312" pitchFamily="49" charset="-122"/>
              </a:rPr>
              <a:t>{0</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1</a:t>
            </a:r>
            <a:r>
              <a:rPr lang="zh-CN" altLang="en-US" sz="2400" b="0">
                <a:latin typeface="楷体_GB2312" pitchFamily="49" charset="-122"/>
                <a:ea typeface="楷体_GB2312" pitchFamily="49" charset="-122"/>
              </a:rPr>
              <a:t>｝。</a:t>
            </a:r>
          </a:p>
          <a:p>
            <a:pPr marL="533400" indent="-533400">
              <a:lnSpc>
                <a:spcPct val="110000"/>
              </a:lnSpc>
              <a:buClr>
                <a:srgbClr val="FF0000"/>
              </a:buClr>
              <a:buFont typeface="Wingdings" pitchFamily="2" charset="2"/>
              <a:buChar char="n"/>
            </a:pPr>
            <a:r>
              <a:rPr lang="zh-CN" altLang="en-US" sz="2400">
                <a:solidFill>
                  <a:srgbClr val="FF0000"/>
                </a:solidFill>
                <a:latin typeface="楷体_GB2312" pitchFamily="49" charset="-122"/>
                <a:ea typeface="楷体_GB2312" pitchFamily="49" charset="-122"/>
              </a:rPr>
              <a:t>注意：</a:t>
            </a:r>
            <a:r>
              <a:rPr lang="en-US" altLang="zh-CN" sz="2400">
                <a:solidFill>
                  <a:srgbClr val="0000FF"/>
                </a:solidFill>
                <a:latin typeface="楷体_GB2312" pitchFamily="49" charset="-122"/>
                <a:ea typeface="楷体_GB2312" pitchFamily="49" charset="-122"/>
              </a:rPr>
              <a:t>n</a:t>
            </a:r>
            <a:r>
              <a:rPr lang="zh-CN" altLang="en-US" sz="2400">
                <a:solidFill>
                  <a:srgbClr val="0000FF"/>
                </a:solidFill>
                <a:latin typeface="楷体_GB2312" pitchFamily="49" charset="-122"/>
                <a:ea typeface="楷体_GB2312" pitchFamily="49" charset="-122"/>
              </a:rPr>
              <a:t>元谓词中的客体或客体变元是有一定次序的。</a:t>
            </a:r>
          </a:p>
          <a:p>
            <a:pPr marL="533400" indent="-533400">
              <a:lnSpc>
                <a:spcPct val="110000"/>
              </a:lnSpc>
              <a:buFont typeface="Wingdings" pitchFamily="2" charset="2"/>
              <a:buNone/>
            </a:pPr>
            <a:r>
              <a:rPr lang="zh-CN" altLang="en-US" sz="2400">
                <a:solidFill>
                  <a:srgbClr val="0000FF"/>
                </a:solidFill>
                <a:latin typeface="楷体_GB2312" pitchFamily="49" charset="-122"/>
                <a:ea typeface="楷体_GB2312" pitchFamily="49" charset="-122"/>
              </a:rPr>
              <a:t>    如</a:t>
            </a:r>
            <a:r>
              <a:rPr lang="en-US" altLang="zh-CN" sz="2400">
                <a:solidFill>
                  <a:srgbClr val="0000FF"/>
                </a:solidFill>
                <a:latin typeface="楷体_GB2312" pitchFamily="49" charset="-122"/>
                <a:ea typeface="楷体_GB2312" pitchFamily="49" charset="-122"/>
              </a:rPr>
              <a:t>A</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4</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3</a:t>
            </a:r>
            <a:r>
              <a:rPr lang="zh-CN" altLang="en-US" sz="2400">
                <a:solidFill>
                  <a:srgbClr val="0000FF"/>
                </a:solidFill>
                <a:latin typeface="楷体_GB2312" pitchFamily="49" charset="-122"/>
                <a:ea typeface="楷体_GB2312" pitchFamily="49" charset="-122"/>
              </a:rPr>
              <a:t>）为</a:t>
            </a:r>
            <a:r>
              <a:rPr lang="en-US" altLang="zh-CN" sz="2400">
                <a:solidFill>
                  <a:srgbClr val="0000FF"/>
                </a:solidFill>
                <a:latin typeface="楷体_GB2312" pitchFamily="49" charset="-122"/>
                <a:ea typeface="楷体_GB2312" pitchFamily="49" charset="-122"/>
              </a:rPr>
              <a:t>T</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A</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3</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4</a:t>
            </a:r>
            <a:r>
              <a:rPr lang="zh-CN" altLang="en-US" sz="2400">
                <a:solidFill>
                  <a:srgbClr val="0000FF"/>
                </a:solidFill>
                <a:latin typeface="楷体_GB2312" pitchFamily="49" charset="-122"/>
                <a:ea typeface="楷体_GB2312" pitchFamily="49" charset="-122"/>
              </a:rPr>
              <a:t>）为</a:t>
            </a:r>
            <a:r>
              <a:rPr lang="en-US" altLang="zh-CN" sz="2400">
                <a:solidFill>
                  <a:srgbClr val="0000FF"/>
                </a:solidFill>
                <a:latin typeface="楷体_GB2312" pitchFamily="49" charset="-122"/>
                <a:ea typeface="楷体_GB2312" pitchFamily="49" charset="-122"/>
              </a:rPr>
              <a:t>F</a:t>
            </a:r>
            <a:r>
              <a:rPr lang="zh-CN" altLang="en-US" sz="2400">
                <a:solidFill>
                  <a:srgbClr val="0000FF"/>
                </a:solidFill>
                <a:latin typeface="楷体_GB2312" pitchFamily="49" charset="-122"/>
                <a:ea typeface="楷体_GB2312" pitchFamily="49" charset="-122"/>
              </a:rPr>
              <a:t>。</a:t>
            </a:r>
          </a:p>
          <a:p>
            <a:pPr marL="533400" indent="-533400">
              <a:lnSpc>
                <a:spcPct val="110000"/>
              </a:lnSpc>
              <a:buFont typeface="Wingdings" pitchFamily="2" charset="2"/>
              <a:buNone/>
            </a:pPr>
            <a:r>
              <a:rPr lang="zh-CN" altLang="en-US" sz="2400">
                <a:solidFill>
                  <a:srgbClr val="0000FF"/>
                </a:solidFill>
                <a:latin typeface="楷体_GB2312" pitchFamily="49" charset="-122"/>
                <a:ea typeface="楷体_GB2312" pitchFamily="49" charset="-122"/>
              </a:rPr>
              <a:t>    如果谓词中为客体变元</a:t>
            </a:r>
            <a:r>
              <a:rPr lang="en-US" altLang="zh-CN" sz="2400">
                <a:solidFill>
                  <a:srgbClr val="0000FF"/>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我们称为</a:t>
            </a:r>
            <a:r>
              <a:rPr lang="zh-CN" altLang="en-US" sz="2400">
                <a:solidFill>
                  <a:srgbClr val="FF0000"/>
                </a:solidFill>
                <a:latin typeface="楷体_GB2312" pitchFamily="49" charset="-122"/>
                <a:ea typeface="楷体_GB2312" pitchFamily="49" charset="-122"/>
              </a:rPr>
              <a:t>谓词填式</a:t>
            </a:r>
            <a:r>
              <a:rPr lang="en-US" altLang="zh-CN" sz="2400">
                <a:solidFill>
                  <a:srgbClr val="FF0000"/>
                </a:solidFill>
                <a:latin typeface="楷体_GB2312" pitchFamily="49" charset="-122"/>
                <a:ea typeface="楷体_GB2312" pitchFamily="49" charset="-122"/>
              </a:rPr>
              <a:t>(</a:t>
            </a:r>
            <a:r>
              <a:rPr lang="zh-CN" altLang="en-US" sz="2400">
                <a:solidFill>
                  <a:srgbClr val="FF0000"/>
                </a:solidFill>
                <a:latin typeface="楷体_GB2312" pitchFamily="49" charset="-122"/>
                <a:ea typeface="楷体_GB2312" pitchFamily="49" charset="-122"/>
              </a:rPr>
              <a:t>谓词命名式</a:t>
            </a:r>
            <a:r>
              <a:rPr lang="en-US" altLang="zh-CN" sz="2400">
                <a:solidFill>
                  <a:srgbClr val="FF0000"/>
                </a:solidFill>
                <a:latin typeface="楷体_GB2312" pitchFamily="49" charset="-122"/>
                <a:ea typeface="楷体_GB2312" pitchFamily="49" charset="-122"/>
              </a:rPr>
              <a:t>,n</a:t>
            </a:r>
            <a:r>
              <a:rPr lang="zh-CN" altLang="en-US" sz="2400">
                <a:solidFill>
                  <a:srgbClr val="FF0000"/>
                </a:solidFill>
                <a:latin typeface="楷体_GB2312" pitchFamily="49" charset="-122"/>
                <a:ea typeface="楷体_GB2312" pitchFamily="49" charset="-122"/>
              </a:rPr>
              <a:t>元命题函数</a:t>
            </a:r>
            <a:r>
              <a:rPr lang="en-US" altLang="zh-CN" sz="2400">
                <a:solidFill>
                  <a:srgbClr val="FF0000"/>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a:t>
            </a:r>
          </a:p>
          <a:p>
            <a:pPr marL="533400" indent="-533400">
              <a:lnSpc>
                <a:spcPct val="110000"/>
              </a:lnSpc>
              <a:buFont typeface="Wingdings" pitchFamily="2" charset="2"/>
              <a:buNone/>
            </a:pPr>
            <a:r>
              <a:rPr lang="zh-CN" altLang="en-US" sz="2400">
                <a:solidFill>
                  <a:srgbClr val="0000FF"/>
                </a:solidFill>
                <a:latin typeface="楷体_GB2312" pitchFamily="49" charset="-122"/>
                <a:ea typeface="楷体_GB2312" pitchFamily="49" charset="-122"/>
              </a:rPr>
              <a:t>    如</a:t>
            </a:r>
            <a:r>
              <a:rPr lang="en-US" altLang="zh-CN" sz="2400">
                <a:solidFill>
                  <a:srgbClr val="0000FF"/>
                </a:solidFill>
                <a:latin typeface="楷体_GB2312" pitchFamily="49" charset="-122"/>
                <a:ea typeface="楷体_GB2312" pitchFamily="49" charset="-122"/>
              </a:rPr>
              <a:t>S(x),A(x,y)</a:t>
            </a:r>
            <a:r>
              <a:rPr lang="zh-CN" altLang="en-US" sz="2400">
                <a:solidFill>
                  <a:srgbClr val="0000FF"/>
                </a:solidFill>
                <a:latin typeface="楷体_GB2312" pitchFamily="49" charset="-122"/>
                <a:ea typeface="楷体_GB2312" pitchFamily="49" charset="-122"/>
              </a:rPr>
              <a:t>，不能判断真和假。</a:t>
            </a:r>
          </a:p>
          <a:p>
            <a:pPr marL="533400" indent="-533400">
              <a:lnSpc>
                <a:spcPct val="110000"/>
              </a:lnSpc>
              <a:buFont typeface="Wingdings" pitchFamily="2" charset="2"/>
              <a:buNone/>
            </a:pPr>
            <a:r>
              <a:rPr lang="zh-CN" altLang="en-US" sz="2400">
                <a:solidFill>
                  <a:srgbClr val="0000FF"/>
                </a:solidFill>
                <a:latin typeface="楷体_GB2312" pitchFamily="49" charset="-122"/>
                <a:ea typeface="楷体_GB2312" pitchFamily="49" charset="-122"/>
              </a:rPr>
              <a:t>    只有将具体的客体代替客体变元，才能判断真和假。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E1981B-FD7C-42B0-B6EF-4A0606D336D8}"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BE16446F-1A42-470D-9AB2-0A46E80B62CA}" type="slidenum">
              <a:rPr lang="en-US" altLang="zh-CN"/>
              <a:pPr/>
              <a:t>18</a:t>
            </a:fld>
            <a:r>
              <a:rPr lang="en-US" altLang="zh-CN"/>
              <a:t>/70</a:t>
            </a:r>
          </a:p>
        </p:txBody>
      </p:sp>
      <p:sp>
        <p:nvSpPr>
          <p:cNvPr id="144386" name="Rectangle 2"/>
          <p:cNvSpPr>
            <a:spLocks noGrp="1" noChangeArrowheads="1"/>
          </p:cNvSpPr>
          <p:nvPr>
            <p:ph type="title"/>
          </p:nvPr>
        </p:nvSpPr>
        <p:spPr/>
        <p:txBody>
          <a:bodyPr/>
          <a:lstStyle/>
          <a:p>
            <a:endParaRPr lang="zh-CN" altLang="zh-CN"/>
          </a:p>
        </p:txBody>
      </p:sp>
      <p:sp>
        <p:nvSpPr>
          <p:cNvPr id="144387" name="Rectangle 3"/>
          <p:cNvSpPr>
            <a:spLocks noGrp="1" noChangeArrowheads="1"/>
          </p:cNvSpPr>
          <p:nvPr>
            <p:ph type="body" idx="1"/>
          </p:nvPr>
        </p:nvSpPr>
        <p:spPr>
          <a:xfrm>
            <a:off x="1042988" y="981075"/>
            <a:ext cx="7921625" cy="5330825"/>
          </a:xfrm>
        </p:spPr>
        <p:txBody>
          <a:bodyPr/>
          <a:lstStyle/>
          <a:p>
            <a:pPr>
              <a:buClr>
                <a:srgbClr val="FF0000"/>
              </a:buClr>
              <a:buFont typeface="Wingdings" pitchFamily="2" charset="2"/>
              <a:buChar char="n"/>
            </a:pPr>
            <a:r>
              <a:rPr lang="zh-CN" altLang="en-US" sz="2400">
                <a:solidFill>
                  <a:srgbClr val="0000FF"/>
                </a:solidFill>
                <a:latin typeface="楷体_GB2312" pitchFamily="49" charset="-122"/>
                <a:ea typeface="楷体_GB2312" pitchFamily="49" charset="-122"/>
              </a:rPr>
              <a:t>客体取值的范围叫</a:t>
            </a:r>
            <a:r>
              <a:rPr lang="zh-CN" altLang="en-US" sz="2400">
                <a:solidFill>
                  <a:srgbClr val="FF0000"/>
                </a:solidFill>
                <a:latin typeface="楷体_GB2312" pitchFamily="49" charset="-122"/>
                <a:ea typeface="楷体_GB2312" pitchFamily="49" charset="-122"/>
              </a:rPr>
              <a:t>个体域</a:t>
            </a:r>
            <a:r>
              <a:rPr lang="en-US" altLang="zh-CN" sz="2400">
                <a:solidFill>
                  <a:srgbClr val="FF0000"/>
                </a:solidFill>
                <a:latin typeface="楷体_GB2312" pitchFamily="49" charset="-122"/>
                <a:ea typeface="楷体_GB2312" pitchFamily="49" charset="-122"/>
              </a:rPr>
              <a:t>(</a:t>
            </a:r>
            <a:r>
              <a:rPr lang="zh-CN" altLang="en-US" sz="2400">
                <a:solidFill>
                  <a:srgbClr val="FF0000"/>
                </a:solidFill>
                <a:latin typeface="楷体_GB2312" pitchFamily="49" charset="-122"/>
                <a:ea typeface="楷体_GB2312" pitchFamily="49" charset="-122"/>
              </a:rPr>
              <a:t>论域</a:t>
            </a:r>
            <a:r>
              <a:rPr lang="en-US" altLang="zh-CN" sz="2400">
                <a:solidFill>
                  <a:srgbClr val="FF0000"/>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a:t>
            </a:r>
          </a:p>
          <a:p>
            <a:pPr>
              <a:buFont typeface="Wingdings" pitchFamily="2" charset="2"/>
              <a:buNone/>
            </a:pPr>
            <a:r>
              <a:rPr lang="zh-CN" altLang="en-US" sz="2400">
                <a:solidFill>
                  <a:srgbClr val="0000FF"/>
                </a:solidFill>
                <a:latin typeface="楷体_GB2312" pitchFamily="49" charset="-122"/>
                <a:ea typeface="楷体_GB2312" pitchFamily="49" charset="-122"/>
              </a:rPr>
              <a:t>  谓词通常用于高级程序语言的控制语句中，</a:t>
            </a:r>
          </a:p>
          <a:p>
            <a:pPr>
              <a:buFont typeface="Wingdings" pitchFamily="2" charset="2"/>
              <a:buNone/>
            </a:pPr>
            <a:r>
              <a:rPr lang="zh-CN" altLang="en-US" sz="2400">
                <a:solidFill>
                  <a:srgbClr val="0000FF"/>
                </a:solidFill>
                <a:latin typeface="楷体_GB2312" pitchFamily="49" charset="-122"/>
                <a:ea typeface="楷体_GB2312" pitchFamily="49" charset="-122"/>
              </a:rPr>
              <a:t>     </a:t>
            </a:r>
            <a:r>
              <a:rPr lang="zh-CN" altLang="en-US" sz="2400">
                <a:solidFill>
                  <a:srgbClr val="FF0000"/>
                </a:solidFill>
                <a:latin typeface="楷体_GB2312" pitchFamily="49" charset="-122"/>
                <a:ea typeface="楷体_GB2312" pitchFamily="49" charset="-122"/>
              </a:rPr>
              <a:t>如</a:t>
            </a:r>
            <a:r>
              <a:rPr lang="zh-CN" altLang="en-US" sz="2400">
                <a:solidFill>
                  <a:srgbClr val="0000FF"/>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if x&gt;3 then y:=5</a:t>
            </a:r>
          </a:p>
          <a:p>
            <a:pPr>
              <a:buFont typeface="Wingdings" pitchFamily="2" charset="2"/>
              <a:buNone/>
            </a:pPr>
            <a:r>
              <a:rPr lang="en-US" altLang="zh-CN" sz="2400">
                <a:solidFill>
                  <a:srgbClr val="0000FF"/>
                </a:solidFill>
                <a:latin typeface="楷体_GB2312" pitchFamily="49" charset="-122"/>
                <a:ea typeface="楷体_GB2312" pitchFamily="49" charset="-122"/>
              </a:rPr>
              <a:t>  </a:t>
            </a:r>
            <a:r>
              <a:rPr lang="en-US" altLang="zh-CN" sz="2400">
                <a:solidFill>
                  <a:srgbClr val="0000FF"/>
                </a:solidFill>
                <a:latin typeface="Times New Roman"/>
                <a:ea typeface="楷体_GB2312" pitchFamily="49" charset="-122"/>
              </a:rPr>
              <a:t>‘</a:t>
            </a:r>
            <a:r>
              <a:rPr lang="en-US" altLang="zh-CN" sz="2400">
                <a:solidFill>
                  <a:srgbClr val="0000FF"/>
                </a:solidFill>
                <a:latin typeface="楷体_GB2312" pitchFamily="49" charset="-122"/>
                <a:ea typeface="楷体_GB2312" pitchFamily="49" charset="-122"/>
              </a:rPr>
              <a:t>x&gt;3</a:t>
            </a:r>
            <a:r>
              <a:rPr lang="en-US" altLang="zh-CN"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rPr>
              <a:t>是谓词，</a:t>
            </a:r>
            <a:r>
              <a:rPr lang="en-US" altLang="zh-CN" sz="2400">
                <a:solidFill>
                  <a:srgbClr val="0000FF"/>
                </a:solidFill>
                <a:latin typeface="楷体_GB2312" pitchFamily="49" charset="-122"/>
                <a:ea typeface="楷体_GB2312" pitchFamily="49" charset="-122"/>
              </a:rPr>
              <a:t>x&gt;3</a:t>
            </a:r>
            <a:r>
              <a:rPr lang="zh-CN" altLang="en-US" sz="2400">
                <a:solidFill>
                  <a:srgbClr val="0000FF"/>
                </a:solidFill>
                <a:latin typeface="楷体_GB2312" pitchFamily="49" charset="-122"/>
                <a:ea typeface="楷体_GB2312" pitchFamily="49" charset="-122"/>
              </a:rPr>
              <a:t>的值由</a:t>
            </a:r>
            <a:r>
              <a:rPr lang="en-US" altLang="zh-CN" sz="2400">
                <a:solidFill>
                  <a:srgbClr val="0000FF"/>
                </a:solidFill>
                <a:latin typeface="楷体_GB2312" pitchFamily="49" charset="-122"/>
                <a:ea typeface="楷体_GB2312" pitchFamily="49" charset="-122"/>
              </a:rPr>
              <a:t>x</a:t>
            </a:r>
            <a:r>
              <a:rPr lang="zh-CN" altLang="en-US" sz="2400">
                <a:solidFill>
                  <a:srgbClr val="0000FF"/>
                </a:solidFill>
                <a:latin typeface="楷体_GB2312" pitchFamily="49" charset="-122"/>
                <a:ea typeface="楷体_GB2312" pitchFamily="49" charset="-122"/>
              </a:rPr>
              <a:t>的现行值确定。</a:t>
            </a:r>
          </a:p>
          <a:p>
            <a:pPr>
              <a:buClr>
                <a:srgbClr val="B2B2B2"/>
              </a:buClr>
              <a:buFont typeface="Wingdings" pitchFamily="2" charset="2"/>
              <a:buChar char="n"/>
            </a:pPr>
            <a:r>
              <a:rPr lang="en-US" altLang="zh-CN" sz="2400">
                <a:solidFill>
                  <a:srgbClr val="B2B2B2"/>
                </a:solidFill>
                <a:latin typeface="楷体_GB2312" pitchFamily="49" charset="-122"/>
                <a:ea typeface="楷体_GB2312" pitchFamily="49" charset="-122"/>
              </a:rPr>
              <a:t>n</a:t>
            </a:r>
            <a:r>
              <a:rPr lang="zh-CN" altLang="en-US" sz="2400">
                <a:solidFill>
                  <a:srgbClr val="B2B2B2"/>
                </a:solidFill>
                <a:latin typeface="楷体_GB2312" pitchFamily="49" charset="-122"/>
                <a:ea typeface="楷体_GB2312" pitchFamily="49" charset="-122"/>
              </a:rPr>
              <a:t>元谓词和命题的关系：</a:t>
            </a:r>
          </a:p>
          <a:p>
            <a:pPr>
              <a:buClr>
                <a:srgbClr val="B2B2B2"/>
              </a:buClr>
              <a:buFont typeface="Wingdings" pitchFamily="2" charset="2"/>
              <a:buNone/>
            </a:pP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P(x,y,z):x+y=z               3</a:t>
            </a:r>
            <a:r>
              <a:rPr lang="zh-CN" altLang="en-US" sz="2400">
                <a:solidFill>
                  <a:srgbClr val="B2B2B2"/>
                </a:solidFill>
                <a:latin typeface="楷体_GB2312" pitchFamily="49" charset="-122"/>
                <a:ea typeface="楷体_GB2312" pitchFamily="49" charset="-122"/>
              </a:rPr>
              <a:t>元谓词</a:t>
            </a:r>
          </a:p>
          <a:p>
            <a:pPr>
              <a:buClr>
                <a:srgbClr val="B2B2B2"/>
              </a:buClr>
              <a:buFont typeface="Wingdings" pitchFamily="2" charset="2"/>
              <a:buNone/>
            </a:pP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x=3,P(3,y,z):3+y=z           2</a:t>
            </a:r>
            <a:r>
              <a:rPr lang="zh-CN" altLang="en-US" sz="2400">
                <a:solidFill>
                  <a:srgbClr val="B2B2B2"/>
                </a:solidFill>
                <a:latin typeface="楷体_GB2312" pitchFamily="49" charset="-122"/>
                <a:ea typeface="楷体_GB2312" pitchFamily="49" charset="-122"/>
              </a:rPr>
              <a:t>元谓词</a:t>
            </a:r>
          </a:p>
          <a:p>
            <a:pPr>
              <a:buClr>
                <a:srgbClr val="B2B2B2"/>
              </a:buClr>
              <a:buFont typeface="Wingdings" pitchFamily="2" charset="2"/>
              <a:buNone/>
            </a:pP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x=3,y=4,P(3,4,z):3+4=z       1</a:t>
            </a:r>
            <a:r>
              <a:rPr lang="zh-CN" altLang="en-US" sz="2400">
                <a:solidFill>
                  <a:srgbClr val="B2B2B2"/>
                </a:solidFill>
                <a:latin typeface="楷体_GB2312" pitchFamily="49" charset="-122"/>
                <a:ea typeface="楷体_GB2312" pitchFamily="49" charset="-122"/>
              </a:rPr>
              <a:t>元谓词</a:t>
            </a:r>
          </a:p>
          <a:p>
            <a:pPr>
              <a:buClr>
                <a:srgbClr val="B2B2B2"/>
              </a:buClr>
              <a:buFont typeface="Wingdings" pitchFamily="2" charset="2"/>
              <a:buNone/>
            </a:pP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x=3,y=4,z=5,P(3,4,5):3+4=5   0</a:t>
            </a:r>
            <a:r>
              <a:rPr lang="zh-CN" altLang="en-US" sz="2400">
                <a:solidFill>
                  <a:srgbClr val="B2B2B2"/>
                </a:solidFill>
                <a:latin typeface="楷体_GB2312" pitchFamily="49" charset="-122"/>
                <a:ea typeface="楷体_GB2312" pitchFamily="49" charset="-122"/>
              </a:rPr>
              <a:t>元谓词</a:t>
            </a:r>
            <a:r>
              <a:rPr lang="en-US" altLang="zh-CN" sz="2400">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命题</a:t>
            </a:r>
            <a:r>
              <a:rPr lang="en-US" altLang="zh-CN" sz="2400">
                <a:solidFill>
                  <a:srgbClr val="B2B2B2"/>
                </a:solidFill>
                <a:latin typeface="楷体_GB2312" pitchFamily="49" charset="-122"/>
                <a:ea typeface="楷体_GB2312" pitchFamily="49" charset="-122"/>
              </a:rPr>
              <a:t>)F</a:t>
            </a:r>
          </a:p>
          <a:p>
            <a:pPr>
              <a:buClr>
                <a:srgbClr val="B2B2B2"/>
              </a:buClr>
              <a:buFont typeface="Wingdings" pitchFamily="2" charset="2"/>
              <a:buChar char="n"/>
            </a:pPr>
            <a:r>
              <a:rPr lang="zh-CN" altLang="en-US" sz="2400">
                <a:solidFill>
                  <a:srgbClr val="B2B2B2"/>
                </a:solidFill>
                <a:latin typeface="楷体_GB2312" pitchFamily="49" charset="-122"/>
                <a:ea typeface="楷体_GB2312" pitchFamily="49" charset="-122"/>
              </a:rPr>
              <a:t>可见，</a:t>
            </a:r>
          </a:p>
          <a:p>
            <a:pPr>
              <a:buClr>
                <a:srgbClr val="B2B2B2"/>
              </a:buClr>
              <a:buFont typeface="Wingdings" pitchFamily="2" charset="2"/>
              <a:buNone/>
            </a:pP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0</a:t>
            </a:r>
            <a:r>
              <a:rPr lang="zh-CN" altLang="en-US" sz="2400">
                <a:solidFill>
                  <a:srgbClr val="B2B2B2"/>
                </a:solidFill>
                <a:latin typeface="楷体_GB2312" pitchFamily="49" charset="-122"/>
                <a:ea typeface="楷体_GB2312" pitchFamily="49" charset="-122"/>
              </a:rPr>
              <a:t>元谓词就是命题；命题是谓词的特殊情况，谓词是命题的扩充。</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6A270E0-49C0-439E-89AE-0B086B6C9BD5}"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BCA9B80B-D703-40CE-936D-5EBE23923192}" type="slidenum">
              <a:rPr lang="en-US" altLang="zh-CN"/>
              <a:pPr/>
              <a:t>19</a:t>
            </a:fld>
            <a:r>
              <a:rPr lang="en-US" altLang="zh-CN"/>
              <a:t>/70</a:t>
            </a:r>
          </a:p>
        </p:txBody>
      </p:sp>
      <p:sp>
        <p:nvSpPr>
          <p:cNvPr id="194562" name="Rectangle 2"/>
          <p:cNvSpPr>
            <a:spLocks noGrp="1" noChangeArrowheads="1"/>
          </p:cNvSpPr>
          <p:nvPr>
            <p:ph type="title"/>
          </p:nvPr>
        </p:nvSpPr>
        <p:spPr/>
        <p:txBody>
          <a:bodyPr/>
          <a:lstStyle/>
          <a:p>
            <a:endParaRPr lang="zh-CN" altLang="zh-CN"/>
          </a:p>
        </p:txBody>
      </p:sp>
      <p:sp>
        <p:nvSpPr>
          <p:cNvPr id="194563" name="Rectangle 3"/>
          <p:cNvSpPr>
            <a:spLocks noGrp="1" noChangeArrowheads="1"/>
          </p:cNvSpPr>
          <p:nvPr>
            <p:ph type="body" idx="1"/>
          </p:nvPr>
        </p:nvSpPr>
        <p:spPr>
          <a:xfrm>
            <a:off x="1042988" y="981075"/>
            <a:ext cx="7921625" cy="5330825"/>
          </a:xfrm>
        </p:spPr>
        <p:txBody>
          <a:bodyPr/>
          <a:lstStyle/>
          <a:p>
            <a:pPr>
              <a:buClr>
                <a:srgbClr val="FF0000"/>
              </a:buClr>
              <a:buFont typeface="Wingdings" pitchFamily="2" charset="2"/>
              <a:buChar char="n"/>
            </a:pPr>
            <a:r>
              <a:rPr lang="zh-CN" altLang="en-US" sz="2400" b="0">
                <a:latin typeface="楷体_GB2312" pitchFamily="49" charset="-122"/>
                <a:ea typeface="楷体_GB2312" pitchFamily="49" charset="-122"/>
              </a:rPr>
              <a:t>客体取值的范围叫个体域</a:t>
            </a:r>
            <a:r>
              <a:rPr lang="en-US" altLang="zh-CN" sz="2400" b="0">
                <a:latin typeface="楷体_GB2312" pitchFamily="49" charset="-122"/>
                <a:ea typeface="楷体_GB2312" pitchFamily="49" charset="-122"/>
              </a:rPr>
              <a:t>(</a:t>
            </a:r>
            <a:r>
              <a:rPr lang="zh-CN" altLang="en-US" sz="2400" b="0">
                <a:latin typeface="楷体_GB2312" pitchFamily="49" charset="-122"/>
                <a:ea typeface="楷体_GB2312" pitchFamily="49" charset="-122"/>
              </a:rPr>
              <a:t>论域</a:t>
            </a:r>
            <a:r>
              <a:rPr lang="en-US" altLang="zh-CN" sz="2400" b="0">
                <a:latin typeface="楷体_GB2312" pitchFamily="49" charset="-122"/>
                <a:ea typeface="楷体_GB2312" pitchFamily="49" charset="-122"/>
              </a:rPr>
              <a:t>)</a:t>
            </a:r>
            <a:r>
              <a:rPr lang="zh-CN" altLang="en-US" sz="2400" b="0">
                <a:latin typeface="楷体_GB2312" pitchFamily="49" charset="-122"/>
                <a:ea typeface="楷体_GB2312" pitchFamily="49" charset="-122"/>
              </a:rPr>
              <a:t>。</a:t>
            </a:r>
          </a:p>
          <a:p>
            <a:pPr>
              <a:buFont typeface="Wingdings" pitchFamily="2" charset="2"/>
              <a:buNone/>
            </a:pPr>
            <a:r>
              <a:rPr lang="zh-CN" altLang="en-US" sz="2400" b="0">
                <a:latin typeface="楷体_GB2312" pitchFamily="49" charset="-122"/>
                <a:ea typeface="楷体_GB2312" pitchFamily="49" charset="-122"/>
              </a:rPr>
              <a:t>  谓词通常用于高级程序语言的控制语句中，</a:t>
            </a:r>
          </a:p>
          <a:p>
            <a:pPr>
              <a:buFont typeface="Wingdings" pitchFamily="2" charset="2"/>
              <a:buNone/>
            </a:pPr>
            <a:r>
              <a:rPr lang="zh-CN" altLang="en-US" sz="2400" b="0">
                <a:latin typeface="楷体_GB2312" pitchFamily="49" charset="-122"/>
                <a:ea typeface="楷体_GB2312" pitchFamily="49" charset="-122"/>
              </a:rPr>
              <a:t>     如 </a:t>
            </a:r>
            <a:r>
              <a:rPr lang="en-US" altLang="zh-CN" sz="2400" b="0">
                <a:latin typeface="楷体_GB2312" pitchFamily="49" charset="-122"/>
                <a:ea typeface="楷体_GB2312" pitchFamily="49" charset="-122"/>
              </a:rPr>
              <a:t>if x&gt;3 then y:=5</a:t>
            </a:r>
          </a:p>
          <a:p>
            <a:pPr>
              <a:buFont typeface="Wingdings" pitchFamily="2" charset="2"/>
              <a:buNone/>
            </a:pPr>
            <a:r>
              <a:rPr lang="en-US" altLang="zh-CN" sz="2400" b="0">
                <a:latin typeface="楷体_GB2312" pitchFamily="49" charset="-122"/>
                <a:ea typeface="楷体_GB2312" pitchFamily="49" charset="-122"/>
              </a:rPr>
              <a:t>  </a:t>
            </a:r>
            <a:r>
              <a:rPr lang="en-US" altLang="zh-CN" sz="2400" b="0">
                <a:latin typeface="Times New Roman"/>
                <a:ea typeface="楷体_GB2312" pitchFamily="49" charset="-122"/>
              </a:rPr>
              <a:t>‘</a:t>
            </a:r>
            <a:r>
              <a:rPr lang="en-US" altLang="zh-CN" sz="2400" b="0">
                <a:latin typeface="楷体_GB2312" pitchFamily="49" charset="-122"/>
                <a:ea typeface="楷体_GB2312" pitchFamily="49" charset="-122"/>
              </a:rPr>
              <a:t>x&gt;3</a:t>
            </a:r>
            <a:r>
              <a:rPr lang="en-US" altLang="zh-CN" sz="2400" b="0">
                <a:latin typeface="Times New Roman"/>
                <a:ea typeface="楷体_GB2312" pitchFamily="49" charset="-122"/>
              </a:rPr>
              <a:t>’</a:t>
            </a:r>
            <a:r>
              <a:rPr lang="zh-CN" altLang="en-US" sz="2400" b="0">
                <a:latin typeface="楷体_GB2312" pitchFamily="49" charset="-122"/>
                <a:ea typeface="楷体_GB2312" pitchFamily="49" charset="-122"/>
              </a:rPr>
              <a:t>是谓词，</a:t>
            </a:r>
            <a:r>
              <a:rPr lang="en-US" altLang="zh-CN" sz="2400" b="0">
                <a:latin typeface="楷体_GB2312" pitchFamily="49" charset="-122"/>
                <a:ea typeface="楷体_GB2312" pitchFamily="49" charset="-122"/>
              </a:rPr>
              <a:t>x&gt;3</a:t>
            </a:r>
            <a:r>
              <a:rPr lang="zh-CN" altLang="en-US" sz="2400" b="0">
                <a:latin typeface="楷体_GB2312" pitchFamily="49" charset="-122"/>
                <a:ea typeface="楷体_GB2312" pitchFamily="49" charset="-122"/>
              </a:rPr>
              <a:t>的值由</a:t>
            </a:r>
            <a:r>
              <a:rPr lang="en-US" altLang="zh-CN" sz="2400" b="0">
                <a:latin typeface="楷体_GB2312" pitchFamily="49" charset="-122"/>
                <a:ea typeface="楷体_GB2312" pitchFamily="49" charset="-122"/>
              </a:rPr>
              <a:t>x</a:t>
            </a:r>
            <a:r>
              <a:rPr lang="zh-CN" altLang="en-US" sz="2400" b="0">
                <a:latin typeface="楷体_GB2312" pitchFamily="49" charset="-122"/>
                <a:ea typeface="楷体_GB2312" pitchFamily="49" charset="-122"/>
              </a:rPr>
              <a:t>的现行值确定。</a:t>
            </a:r>
          </a:p>
          <a:p>
            <a:pPr>
              <a:buClr>
                <a:srgbClr val="FF0000"/>
              </a:buClr>
              <a:buFont typeface="Wingdings" pitchFamily="2" charset="2"/>
              <a:buChar char="n"/>
            </a:pPr>
            <a:r>
              <a:rPr lang="en-US" altLang="zh-CN" sz="2400">
                <a:solidFill>
                  <a:srgbClr val="FF0000"/>
                </a:solidFill>
                <a:latin typeface="楷体_GB2312" pitchFamily="49" charset="-122"/>
                <a:ea typeface="楷体_GB2312" pitchFamily="49" charset="-122"/>
              </a:rPr>
              <a:t>n</a:t>
            </a:r>
            <a:r>
              <a:rPr lang="zh-CN" altLang="en-US" sz="2400">
                <a:solidFill>
                  <a:srgbClr val="FF0000"/>
                </a:solidFill>
                <a:latin typeface="楷体_GB2312" pitchFamily="49" charset="-122"/>
                <a:ea typeface="楷体_GB2312" pitchFamily="49" charset="-122"/>
              </a:rPr>
              <a:t>元谓词和命题的关系：</a:t>
            </a:r>
          </a:p>
          <a:p>
            <a:pPr>
              <a:buFont typeface="Wingdings" pitchFamily="2" charset="2"/>
              <a:buNone/>
            </a:pPr>
            <a:r>
              <a:rPr lang="zh-CN" altLang="en-US" sz="2400">
                <a:solidFill>
                  <a:srgbClr val="0000FF"/>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P(x,y,z):x+y=z               3</a:t>
            </a:r>
            <a:r>
              <a:rPr lang="zh-CN" altLang="en-US" sz="2400">
                <a:solidFill>
                  <a:srgbClr val="0000FF"/>
                </a:solidFill>
                <a:latin typeface="楷体_GB2312" pitchFamily="49" charset="-122"/>
                <a:ea typeface="楷体_GB2312" pitchFamily="49" charset="-122"/>
              </a:rPr>
              <a:t>元谓词</a:t>
            </a:r>
          </a:p>
          <a:p>
            <a:pPr>
              <a:buFont typeface="Wingdings" pitchFamily="2" charset="2"/>
              <a:buNone/>
            </a:pPr>
            <a:r>
              <a:rPr lang="zh-CN" altLang="en-US" sz="2400">
                <a:solidFill>
                  <a:srgbClr val="0000FF"/>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x=3,P(3,y,z):3+y=z           2</a:t>
            </a:r>
            <a:r>
              <a:rPr lang="zh-CN" altLang="en-US" sz="2400">
                <a:solidFill>
                  <a:srgbClr val="0000FF"/>
                </a:solidFill>
                <a:latin typeface="楷体_GB2312" pitchFamily="49" charset="-122"/>
                <a:ea typeface="楷体_GB2312" pitchFamily="49" charset="-122"/>
              </a:rPr>
              <a:t>元谓词</a:t>
            </a:r>
          </a:p>
          <a:p>
            <a:pPr>
              <a:buFont typeface="Wingdings" pitchFamily="2" charset="2"/>
              <a:buNone/>
            </a:pPr>
            <a:r>
              <a:rPr lang="zh-CN" altLang="en-US" sz="2400">
                <a:solidFill>
                  <a:srgbClr val="0000FF"/>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x=3,y=4,P(3,4,z):3+4=z       1</a:t>
            </a:r>
            <a:r>
              <a:rPr lang="zh-CN" altLang="en-US" sz="2400">
                <a:solidFill>
                  <a:srgbClr val="0000FF"/>
                </a:solidFill>
                <a:latin typeface="楷体_GB2312" pitchFamily="49" charset="-122"/>
                <a:ea typeface="楷体_GB2312" pitchFamily="49" charset="-122"/>
              </a:rPr>
              <a:t>元谓词</a:t>
            </a:r>
          </a:p>
          <a:p>
            <a:pPr>
              <a:buFont typeface="Wingdings" pitchFamily="2" charset="2"/>
              <a:buNone/>
            </a:pPr>
            <a:r>
              <a:rPr lang="zh-CN" altLang="en-US" sz="2400">
                <a:solidFill>
                  <a:srgbClr val="0000FF"/>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x=3,y=4,z=5,P(3,4,5):3+4=5   0</a:t>
            </a:r>
            <a:r>
              <a:rPr lang="zh-CN" altLang="en-US" sz="2400">
                <a:solidFill>
                  <a:srgbClr val="0000FF"/>
                </a:solidFill>
                <a:latin typeface="楷体_GB2312" pitchFamily="49" charset="-122"/>
                <a:ea typeface="楷体_GB2312" pitchFamily="49" charset="-122"/>
              </a:rPr>
              <a:t>元谓词</a:t>
            </a:r>
            <a:r>
              <a:rPr lang="en-US" altLang="zh-CN" sz="2400">
                <a:solidFill>
                  <a:srgbClr val="0000FF"/>
                </a:solidFill>
                <a:latin typeface="楷体_GB2312" pitchFamily="49" charset="-122"/>
                <a:ea typeface="楷体_GB2312" pitchFamily="49" charset="-122"/>
              </a:rPr>
              <a:t>(</a:t>
            </a:r>
            <a:r>
              <a:rPr lang="zh-CN" altLang="en-US" sz="2400">
                <a:solidFill>
                  <a:srgbClr val="FF0000"/>
                </a:solidFill>
                <a:latin typeface="楷体_GB2312" pitchFamily="49" charset="-122"/>
                <a:ea typeface="楷体_GB2312" pitchFamily="49" charset="-122"/>
              </a:rPr>
              <a:t>命题</a:t>
            </a:r>
            <a:r>
              <a:rPr lang="en-US" altLang="zh-CN" sz="2400">
                <a:solidFill>
                  <a:srgbClr val="0000FF"/>
                </a:solidFill>
                <a:latin typeface="楷体_GB2312" pitchFamily="49" charset="-122"/>
                <a:ea typeface="楷体_GB2312" pitchFamily="49" charset="-122"/>
              </a:rPr>
              <a:t>)F</a:t>
            </a:r>
          </a:p>
          <a:p>
            <a:pPr>
              <a:buClr>
                <a:srgbClr val="B2B2B2"/>
              </a:buClr>
              <a:buFont typeface="Wingdings" pitchFamily="2" charset="2"/>
              <a:buChar char="n"/>
            </a:pPr>
            <a:r>
              <a:rPr lang="zh-CN" altLang="en-US" sz="2400">
                <a:solidFill>
                  <a:srgbClr val="B2B2B2"/>
                </a:solidFill>
                <a:latin typeface="楷体_GB2312" pitchFamily="49" charset="-122"/>
                <a:ea typeface="楷体_GB2312" pitchFamily="49" charset="-122"/>
              </a:rPr>
              <a:t>可见，</a:t>
            </a:r>
          </a:p>
          <a:p>
            <a:pPr>
              <a:buFont typeface="Wingdings" pitchFamily="2" charset="2"/>
              <a:buNone/>
            </a:pP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0</a:t>
            </a:r>
            <a:r>
              <a:rPr lang="zh-CN" altLang="en-US" sz="2400">
                <a:solidFill>
                  <a:srgbClr val="B2B2B2"/>
                </a:solidFill>
                <a:latin typeface="楷体_GB2312" pitchFamily="49" charset="-122"/>
                <a:ea typeface="楷体_GB2312" pitchFamily="49" charset="-122"/>
              </a:rPr>
              <a:t>元谓词就是命题；命题是谓词的特殊情况，谓词是命题的扩充。</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56D0024B-38ED-461E-89F8-C7C97A5A4DF8}" type="datetime1">
              <a:rPr lang="zh-CN" altLang="en-US"/>
              <a:pPr/>
              <a:t>2018/9/27</a:t>
            </a:fld>
            <a:endParaRPr lang="en-US" altLang="zh-CN"/>
          </a:p>
        </p:txBody>
      </p:sp>
      <p:sp>
        <p:nvSpPr>
          <p:cNvPr id="7" name="页脚占位符 4"/>
          <p:cNvSpPr>
            <a:spLocks noGrp="1"/>
          </p:cNvSpPr>
          <p:nvPr>
            <p:ph type="ftr" sz="quarter" idx="11"/>
          </p:nvPr>
        </p:nvSpPr>
        <p:spPr/>
        <p:txBody>
          <a:bodyPr/>
          <a:lstStyle/>
          <a:p>
            <a:r>
              <a:rPr lang="zh-CN" altLang="en-US"/>
              <a:t>计算机学院</a:t>
            </a:r>
          </a:p>
        </p:txBody>
      </p:sp>
      <p:sp>
        <p:nvSpPr>
          <p:cNvPr id="8" name="灯片编号占位符 5"/>
          <p:cNvSpPr>
            <a:spLocks noGrp="1"/>
          </p:cNvSpPr>
          <p:nvPr>
            <p:ph type="sldNum" sz="quarter" idx="12"/>
          </p:nvPr>
        </p:nvSpPr>
        <p:spPr/>
        <p:txBody>
          <a:bodyPr/>
          <a:lstStyle/>
          <a:p>
            <a:fld id="{71AC8497-8A77-4177-8AEF-92D64A631C16}" type="slidenum">
              <a:rPr lang="en-US" altLang="zh-CN"/>
              <a:pPr/>
              <a:t>2</a:t>
            </a:fld>
            <a:r>
              <a:rPr lang="en-US" altLang="zh-CN"/>
              <a:t>/70</a:t>
            </a:r>
          </a:p>
        </p:txBody>
      </p:sp>
      <p:sp>
        <p:nvSpPr>
          <p:cNvPr id="169986" name="Rectangle 2"/>
          <p:cNvSpPr>
            <a:spLocks noGrp="1" noChangeArrowheads="1"/>
          </p:cNvSpPr>
          <p:nvPr>
            <p:ph type="title"/>
          </p:nvPr>
        </p:nvSpPr>
        <p:spPr/>
        <p:txBody>
          <a:bodyPr/>
          <a:lstStyle/>
          <a:p>
            <a:r>
              <a:rPr lang="zh-CN" altLang="en-US">
                <a:solidFill>
                  <a:srgbClr val="FF0000"/>
                </a:solidFill>
                <a:ea typeface="楷体_GB2312" pitchFamily="49" charset="-122"/>
              </a:rPr>
              <a:t>主要内容</a:t>
            </a:r>
          </a:p>
        </p:txBody>
      </p:sp>
      <p:sp>
        <p:nvSpPr>
          <p:cNvPr id="169987" name="Rectangle 3"/>
          <p:cNvSpPr>
            <a:spLocks noGrp="1" noChangeArrowheads="1"/>
          </p:cNvSpPr>
          <p:nvPr>
            <p:ph type="body" idx="1"/>
          </p:nvPr>
        </p:nvSpPr>
        <p:spPr>
          <a:xfrm>
            <a:off x="1042988" y="1052513"/>
            <a:ext cx="7620000" cy="4175125"/>
          </a:xfrm>
        </p:spPr>
        <p:txBody>
          <a:bodyPr/>
          <a:lstStyle/>
          <a:p>
            <a:pPr>
              <a:buClr>
                <a:srgbClr val="FF0000"/>
              </a:buClr>
              <a:buFont typeface="Wingdings" pitchFamily="2" charset="2"/>
              <a:buChar char="n"/>
            </a:pPr>
            <a:r>
              <a:rPr lang="en-US" altLang="zh-CN" dirty="0" smtClean="0">
                <a:solidFill>
                  <a:srgbClr val="FF0000"/>
                </a:solidFill>
                <a:latin typeface="楷体_GB2312" pitchFamily="49" charset="-122"/>
                <a:ea typeface="楷体_GB2312" pitchFamily="49" charset="-122"/>
              </a:rPr>
              <a:t>2.1</a:t>
            </a:r>
            <a:r>
              <a:rPr lang="zh-CN" altLang="en-US" dirty="0" smtClean="0">
                <a:solidFill>
                  <a:srgbClr val="FF0000"/>
                </a:solidFill>
                <a:latin typeface="楷体_GB2312" pitchFamily="49" charset="-122"/>
                <a:ea typeface="楷体_GB2312" pitchFamily="49" charset="-122"/>
              </a:rPr>
              <a:t>量词</a:t>
            </a:r>
            <a:r>
              <a:rPr lang="zh-CN" altLang="en-US" dirty="0">
                <a:solidFill>
                  <a:srgbClr val="FF0000"/>
                </a:solidFill>
                <a:latin typeface="楷体_GB2312" pitchFamily="49" charset="-122"/>
                <a:ea typeface="楷体_GB2312" pitchFamily="49" charset="-122"/>
              </a:rPr>
              <a:t>化逻辑</a:t>
            </a:r>
          </a:p>
          <a:p>
            <a:pPr>
              <a:buFont typeface="Wingdings" pitchFamily="2" charset="2"/>
              <a:buNone/>
            </a:pPr>
            <a:r>
              <a:rPr lang="zh-CN" altLang="en-US" dirty="0"/>
              <a:t>    </a:t>
            </a:r>
            <a:r>
              <a:rPr lang="en-US" altLang="zh-CN" dirty="0">
                <a:solidFill>
                  <a:srgbClr val="0000FF"/>
                </a:solidFill>
                <a:latin typeface="楷体_GB2312" pitchFamily="49" charset="-122"/>
                <a:ea typeface="楷体_GB2312" pitchFamily="49" charset="-122"/>
              </a:rPr>
              <a:t>1.</a:t>
            </a:r>
            <a:r>
              <a:rPr lang="zh-CN" altLang="en-US" dirty="0">
                <a:solidFill>
                  <a:srgbClr val="0000FF"/>
                </a:solidFill>
                <a:latin typeface="楷体_GB2312" pitchFamily="49" charset="-122"/>
                <a:ea typeface="楷体_GB2312" pitchFamily="49" charset="-122"/>
              </a:rPr>
              <a:t>谓词</a:t>
            </a:r>
          </a:p>
          <a:p>
            <a:pPr>
              <a:buFont typeface="Wingdings" pitchFamily="2" charset="2"/>
              <a:buNone/>
            </a:pPr>
            <a:r>
              <a:rPr lang="zh-CN" altLang="en-US" dirty="0">
                <a:solidFill>
                  <a:srgbClr val="0000FF"/>
                </a:solidFill>
                <a:latin typeface="楷体_GB2312" pitchFamily="49" charset="-122"/>
                <a:ea typeface="楷体_GB2312" pitchFamily="49" charset="-122"/>
              </a:rPr>
              <a:t>  </a:t>
            </a:r>
            <a:r>
              <a:rPr lang="en-US" altLang="zh-CN" dirty="0">
                <a:solidFill>
                  <a:srgbClr val="0000FF"/>
                </a:solidFill>
                <a:latin typeface="楷体_GB2312" pitchFamily="49" charset="-122"/>
                <a:ea typeface="楷体_GB2312" pitchFamily="49" charset="-122"/>
              </a:rPr>
              <a:t>2.</a:t>
            </a:r>
            <a:r>
              <a:rPr lang="zh-CN" altLang="en-US" dirty="0">
                <a:solidFill>
                  <a:srgbClr val="0000FF"/>
                </a:solidFill>
                <a:latin typeface="楷体_GB2312" pitchFamily="49" charset="-122"/>
                <a:ea typeface="楷体_GB2312" pitchFamily="49" charset="-122"/>
              </a:rPr>
              <a:t>量词</a:t>
            </a:r>
          </a:p>
          <a:p>
            <a:pPr>
              <a:buFont typeface="Wingdings" pitchFamily="2" charset="2"/>
              <a:buNone/>
            </a:pPr>
            <a:r>
              <a:rPr lang="zh-CN" altLang="en-US" dirty="0">
                <a:solidFill>
                  <a:srgbClr val="0000FF"/>
                </a:solidFill>
                <a:latin typeface="楷体_GB2312" pitchFamily="49" charset="-122"/>
                <a:ea typeface="楷体_GB2312" pitchFamily="49" charset="-122"/>
              </a:rPr>
              <a:t>  </a:t>
            </a:r>
            <a:r>
              <a:rPr lang="en-US" altLang="zh-CN" dirty="0">
                <a:solidFill>
                  <a:srgbClr val="0000FF"/>
                </a:solidFill>
                <a:latin typeface="楷体_GB2312" pitchFamily="49" charset="-122"/>
                <a:ea typeface="楷体_GB2312" pitchFamily="49" charset="-122"/>
              </a:rPr>
              <a:t>3.</a:t>
            </a:r>
            <a:r>
              <a:rPr lang="zh-CN" altLang="en-US" dirty="0">
                <a:solidFill>
                  <a:srgbClr val="0000FF"/>
                </a:solidFill>
                <a:latin typeface="楷体_GB2312" pitchFamily="49" charset="-122"/>
                <a:ea typeface="楷体_GB2312" pitchFamily="49" charset="-122"/>
              </a:rPr>
              <a:t>全总个体域</a:t>
            </a:r>
          </a:p>
          <a:p>
            <a:pPr>
              <a:buFont typeface="Wingdings" pitchFamily="2" charset="2"/>
              <a:buNone/>
            </a:pPr>
            <a:r>
              <a:rPr lang="zh-CN" altLang="en-US" dirty="0">
                <a:solidFill>
                  <a:srgbClr val="0000FF"/>
                </a:solidFill>
                <a:latin typeface="楷体_GB2312" pitchFamily="49" charset="-122"/>
                <a:ea typeface="楷体_GB2312" pitchFamily="49" charset="-122"/>
              </a:rPr>
              <a:t>  </a:t>
            </a:r>
            <a:r>
              <a:rPr lang="en-US" altLang="zh-CN" dirty="0">
                <a:solidFill>
                  <a:srgbClr val="0000FF"/>
                </a:solidFill>
                <a:latin typeface="楷体_GB2312" pitchFamily="49" charset="-122"/>
                <a:ea typeface="楷体_GB2312" pitchFamily="49" charset="-122"/>
              </a:rPr>
              <a:t>4.</a:t>
            </a:r>
            <a:r>
              <a:rPr lang="zh-CN" altLang="en-US" dirty="0">
                <a:solidFill>
                  <a:srgbClr val="0000FF"/>
                </a:solidFill>
                <a:latin typeface="楷体_GB2312" pitchFamily="49" charset="-122"/>
                <a:ea typeface="楷体_GB2312" pitchFamily="49" charset="-122"/>
              </a:rPr>
              <a:t>自由变元与约束变元</a:t>
            </a:r>
          </a:p>
          <a:p>
            <a:pPr>
              <a:buFont typeface="Wingdings" pitchFamily="2" charset="2"/>
              <a:buNone/>
            </a:pPr>
            <a:r>
              <a:rPr lang="zh-CN" altLang="en-US" dirty="0">
                <a:solidFill>
                  <a:srgbClr val="0000FF"/>
                </a:solidFill>
                <a:latin typeface="楷体_GB2312" pitchFamily="49" charset="-122"/>
                <a:ea typeface="楷体_GB2312" pitchFamily="49" charset="-122"/>
              </a:rPr>
              <a:t>  </a:t>
            </a:r>
            <a:r>
              <a:rPr lang="en-US" altLang="zh-CN" dirty="0">
                <a:solidFill>
                  <a:srgbClr val="0000FF"/>
                </a:solidFill>
                <a:latin typeface="楷体_GB2312" pitchFamily="49" charset="-122"/>
                <a:ea typeface="楷体_GB2312" pitchFamily="49" charset="-122"/>
              </a:rPr>
              <a:t>5.</a:t>
            </a:r>
            <a:r>
              <a:rPr lang="zh-CN" altLang="en-US" dirty="0">
                <a:solidFill>
                  <a:srgbClr val="0000FF"/>
                </a:solidFill>
                <a:latin typeface="楷体_GB2312" pitchFamily="49" charset="-122"/>
                <a:ea typeface="楷体_GB2312" pitchFamily="49" charset="-122"/>
              </a:rPr>
              <a:t>两个量词量化谓词的真值</a:t>
            </a:r>
          </a:p>
          <a:p>
            <a:endParaRPr lang="zh-CN" altLang="en-US" dirty="0">
              <a:solidFill>
                <a:srgbClr val="0000FF"/>
              </a:solidFill>
              <a:latin typeface="楷体_GB2312" pitchFamily="49" charset="-122"/>
              <a:ea typeface="楷体_GB2312" pitchFamily="49" charset="-122"/>
            </a:endParaRPr>
          </a:p>
          <a:p>
            <a:endParaRPr lang="en-US" altLang="zh-CN" dirty="0"/>
          </a:p>
        </p:txBody>
      </p:sp>
      <p:sp>
        <p:nvSpPr>
          <p:cNvPr id="16998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228600" algn="l"/>
              </a:tabLst>
            </a:pPr>
            <a:endParaRPr lang="zh-CN" altLang="zh-CN"/>
          </a:p>
        </p:txBody>
      </p:sp>
      <p:sp>
        <p:nvSpPr>
          <p:cNvPr id="16998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228600" algn="l"/>
              </a:tabLst>
            </a:pPr>
            <a:endParaRPr lang="zh-CN" altLang="zh-CN"/>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56C3A21-1B00-4372-A491-D09B1E9B97C9}"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dirty="0"/>
              <a:t>计算机学院</a:t>
            </a:r>
          </a:p>
        </p:txBody>
      </p:sp>
      <p:sp>
        <p:nvSpPr>
          <p:cNvPr id="6" name="灯片编号占位符 5"/>
          <p:cNvSpPr>
            <a:spLocks noGrp="1"/>
          </p:cNvSpPr>
          <p:nvPr>
            <p:ph type="sldNum" sz="quarter" idx="12"/>
          </p:nvPr>
        </p:nvSpPr>
        <p:spPr/>
        <p:txBody>
          <a:bodyPr/>
          <a:lstStyle/>
          <a:p>
            <a:fld id="{93C7733A-7ABD-47A7-9A53-1BAC810E775F}" type="slidenum">
              <a:rPr lang="en-US" altLang="zh-CN"/>
              <a:pPr/>
              <a:t>20</a:t>
            </a:fld>
            <a:r>
              <a:rPr lang="en-US" altLang="zh-CN"/>
              <a:t>/70</a:t>
            </a:r>
          </a:p>
        </p:txBody>
      </p:sp>
      <p:sp>
        <p:nvSpPr>
          <p:cNvPr id="193538" name="Rectangle 2"/>
          <p:cNvSpPr>
            <a:spLocks noGrp="1" noChangeArrowheads="1"/>
          </p:cNvSpPr>
          <p:nvPr>
            <p:ph type="title"/>
          </p:nvPr>
        </p:nvSpPr>
        <p:spPr/>
        <p:txBody>
          <a:bodyPr/>
          <a:lstStyle/>
          <a:p>
            <a:endParaRPr lang="zh-CN" altLang="zh-CN"/>
          </a:p>
        </p:txBody>
      </p:sp>
      <p:sp>
        <p:nvSpPr>
          <p:cNvPr id="193539" name="Rectangle 3"/>
          <p:cNvSpPr>
            <a:spLocks noGrp="1" noChangeArrowheads="1"/>
          </p:cNvSpPr>
          <p:nvPr>
            <p:ph type="body" idx="1"/>
          </p:nvPr>
        </p:nvSpPr>
        <p:spPr>
          <a:xfrm>
            <a:off x="1042988" y="981075"/>
            <a:ext cx="7921625" cy="5330825"/>
          </a:xfrm>
        </p:spPr>
        <p:txBody>
          <a:bodyPr/>
          <a:lstStyle/>
          <a:p>
            <a:pPr>
              <a:buClr>
                <a:srgbClr val="FF0000"/>
              </a:buClr>
              <a:buFont typeface="Wingdings" pitchFamily="2" charset="2"/>
              <a:buChar char="n"/>
            </a:pPr>
            <a:r>
              <a:rPr lang="zh-CN" altLang="en-US" sz="2400" b="0" dirty="0">
                <a:latin typeface="楷体_GB2312" pitchFamily="49" charset="-122"/>
                <a:ea typeface="楷体_GB2312" pitchFamily="49" charset="-122"/>
              </a:rPr>
              <a:t>客体取值的范围叫个体域</a:t>
            </a:r>
            <a:r>
              <a:rPr lang="en-US" altLang="zh-CN" sz="2400" b="0" dirty="0">
                <a:latin typeface="楷体_GB2312" pitchFamily="49" charset="-122"/>
                <a:ea typeface="楷体_GB2312" pitchFamily="49" charset="-122"/>
              </a:rPr>
              <a:t>(</a:t>
            </a:r>
            <a:r>
              <a:rPr lang="zh-CN" altLang="en-US" sz="2400" b="0" dirty="0">
                <a:latin typeface="楷体_GB2312" pitchFamily="49" charset="-122"/>
                <a:ea typeface="楷体_GB2312" pitchFamily="49" charset="-122"/>
              </a:rPr>
              <a:t>论域</a:t>
            </a:r>
            <a:r>
              <a:rPr lang="en-US" altLang="zh-CN" sz="2400" b="0" dirty="0">
                <a:latin typeface="楷体_GB2312" pitchFamily="49" charset="-122"/>
                <a:ea typeface="楷体_GB2312" pitchFamily="49" charset="-122"/>
              </a:rPr>
              <a:t>)</a:t>
            </a:r>
            <a:r>
              <a:rPr lang="zh-CN" altLang="en-US" sz="2400" b="0" dirty="0">
                <a:latin typeface="楷体_GB2312" pitchFamily="49" charset="-122"/>
                <a:ea typeface="楷体_GB2312" pitchFamily="49" charset="-122"/>
              </a:rPr>
              <a:t>。</a:t>
            </a:r>
          </a:p>
          <a:p>
            <a:pPr>
              <a:buFont typeface="Wingdings" pitchFamily="2" charset="2"/>
              <a:buNone/>
            </a:pPr>
            <a:r>
              <a:rPr lang="zh-CN" altLang="en-US" sz="2400" b="0" dirty="0">
                <a:latin typeface="楷体_GB2312" pitchFamily="49" charset="-122"/>
                <a:ea typeface="楷体_GB2312" pitchFamily="49" charset="-122"/>
              </a:rPr>
              <a:t>  谓词通常用于高级程序语言的控制语句中，</a:t>
            </a:r>
          </a:p>
          <a:p>
            <a:pPr>
              <a:buFont typeface="Wingdings" pitchFamily="2" charset="2"/>
              <a:buNone/>
            </a:pPr>
            <a:r>
              <a:rPr lang="zh-CN" altLang="en-US" sz="2400" b="0" dirty="0">
                <a:latin typeface="楷体_GB2312" pitchFamily="49" charset="-122"/>
                <a:ea typeface="楷体_GB2312" pitchFamily="49" charset="-122"/>
              </a:rPr>
              <a:t>     如 </a:t>
            </a:r>
            <a:r>
              <a:rPr lang="en-US" altLang="zh-CN" sz="2400" b="0" dirty="0">
                <a:latin typeface="楷体_GB2312" pitchFamily="49" charset="-122"/>
                <a:ea typeface="楷体_GB2312" pitchFamily="49" charset="-122"/>
              </a:rPr>
              <a:t>if x&gt;3 then y:=5</a:t>
            </a:r>
          </a:p>
          <a:p>
            <a:pPr>
              <a:buFont typeface="Wingdings" pitchFamily="2" charset="2"/>
              <a:buNone/>
            </a:pPr>
            <a:r>
              <a:rPr lang="en-US" altLang="zh-CN" sz="2400" b="0" dirty="0">
                <a:latin typeface="楷体_GB2312" pitchFamily="49" charset="-122"/>
                <a:ea typeface="楷体_GB2312" pitchFamily="49" charset="-122"/>
              </a:rPr>
              <a:t>  </a:t>
            </a:r>
            <a:r>
              <a:rPr lang="en-US" altLang="zh-CN" sz="2400" b="0" dirty="0">
                <a:latin typeface="Times New Roman"/>
                <a:ea typeface="楷体_GB2312" pitchFamily="49" charset="-122"/>
              </a:rPr>
              <a:t>‘</a:t>
            </a:r>
            <a:r>
              <a:rPr lang="en-US" altLang="zh-CN" sz="2400" b="0" dirty="0">
                <a:latin typeface="楷体_GB2312" pitchFamily="49" charset="-122"/>
                <a:ea typeface="楷体_GB2312" pitchFamily="49" charset="-122"/>
              </a:rPr>
              <a:t>x&gt;3</a:t>
            </a:r>
            <a:r>
              <a:rPr lang="en-US" altLang="zh-CN" sz="2400" b="0" dirty="0">
                <a:latin typeface="Times New Roman"/>
                <a:ea typeface="楷体_GB2312" pitchFamily="49" charset="-122"/>
              </a:rPr>
              <a:t>’</a:t>
            </a:r>
            <a:r>
              <a:rPr lang="zh-CN" altLang="en-US" sz="2400" b="0" dirty="0">
                <a:latin typeface="楷体_GB2312" pitchFamily="49" charset="-122"/>
                <a:ea typeface="楷体_GB2312" pitchFamily="49" charset="-122"/>
              </a:rPr>
              <a:t>是谓词，</a:t>
            </a:r>
            <a:r>
              <a:rPr lang="en-US" altLang="zh-CN" sz="2400" b="0" dirty="0">
                <a:latin typeface="楷体_GB2312" pitchFamily="49" charset="-122"/>
                <a:ea typeface="楷体_GB2312" pitchFamily="49" charset="-122"/>
              </a:rPr>
              <a:t>x&gt;3</a:t>
            </a:r>
            <a:r>
              <a:rPr lang="zh-CN" altLang="en-US" sz="2400" b="0" dirty="0">
                <a:latin typeface="楷体_GB2312" pitchFamily="49" charset="-122"/>
                <a:ea typeface="楷体_GB2312" pitchFamily="49" charset="-122"/>
              </a:rPr>
              <a:t>的值由</a:t>
            </a:r>
            <a:r>
              <a:rPr lang="en-US" altLang="zh-CN" sz="2400" b="0" dirty="0">
                <a:latin typeface="楷体_GB2312" pitchFamily="49" charset="-122"/>
                <a:ea typeface="楷体_GB2312" pitchFamily="49" charset="-122"/>
              </a:rPr>
              <a:t>x</a:t>
            </a:r>
            <a:r>
              <a:rPr lang="zh-CN" altLang="en-US" sz="2400" b="0" dirty="0">
                <a:latin typeface="楷体_GB2312" pitchFamily="49" charset="-122"/>
                <a:ea typeface="楷体_GB2312" pitchFamily="49" charset="-122"/>
              </a:rPr>
              <a:t>的现行值确定。</a:t>
            </a:r>
          </a:p>
          <a:p>
            <a:pPr>
              <a:buClr>
                <a:srgbClr val="FF0000"/>
              </a:buClr>
              <a:buFont typeface="Wingdings" pitchFamily="2" charset="2"/>
              <a:buChar char="n"/>
            </a:pPr>
            <a:r>
              <a:rPr lang="en-US" altLang="zh-CN" sz="2400" b="0" dirty="0">
                <a:latin typeface="楷体_GB2312" pitchFamily="49" charset="-122"/>
                <a:ea typeface="楷体_GB2312" pitchFamily="49" charset="-122"/>
              </a:rPr>
              <a:t>n</a:t>
            </a:r>
            <a:r>
              <a:rPr lang="zh-CN" altLang="en-US" sz="2400" b="0" dirty="0">
                <a:latin typeface="楷体_GB2312" pitchFamily="49" charset="-122"/>
                <a:ea typeface="楷体_GB2312" pitchFamily="49" charset="-122"/>
              </a:rPr>
              <a:t>元谓词和命题的关系：</a:t>
            </a:r>
          </a:p>
          <a:p>
            <a:pPr>
              <a:buFont typeface="Wingdings" pitchFamily="2" charset="2"/>
              <a:buNone/>
            </a:pPr>
            <a:r>
              <a:rPr lang="zh-CN" altLang="en-US" sz="2400" b="0" dirty="0">
                <a:latin typeface="楷体_GB2312" pitchFamily="49" charset="-122"/>
                <a:ea typeface="楷体_GB2312" pitchFamily="49" charset="-122"/>
              </a:rPr>
              <a:t>  </a:t>
            </a:r>
            <a:r>
              <a:rPr lang="en-US" altLang="zh-CN" sz="2400" b="0" dirty="0">
                <a:latin typeface="楷体_GB2312" pitchFamily="49" charset="-122"/>
                <a:ea typeface="楷体_GB2312" pitchFamily="49" charset="-122"/>
              </a:rPr>
              <a:t>P(</a:t>
            </a:r>
            <a:r>
              <a:rPr lang="en-US" altLang="zh-CN" sz="2400" b="0" dirty="0" err="1">
                <a:latin typeface="楷体_GB2312" pitchFamily="49" charset="-122"/>
                <a:ea typeface="楷体_GB2312" pitchFamily="49" charset="-122"/>
              </a:rPr>
              <a:t>x,y,z</a:t>
            </a:r>
            <a:r>
              <a:rPr lang="en-US" altLang="zh-CN" sz="2400" b="0" dirty="0">
                <a:latin typeface="楷体_GB2312" pitchFamily="49" charset="-122"/>
                <a:ea typeface="楷体_GB2312" pitchFamily="49" charset="-122"/>
              </a:rPr>
              <a:t>):</a:t>
            </a:r>
            <a:r>
              <a:rPr lang="en-US" altLang="zh-CN" sz="2400" b="0" dirty="0" err="1">
                <a:latin typeface="楷体_GB2312" pitchFamily="49" charset="-122"/>
                <a:ea typeface="楷体_GB2312" pitchFamily="49" charset="-122"/>
              </a:rPr>
              <a:t>x+y</a:t>
            </a:r>
            <a:r>
              <a:rPr lang="en-US" altLang="zh-CN" sz="2400" b="0" dirty="0">
                <a:latin typeface="楷体_GB2312" pitchFamily="49" charset="-122"/>
                <a:ea typeface="楷体_GB2312" pitchFamily="49" charset="-122"/>
              </a:rPr>
              <a:t>=z               3</a:t>
            </a:r>
            <a:r>
              <a:rPr lang="zh-CN" altLang="en-US" sz="2400" b="0" dirty="0">
                <a:latin typeface="楷体_GB2312" pitchFamily="49" charset="-122"/>
                <a:ea typeface="楷体_GB2312" pitchFamily="49" charset="-122"/>
              </a:rPr>
              <a:t>元谓词</a:t>
            </a:r>
          </a:p>
          <a:p>
            <a:pPr>
              <a:buFont typeface="Wingdings" pitchFamily="2" charset="2"/>
              <a:buNone/>
            </a:pPr>
            <a:r>
              <a:rPr lang="zh-CN" altLang="en-US" sz="2400" b="0" dirty="0">
                <a:latin typeface="楷体_GB2312" pitchFamily="49" charset="-122"/>
                <a:ea typeface="楷体_GB2312" pitchFamily="49" charset="-122"/>
              </a:rPr>
              <a:t>  </a:t>
            </a:r>
            <a:r>
              <a:rPr lang="en-US" altLang="zh-CN" sz="2400" b="0" dirty="0">
                <a:latin typeface="楷体_GB2312" pitchFamily="49" charset="-122"/>
                <a:ea typeface="楷体_GB2312" pitchFamily="49" charset="-122"/>
              </a:rPr>
              <a:t>x=3,P(3,y,z):3+y=z           2</a:t>
            </a:r>
            <a:r>
              <a:rPr lang="zh-CN" altLang="en-US" sz="2400" b="0" dirty="0">
                <a:latin typeface="楷体_GB2312" pitchFamily="49" charset="-122"/>
                <a:ea typeface="楷体_GB2312" pitchFamily="49" charset="-122"/>
              </a:rPr>
              <a:t>元谓词</a:t>
            </a:r>
          </a:p>
          <a:p>
            <a:pPr>
              <a:buFont typeface="Wingdings" pitchFamily="2" charset="2"/>
              <a:buNone/>
            </a:pPr>
            <a:r>
              <a:rPr lang="zh-CN" altLang="en-US" sz="2400" b="0" dirty="0">
                <a:latin typeface="楷体_GB2312" pitchFamily="49" charset="-122"/>
                <a:ea typeface="楷体_GB2312" pitchFamily="49" charset="-122"/>
              </a:rPr>
              <a:t>  </a:t>
            </a:r>
            <a:r>
              <a:rPr lang="en-US" altLang="zh-CN" sz="2400" b="0" dirty="0">
                <a:latin typeface="楷体_GB2312" pitchFamily="49" charset="-122"/>
                <a:ea typeface="楷体_GB2312" pitchFamily="49" charset="-122"/>
              </a:rPr>
              <a:t>x=3,y=4,P(3,4,z):3+4=z       1</a:t>
            </a:r>
            <a:r>
              <a:rPr lang="zh-CN" altLang="en-US" sz="2400" b="0" dirty="0">
                <a:latin typeface="楷体_GB2312" pitchFamily="49" charset="-122"/>
                <a:ea typeface="楷体_GB2312" pitchFamily="49" charset="-122"/>
              </a:rPr>
              <a:t>元谓词</a:t>
            </a:r>
          </a:p>
          <a:p>
            <a:pPr>
              <a:buFont typeface="Wingdings" pitchFamily="2" charset="2"/>
              <a:buNone/>
            </a:pPr>
            <a:r>
              <a:rPr lang="zh-CN" altLang="en-US" sz="2400" b="0" dirty="0">
                <a:latin typeface="楷体_GB2312" pitchFamily="49" charset="-122"/>
                <a:ea typeface="楷体_GB2312" pitchFamily="49" charset="-122"/>
              </a:rPr>
              <a:t>  </a:t>
            </a:r>
            <a:r>
              <a:rPr lang="en-US" altLang="zh-CN" sz="2400" b="0" dirty="0">
                <a:latin typeface="楷体_GB2312" pitchFamily="49" charset="-122"/>
                <a:ea typeface="楷体_GB2312" pitchFamily="49" charset="-122"/>
              </a:rPr>
              <a:t>x=3,y=4,z=5,P(3,4,5):3+4=5   0</a:t>
            </a:r>
            <a:r>
              <a:rPr lang="zh-CN" altLang="en-US" sz="2400" b="0" dirty="0">
                <a:latin typeface="楷体_GB2312" pitchFamily="49" charset="-122"/>
                <a:ea typeface="楷体_GB2312" pitchFamily="49" charset="-122"/>
              </a:rPr>
              <a:t>元谓词</a:t>
            </a:r>
            <a:r>
              <a:rPr lang="en-US" altLang="zh-CN" sz="2400" b="0" dirty="0">
                <a:latin typeface="楷体_GB2312" pitchFamily="49" charset="-122"/>
                <a:ea typeface="楷体_GB2312" pitchFamily="49" charset="-122"/>
              </a:rPr>
              <a:t>(</a:t>
            </a:r>
            <a:r>
              <a:rPr lang="zh-CN" altLang="en-US" sz="2400" b="0" dirty="0">
                <a:latin typeface="楷体_GB2312" pitchFamily="49" charset="-122"/>
                <a:ea typeface="楷体_GB2312" pitchFamily="49" charset="-122"/>
              </a:rPr>
              <a:t>命题</a:t>
            </a:r>
            <a:r>
              <a:rPr lang="en-US" altLang="zh-CN" sz="2400" b="0" dirty="0">
                <a:latin typeface="楷体_GB2312" pitchFamily="49" charset="-122"/>
                <a:ea typeface="楷体_GB2312" pitchFamily="49" charset="-122"/>
              </a:rPr>
              <a:t>)F</a:t>
            </a:r>
          </a:p>
          <a:p>
            <a:pPr>
              <a:buClr>
                <a:srgbClr val="FF0000"/>
              </a:buClr>
              <a:buFont typeface="Wingdings" pitchFamily="2" charset="2"/>
              <a:buChar char="n"/>
            </a:pPr>
            <a:r>
              <a:rPr lang="zh-CN" altLang="en-US" sz="2400" dirty="0">
                <a:solidFill>
                  <a:srgbClr val="FF0000"/>
                </a:solidFill>
                <a:latin typeface="楷体_GB2312" pitchFamily="49" charset="-122"/>
                <a:ea typeface="楷体_GB2312" pitchFamily="49" charset="-122"/>
              </a:rPr>
              <a:t>可见，</a:t>
            </a:r>
          </a:p>
          <a:p>
            <a:pPr>
              <a:buFont typeface="Wingdings" pitchFamily="2" charset="2"/>
              <a:buNone/>
            </a:pPr>
            <a:r>
              <a:rPr lang="zh-CN" altLang="en-US" sz="2400" dirty="0">
                <a:solidFill>
                  <a:srgbClr val="0000FF"/>
                </a:solidFill>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rPr>
              <a:t>0</a:t>
            </a:r>
            <a:r>
              <a:rPr lang="zh-CN" altLang="en-US" sz="2400" dirty="0">
                <a:solidFill>
                  <a:srgbClr val="FF0000"/>
                </a:solidFill>
                <a:latin typeface="楷体_GB2312" pitchFamily="49" charset="-122"/>
                <a:ea typeface="楷体_GB2312" pitchFamily="49" charset="-122"/>
              </a:rPr>
              <a:t>元谓词就是命题；命题是谓词的特殊情况，谓词是命题的扩充。</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7542EA3-B67D-48F4-B7AC-09A1D8B5BCEA}"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0507F222-B75F-4EF4-92E7-0B340848D543}" type="slidenum">
              <a:rPr lang="en-US" altLang="zh-CN"/>
              <a:pPr/>
              <a:t>21</a:t>
            </a:fld>
            <a:r>
              <a:rPr lang="en-US" altLang="zh-CN"/>
              <a:t>/70</a:t>
            </a:r>
          </a:p>
        </p:txBody>
      </p:sp>
      <p:sp>
        <p:nvSpPr>
          <p:cNvPr id="145410" name="Rectangle 2"/>
          <p:cNvSpPr>
            <a:spLocks noGrp="1" noChangeArrowheads="1"/>
          </p:cNvSpPr>
          <p:nvPr>
            <p:ph type="title"/>
          </p:nvPr>
        </p:nvSpPr>
        <p:spPr/>
        <p:txBody>
          <a:bodyPr/>
          <a:lstStyle/>
          <a:p>
            <a:endParaRPr lang="zh-CN" altLang="zh-CN">
              <a:ea typeface="楷体_GB2312" pitchFamily="49" charset="-122"/>
            </a:endParaRPr>
          </a:p>
        </p:txBody>
      </p:sp>
      <p:sp>
        <p:nvSpPr>
          <p:cNvPr id="145411" name="Rectangle 3"/>
          <p:cNvSpPr>
            <a:spLocks noGrp="1" noChangeArrowheads="1"/>
          </p:cNvSpPr>
          <p:nvPr>
            <p:ph type="body" idx="1"/>
          </p:nvPr>
        </p:nvSpPr>
        <p:spPr>
          <a:xfrm>
            <a:off x="1066800" y="1166813"/>
            <a:ext cx="7620000" cy="4687887"/>
          </a:xfrm>
        </p:spPr>
        <p:txBody>
          <a:bodyPr/>
          <a:lstStyle/>
          <a:p>
            <a:pPr>
              <a:buClr>
                <a:srgbClr val="FF0000"/>
              </a:buClr>
              <a:buFont typeface="Wingdings" pitchFamily="2" charset="2"/>
              <a:buChar char="n"/>
            </a:pPr>
            <a:r>
              <a:rPr lang="zh-CN" altLang="en-US">
                <a:solidFill>
                  <a:srgbClr val="0000FF"/>
                </a:solidFill>
                <a:latin typeface="楷体_GB2312" pitchFamily="49" charset="-122"/>
                <a:ea typeface="楷体_GB2312" pitchFamily="49" charset="-122"/>
              </a:rPr>
              <a:t>个体域对命题的真值有</a:t>
            </a:r>
            <a:r>
              <a:rPr lang="zh-CN" altLang="en-US">
                <a:solidFill>
                  <a:srgbClr val="FF0000"/>
                </a:solidFill>
                <a:latin typeface="楷体_GB2312" pitchFamily="49" charset="-122"/>
                <a:ea typeface="楷体_GB2312" pitchFamily="49" charset="-122"/>
              </a:rPr>
              <a:t>直接的影响</a:t>
            </a:r>
            <a:r>
              <a:rPr lang="zh-CN" altLang="en-US">
                <a:solidFill>
                  <a:srgbClr val="0000FF"/>
                </a:solidFill>
                <a:latin typeface="楷体_GB2312" pitchFamily="49" charset="-122"/>
                <a:ea typeface="楷体_GB2312" pitchFamily="49" charset="-122"/>
              </a:rPr>
              <a:t>。</a:t>
            </a:r>
          </a:p>
          <a:p>
            <a:pPr>
              <a:buFont typeface="Wingdings" pitchFamily="2" charset="2"/>
              <a:buNone/>
            </a:pPr>
            <a:r>
              <a:rPr lang="zh-CN" altLang="en-US">
                <a:latin typeface="楷体_GB2312" pitchFamily="49" charset="-122"/>
                <a:ea typeface="楷体_GB2312" pitchFamily="49" charset="-122"/>
              </a:rPr>
              <a:t>  </a:t>
            </a:r>
            <a:r>
              <a:rPr lang="zh-CN" altLang="en-US">
                <a:solidFill>
                  <a:srgbClr val="0000FF"/>
                </a:solidFill>
                <a:latin typeface="楷体_GB2312" pitchFamily="49" charset="-122"/>
                <a:ea typeface="楷体_GB2312" pitchFamily="49" charset="-122"/>
              </a:rPr>
              <a:t>如</a:t>
            </a:r>
            <a:r>
              <a:rPr lang="en-US" altLang="zh-CN">
                <a:solidFill>
                  <a:srgbClr val="0000FF"/>
                </a:solidFill>
                <a:latin typeface="楷体_GB2312" pitchFamily="49" charset="-122"/>
                <a:ea typeface="楷体_GB2312" pitchFamily="49" charset="-122"/>
              </a:rPr>
              <a:t>P(x) :x</a:t>
            </a:r>
            <a:r>
              <a:rPr lang="zh-CN" altLang="en-US">
                <a:solidFill>
                  <a:srgbClr val="0000FF"/>
                </a:solidFill>
                <a:latin typeface="楷体_GB2312" pitchFamily="49" charset="-122"/>
                <a:ea typeface="楷体_GB2312" pitchFamily="49" charset="-122"/>
              </a:rPr>
              <a:t>是科学家。 </a:t>
            </a:r>
          </a:p>
          <a:p>
            <a:pPr>
              <a:buFont typeface="Wingdings" pitchFamily="2" charset="2"/>
              <a:buNone/>
            </a:pPr>
            <a:r>
              <a:rPr lang="zh-CN" altLang="en-US">
                <a:solidFill>
                  <a:srgbClr val="0000FF"/>
                </a:solidFill>
                <a:latin typeface="楷体_GB2312" pitchFamily="49" charset="-122"/>
                <a:ea typeface="楷体_GB2312" pitchFamily="49" charset="-122"/>
              </a:rPr>
              <a:t>  </a:t>
            </a:r>
            <a:r>
              <a:rPr lang="en-US" altLang="zh-CN">
                <a:solidFill>
                  <a:srgbClr val="0000FF"/>
                </a:solidFill>
                <a:latin typeface="楷体_GB2312" pitchFamily="49" charset="-122"/>
                <a:ea typeface="楷体_GB2312" pitchFamily="49" charset="-122"/>
              </a:rPr>
              <a:t>x</a:t>
            </a:r>
            <a:r>
              <a:rPr lang="zh-CN" altLang="en-US">
                <a:solidFill>
                  <a:srgbClr val="0000FF"/>
                </a:solidFill>
                <a:latin typeface="楷体_GB2312" pitchFamily="49" charset="-122"/>
                <a:ea typeface="楷体_GB2312" pitchFamily="49" charset="-122"/>
              </a:rPr>
              <a:t>在科学家范围内，则</a:t>
            </a:r>
            <a:r>
              <a:rPr lang="en-US" altLang="zh-CN">
                <a:solidFill>
                  <a:srgbClr val="0000FF"/>
                </a:solidFill>
                <a:latin typeface="楷体_GB2312" pitchFamily="49" charset="-122"/>
                <a:ea typeface="楷体_GB2312" pitchFamily="49" charset="-122"/>
              </a:rPr>
              <a:t>P(x)</a:t>
            </a:r>
            <a:r>
              <a:rPr lang="zh-CN" altLang="en-US">
                <a:solidFill>
                  <a:srgbClr val="0000FF"/>
                </a:solidFill>
                <a:latin typeface="楷体_GB2312" pitchFamily="49" charset="-122"/>
                <a:ea typeface="楷体_GB2312" pitchFamily="49" charset="-122"/>
              </a:rPr>
              <a:t>为</a:t>
            </a:r>
            <a:r>
              <a:rPr lang="en-US" altLang="zh-CN">
                <a:solidFill>
                  <a:srgbClr val="0000FF"/>
                </a:solidFill>
                <a:latin typeface="楷体_GB2312" pitchFamily="49" charset="-122"/>
                <a:ea typeface="楷体_GB2312" pitchFamily="49" charset="-122"/>
              </a:rPr>
              <a:t>T</a:t>
            </a:r>
            <a:r>
              <a:rPr lang="zh-CN" altLang="en-US">
                <a:solidFill>
                  <a:srgbClr val="0000FF"/>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rPr>
              <a:t>x</a:t>
            </a:r>
            <a:r>
              <a:rPr lang="zh-CN" altLang="en-US">
                <a:solidFill>
                  <a:srgbClr val="0000FF"/>
                </a:solidFill>
                <a:latin typeface="楷体_GB2312" pitchFamily="49" charset="-122"/>
                <a:ea typeface="楷体_GB2312" pitchFamily="49" charset="-122"/>
              </a:rPr>
              <a:t>不在科学家范围内，则</a:t>
            </a:r>
            <a:r>
              <a:rPr lang="en-US" altLang="zh-CN">
                <a:solidFill>
                  <a:srgbClr val="0000FF"/>
                </a:solidFill>
                <a:latin typeface="楷体_GB2312" pitchFamily="49" charset="-122"/>
                <a:ea typeface="楷体_GB2312" pitchFamily="49" charset="-122"/>
              </a:rPr>
              <a:t>P(x)</a:t>
            </a:r>
            <a:r>
              <a:rPr lang="zh-CN" altLang="en-US">
                <a:solidFill>
                  <a:srgbClr val="0000FF"/>
                </a:solidFill>
                <a:latin typeface="楷体_GB2312" pitchFamily="49" charset="-122"/>
                <a:ea typeface="楷体_GB2312" pitchFamily="49" charset="-122"/>
              </a:rPr>
              <a:t>为</a:t>
            </a:r>
            <a:r>
              <a:rPr lang="en-US" altLang="zh-CN">
                <a:solidFill>
                  <a:srgbClr val="0000FF"/>
                </a:solidFill>
                <a:latin typeface="楷体_GB2312" pitchFamily="49" charset="-122"/>
                <a:ea typeface="楷体_GB2312" pitchFamily="49" charset="-122"/>
              </a:rPr>
              <a:t>F</a:t>
            </a:r>
            <a:r>
              <a:rPr lang="zh-CN" altLang="en-US">
                <a:solidFill>
                  <a:srgbClr val="0000FF"/>
                </a:solidFill>
                <a:latin typeface="楷体_GB2312" pitchFamily="49" charset="-122"/>
                <a:ea typeface="楷体_GB2312" pitchFamily="49" charset="-122"/>
              </a:rPr>
              <a:t>。</a:t>
            </a:r>
          </a:p>
          <a:p>
            <a:pPr>
              <a:buFont typeface="Wingdings" pitchFamily="2" charset="2"/>
              <a:buNone/>
            </a:pPr>
            <a:r>
              <a:rPr lang="zh-CN" altLang="en-US">
                <a:solidFill>
                  <a:srgbClr val="0000FF"/>
                </a:solidFill>
                <a:latin typeface="楷体_GB2312" pitchFamily="49" charset="-122"/>
                <a:ea typeface="楷体_GB2312" pitchFamily="49" charset="-122"/>
              </a:rPr>
              <a:t>  </a:t>
            </a:r>
            <a:r>
              <a:rPr lang="en-US" altLang="zh-CN">
                <a:solidFill>
                  <a:srgbClr val="0000FF"/>
                </a:solidFill>
                <a:latin typeface="楷体_GB2312" pitchFamily="49" charset="-122"/>
                <a:ea typeface="楷体_GB2312" pitchFamily="49" charset="-122"/>
              </a:rPr>
              <a:t>x</a:t>
            </a:r>
            <a:r>
              <a:rPr lang="zh-CN" altLang="en-US">
                <a:solidFill>
                  <a:srgbClr val="0000FF"/>
                </a:solidFill>
                <a:latin typeface="楷体_GB2312" pitchFamily="49" charset="-122"/>
                <a:ea typeface="楷体_GB2312" pitchFamily="49" charset="-122"/>
              </a:rPr>
              <a:t>只在科学家范围内，则</a:t>
            </a:r>
            <a:r>
              <a:rPr lang="en-US" altLang="zh-CN">
                <a:solidFill>
                  <a:srgbClr val="0000FF"/>
                </a:solidFill>
                <a:latin typeface="楷体_GB2312" pitchFamily="49" charset="-122"/>
                <a:ea typeface="楷体_GB2312" pitchFamily="49" charset="-122"/>
              </a:rPr>
              <a:t>P(x)</a:t>
            </a:r>
            <a:r>
              <a:rPr lang="zh-CN" altLang="en-US">
                <a:solidFill>
                  <a:srgbClr val="0000FF"/>
                </a:solidFill>
                <a:latin typeface="楷体_GB2312" pitchFamily="49" charset="-122"/>
                <a:ea typeface="楷体_GB2312" pitchFamily="49" charset="-122"/>
              </a:rPr>
              <a:t>为永真。</a:t>
            </a:r>
          </a:p>
          <a:p>
            <a:pPr>
              <a:buFont typeface="Wingdings" pitchFamily="2" charset="2"/>
              <a:buNone/>
            </a:pPr>
            <a:endParaRPr lang="zh-CN" altLang="en-US">
              <a:solidFill>
                <a:srgbClr val="0000FF"/>
              </a:solidFill>
              <a:latin typeface="楷体_GB2312" pitchFamily="49" charset="-122"/>
              <a:ea typeface="楷体_GB2312" pitchFamily="49" charset="-122"/>
            </a:endParaRPr>
          </a:p>
          <a:p>
            <a:pPr>
              <a:buClr>
                <a:srgbClr val="B2B2B2"/>
              </a:buClr>
              <a:buFont typeface="Wingdings" pitchFamily="2" charset="2"/>
              <a:buChar char="n"/>
            </a:pPr>
            <a:r>
              <a:rPr lang="zh-CN" altLang="en-US">
                <a:solidFill>
                  <a:srgbClr val="B2B2B2"/>
                </a:solidFill>
                <a:latin typeface="楷体_GB2312" pitchFamily="49" charset="-122"/>
                <a:ea typeface="楷体_GB2312" pitchFamily="49" charset="-122"/>
              </a:rPr>
              <a:t>每个谓词一般都有各自的个体域，把各种个体域综合在一起作为论述范围的域叫全总个体域（全论域）用</a:t>
            </a:r>
            <a:r>
              <a:rPr lang="en-US" altLang="zh-CN">
                <a:solidFill>
                  <a:srgbClr val="B2B2B2"/>
                </a:solidFill>
                <a:latin typeface="楷体_GB2312" pitchFamily="49" charset="-122"/>
                <a:ea typeface="楷体_GB2312" pitchFamily="49" charset="-122"/>
              </a:rPr>
              <a:t>E</a:t>
            </a:r>
            <a:r>
              <a:rPr lang="zh-CN" altLang="en-US">
                <a:solidFill>
                  <a:srgbClr val="B2B2B2"/>
                </a:solidFill>
                <a:latin typeface="楷体_GB2312" pitchFamily="49" charset="-122"/>
                <a:ea typeface="楷体_GB2312" pitchFamily="49" charset="-122"/>
              </a:rPr>
              <a:t>表示。</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E85FA7D-AAC8-430E-A4A2-08DD408E864B}"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01C809C3-C7F0-436E-9C35-2A61D335D28E}" type="slidenum">
              <a:rPr lang="en-US" altLang="zh-CN"/>
              <a:pPr/>
              <a:t>22</a:t>
            </a:fld>
            <a:r>
              <a:rPr lang="en-US" altLang="zh-CN"/>
              <a:t>/70</a:t>
            </a:r>
          </a:p>
        </p:txBody>
      </p:sp>
      <p:sp>
        <p:nvSpPr>
          <p:cNvPr id="195586" name="Rectangle 2"/>
          <p:cNvSpPr>
            <a:spLocks noGrp="1" noChangeArrowheads="1"/>
          </p:cNvSpPr>
          <p:nvPr>
            <p:ph type="title"/>
          </p:nvPr>
        </p:nvSpPr>
        <p:spPr/>
        <p:txBody>
          <a:bodyPr/>
          <a:lstStyle/>
          <a:p>
            <a:endParaRPr lang="zh-CN" altLang="zh-CN">
              <a:ea typeface="楷体_GB2312" pitchFamily="49" charset="-122"/>
            </a:endParaRPr>
          </a:p>
        </p:txBody>
      </p:sp>
      <p:sp>
        <p:nvSpPr>
          <p:cNvPr id="195587" name="Rectangle 3"/>
          <p:cNvSpPr>
            <a:spLocks noGrp="1" noChangeArrowheads="1"/>
          </p:cNvSpPr>
          <p:nvPr>
            <p:ph type="body" idx="1"/>
          </p:nvPr>
        </p:nvSpPr>
        <p:spPr>
          <a:xfrm>
            <a:off x="1066800" y="1166813"/>
            <a:ext cx="7620000" cy="4687887"/>
          </a:xfrm>
        </p:spPr>
        <p:txBody>
          <a:bodyPr/>
          <a:lstStyle/>
          <a:p>
            <a:pPr>
              <a:buClr>
                <a:srgbClr val="FF0000"/>
              </a:buClr>
              <a:buFont typeface="Wingdings" pitchFamily="2" charset="2"/>
              <a:buChar char="n"/>
            </a:pPr>
            <a:r>
              <a:rPr lang="zh-CN" altLang="en-US" b="0">
                <a:latin typeface="楷体_GB2312" pitchFamily="49" charset="-122"/>
                <a:ea typeface="楷体_GB2312" pitchFamily="49" charset="-122"/>
              </a:rPr>
              <a:t>个体域对命题的真值有直接的影响。</a:t>
            </a:r>
          </a:p>
          <a:p>
            <a:pPr>
              <a:buFont typeface="Wingdings" pitchFamily="2" charset="2"/>
              <a:buNone/>
            </a:pPr>
            <a:r>
              <a:rPr lang="zh-CN" altLang="en-US" b="0">
                <a:latin typeface="楷体_GB2312" pitchFamily="49" charset="-122"/>
                <a:ea typeface="楷体_GB2312" pitchFamily="49" charset="-122"/>
              </a:rPr>
              <a:t>  如</a:t>
            </a:r>
            <a:r>
              <a:rPr lang="en-US" altLang="zh-CN" b="0">
                <a:latin typeface="楷体_GB2312" pitchFamily="49" charset="-122"/>
                <a:ea typeface="楷体_GB2312" pitchFamily="49" charset="-122"/>
              </a:rPr>
              <a:t>P(x) :x</a:t>
            </a:r>
            <a:r>
              <a:rPr lang="zh-CN" altLang="en-US" b="0">
                <a:latin typeface="楷体_GB2312" pitchFamily="49" charset="-122"/>
                <a:ea typeface="楷体_GB2312" pitchFamily="49" charset="-122"/>
              </a:rPr>
              <a:t>是科学家。 </a:t>
            </a:r>
          </a:p>
          <a:p>
            <a:pPr>
              <a:buFont typeface="Wingdings" pitchFamily="2" charset="2"/>
              <a:buNone/>
            </a:pPr>
            <a:r>
              <a:rPr lang="zh-CN" altLang="en-US" b="0">
                <a:latin typeface="楷体_GB2312" pitchFamily="49" charset="-122"/>
                <a:ea typeface="楷体_GB2312" pitchFamily="49" charset="-122"/>
              </a:rPr>
              <a:t>  </a:t>
            </a:r>
            <a:r>
              <a:rPr lang="en-US" altLang="zh-CN" b="0">
                <a:latin typeface="楷体_GB2312" pitchFamily="49" charset="-122"/>
                <a:ea typeface="楷体_GB2312" pitchFamily="49" charset="-122"/>
              </a:rPr>
              <a:t>x</a:t>
            </a:r>
            <a:r>
              <a:rPr lang="zh-CN" altLang="en-US" b="0">
                <a:latin typeface="楷体_GB2312" pitchFamily="49" charset="-122"/>
                <a:ea typeface="楷体_GB2312" pitchFamily="49" charset="-122"/>
              </a:rPr>
              <a:t>在科学家范围内，则</a:t>
            </a:r>
            <a:r>
              <a:rPr lang="en-US" altLang="zh-CN" b="0">
                <a:latin typeface="楷体_GB2312" pitchFamily="49" charset="-122"/>
                <a:ea typeface="楷体_GB2312" pitchFamily="49" charset="-122"/>
              </a:rPr>
              <a:t>P(x)</a:t>
            </a:r>
            <a:r>
              <a:rPr lang="zh-CN" altLang="en-US" b="0">
                <a:latin typeface="楷体_GB2312" pitchFamily="49" charset="-122"/>
                <a:ea typeface="楷体_GB2312" pitchFamily="49" charset="-122"/>
              </a:rPr>
              <a:t>为</a:t>
            </a:r>
            <a:r>
              <a:rPr lang="en-US" altLang="zh-CN" b="0">
                <a:latin typeface="楷体_GB2312" pitchFamily="49" charset="-122"/>
                <a:ea typeface="楷体_GB2312" pitchFamily="49" charset="-122"/>
              </a:rPr>
              <a:t>T</a:t>
            </a:r>
            <a:r>
              <a:rPr lang="zh-CN" altLang="en-US" b="0">
                <a:latin typeface="楷体_GB2312" pitchFamily="49" charset="-122"/>
                <a:ea typeface="楷体_GB2312" pitchFamily="49" charset="-122"/>
              </a:rPr>
              <a:t>，</a:t>
            </a:r>
            <a:r>
              <a:rPr lang="en-US" altLang="zh-CN" b="0">
                <a:latin typeface="楷体_GB2312" pitchFamily="49" charset="-122"/>
                <a:ea typeface="楷体_GB2312" pitchFamily="49" charset="-122"/>
              </a:rPr>
              <a:t>x</a:t>
            </a:r>
            <a:r>
              <a:rPr lang="zh-CN" altLang="en-US" b="0">
                <a:latin typeface="楷体_GB2312" pitchFamily="49" charset="-122"/>
                <a:ea typeface="楷体_GB2312" pitchFamily="49" charset="-122"/>
              </a:rPr>
              <a:t>不在科学家范围内，则</a:t>
            </a:r>
            <a:r>
              <a:rPr lang="en-US" altLang="zh-CN" b="0">
                <a:latin typeface="楷体_GB2312" pitchFamily="49" charset="-122"/>
                <a:ea typeface="楷体_GB2312" pitchFamily="49" charset="-122"/>
              </a:rPr>
              <a:t>P(x)</a:t>
            </a:r>
            <a:r>
              <a:rPr lang="zh-CN" altLang="en-US" b="0">
                <a:latin typeface="楷体_GB2312" pitchFamily="49" charset="-122"/>
                <a:ea typeface="楷体_GB2312" pitchFamily="49" charset="-122"/>
              </a:rPr>
              <a:t>为</a:t>
            </a:r>
            <a:r>
              <a:rPr lang="en-US" altLang="zh-CN" b="0">
                <a:latin typeface="楷体_GB2312" pitchFamily="49" charset="-122"/>
                <a:ea typeface="楷体_GB2312" pitchFamily="49" charset="-122"/>
              </a:rPr>
              <a:t>F</a:t>
            </a:r>
            <a:r>
              <a:rPr lang="zh-CN" altLang="en-US" b="0">
                <a:latin typeface="楷体_GB2312" pitchFamily="49" charset="-122"/>
                <a:ea typeface="楷体_GB2312" pitchFamily="49" charset="-122"/>
              </a:rPr>
              <a:t>。</a:t>
            </a:r>
          </a:p>
          <a:p>
            <a:pPr>
              <a:buFont typeface="Wingdings" pitchFamily="2" charset="2"/>
              <a:buNone/>
            </a:pPr>
            <a:r>
              <a:rPr lang="zh-CN" altLang="en-US" b="0">
                <a:latin typeface="楷体_GB2312" pitchFamily="49" charset="-122"/>
                <a:ea typeface="楷体_GB2312" pitchFamily="49" charset="-122"/>
              </a:rPr>
              <a:t>  </a:t>
            </a:r>
            <a:r>
              <a:rPr lang="en-US" altLang="zh-CN" b="0">
                <a:latin typeface="楷体_GB2312" pitchFamily="49" charset="-122"/>
                <a:ea typeface="楷体_GB2312" pitchFamily="49" charset="-122"/>
              </a:rPr>
              <a:t>x</a:t>
            </a:r>
            <a:r>
              <a:rPr lang="zh-CN" altLang="en-US" b="0">
                <a:latin typeface="楷体_GB2312" pitchFamily="49" charset="-122"/>
                <a:ea typeface="楷体_GB2312" pitchFamily="49" charset="-122"/>
              </a:rPr>
              <a:t>只在科学家范围内，则</a:t>
            </a:r>
            <a:r>
              <a:rPr lang="en-US" altLang="zh-CN" b="0">
                <a:latin typeface="楷体_GB2312" pitchFamily="49" charset="-122"/>
                <a:ea typeface="楷体_GB2312" pitchFamily="49" charset="-122"/>
              </a:rPr>
              <a:t>P(x)</a:t>
            </a:r>
            <a:r>
              <a:rPr lang="zh-CN" altLang="en-US" b="0">
                <a:latin typeface="楷体_GB2312" pitchFamily="49" charset="-122"/>
                <a:ea typeface="楷体_GB2312" pitchFamily="49" charset="-122"/>
              </a:rPr>
              <a:t>为永真。</a:t>
            </a:r>
          </a:p>
          <a:p>
            <a:pPr>
              <a:buFont typeface="Wingdings" pitchFamily="2" charset="2"/>
              <a:buNone/>
            </a:pPr>
            <a:endParaRPr lang="zh-CN" altLang="en-US">
              <a:solidFill>
                <a:srgbClr val="0000FF"/>
              </a:solidFill>
              <a:latin typeface="楷体_GB2312" pitchFamily="49" charset="-122"/>
              <a:ea typeface="楷体_GB2312" pitchFamily="49" charset="-122"/>
            </a:endParaRPr>
          </a:p>
          <a:p>
            <a:pPr>
              <a:buClr>
                <a:srgbClr val="FF0000"/>
              </a:buClr>
              <a:buFont typeface="Wingdings" pitchFamily="2" charset="2"/>
              <a:buChar char="n"/>
            </a:pPr>
            <a:r>
              <a:rPr lang="zh-CN" altLang="en-US">
                <a:solidFill>
                  <a:srgbClr val="0000FF"/>
                </a:solidFill>
                <a:latin typeface="楷体_GB2312" pitchFamily="49" charset="-122"/>
                <a:ea typeface="楷体_GB2312" pitchFamily="49" charset="-122"/>
              </a:rPr>
              <a:t>每个谓词一般都有各自的个体域，把各种个体域综合在一起作为论述范围的域叫</a:t>
            </a:r>
            <a:r>
              <a:rPr lang="zh-CN" altLang="en-US">
                <a:solidFill>
                  <a:srgbClr val="FF0000"/>
                </a:solidFill>
                <a:latin typeface="楷体_GB2312" pitchFamily="49" charset="-122"/>
                <a:ea typeface="楷体_GB2312" pitchFamily="49" charset="-122"/>
              </a:rPr>
              <a:t>全总个体域（全论域）</a:t>
            </a:r>
            <a:r>
              <a:rPr lang="zh-CN" altLang="en-US">
                <a:solidFill>
                  <a:srgbClr val="0000FF"/>
                </a:solidFill>
                <a:latin typeface="楷体_GB2312" pitchFamily="49" charset="-122"/>
                <a:ea typeface="楷体_GB2312" pitchFamily="49" charset="-122"/>
              </a:rPr>
              <a:t>用</a:t>
            </a:r>
            <a:r>
              <a:rPr lang="en-US" altLang="zh-CN">
                <a:solidFill>
                  <a:srgbClr val="0000FF"/>
                </a:solidFill>
                <a:latin typeface="楷体_GB2312" pitchFamily="49" charset="-122"/>
                <a:ea typeface="楷体_GB2312" pitchFamily="49" charset="-122"/>
              </a:rPr>
              <a:t>E</a:t>
            </a:r>
            <a:r>
              <a:rPr lang="zh-CN" altLang="en-US">
                <a:solidFill>
                  <a:srgbClr val="0000FF"/>
                </a:solidFill>
                <a:latin typeface="楷体_GB2312" pitchFamily="49" charset="-122"/>
                <a:ea typeface="楷体_GB2312" pitchFamily="49" charset="-122"/>
              </a:rPr>
              <a:t>表示。</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5E7D281-FC05-4987-9752-0E515E41794D}"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BA544D56-03E2-4EC9-AD9B-A04C67F8BD70}" type="slidenum">
              <a:rPr lang="en-US" altLang="zh-CN"/>
              <a:pPr/>
              <a:t>23</a:t>
            </a:fld>
            <a:r>
              <a:rPr lang="en-US" altLang="zh-CN"/>
              <a:t>/70</a:t>
            </a:r>
          </a:p>
        </p:txBody>
      </p:sp>
      <p:sp>
        <p:nvSpPr>
          <p:cNvPr id="198658" name="Rectangle 2"/>
          <p:cNvSpPr>
            <a:spLocks noGrp="1" noChangeArrowheads="1"/>
          </p:cNvSpPr>
          <p:nvPr>
            <p:ph type="title"/>
          </p:nvPr>
        </p:nvSpPr>
        <p:spPr/>
        <p:txBody>
          <a:bodyPr/>
          <a:lstStyle/>
          <a:p>
            <a:r>
              <a:rPr lang="zh-CN" altLang="en-US">
                <a:solidFill>
                  <a:srgbClr val="FF0000"/>
                </a:solidFill>
              </a:rPr>
              <a:t>几个结论</a:t>
            </a:r>
          </a:p>
        </p:txBody>
      </p:sp>
      <p:sp>
        <p:nvSpPr>
          <p:cNvPr id="198659" name="Rectangle 3"/>
          <p:cNvSpPr>
            <a:spLocks noGrp="1" noChangeArrowheads="1"/>
          </p:cNvSpPr>
          <p:nvPr>
            <p:ph type="body" idx="1"/>
          </p:nvPr>
        </p:nvSpPr>
        <p:spPr>
          <a:xfrm>
            <a:off x="1116013" y="1089025"/>
            <a:ext cx="7704137" cy="4892675"/>
          </a:xfrm>
        </p:spPr>
        <p:txBody>
          <a:bodyPr/>
          <a:lstStyle/>
          <a:p>
            <a:pPr marL="533400" indent="-533400">
              <a:buClr>
                <a:srgbClr val="FF0000"/>
              </a:buClr>
              <a:buFont typeface="Wingdings" pitchFamily="2" charset="2"/>
              <a:buNone/>
            </a:pPr>
            <a:r>
              <a:rPr lang="en-US" altLang="zh-CN" sz="2400" dirty="0">
                <a:solidFill>
                  <a:srgbClr val="FF0000"/>
                </a:solidFill>
                <a:latin typeface="楷体_GB2312" pitchFamily="49" charset="-122"/>
                <a:ea typeface="楷体_GB2312" pitchFamily="49" charset="-122"/>
              </a:rPr>
              <a:t>1</a:t>
            </a:r>
            <a:r>
              <a:rPr lang="zh-CN" altLang="en-US" sz="2400" dirty="0">
                <a:solidFill>
                  <a:srgbClr val="FF0000"/>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rPr>
              <a:t>谓词中</a:t>
            </a:r>
            <a:r>
              <a:rPr lang="zh-CN" altLang="en-US" sz="2400" dirty="0" smtClean="0">
                <a:solidFill>
                  <a:srgbClr val="0000FF"/>
                </a:solidFill>
                <a:latin typeface="楷体_GB2312" pitchFamily="49" charset="-122"/>
                <a:ea typeface="楷体_GB2312" pitchFamily="49" charset="-122"/>
              </a:rPr>
              <a:t>个体的</a:t>
            </a:r>
            <a:r>
              <a:rPr lang="zh-CN" altLang="en-US" sz="2400" dirty="0">
                <a:solidFill>
                  <a:srgbClr val="0000FF"/>
                </a:solidFill>
                <a:latin typeface="楷体_GB2312" pitchFamily="49" charset="-122"/>
                <a:ea typeface="楷体_GB2312" pitchFamily="49" charset="-122"/>
              </a:rPr>
              <a:t>顺序是十分重要的，不能随意变更。</a:t>
            </a:r>
          </a:p>
          <a:p>
            <a:pPr marL="533400" indent="-533400">
              <a:buClr>
                <a:srgbClr val="FF0000"/>
              </a:buClr>
              <a:buFont typeface="Wingdings" pitchFamily="2" charset="2"/>
              <a:buNone/>
            </a:pPr>
            <a:r>
              <a:rPr lang="en-US" altLang="zh-CN" sz="2400" dirty="0">
                <a:solidFill>
                  <a:srgbClr val="B2B2B2"/>
                </a:solidFill>
                <a:latin typeface="楷体_GB2312" pitchFamily="49" charset="-122"/>
                <a:ea typeface="楷体_GB2312" pitchFamily="49" charset="-122"/>
              </a:rPr>
              <a:t>2</a:t>
            </a:r>
            <a:r>
              <a:rPr lang="zh-CN" altLang="en-US" sz="2400" dirty="0">
                <a:solidFill>
                  <a:srgbClr val="B2B2B2"/>
                </a:solidFill>
                <a:latin typeface="楷体_GB2312" pitchFamily="49" charset="-122"/>
                <a:ea typeface="楷体_GB2312" pitchFamily="49" charset="-122"/>
              </a:rPr>
              <a:t>）一元谓词用以描述某一个客体的某种特性或性质，而</a:t>
            </a:r>
            <a:r>
              <a:rPr lang="en-US" altLang="zh-CN" sz="2400" dirty="0">
                <a:solidFill>
                  <a:srgbClr val="B2B2B2"/>
                </a:solidFill>
                <a:latin typeface="楷体_GB2312" pitchFamily="49" charset="-122"/>
                <a:ea typeface="楷体_GB2312" pitchFamily="49" charset="-122"/>
              </a:rPr>
              <a:t>n</a:t>
            </a:r>
            <a:r>
              <a:rPr lang="zh-CN" altLang="en-US" sz="2400" dirty="0">
                <a:solidFill>
                  <a:srgbClr val="B2B2B2"/>
                </a:solidFill>
                <a:latin typeface="楷体_GB2312" pitchFamily="49" charset="-122"/>
                <a:ea typeface="楷体_GB2312" pitchFamily="49" charset="-122"/>
              </a:rPr>
              <a:t>元谓词（二个以上）则用以描述</a:t>
            </a:r>
            <a:r>
              <a:rPr lang="en-US" altLang="zh-CN" sz="2400" dirty="0">
                <a:solidFill>
                  <a:srgbClr val="B2B2B2"/>
                </a:solidFill>
                <a:latin typeface="楷体_GB2312" pitchFamily="49" charset="-122"/>
                <a:ea typeface="楷体_GB2312" pitchFamily="49" charset="-122"/>
              </a:rPr>
              <a:t>n</a:t>
            </a:r>
            <a:r>
              <a:rPr lang="zh-CN" altLang="en-US" sz="2400" dirty="0">
                <a:solidFill>
                  <a:srgbClr val="B2B2B2"/>
                </a:solidFill>
                <a:latin typeface="楷体_GB2312" pitchFamily="49" charset="-122"/>
                <a:ea typeface="楷体_GB2312" pitchFamily="49" charset="-122"/>
              </a:rPr>
              <a:t>个客体之间的关系。</a:t>
            </a:r>
          </a:p>
          <a:p>
            <a:pPr marL="533400" indent="-533400">
              <a:buFont typeface="Wingdings" pitchFamily="2" charset="2"/>
              <a:buNone/>
            </a:pPr>
            <a:r>
              <a:rPr lang="en-US" altLang="zh-CN" sz="2400" dirty="0">
                <a:solidFill>
                  <a:srgbClr val="B2B2B2"/>
                </a:solidFill>
                <a:latin typeface="楷体_GB2312" pitchFamily="49" charset="-122"/>
                <a:ea typeface="楷体_GB2312" pitchFamily="49" charset="-122"/>
              </a:rPr>
              <a:t>3</a:t>
            </a:r>
            <a:r>
              <a:rPr lang="zh-CN" altLang="en-US"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0</a:t>
            </a:r>
            <a:r>
              <a:rPr lang="zh-CN" altLang="en-US" sz="2400" dirty="0">
                <a:solidFill>
                  <a:srgbClr val="B2B2B2"/>
                </a:solidFill>
                <a:latin typeface="楷体_GB2312" pitchFamily="49" charset="-122"/>
                <a:ea typeface="楷体_GB2312" pitchFamily="49" charset="-122"/>
              </a:rPr>
              <a:t>元谓词</a:t>
            </a:r>
            <a:r>
              <a:rPr lang="en-US" altLang="zh-CN" sz="2400" dirty="0">
                <a:solidFill>
                  <a:srgbClr val="B2B2B2"/>
                </a:solidFill>
                <a:latin typeface="楷体_GB2312" pitchFamily="49" charset="-122"/>
                <a:ea typeface="楷体_GB2312" pitchFamily="49" charset="-122"/>
              </a:rPr>
              <a:t>(</a:t>
            </a:r>
            <a:r>
              <a:rPr lang="zh-CN" altLang="en-US" sz="2400" dirty="0">
                <a:solidFill>
                  <a:srgbClr val="B2B2B2"/>
                </a:solidFill>
                <a:latin typeface="楷体_GB2312" pitchFamily="49" charset="-122"/>
                <a:ea typeface="楷体_GB2312" pitchFamily="49" charset="-122"/>
              </a:rPr>
              <a:t>不含客体词的</a:t>
            </a:r>
            <a:r>
              <a:rPr lang="en-US" altLang="zh-CN" sz="2400" dirty="0">
                <a:solidFill>
                  <a:srgbClr val="B2B2B2"/>
                </a:solidFill>
                <a:latin typeface="楷体_GB2312" pitchFamily="49" charset="-122"/>
                <a:ea typeface="楷体_GB2312" pitchFamily="49" charset="-122"/>
              </a:rPr>
              <a:t>)</a:t>
            </a:r>
            <a:r>
              <a:rPr lang="zh-CN" altLang="en-US" sz="2400" dirty="0">
                <a:solidFill>
                  <a:srgbClr val="B2B2B2"/>
                </a:solidFill>
                <a:latin typeface="楷体_GB2312" pitchFamily="49" charset="-122"/>
                <a:ea typeface="楷体_GB2312" pitchFamily="49" charset="-122"/>
              </a:rPr>
              <a:t>实际上就是一般的命题。</a:t>
            </a:r>
          </a:p>
          <a:p>
            <a:pPr marL="533400" indent="-533400">
              <a:buFont typeface="Wingdings" pitchFamily="2" charset="2"/>
              <a:buNone/>
            </a:pPr>
            <a:r>
              <a:rPr lang="en-US" altLang="zh-CN" sz="2400" dirty="0">
                <a:solidFill>
                  <a:srgbClr val="B2B2B2"/>
                </a:solidFill>
                <a:latin typeface="楷体_GB2312" pitchFamily="49" charset="-122"/>
                <a:ea typeface="楷体_GB2312" pitchFamily="49" charset="-122"/>
              </a:rPr>
              <a:t>4</a:t>
            </a:r>
            <a:r>
              <a:rPr lang="zh-CN" altLang="en-US" sz="2400" dirty="0">
                <a:solidFill>
                  <a:srgbClr val="B2B2B2"/>
                </a:solidFill>
                <a:latin typeface="楷体_GB2312" pitchFamily="49" charset="-122"/>
                <a:ea typeface="楷体_GB2312" pitchFamily="49" charset="-122"/>
              </a:rPr>
              <a:t>）具体命题的谓词表示形式和</a:t>
            </a:r>
            <a:r>
              <a:rPr lang="en-US" altLang="zh-CN" sz="2400" dirty="0">
                <a:solidFill>
                  <a:srgbClr val="B2B2B2"/>
                </a:solidFill>
                <a:latin typeface="楷体_GB2312" pitchFamily="49" charset="-122"/>
                <a:ea typeface="楷体_GB2312" pitchFamily="49" charset="-122"/>
              </a:rPr>
              <a:t>n</a:t>
            </a:r>
            <a:r>
              <a:rPr lang="zh-CN" altLang="en-US" sz="2400" dirty="0">
                <a:solidFill>
                  <a:srgbClr val="B2B2B2"/>
                </a:solidFill>
                <a:latin typeface="楷体_GB2312" pitchFamily="49" charset="-122"/>
                <a:ea typeface="楷体_GB2312" pitchFamily="49" charset="-122"/>
              </a:rPr>
              <a:t>元命题函数</a:t>
            </a:r>
            <a:r>
              <a:rPr lang="en-US" altLang="zh-CN" sz="2400" dirty="0">
                <a:solidFill>
                  <a:srgbClr val="B2B2B2"/>
                </a:solidFill>
                <a:latin typeface="楷体_GB2312" pitchFamily="49" charset="-122"/>
                <a:ea typeface="楷体_GB2312" pitchFamily="49" charset="-122"/>
              </a:rPr>
              <a:t>(n</a:t>
            </a:r>
            <a:r>
              <a:rPr lang="zh-CN" altLang="en-US" sz="2400" dirty="0">
                <a:solidFill>
                  <a:srgbClr val="B2B2B2"/>
                </a:solidFill>
                <a:latin typeface="楷体_GB2312" pitchFamily="49" charset="-122"/>
                <a:ea typeface="楷体_GB2312" pitchFamily="49" charset="-122"/>
              </a:rPr>
              <a:t>元谓词</a:t>
            </a:r>
            <a:r>
              <a:rPr lang="en-US" altLang="zh-CN" sz="2400" dirty="0">
                <a:solidFill>
                  <a:srgbClr val="B2B2B2"/>
                </a:solidFill>
                <a:latin typeface="楷体_GB2312" pitchFamily="49" charset="-122"/>
                <a:ea typeface="楷体_GB2312" pitchFamily="49" charset="-122"/>
              </a:rPr>
              <a:t>)</a:t>
            </a:r>
            <a:r>
              <a:rPr lang="zh-CN" altLang="en-US" sz="2400" dirty="0">
                <a:solidFill>
                  <a:srgbClr val="B2B2B2"/>
                </a:solidFill>
                <a:latin typeface="楷体_GB2312" pitchFamily="49" charset="-122"/>
                <a:ea typeface="楷体_GB2312" pitchFamily="49" charset="-122"/>
              </a:rPr>
              <a:t>是不同的，前者是有真值的，而后者不是命题，它的真值是不确定的。</a:t>
            </a:r>
          </a:p>
          <a:p>
            <a:pPr marL="533400" indent="-533400">
              <a:buFont typeface="Wingdings" pitchFamily="2" charset="2"/>
              <a:buNone/>
            </a:pPr>
            <a:r>
              <a:rPr lang="en-US" altLang="zh-CN" sz="2400" dirty="0">
                <a:solidFill>
                  <a:srgbClr val="B2B2B2"/>
                </a:solidFill>
                <a:latin typeface="楷体_GB2312" pitchFamily="49" charset="-122"/>
                <a:ea typeface="楷体_GB2312" pitchFamily="49" charset="-122"/>
              </a:rPr>
              <a:t>5</a:t>
            </a:r>
            <a:r>
              <a:rPr lang="zh-CN" altLang="en-US" sz="2400" dirty="0">
                <a:solidFill>
                  <a:srgbClr val="B2B2B2"/>
                </a:solidFill>
                <a:latin typeface="楷体_GB2312" pitchFamily="49" charset="-122"/>
                <a:ea typeface="楷体_GB2312" pitchFamily="49" charset="-122"/>
              </a:rPr>
              <a:t>）一个</a:t>
            </a:r>
            <a:r>
              <a:rPr lang="en-US" altLang="zh-CN" sz="2400" dirty="0">
                <a:solidFill>
                  <a:srgbClr val="B2B2B2"/>
                </a:solidFill>
                <a:latin typeface="楷体_GB2312" pitchFamily="49" charset="-122"/>
                <a:ea typeface="楷体_GB2312" pitchFamily="49" charset="-122"/>
              </a:rPr>
              <a:t>n</a:t>
            </a:r>
            <a:r>
              <a:rPr lang="zh-CN" altLang="en-US" sz="2400" dirty="0">
                <a:solidFill>
                  <a:srgbClr val="B2B2B2"/>
                </a:solidFill>
                <a:latin typeface="楷体_GB2312" pitchFamily="49" charset="-122"/>
                <a:ea typeface="楷体_GB2312" pitchFamily="49" charset="-122"/>
              </a:rPr>
              <a:t>元谓词不是一个命题，但将</a:t>
            </a:r>
            <a:r>
              <a:rPr lang="en-US" altLang="zh-CN" sz="2400" dirty="0">
                <a:solidFill>
                  <a:srgbClr val="B2B2B2"/>
                </a:solidFill>
                <a:latin typeface="楷体_GB2312" pitchFamily="49" charset="-122"/>
                <a:ea typeface="楷体_GB2312" pitchFamily="49" charset="-122"/>
              </a:rPr>
              <a:t>n</a:t>
            </a:r>
            <a:r>
              <a:rPr lang="zh-CN" altLang="en-US" sz="2400" dirty="0">
                <a:solidFill>
                  <a:srgbClr val="B2B2B2"/>
                </a:solidFill>
                <a:latin typeface="楷体_GB2312" pitchFamily="49" charset="-122"/>
                <a:ea typeface="楷体_GB2312" pitchFamily="49" charset="-122"/>
              </a:rPr>
              <a:t>元谓词中的客体变元都用个体域中具体的客体取代后，就成为一个命题。而且，客体变元在不同的个体域中取不同的值对是否成为命题及命题的真值有很大的影响。</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302881A-8B80-4ABB-A684-30BB73C94616}"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232809F4-8843-44BC-B230-9D19BE88BCBA}" type="slidenum">
              <a:rPr lang="en-US" altLang="zh-CN"/>
              <a:pPr/>
              <a:t>24</a:t>
            </a:fld>
            <a:r>
              <a:rPr lang="en-US" altLang="zh-CN"/>
              <a:t>/70</a:t>
            </a:r>
          </a:p>
        </p:txBody>
      </p:sp>
      <p:sp>
        <p:nvSpPr>
          <p:cNvPr id="197634" name="Rectangle 2"/>
          <p:cNvSpPr>
            <a:spLocks noGrp="1" noChangeArrowheads="1"/>
          </p:cNvSpPr>
          <p:nvPr>
            <p:ph type="title"/>
          </p:nvPr>
        </p:nvSpPr>
        <p:spPr/>
        <p:txBody>
          <a:bodyPr/>
          <a:lstStyle/>
          <a:p>
            <a:r>
              <a:rPr lang="zh-CN" altLang="en-US">
                <a:solidFill>
                  <a:srgbClr val="FF0000"/>
                </a:solidFill>
              </a:rPr>
              <a:t>几个结论</a:t>
            </a:r>
          </a:p>
        </p:txBody>
      </p:sp>
      <p:sp>
        <p:nvSpPr>
          <p:cNvPr id="197635" name="Rectangle 3"/>
          <p:cNvSpPr>
            <a:spLocks noGrp="1" noChangeArrowheads="1"/>
          </p:cNvSpPr>
          <p:nvPr>
            <p:ph type="body" idx="1"/>
          </p:nvPr>
        </p:nvSpPr>
        <p:spPr>
          <a:xfrm>
            <a:off x="1116013" y="1089025"/>
            <a:ext cx="7704137" cy="4892675"/>
          </a:xfrm>
        </p:spPr>
        <p:txBody>
          <a:bodyPr/>
          <a:lstStyle/>
          <a:p>
            <a:pPr marL="533400" indent="-533400">
              <a:buClr>
                <a:srgbClr val="FF0000"/>
              </a:buClr>
              <a:buFont typeface="Wingdings" pitchFamily="2" charset="2"/>
              <a:buNone/>
            </a:pPr>
            <a:r>
              <a:rPr lang="en-US" altLang="zh-CN" sz="2400">
                <a:solidFill>
                  <a:srgbClr val="FF0000"/>
                </a:solidFill>
                <a:latin typeface="楷体_GB2312" pitchFamily="49" charset="-122"/>
                <a:ea typeface="楷体_GB2312" pitchFamily="49" charset="-122"/>
              </a:rPr>
              <a:t>1</a:t>
            </a:r>
            <a:r>
              <a:rPr lang="zh-CN" altLang="en-US" sz="2400">
                <a:solidFill>
                  <a:srgbClr val="FF0000"/>
                </a:solidFill>
                <a:latin typeface="楷体_GB2312" pitchFamily="49" charset="-122"/>
                <a:ea typeface="楷体_GB2312" pitchFamily="49" charset="-122"/>
              </a:rPr>
              <a:t>）</a:t>
            </a:r>
            <a:r>
              <a:rPr lang="zh-CN" altLang="en-US" sz="2400" b="0">
                <a:latin typeface="楷体_GB2312" pitchFamily="49" charset="-122"/>
                <a:ea typeface="楷体_GB2312" pitchFamily="49" charset="-122"/>
              </a:rPr>
              <a:t>谓词中个体词的顺序是十分重要的，不能随意变更。</a:t>
            </a:r>
          </a:p>
          <a:p>
            <a:pPr marL="533400" indent="-533400">
              <a:buClr>
                <a:srgbClr val="FF0000"/>
              </a:buClr>
              <a:buFont typeface="Wingdings" pitchFamily="2" charset="2"/>
              <a:buNone/>
            </a:pPr>
            <a:r>
              <a:rPr lang="en-US" altLang="zh-CN" sz="2400">
                <a:solidFill>
                  <a:srgbClr val="FF0000"/>
                </a:solidFill>
                <a:latin typeface="楷体_GB2312" pitchFamily="49" charset="-122"/>
                <a:ea typeface="楷体_GB2312" pitchFamily="49" charset="-122"/>
              </a:rPr>
              <a:t>2</a:t>
            </a:r>
            <a:r>
              <a:rPr lang="zh-CN" altLang="en-US" sz="2400">
                <a:solidFill>
                  <a:srgbClr val="FF0000"/>
                </a:solidFill>
                <a:latin typeface="楷体_GB2312" pitchFamily="49" charset="-122"/>
                <a:ea typeface="楷体_GB2312" pitchFamily="49" charset="-122"/>
              </a:rPr>
              <a:t>）一元谓词用以描述某一个客体的某种特性或性质，而</a:t>
            </a:r>
            <a:r>
              <a:rPr lang="en-US" altLang="zh-CN" sz="2400">
                <a:solidFill>
                  <a:srgbClr val="FF0000"/>
                </a:solidFill>
                <a:latin typeface="楷体_GB2312" pitchFamily="49" charset="-122"/>
                <a:ea typeface="楷体_GB2312" pitchFamily="49" charset="-122"/>
              </a:rPr>
              <a:t>n</a:t>
            </a:r>
            <a:r>
              <a:rPr lang="zh-CN" altLang="en-US" sz="2400">
                <a:solidFill>
                  <a:srgbClr val="FF0000"/>
                </a:solidFill>
                <a:latin typeface="楷体_GB2312" pitchFamily="49" charset="-122"/>
                <a:ea typeface="楷体_GB2312" pitchFamily="49" charset="-122"/>
              </a:rPr>
              <a:t>元谓词（二个以上）则用以描述</a:t>
            </a:r>
            <a:r>
              <a:rPr lang="en-US" altLang="zh-CN" sz="2400">
                <a:solidFill>
                  <a:srgbClr val="FF0000"/>
                </a:solidFill>
                <a:latin typeface="楷体_GB2312" pitchFamily="49" charset="-122"/>
                <a:ea typeface="楷体_GB2312" pitchFamily="49" charset="-122"/>
              </a:rPr>
              <a:t>n</a:t>
            </a:r>
            <a:r>
              <a:rPr lang="zh-CN" altLang="en-US" sz="2400">
                <a:solidFill>
                  <a:srgbClr val="FF0000"/>
                </a:solidFill>
                <a:latin typeface="楷体_GB2312" pitchFamily="49" charset="-122"/>
                <a:ea typeface="楷体_GB2312" pitchFamily="49" charset="-122"/>
              </a:rPr>
              <a:t>个客体之间的关系</a:t>
            </a:r>
            <a:r>
              <a:rPr lang="zh-CN" altLang="en-US" sz="2400">
                <a:solidFill>
                  <a:srgbClr val="0000FF"/>
                </a:solidFill>
                <a:latin typeface="楷体_GB2312" pitchFamily="49" charset="-122"/>
                <a:ea typeface="楷体_GB2312" pitchFamily="49" charset="-122"/>
              </a:rPr>
              <a:t>。</a:t>
            </a:r>
          </a:p>
          <a:p>
            <a:pPr marL="533400" indent="-533400">
              <a:buFont typeface="Wingdings" pitchFamily="2" charset="2"/>
              <a:buNone/>
            </a:pPr>
            <a:r>
              <a:rPr lang="en-US" altLang="zh-CN" sz="2400">
                <a:solidFill>
                  <a:srgbClr val="B2B2B2"/>
                </a:solidFill>
                <a:latin typeface="楷体_GB2312" pitchFamily="49" charset="-122"/>
                <a:ea typeface="楷体_GB2312" pitchFamily="49" charset="-122"/>
              </a:rPr>
              <a:t>3</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0</a:t>
            </a:r>
            <a:r>
              <a:rPr lang="zh-CN" altLang="en-US" sz="2400">
                <a:solidFill>
                  <a:srgbClr val="B2B2B2"/>
                </a:solidFill>
                <a:latin typeface="楷体_GB2312" pitchFamily="49" charset="-122"/>
                <a:ea typeface="楷体_GB2312" pitchFamily="49" charset="-122"/>
              </a:rPr>
              <a:t>元谓词</a:t>
            </a:r>
            <a:r>
              <a:rPr lang="en-US" altLang="zh-CN" sz="2400">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不含客体词的</a:t>
            </a:r>
            <a:r>
              <a:rPr lang="en-US" altLang="zh-CN" sz="2400">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实际上就是一般的命题。</a:t>
            </a:r>
          </a:p>
          <a:p>
            <a:pPr marL="533400" indent="-533400">
              <a:buFont typeface="Wingdings" pitchFamily="2" charset="2"/>
              <a:buNone/>
            </a:pPr>
            <a:r>
              <a:rPr lang="en-US" altLang="zh-CN" sz="2400">
                <a:solidFill>
                  <a:srgbClr val="B2B2B2"/>
                </a:solidFill>
                <a:latin typeface="楷体_GB2312" pitchFamily="49" charset="-122"/>
                <a:ea typeface="楷体_GB2312" pitchFamily="49" charset="-122"/>
              </a:rPr>
              <a:t>4</a:t>
            </a:r>
            <a:r>
              <a:rPr lang="zh-CN" altLang="en-US" sz="2400">
                <a:solidFill>
                  <a:srgbClr val="B2B2B2"/>
                </a:solidFill>
                <a:latin typeface="楷体_GB2312" pitchFamily="49" charset="-122"/>
                <a:ea typeface="楷体_GB2312" pitchFamily="49" charset="-122"/>
              </a:rPr>
              <a:t>）具体命题的谓词表示形式和</a:t>
            </a:r>
            <a:r>
              <a:rPr lang="en-US" altLang="zh-CN" sz="2400">
                <a:solidFill>
                  <a:srgbClr val="B2B2B2"/>
                </a:solidFill>
                <a:latin typeface="楷体_GB2312" pitchFamily="49" charset="-122"/>
                <a:ea typeface="楷体_GB2312" pitchFamily="49" charset="-122"/>
              </a:rPr>
              <a:t>n</a:t>
            </a:r>
            <a:r>
              <a:rPr lang="zh-CN" altLang="en-US" sz="2400">
                <a:solidFill>
                  <a:srgbClr val="B2B2B2"/>
                </a:solidFill>
                <a:latin typeface="楷体_GB2312" pitchFamily="49" charset="-122"/>
                <a:ea typeface="楷体_GB2312" pitchFamily="49" charset="-122"/>
              </a:rPr>
              <a:t>元命题函数</a:t>
            </a:r>
            <a:r>
              <a:rPr lang="en-US" altLang="zh-CN" sz="2400">
                <a:solidFill>
                  <a:srgbClr val="B2B2B2"/>
                </a:solidFill>
                <a:latin typeface="楷体_GB2312" pitchFamily="49" charset="-122"/>
                <a:ea typeface="楷体_GB2312" pitchFamily="49" charset="-122"/>
              </a:rPr>
              <a:t>(n</a:t>
            </a:r>
            <a:r>
              <a:rPr lang="zh-CN" altLang="en-US" sz="2400">
                <a:solidFill>
                  <a:srgbClr val="B2B2B2"/>
                </a:solidFill>
                <a:latin typeface="楷体_GB2312" pitchFamily="49" charset="-122"/>
                <a:ea typeface="楷体_GB2312" pitchFamily="49" charset="-122"/>
              </a:rPr>
              <a:t>元谓词</a:t>
            </a:r>
            <a:r>
              <a:rPr lang="en-US" altLang="zh-CN" sz="2400">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是不同的，前者是有真值的，而后者不是命题，它的真值是不确定的。</a:t>
            </a:r>
          </a:p>
          <a:p>
            <a:pPr marL="533400" indent="-533400">
              <a:buFont typeface="Wingdings" pitchFamily="2" charset="2"/>
              <a:buNone/>
            </a:pPr>
            <a:r>
              <a:rPr lang="en-US" altLang="zh-CN" sz="2400">
                <a:solidFill>
                  <a:srgbClr val="B2B2B2"/>
                </a:solidFill>
                <a:latin typeface="楷体_GB2312" pitchFamily="49" charset="-122"/>
                <a:ea typeface="楷体_GB2312" pitchFamily="49" charset="-122"/>
              </a:rPr>
              <a:t>5</a:t>
            </a:r>
            <a:r>
              <a:rPr lang="zh-CN" altLang="en-US" sz="2400">
                <a:solidFill>
                  <a:srgbClr val="B2B2B2"/>
                </a:solidFill>
                <a:latin typeface="楷体_GB2312" pitchFamily="49" charset="-122"/>
                <a:ea typeface="楷体_GB2312" pitchFamily="49" charset="-122"/>
              </a:rPr>
              <a:t>）一个</a:t>
            </a:r>
            <a:r>
              <a:rPr lang="en-US" altLang="zh-CN" sz="2400">
                <a:solidFill>
                  <a:srgbClr val="B2B2B2"/>
                </a:solidFill>
                <a:latin typeface="楷体_GB2312" pitchFamily="49" charset="-122"/>
                <a:ea typeface="楷体_GB2312" pitchFamily="49" charset="-122"/>
              </a:rPr>
              <a:t>n</a:t>
            </a:r>
            <a:r>
              <a:rPr lang="zh-CN" altLang="en-US" sz="2400">
                <a:solidFill>
                  <a:srgbClr val="B2B2B2"/>
                </a:solidFill>
                <a:latin typeface="楷体_GB2312" pitchFamily="49" charset="-122"/>
                <a:ea typeface="楷体_GB2312" pitchFamily="49" charset="-122"/>
              </a:rPr>
              <a:t>元谓词不是一个命题，但将</a:t>
            </a:r>
            <a:r>
              <a:rPr lang="en-US" altLang="zh-CN" sz="2400">
                <a:solidFill>
                  <a:srgbClr val="B2B2B2"/>
                </a:solidFill>
                <a:latin typeface="楷体_GB2312" pitchFamily="49" charset="-122"/>
                <a:ea typeface="楷体_GB2312" pitchFamily="49" charset="-122"/>
              </a:rPr>
              <a:t>n</a:t>
            </a:r>
            <a:r>
              <a:rPr lang="zh-CN" altLang="en-US" sz="2400">
                <a:solidFill>
                  <a:srgbClr val="B2B2B2"/>
                </a:solidFill>
                <a:latin typeface="楷体_GB2312" pitchFamily="49" charset="-122"/>
                <a:ea typeface="楷体_GB2312" pitchFamily="49" charset="-122"/>
              </a:rPr>
              <a:t>元谓词中的客体变元都用个体域中具体的客体取代后，就成为一个命题。而且，客体变元在不同的个体域中取不同的值对是否成为命题及命题的真值有很大的影响。</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0DE40B3-FA5C-4552-AA16-CEED61C04542}"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64B59089-147F-4AAC-AD70-F1EC62E5570F}" type="slidenum">
              <a:rPr lang="en-US" altLang="zh-CN"/>
              <a:pPr/>
              <a:t>25</a:t>
            </a:fld>
            <a:r>
              <a:rPr lang="en-US" altLang="zh-CN"/>
              <a:t>/70</a:t>
            </a:r>
          </a:p>
        </p:txBody>
      </p:sp>
      <p:sp>
        <p:nvSpPr>
          <p:cNvPr id="196610" name="Rectangle 2"/>
          <p:cNvSpPr>
            <a:spLocks noGrp="1" noChangeArrowheads="1"/>
          </p:cNvSpPr>
          <p:nvPr>
            <p:ph type="title"/>
          </p:nvPr>
        </p:nvSpPr>
        <p:spPr/>
        <p:txBody>
          <a:bodyPr/>
          <a:lstStyle/>
          <a:p>
            <a:r>
              <a:rPr lang="zh-CN" altLang="en-US">
                <a:solidFill>
                  <a:srgbClr val="FF0000"/>
                </a:solidFill>
              </a:rPr>
              <a:t>几个结论</a:t>
            </a:r>
          </a:p>
        </p:txBody>
      </p:sp>
      <p:sp>
        <p:nvSpPr>
          <p:cNvPr id="196611" name="Rectangle 3"/>
          <p:cNvSpPr>
            <a:spLocks noGrp="1" noChangeArrowheads="1"/>
          </p:cNvSpPr>
          <p:nvPr>
            <p:ph type="body" idx="1"/>
          </p:nvPr>
        </p:nvSpPr>
        <p:spPr>
          <a:xfrm>
            <a:off x="1116013" y="1089025"/>
            <a:ext cx="7704137" cy="4892675"/>
          </a:xfrm>
        </p:spPr>
        <p:txBody>
          <a:bodyPr/>
          <a:lstStyle/>
          <a:p>
            <a:pPr marL="533400" indent="-533400">
              <a:buClr>
                <a:srgbClr val="FF0000"/>
              </a:buClr>
              <a:buFont typeface="Wingdings" pitchFamily="2" charset="2"/>
              <a:buNone/>
            </a:pPr>
            <a:r>
              <a:rPr lang="en-US" altLang="zh-CN" sz="2400">
                <a:solidFill>
                  <a:srgbClr val="FF0000"/>
                </a:solidFill>
                <a:latin typeface="楷体_GB2312" pitchFamily="49" charset="-122"/>
                <a:ea typeface="楷体_GB2312" pitchFamily="49" charset="-122"/>
              </a:rPr>
              <a:t>1</a:t>
            </a:r>
            <a:r>
              <a:rPr lang="zh-CN" altLang="en-US" sz="2400">
                <a:solidFill>
                  <a:srgbClr val="FF0000"/>
                </a:solidFill>
                <a:latin typeface="楷体_GB2312" pitchFamily="49" charset="-122"/>
                <a:ea typeface="楷体_GB2312" pitchFamily="49" charset="-122"/>
              </a:rPr>
              <a:t>）</a:t>
            </a:r>
            <a:r>
              <a:rPr lang="zh-CN" altLang="en-US" sz="2400" b="0">
                <a:latin typeface="楷体_GB2312" pitchFamily="49" charset="-122"/>
                <a:ea typeface="楷体_GB2312" pitchFamily="49" charset="-122"/>
              </a:rPr>
              <a:t>谓词中个体词的顺序是十分重要的，不能随意变更。</a:t>
            </a:r>
          </a:p>
          <a:p>
            <a:pPr marL="533400" indent="-533400">
              <a:buClr>
                <a:srgbClr val="FF0000"/>
              </a:buClr>
              <a:buFont typeface="Wingdings" pitchFamily="2" charset="2"/>
              <a:buNone/>
            </a:pPr>
            <a:r>
              <a:rPr lang="en-US" altLang="zh-CN" sz="2400">
                <a:solidFill>
                  <a:srgbClr val="FF0000"/>
                </a:solidFill>
                <a:latin typeface="楷体_GB2312" pitchFamily="49" charset="-122"/>
                <a:ea typeface="楷体_GB2312" pitchFamily="49" charset="-122"/>
              </a:rPr>
              <a:t>2</a:t>
            </a:r>
            <a:r>
              <a:rPr lang="zh-CN" altLang="en-US" sz="2400">
                <a:solidFill>
                  <a:srgbClr val="FF0000"/>
                </a:solidFill>
                <a:latin typeface="楷体_GB2312" pitchFamily="49" charset="-122"/>
                <a:ea typeface="楷体_GB2312" pitchFamily="49" charset="-122"/>
              </a:rPr>
              <a:t>）</a:t>
            </a:r>
            <a:r>
              <a:rPr lang="zh-CN" altLang="en-US" sz="2400" b="0">
                <a:latin typeface="楷体_GB2312" pitchFamily="49" charset="-122"/>
                <a:ea typeface="楷体_GB2312" pitchFamily="49" charset="-122"/>
              </a:rPr>
              <a:t>一元谓词用以描述某一个客体的某种特性或性质，而</a:t>
            </a:r>
            <a:r>
              <a:rPr lang="en-US" altLang="zh-CN" sz="2400" b="0">
                <a:latin typeface="楷体_GB2312" pitchFamily="49" charset="-122"/>
                <a:ea typeface="楷体_GB2312" pitchFamily="49" charset="-122"/>
              </a:rPr>
              <a:t>n</a:t>
            </a:r>
            <a:r>
              <a:rPr lang="zh-CN" altLang="en-US" sz="2400" b="0">
                <a:latin typeface="楷体_GB2312" pitchFamily="49" charset="-122"/>
                <a:ea typeface="楷体_GB2312" pitchFamily="49" charset="-122"/>
              </a:rPr>
              <a:t>元谓词（二个以上）则用以描述</a:t>
            </a:r>
            <a:r>
              <a:rPr lang="en-US" altLang="zh-CN" sz="2400" b="0">
                <a:latin typeface="楷体_GB2312" pitchFamily="49" charset="-122"/>
                <a:ea typeface="楷体_GB2312" pitchFamily="49" charset="-122"/>
              </a:rPr>
              <a:t>n</a:t>
            </a:r>
            <a:r>
              <a:rPr lang="zh-CN" altLang="en-US" sz="2400" b="0">
                <a:latin typeface="楷体_GB2312" pitchFamily="49" charset="-122"/>
                <a:ea typeface="楷体_GB2312" pitchFamily="49" charset="-122"/>
              </a:rPr>
              <a:t>个客体之间的关系。</a:t>
            </a:r>
          </a:p>
          <a:p>
            <a:pPr marL="533400" indent="-533400">
              <a:buFont typeface="Wingdings" pitchFamily="2" charset="2"/>
              <a:buNone/>
            </a:pPr>
            <a:r>
              <a:rPr lang="en-US" altLang="zh-CN" sz="2400">
                <a:solidFill>
                  <a:srgbClr val="FF0000"/>
                </a:solidFill>
                <a:latin typeface="楷体_GB2312" pitchFamily="49" charset="-122"/>
                <a:ea typeface="楷体_GB2312" pitchFamily="49" charset="-122"/>
              </a:rPr>
              <a:t>3</a:t>
            </a:r>
            <a:r>
              <a:rPr lang="zh-CN" altLang="en-US" sz="2400">
                <a:solidFill>
                  <a:srgbClr val="FF0000"/>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0</a:t>
            </a:r>
            <a:r>
              <a:rPr lang="zh-CN" altLang="en-US" sz="2400">
                <a:solidFill>
                  <a:srgbClr val="0000FF"/>
                </a:solidFill>
                <a:latin typeface="楷体_GB2312" pitchFamily="49" charset="-122"/>
                <a:ea typeface="楷体_GB2312" pitchFamily="49" charset="-122"/>
              </a:rPr>
              <a:t>元谓词</a:t>
            </a:r>
            <a:r>
              <a:rPr lang="en-US" altLang="zh-CN" sz="2400">
                <a:solidFill>
                  <a:srgbClr val="0000FF"/>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不含客体词的</a:t>
            </a:r>
            <a:r>
              <a:rPr lang="en-US" altLang="zh-CN" sz="2400">
                <a:solidFill>
                  <a:srgbClr val="0000FF"/>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实际上就是一般的命题。</a:t>
            </a:r>
          </a:p>
          <a:p>
            <a:pPr marL="533400" indent="-533400">
              <a:buFont typeface="Wingdings" pitchFamily="2" charset="2"/>
              <a:buNone/>
            </a:pPr>
            <a:r>
              <a:rPr lang="en-US" altLang="zh-CN" sz="2400">
                <a:solidFill>
                  <a:srgbClr val="B2B2B2"/>
                </a:solidFill>
                <a:latin typeface="楷体_GB2312" pitchFamily="49" charset="-122"/>
                <a:ea typeface="楷体_GB2312" pitchFamily="49" charset="-122"/>
              </a:rPr>
              <a:t>4</a:t>
            </a:r>
            <a:r>
              <a:rPr lang="zh-CN" altLang="en-US" sz="2400">
                <a:solidFill>
                  <a:srgbClr val="B2B2B2"/>
                </a:solidFill>
                <a:latin typeface="楷体_GB2312" pitchFamily="49" charset="-122"/>
                <a:ea typeface="楷体_GB2312" pitchFamily="49" charset="-122"/>
              </a:rPr>
              <a:t>）具体命题的谓词表示形式和</a:t>
            </a:r>
            <a:r>
              <a:rPr lang="en-US" altLang="zh-CN" sz="2400">
                <a:solidFill>
                  <a:srgbClr val="B2B2B2"/>
                </a:solidFill>
                <a:latin typeface="楷体_GB2312" pitchFamily="49" charset="-122"/>
                <a:ea typeface="楷体_GB2312" pitchFamily="49" charset="-122"/>
              </a:rPr>
              <a:t>n</a:t>
            </a:r>
            <a:r>
              <a:rPr lang="zh-CN" altLang="en-US" sz="2400">
                <a:solidFill>
                  <a:srgbClr val="B2B2B2"/>
                </a:solidFill>
                <a:latin typeface="楷体_GB2312" pitchFamily="49" charset="-122"/>
                <a:ea typeface="楷体_GB2312" pitchFamily="49" charset="-122"/>
              </a:rPr>
              <a:t>元命题函数</a:t>
            </a:r>
            <a:r>
              <a:rPr lang="en-US" altLang="zh-CN" sz="2400">
                <a:solidFill>
                  <a:srgbClr val="B2B2B2"/>
                </a:solidFill>
                <a:latin typeface="楷体_GB2312" pitchFamily="49" charset="-122"/>
                <a:ea typeface="楷体_GB2312" pitchFamily="49" charset="-122"/>
              </a:rPr>
              <a:t>(n</a:t>
            </a:r>
            <a:r>
              <a:rPr lang="zh-CN" altLang="en-US" sz="2400">
                <a:solidFill>
                  <a:srgbClr val="B2B2B2"/>
                </a:solidFill>
                <a:latin typeface="楷体_GB2312" pitchFamily="49" charset="-122"/>
                <a:ea typeface="楷体_GB2312" pitchFamily="49" charset="-122"/>
              </a:rPr>
              <a:t>元谓词</a:t>
            </a:r>
            <a:r>
              <a:rPr lang="en-US" altLang="zh-CN" sz="2400">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rPr>
              <a:t>是不同的，前者是有真值的，而后者不是命题，它的真值是不确定的。</a:t>
            </a:r>
          </a:p>
          <a:p>
            <a:pPr marL="533400" indent="-533400">
              <a:buFont typeface="Wingdings" pitchFamily="2" charset="2"/>
              <a:buNone/>
            </a:pPr>
            <a:r>
              <a:rPr lang="en-US" altLang="zh-CN" sz="2400">
                <a:solidFill>
                  <a:srgbClr val="B2B2B2"/>
                </a:solidFill>
                <a:latin typeface="楷体_GB2312" pitchFamily="49" charset="-122"/>
                <a:ea typeface="楷体_GB2312" pitchFamily="49" charset="-122"/>
              </a:rPr>
              <a:t>5</a:t>
            </a:r>
            <a:r>
              <a:rPr lang="zh-CN" altLang="en-US" sz="2400">
                <a:solidFill>
                  <a:srgbClr val="B2B2B2"/>
                </a:solidFill>
                <a:latin typeface="楷体_GB2312" pitchFamily="49" charset="-122"/>
                <a:ea typeface="楷体_GB2312" pitchFamily="49" charset="-122"/>
              </a:rPr>
              <a:t>）一个</a:t>
            </a:r>
            <a:r>
              <a:rPr lang="en-US" altLang="zh-CN" sz="2400">
                <a:solidFill>
                  <a:srgbClr val="B2B2B2"/>
                </a:solidFill>
                <a:latin typeface="楷体_GB2312" pitchFamily="49" charset="-122"/>
                <a:ea typeface="楷体_GB2312" pitchFamily="49" charset="-122"/>
              </a:rPr>
              <a:t>n</a:t>
            </a:r>
            <a:r>
              <a:rPr lang="zh-CN" altLang="en-US" sz="2400">
                <a:solidFill>
                  <a:srgbClr val="B2B2B2"/>
                </a:solidFill>
                <a:latin typeface="楷体_GB2312" pitchFamily="49" charset="-122"/>
                <a:ea typeface="楷体_GB2312" pitchFamily="49" charset="-122"/>
              </a:rPr>
              <a:t>元谓词不是一个命题，但将</a:t>
            </a:r>
            <a:r>
              <a:rPr lang="en-US" altLang="zh-CN" sz="2400">
                <a:solidFill>
                  <a:srgbClr val="B2B2B2"/>
                </a:solidFill>
                <a:latin typeface="楷体_GB2312" pitchFamily="49" charset="-122"/>
                <a:ea typeface="楷体_GB2312" pitchFamily="49" charset="-122"/>
              </a:rPr>
              <a:t>n</a:t>
            </a:r>
            <a:r>
              <a:rPr lang="zh-CN" altLang="en-US" sz="2400">
                <a:solidFill>
                  <a:srgbClr val="B2B2B2"/>
                </a:solidFill>
                <a:latin typeface="楷体_GB2312" pitchFamily="49" charset="-122"/>
                <a:ea typeface="楷体_GB2312" pitchFamily="49" charset="-122"/>
              </a:rPr>
              <a:t>元谓词中的客体变元都用个体域中具体的客体取代后，就成为一个命题。而且，客体变元在不同的个体域中取不同的值对是否成为命题及命题的真值有很大的影响。</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1317789-05C0-49D4-8BBC-6CED40F50906}"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055A0670-AAAC-40FB-B3D1-A6CD810CD11D}" type="slidenum">
              <a:rPr lang="en-US" altLang="zh-CN"/>
              <a:pPr/>
              <a:t>26</a:t>
            </a:fld>
            <a:r>
              <a:rPr lang="en-US" altLang="zh-CN"/>
              <a:t>/70</a:t>
            </a:r>
          </a:p>
        </p:txBody>
      </p:sp>
      <p:sp>
        <p:nvSpPr>
          <p:cNvPr id="173058" name="Rectangle 2"/>
          <p:cNvSpPr>
            <a:spLocks noGrp="1" noChangeArrowheads="1"/>
          </p:cNvSpPr>
          <p:nvPr>
            <p:ph type="title"/>
          </p:nvPr>
        </p:nvSpPr>
        <p:spPr/>
        <p:txBody>
          <a:bodyPr/>
          <a:lstStyle/>
          <a:p>
            <a:r>
              <a:rPr lang="zh-CN" altLang="en-US">
                <a:solidFill>
                  <a:srgbClr val="FF0000"/>
                </a:solidFill>
              </a:rPr>
              <a:t>几个结论</a:t>
            </a:r>
          </a:p>
        </p:txBody>
      </p:sp>
      <p:sp>
        <p:nvSpPr>
          <p:cNvPr id="173059" name="Rectangle 3"/>
          <p:cNvSpPr>
            <a:spLocks noGrp="1" noChangeArrowheads="1"/>
          </p:cNvSpPr>
          <p:nvPr>
            <p:ph type="body" idx="1"/>
          </p:nvPr>
        </p:nvSpPr>
        <p:spPr>
          <a:xfrm>
            <a:off x="1116013" y="1089025"/>
            <a:ext cx="7704137" cy="4892675"/>
          </a:xfrm>
        </p:spPr>
        <p:txBody>
          <a:bodyPr/>
          <a:lstStyle/>
          <a:p>
            <a:pPr marL="533400" indent="-533400">
              <a:buClr>
                <a:srgbClr val="FF0000"/>
              </a:buClr>
              <a:buFont typeface="Wingdings" pitchFamily="2" charset="2"/>
              <a:buNone/>
            </a:pPr>
            <a:r>
              <a:rPr lang="en-US" altLang="zh-CN" sz="2400">
                <a:solidFill>
                  <a:srgbClr val="FF0000"/>
                </a:solidFill>
                <a:latin typeface="楷体_GB2312" pitchFamily="49" charset="-122"/>
                <a:ea typeface="楷体_GB2312" pitchFamily="49" charset="-122"/>
              </a:rPr>
              <a:t>1</a:t>
            </a:r>
            <a:r>
              <a:rPr lang="zh-CN" altLang="en-US" sz="2400">
                <a:solidFill>
                  <a:srgbClr val="FF0000"/>
                </a:solidFill>
                <a:latin typeface="楷体_GB2312" pitchFamily="49" charset="-122"/>
                <a:ea typeface="楷体_GB2312" pitchFamily="49" charset="-122"/>
              </a:rPr>
              <a:t>）</a:t>
            </a:r>
            <a:r>
              <a:rPr lang="zh-CN" altLang="en-US" sz="2400" b="0">
                <a:latin typeface="楷体_GB2312" pitchFamily="49" charset="-122"/>
                <a:ea typeface="楷体_GB2312" pitchFamily="49" charset="-122"/>
              </a:rPr>
              <a:t>谓词中个体词的顺序是十分重要的，不能随意变更。</a:t>
            </a:r>
          </a:p>
          <a:p>
            <a:pPr marL="533400" indent="-533400">
              <a:buClr>
                <a:srgbClr val="FF0000"/>
              </a:buClr>
              <a:buFont typeface="Wingdings" pitchFamily="2" charset="2"/>
              <a:buNone/>
            </a:pPr>
            <a:r>
              <a:rPr lang="en-US" altLang="zh-CN" sz="2400">
                <a:solidFill>
                  <a:srgbClr val="FF0000"/>
                </a:solidFill>
                <a:latin typeface="楷体_GB2312" pitchFamily="49" charset="-122"/>
                <a:ea typeface="楷体_GB2312" pitchFamily="49" charset="-122"/>
              </a:rPr>
              <a:t>2</a:t>
            </a:r>
            <a:r>
              <a:rPr lang="zh-CN" altLang="en-US" sz="2400">
                <a:solidFill>
                  <a:srgbClr val="FF0000"/>
                </a:solidFill>
                <a:latin typeface="楷体_GB2312" pitchFamily="49" charset="-122"/>
                <a:ea typeface="楷体_GB2312" pitchFamily="49" charset="-122"/>
              </a:rPr>
              <a:t>）</a:t>
            </a:r>
            <a:r>
              <a:rPr lang="zh-CN" altLang="en-US" sz="2400" b="0">
                <a:latin typeface="楷体_GB2312" pitchFamily="49" charset="-122"/>
                <a:ea typeface="楷体_GB2312" pitchFamily="49" charset="-122"/>
              </a:rPr>
              <a:t>一元谓词用以描述某一个客体的某种特性或性质，而</a:t>
            </a:r>
            <a:r>
              <a:rPr lang="en-US" altLang="zh-CN" sz="2400" b="0">
                <a:latin typeface="楷体_GB2312" pitchFamily="49" charset="-122"/>
                <a:ea typeface="楷体_GB2312" pitchFamily="49" charset="-122"/>
              </a:rPr>
              <a:t>n</a:t>
            </a:r>
            <a:r>
              <a:rPr lang="zh-CN" altLang="en-US" sz="2400" b="0">
                <a:latin typeface="楷体_GB2312" pitchFamily="49" charset="-122"/>
                <a:ea typeface="楷体_GB2312" pitchFamily="49" charset="-122"/>
              </a:rPr>
              <a:t>元谓词（二个以上）则用以描述</a:t>
            </a:r>
            <a:r>
              <a:rPr lang="en-US" altLang="zh-CN" sz="2400" b="0">
                <a:latin typeface="楷体_GB2312" pitchFamily="49" charset="-122"/>
                <a:ea typeface="楷体_GB2312" pitchFamily="49" charset="-122"/>
              </a:rPr>
              <a:t>n</a:t>
            </a:r>
            <a:r>
              <a:rPr lang="zh-CN" altLang="en-US" sz="2400" b="0">
                <a:latin typeface="楷体_GB2312" pitchFamily="49" charset="-122"/>
                <a:ea typeface="楷体_GB2312" pitchFamily="49" charset="-122"/>
              </a:rPr>
              <a:t>个客体之间的关系。</a:t>
            </a:r>
          </a:p>
          <a:p>
            <a:pPr marL="533400" indent="-533400">
              <a:buFont typeface="Wingdings" pitchFamily="2" charset="2"/>
              <a:buNone/>
            </a:pPr>
            <a:r>
              <a:rPr lang="en-US" altLang="zh-CN" sz="2400">
                <a:solidFill>
                  <a:srgbClr val="FF0000"/>
                </a:solidFill>
                <a:latin typeface="楷体_GB2312" pitchFamily="49" charset="-122"/>
                <a:ea typeface="楷体_GB2312" pitchFamily="49" charset="-122"/>
              </a:rPr>
              <a:t>3</a:t>
            </a:r>
            <a:r>
              <a:rPr lang="zh-CN" altLang="en-US" sz="2400">
                <a:solidFill>
                  <a:srgbClr val="FF0000"/>
                </a:solidFill>
                <a:latin typeface="楷体_GB2312" pitchFamily="49" charset="-122"/>
                <a:ea typeface="楷体_GB2312" pitchFamily="49" charset="-122"/>
              </a:rPr>
              <a:t>）</a:t>
            </a:r>
            <a:r>
              <a:rPr lang="en-US" altLang="zh-CN" sz="2400" b="0">
                <a:latin typeface="楷体_GB2312" pitchFamily="49" charset="-122"/>
                <a:ea typeface="楷体_GB2312" pitchFamily="49" charset="-122"/>
              </a:rPr>
              <a:t>0</a:t>
            </a:r>
            <a:r>
              <a:rPr lang="zh-CN" altLang="en-US" sz="2400" b="0">
                <a:latin typeface="楷体_GB2312" pitchFamily="49" charset="-122"/>
                <a:ea typeface="楷体_GB2312" pitchFamily="49" charset="-122"/>
              </a:rPr>
              <a:t>元谓词</a:t>
            </a:r>
            <a:r>
              <a:rPr lang="en-US" altLang="zh-CN" sz="2400" b="0">
                <a:latin typeface="楷体_GB2312" pitchFamily="49" charset="-122"/>
                <a:ea typeface="楷体_GB2312" pitchFamily="49" charset="-122"/>
              </a:rPr>
              <a:t>(</a:t>
            </a:r>
            <a:r>
              <a:rPr lang="zh-CN" altLang="en-US" sz="2400" b="0">
                <a:latin typeface="楷体_GB2312" pitchFamily="49" charset="-122"/>
                <a:ea typeface="楷体_GB2312" pitchFamily="49" charset="-122"/>
              </a:rPr>
              <a:t>不含客体词的</a:t>
            </a:r>
            <a:r>
              <a:rPr lang="en-US" altLang="zh-CN" sz="2400" b="0">
                <a:latin typeface="楷体_GB2312" pitchFamily="49" charset="-122"/>
                <a:ea typeface="楷体_GB2312" pitchFamily="49" charset="-122"/>
              </a:rPr>
              <a:t>)</a:t>
            </a:r>
            <a:r>
              <a:rPr lang="zh-CN" altLang="en-US" sz="2400" b="0">
                <a:latin typeface="楷体_GB2312" pitchFamily="49" charset="-122"/>
                <a:ea typeface="楷体_GB2312" pitchFamily="49" charset="-122"/>
              </a:rPr>
              <a:t>实际上就是一般的命题。</a:t>
            </a:r>
          </a:p>
          <a:p>
            <a:pPr marL="533400" indent="-533400">
              <a:buFont typeface="Wingdings" pitchFamily="2" charset="2"/>
              <a:buNone/>
            </a:pPr>
            <a:r>
              <a:rPr lang="en-US" altLang="zh-CN" sz="2400">
                <a:solidFill>
                  <a:srgbClr val="FF0000"/>
                </a:solidFill>
                <a:latin typeface="楷体_GB2312" pitchFamily="49" charset="-122"/>
                <a:ea typeface="楷体_GB2312" pitchFamily="49" charset="-122"/>
              </a:rPr>
              <a:t>4</a:t>
            </a:r>
            <a:r>
              <a:rPr lang="zh-CN" altLang="en-US" sz="2400">
                <a:solidFill>
                  <a:srgbClr val="FF0000"/>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具体命题的谓词表示形式和</a:t>
            </a:r>
            <a:r>
              <a:rPr lang="en-US" altLang="zh-CN" sz="2400">
                <a:solidFill>
                  <a:srgbClr val="0000FF"/>
                </a:solidFill>
                <a:latin typeface="楷体_GB2312" pitchFamily="49" charset="-122"/>
                <a:ea typeface="楷体_GB2312" pitchFamily="49" charset="-122"/>
              </a:rPr>
              <a:t>n</a:t>
            </a:r>
            <a:r>
              <a:rPr lang="zh-CN" altLang="en-US" sz="2400">
                <a:solidFill>
                  <a:srgbClr val="0000FF"/>
                </a:solidFill>
                <a:latin typeface="楷体_GB2312" pitchFamily="49" charset="-122"/>
                <a:ea typeface="楷体_GB2312" pitchFamily="49" charset="-122"/>
              </a:rPr>
              <a:t>元命题函数</a:t>
            </a:r>
            <a:r>
              <a:rPr lang="en-US" altLang="zh-CN" sz="2400">
                <a:solidFill>
                  <a:srgbClr val="0000FF"/>
                </a:solidFill>
                <a:latin typeface="楷体_GB2312" pitchFamily="49" charset="-122"/>
                <a:ea typeface="楷体_GB2312" pitchFamily="49" charset="-122"/>
              </a:rPr>
              <a:t>(n</a:t>
            </a:r>
            <a:r>
              <a:rPr lang="zh-CN" altLang="en-US" sz="2400">
                <a:solidFill>
                  <a:srgbClr val="0000FF"/>
                </a:solidFill>
                <a:latin typeface="楷体_GB2312" pitchFamily="49" charset="-122"/>
                <a:ea typeface="楷体_GB2312" pitchFamily="49" charset="-122"/>
              </a:rPr>
              <a:t>元谓词</a:t>
            </a:r>
            <a:r>
              <a:rPr lang="en-US" altLang="zh-CN" sz="2400">
                <a:solidFill>
                  <a:srgbClr val="0000FF"/>
                </a:solidFill>
                <a:latin typeface="楷体_GB2312" pitchFamily="49" charset="-122"/>
                <a:ea typeface="楷体_GB2312" pitchFamily="49" charset="-122"/>
              </a:rPr>
              <a:t>)</a:t>
            </a:r>
            <a:r>
              <a:rPr lang="zh-CN" altLang="en-US" sz="2400">
                <a:solidFill>
                  <a:srgbClr val="0000FF"/>
                </a:solidFill>
                <a:latin typeface="楷体_GB2312" pitchFamily="49" charset="-122"/>
                <a:ea typeface="楷体_GB2312" pitchFamily="49" charset="-122"/>
              </a:rPr>
              <a:t>是</a:t>
            </a:r>
            <a:r>
              <a:rPr lang="zh-CN" altLang="en-US" sz="2400">
                <a:solidFill>
                  <a:srgbClr val="FF0000"/>
                </a:solidFill>
                <a:latin typeface="楷体_GB2312" pitchFamily="49" charset="-122"/>
                <a:ea typeface="楷体_GB2312" pitchFamily="49" charset="-122"/>
              </a:rPr>
              <a:t>不</a:t>
            </a:r>
            <a:r>
              <a:rPr lang="zh-CN" altLang="en-US" sz="2400">
                <a:solidFill>
                  <a:srgbClr val="0000FF"/>
                </a:solidFill>
                <a:latin typeface="楷体_GB2312" pitchFamily="49" charset="-122"/>
                <a:ea typeface="楷体_GB2312" pitchFamily="49" charset="-122"/>
              </a:rPr>
              <a:t>同的，前者是有真值的，而后者不是命题，它的真值是不确定的。</a:t>
            </a:r>
          </a:p>
          <a:p>
            <a:pPr marL="533400" indent="-533400">
              <a:buFont typeface="Wingdings" pitchFamily="2" charset="2"/>
              <a:buNone/>
            </a:pPr>
            <a:r>
              <a:rPr lang="en-US" altLang="zh-CN" sz="2400">
                <a:solidFill>
                  <a:srgbClr val="B2B2B2"/>
                </a:solidFill>
                <a:latin typeface="楷体_GB2312" pitchFamily="49" charset="-122"/>
                <a:ea typeface="楷体_GB2312" pitchFamily="49" charset="-122"/>
              </a:rPr>
              <a:t>5</a:t>
            </a:r>
            <a:r>
              <a:rPr lang="zh-CN" altLang="en-US" sz="2400">
                <a:solidFill>
                  <a:srgbClr val="B2B2B2"/>
                </a:solidFill>
                <a:latin typeface="楷体_GB2312" pitchFamily="49" charset="-122"/>
                <a:ea typeface="楷体_GB2312" pitchFamily="49" charset="-122"/>
              </a:rPr>
              <a:t>）一个</a:t>
            </a:r>
            <a:r>
              <a:rPr lang="en-US" altLang="zh-CN" sz="2400">
                <a:solidFill>
                  <a:srgbClr val="B2B2B2"/>
                </a:solidFill>
                <a:latin typeface="楷体_GB2312" pitchFamily="49" charset="-122"/>
                <a:ea typeface="楷体_GB2312" pitchFamily="49" charset="-122"/>
              </a:rPr>
              <a:t>n</a:t>
            </a:r>
            <a:r>
              <a:rPr lang="zh-CN" altLang="en-US" sz="2400">
                <a:solidFill>
                  <a:srgbClr val="B2B2B2"/>
                </a:solidFill>
                <a:latin typeface="楷体_GB2312" pitchFamily="49" charset="-122"/>
                <a:ea typeface="楷体_GB2312" pitchFamily="49" charset="-122"/>
              </a:rPr>
              <a:t>元谓词不是一个命题，但将</a:t>
            </a:r>
            <a:r>
              <a:rPr lang="en-US" altLang="zh-CN" sz="2400">
                <a:solidFill>
                  <a:srgbClr val="B2B2B2"/>
                </a:solidFill>
                <a:latin typeface="楷体_GB2312" pitchFamily="49" charset="-122"/>
                <a:ea typeface="楷体_GB2312" pitchFamily="49" charset="-122"/>
              </a:rPr>
              <a:t>n</a:t>
            </a:r>
            <a:r>
              <a:rPr lang="zh-CN" altLang="en-US" sz="2400">
                <a:solidFill>
                  <a:srgbClr val="B2B2B2"/>
                </a:solidFill>
                <a:latin typeface="楷体_GB2312" pitchFamily="49" charset="-122"/>
                <a:ea typeface="楷体_GB2312" pitchFamily="49" charset="-122"/>
              </a:rPr>
              <a:t>元谓词中的客体变元都用个体域中具体的客体取代后，就成为一个命题。而且，客体变元在不同的个体域中取不同的值对是否成为命题及命题的真值有很大的影响。</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4E7C54-BFFA-428A-ABD8-C128FBA6C00A}"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805C7017-54AE-4F06-A733-F38DEC251644}" type="slidenum">
              <a:rPr lang="en-US" altLang="zh-CN"/>
              <a:pPr/>
              <a:t>27</a:t>
            </a:fld>
            <a:r>
              <a:rPr lang="en-US" altLang="zh-CN"/>
              <a:t>/70</a:t>
            </a:r>
          </a:p>
        </p:txBody>
      </p:sp>
      <p:sp>
        <p:nvSpPr>
          <p:cNvPr id="199682" name="Rectangle 2"/>
          <p:cNvSpPr>
            <a:spLocks noGrp="1" noChangeArrowheads="1"/>
          </p:cNvSpPr>
          <p:nvPr>
            <p:ph type="title"/>
          </p:nvPr>
        </p:nvSpPr>
        <p:spPr/>
        <p:txBody>
          <a:bodyPr/>
          <a:lstStyle/>
          <a:p>
            <a:r>
              <a:rPr lang="zh-CN" altLang="en-US">
                <a:solidFill>
                  <a:srgbClr val="FF0000"/>
                </a:solidFill>
              </a:rPr>
              <a:t>几个结论</a:t>
            </a:r>
          </a:p>
        </p:txBody>
      </p:sp>
      <p:sp>
        <p:nvSpPr>
          <p:cNvPr id="199683" name="Rectangle 3"/>
          <p:cNvSpPr>
            <a:spLocks noGrp="1" noChangeArrowheads="1"/>
          </p:cNvSpPr>
          <p:nvPr>
            <p:ph type="body" idx="1"/>
          </p:nvPr>
        </p:nvSpPr>
        <p:spPr>
          <a:xfrm>
            <a:off x="1116013" y="1089025"/>
            <a:ext cx="7704137" cy="4892675"/>
          </a:xfrm>
        </p:spPr>
        <p:txBody>
          <a:bodyPr/>
          <a:lstStyle/>
          <a:p>
            <a:pPr marL="533400" indent="-533400">
              <a:buClr>
                <a:srgbClr val="FF0000"/>
              </a:buClr>
              <a:buFont typeface="Wingdings" pitchFamily="2" charset="2"/>
              <a:buNone/>
            </a:pPr>
            <a:r>
              <a:rPr lang="en-US" altLang="zh-CN" sz="2400" dirty="0">
                <a:solidFill>
                  <a:srgbClr val="FF0000"/>
                </a:solidFill>
                <a:latin typeface="楷体_GB2312" pitchFamily="49" charset="-122"/>
                <a:ea typeface="楷体_GB2312" pitchFamily="49" charset="-122"/>
              </a:rPr>
              <a:t>1</a:t>
            </a:r>
            <a:r>
              <a:rPr lang="zh-CN" altLang="en-US" sz="2400" dirty="0">
                <a:solidFill>
                  <a:srgbClr val="FF0000"/>
                </a:solidFill>
                <a:latin typeface="楷体_GB2312" pitchFamily="49" charset="-122"/>
                <a:ea typeface="楷体_GB2312" pitchFamily="49" charset="-122"/>
              </a:rPr>
              <a:t>）</a:t>
            </a:r>
            <a:r>
              <a:rPr lang="zh-CN" altLang="en-US" sz="2400" b="0" dirty="0">
                <a:latin typeface="楷体_GB2312" pitchFamily="49" charset="-122"/>
                <a:ea typeface="楷体_GB2312" pitchFamily="49" charset="-122"/>
              </a:rPr>
              <a:t>谓词中个体词的顺序是十分重要的，不能随意变更。</a:t>
            </a:r>
          </a:p>
          <a:p>
            <a:pPr marL="533400" indent="-533400">
              <a:buClr>
                <a:srgbClr val="FF0000"/>
              </a:buClr>
              <a:buFont typeface="Wingdings" pitchFamily="2" charset="2"/>
              <a:buNone/>
            </a:pPr>
            <a:r>
              <a:rPr lang="en-US" altLang="zh-CN" sz="2400" dirty="0">
                <a:solidFill>
                  <a:srgbClr val="FF0000"/>
                </a:solidFill>
                <a:latin typeface="楷体_GB2312" pitchFamily="49" charset="-122"/>
                <a:ea typeface="楷体_GB2312" pitchFamily="49" charset="-122"/>
              </a:rPr>
              <a:t>2</a:t>
            </a:r>
            <a:r>
              <a:rPr lang="zh-CN" altLang="en-US" sz="2400" dirty="0">
                <a:solidFill>
                  <a:srgbClr val="FF0000"/>
                </a:solidFill>
                <a:latin typeface="楷体_GB2312" pitchFamily="49" charset="-122"/>
                <a:ea typeface="楷体_GB2312" pitchFamily="49" charset="-122"/>
              </a:rPr>
              <a:t>）</a:t>
            </a:r>
            <a:r>
              <a:rPr lang="zh-CN" altLang="en-US" sz="2400" b="0" dirty="0">
                <a:latin typeface="楷体_GB2312" pitchFamily="49" charset="-122"/>
                <a:ea typeface="楷体_GB2312" pitchFamily="49" charset="-122"/>
              </a:rPr>
              <a:t>一元谓词用以描述某一个客体的某种特性或性质，而</a:t>
            </a:r>
            <a:r>
              <a:rPr lang="en-US" altLang="zh-CN" sz="2400" b="0" dirty="0">
                <a:latin typeface="楷体_GB2312" pitchFamily="49" charset="-122"/>
                <a:ea typeface="楷体_GB2312" pitchFamily="49" charset="-122"/>
              </a:rPr>
              <a:t>n</a:t>
            </a:r>
            <a:r>
              <a:rPr lang="zh-CN" altLang="en-US" sz="2400" b="0" dirty="0">
                <a:latin typeface="楷体_GB2312" pitchFamily="49" charset="-122"/>
                <a:ea typeface="楷体_GB2312" pitchFamily="49" charset="-122"/>
              </a:rPr>
              <a:t>元谓词（二个以上）则用以描述</a:t>
            </a:r>
            <a:r>
              <a:rPr lang="en-US" altLang="zh-CN" sz="2400" b="0" dirty="0">
                <a:latin typeface="楷体_GB2312" pitchFamily="49" charset="-122"/>
                <a:ea typeface="楷体_GB2312" pitchFamily="49" charset="-122"/>
              </a:rPr>
              <a:t>n</a:t>
            </a:r>
            <a:r>
              <a:rPr lang="zh-CN" altLang="en-US" sz="2400" b="0" dirty="0">
                <a:latin typeface="楷体_GB2312" pitchFamily="49" charset="-122"/>
                <a:ea typeface="楷体_GB2312" pitchFamily="49" charset="-122"/>
              </a:rPr>
              <a:t>个客体之间的关系。</a:t>
            </a:r>
          </a:p>
          <a:p>
            <a:pPr marL="533400" indent="-533400">
              <a:buFont typeface="Wingdings" pitchFamily="2" charset="2"/>
              <a:buNone/>
            </a:pPr>
            <a:r>
              <a:rPr lang="en-US" altLang="zh-CN" sz="2400" dirty="0">
                <a:solidFill>
                  <a:srgbClr val="FF0000"/>
                </a:solidFill>
                <a:latin typeface="楷体_GB2312" pitchFamily="49" charset="-122"/>
                <a:ea typeface="楷体_GB2312" pitchFamily="49" charset="-122"/>
              </a:rPr>
              <a:t>3</a:t>
            </a:r>
            <a:r>
              <a:rPr lang="zh-CN" altLang="en-US" sz="2400" dirty="0">
                <a:solidFill>
                  <a:srgbClr val="FF0000"/>
                </a:solidFill>
                <a:latin typeface="楷体_GB2312" pitchFamily="49" charset="-122"/>
                <a:ea typeface="楷体_GB2312" pitchFamily="49" charset="-122"/>
              </a:rPr>
              <a:t>）</a:t>
            </a:r>
            <a:r>
              <a:rPr lang="en-US" altLang="zh-CN" sz="2400" b="0" dirty="0">
                <a:latin typeface="楷体_GB2312" pitchFamily="49" charset="-122"/>
                <a:ea typeface="楷体_GB2312" pitchFamily="49" charset="-122"/>
              </a:rPr>
              <a:t>0</a:t>
            </a:r>
            <a:r>
              <a:rPr lang="zh-CN" altLang="en-US" sz="2400" b="0" dirty="0">
                <a:latin typeface="楷体_GB2312" pitchFamily="49" charset="-122"/>
                <a:ea typeface="楷体_GB2312" pitchFamily="49" charset="-122"/>
              </a:rPr>
              <a:t>元谓词</a:t>
            </a:r>
            <a:r>
              <a:rPr lang="en-US" altLang="zh-CN" sz="2400" b="0" dirty="0">
                <a:latin typeface="楷体_GB2312" pitchFamily="49" charset="-122"/>
                <a:ea typeface="楷体_GB2312" pitchFamily="49" charset="-122"/>
              </a:rPr>
              <a:t>(</a:t>
            </a:r>
            <a:r>
              <a:rPr lang="zh-CN" altLang="en-US" sz="2400" b="0" dirty="0">
                <a:latin typeface="楷体_GB2312" pitchFamily="49" charset="-122"/>
                <a:ea typeface="楷体_GB2312" pitchFamily="49" charset="-122"/>
              </a:rPr>
              <a:t>不含客体词的</a:t>
            </a:r>
            <a:r>
              <a:rPr lang="en-US" altLang="zh-CN" sz="2400" b="0" dirty="0">
                <a:latin typeface="楷体_GB2312" pitchFamily="49" charset="-122"/>
                <a:ea typeface="楷体_GB2312" pitchFamily="49" charset="-122"/>
              </a:rPr>
              <a:t>)</a:t>
            </a:r>
            <a:r>
              <a:rPr lang="zh-CN" altLang="en-US" sz="2400" b="0" dirty="0">
                <a:latin typeface="楷体_GB2312" pitchFamily="49" charset="-122"/>
                <a:ea typeface="楷体_GB2312" pitchFamily="49" charset="-122"/>
              </a:rPr>
              <a:t>实际上就是一般的命题。</a:t>
            </a:r>
          </a:p>
          <a:p>
            <a:pPr marL="533400" indent="-533400">
              <a:buFont typeface="Wingdings" pitchFamily="2" charset="2"/>
              <a:buNone/>
            </a:pPr>
            <a:r>
              <a:rPr lang="en-US" altLang="zh-CN" sz="2400" dirty="0">
                <a:solidFill>
                  <a:srgbClr val="FF0000"/>
                </a:solidFill>
                <a:latin typeface="楷体_GB2312" pitchFamily="49" charset="-122"/>
                <a:ea typeface="楷体_GB2312" pitchFamily="49" charset="-122"/>
              </a:rPr>
              <a:t>4</a:t>
            </a:r>
            <a:r>
              <a:rPr lang="zh-CN" altLang="en-US" sz="2400" dirty="0">
                <a:solidFill>
                  <a:srgbClr val="FF0000"/>
                </a:solidFill>
                <a:latin typeface="楷体_GB2312" pitchFamily="49" charset="-122"/>
                <a:ea typeface="楷体_GB2312" pitchFamily="49" charset="-122"/>
              </a:rPr>
              <a:t>）</a:t>
            </a:r>
            <a:r>
              <a:rPr lang="zh-CN" altLang="en-US" sz="2400" b="0" dirty="0">
                <a:latin typeface="楷体_GB2312" pitchFamily="49" charset="-122"/>
                <a:ea typeface="楷体_GB2312" pitchFamily="49" charset="-122"/>
              </a:rPr>
              <a:t>具体命题的谓词表示形式和</a:t>
            </a:r>
            <a:r>
              <a:rPr lang="en-US" altLang="zh-CN" sz="2400" b="0" dirty="0">
                <a:latin typeface="楷体_GB2312" pitchFamily="49" charset="-122"/>
                <a:ea typeface="楷体_GB2312" pitchFamily="49" charset="-122"/>
              </a:rPr>
              <a:t>n</a:t>
            </a:r>
            <a:r>
              <a:rPr lang="zh-CN" altLang="en-US" sz="2400" b="0" dirty="0">
                <a:latin typeface="楷体_GB2312" pitchFamily="49" charset="-122"/>
                <a:ea typeface="楷体_GB2312" pitchFamily="49" charset="-122"/>
              </a:rPr>
              <a:t>元命题函数</a:t>
            </a:r>
            <a:r>
              <a:rPr lang="en-US" altLang="zh-CN" sz="2400" b="0" dirty="0">
                <a:latin typeface="楷体_GB2312" pitchFamily="49" charset="-122"/>
                <a:ea typeface="楷体_GB2312" pitchFamily="49" charset="-122"/>
              </a:rPr>
              <a:t>(n</a:t>
            </a:r>
            <a:r>
              <a:rPr lang="zh-CN" altLang="en-US" sz="2400" b="0" dirty="0">
                <a:latin typeface="楷体_GB2312" pitchFamily="49" charset="-122"/>
                <a:ea typeface="楷体_GB2312" pitchFamily="49" charset="-122"/>
              </a:rPr>
              <a:t>元谓词</a:t>
            </a:r>
            <a:r>
              <a:rPr lang="en-US" altLang="zh-CN" sz="2400" b="0" dirty="0">
                <a:latin typeface="楷体_GB2312" pitchFamily="49" charset="-122"/>
                <a:ea typeface="楷体_GB2312" pitchFamily="49" charset="-122"/>
              </a:rPr>
              <a:t>)</a:t>
            </a:r>
            <a:r>
              <a:rPr lang="zh-CN" altLang="en-US" sz="2400" b="0" dirty="0">
                <a:latin typeface="楷体_GB2312" pitchFamily="49" charset="-122"/>
                <a:ea typeface="楷体_GB2312" pitchFamily="49" charset="-122"/>
              </a:rPr>
              <a:t>是不同的，前者是有真值的，而后者不是命题，它的真值是不确定的。</a:t>
            </a:r>
          </a:p>
          <a:p>
            <a:pPr marL="533400" indent="-533400">
              <a:buFont typeface="Wingdings" pitchFamily="2" charset="2"/>
              <a:buNone/>
            </a:pPr>
            <a:r>
              <a:rPr lang="en-US" altLang="zh-CN" sz="2400" dirty="0">
                <a:solidFill>
                  <a:srgbClr val="FF0000"/>
                </a:solidFill>
                <a:latin typeface="楷体_GB2312" pitchFamily="49" charset="-122"/>
                <a:ea typeface="楷体_GB2312" pitchFamily="49" charset="-122"/>
              </a:rPr>
              <a:t>5</a:t>
            </a:r>
            <a:r>
              <a:rPr lang="zh-CN" altLang="en-US" sz="2400" dirty="0">
                <a:solidFill>
                  <a:srgbClr val="FF0000"/>
                </a:solidFill>
                <a:latin typeface="楷体_GB2312" pitchFamily="49" charset="-122"/>
                <a:ea typeface="楷体_GB2312" pitchFamily="49" charset="-122"/>
              </a:rPr>
              <a:t>）一个</a:t>
            </a:r>
            <a:r>
              <a:rPr lang="en-US" altLang="zh-CN" sz="2400" dirty="0">
                <a:solidFill>
                  <a:srgbClr val="FF0000"/>
                </a:solidFill>
                <a:latin typeface="楷体_GB2312" pitchFamily="49" charset="-122"/>
                <a:ea typeface="楷体_GB2312" pitchFamily="49" charset="-122"/>
              </a:rPr>
              <a:t>n</a:t>
            </a:r>
            <a:r>
              <a:rPr lang="zh-CN" altLang="en-US" sz="2400" dirty="0">
                <a:solidFill>
                  <a:srgbClr val="FF0000"/>
                </a:solidFill>
                <a:latin typeface="楷体_GB2312" pitchFamily="49" charset="-122"/>
                <a:ea typeface="楷体_GB2312" pitchFamily="49" charset="-122"/>
              </a:rPr>
              <a:t>元谓词不是一个命题，但将</a:t>
            </a:r>
            <a:r>
              <a:rPr lang="en-US" altLang="zh-CN" sz="2400" dirty="0">
                <a:solidFill>
                  <a:srgbClr val="FF0000"/>
                </a:solidFill>
                <a:latin typeface="楷体_GB2312" pitchFamily="49" charset="-122"/>
                <a:ea typeface="楷体_GB2312" pitchFamily="49" charset="-122"/>
              </a:rPr>
              <a:t>n</a:t>
            </a:r>
            <a:r>
              <a:rPr lang="zh-CN" altLang="en-US" sz="2400" dirty="0">
                <a:solidFill>
                  <a:srgbClr val="FF0000"/>
                </a:solidFill>
                <a:latin typeface="楷体_GB2312" pitchFamily="49" charset="-122"/>
                <a:ea typeface="楷体_GB2312" pitchFamily="49" charset="-122"/>
              </a:rPr>
              <a:t>元谓词中的客体变元都用个体域中具体的客体取代后，就成为一个命题。</a:t>
            </a:r>
            <a:r>
              <a:rPr lang="zh-CN" altLang="en-US" sz="2400" dirty="0">
                <a:solidFill>
                  <a:srgbClr val="0000FF"/>
                </a:solidFill>
                <a:latin typeface="楷体_GB2312" pitchFamily="49" charset="-122"/>
                <a:ea typeface="楷体_GB2312" pitchFamily="49" charset="-122"/>
              </a:rPr>
              <a:t>而且，客体变元在不同的个体域中取不同的值对是否成为命题及命题的真值有很大的影响。</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B4A97AC-8D60-458B-966E-8AEF0B902605}"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DB44C190-2186-48D7-B888-24738F5091DC}" type="slidenum">
              <a:rPr lang="en-US" altLang="zh-CN"/>
              <a:pPr/>
              <a:t>28</a:t>
            </a:fld>
            <a:r>
              <a:rPr lang="en-US" altLang="zh-CN"/>
              <a:t>/70</a:t>
            </a:r>
          </a:p>
        </p:txBody>
      </p:sp>
      <p:sp>
        <p:nvSpPr>
          <p:cNvPr id="146434" name="Rectangle 2"/>
          <p:cNvSpPr>
            <a:spLocks noGrp="1" noChangeArrowheads="1"/>
          </p:cNvSpPr>
          <p:nvPr>
            <p:ph type="title"/>
          </p:nvPr>
        </p:nvSpPr>
        <p:spPr>
          <a:xfrm>
            <a:off x="1619250" y="304800"/>
            <a:ext cx="7005638" cy="719138"/>
          </a:xfrm>
        </p:spPr>
        <p:txBody>
          <a:bodyPr/>
          <a:lstStyle/>
          <a:p>
            <a:pPr algn="l"/>
            <a:r>
              <a:rPr lang="zh-CN" altLang="en-US" sz="3600">
                <a:solidFill>
                  <a:srgbClr val="FF0000"/>
                </a:solidFill>
                <a:latin typeface="楷体_GB2312" pitchFamily="49" charset="-122"/>
                <a:ea typeface="楷体_GB2312" pitchFamily="49" charset="-122"/>
              </a:rPr>
              <a:t>二、量词 </a:t>
            </a:r>
            <a:r>
              <a:rPr lang="en-US" altLang="zh-CN" sz="3600">
                <a:solidFill>
                  <a:srgbClr val="0000FF"/>
                </a:solidFill>
                <a:latin typeface="楷体_GB2312" pitchFamily="49" charset="-122"/>
                <a:ea typeface="楷体_GB2312" pitchFamily="49" charset="-122"/>
              </a:rPr>
              <a:t>Quantifier</a:t>
            </a:r>
          </a:p>
        </p:txBody>
      </p:sp>
      <p:sp>
        <p:nvSpPr>
          <p:cNvPr id="146435" name="Rectangle 3"/>
          <p:cNvSpPr>
            <a:spLocks noGrp="1" noChangeArrowheads="1"/>
          </p:cNvSpPr>
          <p:nvPr>
            <p:ph type="body" idx="1"/>
          </p:nvPr>
        </p:nvSpPr>
        <p:spPr>
          <a:xfrm>
            <a:off x="1042988" y="1125538"/>
            <a:ext cx="7777162" cy="5102225"/>
          </a:xfrm>
        </p:spPr>
        <p:txBody>
          <a:bodyPr/>
          <a:lstStyle/>
          <a:p>
            <a:pPr>
              <a:lnSpc>
                <a:spcPct val="125000"/>
              </a:lnSpc>
              <a:buClr>
                <a:srgbClr val="FF0000"/>
              </a:buClr>
              <a:buFont typeface="Wingdings" pitchFamily="2" charset="2"/>
              <a:buChar char="n"/>
            </a:pPr>
            <a:r>
              <a:rPr lang="zh-CN" altLang="en-US" sz="2400">
                <a:solidFill>
                  <a:srgbClr val="0000FF"/>
                </a:solidFill>
                <a:latin typeface="楷体_GB2312" pitchFamily="49" charset="-122"/>
                <a:ea typeface="楷体_GB2312" pitchFamily="49" charset="-122"/>
              </a:rPr>
              <a:t>在</a:t>
            </a:r>
            <a:r>
              <a:rPr lang="zh-CN" altLang="en-US" sz="2400">
                <a:solidFill>
                  <a:srgbClr val="FF0000"/>
                </a:solidFill>
                <a:ea typeface="楷体_GB2312" pitchFamily="49" charset="-122"/>
              </a:rPr>
              <a:t>苏格拉底</a:t>
            </a:r>
            <a:r>
              <a:rPr lang="zh-CN" altLang="en-US" sz="2400">
                <a:solidFill>
                  <a:srgbClr val="0000FF"/>
                </a:solidFill>
                <a:latin typeface="楷体_GB2312" pitchFamily="49" charset="-122"/>
                <a:ea typeface="楷体_GB2312" pitchFamily="49" charset="-122"/>
              </a:rPr>
              <a:t>三段论的例子中，如要对句子：</a:t>
            </a:r>
          </a:p>
          <a:p>
            <a:pPr>
              <a:lnSpc>
                <a:spcPct val="125000"/>
              </a:lnSpc>
              <a:buFont typeface="Wingdings" pitchFamily="2" charset="2"/>
              <a:buNone/>
            </a:pPr>
            <a:r>
              <a:rPr lang="zh-CN" altLang="en-US" sz="2400">
                <a:solidFill>
                  <a:srgbClr val="0000FF"/>
                </a:solidFill>
                <a:latin typeface="楷体_GB2312" pitchFamily="49" charset="-122"/>
                <a:ea typeface="楷体_GB2312" pitchFamily="49" charset="-122"/>
              </a:rPr>
              <a:t>  </a:t>
            </a:r>
            <a:r>
              <a:rPr lang="en-US" altLang="zh-CN" sz="2400">
                <a:solidFill>
                  <a:srgbClr val="0000FF"/>
                </a:solidFill>
                <a:latin typeface="楷体_GB2312" pitchFamily="49" charset="-122"/>
                <a:ea typeface="楷体_GB2312" pitchFamily="49" charset="-122"/>
              </a:rPr>
              <a:t>P</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H(x)</a:t>
            </a:r>
            <a:r>
              <a:rPr lang="en-US" altLang="zh-CN" sz="2400" noProof="1">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D(x)</a:t>
            </a:r>
            <a:r>
              <a:rPr lang="zh-CN" altLang="en-US" sz="2400">
                <a:solidFill>
                  <a:srgbClr val="0000FF"/>
                </a:solidFill>
                <a:latin typeface="楷体_GB2312" pitchFamily="49" charset="-122"/>
                <a:ea typeface="楷体_GB2312" pitchFamily="49" charset="-122"/>
              </a:rPr>
              <a:t>（</a:t>
            </a:r>
            <a:r>
              <a:rPr lang="zh-CN" altLang="en-US" sz="2400">
                <a:solidFill>
                  <a:srgbClr val="CC00FF"/>
                </a:solidFill>
                <a:ea typeface="楷体_GB2312" pitchFamily="49" charset="-122"/>
              </a:rPr>
              <a:t>所有的人都是要死的</a:t>
            </a:r>
            <a:r>
              <a:rPr lang="zh-CN" altLang="en-US" sz="2400">
                <a:solidFill>
                  <a:srgbClr val="0000FF"/>
                </a:solidFill>
                <a:ea typeface="楷体_GB2312" pitchFamily="49" charset="-122"/>
              </a:rPr>
              <a:t>）</a:t>
            </a:r>
            <a:r>
              <a:rPr lang="zh-CN" altLang="en-US" sz="2400">
                <a:solidFill>
                  <a:srgbClr val="FF0000"/>
                </a:solidFill>
                <a:latin typeface="楷体_GB2312" pitchFamily="49" charset="-122"/>
                <a:ea typeface="楷体_GB2312" pitchFamily="49" charset="-122"/>
              </a:rPr>
              <a:t>求否定</a:t>
            </a:r>
            <a:r>
              <a:rPr lang="zh-CN" altLang="en-US" sz="2400">
                <a:solidFill>
                  <a:srgbClr val="0000FF"/>
                </a:solidFill>
                <a:latin typeface="楷体_GB2312" pitchFamily="49" charset="-122"/>
                <a:ea typeface="楷体_GB2312" pitchFamily="49" charset="-122"/>
              </a:rPr>
              <a:t>，则有：</a:t>
            </a:r>
            <a:r>
              <a:rPr lang="zh-CN"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(H(x)</a:t>
            </a:r>
            <a:r>
              <a:rPr lang="en-US" altLang="zh-CN" sz="2400" noProof="1">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D(x))</a:t>
            </a:r>
            <a:r>
              <a:rPr lang="zh-CN" altLang="en-US" sz="2400">
                <a:solidFill>
                  <a:srgbClr val="0000FF"/>
                </a:solidFill>
                <a:latin typeface="楷体_GB2312" pitchFamily="49" charset="-122"/>
                <a:ea typeface="楷体_GB2312" pitchFamily="49" charset="-122"/>
              </a:rPr>
              <a:t>＝</a:t>
            </a:r>
            <a:r>
              <a:rPr lang="zh-CN" sz="2400">
                <a:solidFill>
                  <a:srgbClr val="0000FF"/>
                </a:solidFill>
                <a:latin typeface="楷体_GB2312" pitchFamily="49" charset="-122"/>
                <a:ea typeface="楷体_GB2312" pitchFamily="49" charset="-122"/>
              </a:rPr>
              <a:t>～～</a:t>
            </a:r>
            <a:r>
              <a:rPr lang="en-US" altLang="zh-CN" sz="2400" noProof="1">
                <a:solidFill>
                  <a:srgbClr val="0000FF"/>
                </a:solidFill>
                <a:latin typeface="楷体_GB2312" pitchFamily="49" charset="-122"/>
                <a:ea typeface="楷体_GB2312" pitchFamily="49" charset="-122"/>
              </a:rPr>
              <a:t>H</a:t>
            </a:r>
            <a:r>
              <a:rPr lang="en-US" altLang="zh-CN" sz="2400">
                <a:solidFill>
                  <a:srgbClr val="0000FF"/>
                </a:solidFill>
                <a:latin typeface="楷体_GB2312" pitchFamily="49" charset="-122"/>
                <a:ea typeface="楷体_GB2312" pitchFamily="49" charset="-122"/>
              </a:rPr>
              <a:t>(</a:t>
            </a:r>
            <a:r>
              <a:rPr lang="zh-CN" sz="2400">
                <a:solidFill>
                  <a:srgbClr val="0000FF"/>
                </a:solidFill>
                <a:latin typeface="楷体_GB2312" pitchFamily="49" charset="-122"/>
                <a:ea typeface="楷体_GB2312" pitchFamily="49" charset="-122"/>
              </a:rPr>
              <a:t>ｘ</a:t>
            </a:r>
            <a:r>
              <a:rPr lang="en-US" altLang="zh-CN" sz="2400">
                <a:solidFill>
                  <a:srgbClr val="0000FF"/>
                </a:solidFill>
                <a:latin typeface="楷体_GB2312" pitchFamily="49" charset="-122"/>
                <a:ea typeface="楷体_GB2312" pitchFamily="49" charset="-122"/>
              </a:rPr>
              <a:t>)</a:t>
            </a:r>
            <a:r>
              <a:rPr lang="en-US" altLang="zh-CN" sz="2400" noProof="1">
                <a:solidFill>
                  <a:srgbClr val="0000FF"/>
                </a:solidFill>
                <a:latin typeface="楷体_GB2312" pitchFamily="49" charset="-122"/>
                <a:ea typeface="楷体_GB2312" pitchFamily="49" charset="-122"/>
              </a:rPr>
              <a:t>∧</a:t>
            </a:r>
            <a:r>
              <a:rPr lang="zh-CN" sz="2400">
                <a:solidFill>
                  <a:srgbClr val="0000FF"/>
                </a:solidFill>
                <a:latin typeface="楷体_GB2312" pitchFamily="49" charset="-122"/>
                <a:ea typeface="楷体_GB2312" pitchFamily="49" charset="-122"/>
              </a:rPr>
              <a:t>～Ｄ</a:t>
            </a:r>
            <a:r>
              <a:rPr lang="en-US" altLang="zh-CN" sz="2400">
                <a:solidFill>
                  <a:srgbClr val="0000FF"/>
                </a:solidFill>
                <a:latin typeface="楷体_GB2312" pitchFamily="49" charset="-122"/>
                <a:ea typeface="楷体_GB2312" pitchFamily="49" charset="-122"/>
              </a:rPr>
              <a:t>(</a:t>
            </a:r>
            <a:r>
              <a:rPr lang="zh-CN" sz="2400">
                <a:solidFill>
                  <a:srgbClr val="0000FF"/>
                </a:solidFill>
                <a:latin typeface="楷体_GB2312" pitchFamily="49" charset="-122"/>
                <a:ea typeface="楷体_GB2312" pitchFamily="49" charset="-122"/>
              </a:rPr>
              <a:t>ｘ</a:t>
            </a:r>
            <a:r>
              <a:rPr lang="en-US" altLang="zh-CN" sz="2400">
                <a:solidFill>
                  <a:srgbClr val="0000FF"/>
                </a:solidFill>
                <a:latin typeface="楷体_GB2312" pitchFamily="49" charset="-122"/>
                <a:ea typeface="楷体_GB2312" pitchFamily="49" charset="-122"/>
              </a:rPr>
              <a:t>)</a:t>
            </a:r>
            <a:r>
              <a:rPr lang="zh-CN" sz="2400">
                <a:solidFill>
                  <a:srgbClr val="0000FF"/>
                </a:solidFill>
                <a:latin typeface="楷体_GB2312" pitchFamily="49" charset="-122"/>
                <a:ea typeface="楷体_GB2312" pitchFamily="49" charset="-122"/>
              </a:rPr>
              <a:t>＝</a:t>
            </a:r>
            <a:r>
              <a:rPr lang="en-US" altLang="zh-CN" sz="2400" noProof="1">
                <a:solidFill>
                  <a:srgbClr val="0000FF"/>
                </a:solidFill>
                <a:latin typeface="楷体_GB2312" pitchFamily="49" charset="-122"/>
                <a:ea typeface="楷体_GB2312" pitchFamily="49" charset="-122"/>
              </a:rPr>
              <a:t>H</a:t>
            </a:r>
            <a:r>
              <a:rPr lang="en-US" altLang="zh-CN" sz="2400">
                <a:solidFill>
                  <a:srgbClr val="0000FF"/>
                </a:solidFill>
                <a:latin typeface="楷体_GB2312" pitchFamily="49" charset="-122"/>
                <a:ea typeface="楷体_GB2312" pitchFamily="49" charset="-122"/>
              </a:rPr>
              <a:t>(</a:t>
            </a:r>
            <a:r>
              <a:rPr lang="zh-CN" sz="2400">
                <a:solidFill>
                  <a:srgbClr val="0000FF"/>
                </a:solidFill>
                <a:latin typeface="楷体_GB2312" pitchFamily="49" charset="-122"/>
                <a:ea typeface="楷体_GB2312" pitchFamily="49" charset="-122"/>
              </a:rPr>
              <a:t>ｘ</a:t>
            </a:r>
            <a:r>
              <a:rPr lang="en-US" altLang="zh-CN" sz="2400">
                <a:solidFill>
                  <a:srgbClr val="0000FF"/>
                </a:solidFill>
                <a:latin typeface="楷体_GB2312" pitchFamily="49" charset="-122"/>
                <a:ea typeface="楷体_GB2312" pitchFamily="49" charset="-122"/>
              </a:rPr>
              <a:t>)</a:t>
            </a:r>
            <a:r>
              <a:rPr lang="en-US" altLang="zh-CN" sz="2400" noProof="1">
                <a:solidFill>
                  <a:srgbClr val="0000FF"/>
                </a:solidFill>
                <a:latin typeface="楷体_GB2312" pitchFamily="49" charset="-122"/>
                <a:ea typeface="楷体_GB2312" pitchFamily="49" charset="-122"/>
              </a:rPr>
              <a:t>∧</a:t>
            </a:r>
            <a:r>
              <a:rPr lang="zh-CN" sz="2400">
                <a:solidFill>
                  <a:srgbClr val="0000FF"/>
                </a:solidFill>
                <a:latin typeface="楷体_GB2312" pitchFamily="49" charset="-122"/>
                <a:ea typeface="楷体_GB2312" pitchFamily="49" charset="-122"/>
              </a:rPr>
              <a:t>～Ｄ</a:t>
            </a:r>
            <a:r>
              <a:rPr lang="en-US" altLang="zh-CN" sz="2400">
                <a:solidFill>
                  <a:srgbClr val="0000FF"/>
                </a:solidFill>
                <a:latin typeface="楷体_GB2312" pitchFamily="49" charset="-122"/>
                <a:ea typeface="楷体_GB2312" pitchFamily="49" charset="-122"/>
              </a:rPr>
              <a:t>(</a:t>
            </a:r>
            <a:r>
              <a:rPr lang="zh-CN" sz="2400">
                <a:solidFill>
                  <a:srgbClr val="0000FF"/>
                </a:solidFill>
                <a:latin typeface="楷体_GB2312" pitchFamily="49" charset="-122"/>
                <a:ea typeface="楷体_GB2312" pitchFamily="49" charset="-122"/>
              </a:rPr>
              <a:t>ｘ</a:t>
            </a:r>
            <a:r>
              <a:rPr lang="en-US" altLang="zh-CN" sz="2400">
                <a:solidFill>
                  <a:srgbClr val="0000FF"/>
                </a:solidFill>
                <a:latin typeface="楷体_GB2312" pitchFamily="49" charset="-122"/>
                <a:ea typeface="楷体_GB2312" pitchFamily="49" charset="-122"/>
              </a:rPr>
              <a:t>) </a:t>
            </a:r>
            <a:r>
              <a:rPr lang="zh-CN" altLang="en-US" sz="2400">
                <a:solidFill>
                  <a:srgbClr val="B2B2B2"/>
                </a:solidFill>
                <a:latin typeface="楷体_GB2312" pitchFamily="49" charset="-122"/>
                <a:ea typeface="楷体_GB2312" pitchFamily="49" charset="-122"/>
              </a:rPr>
              <a:t>上述式子说明：</a:t>
            </a:r>
            <a:r>
              <a:rPr lang="zh-CN" altLang="en-US" sz="2400">
                <a:solidFill>
                  <a:srgbClr val="B2B2B2"/>
                </a:solidFill>
                <a:latin typeface="Times New Roman"/>
                <a:ea typeface="楷体_GB2312" pitchFamily="49" charset="-122"/>
              </a:rPr>
              <a:t>“</a:t>
            </a:r>
            <a:r>
              <a:rPr lang="zh-CN" altLang="en-US" sz="2400">
                <a:solidFill>
                  <a:srgbClr val="B2B2B2"/>
                </a:solidFill>
                <a:latin typeface="楷体_GB2312" pitchFamily="49" charset="-122"/>
                <a:ea typeface="楷体_GB2312" pitchFamily="49" charset="-122"/>
              </a:rPr>
              <a:t>命题</a:t>
            </a:r>
            <a:r>
              <a:rPr lang="en-US" altLang="zh-CN" sz="2400">
                <a:solidFill>
                  <a:srgbClr val="B2B2B2"/>
                </a:solidFill>
                <a:latin typeface="楷体_GB2312" pitchFamily="49" charset="-122"/>
                <a:ea typeface="楷体_GB2312" pitchFamily="49" charset="-122"/>
              </a:rPr>
              <a:t>P</a:t>
            </a:r>
            <a:r>
              <a:rPr lang="en-US" altLang="zh-CN" sz="2400">
                <a:solidFill>
                  <a:srgbClr val="B2B2B2"/>
                </a:solidFill>
                <a:latin typeface="Times New Roman"/>
                <a:ea typeface="楷体_GB2312" pitchFamily="49" charset="-122"/>
              </a:rPr>
              <a:t>”</a:t>
            </a:r>
            <a:r>
              <a:rPr lang="zh-CN" altLang="en-US" sz="2400">
                <a:solidFill>
                  <a:srgbClr val="B2B2B2"/>
                </a:solidFill>
                <a:latin typeface="楷体_GB2312" pitchFamily="49" charset="-122"/>
                <a:ea typeface="楷体_GB2312" pitchFamily="49" charset="-122"/>
              </a:rPr>
              <a:t>的否定是：</a:t>
            </a:r>
            <a:r>
              <a:rPr lang="zh-CN" altLang="en-US" sz="2400">
                <a:solidFill>
                  <a:srgbClr val="B2B2B2"/>
                </a:solidFill>
                <a:latin typeface="Times New Roman"/>
                <a:ea typeface="楷体_GB2312" pitchFamily="49" charset="-122"/>
              </a:rPr>
              <a:t>“</a:t>
            </a:r>
            <a:r>
              <a:rPr lang="zh-CN" altLang="en-US" sz="2400">
                <a:solidFill>
                  <a:srgbClr val="B2B2B2"/>
                </a:solidFill>
                <a:latin typeface="楷体_GB2312" pitchFamily="49" charset="-122"/>
                <a:ea typeface="楷体_GB2312" pitchFamily="49" charset="-122"/>
              </a:rPr>
              <a:t>所有的人都不死</a:t>
            </a:r>
            <a:r>
              <a:rPr lang="zh-CN" altLang="en-US" sz="2400">
                <a:solidFill>
                  <a:srgbClr val="B2B2B2"/>
                </a:solidFill>
                <a:latin typeface="Times New Roman"/>
                <a:ea typeface="楷体_GB2312" pitchFamily="49" charset="-122"/>
              </a:rPr>
              <a:t>”</a:t>
            </a:r>
            <a:r>
              <a:rPr lang="zh-CN" altLang="en-US" sz="2400">
                <a:solidFill>
                  <a:srgbClr val="B2B2B2"/>
                </a:solidFill>
                <a:latin typeface="楷体_GB2312" pitchFamily="49" charset="-122"/>
                <a:ea typeface="楷体_GB2312" pitchFamily="49" charset="-122"/>
              </a:rPr>
              <a:t>。 但这与人们在日常生活中对命题：</a:t>
            </a:r>
            <a:r>
              <a:rPr lang="zh-CN" altLang="en-US" sz="2400">
                <a:solidFill>
                  <a:srgbClr val="B2B2B2"/>
                </a:solidFill>
                <a:latin typeface="Times New Roman"/>
                <a:ea typeface="楷体_GB2312" pitchFamily="49" charset="-122"/>
              </a:rPr>
              <a:t>“</a:t>
            </a:r>
            <a:r>
              <a:rPr lang="zh-CN" altLang="en-US" sz="2400">
                <a:solidFill>
                  <a:srgbClr val="B2B2B2"/>
                </a:solidFill>
                <a:latin typeface="楷体_GB2312" pitchFamily="49" charset="-122"/>
                <a:ea typeface="楷体_GB2312" pitchFamily="49" charset="-122"/>
              </a:rPr>
              <a:t>所有人都是要死的</a:t>
            </a:r>
            <a:r>
              <a:rPr lang="zh-CN" altLang="en-US" sz="2400">
                <a:solidFill>
                  <a:srgbClr val="B2B2B2"/>
                </a:solidFill>
                <a:latin typeface="Times New Roman"/>
                <a:ea typeface="楷体_GB2312" pitchFamily="49" charset="-122"/>
              </a:rPr>
              <a:t>”</a:t>
            </a:r>
            <a:r>
              <a:rPr lang="zh-CN" altLang="en-US" sz="2400">
                <a:solidFill>
                  <a:srgbClr val="B2B2B2"/>
                </a:solidFill>
                <a:latin typeface="楷体_GB2312" pitchFamily="49" charset="-122"/>
                <a:ea typeface="楷体_GB2312" pitchFamily="49" charset="-122"/>
              </a:rPr>
              <a:t>的否定为：</a:t>
            </a:r>
            <a:r>
              <a:rPr lang="zh-CN" altLang="en-US" sz="2400">
                <a:solidFill>
                  <a:srgbClr val="B2B2B2"/>
                </a:solidFill>
                <a:latin typeface="Times New Roman"/>
                <a:ea typeface="楷体_GB2312" pitchFamily="49" charset="-122"/>
              </a:rPr>
              <a:t>“</a:t>
            </a:r>
            <a:r>
              <a:rPr lang="zh-CN" altLang="en-US" sz="2400">
                <a:solidFill>
                  <a:srgbClr val="B2B2B2"/>
                </a:solidFill>
                <a:latin typeface="楷体_GB2312" pitchFamily="49" charset="-122"/>
                <a:ea typeface="楷体_GB2312" pitchFamily="49" charset="-122"/>
              </a:rPr>
              <a:t>并非一切的人都是要死的</a:t>
            </a:r>
            <a:r>
              <a:rPr lang="zh-CN" altLang="en-US" sz="2400">
                <a:solidFill>
                  <a:srgbClr val="B2B2B2"/>
                </a:solidFill>
                <a:latin typeface="Times New Roman"/>
                <a:ea typeface="楷体_GB2312" pitchFamily="49" charset="-122"/>
              </a:rPr>
              <a:t>”</a:t>
            </a:r>
            <a:r>
              <a:rPr lang="zh-CN" altLang="en-US" sz="2400">
                <a:solidFill>
                  <a:srgbClr val="B2B2B2"/>
                </a:solidFill>
                <a:latin typeface="楷体_GB2312" pitchFamily="49" charset="-122"/>
                <a:ea typeface="楷体_GB2312" pitchFamily="49" charset="-122"/>
              </a:rPr>
              <a:t>。显然相差甚远。</a:t>
            </a:r>
          </a:p>
          <a:p>
            <a:pPr fontAlgn="b">
              <a:lnSpc>
                <a:spcPct val="125000"/>
              </a:lnSpc>
              <a:buClr>
                <a:srgbClr val="FF0000"/>
              </a:buClr>
              <a:buFont typeface="Wingdings" pitchFamily="2" charset="2"/>
              <a:buNone/>
            </a:pPr>
            <a:r>
              <a:rPr lang="zh-CN" altLang="en-US" sz="2400">
                <a:solidFill>
                  <a:srgbClr val="B2B2B2"/>
                </a:solidFill>
                <a:latin typeface="楷体_GB2312" pitchFamily="49" charset="-122"/>
                <a:ea typeface="楷体_GB2312" pitchFamily="49" charset="-122"/>
              </a:rPr>
              <a:t>  其原因在于：</a:t>
            </a:r>
          </a:p>
          <a:p>
            <a:pPr fontAlgn="b">
              <a:lnSpc>
                <a:spcPct val="125000"/>
              </a:lnSpc>
              <a:buClr>
                <a:srgbClr val="FF0000"/>
              </a:buClr>
              <a:buFont typeface="Wingdings" pitchFamily="2" charset="2"/>
              <a:buNone/>
            </a:pPr>
            <a:r>
              <a:rPr lang="zh-CN" altLang="en-US" sz="2400">
                <a:solidFill>
                  <a:srgbClr val="B2B2B2"/>
                </a:solidFill>
                <a:latin typeface="楷体_GB2312" pitchFamily="49" charset="-122"/>
                <a:ea typeface="楷体_GB2312" pitchFamily="49" charset="-122"/>
              </a:rPr>
              <a:t>  命题</a:t>
            </a:r>
            <a:r>
              <a:rPr lang="en-US" altLang="zh-CN" sz="2400">
                <a:solidFill>
                  <a:srgbClr val="B2B2B2"/>
                </a:solidFill>
                <a:latin typeface="楷体_GB2312" pitchFamily="49" charset="-122"/>
                <a:ea typeface="楷体_GB2312" pitchFamily="49" charset="-122"/>
              </a:rPr>
              <a:t>P</a:t>
            </a:r>
            <a:r>
              <a:rPr lang="zh-CN" altLang="en-US" sz="2400">
                <a:solidFill>
                  <a:srgbClr val="B2B2B2"/>
                </a:solidFill>
                <a:latin typeface="楷体_GB2312" pitchFamily="49" charset="-122"/>
                <a:ea typeface="楷体_GB2312" pitchFamily="49" charset="-122"/>
              </a:rPr>
              <a:t>的确切含义是：</a:t>
            </a:r>
            <a:r>
              <a:rPr lang="zh-CN" altLang="en-US" sz="2400">
                <a:solidFill>
                  <a:srgbClr val="B2B2B2"/>
                </a:solidFill>
                <a:latin typeface="Times New Roman"/>
                <a:ea typeface="楷体_GB2312" pitchFamily="49" charset="-122"/>
              </a:rPr>
              <a:t>“</a:t>
            </a:r>
            <a:r>
              <a:rPr lang="zh-CN" altLang="en-US" sz="2400">
                <a:solidFill>
                  <a:srgbClr val="B2B2B2"/>
                </a:solidFill>
                <a:latin typeface="楷体_GB2312" pitchFamily="49" charset="-122"/>
                <a:ea typeface="楷体_GB2312" pitchFamily="49" charset="-122"/>
              </a:rPr>
              <a:t>对任意的</a:t>
            </a:r>
            <a:r>
              <a:rPr lang="en-US" altLang="zh-CN" sz="2400">
                <a:solidFill>
                  <a:srgbClr val="B2B2B2"/>
                </a:solidFill>
                <a:latin typeface="楷体_GB2312" pitchFamily="49" charset="-122"/>
                <a:ea typeface="楷体_GB2312" pitchFamily="49" charset="-122"/>
              </a:rPr>
              <a:t>x</a:t>
            </a:r>
            <a:r>
              <a:rPr lang="zh-CN" altLang="en-US" sz="2400">
                <a:solidFill>
                  <a:srgbClr val="B2B2B2"/>
                </a:solidFill>
                <a:latin typeface="楷体_GB2312" pitchFamily="49" charset="-122"/>
                <a:ea typeface="楷体_GB2312" pitchFamily="49" charset="-122"/>
              </a:rPr>
              <a:t>，如果</a:t>
            </a:r>
            <a:r>
              <a:rPr lang="en-US" altLang="zh-CN" sz="2400">
                <a:solidFill>
                  <a:srgbClr val="B2B2B2"/>
                </a:solidFill>
                <a:latin typeface="楷体_GB2312" pitchFamily="49" charset="-122"/>
                <a:ea typeface="楷体_GB2312" pitchFamily="49" charset="-122"/>
              </a:rPr>
              <a:t>x</a:t>
            </a:r>
            <a:r>
              <a:rPr lang="zh-CN" altLang="en-US" sz="2400">
                <a:solidFill>
                  <a:srgbClr val="B2B2B2"/>
                </a:solidFill>
                <a:latin typeface="楷体_GB2312" pitchFamily="49" charset="-122"/>
                <a:ea typeface="楷体_GB2312" pitchFamily="49" charset="-122"/>
              </a:rPr>
              <a:t>是人，则</a:t>
            </a:r>
            <a:r>
              <a:rPr lang="en-US" altLang="zh-CN" sz="2400">
                <a:solidFill>
                  <a:srgbClr val="B2B2B2"/>
                </a:solidFill>
                <a:latin typeface="楷体_GB2312" pitchFamily="49" charset="-122"/>
                <a:ea typeface="楷体_GB2312" pitchFamily="49" charset="-122"/>
              </a:rPr>
              <a:t>x</a:t>
            </a:r>
            <a:r>
              <a:rPr lang="zh-CN" altLang="en-US" sz="2400">
                <a:solidFill>
                  <a:srgbClr val="B2B2B2"/>
                </a:solidFill>
                <a:latin typeface="楷体_GB2312" pitchFamily="49" charset="-122"/>
                <a:ea typeface="楷体_GB2312" pitchFamily="49" charset="-122"/>
              </a:rPr>
              <a:t>是要死的</a:t>
            </a:r>
            <a:r>
              <a:rPr lang="zh-CN" altLang="en-US" sz="2400">
                <a:solidFill>
                  <a:srgbClr val="B2B2B2"/>
                </a:solidFill>
                <a:latin typeface="Times New Roman"/>
                <a:ea typeface="楷体_GB2312" pitchFamily="49" charset="-122"/>
              </a:rPr>
              <a:t>”</a:t>
            </a:r>
            <a:r>
              <a:rPr lang="zh-CN" altLang="en-US" sz="2400">
                <a:solidFill>
                  <a:srgbClr val="B2B2B2"/>
                </a:solidFill>
                <a:latin typeface="楷体_GB2312" pitchFamily="49" charset="-122"/>
                <a:ea typeface="楷体_GB2312" pitchFamily="49" charset="-122"/>
              </a:rPr>
              <a:t>。但</a:t>
            </a:r>
            <a:r>
              <a:rPr lang="en-US" altLang="zh-CN" sz="2400">
                <a:solidFill>
                  <a:srgbClr val="B2B2B2"/>
                </a:solidFill>
                <a:latin typeface="楷体_GB2312" pitchFamily="49" charset="-122"/>
                <a:ea typeface="楷体_GB2312" pitchFamily="49" charset="-122"/>
              </a:rPr>
              <a:t>H(x)→D(x)</a:t>
            </a:r>
            <a:r>
              <a:rPr lang="zh-CN" altLang="en-US" sz="2400">
                <a:solidFill>
                  <a:srgbClr val="B2B2B2"/>
                </a:solidFill>
                <a:latin typeface="楷体_GB2312" pitchFamily="49" charset="-122"/>
                <a:ea typeface="楷体_GB2312" pitchFamily="49" charset="-122"/>
              </a:rPr>
              <a:t>并没有确切地表示出</a:t>
            </a:r>
            <a:r>
              <a:rPr lang="zh-CN" altLang="en-US" sz="2400">
                <a:solidFill>
                  <a:srgbClr val="B2B2B2"/>
                </a:solidFill>
                <a:latin typeface="Times New Roman"/>
                <a:ea typeface="楷体_GB2312" pitchFamily="49" charset="-122"/>
              </a:rPr>
              <a:t>“</a:t>
            </a:r>
            <a:r>
              <a:rPr lang="zh-CN" altLang="en-US" sz="2400">
                <a:solidFill>
                  <a:srgbClr val="B2B2B2"/>
                </a:solidFill>
                <a:latin typeface="楷体_GB2312" pitchFamily="49" charset="-122"/>
                <a:ea typeface="楷体_GB2312" pitchFamily="49" charset="-122"/>
              </a:rPr>
              <a:t>对任意</a:t>
            </a:r>
            <a:r>
              <a:rPr lang="en-US" altLang="zh-CN" sz="2400">
                <a:solidFill>
                  <a:srgbClr val="B2B2B2"/>
                </a:solidFill>
                <a:latin typeface="楷体_GB2312" pitchFamily="49" charset="-122"/>
                <a:ea typeface="楷体_GB2312" pitchFamily="49" charset="-122"/>
              </a:rPr>
              <a:t>x</a:t>
            </a:r>
            <a:r>
              <a:rPr lang="en-US" altLang="zh-CN" sz="2400">
                <a:solidFill>
                  <a:srgbClr val="B2B2B2"/>
                </a:solidFill>
                <a:latin typeface="Times New Roman"/>
                <a:ea typeface="楷体_GB2312" pitchFamily="49" charset="-122"/>
              </a:rPr>
              <a:t>”</a:t>
            </a:r>
            <a:r>
              <a:rPr lang="zh-CN" altLang="en-US" sz="2400">
                <a:solidFill>
                  <a:srgbClr val="B2B2B2"/>
                </a:solidFill>
                <a:latin typeface="楷体_GB2312" pitchFamily="49" charset="-122"/>
                <a:ea typeface="楷体_GB2312" pitchFamily="49" charset="-122"/>
              </a:rPr>
              <a:t>这个意思，亦即</a:t>
            </a:r>
            <a:r>
              <a:rPr lang="en-US" altLang="zh-CN" sz="2400">
                <a:solidFill>
                  <a:srgbClr val="B2B2B2"/>
                </a:solidFill>
                <a:latin typeface="楷体_GB2312" pitchFamily="49" charset="-122"/>
                <a:ea typeface="楷体_GB2312" pitchFamily="49" charset="-122"/>
              </a:rPr>
              <a:t>H(x)→D(x)</a:t>
            </a:r>
            <a:r>
              <a:rPr lang="zh-CN" altLang="en-US" sz="2400">
                <a:solidFill>
                  <a:srgbClr val="B2B2B2"/>
                </a:solidFill>
                <a:latin typeface="楷体_GB2312" pitchFamily="49" charset="-122"/>
                <a:ea typeface="楷体_GB2312" pitchFamily="49" charset="-122"/>
              </a:rPr>
              <a:t>不是一个命题</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D96D47F-D3C9-40AD-9B56-5DC3AA94CDC9}"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83B46D25-AFFC-4523-8E33-D25DE267AD20}" type="slidenum">
              <a:rPr lang="en-US" altLang="zh-CN"/>
              <a:pPr/>
              <a:t>29</a:t>
            </a:fld>
            <a:r>
              <a:rPr lang="en-US" altLang="zh-CN"/>
              <a:t>/70</a:t>
            </a:r>
          </a:p>
        </p:txBody>
      </p:sp>
      <p:sp>
        <p:nvSpPr>
          <p:cNvPr id="201730" name="Rectangle 2"/>
          <p:cNvSpPr>
            <a:spLocks noGrp="1" noChangeArrowheads="1"/>
          </p:cNvSpPr>
          <p:nvPr>
            <p:ph type="title"/>
          </p:nvPr>
        </p:nvSpPr>
        <p:spPr>
          <a:xfrm>
            <a:off x="1619250" y="304800"/>
            <a:ext cx="7005638" cy="719138"/>
          </a:xfrm>
        </p:spPr>
        <p:txBody>
          <a:bodyPr/>
          <a:lstStyle/>
          <a:p>
            <a:pPr algn="l"/>
            <a:r>
              <a:rPr lang="zh-CN" altLang="en-US" sz="3600">
                <a:solidFill>
                  <a:srgbClr val="FF0000"/>
                </a:solidFill>
                <a:latin typeface="楷体_GB2312" pitchFamily="49" charset="-122"/>
                <a:ea typeface="楷体_GB2312" pitchFamily="49" charset="-122"/>
              </a:rPr>
              <a:t>二、量词 </a:t>
            </a:r>
            <a:r>
              <a:rPr lang="en-US" altLang="zh-CN" sz="3600">
                <a:solidFill>
                  <a:srgbClr val="0000FF"/>
                </a:solidFill>
                <a:latin typeface="楷体_GB2312" pitchFamily="49" charset="-122"/>
                <a:ea typeface="楷体_GB2312" pitchFamily="49" charset="-122"/>
              </a:rPr>
              <a:t>Quantifier</a:t>
            </a:r>
          </a:p>
        </p:txBody>
      </p:sp>
      <p:sp>
        <p:nvSpPr>
          <p:cNvPr id="201731" name="Rectangle 3"/>
          <p:cNvSpPr>
            <a:spLocks noGrp="1" noChangeArrowheads="1"/>
          </p:cNvSpPr>
          <p:nvPr>
            <p:ph type="body" idx="1"/>
          </p:nvPr>
        </p:nvSpPr>
        <p:spPr>
          <a:xfrm>
            <a:off x="1042988" y="1125538"/>
            <a:ext cx="7777162" cy="5102225"/>
          </a:xfrm>
        </p:spPr>
        <p:txBody>
          <a:bodyPr/>
          <a:lstStyle/>
          <a:p>
            <a:pPr>
              <a:lnSpc>
                <a:spcPct val="125000"/>
              </a:lnSpc>
              <a:buClr>
                <a:srgbClr val="FF0000"/>
              </a:buClr>
              <a:buFont typeface="Wingdings" pitchFamily="2" charset="2"/>
              <a:buChar char="n"/>
            </a:pPr>
            <a:r>
              <a:rPr lang="zh-CN" altLang="en-US" sz="2400" b="0">
                <a:latin typeface="楷体_GB2312" pitchFamily="49" charset="-122"/>
                <a:ea typeface="楷体_GB2312" pitchFamily="49" charset="-122"/>
              </a:rPr>
              <a:t>在</a:t>
            </a:r>
            <a:r>
              <a:rPr lang="zh-CN" altLang="en-US" sz="2400" b="0">
                <a:ea typeface="楷体_GB2312" pitchFamily="49" charset="-122"/>
              </a:rPr>
              <a:t>苏格拉底</a:t>
            </a:r>
            <a:r>
              <a:rPr lang="zh-CN" altLang="en-US" sz="2400" b="0">
                <a:latin typeface="楷体_GB2312" pitchFamily="49" charset="-122"/>
                <a:ea typeface="楷体_GB2312" pitchFamily="49" charset="-122"/>
              </a:rPr>
              <a:t>三段论的例子中，如要对句子：</a:t>
            </a:r>
          </a:p>
          <a:p>
            <a:pPr>
              <a:lnSpc>
                <a:spcPct val="125000"/>
              </a:lnSpc>
              <a:buFont typeface="Wingdings" pitchFamily="2" charset="2"/>
              <a:buNone/>
            </a:pPr>
            <a:r>
              <a:rPr lang="zh-CN" altLang="en-US" sz="2400" b="0">
                <a:latin typeface="楷体_GB2312" pitchFamily="49" charset="-122"/>
                <a:ea typeface="楷体_GB2312" pitchFamily="49" charset="-122"/>
              </a:rPr>
              <a:t>  </a:t>
            </a:r>
            <a:r>
              <a:rPr lang="en-US" altLang="zh-CN" sz="2400" b="0">
                <a:latin typeface="楷体_GB2312" pitchFamily="49" charset="-122"/>
                <a:ea typeface="楷体_GB2312" pitchFamily="49" charset="-122"/>
              </a:rPr>
              <a:t>P</a:t>
            </a:r>
            <a:r>
              <a:rPr lang="zh-CN" altLang="en-US"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H(x)</a:t>
            </a:r>
            <a:r>
              <a:rPr lang="en-US" altLang="zh-CN" sz="2400" b="0" noProof="1">
                <a:latin typeface="楷体_GB2312" pitchFamily="49" charset="-122"/>
                <a:ea typeface="楷体_GB2312" pitchFamily="49" charset="-122"/>
              </a:rPr>
              <a:t>→</a:t>
            </a:r>
            <a:r>
              <a:rPr lang="en-US" altLang="zh-CN" sz="2400" b="0">
                <a:latin typeface="楷体_GB2312" pitchFamily="49" charset="-122"/>
                <a:ea typeface="楷体_GB2312" pitchFamily="49" charset="-122"/>
              </a:rPr>
              <a:t>D(x)</a:t>
            </a:r>
            <a:r>
              <a:rPr lang="zh-CN" altLang="en-US" sz="2400" b="0">
                <a:latin typeface="楷体_GB2312" pitchFamily="49" charset="-122"/>
                <a:ea typeface="楷体_GB2312" pitchFamily="49" charset="-122"/>
              </a:rPr>
              <a:t>（</a:t>
            </a:r>
            <a:r>
              <a:rPr lang="zh-CN" altLang="en-US" sz="2400" b="0">
                <a:ea typeface="楷体_GB2312" pitchFamily="49" charset="-122"/>
              </a:rPr>
              <a:t>所有的人都是要死的）</a:t>
            </a:r>
            <a:r>
              <a:rPr lang="zh-CN" altLang="en-US" sz="2400" b="0">
                <a:latin typeface="楷体_GB2312" pitchFamily="49" charset="-122"/>
                <a:ea typeface="楷体_GB2312" pitchFamily="49" charset="-122"/>
              </a:rPr>
              <a:t>求否定，则有：</a:t>
            </a:r>
            <a:r>
              <a:rPr lang="zh-CN" sz="2400" b="0">
                <a:latin typeface="楷体_GB2312" pitchFamily="49" charset="-122"/>
                <a:ea typeface="楷体_GB2312" pitchFamily="49" charset="-122"/>
              </a:rPr>
              <a:t>～</a:t>
            </a:r>
            <a:r>
              <a:rPr lang="en-US" altLang="zh-CN" sz="2400" b="0">
                <a:latin typeface="楷体_GB2312" pitchFamily="49" charset="-122"/>
                <a:ea typeface="楷体_GB2312" pitchFamily="49" charset="-122"/>
              </a:rPr>
              <a:t>(H(x)</a:t>
            </a:r>
            <a:r>
              <a:rPr lang="en-US" altLang="zh-CN" sz="2400" b="0" noProof="1">
                <a:latin typeface="楷体_GB2312" pitchFamily="49" charset="-122"/>
                <a:ea typeface="楷体_GB2312" pitchFamily="49" charset="-122"/>
              </a:rPr>
              <a:t>→</a:t>
            </a:r>
            <a:r>
              <a:rPr lang="en-US" altLang="zh-CN" sz="2400" b="0">
                <a:latin typeface="楷体_GB2312" pitchFamily="49" charset="-122"/>
                <a:ea typeface="楷体_GB2312" pitchFamily="49" charset="-122"/>
              </a:rPr>
              <a:t>D(x))</a:t>
            </a:r>
            <a:r>
              <a:rPr lang="zh-CN" altLang="en-US" sz="2400" b="0">
                <a:latin typeface="楷体_GB2312" pitchFamily="49" charset="-122"/>
                <a:ea typeface="楷体_GB2312" pitchFamily="49" charset="-122"/>
              </a:rPr>
              <a:t>＝</a:t>
            </a:r>
            <a:r>
              <a:rPr lang="zh-CN" sz="2400" b="0">
                <a:latin typeface="楷体_GB2312" pitchFamily="49" charset="-122"/>
                <a:ea typeface="楷体_GB2312" pitchFamily="49" charset="-122"/>
              </a:rPr>
              <a:t>～～</a:t>
            </a:r>
            <a:r>
              <a:rPr lang="en-US" altLang="zh-CN" sz="2400" b="0" noProof="1">
                <a:latin typeface="楷体_GB2312" pitchFamily="49" charset="-122"/>
                <a:ea typeface="楷体_GB2312" pitchFamily="49" charset="-122"/>
              </a:rPr>
              <a:t>H</a:t>
            </a:r>
            <a:r>
              <a:rPr lang="en-US" altLang="zh-CN" sz="2400" b="0">
                <a:latin typeface="楷体_GB2312" pitchFamily="49" charset="-122"/>
                <a:ea typeface="楷体_GB2312" pitchFamily="49" charset="-122"/>
              </a:rPr>
              <a:t>(</a:t>
            </a:r>
            <a:r>
              <a:rPr lang="zh-CN" sz="2400" b="0">
                <a:latin typeface="楷体_GB2312" pitchFamily="49" charset="-122"/>
                <a:ea typeface="楷体_GB2312" pitchFamily="49" charset="-122"/>
              </a:rPr>
              <a:t>ｘ</a:t>
            </a:r>
            <a:r>
              <a:rPr lang="en-US" altLang="zh-CN" sz="2400" b="0">
                <a:latin typeface="楷体_GB2312" pitchFamily="49" charset="-122"/>
                <a:ea typeface="楷体_GB2312" pitchFamily="49" charset="-122"/>
              </a:rPr>
              <a:t>)</a:t>
            </a:r>
            <a:r>
              <a:rPr lang="en-US" altLang="zh-CN" sz="2400" b="0" noProof="1">
                <a:latin typeface="楷体_GB2312" pitchFamily="49" charset="-122"/>
                <a:ea typeface="楷体_GB2312" pitchFamily="49" charset="-122"/>
              </a:rPr>
              <a:t>∧</a:t>
            </a:r>
            <a:r>
              <a:rPr lang="zh-CN" sz="2400" b="0">
                <a:latin typeface="楷体_GB2312" pitchFamily="49" charset="-122"/>
                <a:ea typeface="楷体_GB2312" pitchFamily="49" charset="-122"/>
              </a:rPr>
              <a:t>～Ｄ</a:t>
            </a:r>
            <a:r>
              <a:rPr lang="en-US" altLang="zh-CN" sz="2400" b="0">
                <a:latin typeface="楷体_GB2312" pitchFamily="49" charset="-122"/>
                <a:ea typeface="楷体_GB2312" pitchFamily="49" charset="-122"/>
              </a:rPr>
              <a:t>(</a:t>
            </a:r>
            <a:r>
              <a:rPr lang="zh-CN" sz="2400" b="0">
                <a:latin typeface="楷体_GB2312" pitchFamily="49" charset="-122"/>
                <a:ea typeface="楷体_GB2312" pitchFamily="49" charset="-122"/>
              </a:rPr>
              <a:t>ｘ</a:t>
            </a:r>
            <a:r>
              <a:rPr lang="en-US" altLang="zh-CN" sz="2400" b="0">
                <a:latin typeface="楷体_GB2312" pitchFamily="49" charset="-122"/>
                <a:ea typeface="楷体_GB2312" pitchFamily="49" charset="-122"/>
              </a:rPr>
              <a:t>)</a:t>
            </a:r>
            <a:r>
              <a:rPr lang="zh-CN" sz="2400" b="0">
                <a:latin typeface="楷体_GB2312" pitchFamily="49" charset="-122"/>
                <a:ea typeface="楷体_GB2312" pitchFamily="49" charset="-122"/>
              </a:rPr>
              <a:t>＝</a:t>
            </a:r>
            <a:r>
              <a:rPr lang="en-US" altLang="zh-CN" sz="2400" noProof="1">
                <a:solidFill>
                  <a:srgbClr val="CC00FF"/>
                </a:solidFill>
                <a:effectLst>
                  <a:outerShdw blurRad="38100" dist="38100" dir="2700000" algn="tl">
                    <a:srgbClr val="C0C0C0"/>
                  </a:outerShdw>
                </a:effectLst>
                <a:latin typeface="楷体_GB2312" pitchFamily="49" charset="-122"/>
                <a:ea typeface="楷体_GB2312" pitchFamily="49" charset="-122"/>
              </a:rPr>
              <a:t>H</a:t>
            </a:r>
            <a:r>
              <a:rPr lang="en-US" altLang="zh-CN" sz="2400">
                <a:solidFill>
                  <a:srgbClr val="CC00FF"/>
                </a:solidFill>
                <a:effectLst>
                  <a:outerShdw blurRad="38100" dist="38100" dir="2700000" algn="tl">
                    <a:srgbClr val="C0C0C0"/>
                  </a:outerShdw>
                </a:effectLst>
                <a:latin typeface="楷体_GB2312" pitchFamily="49" charset="-122"/>
                <a:ea typeface="楷体_GB2312" pitchFamily="49" charset="-122"/>
              </a:rPr>
              <a:t>(</a:t>
            </a:r>
            <a:r>
              <a:rPr lang="zh-CN" sz="2400">
                <a:solidFill>
                  <a:srgbClr val="CC00FF"/>
                </a:solidFill>
                <a:effectLst>
                  <a:outerShdw blurRad="38100" dist="38100" dir="2700000" algn="tl">
                    <a:srgbClr val="C0C0C0"/>
                  </a:outerShdw>
                </a:effectLst>
                <a:latin typeface="楷体_GB2312" pitchFamily="49" charset="-122"/>
                <a:ea typeface="楷体_GB2312" pitchFamily="49" charset="-122"/>
              </a:rPr>
              <a:t>ｘ</a:t>
            </a:r>
            <a:r>
              <a:rPr lang="en-US" altLang="zh-CN" sz="2400">
                <a:solidFill>
                  <a:srgbClr val="CC00FF"/>
                </a:solidFill>
                <a:effectLst>
                  <a:outerShdw blurRad="38100" dist="38100" dir="2700000" algn="tl">
                    <a:srgbClr val="C0C0C0"/>
                  </a:outerShdw>
                </a:effectLst>
                <a:latin typeface="楷体_GB2312" pitchFamily="49" charset="-122"/>
                <a:ea typeface="楷体_GB2312" pitchFamily="49" charset="-122"/>
              </a:rPr>
              <a:t>)</a:t>
            </a:r>
            <a:r>
              <a:rPr lang="en-US" altLang="zh-CN" sz="2400" noProof="1">
                <a:solidFill>
                  <a:srgbClr val="CC00FF"/>
                </a:solidFill>
                <a:effectLst>
                  <a:outerShdw blurRad="38100" dist="38100" dir="2700000" algn="tl">
                    <a:srgbClr val="C0C0C0"/>
                  </a:outerShdw>
                </a:effectLst>
                <a:latin typeface="楷体_GB2312" pitchFamily="49" charset="-122"/>
                <a:ea typeface="楷体_GB2312" pitchFamily="49" charset="-122"/>
              </a:rPr>
              <a:t>∧</a:t>
            </a:r>
            <a:r>
              <a:rPr lang="zh-CN" sz="2400">
                <a:solidFill>
                  <a:srgbClr val="CC00FF"/>
                </a:solidFill>
                <a:effectLst>
                  <a:outerShdw blurRad="38100" dist="38100" dir="2700000" algn="tl">
                    <a:srgbClr val="C0C0C0"/>
                  </a:outerShdw>
                </a:effectLst>
                <a:latin typeface="楷体_GB2312" pitchFamily="49" charset="-122"/>
                <a:ea typeface="楷体_GB2312" pitchFamily="49" charset="-122"/>
              </a:rPr>
              <a:t>～Ｄ</a:t>
            </a:r>
            <a:r>
              <a:rPr lang="en-US" altLang="zh-CN" sz="2400">
                <a:solidFill>
                  <a:srgbClr val="CC00FF"/>
                </a:solidFill>
                <a:effectLst>
                  <a:outerShdw blurRad="38100" dist="38100" dir="2700000" algn="tl">
                    <a:srgbClr val="C0C0C0"/>
                  </a:outerShdw>
                </a:effectLst>
                <a:latin typeface="楷体_GB2312" pitchFamily="49" charset="-122"/>
                <a:ea typeface="楷体_GB2312" pitchFamily="49" charset="-122"/>
              </a:rPr>
              <a:t>(</a:t>
            </a:r>
            <a:r>
              <a:rPr lang="zh-CN" sz="2400">
                <a:solidFill>
                  <a:srgbClr val="CC00FF"/>
                </a:solidFill>
                <a:effectLst>
                  <a:outerShdw blurRad="38100" dist="38100" dir="2700000" algn="tl">
                    <a:srgbClr val="C0C0C0"/>
                  </a:outerShdw>
                </a:effectLst>
                <a:latin typeface="楷体_GB2312" pitchFamily="49" charset="-122"/>
                <a:ea typeface="楷体_GB2312" pitchFamily="49" charset="-122"/>
              </a:rPr>
              <a:t>ｘ</a:t>
            </a:r>
            <a:r>
              <a:rPr lang="en-US" altLang="zh-CN" sz="2400">
                <a:solidFill>
                  <a:srgbClr val="CC00FF"/>
                </a:solidFill>
                <a:effectLst>
                  <a:outerShdw blurRad="38100" dist="38100" dir="2700000" algn="tl">
                    <a:srgbClr val="C0C0C0"/>
                  </a:outerShdw>
                </a:effectLst>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 </a:t>
            </a:r>
            <a:r>
              <a:rPr lang="zh-CN" altLang="en-US" sz="2400">
                <a:solidFill>
                  <a:srgbClr val="0000FF"/>
                </a:solidFill>
                <a:latin typeface="楷体_GB2312" pitchFamily="49" charset="-122"/>
                <a:ea typeface="楷体_GB2312" pitchFamily="49" charset="-122"/>
              </a:rPr>
              <a:t>上述式子说明：</a:t>
            </a:r>
            <a:r>
              <a:rPr lang="zh-CN" altLang="en-US"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rPr>
              <a:t>命题</a:t>
            </a:r>
            <a:r>
              <a:rPr lang="en-US" altLang="zh-CN" sz="2400">
                <a:solidFill>
                  <a:srgbClr val="0000FF"/>
                </a:solidFill>
                <a:latin typeface="楷体_GB2312" pitchFamily="49" charset="-122"/>
                <a:ea typeface="楷体_GB2312" pitchFamily="49" charset="-122"/>
              </a:rPr>
              <a:t>P</a:t>
            </a:r>
            <a:r>
              <a:rPr lang="en-US" altLang="zh-CN"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rPr>
              <a:t>的否定是：</a:t>
            </a:r>
            <a:r>
              <a:rPr lang="zh-CN" altLang="en-US" sz="2400">
                <a:solidFill>
                  <a:srgbClr val="0000FF"/>
                </a:solidFill>
                <a:latin typeface="Times New Roman"/>
                <a:ea typeface="楷体_GB2312" pitchFamily="49" charset="-122"/>
              </a:rPr>
              <a:t>“</a:t>
            </a:r>
            <a:r>
              <a:rPr lang="zh-CN" altLang="en-US" sz="2400">
                <a:solidFill>
                  <a:srgbClr val="FF0000"/>
                </a:solidFill>
                <a:latin typeface="楷体_GB2312" pitchFamily="49" charset="-122"/>
                <a:ea typeface="楷体_GB2312" pitchFamily="49" charset="-122"/>
              </a:rPr>
              <a:t>所有的人都不死</a:t>
            </a:r>
            <a:r>
              <a:rPr lang="zh-CN" altLang="en-US"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rPr>
              <a:t>。但这与人们在日常生活中对命题：</a:t>
            </a:r>
            <a:r>
              <a:rPr lang="zh-CN" altLang="en-US"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rPr>
              <a:t>所有人都是要死的</a:t>
            </a:r>
            <a:r>
              <a:rPr lang="zh-CN" altLang="en-US"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rPr>
              <a:t>的否定为：</a:t>
            </a:r>
            <a:r>
              <a:rPr lang="zh-CN" altLang="en-US" sz="2400">
                <a:solidFill>
                  <a:srgbClr val="0000FF"/>
                </a:solidFill>
                <a:latin typeface="Times New Roman"/>
                <a:ea typeface="楷体_GB2312" pitchFamily="49" charset="-122"/>
              </a:rPr>
              <a:t>“</a:t>
            </a:r>
            <a:r>
              <a:rPr lang="zh-CN" altLang="en-US" sz="2400">
                <a:solidFill>
                  <a:srgbClr val="FF0000"/>
                </a:solidFill>
                <a:latin typeface="楷体_GB2312" pitchFamily="49" charset="-122"/>
                <a:ea typeface="楷体_GB2312" pitchFamily="49" charset="-122"/>
              </a:rPr>
              <a:t>并非一切的人都是要死的</a:t>
            </a:r>
            <a:r>
              <a:rPr lang="zh-CN" altLang="en-US"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rPr>
              <a:t>。显然相差甚远。</a:t>
            </a:r>
          </a:p>
          <a:p>
            <a:pPr fontAlgn="b">
              <a:lnSpc>
                <a:spcPct val="125000"/>
              </a:lnSpc>
              <a:buClr>
                <a:srgbClr val="FF0000"/>
              </a:buClr>
              <a:buFont typeface="Wingdings" pitchFamily="2" charset="2"/>
              <a:buNone/>
            </a:pPr>
            <a:r>
              <a:rPr lang="zh-CN" altLang="en-US" sz="2400">
                <a:solidFill>
                  <a:srgbClr val="FF0000"/>
                </a:solidFill>
                <a:latin typeface="楷体_GB2312" pitchFamily="49" charset="-122"/>
                <a:ea typeface="楷体_GB2312" pitchFamily="49" charset="-122"/>
              </a:rPr>
              <a:t>  </a:t>
            </a:r>
            <a:r>
              <a:rPr lang="zh-CN" altLang="en-US" sz="2400">
                <a:solidFill>
                  <a:srgbClr val="B2B2B2"/>
                </a:solidFill>
                <a:latin typeface="楷体_GB2312" pitchFamily="49" charset="-122"/>
                <a:ea typeface="楷体_GB2312" pitchFamily="49" charset="-122"/>
              </a:rPr>
              <a:t>其原因在于：</a:t>
            </a:r>
          </a:p>
          <a:p>
            <a:pPr fontAlgn="b">
              <a:lnSpc>
                <a:spcPct val="125000"/>
              </a:lnSpc>
              <a:buClr>
                <a:srgbClr val="FF0000"/>
              </a:buClr>
              <a:buFont typeface="Wingdings" pitchFamily="2" charset="2"/>
              <a:buNone/>
            </a:pPr>
            <a:r>
              <a:rPr lang="zh-CN" altLang="en-US" sz="2400">
                <a:solidFill>
                  <a:srgbClr val="B2B2B2"/>
                </a:solidFill>
                <a:latin typeface="楷体_GB2312" pitchFamily="49" charset="-122"/>
                <a:ea typeface="楷体_GB2312" pitchFamily="49" charset="-122"/>
              </a:rPr>
              <a:t>  命题</a:t>
            </a:r>
            <a:r>
              <a:rPr lang="en-US" altLang="zh-CN" sz="2400">
                <a:solidFill>
                  <a:srgbClr val="B2B2B2"/>
                </a:solidFill>
                <a:latin typeface="楷体_GB2312" pitchFamily="49" charset="-122"/>
                <a:ea typeface="楷体_GB2312" pitchFamily="49" charset="-122"/>
              </a:rPr>
              <a:t>P</a:t>
            </a:r>
            <a:r>
              <a:rPr lang="zh-CN" altLang="en-US" sz="2400">
                <a:solidFill>
                  <a:srgbClr val="B2B2B2"/>
                </a:solidFill>
                <a:latin typeface="楷体_GB2312" pitchFamily="49" charset="-122"/>
                <a:ea typeface="楷体_GB2312" pitchFamily="49" charset="-122"/>
              </a:rPr>
              <a:t>的确切含义是：</a:t>
            </a:r>
            <a:r>
              <a:rPr lang="zh-CN" altLang="en-US" sz="2400">
                <a:solidFill>
                  <a:srgbClr val="B2B2B2"/>
                </a:solidFill>
                <a:latin typeface="Times New Roman"/>
                <a:ea typeface="楷体_GB2312" pitchFamily="49" charset="-122"/>
              </a:rPr>
              <a:t>“</a:t>
            </a:r>
            <a:r>
              <a:rPr lang="zh-CN" altLang="en-US" sz="2400">
                <a:solidFill>
                  <a:srgbClr val="B2B2B2"/>
                </a:solidFill>
                <a:latin typeface="楷体_GB2312" pitchFamily="49" charset="-122"/>
                <a:ea typeface="楷体_GB2312" pitchFamily="49" charset="-122"/>
              </a:rPr>
              <a:t>对任意的</a:t>
            </a:r>
            <a:r>
              <a:rPr lang="en-US" altLang="zh-CN" sz="2400">
                <a:solidFill>
                  <a:srgbClr val="B2B2B2"/>
                </a:solidFill>
                <a:latin typeface="楷体_GB2312" pitchFamily="49" charset="-122"/>
                <a:ea typeface="楷体_GB2312" pitchFamily="49" charset="-122"/>
              </a:rPr>
              <a:t>x</a:t>
            </a:r>
            <a:r>
              <a:rPr lang="zh-CN" altLang="en-US" sz="2400">
                <a:solidFill>
                  <a:srgbClr val="B2B2B2"/>
                </a:solidFill>
                <a:latin typeface="楷体_GB2312" pitchFamily="49" charset="-122"/>
                <a:ea typeface="楷体_GB2312" pitchFamily="49" charset="-122"/>
              </a:rPr>
              <a:t>，如果</a:t>
            </a:r>
            <a:r>
              <a:rPr lang="en-US" altLang="zh-CN" sz="2400">
                <a:solidFill>
                  <a:srgbClr val="B2B2B2"/>
                </a:solidFill>
                <a:latin typeface="楷体_GB2312" pitchFamily="49" charset="-122"/>
                <a:ea typeface="楷体_GB2312" pitchFamily="49" charset="-122"/>
              </a:rPr>
              <a:t>x</a:t>
            </a:r>
            <a:r>
              <a:rPr lang="zh-CN" altLang="en-US" sz="2400">
                <a:solidFill>
                  <a:srgbClr val="B2B2B2"/>
                </a:solidFill>
                <a:latin typeface="楷体_GB2312" pitchFamily="49" charset="-122"/>
                <a:ea typeface="楷体_GB2312" pitchFamily="49" charset="-122"/>
              </a:rPr>
              <a:t>是人，则</a:t>
            </a:r>
            <a:r>
              <a:rPr lang="en-US" altLang="zh-CN" sz="2400">
                <a:solidFill>
                  <a:srgbClr val="B2B2B2"/>
                </a:solidFill>
                <a:latin typeface="楷体_GB2312" pitchFamily="49" charset="-122"/>
                <a:ea typeface="楷体_GB2312" pitchFamily="49" charset="-122"/>
              </a:rPr>
              <a:t>x</a:t>
            </a:r>
            <a:r>
              <a:rPr lang="zh-CN" altLang="en-US" sz="2400">
                <a:solidFill>
                  <a:srgbClr val="B2B2B2"/>
                </a:solidFill>
                <a:latin typeface="楷体_GB2312" pitchFamily="49" charset="-122"/>
                <a:ea typeface="楷体_GB2312" pitchFamily="49" charset="-122"/>
              </a:rPr>
              <a:t>是要死的</a:t>
            </a:r>
            <a:r>
              <a:rPr lang="zh-CN" altLang="en-US" sz="2400">
                <a:solidFill>
                  <a:srgbClr val="B2B2B2"/>
                </a:solidFill>
                <a:latin typeface="Times New Roman"/>
                <a:ea typeface="楷体_GB2312" pitchFamily="49" charset="-122"/>
              </a:rPr>
              <a:t>”</a:t>
            </a:r>
            <a:r>
              <a:rPr lang="zh-CN" altLang="en-US" sz="2400">
                <a:solidFill>
                  <a:srgbClr val="B2B2B2"/>
                </a:solidFill>
                <a:latin typeface="楷体_GB2312" pitchFamily="49" charset="-122"/>
                <a:ea typeface="楷体_GB2312" pitchFamily="49" charset="-122"/>
              </a:rPr>
              <a:t>。但</a:t>
            </a:r>
            <a:r>
              <a:rPr lang="en-US" altLang="zh-CN" sz="2400">
                <a:solidFill>
                  <a:srgbClr val="B2B2B2"/>
                </a:solidFill>
                <a:latin typeface="楷体_GB2312" pitchFamily="49" charset="-122"/>
                <a:ea typeface="楷体_GB2312" pitchFamily="49" charset="-122"/>
              </a:rPr>
              <a:t>H(x)→D(x)</a:t>
            </a:r>
            <a:r>
              <a:rPr lang="zh-CN" altLang="en-US" sz="2400">
                <a:solidFill>
                  <a:srgbClr val="B2B2B2"/>
                </a:solidFill>
                <a:latin typeface="楷体_GB2312" pitchFamily="49" charset="-122"/>
                <a:ea typeface="楷体_GB2312" pitchFamily="49" charset="-122"/>
              </a:rPr>
              <a:t>并没有确切地表示出</a:t>
            </a:r>
            <a:r>
              <a:rPr lang="zh-CN" altLang="en-US" sz="2400">
                <a:solidFill>
                  <a:srgbClr val="B2B2B2"/>
                </a:solidFill>
                <a:latin typeface="Times New Roman"/>
                <a:ea typeface="楷体_GB2312" pitchFamily="49" charset="-122"/>
              </a:rPr>
              <a:t>“</a:t>
            </a:r>
            <a:r>
              <a:rPr lang="zh-CN" altLang="en-US" sz="2400">
                <a:solidFill>
                  <a:srgbClr val="B2B2B2"/>
                </a:solidFill>
                <a:latin typeface="楷体_GB2312" pitchFamily="49" charset="-122"/>
                <a:ea typeface="楷体_GB2312" pitchFamily="49" charset="-122"/>
              </a:rPr>
              <a:t>对任意</a:t>
            </a:r>
            <a:r>
              <a:rPr lang="en-US" altLang="zh-CN" sz="2400">
                <a:solidFill>
                  <a:srgbClr val="B2B2B2"/>
                </a:solidFill>
                <a:latin typeface="楷体_GB2312" pitchFamily="49" charset="-122"/>
                <a:ea typeface="楷体_GB2312" pitchFamily="49" charset="-122"/>
              </a:rPr>
              <a:t>x</a:t>
            </a:r>
            <a:r>
              <a:rPr lang="en-US" altLang="zh-CN" sz="2400">
                <a:solidFill>
                  <a:srgbClr val="B2B2B2"/>
                </a:solidFill>
                <a:latin typeface="Times New Roman"/>
                <a:ea typeface="楷体_GB2312" pitchFamily="49" charset="-122"/>
              </a:rPr>
              <a:t>”</a:t>
            </a:r>
            <a:r>
              <a:rPr lang="zh-CN" altLang="en-US" sz="2400">
                <a:solidFill>
                  <a:srgbClr val="B2B2B2"/>
                </a:solidFill>
                <a:latin typeface="楷体_GB2312" pitchFamily="49" charset="-122"/>
                <a:ea typeface="楷体_GB2312" pitchFamily="49" charset="-122"/>
              </a:rPr>
              <a:t>这个意思，亦即</a:t>
            </a:r>
            <a:r>
              <a:rPr lang="en-US" altLang="zh-CN" sz="2400">
                <a:solidFill>
                  <a:srgbClr val="B2B2B2"/>
                </a:solidFill>
                <a:latin typeface="楷体_GB2312" pitchFamily="49" charset="-122"/>
                <a:ea typeface="楷体_GB2312" pitchFamily="49" charset="-122"/>
              </a:rPr>
              <a:t>H(x)→D(x)</a:t>
            </a:r>
            <a:r>
              <a:rPr lang="zh-CN" altLang="en-US" sz="2400">
                <a:solidFill>
                  <a:srgbClr val="B2B2B2"/>
                </a:solidFill>
                <a:latin typeface="楷体_GB2312" pitchFamily="49" charset="-122"/>
                <a:ea typeface="楷体_GB2312" pitchFamily="49" charset="-122"/>
              </a:rPr>
              <a:t>不是一个命题</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FB3358A-82EF-429B-AEFE-8CFC93DFA1A2}"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71C0ACD6-4BD7-41EF-8813-F6BBD4B2F85C}" type="slidenum">
              <a:rPr lang="en-US" altLang="zh-CN"/>
              <a:pPr/>
              <a:t>3</a:t>
            </a:fld>
            <a:r>
              <a:rPr lang="en-US" altLang="zh-CN"/>
              <a:t>/70</a:t>
            </a:r>
          </a:p>
        </p:txBody>
      </p:sp>
      <p:sp>
        <p:nvSpPr>
          <p:cNvPr id="139267" name="Rectangle 3"/>
          <p:cNvSpPr>
            <a:spLocks noGrp="1" noChangeArrowheads="1"/>
          </p:cNvSpPr>
          <p:nvPr>
            <p:ph type="body" idx="1"/>
          </p:nvPr>
        </p:nvSpPr>
        <p:spPr>
          <a:xfrm>
            <a:off x="1187450" y="1052513"/>
            <a:ext cx="7620000" cy="4892675"/>
          </a:xfrm>
        </p:spPr>
        <p:txBody>
          <a:bodyPr/>
          <a:lstStyle/>
          <a:p>
            <a:pPr algn="l">
              <a:spcBef>
                <a:spcPct val="20000"/>
              </a:spcBef>
              <a:buClr>
                <a:srgbClr val="FF0000"/>
              </a:buClr>
              <a:buFont typeface="Wingdings" pitchFamily="2" charset="2"/>
              <a:buChar char="n"/>
            </a:pPr>
            <a:r>
              <a:rPr lang="zh-CN" altLang="en-US" sz="2400">
                <a:solidFill>
                  <a:srgbClr val="0000FF"/>
                </a:solidFill>
                <a:latin typeface="楷体_GB2312" pitchFamily="49" charset="-122"/>
                <a:ea typeface="楷体_GB2312" pitchFamily="49" charset="-122"/>
              </a:rPr>
              <a:t>命题逻辑是数理逻辑的基础，主要研究命题和命题演算。原子命题是命题演算的基本单位，并把它</a:t>
            </a:r>
            <a:r>
              <a:rPr lang="zh-CN" altLang="en-US" sz="2400" u="sng">
                <a:solidFill>
                  <a:srgbClr val="0000FF"/>
                </a:solidFill>
                <a:latin typeface="楷体_GB2312" pitchFamily="49" charset="-122"/>
                <a:ea typeface="楷体_GB2312" pitchFamily="49" charset="-122"/>
              </a:rPr>
              <a:t>看作是不可再分解</a:t>
            </a:r>
            <a:r>
              <a:rPr lang="zh-CN" altLang="en-US" sz="2400">
                <a:solidFill>
                  <a:srgbClr val="0000FF"/>
                </a:solidFill>
                <a:latin typeface="楷体_GB2312" pitchFamily="49" charset="-122"/>
                <a:ea typeface="楷体_GB2312" pitchFamily="49" charset="-122"/>
              </a:rPr>
              <a:t>。这就带来了命题逻辑的</a:t>
            </a:r>
            <a:r>
              <a:rPr lang="zh-CN" altLang="en-US" sz="2400">
                <a:solidFill>
                  <a:srgbClr val="FF0000"/>
                </a:solidFill>
                <a:latin typeface="楷体_GB2312" pitchFamily="49" charset="-122"/>
                <a:ea typeface="楷体_GB2312" pitchFamily="49" charset="-122"/>
              </a:rPr>
              <a:t>局限性</a:t>
            </a:r>
            <a:r>
              <a:rPr lang="zh-CN" altLang="en-US" sz="2400">
                <a:solidFill>
                  <a:srgbClr val="0000FF"/>
                </a:solidFill>
                <a:latin typeface="楷体_GB2312" pitchFamily="49" charset="-122"/>
                <a:ea typeface="楷体_GB2312" pitchFamily="49" charset="-122"/>
              </a:rPr>
              <a:t>。</a:t>
            </a:r>
            <a:r>
              <a:rPr lang="zh-CN" altLang="en-US" sz="2400" u="sng">
                <a:solidFill>
                  <a:srgbClr val="0000FF"/>
                </a:solidFill>
                <a:latin typeface="楷体_GB2312" pitchFamily="49" charset="-122"/>
                <a:ea typeface="楷体_GB2312" pitchFamily="49" charset="-122"/>
              </a:rPr>
              <a:t>命题逻辑研究的范围限制在</a:t>
            </a:r>
            <a:r>
              <a:rPr lang="zh-CN" altLang="en-US" sz="2400" u="sng">
                <a:solidFill>
                  <a:srgbClr val="FF0000"/>
                </a:solidFill>
                <a:latin typeface="楷体_GB2312" pitchFamily="49" charset="-122"/>
                <a:ea typeface="楷体_GB2312" pitchFamily="49" charset="-122"/>
              </a:rPr>
              <a:t>命题及其外部关系上</a:t>
            </a:r>
            <a:r>
              <a:rPr lang="zh-CN" altLang="en-US" sz="2400">
                <a:solidFill>
                  <a:srgbClr val="0000FF"/>
                </a:solidFill>
                <a:latin typeface="楷体_GB2312" pitchFamily="49" charset="-122"/>
                <a:ea typeface="楷体_GB2312" pitchFamily="49" charset="-122"/>
              </a:rPr>
              <a:t>，无法研究</a:t>
            </a:r>
            <a:r>
              <a:rPr lang="zh-CN" altLang="en-US" sz="2400">
                <a:solidFill>
                  <a:srgbClr val="FF0000"/>
                </a:solidFill>
                <a:latin typeface="楷体_GB2312" pitchFamily="49" charset="-122"/>
                <a:ea typeface="楷体_GB2312" pitchFamily="49" charset="-122"/>
              </a:rPr>
              <a:t>命题内部的成份、结构，命题之间所具有的</a:t>
            </a:r>
            <a:r>
              <a:rPr lang="zh-CN" altLang="en-US" sz="2400" u="sng">
                <a:solidFill>
                  <a:srgbClr val="FF0000"/>
                </a:solidFill>
                <a:latin typeface="楷体_GB2312" pitchFamily="49" charset="-122"/>
                <a:ea typeface="楷体_GB2312" pitchFamily="49" charset="-122"/>
              </a:rPr>
              <a:t>逻辑特征</a:t>
            </a:r>
            <a:r>
              <a:rPr lang="zh-CN" altLang="en-US" sz="2400">
                <a:solidFill>
                  <a:srgbClr val="CC00FF"/>
                </a:solidFill>
                <a:latin typeface="楷体_GB2312" pitchFamily="49" charset="-122"/>
                <a:ea typeface="楷体_GB2312" pitchFamily="49" charset="-122"/>
              </a:rPr>
              <a:t>（如，共同性和差异性）</a:t>
            </a:r>
          </a:p>
          <a:p>
            <a:pPr>
              <a:buClr>
                <a:srgbClr val="B2B2B2"/>
              </a:buClr>
              <a:buFont typeface="Wingdings" pitchFamily="2" charset="2"/>
              <a:buChar char="n"/>
            </a:pPr>
            <a:r>
              <a:rPr lang="zh-CN" altLang="en-US" sz="2400">
                <a:solidFill>
                  <a:srgbClr val="B2B2B2"/>
                </a:solidFill>
                <a:latin typeface="楷体_GB2312" pitchFamily="49" charset="-122"/>
                <a:ea typeface="楷体_GB2312" pitchFamily="49" charset="-122"/>
              </a:rPr>
              <a:t>例</a:t>
            </a:r>
            <a:r>
              <a:rPr lang="en-US" altLang="zh-CN" sz="2400">
                <a:solidFill>
                  <a:srgbClr val="B2B2B2"/>
                </a:solidFill>
                <a:latin typeface="楷体_GB2312" pitchFamily="49" charset="-122"/>
                <a:ea typeface="楷体_GB2312" pitchFamily="49" charset="-122"/>
              </a:rPr>
              <a:t>1.1 </a:t>
            </a:r>
            <a:r>
              <a:rPr lang="zh-CN" altLang="en-US" sz="2400">
                <a:solidFill>
                  <a:srgbClr val="B2B2B2"/>
                </a:solidFill>
                <a:latin typeface="楷体_GB2312" pitchFamily="49" charset="-122"/>
                <a:ea typeface="楷体_GB2312" pitchFamily="49" charset="-122"/>
              </a:rPr>
              <a:t>设基本命题，</a:t>
            </a:r>
            <a:r>
              <a:rPr lang="en-US" altLang="zh-CN" sz="2400">
                <a:solidFill>
                  <a:srgbClr val="B2B2B2"/>
                </a:solidFill>
                <a:latin typeface="楷体_GB2312" pitchFamily="49" charset="-122"/>
                <a:ea typeface="楷体_GB2312" pitchFamily="49" charset="-122"/>
              </a:rPr>
              <a:t>P</a:t>
            </a:r>
            <a:r>
              <a:rPr lang="zh-CN" altLang="en-US" sz="2400">
                <a:solidFill>
                  <a:srgbClr val="B2B2B2"/>
                </a:solidFill>
                <a:latin typeface="楷体_GB2312" pitchFamily="49" charset="-122"/>
                <a:ea typeface="楷体_GB2312" pitchFamily="49" charset="-122"/>
              </a:rPr>
              <a:t>：李明是大学生；</a:t>
            </a:r>
            <a:r>
              <a:rPr lang="en-US" altLang="zh-CN" sz="2400">
                <a:solidFill>
                  <a:srgbClr val="B2B2B2"/>
                </a:solidFill>
                <a:latin typeface="楷体_GB2312" pitchFamily="49" charset="-122"/>
                <a:ea typeface="楷体_GB2312" pitchFamily="49" charset="-122"/>
              </a:rPr>
              <a:t>Q</a:t>
            </a:r>
            <a:r>
              <a:rPr lang="zh-CN" altLang="en-US" sz="2400">
                <a:solidFill>
                  <a:srgbClr val="B2B2B2"/>
                </a:solidFill>
                <a:latin typeface="楷体_GB2312" pitchFamily="49" charset="-122"/>
                <a:ea typeface="楷体_GB2312" pitchFamily="49" charset="-122"/>
              </a:rPr>
              <a:t>：王芳是大学生 </a:t>
            </a:r>
            <a:r>
              <a:rPr lang="en-US" altLang="zh-CN" sz="2400">
                <a:solidFill>
                  <a:srgbClr val="B2B2B2"/>
                </a:solidFill>
                <a:latin typeface="楷体_GB2312" pitchFamily="49" charset="-122"/>
                <a:ea typeface="楷体_GB2312" pitchFamily="49" charset="-122"/>
              </a:rPr>
              <a:t>R</a:t>
            </a:r>
            <a:r>
              <a:rPr lang="zh-CN" altLang="en-US" sz="2400">
                <a:solidFill>
                  <a:srgbClr val="B2B2B2"/>
                </a:solidFill>
                <a:latin typeface="楷体_GB2312" pitchFamily="49" charset="-122"/>
                <a:ea typeface="楷体_GB2312" pitchFamily="49" charset="-122"/>
              </a:rPr>
              <a:t>：松树是植物。</a:t>
            </a:r>
          </a:p>
          <a:p>
            <a:pPr>
              <a:buFont typeface="Wingdings" pitchFamily="2" charset="2"/>
              <a:buNone/>
            </a:pPr>
            <a:r>
              <a:rPr lang="zh-CN" altLang="en-US" sz="2400">
                <a:solidFill>
                  <a:srgbClr val="B2B2B2"/>
                </a:solidFill>
                <a:latin typeface="楷体_GB2312" pitchFamily="49" charset="-122"/>
                <a:ea typeface="楷体_GB2312" pitchFamily="49" charset="-122"/>
              </a:rPr>
              <a:t>      很明显，</a:t>
            </a:r>
            <a:r>
              <a:rPr lang="en-US" altLang="zh-CN" sz="2400">
                <a:solidFill>
                  <a:srgbClr val="B2B2B2"/>
                </a:solidFill>
                <a:latin typeface="楷体_GB2312" pitchFamily="49" charset="-122"/>
                <a:ea typeface="楷体_GB2312" pitchFamily="49" charset="-122"/>
              </a:rPr>
              <a:t>P</a:t>
            </a:r>
            <a:r>
              <a:rPr lang="zh-CN" altLang="en-US" sz="2400">
                <a:solidFill>
                  <a:srgbClr val="B2B2B2"/>
                </a:solidFill>
                <a:latin typeface="楷体_GB2312" pitchFamily="49" charset="-122"/>
                <a:ea typeface="楷体_GB2312" pitchFamily="49" charset="-122"/>
              </a:rPr>
              <a:t>与</a:t>
            </a:r>
            <a:r>
              <a:rPr lang="en-US" altLang="zh-CN" sz="2400">
                <a:solidFill>
                  <a:srgbClr val="B2B2B2"/>
                </a:solidFill>
                <a:latin typeface="楷体_GB2312" pitchFamily="49" charset="-122"/>
                <a:ea typeface="楷体_GB2312" pitchFamily="49" charset="-122"/>
              </a:rPr>
              <a:t>Q</a:t>
            </a:r>
            <a:r>
              <a:rPr lang="zh-CN" altLang="en-US" sz="2400">
                <a:solidFill>
                  <a:srgbClr val="B2B2B2"/>
                </a:solidFill>
                <a:latin typeface="楷体_GB2312" pitchFamily="49" charset="-122"/>
                <a:ea typeface="楷体_GB2312" pitchFamily="49" charset="-122"/>
              </a:rPr>
              <a:t>在内部关系上，应该比</a:t>
            </a:r>
            <a:r>
              <a:rPr lang="en-US" altLang="zh-CN" sz="2400">
                <a:solidFill>
                  <a:srgbClr val="B2B2B2"/>
                </a:solidFill>
                <a:latin typeface="楷体_GB2312" pitchFamily="49" charset="-122"/>
                <a:ea typeface="楷体_GB2312" pitchFamily="49" charset="-122"/>
              </a:rPr>
              <a:t>R</a:t>
            </a:r>
            <a:r>
              <a:rPr lang="zh-CN" altLang="en-US" sz="2400">
                <a:solidFill>
                  <a:srgbClr val="B2B2B2"/>
                </a:solidFill>
                <a:latin typeface="楷体_GB2312" pitchFamily="49" charset="-122"/>
                <a:ea typeface="楷体_GB2312" pitchFamily="49" charset="-122"/>
              </a:rPr>
              <a:t>密切得多。然而，命题逻辑无法反映这种区别，也无法反映</a:t>
            </a:r>
            <a:r>
              <a:rPr lang="en-US" altLang="zh-CN" sz="2400">
                <a:solidFill>
                  <a:srgbClr val="B2B2B2"/>
                </a:solidFill>
                <a:latin typeface="楷体_GB2312" pitchFamily="49" charset="-122"/>
                <a:ea typeface="楷体_GB2312" pitchFamily="49" charset="-122"/>
              </a:rPr>
              <a:t>P</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Q</a:t>
            </a:r>
            <a:r>
              <a:rPr lang="zh-CN" altLang="en-US" sz="2400">
                <a:solidFill>
                  <a:srgbClr val="B2B2B2"/>
                </a:solidFill>
                <a:latin typeface="楷体_GB2312" pitchFamily="49" charset="-122"/>
                <a:ea typeface="楷体_GB2312" pitchFamily="49" charset="-122"/>
              </a:rPr>
              <a:t>间的共同性。</a:t>
            </a:r>
          </a:p>
        </p:txBody>
      </p:sp>
      <p:sp>
        <p:nvSpPr>
          <p:cNvPr id="139268" name="Rectangle 4"/>
          <p:cNvSpPr>
            <a:spLocks noGrp="1" noChangeArrowheads="1"/>
          </p:cNvSpPr>
          <p:nvPr>
            <p:ph type="title"/>
          </p:nvPr>
        </p:nvSpPr>
        <p:spPr>
          <a:xfrm>
            <a:off x="1619250" y="333375"/>
            <a:ext cx="6969125" cy="719138"/>
          </a:xfrm>
          <a:noFill/>
          <a:ln/>
        </p:spPr>
        <p:txBody>
          <a:bodyPr/>
          <a:lstStyle/>
          <a:p>
            <a:pPr algn="l"/>
            <a:r>
              <a:rPr lang="zh-CN" altLang="en-US">
                <a:solidFill>
                  <a:srgbClr val="FF0000"/>
                </a:solidFill>
                <a:latin typeface="楷体_GB2312" pitchFamily="49" charset="-122"/>
                <a:ea typeface="楷体_GB2312" pitchFamily="49" charset="-122"/>
              </a:rPr>
              <a:t>第二章</a:t>
            </a:r>
            <a:r>
              <a:rPr lang="en-US" altLang="zh-CN">
                <a:solidFill>
                  <a:srgbClr val="FF0000"/>
                </a:solidFill>
                <a:latin typeface="楷体_GB2312" pitchFamily="49" charset="-122"/>
                <a:ea typeface="楷体_GB2312" pitchFamily="49" charset="-122"/>
              </a:rPr>
              <a:t>:</a:t>
            </a:r>
            <a:r>
              <a:rPr lang="zh-CN" altLang="en-US">
                <a:solidFill>
                  <a:srgbClr val="FF0000"/>
                </a:solidFill>
                <a:latin typeface="楷体_GB2312" pitchFamily="49" charset="-122"/>
                <a:ea typeface="楷体_GB2312" pitchFamily="49" charset="-122"/>
              </a:rPr>
              <a:t>一阶谓词逻辑</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B31E0C0-53A9-4131-8EA1-C4FE10249D92}"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DDEEF513-B0F5-447B-89C1-B50C049CC005}" type="slidenum">
              <a:rPr lang="en-US" altLang="zh-CN"/>
              <a:pPr/>
              <a:t>30</a:t>
            </a:fld>
            <a:r>
              <a:rPr lang="en-US" altLang="zh-CN"/>
              <a:t>/70</a:t>
            </a:r>
          </a:p>
        </p:txBody>
      </p:sp>
      <p:sp>
        <p:nvSpPr>
          <p:cNvPr id="200706" name="Rectangle 2"/>
          <p:cNvSpPr>
            <a:spLocks noGrp="1" noChangeArrowheads="1"/>
          </p:cNvSpPr>
          <p:nvPr>
            <p:ph type="title"/>
          </p:nvPr>
        </p:nvSpPr>
        <p:spPr>
          <a:xfrm>
            <a:off x="1619250" y="304800"/>
            <a:ext cx="7005638" cy="719138"/>
          </a:xfrm>
        </p:spPr>
        <p:txBody>
          <a:bodyPr/>
          <a:lstStyle/>
          <a:p>
            <a:pPr algn="l"/>
            <a:r>
              <a:rPr lang="zh-CN" altLang="en-US" sz="3600">
                <a:solidFill>
                  <a:srgbClr val="FF0000"/>
                </a:solidFill>
                <a:latin typeface="楷体_GB2312" pitchFamily="49" charset="-122"/>
                <a:ea typeface="楷体_GB2312" pitchFamily="49" charset="-122"/>
              </a:rPr>
              <a:t>二、量词 </a:t>
            </a:r>
            <a:r>
              <a:rPr lang="en-US" altLang="zh-CN" sz="3600">
                <a:solidFill>
                  <a:srgbClr val="0000FF"/>
                </a:solidFill>
                <a:latin typeface="楷体_GB2312" pitchFamily="49" charset="-122"/>
                <a:ea typeface="楷体_GB2312" pitchFamily="49" charset="-122"/>
              </a:rPr>
              <a:t>Quantifier</a:t>
            </a:r>
          </a:p>
        </p:txBody>
      </p:sp>
      <p:sp>
        <p:nvSpPr>
          <p:cNvPr id="200707" name="Rectangle 3"/>
          <p:cNvSpPr>
            <a:spLocks noGrp="1" noChangeArrowheads="1"/>
          </p:cNvSpPr>
          <p:nvPr>
            <p:ph type="body" idx="1"/>
          </p:nvPr>
        </p:nvSpPr>
        <p:spPr>
          <a:xfrm>
            <a:off x="1042988" y="1125538"/>
            <a:ext cx="7777162" cy="5102225"/>
          </a:xfrm>
        </p:spPr>
        <p:txBody>
          <a:bodyPr/>
          <a:lstStyle/>
          <a:p>
            <a:pPr>
              <a:lnSpc>
                <a:spcPct val="125000"/>
              </a:lnSpc>
              <a:buClr>
                <a:srgbClr val="FF0000"/>
              </a:buClr>
              <a:buFont typeface="Wingdings" pitchFamily="2" charset="2"/>
              <a:buChar char="n"/>
            </a:pPr>
            <a:r>
              <a:rPr lang="zh-CN" altLang="en-US" sz="2400" b="0" dirty="0">
                <a:latin typeface="楷体_GB2312" pitchFamily="49" charset="-122"/>
                <a:ea typeface="楷体_GB2312" pitchFamily="49" charset="-122"/>
              </a:rPr>
              <a:t>在</a:t>
            </a:r>
            <a:r>
              <a:rPr lang="zh-CN" altLang="en-US" sz="2400" b="0" dirty="0">
                <a:ea typeface="楷体_GB2312" pitchFamily="49" charset="-122"/>
              </a:rPr>
              <a:t>苏格拉底</a:t>
            </a:r>
            <a:r>
              <a:rPr lang="zh-CN" altLang="en-US" sz="2400" b="0" dirty="0">
                <a:latin typeface="楷体_GB2312" pitchFamily="49" charset="-122"/>
                <a:ea typeface="楷体_GB2312" pitchFamily="49" charset="-122"/>
              </a:rPr>
              <a:t>三段论的例子中，如要对句子：</a:t>
            </a:r>
          </a:p>
          <a:p>
            <a:pPr>
              <a:lnSpc>
                <a:spcPct val="125000"/>
              </a:lnSpc>
              <a:buFont typeface="Wingdings" pitchFamily="2" charset="2"/>
              <a:buNone/>
            </a:pPr>
            <a:r>
              <a:rPr lang="zh-CN" altLang="en-US" sz="2400" b="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P</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H(x)</a:t>
            </a:r>
            <a:r>
              <a:rPr lang="en-US" altLang="zh-CN" sz="2400" noProof="1">
                <a:latin typeface="楷体_GB2312" pitchFamily="49" charset="-122"/>
                <a:ea typeface="楷体_GB2312" pitchFamily="49" charset="-122"/>
              </a:rPr>
              <a:t>→</a:t>
            </a:r>
            <a:r>
              <a:rPr lang="en-US" altLang="zh-CN" sz="2400" dirty="0">
                <a:latin typeface="楷体_GB2312" pitchFamily="49" charset="-122"/>
                <a:ea typeface="楷体_GB2312" pitchFamily="49" charset="-122"/>
              </a:rPr>
              <a:t>D(x)</a:t>
            </a:r>
            <a:r>
              <a:rPr lang="zh-CN" altLang="en-US" sz="2400" dirty="0">
                <a:latin typeface="楷体_GB2312" pitchFamily="49" charset="-122"/>
                <a:ea typeface="楷体_GB2312" pitchFamily="49" charset="-122"/>
              </a:rPr>
              <a:t>（</a:t>
            </a:r>
            <a:r>
              <a:rPr lang="zh-CN" altLang="en-US" sz="2400" dirty="0">
                <a:ea typeface="楷体_GB2312" pitchFamily="49" charset="-122"/>
              </a:rPr>
              <a:t>所有的人都是要死的）</a:t>
            </a:r>
            <a:r>
              <a:rPr lang="zh-CN" altLang="en-US" sz="2400" b="0" dirty="0">
                <a:latin typeface="楷体_GB2312" pitchFamily="49" charset="-122"/>
                <a:ea typeface="楷体_GB2312" pitchFamily="49" charset="-122"/>
              </a:rPr>
              <a:t>求否定，则有：</a:t>
            </a:r>
            <a:r>
              <a:rPr lang="zh-CN"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rPr>
              <a:t>(H(x)</a:t>
            </a:r>
            <a:r>
              <a:rPr lang="en-US" altLang="zh-CN" sz="2400" b="0" noProof="1">
                <a:latin typeface="楷体_GB2312" pitchFamily="49" charset="-122"/>
                <a:ea typeface="楷体_GB2312" pitchFamily="49" charset="-122"/>
              </a:rPr>
              <a:t>→</a:t>
            </a:r>
            <a:r>
              <a:rPr lang="en-US" altLang="zh-CN" sz="2400" b="0" dirty="0">
                <a:latin typeface="楷体_GB2312" pitchFamily="49" charset="-122"/>
                <a:ea typeface="楷体_GB2312" pitchFamily="49" charset="-122"/>
              </a:rPr>
              <a:t>D(x))</a:t>
            </a:r>
            <a:r>
              <a:rPr lang="zh-CN" altLang="en-US" sz="2400" b="0" dirty="0">
                <a:latin typeface="楷体_GB2312" pitchFamily="49" charset="-122"/>
                <a:ea typeface="楷体_GB2312" pitchFamily="49" charset="-122"/>
              </a:rPr>
              <a:t>＝</a:t>
            </a:r>
            <a:r>
              <a:rPr lang="zh-CN" sz="2400" b="0" dirty="0">
                <a:latin typeface="楷体_GB2312" pitchFamily="49" charset="-122"/>
                <a:ea typeface="楷体_GB2312" pitchFamily="49" charset="-122"/>
              </a:rPr>
              <a:t>～～</a:t>
            </a:r>
            <a:r>
              <a:rPr lang="en-US" altLang="zh-CN" sz="2400" b="0" noProof="1">
                <a:latin typeface="楷体_GB2312" pitchFamily="49" charset="-122"/>
                <a:ea typeface="楷体_GB2312" pitchFamily="49" charset="-122"/>
              </a:rPr>
              <a:t>H</a:t>
            </a:r>
            <a:r>
              <a:rPr lang="en-US" altLang="zh-CN" sz="2400" b="0" dirty="0">
                <a:latin typeface="楷体_GB2312" pitchFamily="49" charset="-122"/>
                <a:ea typeface="楷体_GB2312" pitchFamily="49" charset="-122"/>
              </a:rPr>
              <a:t>(</a:t>
            </a:r>
            <a:r>
              <a:rPr lang="zh-CN" sz="2400" b="0" dirty="0">
                <a:latin typeface="楷体_GB2312" pitchFamily="49" charset="-122"/>
                <a:ea typeface="楷体_GB2312" pitchFamily="49" charset="-122"/>
              </a:rPr>
              <a:t>ｘ</a:t>
            </a:r>
            <a:r>
              <a:rPr lang="en-US" altLang="zh-CN" sz="2400" b="0" dirty="0">
                <a:latin typeface="楷体_GB2312" pitchFamily="49" charset="-122"/>
                <a:ea typeface="楷体_GB2312" pitchFamily="49" charset="-122"/>
              </a:rPr>
              <a:t>)</a:t>
            </a:r>
            <a:r>
              <a:rPr lang="en-US" altLang="zh-CN" sz="2400" b="0" noProof="1">
                <a:latin typeface="楷体_GB2312" pitchFamily="49" charset="-122"/>
                <a:ea typeface="楷体_GB2312" pitchFamily="49" charset="-122"/>
              </a:rPr>
              <a:t>∧</a:t>
            </a:r>
            <a:r>
              <a:rPr lang="zh-CN" sz="2400" b="0" dirty="0">
                <a:latin typeface="楷体_GB2312" pitchFamily="49" charset="-122"/>
                <a:ea typeface="楷体_GB2312" pitchFamily="49" charset="-122"/>
              </a:rPr>
              <a:t>～Ｄ</a:t>
            </a:r>
            <a:r>
              <a:rPr lang="en-US" altLang="zh-CN" sz="2400" b="0" dirty="0">
                <a:latin typeface="楷体_GB2312" pitchFamily="49" charset="-122"/>
                <a:ea typeface="楷体_GB2312" pitchFamily="49" charset="-122"/>
              </a:rPr>
              <a:t>(</a:t>
            </a:r>
            <a:r>
              <a:rPr lang="zh-CN" sz="2400" b="0" dirty="0">
                <a:latin typeface="楷体_GB2312" pitchFamily="49" charset="-122"/>
                <a:ea typeface="楷体_GB2312" pitchFamily="49" charset="-122"/>
              </a:rPr>
              <a:t>ｘ</a:t>
            </a:r>
            <a:r>
              <a:rPr lang="en-US" altLang="zh-CN" sz="2400" b="0" dirty="0">
                <a:latin typeface="楷体_GB2312" pitchFamily="49" charset="-122"/>
                <a:ea typeface="楷体_GB2312" pitchFamily="49" charset="-122"/>
              </a:rPr>
              <a:t>)</a:t>
            </a:r>
            <a:r>
              <a:rPr lang="zh-CN" sz="2400" b="0" dirty="0">
                <a:latin typeface="楷体_GB2312" pitchFamily="49" charset="-122"/>
                <a:ea typeface="楷体_GB2312" pitchFamily="49" charset="-122"/>
              </a:rPr>
              <a:t>＝</a:t>
            </a:r>
            <a:r>
              <a:rPr lang="en-US" altLang="zh-CN" sz="2400" b="0" noProof="1">
                <a:latin typeface="楷体_GB2312" pitchFamily="49" charset="-122"/>
                <a:ea typeface="楷体_GB2312" pitchFamily="49" charset="-122"/>
              </a:rPr>
              <a:t>H</a:t>
            </a:r>
            <a:r>
              <a:rPr lang="en-US" altLang="zh-CN" sz="2400" b="0" dirty="0">
                <a:latin typeface="楷体_GB2312" pitchFamily="49" charset="-122"/>
                <a:ea typeface="楷体_GB2312" pitchFamily="49" charset="-122"/>
              </a:rPr>
              <a:t>(</a:t>
            </a:r>
            <a:r>
              <a:rPr lang="zh-CN" sz="2400" b="0" dirty="0">
                <a:latin typeface="楷体_GB2312" pitchFamily="49" charset="-122"/>
                <a:ea typeface="楷体_GB2312" pitchFamily="49" charset="-122"/>
              </a:rPr>
              <a:t>ｘ</a:t>
            </a:r>
            <a:r>
              <a:rPr lang="en-US" altLang="zh-CN" sz="2400" b="0" dirty="0">
                <a:latin typeface="楷体_GB2312" pitchFamily="49" charset="-122"/>
                <a:ea typeface="楷体_GB2312" pitchFamily="49" charset="-122"/>
              </a:rPr>
              <a:t>)</a:t>
            </a:r>
            <a:r>
              <a:rPr lang="en-US" altLang="zh-CN" sz="2400" b="0" noProof="1">
                <a:latin typeface="楷体_GB2312" pitchFamily="49" charset="-122"/>
                <a:ea typeface="楷体_GB2312" pitchFamily="49" charset="-122"/>
              </a:rPr>
              <a:t>∧</a:t>
            </a:r>
            <a:r>
              <a:rPr lang="zh-CN" sz="2400" b="0" dirty="0">
                <a:latin typeface="楷体_GB2312" pitchFamily="49" charset="-122"/>
                <a:ea typeface="楷体_GB2312" pitchFamily="49" charset="-122"/>
              </a:rPr>
              <a:t>～Ｄ</a:t>
            </a:r>
            <a:r>
              <a:rPr lang="en-US" altLang="zh-CN" sz="2400" b="0" dirty="0">
                <a:latin typeface="楷体_GB2312" pitchFamily="49" charset="-122"/>
                <a:ea typeface="楷体_GB2312" pitchFamily="49" charset="-122"/>
              </a:rPr>
              <a:t>(</a:t>
            </a:r>
            <a:r>
              <a:rPr lang="zh-CN" sz="2400" b="0" dirty="0">
                <a:latin typeface="楷体_GB2312" pitchFamily="49" charset="-122"/>
                <a:ea typeface="楷体_GB2312" pitchFamily="49" charset="-122"/>
              </a:rPr>
              <a:t>ｘ</a:t>
            </a:r>
            <a:r>
              <a:rPr lang="en-US" altLang="zh-CN" sz="2400" b="0" dirty="0">
                <a:latin typeface="楷体_GB2312" pitchFamily="49" charset="-122"/>
                <a:ea typeface="楷体_GB2312" pitchFamily="49" charset="-122"/>
              </a:rPr>
              <a:t>)</a:t>
            </a:r>
            <a:r>
              <a:rPr lang="zh-CN" altLang="en-US" sz="2400" b="0" dirty="0">
                <a:latin typeface="楷体_GB2312" pitchFamily="49" charset="-122"/>
                <a:ea typeface="楷体_GB2312" pitchFamily="49" charset="-122"/>
              </a:rPr>
              <a:t>上述式子说明：</a:t>
            </a:r>
            <a:r>
              <a:rPr lang="zh-CN" altLang="en-US" sz="2400" b="0" dirty="0">
                <a:latin typeface="Times New Roman"/>
                <a:ea typeface="楷体_GB2312" pitchFamily="49" charset="-122"/>
              </a:rPr>
              <a:t>“</a:t>
            </a:r>
            <a:r>
              <a:rPr lang="zh-CN" altLang="en-US" sz="2400" b="0" dirty="0">
                <a:latin typeface="楷体_GB2312" pitchFamily="49" charset="-122"/>
                <a:ea typeface="楷体_GB2312" pitchFamily="49" charset="-122"/>
              </a:rPr>
              <a:t>命题</a:t>
            </a:r>
            <a:r>
              <a:rPr lang="en-US" altLang="zh-CN" sz="2400" b="0" dirty="0">
                <a:latin typeface="楷体_GB2312" pitchFamily="49" charset="-122"/>
                <a:ea typeface="楷体_GB2312" pitchFamily="49" charset="-122"/>
              </a:rPr>
              <a:t>P</a:t>
            </a:r>
            <a:r>
              <a:rPr lang="en-US" altLang="zh-CN" sz="2400" b="0" dirty="0">
                <a:latin typeface="Times New Roman"/>
                <a:ea typeface="楷体_GB2312" pitchFamily="49" charset="-122"/>
              </a:rPr>
              <a:t>”</a:t>
            </a:r>
            <a:r>
              <a:rPr lang="zh-CN" altLang="en-US" sz="2400" b="0" dirty="0">
                <a:latin typeface="楷体_GB2312" pitchFamily="49" charset="-122"/>
                <a:ea typeface="楷体_GB2312" pitchFamily="49" charset="-122"/>
              </a:rPr>
              <a:t>的否定是：</a:t>
            </a:r>
            <a:r>
              <a:rPr lang="zh-CN" altLang="en-US" sz="2400" b="0" dirty="0">
                <a:latin typeface="Times New Roman"/>
                <a:ea typeface="楷体_GB2312" pitchFamily="49" charset="-122"/>
              </a:rPr>
              <a:t>“</a:t>
            </a:r>
            <a:r>
              <a:rPr lang="zh-CN" altLang="en-US" sz="2400" b="0" dirty="0">
                <a:latin typeface="楷体_GB2312" pitchFamily="49" charset="-122"/>
                <a:ea typeface="楷体_GB2312" pitchFamily="49" charset="-122"/>
              </a:rPr>
              <a:t>所有的人都不死</a:t>
            </a:r>
            <a:r>
              <a:rPr lang="zh-CN" altLang="en-US" sz="2400" b="0" dirty="0">
                <a:latin typeface="Times New Roman"/>
                <a:ea typeface="楷体_GB2312" pitchFamily="49" charset="-122"/>
              </a:rPr>
              <a:t>”</a:t>
            </a:r>
            <a:r>
              <a:rPr lang="zh-CN" altLang="en-US" sz="2400" b="0" dirty="0">
                <a:latin typeface="楷体_GB2312" pitchFamily="49" charset="-122"/>
                <a:ea typeface="楷体_GB2312" pitchFamily="49" charset="-122"/>
              </a:rPr>
              <a:t>。但这与人们在日常生活中对命题：</a:t>
            </a:r>
            <a:r>
              <a:rPr lang="zh-CN" altLang="en-US" sz="2400" b="0" dirty="0">
                <a:latin typeface="Times New Roman"/>
                <a:ea typeface="楷体_GB2312" pitchFamily="49" charset="-122"/>
              </a:rPr>
              <a:t>“</a:t>
            </a:r>
            <a:r>
              <a:rPr lang="zh-CN" altLang="en-US" sz="2400" b="0" dirty="0">
                <a:latin typeface="楷体_GB2312" pitchFamily="49" charset="-122"/>
                <a:ea typeface="楷体_GB2312" pitchFamily="49" charset="-122"/>
              </a:rPr>
              <a:t>所有人都是要死的</a:t>
            </a:r>
            <a:r>
              <a:rPr lang="zh-CN" altLang="en-US" sz="2400" b="0" dirty="0">
                <a:latin typeface="Times New Roman"/>
                <a:ea typeface="楷体_GB2312" pitchFamily="49" charset="-122"/>
              </a:rPr>
              <a:t>”</a:t>
            </a:r>
            <a:r>
              <a:rPr lang="zh-CN" altLang="en-US" sz="2400" b="0" dirty="0">
                <a:latin typeface="楷体_GB2312" pitchFamily="49" charset="-122"/>
                <a:ea typeface="楷体_GB2312" pitchFamily="49" charset="-122"/>
              </a:rPr>
              <a:t>的否定为：</a:t>
            </a:r>
            <a:r>
              <a:rPr lang="zh-CN" altLang="en-US" sz="2400" b="0" dirty="0">
                <a:latin typeface="Times New Roman"/>
                <a:ea typeface="楷体_GB2312" pitchFamily="49" charset="-122"/>
              </a:rPr>
              <a:t>“</a:t>
            </a:r>
            <a:r>
              <a:rPr lang="zh-CN" altLang="en-US" sz="2400" b="0" dirty="0">
                <a:latin typeface="楷体_GB2312" pitchFamily="49" charset="-122"/>
                <a:ea typeface="楷体_GB2312" pitchFamily="49" charset="-122"/>
              </a:rPr>
              <a:t>并非一切的人都是要死的</a:t>
            </a:r>
            <a:r>
              <a:rPr lang="zh-CN" altLang="en-US" sz="2400" b="0" dirty="0">
                <a:latin typeface="Times New Roman"/>
                <a:ea typeface="楷体_GB2312" pitchFamily="49" charset="-122"/>
              </a:rPr>
              <a:t>”</a:t>
            </a:r>
            <a:r>
              <a:rPr lang="zh-CN" altLang="en-US" sz="2400" b="0" dirty="0">
                <a:latin typeface="楷体_GB2312" pitchFamily="49" charset="-122"/>
                <a:ea typeface="楷体_GB2312" pitchFamily="49" charset="-122"/>
              </a:rPr>
              <a:t>。显然相差甚远。</a:t>
            </a:r>
          </a:p>
          <a:p>
            <a:pPr fontAlgn="b">
              <a:lnSpc>
                <a:spcPct val="125000"/>
              </a:lnSpc>
              <a:buClr>
                <a:srgbClr val="FF0000"/>
              </a:buClr>
              <a:buFont typeface="Wingdings" pitchFamily="2" charset="2"/>
              <a:buNone/>
            </a:pPr>
            <a:r>
              <a:rPr lang="zh-CN" altLang="en-US" sz="2400" dirty="0">
                <a:solidFill>
                  <a:srgbClr val="FF0000"/>
                </a:solidFill>
                <a:latin typeface="楷体_GB2312" pitchFamily="49" charset="-122"/>
                <a:ea typeface="楷体_GB2312" pitchFamily="49" charset="-122"/>
              </a:rPr>
              <a:t>  其原因在于：</a:t>
            </a:r>
          </a:p>
          <a:p>
            <a:pPr fontAlgn="b">
              <a:lnSpc>
                <a:spcPct val="125000"/>
              </a:lnSpc>
              <a:buClr>
                <a:srgbClr val="FF0000"/>
              </a:buClr>
              <a:buFont typeface="Wingdings" pitchFamily="2" charset="2"/>
              <a:buNone/>
            </a:pPr>
            <a:r>
              <a:rPr lang="zh-CN" altLang="en-US" sz="2400" dirty="0">
                <a:solidFill>
                  <a:srgbClr val="0000FF"/>
                </a:solidFill>
                <a:latin typeface="楷体_GB2312" pitchFamily="49" charset="-122"/>
                <a:ea typeface="楷体_GB2312" pitchFamily="49" charset="-122"/>
              </a:rPr>
              <a:t>  命题</a:t>
            </a:r>
            <a:r>
              <a:rPr lang="en-US" altLang="zh-CN" sz="2400" dirty="0">
                <a:solidFill>
                  <a:srgbClr val="0000FF"/>
                </a:solidFill>
                <a:latin typeface="楷体_GB2312" pitchFamily="49" charset="-122"/>
                <a:ea typeface="楷体_GB2312" pitchFamily="49" charset="-122"/>
              </a:rPr>
              <a:t>P</a:t>
            </a:r>
            <a:r>
              <a:rPr lang="zh-CN" altLang="en-US" sz="2400" dirty="0">
                <a:solidFill>
                  <a:srgbClr val="0000FF"/>
                </a:solidFill>
                <a:latin typeface="楷体_GB2312" pitchFamily="49" charset="-122"/>
                <a:ea typeface="楷体_GB2312" pitchFamily="49" charset="-122"/>
              </a:rPr>
              <a:t>的确切含义是：</a:t>
            </a:r>
            <a:r>
              <a:rPr lang="zh-CN" altLang="en-US" sz="2400" dirty="0">
                <a:solidFill>
                  <a:srgbClr val="0000FF"/>
                </a:solidFill>
                <a:latin typeface="Times New Roman"/>
                <a:ea typeface="楷体_GB2312" pitchFamily="49" charset="-122"/>
              </a:rPr>
              <a:t>“</a:t>
            </a:r>
            <a:r>
              <a:rPr lang="zh-CN" altLang="en-US" sz="2400" dirty="0">
                <a:solidFill>
                  <a:srgbClr val="FF0000"/>
                </a:solidFill>
                <a:latin typeface="楷体_GB2312" pitchFamily="49" charset="-122"/>
                <a:ea typeface="楷体_GB2312" pitchFamily="49" charset="-122"/>
              </a:rPr>
              <a:t>对任意的</a:t>
            </a:r>
            <a:r>
              <a:rPr lang="en-US" altLang="zh-CN" sz="2400" dirty="0">
                <a:solidFill>
                  <a:srgbClr val="FF0000"/>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，如果</a:t>
            </a:r>
            <a:r>
              <a:rPr lang="en-US" altLang="zh-CN" sz="2400" dirty="0">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是人，则</a:t>
            </a:r>
            <a:r>
              <a:rPr lang="en-US" altLang="zh-CN" sz="2400" dirty="0">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是要死的</a:t>
            </a:r>
            <a:r>
              <a:rPr lang="zh-CN" altLang="en-US" sz="2400" dirty="0">
                <a:solidFill>
                  <a:srgbClr val="0000FF"/>
                </a:solidFill>
                <a:latin typeface="Times New Roman"/>
                <a:ea typeface="楷体_GB2312" pitchFamily="49" charset="-122"/>
              </a:rPr>
              <a:t>”</a:t>
            </a:r>
            <a:r>
              <a:rPr lang="zh-CN" altLang="en-US" sz="2400" dirty="0">
                <a:solidFill>
                  <a:srgbClr val="0000FF"/>
                </a:solidFill>
                <a:latin typeface="楷体_GB2312" pitchFamily="49" charset="-122"/>
                <a:ea typeface="楷体_GB2312" pitchFamily="49" charset="-122"/>
              </a:rPr>
              <a:t>。但</a:t>
            </a:r>
            <a:r>
              <a:rPr lang="en-US" altLang="zh-CN" sz="2400" dirty="0">
                <a:solidFill>
                  <a:srgbClr val="0000FF"/>
                </a:solidFill>
                <a:latin typeface="楷体_GB2312" pitchFamily="49" charset="-122"/>
                <a:ea typeface="楷体_GB2312" pitchFamily="49" charset="-122"/>
              </a:rPr>
              <a:t>H(x)→D(x)</a:t>
            </a:r>
            <a:r>
              <a:rPr lang="zh-CN" altLang="en-US" sz="2400" dirty="0">
                <a:solidFill>
                  <a:srgbClr val="0000FF"/>
                </a:solidFill>
                <a:latin typeface="楷体_GB2312" pitchFamily="49" charset="-122"/>
                <a:ea typeface="楷体_GB2312" pitchFamily="49" charset="-122"/>
              </a:rPr>
              <a:t>并没有确切地表示出</a:t>
            </a:r>
            <a:r>
              <a:rPr lang="zh-CN" altLang="en-US" sz="2400" dirty="0">
                <a:solidFill>
                  <a:srgbClr val="0000FF"/>
                </a:solidFill>
                <a:latin typeface="Times New Roman"/>
                <a:ea typeface="楷体_GB2312" pitchFamily="49" charset="-122"/>
              </a:rPr>
              <a:t>“</a:t>
            </a:r>
            <a:r>
              <a:rPr lang="zh-CN" altLang="en-US" sz="2400" dirty="0">
                <a:solidFill>
                  <a:srgbClr val="FF0000"/>
                </a:solidFill>
                <a:latin typeface="楷体_GB2312" pitchFamily="49" charset="-122"/>
                <a:ea typeface="楷体_GB2312" pitchFamily="49" charset="-122"/>
              </a:rPr>
              <a:t>对任意</a:t>
            </a:r>
            <a:r>
              <a:rPr lang="en-US" altLang="zh-CN" sz="2400" dirty="0">
                <a:solidFill>
                  <a:srgbClr val="FF0000"/>
                </a:solidFill>
                <a:latin typeface="楷体_GB2312" pitchFamily="49" charset="-122"/>
                <a:ea typeface="楷体_GB2312" pitchFamily="49" charset="-122"/>
              </a:rPr>
              <a:t>x</a:t>
            </a:r>
            <a:r>
              <a:rPr lang="en-US" altLang="zh-CN" sz="2400" dirty="0">
                <a:solidFill>
                  <a:srgbClr val="0000FF"/>
                </a:solidFill>
                <a:latin typeface="Times New Roman"/>
                <a:ea typeface="楷体_GB2312" pitchFamily="49" charset="-122"/>
              </a:rPr>
              <a:t>”</a:t>
            </a:r>
            <a:r>
              <a:rPr lang="zh-CN" altLang="en-US" sz="2400" dirty="0">
                <a:solidFill>
                  <a:srgbClr val="0000FF"/>
                </a:solidFill>
                <a:latin typeface="楷体_GB2312" pitchFamily="49" charset="-122"/>
                <a:ea typeface="楷体_GB2312" pitchFamily="49" charset="-122"/>
              </a:rPr>
              <a:t>这个意思，亦即</a:t>
            </a:r>
            <a:r>
              <a:rPr lang="en-US" altLang="zh-CN" sz="2400" dirty="0">
                <a:solidFill>
                  <a:srgbClr val="0000FF"/>
                </a:solidFill>
                <a:latin typeface="楷体_GB2312" pitchFamily="49" charset="-122"/>
                <a:ea typeface="楷体_GB2312" pitchFamily="49" charset="-122"/>
              </a:rPr>
              <a:t>H(x)→D(x)</a:t>
            </a:r>
            <a:r>
              <a:rPr lang="zh-CN" altLang="en-US" sz="2400" dirty="0">
                <a:solidFill>
                  <a:srgbClr val="0000FF"/>
                </a:solidFill>
                <a:latin typeface="楷体_GB2312" pitchFamily="49" charset="-122"/>
                <a:ea typeface="楷体_GB2312" pitchFamily="49" charset="-122"/>
              </a:rPr>
              <a:t>不是一个命题</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3990AA9-D299-44D9-B54F-908B5686AD87}"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BCCC56D6-7622-4C7C-96E1-5D94CA673308}" type="slidenum">
              <a:rPr lang="en-US" altLang="zh-CN"/>
              <a:pPr/>
              <a:t>31</a:t>
            </a:fld>
            <a:r>
              <a:rPr lang="en-US" altLang="zh-CN"/>
              <a:t>/70</a:t>
            </a:r>
          </a:p>
        </p:txBody>
      </p:sp>
      <p:sp>
        <p:nvSpPr>
          <p:cNvPr id="147458" name="Rectangle 2"/>
          <p:cNvSpPr>
            <a:spLocks noGrp="1" noChangeArrowheads="1"/>
          </p:cNvSpPr>
          <p:nvPr>
            <p:ph type="title"/>
          </p:nvPr>
        </p:nvSpPr>
        <p:spPr>
          <a:xfrm>
            <a:off x="1547813" y="333375"/>
            <a:ext cx="7329487" cy="719138"/>
          </a:xfrm>
        </p:spPr>
        <p:txBody>
          <a:bodyPr/>
          <a:lstStyle/>
          <a:p>
            <a:pPr algn="l"/>
            <a:r>
              <a:rPr lang="zh-CN" altLang="en-US">
                <a:solidFill>
                  <a:srgbClr val="FF0000"/>
                </a:solidFill>
                <a:latin typeface="楷体_GB2312" pitchFamily="49" charset="-122"/>
                <a:ea typeface="楷体_GB2312" pitchFamily="49" charset="-122"/>
              </a:rPr>
              <a:t>例</a:t>
            </a:r>
            <a:r>
              <a:rPr lang="en-US" altLang="zh-CN">
                <a:solidFill>
                  <a:srgbClr val="FF0000"/>
                </a:solidFill>
                <a:latin typeface="楷体_GB2312" pitchFamily="49" charset="-122"/>
                <a:ea typeface="楷体_GB2312" pitchFamily="49" charset="-122"/>
              </a:rPr>
              <a:t>1.4</a:t>
            </a:r>
            <a:r>
              <a:rPr lang="zh-CN" altLang="en-US">
                <a:solidFill>
                  <a:srgbClr val="FF0000"/>
                </a:solidFill>
                <a:latin typeface="楷体_GB2312" pitchFamily="49" charset="-122"/>
                <a:ea typeface="楷体_GB2312" pitchFamily="49" charset="-122"/>
              </a:rPr>
              <a:t>：</a:t>
            </a:r>
          </a:p>
        </p:txBody>
      </p:sp>
      <p:sp>
        <p:nvSpPr>
          <p:cNvPr id="147459" name="Rectangle 3"/>
          <p:cNvSpPr>
            <a:spLocks noGrp="1" noChangeArrowheads="1"/>
          </p:cNvSpPr>
          <p:nvPr>
            <p:ph type="body" idx="1"/>
          </p:nvPr>
        </p:nvSpPr>
        <p:spPr>
          <a:xfrm>
            <a:off x="1116013" y="1125538"/>
            <a:ext cx="7620000" cy="4860925"/>
          </a:xfrm>
        </p:spPr>
        <p:txBody>
          <a:bodyPr/>
          <a:lstStyle/>
          <a:p>
            <a:pPr marL="533400" indent="-533400">
              <a:lnSpc>
                <a:spcPct val="140000"/>
              </a:lnSpc>
              <a:buClr>
                <a:srgbClr val="FF0000"/>
              </a:buClr>
              <a:buFont typeface="Wingdings" pitchFamily="2" charset="2"/>
              <a:buChar char="n"/>
            </a:pPr>
            <a:r>
              <a:rPr lang="zh-CN" altLang="en-US">
                <a:solidFill>
                  <a:srgbClr val="FF0000"/>
                </a:solidFill>
                <a:latin typeface="楷体_GB2312" pitchFamily="49" charset="-122"/>
                <a:ea typeface="楷体_GB2312" pitchFamily="49" charset="-122"/>
              </a:rPr>
              <a:t>符号化下述命题：</a:t>
            </a:r>
          </a:p>
          <a:p>
            <a:pPr marL="533400" indent="-533400">
              <a:lnSpc>
                <a:spcPct val="140000"/>
              </a:lnSpc>
              <a:buClr>
                <a:srgbClr val="FF0000"/>
              </a:buClr>
              <a:buFont typeface="Wingdings" pitchFamily="2" charset="2"/>
              <a:buNone/>
            </a:pPr>
            <a:r>
              <a:rPr lang="zh-CN" altLang="en-US">
                <a:solidFill>
                  <a:srgbClr val="0000FF"/>
                </a:solidFill>
                <a:latin typeface="楷体_GB2312" pitchFamily="49" charset="-122"/>
                <a:ea typeface="楷体_GB2312" pitchFamily="49" charset="-122"/>
              </a:rPr>
              <a:t>   </a:t>
            </a:r>
            <a:r>
              <a:rPr lang="en-US" altLang="zh-CN">
                <a:solidFill>
                  <a:srgbClr val="FF0000"/>
                </a:solidFill>
                <a:latin typeface="楷体_GB2312" pitchFamily="49" charset="-122"/>
                <a:ea typeface="楷体_GB2312" pitchFamily="49" charset="-122"/>
              </a:rPr>
              <a:t>1</a:t>
            </a:r>
            <a:r>
              <a:rPr lang="zh-CN" altLang="en-US">
                <a:solidFill>
                  <a:srgbClr val="FF0000"/>
                </a:solidFill>
                <a:latin typeface="楷体_GB2312" pitchFamily="49" charset="-122"/>
                <a:ea typeface="楷体_GB2312" pitchFamily="49" charset="-122"/>
              </a:rPr>
              <a:t>）</a:t>
            </a:r>
            <a:r>
              <a:rPr lang="zh-CN" altLang="en-US" u="sng">
                <a:solidFill>
                  <a:srgbClr val="0000FF"/>
                </a:solidFill>
                <a:latin typeface="楷体_GB2312" pitchFamily="49" charset="-122"/>
                <a:ea typeface="楷体_GB2312" pitchFamily="49" charset="-122"/>
              </a:rPr>
              <a:t>所有的老虎</a:t>
            </a:r>
            <a:r>
              <a:rPr lang="zh-CN" altLang="en-US">
                <a:solidFill>
                  <a:srgbClr val="0000FF"/>
                </a:solidFill>
                <a:latin typeface="楷体_GB2312" pitchFamily="49" charset="-122"/>
                <a:ea typeface="楷体_GB2312" pitchFamily="49" charset="-122"/>
              </a:rPr>
              <a:t>都要吃人；</a:t>
            </a:r>
          </a:p>
          <a:p>
            <a:pPr marL="533400" indent="-533400">
              <a:lnSpc>
                <a:spcPct val="140000"/>
              </a:lnSpc>
              <a:buClr>
                <a:srgbClr val="FF0000"/>
              </a:buClr>
              <a:buFont typeface="Wingdings" pitchFamily="2" charset="2"/>
              <a:buNone/>
            </a:pPr>
            <a:r>
              <a:rPr lang="zh-CN" altLang="en-US">
                <a:solidFill>
                  <a:srgbClr val="0000FF"/>
                </a:solidFill>
                <a:latin typeface="楷体_GB2312" pitchFamily="49" charset="-122"/>
                <a:ea typeface="楷体_GB2312" pitchFamily="49" charset="-122"/>
              </a:rPr>
              <a:t>   </a:t>
            </a:r>
            <a:r>
              <a:rPr lang="en-US" altLang="zh-CN">
                <a:solidFill>
                  <a:srgbClr val="FF0000"/>
                </a:solidFill>
                <a:latin typeface="楷体_GB2312" pitchFamily="49" charset="-122"/>
                <a:ea typeface="楷体_GB2312" pitchFamily="49" charset="-122"/>
              </a:rPr>
              <a:t>2</a:t>
            </a:r>
            <a:r>
              <a:rPr lang="zh-CN" altLang="en-US">
                <a:solidFill>
                  <a:srgbClr val="FF0000"/>
                </a:solidFill>
                <a:latin typeface="楷体_GB2312" pitchFamily="49" charset="-122"/>
                <a:ea typeface="楷体_GB2312" pitchFamily="49" charset="-122"/>
              </a:rPr>
              <a:t>）</a:t>
            </a:r>
            <a:r>
              <a:rPr lang="zh-CN" altLang="en-US" u="sng">
                <a:solidFill>
                  <a:srgbClr val="0000FF"/>
                </a:solidFill>
                <a:latin typeface="楷体_GB2312" pitchFamily="49" charset="-122"/>
                <a:ea typeface="楷体_GB2312" pitchFamily="49" charset="-122"/>
              </a:rPr>
              <a:t>每一个人</a:t>
            </a:r>
            <a:r>
              <a:rPr lang="zh-CN" altLang="en-US">
                <a:solidFill>
                  <a:srgbClr val="0000FF"/>
                </a:solidFill>
                <a:latin typeface="楷体_GB2312" pitchFamily="49" charset="-122"/>
                <a:ea typeface="楷体_GB2312" pitchFamily="49" charset="-122"/>
              </a:rPr>
              <a:t>都会犯错误；</a:t>
            </a:r>
          </a:p>
          <a:p>
            <a:pPr marL="533400" indent="-533400">
              <a:lnSpc>
                <a:spcPct val="140000"/>
              </a:lnSpc>
              <a:buClr>
                <a:srgbClr val="FF0000"/>
              </a:buClr>
              <a:buFont typeface="Wingdings" pitchFamily="2" charset="2"/>
              <a:buNone/>
            </a:pPr>
            <a:r>
              <a:rPr lang="zh-CN" altLang="en-US">
                <a:solidFill>
                  <a:srgbClr val="0000FF"/>
                </a:solidFill>
                <a:latin typeface="楷体_GB2312" pitchFamily="49" charset="-122"/>
                <a:ea typeface="楷体_GB2312" pitchFamily="49" charset="-122"/>
              </a:rPr>
              <a:t>   </a:t>
            </a:r>
            <a:r>
              <a:rPr lang="en-US" altLang="zh-CN">
                <a:solidFill>
                  <a:srgbClr val="FF0000"/>
                </a:solidFill>
                <a:latin typeface="楷体_GB2312" pitchFamily="49" charset="-122"/>
                <a:ea typeface="楷体_GB2312" pitchFamily="49" charset="-122"/>
              </a:rPr>
              <a:t>3</a:t>
            </a:r>
            <a:r>
              <a:rPr lang="zh-CN" altLang="en-US">
                <a:solidFill>
                  <a:srgbClr val="FF0000"/>
                </a:solidFill>
                <a:latin typeface="楷体_GB2312" pitchFamily="49" charset="-122"/>
                <a:ea typeface="楷体_GB2312" pitchFamily="49" charset="-122"/>
              </a:rPr>
              <a:t>）</a:t>
            </a:r>
            <a:r>
              <a:rPr lang="zh-CN" altLang="en-US" u="sng">
                <a:solidFill>
                  <a:srgbClr val="0000FF"/>
                </a:solidFill>
                <a:latin typeface="楷体_GB2312" pitchFamily="49" charset="-122"/>
                <a:ea typeface="楷体_GB2312" pitchFamily="49" charset="-122"/>
              </a:rPr>
              <a:t>有一些人</a:t>
            </a:r>
            <a:r>
              <a:rPr lang="zh-CN" altLang="en-US">
                <a:solidFill>
                  <a:srgbClr val="0000FF"/>
                </a:solidFill>
                <a:latin typeface="楷体_GB2312" pitchFamily="49" charset="-122"/>
                <a:ea typeface="楷体_GB2312" pitchFamily="49" charset="-122"/>
              </a:rPr>
              <a:t>会摔跤；</a:t>
            </a:r>
          </a:p>
          <a:p>
            <a:pPr marL="533400" indent="-533400">
              <a:lnSpc>
                <a:spcPct val="140000"/>
              </a:lnSpc>
              <a:buClr>
                <a:srgbClr val="FF0000"/>
              </a:buClr>
              <a:buFont typeface="Wingdings" pitchFamily="2" charset="2"/>
              <a:buNone/>
            </a:pPr>
            <a:r>
              <a:rPr lang="zh-CN" altLang="en-US">
                <a:solidFill>
                  <a:srgbClr val="0000FF"/>
                </a:solidFill>
                <a:latin typeface="楷体_GB2312" pitchFamily="49" charset="-122"/>
                <a:ea typeface="楷体_GB2312" pitchFamily="49" charset="-122"/>
              </a:rPr>
              <a:t>   </a:t>
            </a:r>
            <a:r>
              <a:rPr lang="en-US" altLang="zh-CN">
                <a:solidFill>
                  <a:srgbClr val="FF0000"/>
                </a:solidFill>
                <a:latin typeface="楷体_GB2312" pitchFamily="49" charset="-122"/>
                <a:ea typeface="楷体_GB2312" pitchFamily="49" charset="-122"/>
              </a:rPr>
              <a:t>4</a:t>
            </a:r>
            <a:r>
              <a:rPr lang="zh-CN" altLang="en-US">
                <a:solidFill>
                  <a:srgbClr val="FF0000"/>
                </a:solidFill>
                <a:latin typeface="楷体_GB2312" pitchFamily="49" charset="-122"/>
                <a:ea typeface="楷体_GB2312" pitchFamily="49" charset="-122"/>
              </a:rPr>
              <a:t>）</a:t>
            </a:r>
            <a:r>
              <a:rPr lang="zh-CN" altLang="en-US" u="sng">
                <a:solidFill>
                  <a:srgbClr val="0000FF"/>
                </a:solidFill>
                <a:latin typeface="楷体_GB2312" pitchFamily="49" charset="-122"/>
                <a:ea typeface="楷体_GB2312" pitchFamily="49" charset="-122"/>
              </a:rPr>
              <a:t>有一些人</a:t>
            </a:r>
            <a:r>
              <a:rPr lang="zh-CN" altLang="en-US">
                <a:solidFill>
                  <a:srgbClr val="0000FF"/>
                </a:solidFill>
                <a:latin typeface="楷体_GB2312" pitchFamily="49" charset="-122"/>
                <a:ea typeface="楷体_GB2312" pitchFamily="49" charset="-122"/>
              </a:rPr>
              <a:t>是大学生；</a:t>
            </a:r>
          </a:p>
          <a:p>
            <a:pPr marL="533400" indent="-533400">
              <a:lnSpc>
                <a:spcPct val="140000"/>
              </a:lnSpc>
              <a:buClr>
                <a:srgbClr val="FF0000"/>
              </a:buClr>
              <a:buFont typeface="Wingdings" pitchFamily="2" charset="2"/>
              <a:buNone/>
            </a:pPr>
            <a:r>
              <a:rPr lang="zh-CN" altLang="en-US">
                <a:solidFill>
                  <a:srgbClr val="0000FF"/>
                </a:solidFill>
                <a:latin typeface="楷体_GB2312" pitchFamily="49" charset="-122"/>
                <a:ea typeface="楷体_GB2312" pitchFamily="49" charset="-122"/>
              </a:rPr>
              <a:t>   </a:t>
            </a:r>
            <a:r>
              <a:rPr lang="en-US" altLang="zh-CN">
                <a:solidFill>
                  <a:srgbClr val="FF0000"/>
                </a:solidFill>
                <a:latin typeface="楷体_GB2312" pitchFamily="49" charset="-122"/>
                <a:ea typeface="楷体_GB2312" pitchFamily="49" charset="-122"/>
              </a:rPr>
              <a:t>5</a:t>
            </a:r>
            <a:r>
              <a:rPr lang="zh-CN" altLang="en-US">
                <a:solidFill>
                  <a:srgbClr val="FF0000"/>
                </a:solidFill>
                <a:latin typeface="楷体_GB2312" pitchFamily="49" charset="-122"/>
                <a:ea typeface="楷体_GB2312" pitchFamily="49" charset="-122"/>
              </a:rPr>
              <a:t>）</a:t>
            </a:r>
            <a:r>
              <a:rPr lang="zh-CN" altLang="en-US" u="sng">
                <a:solidFill>
                  <a:srgbClr val="0000FF"/>
                </a:solidFill>
                <a:latin typeface="楷体_GB2312" pitchFamily="49" charset="-122"/>
                <a:ea typeface="楷体_GB2312" pitchFamily="49" charset="-122"/>
              </a:rPr>
              <a:t>每一个带伞的人</a:t>
            </a:r>
            <a:r>
              <a:rPr lang="zh-CN" altLang="en-US">
                <a:solidFill>
                  <a:srgbClr val="0000FF"/>
                </a:solidFill>
                <a:latin typeface="楷体_GB2312" pitchFamily="49" charset="-122"/>
                <a:ea typeface="楷体_GB2312" pitchFamily="49" charset="-122"/>
              </a:rPr>
              <a:t>都不怕雨；</a:t>
            </a:r>
          </a:p>
          <a:p>
            <a:pPr marL="533400" indent="-533400">
              <a:lnSpc>
                <a:spcPct val="140000"/>
              </a:lnSpc>
              <a:buClr>
                <a:srgbClr val="FF0000"/>
              </a:buClr>
              <a:buFont typeface="Wingdings" pitchFamily="2" charset="2"/>
              <a:buNone/>
            </a:pPr>
            <a:r>
              <a:rPr lang="zh-CN" altLang="en-US">
                <a:solidFill>
                  <a:srgbClr val="0000FF"/>
                </a:solidFill>
                <a:latin typeface="楷体_GB2312" pitchFamily="49" charset="-122"/>
                <a:ea typeface="楷体_GB2312" pitchFamily="49" charset="-122"/>
              </a:rPr>
              <a:t>   </a:t>
            </a:r>
            <a:r>
              <a:rPr lang="en-US" altLang="zh-CN">
                <a:solidFill>
                  <a:srgbClr val="FF0000"/>
                </a:solidFill>
                <a:latin typeface="楷体_GB2312" pitchFamily="49" charset="-122"/>
                <a:ea typeface="楷体_GB2312" pitchFamily="49" charset="-122"/>
              </a:rPr>
              <a:t>6</a:t>
            </a:r>
            <a:r>
              <a:rPr lang="zh-CN" altLang="en-US">
                <a:solidFill>
                  <a:srgbClr val="FF0000"/>
                </a:solidFill>
                <a:latin typeface="楷体_GB2312" pitchFamily="49" charset="-122"/>
                <a:ea typeface="楷体_GB2312" pitchFamily="49" charset="-122"/>
              </a:rPr>
              <a:t>）</a:t>
            </a:r>
            <a:r>
              <a:rPr lang="zh-CN" altLang="en-US" u="sng">
                <a:solidFill>
                  <a:srgbClr val="0000FF"/>
                </a:solidFill>
                <a:latin typeface="楷体_GB2312" pitchFamily="49" charset="-122"/>
                <a:ea typeface="楷体_GB2312" pitchFamily="49" charset="-122"/>
              </a:rPr>
              <a:t>有一些自然数</a:t>
            </a:r>
            <a:r>
              <a:rPr lang="zh-CN" altLang="en-US">
                <a:solidFill>
                  <a:srgbClr val="0000FF"/>
                </a:solidFill>
                <a:latin typeface="楷体_GB2312" pitchFamily="49" charset="-122"/>
                <a:ea typeface="楷体_GB2312" pitchFamily="49" charset="-122"/>
              </a:rPr>
              <a:t>是素数。 </a:t>
            </a:r>
          </a:p>
          <a:p>
            <a:pPr marL="533400" indent="-533400">
              <a:lnSpc>
                <a:spcPct val="140000"/>
              </a:lnSpc>
              <a:buFont typeface="Wingdings" pitchFamily="2" charset="2"/>
              <a:buNone/>
            </a:pPr>
            <a:r>
              <a:rPr lang="zh-CN" altLang="en-US">
                <a:solidFill>
                  <a:srgbClr val="FF0000"/>
                </a:solidFill>
                <a:latin typeface="楷体_GB2312" pitchFamily="49" charset="-122"/>
                <a:ea typeface="楷体_GB2312" pitchFamily="49" charset="-122"/>
              </a:rPr>
              <a:t>  上述每一个描述量词的语句下划有</a:t>
            </a:r>
            <a:r>
              <a:rPr lang="zh-CN" altLang="en-US">
                <a:solidFill>
                  <a:srgbClr val="FF0000"/>
                </a:solidFill>
                <a:latin typeface="Times New Roman"/>
                <a:ea typeface="楷体_GB2312" pitchFamily="49" charset="-122"/>
              </a:rPr>
              <a:t>“</a:t>
            </a:r>
            <a:r>
              <a:rPr lang="zh-CN" altLang="en-US">
                <a:solidFill>
                  <a:srgbClr val="FF0000"/>
                </a:solidFill>
                <a:latin typeface="楷体_GB2312" pitchFamily="49" charset="-122"/>
                <a:ea typeface="楷体_GB2312" pitchFamily="49" charset="-122"/>
              </a:rPr>
              <a:t>下划线</a:t>
            </a:r>
            <a:r>
              <a:rPr lang="zh-CN" altLang="en-US">
                <a:solidFill>
                  <a:srgbClr val="FF0000"/>
                </a:solidFill>
                <a:latin typeface="Times New Roman"/>
                <a:ea typeface="楷体_GB2312" pitchFamily="49" charset="-122"/>
              </a:rPr>
              <a:t>”</a:t>
            </a:r>
            <a:r>
              <a:rPr lang="zh-CN" altLang="en-US">
                <a:solidFill>
                  <a:srgbClr val="FF0000"/>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8AFE42C-C346-4FBD-BAD7-BFDFF864B830}"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4441A53F-6AA6-4254-9A41-138AE2BB0DB1}" type="slidenum">
              <a:rPr lang="en-US" altLang="zh-CN"/>
              <a:pPr/>
              <a:t>32</a:t>
            </a:fld>
            <a:r>
              <a:rPr lang="en-US" altLang="zh-CN"/>
              <a:t>/70</a:t>
            </a:r>
          </a:p>
        </p:txBody>
      </p:sp>
      <p:sp>
        <p:nvSpPr>
          <p:cNvPr id="168962" name="Rectangle 2"/>
          <p:cNvSpPr>
            <a:spLocks noGrp="1" noChangeArrowheads="1"/>
          </p:cNvSpPr>
          <p:nvPr>
            <p:ph type="title"/>
          </p:nvPr>
        </p:nvSpPr>
        <p:spPr>
          <a:xfrm>
            <a:off x="1619250" y="304800"/>
            <a:ext cx="7005638" cy="719138"/>
          </a:xfrm>
        </p:spPr>
        <p:txBody>
          <a:bodyPr/>
          <a:lstStyle/>
          <a:p>
            <a:pPr algn="l"/>
            <a:r>
              <a:rPr lang="zh-CN" altLang="en-US" sz="3600">
                <a:solidFill>
                  <a:srgbClr val="FF0000"/>
                </a:solidFill>
              </a:rPr>
              <a:t>例</a:t>
            </a:r>
            <a:r>
              <a:rPr lang="en-US" altLang="zh-CN">
                <a:solidFill>
                  <a:srgbClr val="FF0000"/>
                </a:solidFill>
                <a:latin typeface="楷体_GB2312" pitchFamily="49" charset="-122"/>
                <a:ea typeface="楷体_GB2312" pitchFamily="49" charset="-122"/>
              </a:rPr>
              <a:t>1.4</a:t>
            </a:r>
            <a:r>
              <a:rPr lang="zh-CN" altLang="en-US" sz="3600">
                <a:solidFill>
                  <a:srgbClr val="FF0000"/>
                </a:solidFill>
              </a:rPr>
              <a:t>（续</a:t>
            </a:r>
            <a:r>
              <a:rPr lang="en-US" altLang="zh-CN" sz="3600">
                <a:solidFill>
                  <a:srgbClr val="FF0000"/>
                </a:solidFill>
              </a:rPr>
              <a:t>1</a:t>
            </a:r>
            <a:r>
              <a:rPr lang="zh-CN" altLang="en-US" sz="3600">
                <a:solidFill>
                  <a:srgbClr val="FF0000"/>
                </a:solidFill>
              </a:rPr>
              <a:t>）</a:t>
            </a:r>
          </a:p>
        </p:txBody>
      </p:sp>
      <p:sp>
        <p:nvSpPr>
          <p:cNvPr id="168963" name="Rectangle 3"/>
          <p:cNvSpPr>
            <a:spLocks noGrp="1" noChangeArrowheads="1"/>
          </p:cNvSpPr>
          <p:nvPr>
            <p:ph type="body" idx="1"/>
          </p:nvPr>
        </p:nvSpPr>
        <p:spPr>
          <a:xfrm>
            <a:off x="1066800" y="1166813"/>
            <a:ext cx="7620000" cy="4892675"/>
          </a:xfrm>
        </p:spPr>
        <p:txBody>
          <a:bodyPr/>
          <a:lstStyle/>
          <a:p>
            <a:pPr>
              <a:buClr>
                <a:srgbClr val="FF0000"/>
              </a:buClr>
              <a:buFont typeface="Wingdings" pitchFamily="2" charset="2"/>
              <a:buChar char="n"/>
            </a:pPr>
            <a:r>
              <a:rPr lang="zh-CN" altLang="en-US" sz="2400" dirty="0">
                <a:solidFill>
                  <a:srgbClr val="FF0000"/>
                </a:solidFill>
                <a:latin typeface="楷体_GB2312" pitchFamily="49" charset="-122"/>
                <a:ea typeface="楷体_GB2312" pitchFamily="49" charset="-122"/>
              </a:rPr>
              <a:t>解：</a:t>
            </a:r>
            <a:r>
              <a:rPr lang="zh-CN" altLang="en-US" sz="2400" dirty="0">
                <a:solidFill>
                  <a:srgbClr val="0000FF"/>
                </a:solidFill>
                <a:latin typeface="楷体_GB2312" pitchFamily="49" charset="-122"/>
                <a:ea typeface="楷体_GB2312" pitchFamily="49" charset="-122"/>
              </a:rPr>
              <a:t>设立如下谓词：</a:t>
            </a:r>
          </a:p>
          <a:p>
            <a:pPr>
              <a:buFont typeface="Wingdings" pitchFamily="2" charset="2"/>
              <a:buNone/>
            </a:pPr>
            <a:r>
              <a:rPr lang="zh-CN" altLang="en-US" sz="2400" dirty="0">
                <a:solidFill>
                  <a:srgbClr val="0000FF"/>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R(x)</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会吃人；	</a:t>
            </a:r>
            <a:r>
              <a:rPr lang="en-US" altLang="zh-CN" sz="2400" dirty="0">
                <a:solidFill>
                  <a:srgbClr val="0000FF"/>
                </a:solidFill>
                <a:latin typeface="楷体_GB2312" pitchFamily="49" charset="-122"/>
                <a:ea typeface="楷体_GB2312" pitchFamily="49" charset="-122"/>
              </a:rPr>
              <a:t>P(x)</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会犯错误；</a:t>
            </a:r>
          </a:p>
          <a:p>
            <a:pPr>
              <a:buFont typeface="Wingdings" pitchFamily="2" charset="2"/>
              <a:buNone/>
            </a:pPr>
            <a:r>
              <a:rPr lang="zh-CN" altLang="en-US" sz="2400" dirty="0">
                <a:solidFill>
                  <a:srgbClr val="0000FF"/>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N(x)</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会摔跤；	</a:t>
            </a:r>
            <a:r>
              <a:rPr lang="en-US" altLang="zh-CN" sz="2400" dirty="0">
                <a:solidFill>
                  <a:srgbClr val="0000FF"/>
                </a:solidFill>
                <a:latin typeface="楷体_GB2312" pitchFamily="49" charset="-122"/>
                <a:ea typeface="楷体_GB2312" pitchFamily="49" charset="-122"/>
              </a:rPr>
              <a:t>Q(x)</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是大学生；</a:t>
            </a:r>
          </a:p>
          <a:p>
            <a:pPr>
              <a:buFont typeface="Wingdings" pitchFamily="2" charset="2"/>
              <a:buNone/>
            </a:pPr>
            <a:r>
              <a:rPr lang="zh-CN" altLang="en-US" sz="2400" dirty="0">
                <a:solidFill>
                  <a:srgbClr val="0000FF"/>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C(x)</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不怕雨；	</a:t>
            </a:r>
            <a:r>
              <a:rPr lang="en-US" altLang="zh-CN" sz="2400" dirty="0">
                <a:solidFill>
                  <a:srgbClr val="0000FF"/>
                </a:solidFill>
                <a:latin typeface="楷体_GB2312" pitchFamily="49" charset="-122"/>
                <a:ea typeface="楷体_GB2312" pitchFamily="49" charset="-122"/>
              </a:rPr>
              <a:t>S(x)</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是素数。</a:t>
            </a:r>
          </a:p>
          <a:p>
            <a:pPr>
              <a:buFont typeface="Wingdings" pitchFamily="2" charset="2"/>
              <a:buNone/>
            </a:pPr>
            <a:r>
              <a:rPr lang="zh-CN" altLang="en-US" sz="2400" dirty="0">
                <a:solidFill>
                  <a:srgbClr val="0000FF"/>
                </a:solidFill>
                <a:latin typeface="楷体_GB2312" pitchFamily="49" charset="-122"/>
                <a:ea typeface="楷体_GB2312" pitchFamily="49" charset="-122"/>
              </a:rPr>
              <a:t>      </a:t>
            </a:r>
            <a:r>
              <a:rPr lang="zh-CN" altLang="en-US" sz="2400" dirty="0">
                <a:solidFill>
                  <a:srgbClr val="FF0000"/>
                </a:solidFill>
                <a:latin typeface="楷体_GB2312" pitchFamily="49" charset="-122"/>
                <a:ea typeface="楷体_GB2312" pitchFamily="49" charset="-122"/>
              </a:rPr>
              <a:t>则有：</a:t>
            </a:r>
          </a:p>
          <a:p>
            <a:pPr>
              <a:buFont typeface="Wingdings" pitchFamily="2" charset="2"/>
              <a:buNone/>
            </a:pPr>
            <a:r>
              <a:rPr lang="zh-CN" altLang="en-US" sz="2400" dirty="0">
                <a:solidFill>
                  <a:srgbClr val="0000FF"/>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1</a:t>
            </a:r>
            <a:r>
              <a:rPr lang="zh-CN" altLang="en-US" sz="2400" dirty="0">
                <a:solidFill>
                  <a:srgbClr val="0000FF"/>
                </a:solidFill>
                <a:latin typeface="楷体_GB2312" pitchFamily="49" charset="-122"/>
                <a:ea typeface="楷体_GB2312" pitchFamily="49" charset="-122"/>
              </a:rPr>
              <a:t>）所有的</a:t>
            </a:r>
            <a:r>
              <a:rPr lang="en-US" altLang="zh-CN" sz="2400" dirty="0">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R(x)       x</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rPr>
              <a:t>老虎｝；</a:t>
            </a:r>
          </a:p>
          <a:p>
            <a:pPr>
              <a:buFont typeface="Wingdings" pitchFamily="2" charset="2"/>
              <a:buNone/>
            </a:pPr>
            <a:r>
              <a:rPr lang="zh-CN" altLang="en-US" sz="2400" dirty="0">
                <a:solidFill>
                  <a:srgbClr val="0000FF"/>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2</a:t>
            </a:r>
            <a:r>
              <a:rPr lang="zh-CN" altLang="en-US" sz="2400" dirty="0">
                <a:solidFill>
                  <a:srgbClr val="0000FF"/>
                </a:solidFill>
                <a:latin typeface="楷体_GB2312" pitchFamily="49" charset="-122"/>
                <a:ea typeface="楷体_GB2312" pitchFamily="49" charset="-122"/>
              </a:rPr>
              <a:t>）每一个</a:t>
            </a:r>
            <a:r>
              <a:rPr lang="en-US" altLang="zh-CN" sz="2400" dirty="0">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P(x)       x</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rPr>
              <a:t>人</a:t>
            </a:r>
            <a:r>
              <a:rPr lang="en-US" altLang="zh-CN" sz="24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rPr>
              <a:t>；</a:t>
            </a:r>
          </a:p>
          <a:p>
            <a:pPr>
              <a:buFont typeface="Wingdings" pitchFamily="2" charset="2"/>
              <a:buNone/>
            </a:pPr>
            <a:r>
              <a:rPr lang="zh-CN" altLang="en-US" sz="2400" dirty="0">
                <a:solidFill>
                  <a:srgbClr val="0000FF"/>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3</a:t>
            </a:r>
            <a:r>
              <a:rPr lang="zh-CN" altLang="en-US" sz="2400" dirty="0">
                <a:solidFill>
                  <a:srgbClr val="0000FF"/>
                </a:solidFill>
                <a:latin typeface="楷体_GB2312" pitchFamily="49" charset="-122"/>
                <a:ea typeface="楷体_GB2312" pitchFamily="49" charset="-122"/>
              </a:rPr>
              <a:t>）有一些</a:t>
            </a:r>
            <a:r>
              <a:rPr lang="en-US" altLang="zh-CN" sz="2400" dirty="0">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N(x)       x</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rPr>
              <a:t>人</a:t>
            </a:r>
            <a:r>
              <a:rPr lang="en-US" altLang="zh-CN" sz="24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rPr>
              <a:t>；</a:t>
            </a:r>
          </a:p>
          <a:p>
            <a:pPr>
              <a:buFont typeface="Wingdings" pitchFamily="2" charset="2"/>
              <a:buNone/>
            </a:pPr>
            <a:r>
              <a:rPr lang="zh-CN" altLang="en-US" sz="2400" dirty="0">
                <a:solidFill>
                  <a:srgbClr val="0000FF"/>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4</a:t>
            </a:r>
            <a:r>
              <a:rPr lang="zh-CN" altLang="en-US" sz="2400" dirty="0">
                <a:solidFill>
                  <a:srgbClr val="0000FF"/>
                </a:solidFill>
                <a:latin typeface="楷体_GB2312" pitchFamily="49" charset="-122"/>
                <a:ea typeface="楷体_GB2312" pitchFamily="49" charset="-122"/>
              </a:rPr>
              <a:t>）有一些</a:t>
            </a:r>
            <a:r>
              <a:rPr lang="en-US" altLang="zh-CN" sz="2400" dirty="0">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Q(x)       x</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rPr>
              <a:t>人</a:t>
            </a:r>
            <a:r>
              <a:rPr lang="en-US" altLang="zh-CN" sz="24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rPr>
              <a:t>；</a:t>
            </a:r>
          </a:p>
          <a:p>
            <a:pPr>
              <a:buFont typeface="Wingdings" pitchFamily="2" charset="2"/>
              <a:buNone/>
            </a:pPr>
            <a:r>
              <a:rPr lang="zh-CN" altLang="en-US" sz="2400" dirty="0">
                <a:solidFill>
                  <a:srgbClr val="0000FF"/>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5</a:t>
            </a:r>
            <a:r>
              <a:rPr lang="zh-CN" altLang="en-US" sz="2400" dirty="0">
                <a:solidFill>
                  <a:srgbClr val="0000FF"/>
                </a:solidFill>
                <a:latin typeface="楷体_GB2312" pitchFamily="49" charset="-122"/>
                <a:ea typeface="楷体_GB2312" pitchFamily="49" charset="-122"/>
              </a:rPr>
              <a:t>）每一个</a:t>
            </a:r>
            <a:r>
              <a:rPr lang="en-US" altLang="zh-CN" sz="2400" dirty="0">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C(x)       x</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rPr>
              <a:t>带伞的人</a:t>
            </a:r>
            <a:r>
              <a:rPr lang="en-US" altLang="zh-CN" sz="24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rPr>
              <a:t>；</a:t>
            </a:r>
          </a:p>
          <a:p>
            <a:pPr>
              <a:buFont typeface="Wingdings" pitchFamily="2" charset="2"/>
              <a:buNone/>
            </a:pPr>
            <a:r>
              <a:rPr lang="zh-CN" altLang="en-US" sz="2400" dirty="0">
                <a:solidFill>
                  <a:srgbClr val="0000FF"/>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6</a:t>
            </a:r>
            <a:r>
              <a:rPr lang="zh-CN" altLang="en-US" sz="2400" dirty="0">
                <a:solidFill>
                  <a:srgbClr val="0000FF"/>
                </a:solidFill>
                <a:latin typeface="楷体_GB2312" pitchFamily="49" charset="-122"/>
                <a:ea typeface="楷体_GB2312" pitchFamily="49" charset="-122"/>
              </a:rPr>
              <a:t>）有一些</a:t>
            </a:r>
            <a:r>
              <a:rPr lang="en-US" altLang="zh-CN" sz="2400" dirty="0">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S(x)       x </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rPr>
              <a:t>自然数</a:t>
            </a:r>
            <a:r>
              <a:rPr lang="en-US" altLang="zh-CN" sz="24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rPr>
              <a:t>。</a:t>
            </a:r>
            <a:r>
              <a:rPr lang="zh-CN" altLang="en-US" sz="2400" dirty="0">
                <a:latin typeface="楷体_GB2312" pitchFamily="49" charset="-122"/>
                <a:ea typeface="楷体_GB2312" pitchFamily="49" charset="-122"/>
              </a:rPr>
              <a:t>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FC06196-586F-4F0B-8C34-F0827507F3E3}"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B4FE79A8-328B-4FE2-90C2-FEF7999C6290}" type="slidenum">
              <a:rPr lang="en-US" altLang="zh-CN"/>
              <a:pPr/>
              <a:t>33</a:t>
            </a:fld>
            <a:r>
              <a:rPr lang="en-US" altLang="zh-CN"/>
              <a:t>/70</a:t>
            </a:r>
          </a:p>
        </p:txBody>
      </p:sp>
      <p:sp>
        <p:nvSpPr>
          <p:cNvPr id="148482" name="Rectangle 2"/>
          <p:cNvSpPr>
            <a:spLocks noGrp="1" noChangeArrowheads="1"/>
          </p:cNvSpPr>
          <p:nvPr>
            <p:ph type="title"/>
          </p:nvPr>
        </p:nvSpPr>
        <p:spPr>
          <a:xfrm>
            <a:off x="1619250" y="304800"/>
            <a:ext cx="7005638" cy="719138"/>
          </a:xfrm>
        </p:spPr>
        <p:txBody>
          <a:bodyPr/>
          <a:lstStyle/>
          <a:p>
            <a:pPr algn="l"/>
            <a:r>
              <a:rPr lang="zh-CN" altLang="en-US" sz="3600">
                <a:solidFill>
                  <a:srgbClr val="FF0000"/>
                </a:solidFill>
                <a:ea typeface="楷体_GB2312" pitchFamily="49" charset="-122"/>
              </a:rPr>
              <a:t>量词的定义：</a:t>
            </a:r>
          </a:p>
        </p:txBody>
      </p:sp>
      <p:sp>
        <p:nvSpPr>
          <p:cNvPr id="148483" name="Rectangle 3"/>
          <p:cNvSpPr>
            <a:spLocks noGrp="1" noChangeArrowheads="1"/>
          </p:cNvSpPr>
          <p:nvPr>
            <p:ph type="body" idx="1"/>
          </p:nvPr>
        </p:nvSpPr>
        <p:spPr>
          <a:xfrm>
            <a:off x="1066800" y="1166813"/>
            <a:ext cx="7826375" cy="4892675"/>
          </a:xfrm>
        </p:spPr>
        <p:txBody>
          <a:bodyPr/>
          <a:lstStyle/>
          <a:p>
            <a:pPr>
              <a:buClr>
                <a:srgbClr val="FF0000"/>
              </a:buClr>
              <a:buFont typeface="Wingdings" pitchFamily="2" charset="2"/>
              <a:buChar char="n"/>
            </a:pPr>
            <a:r>
              <a:rPr lang="zh-CN" altLang="en-US" sz="2400">
                <a:solidFill>
                  <a:srgbClr val="0000FF"/>
                </a:solidFill>
                <a:latin typeface="楷体_GB2312" pitchFamily="49" charset="-122"/>
                <a:ea typeface="楷体_GB2312" pitchFamily="49" charset="-122"/>
              </a:rPr>
              <a:t>上述一系列例子，都仅仅只符号化了一部分内容，而对句子中的</a:t>
            </a:r>
            <a:r>
              <a:rPr lang="zh-CN" altLang="en-US"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rPr>
              <a:t>对每一个</a:t>
            </a:r>
            <a:r>
              <a:rPr lang="zh-CN" altLang="en-US"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rPr>
              <a:t>，</a:t>
            </a:r>
            <a:r>
              <a:rPr lang="zh-CN" altLang="en-US"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rPr>
              <a:t>对任意的</a:t>
            </a:r>
            <a:r>
              <a:rPr lang="zh-CN" altLang="en-US"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rPr>
              <a:t>，</a:t>
            </a:r>
            <a:r>
              <a:rPr lang="zh-CN" altLang="en-US"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rPr>
              <a:t>有一些</a:t>
            </a:r>
            <a:r>
              <a:rPr lang="zh-CN" altLang="en-US" sz="2400">
                <a:solidFill>
                  <a:srgbClr val="0000FF"/>
                </a:solidFill>
                <a:latin typeface="Times New Roman"/>
                <a:ea typeface="楷体_GB2312" pitchFamily="49" charset="-122"/>
              </a:rPr>
              <a:t>”</a:t>
            </a:r>
            <a:r>
              <a:rPr lang="zh-CN" altLang="en-US" sz="2400">
                <a:solidFill>
                  <a:srgbClr val="0000FF"/>
                </a:solidFill>
                <a:latin typeface="楷体_GB2312" pitchFamily="49" charset="-122"/>
                <a:ea typeface="楷体_GB2312" pitchFamily="49" charset="-122"/>
              </a:rPr>
              <a:t>等等</a:t>
            </a:r>
            <a:r>
              <a:rPr lang="zh-CN" altLang="en-US" sz="2400">
                <a:solidFill>
                  <a:srgbClr val="FF0000"/>
                </a:solidFill>
                <a:latin typeface="楷体_GB2312" pitchFamily="49" charset="-122"/>
                <a:ea typeface="楷体_GB2312" pitchFamily="49" charset="-122"/>
              </a:rPr>
              <a:t>无法用谓词来表示</a:t>
            </a:r>
            <a:r>
              <a:rPr lang="zh-CN" altLang="en-US" sz="2400">
                <a:solidFill>
                  <a:srgbClr val="0000FF"/>
                </a:solidFill>
                <a:latin typeface="楷体_GB2312" pitchFamily="49" charset="-122"/>
                <a:ea typeface="楷体_GB2312" pitchFamily="49" charset="-122"/>
              </a:rPr>
              <a:t>，这些都是与客体词的</a:t>
            </a:r>
            <a:r>
              <a:rPr lang="zh-CN" altLang="en-US" sz="2400">
                <a:solidFill>
                  <a:srgbClr val="FF0000"/>
                </a:solidFill>
                <a:latin typeface="楷体_GB2312" pitchFamily="49" charset="-122"/>
                <a:ea typeface="楷体_GB2312" pitchFamily="49" charset="-122"/>
              </a:rPr>
              <a:t>数量有关</a:t>
            </a:r>
            <a:r>
              <a:rPr lang="zh-CN" altLang="en-US" sz="2400">
                <a:solidFill>
                  <a:srgbClr val="0000FF"/>
                </a:solidFill>
                <a:latin typeface="楷体_GB2312" pitchFamily="49" charset="-122"/>
                <a:ea typeface="楷体_GB2312" pitchFamily="49" charset="-122"/>
              </a:rPr>
              <a:t>的语句。</a:t>
            </a:r>
          </a:p>
          <a:p>
            <a:pPr>
              <a:buClr>
                <a:srgbClr val="B2B2B2"/>
              </a:buClr>
              <a:buFont typeface="Wingdings" pitchFamily="2" charset="2"/>
              <a:buChar char="n"/>
            </a:pPr>
            <a:r>
              <a:rPr lang="zh-CN" altLang="en-US" sz="2400">
                <a:solidFill>
                  <a:srgbClr val="B2B2B2"/>
                </a:solidFill>
                <a:latin typeface="楷体_GB2312" pitchFamily="49" charset="-122"/>
                <a:ea typeface="楷体_GB2312" pitchFamily="49" charset="-122"/>
              </a:rPr>
              <a:t>为了把它们符号化，引进如下两个符号：</a:t>
            </a:r>
          </a:p>
          <a:p>
            <a:pPr>
              <a:buClr>
                <a:srgbClr val="B2B2B2"/>
              </a:buClr>
              <a:buFont typeface="Wingdings" pitchFamily="2" charset="2"/>
              <a:buNone/>
            </a:pPr>
            <a:r>
              <a:rPr lang="zh-CN" altLang="en-US" sz="2400">
                <a:solidFill>
                  <a:srgbClr val="B2B2B2"/>
                </a:solidFill>
                <a:latin typeface="楷体_GB2312" pitchFamily="49" charset="-122"/>
                <a:ea typeface="楷体_GB2312" pitchFamily="49" charset="-122"/>
              </a:rPr>
              <a:t>  </a:t>
            </a:r>
            <a:r>
              <a:rPr lang="zh-CN" altLang="zh-CN" sz="2400" noProof="1">
                <a:solidFill>
                  <a:srgbClr val="B2B2B2"/>
                </a:solidFill>
                <a:latin typeface="楷体_GB2312" pitchFamily="49" charset="-122"/>
                <a:ea typeface="楷体_GB2312" pitchFamily="49" charset="-122"/>
              </a:rPr>
              <a:t>(</a:t>
            </a:r>
            <a:r>
              <a:rPr lang="zh-CN" altLang="en-US" sz="2400" noProof="1">
                <a:solidFill>
                  <a:srgbClr val="B2B2B2"/>
                </a:solidFill>
                <a:latin typeface="楷体_GB2312" pitchFamily="49" charset="-122"/>
                <a:ea typeface="楷体_GB2312" pitchFamily="49" charset="-122"/>
                <a:sym typeface="Symbol" pitchFamily="18" charset="2"/>
              </a:rPr>
              <a:t></a:t>
            </a:r>
            <a:r>
              <a:rPr lang="en-US" altLang="en-US" sz="2400" noProof="1">
                <a:solidFill>
                  <a:srgbClr val="B2B2B2"/>
                </a:solidFill>
                <a:latin typeface="楷体_GB2312" pitchFamily="49" charset="-122"/>
                <a:ea typeface="楷体_GB2312" pitchFamily="49" charset="-122"/>
                <a:sym typeface="Symbol" pitchFamily="18" charset="2"/>
              </a:rPr>
              <a:t>x</a:t>
            </a:r>
            <a:r>
              <a:rPr lang="en-US" altLang="zh-CN" sz="2400" noProof="1">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a:t>
            </a:r>
            <a:r>
              <a:rPr lang="zh-CN" altLang="en-US" sz="2400" noProof="1">
                <a:solidFill>
                  <a:srgbClr val="B2B2B2"/>
                </a:solidFill>
                <a:latin typeface="楷体_GB2312" pitchFamily="49" charset="-122"/>
                <a:ea typeface="楷体_GB2312" pitchFamily="49" charset="-122"/>
              </a:rPr>
              <a:t>所有的</a:t>
            </a:r>
            <a:r>
              <a:rPr lang="en-US" altLang="zh-CN" sz="2400" noProof="1">
                <a:solidFill>
                  <a:srgbClr val="B2B2B2"/>
                </a:solidFill>
                <a:latin typeface="楷体_GB2312" pitchFamily="49" charset="-122"/>
                <a:ea typeface="楷体_GB2312" pitchFamily="49" charset="-122"/>
              </a:rPr>
              <a:t>x；</a:t>
            </a:r>
            <a:r>
              <a:rPr lang="zh-CN" altLang="en-US" sz="2400">
                <a:solidFill>
                  <a:srgbClr val="B2B2B2"/>
                </a:solidFill>
                <a:latin typeface="楷体_GB2312" pitchFamily="49" charset="-122"/>
                <a:ea typeface="楷体_GB2312" pitchFamily="49" charset="-122"/>
              </a:rPr>
              <a:t>		  </a:t>
            </a:r>
            <a:r>
              <a:rPr lang="zh-CN" altLang="zh-CN" sz="2400" noProof="1">
                <a:solidFill>
                  <a:srgbClr val="B2B2B2"/>
                </a:solidFill>
                <a:latin typeface="楷体_GB2312" pitchFamily="49" charset="-122"/>
                <a:ea typeface="楷体_GB2312" pitchFamily="49" charset="-122"/>
              </a:rPr>
              <a:t>(</a:t>
            </a:r>
            <a:r>
              <a:rPr lang="zh-CN" altLang="zh-CN" sz="2400" noProof="1">
                <a:solidFill>
                  <a:srgbClr val="B2B2B2"/>
                </a:solidFill>
                <a:latin typeface="楷体_GB2312" pitchFamily="49" charset="-122"/>
                <a:ea typeface="楷体_GB2312" pitchFamily="49" charset="-122"/>
                <a:sym typeface="Symbol" pitchFamily="18" charset="2"/>
              </a:rPr>
              <a:t></a:t>
            </a:r>
            <a:r>
              <a:rPr lang="en-US" altLang="zh-CN" sz="2400" noProof="1">
                <a:solidFill>
                  <a:srgbClr val="B2B2B2"/>
                </a:solidFill>
                <a:latin typeface="楷体_GB2312" pitchFamily="49" charset="-122"/>
                <a:ea typeface="楷体_GB2312" pitchFamily="49" charset="-122"/>
                <a:sym typeface="Symbol" pitchFamily="18" charset="2"/>
              </a:rPr>
              <a:t>x)</a:t>
            </a:r>
            <a:r>
              <a:rPr lang="en-US" altLang="zh-CN" sz="2400">
                <a:solidFill>
                  <a:srgbClr val="B2B2B2"/>
                </a:solidFill>
                <a:latin typeface="楷体_GB2312" pitchFamily="49" charset="-122"/>
                <a:ea typeface="楷体_GB2312" pitchFamily="49" charset="-122"/>
                <a:sym typeface="Symbol" pitchFamily="18" charset="2"/>
              </a:rPr>
              <a:t>:</a:t>
            </a:r>
            <a:r>
              <a:rPr lang="en-US" sz="2400">
                <a:solidFill>
                  <a:srgbClr val="B2B2B2"/>
                </a:solidFill>
                <a:latin typeface="楷体_GB2312" pitchFamily="49" charset="-122"/>
                <a:ea typeface="楷体_GB2312" pitchFamily="49" charset="-122"/>
              </a:rPr>
              <a:t>有些</a:t>
            </a:r>
            <a:r>
              <a:rPr lang="en-US" altLang="zh-CN" sz="2400" noProof="1">
                <a:solidFill>
                  <a:srgbClr val="B2B2B2"/>
                </a:solidFill>
                <a:latin typeface="楷体_GB2312" pitchFamily="49" charset="-122"/>
                <a:ea typeface="楷体_GB2312" pitchFamily="49" charset="-122"/>
              </a:rPr>
              <a:t>x；</a:t>
            </a:r>
            <a:br>
              <a:rPr lang="en-US" altLang="zh-CN" sz="2400" noProof="1">
                <a:solidFill>
                  <a:srgbClr val="B2B2B2"/>
                </a:solidFill>
                <a:latin typeface="楷体_GB2312" pitchFamily="49" charset="-122"/>
                <a:ea typeface="楷体_GB2312" pitchFamily="49" charset="-122"/>
              </a:rPr>
            </a:br>
            <a:r>
              <a:rPr lang="zh-CN" altLang="en-US" sz="2400">
                <a:solidFill>
                  <a:srgbClr val="B2B2B2"/>
                </a:solidFill>
                <a:latin typeface="楷体_GB2312" pitchFamily="49" charset="-122"/>
                <a:ea typeface="楷体_GB2312" pitchFamily="49" charset="-122"/>
              </a:rPr>
              <a:t>	 </a:t>
            </a:r>
            <a:r>
              <a:rPr lang="zh-CN" altLang="en-US" sz="2400" noProof="1">
                <a:solidFill>
                  <a:srgbClr val="B2B2B2"/>
                </a:solidFill>
                <a:latin typeface="楷体_GB2312" pitchFamily="49" charset="-122"/>
                <a:ea typeface="楷体_GB2312" pitchFamily="49" charset="-122"/>
              </a:rPr>
              <a:t>任意的</a:t>
            </a:r>
            <a:r>
              <a:rPr lang="en-US" altLang="zh-CN" sz="2400" noProof="1">
                <a:solidFill>
                  <a:srgbClr val="B2B2B2"/>
                </a:solidFill>
                <a:latin typeface="楷体_GB2312" pitchFamily="49" charset="-122"/>
                <a:ea typeface="楷体_GB2312" pitchFamily="49" charset="-122"/>
              </a:rPr>
              <a:t>x；</a:t>
            </a:r>
            <a:r>
              <a:rPr lang="en-US" altLang="en-US" sz="2400">
                <a:solidFill>
                  <a:srgbClr val="B2B2B2"/>
                </a:solidFill>
                <a:latin typeface="楷体_GB2312" pitchFamily="49" charset="-122"/>
                <a:ea typeface="楷体_GB2312" pitchFamily="49" charset="-122"/>
              </a:rPr>
              <a:t>			</a:t>
            </a:r>
            <a:r>
              <a:rPr lang="zh-CN" altLang="en-US" sz="2400">
                <a:solidFill>
                  <a:srgbClr val="B2B2B2"/>
                </a:solidFill>
                <a:latin typeface="楷体_GB2312" pitchFamily="49" charset="-122"/>
                <a:ea typeface="楷体_GB2312" pitchFamily="49" charset="-122"/>
              </a:rPr>
              <a:t> </a:t>
            </a:r>
            <a:r>
              <a:rPr lang="zh-CN" altLang="en-US" sz="2400" noProof="1">
                <a:solidFill>
                  <a:srgbClr val="B2B2B2"/>
                </a:solidFill>
                <a:latin typeface="楷体_GB2312" pitchFamily="49" charset="-122"/>
                <a:ea typeface="楷体_GB2312" pitchFamily="49" charset="-122"/>
              </a:rPr>
              <a:t>至少有一个</a:t>
            </a:r>
            <a:r>
              <a:rPr lang="en-US" altLang="zh-CN" sz="2400" noProof="1">
                <a:solidFill>
                  <a:srgbClr val="B2B2B2"/>
                </a:solidFill>
                <a:latin typeface="楷体_GB2312" pitchFamily="49" charset="-122"/>
                <a:ea typeface="楷体_GB2312" pitchFamily="49" charset="-122"/>
              </a:rPr>
              <a:t>x；</a:t>
            </a:r>
            <a:br>
              <a:rPr lang="en-US" altLang="zh-CN" sz="2400" noProof="1">
                <a:solidFill>
                  <a:srgbClr val="B2B2B2"/>
                </a:solidFill>
                <a:latin typeface="楷体_GB2312" pitchFamily="49" charset="-122"/>
                <a:ea typeface="楷体_GB2312" pitchFamily="49" charset="-122"/>
              </a:rPr>
            </a:br>
            <a:r>
              <a:rPr lang="zh-CN" altLang="en-US" sz="2400">
                <a:solidFill>
                  <a:srgbClr val="B2B2B2"/>
                </a:solidFill>
                <a:latin typeface="楷体_GB2312" pitchFamily="49" charset="-122"/>
                <a:ea typeface="楷体_GB2312" pitchFamily="49" charset="-122"/>
              </a:rPr>
              <a:t>	 </a:t>
            </a:r>
            <a:r>
              <a:rPr lang="zh-CN" altLang="en-US" sz="2400" noProof="1">
                <a:solidFill>
                  <a:srgbClr val="B2B2B2"/>
                </a:solidFill>
                <a:latin typeface="楷体_GB2312" pitchFamily="49" charset="-122"/>
                <a:ea typeface="楷体_GB2312" pitchFamily="49" charset="-122"/>
              </a:rPr>
              <a:t>一切的</a:t>
            </a:r>
            <a:r>
              <a:rPr lang="en-US" altLang="zh-CN" sz="2400" noProof="1">
                <a:solidFill>
                  <a:srgbClr val="B2B2B2"/>
                </a:solidFill>
                <a:latin typeface="楷体_GB2312" pitchFamily="49" charset="-122"/>
                <a:ea typeface="楷体_GB2312" pitchFamily="49" charset="-122"/>
              </a:rPr>
              <a:t>x；</a:t>
            </a:r>
            <a:r>
              <a:rPr lang="zh-CN" altLang="en-US" sz="2400">
                <a:solidFill>
                  <a:srgbClr val="B2B2B2"/>
                </a:solidFill>
                <a:latin typeface="楷体_GB2312" pitchFamily="49" charset="-122"/>
                <a:ea typeface="楷体_GB2312" pitchFamily="49" charset="-122"/>
              </a:rPr>
              <a:t>			 </a:t>
            </a:r>
            <a:r>
              <a:rPr lang="zh-CN" altLang="en-US" sz="2400" noProof="1">
                <a:solidFill>
                  <a:srgbClr val="B2B2B2"/>
                </a:solidFill>
                <a:latin typeface="楷体_GB2312" pitchFamily="49" charset="-122"/>
                <a:ea typeface="楷体_GB2312" pitchFamily="49" charset="-122"/>
              </a:rPr>
              <a:t>存在</a:t>
            </a:r>
            <a:r>
              <a:rPr lang="en-US" altLang="zh-CN" sz="2400" noProof="1">
                <a:solidFill>
                  <a:srgbClr val="B2B2B2"/>
                </a:solidFill>
                <a:latin typeface="楷体_GB2312" pitchFamily="49" charset="-122"/>
                <a:ea typeface="楷体_GB2312" pitchFamily="49" charset="-122"/>
              </a:rPr>
              <a:t>x；</a:t>
            </a:r>
            <a:br>
              <a:rPr lang="en-US" altLang="zh-CN" sz="2400" noProof="1">
                <a:solidFill>
                  <a:srgbClr val="B2B2B2"/>
                </a:solidFill>
                <a:latin typeface="楷体_GB2312" pitchFamily="49" charset="-122"/>
                <a:ea typeface="楷体_GB2312" pitchFamily="49" charset="-122"/>
              </a:rPr>
            </a:br>
            <a:r>
              <a:rPr lang="zh-CN" altLang="en-US" sz="2400">
                <a:solidFill>
                  <a:srgbClr val="B2B2B2"/>
                </a:solidFill>
                <a:latin typeface="楷体_GB2312" pitchFamily="49" charset="-122"/>
                <a:ea typeface="楷体_GB2312" pitchFamily="49" charset="-122"/>
              </a:rPr>
              <a:t>	 </a:t>
            </a:r>
            <a:r>
              <a:rPr lang="zh-CN" altLang="en-US" sz="2400" noProof="1">
                <a:solidFill>
                  <a:srgbClr val="B2B2B2"/>
                </a:solidFill>
                <a:latin typeface="楷体_GB2312" pitchFamily="49" charset="-122"/>
                <a:ea typeface="楷体_GB2312" pitchFamily="49" charset="-122"/>
              </a:rPr>
              <a:t>每一个</a:t>
            </a:r>
            <a:r>
              <a:rPr lang="en-US" altLang="zh-CN" sz="2400" noProof="1">
                <a:solidFill>
                  <a:srgbClr val="B2B2B2"/>
                </a:solidFill>
                <a:latin typeface="楷体_GB2312" pitchFamily="49" charset="-122"/>
                <a:ea typeface="楷体_GB2312" pitchFamily="49" charset="-122"/>
              </a:rPr>
              <a:t>x；</a:t>
            </a:r>
            <a:r>
              <a:rPr lang="zh-CN" altLang="zh-CN" sz="2400">
                <a:solidFill>
                  <a:srgbClr val="B2B2B2"/>
                </a:solidFill>
                <a:latin typeface="楷体_GB2312" pitchFamily="49" charset="-122"/>
                <a:ea typeface="楷体_GB2312" pitchFamily="49" charset="-122"/>
              </a:rPr>
              <a:t>等等。</a:t>
            </a:r>
            <a:r>
              <a:rPr lang="zh-CN" altLang="en-US" sz="2400">
                <a:solidFill>
                  <a:srgbClr val="B2B2B2"/>
                </a:solidFill>
                <a:latin typeface="楷体_GB2312" pitchFamily="49" charset="-122"/>
                <a:ea typeface="楷体_GB2312" pitchFamily="49" charset="-122"/>
              </a:rPr>
              <a:t>		 </a:t>
            </a:r>
            <a:r>
              <a:rPr lang="zh-CN" altLang="en-US" sz="2400" noProof="1">
                <a:solidFill>
                  <a:srgbClr val="B2B2B2"/>
                </a:solidFill>
                <a:latin typeface="楷体_GB2312" pitchFamily="49" charset="-122"/>
                <a:ea typeface="楷体_GB2312" pitchFamily="49" charset="-122"/>
              </a:rPr>
              <a:t>等等。</a:t>
            </a:r>
            <a:endParaRPr lang="zh-CN" altLang="en-US" sz="2400">
              <a:solidFill>
                <a:srgbClr val="B2B2B2"/>
              </a:solidFill>
              <a:latin typeface="楷体_GB2312" pitchFamily="49" charset="-122"/>
              <a:ea typeface="楷体_GB2312" pitchFamily="49" charset="-122"/>
            </a:endParaRPr>
          </a:p>
          <a:p>
            <a:pPr>
              <a:buClr>
                <a:srgbClr val="B2B2B2"/>
              </a:buClr>
              <a:buFont typeface="Wingdings" pitchFamily="2" charset="2"/>
              <a:buChar char="n"/>
            </a:pPr>
            <a:r>
              <a:rPr lang="zh-CN" altLang="en-US" sz="2400" noProof="1">
                <a:solidFill>
                  <a:srgbClr val="B2B2B2"/>
                </a:solidFill>
                <a:latin typeface="楷体_GB2312" pitchFamily="49" charset="-122"/>
                <a:ea typeface="楷体_GB2312" pitchFamily="49" charset="-122"/>
              </a:rPr>
              <a:t>定义</a:t>
            </a:r>
            <a:r>
              <a:rPr lang="en-US" altLang="zh-CN" sz="2400">
                <a:solidFill>
                  <a:srgbClr val="B2B2B2"/>
                </a:solidFill>
                <a:latin typeface="楷体_GB2312" pitchFamily="49" charset="-122"/>
                <a:ea typeface="楷体_GB2312" pitchFamily="49" charset="-122"/>
              </a:rPr>
              <a:t>2.1.2:</a:t>
            </a:r>
            <a:r>
              <a:rPr lang="en-US" altLang="zh-CN" sz="2400" noProof="1">
                <a:solidFill>
                  <a:srgbClr val="B2B2B2"/>
                </a:solidFill>
                <a:latin typeface="楷体_GB2312" pitchFamily="49" charset="-122"/>
                <a:ea typeface="楷体_GB2312" pitchFamily="49" charset="-122"/>
              </a:rPr>
              <a:t>(</a:t>
            </a:r>
            <a:r>
              <a:rPr lang="en-US" altLang="en-US" sz="2400" noProof="1">
                <a:solidFill>
                  <a:srgbClr val="B2B2B2"/>
                </a:solidFill>
                <a:latin typeface="楷体_GB2312" pitchFamily="49" charset="-122"/>
                <a:ea typeface="楷体_GB2312" pitchFamily="49" charset="-122"/>
                <a:sym typeface="Symbol" pitchFamily="18" charset="2"/>
              </a:rPr>
              <a:t>x</a:t>
            </a:r>
            <a:r>
              <a:rPr lang="en-US" altLang="zh-CN" sz="2400" noProof="1">
                <a:solidFill>
                  <a:srgbClr val="B2B2B2"/>
                </a:solidFill>
                <a:latin typeface="楷体_GB2312" pitchFamily="49" charset="-122"/>
                <a:ea typeface="楷体_GB2312" pitchFamily="49" charset="-122"/>
                <a:sym typeface="Symbol" pitchFamily="18" charset="2"/>
              </a:rPr>
              <a:t>)</a:t>
            </a:r>
            <a:r>
              <a:rPr lang="zh-CN" altLang="en-US" sz="2400" noProof="1">
                <a:solidFill>
                  <a:srgbClr val="B2B2B2"/>
                </a:solidFill>
                <a:latin typeface="楷体_GB2312" pitchFamily="49" charset="-122"/>
                <a:ea typeface="楷体_GB2312" pitchFamily="49" charset="-122"/>
              </a:rPr>
              <a:t>称为全称量词</a:t>
            </a:r>
            <a:r>
              <a:rPr lang="zh-CN" altLang="zh-CN" sz="2400" noProof="1">
                <a:solidFill>
                  <a:srgbClr val="B2B2B2"/>
                </a:solidFill>
                <a:latin typeface="楷体_GB2312" pitchFamily="49" charset="-122"/>
                <a:ea typeface="楷体_GB2312" pitchFamily="49" charset="-122"/>
              </a:rPr>
              <a:t>。(</a:t>
            </a:r>
            <a:r>
              <a:rPr lang="zh-CN" altLang="zh-CN" sz="2400" noProof="1">
                <a:solidFill>
                  <a:srgbClr val="B2B2B2"/>
                </a:solidFill>
                <a:latin typeface="楷体_GB2312" pitchFamily="49" charset="-122"/>
                <a:ea typeface="楷体_GB2312" pitchFamily="49" charset="-122"/>
                <a:sym typeface="Symbol" pitchFamily="18" charset="2"/>
              </a:rPr>
              <a:t></a:t>
            </a:r>
            <a:r>
              <a:rPr lang="en-US" altLang="zh-CN" sz="2400" noProof="1">
                <a:solidFill>
                  <a:srgbClr val="B2B2B2"/>
                </a:solidFill>
                <a:latin typeface="楷体_GB2312" pitchFamily="49" charset="-122"/>
                <a:ea typeface="楷体_GB2312" pitchFamily="49" charset="-122"/>
                <a:sym typeface="Symbol" pitchFamily="18" charset="2"/>
              </a:rPr>
              <a:t>x)</a:t>
            </a:r>
            <a:r>
              <a:rPr lang="zh-CN" altLang="en-US" sz="2400" noProof="1">
                <a:solidFill>
                  <a:srgbClr val="B2B2B2"/>
                </a:solidFill>
                <a:latin typeface="楷体_GB2312" pitchFamily="49" charset="-122"/>
                <a:ea typeface="楷体_GB2312" pitchFamily="49" charset="-122"/>
              </a:rPr>
              <a:t>为存在量</a:t>
            </a:r>
            <a:r>
              <a:rPr lang="zh-CN" altLang="en-US" sz="2400">
                <a:solidFill>
                  <a:srgbClr val="B2B2B2"/>
                </a:solidFill>
                <a:latin typeface="楷体_GB2312" pitchFamily="49" charset="-122"/>
                <a:ea typeface="楷体_GB2312" pitchFamily="49" charset="-122"/>
              </a:rPr>
              <a:t>词</a:t>
            </a:r>
            <a:r>
              <a:rPr lang="zh-CN" altLang="zh-CN" sz="2400" noProof="1">
                <a:solidFill>
                  <a:srgbClr val="B2B2B2"/>
                </a:solidFill>
                <a:latin typeface="楷体_GB2312" pitchFamily="49" charset="-122"/>
                <a:ea typeface="楷体_GB2312" pitchFamily="49" charset="-122"/>
              </a:rPr>
              <a:t>,</a:t>
            </a:r>
            <a:r>
              <a:rPr lang="zh-CN" altLang="en-US" sz="2400" noProof="1">
                <a:solidFill>
                  <a:srgbClr val="B2B2B2"/>
                </a:solidFill>
                <a:latin typeface="楷体_GB2312" pitchFamily="49" charset="-122"/>
                <a:ea typeface="楷体_GB2312" pitchFamily="49" charset="-122"/>
              </a:rPr>
              <a:t>其中的</a:t>
            </a:r>
            <a:r>
              <a:rPr lang="en-US" altLang="zh-CN" sz="2400" noProof="1">
                <a:solidFill>
                  <a:srgbClr val="B2B2B2"/>
                </a:solidFill>
                <a:latin typeface="楷体_GB2312" pitchFamily="49" charset="-122"/>
                <a:ea typeface="楷体_GB2312" pitchFamily="49" charset="-122"/>
              </a:rPr>
              <a:t>x</a:t>
            </a:r>
            <a:r>
              <a:rPr lang="zh-CN" altLang="en-US" sz="2400" noProof="1">
                <a:solidFill>
                  <a:srgbClr val="B2B2B2"/>
                </a:solidFill>
                <a:latin typeface="楷体_GB2312" pitchFamily="49" charset="-122"/>
                <a:ea typeface="楷体_GB2312" pitchFamily="49" charset="-122"/>
              </a:rPr>
              <a:t>称为作用变量</a:t>
            </a:r>
            <a:r>
              <a:rPr lang="zh-CN" altLang="zh-CN" sz="2400" noProof="1">
                <a:solidFill>
                  <a:srgbClr val="B2B2B2"/>
                </a:solidFill>
                <a:latin typeface="楷体_GB2312" pitchFamily="49" charset="-122"/>
                <a:ea typeface="楷体_GB2312" pitchFamily="49" charset="-122"/>
              </a:rPr>
              <a:t>。</a:t>
            </a:r>
            <a:r>
              <a:rPr lang="zh-CN" altLang="en-US" sz="2400" noProof="1">
                <a:solidFill>
                  <a:srgbClr val="B2B2B2"/>
                </a:solidFill>
                <a:latin typeface="楷体_GB2312" pitchFamily="49" charset="-122"/>
                <a:ea typeface="楷体_GB2312" pitchFamily="49" charset="-122"/>
              </a:rPr>
              <a:t>一般将量词加在谓词之前，记为</a:t>
            </a:r>
            <a:r>
              <a:rPr lang="zh-CN" altLang="zh-CN" sz="2400" noProof="1">
                <a:solidFill>
                  <a:srgbClr val="B2B2B2"/>
                </a:solidFill>
                <a:latin typeface="楷体_GB2312" pitchFamily="49" charset="-122"/>
                <a:ea typeface="楷体_GB2312" pitchFamily="49" charset="-122"/>
              </a:rPr>
              <a:t>(</a:t>
            </a:r>
            <a:r>
              <a:rPr lang="zh-CN" altLang="en-US" sz="2400" noProof="1">
                <a:solidFill>
                  <a:srgbClr val="B2B2B2"/>
                </a:solidFill>
                <a:latin typeface="楷体_GB2312" pitchFamily="49" charset="-122"/>
                <a:ea typeface="楷体_GB2312" pitchFamily="49" charset="-122"/>
                <a:sym typeface="Symbol" pitchFamily="18" charset="2"/>
              </a:rPr>
              <a:t></a:t>
            </a:r>
            <a:r>
              <a:rPr lang="en-US" altLang="en-US" sz="2400" noProof="1">
                <a:solidFill>
                  <a:srgbClr val="B2B2B2"/>
                </a:solidFill>
                <a:latin typeface="楷体_GB2312" pitchFamily="49" charset="-122"/>
                <a:ea typeface="楷体_GB2312" pitchFamily="49" charset="-122"/>
                <a:sym typeface="Symbol" pitchFamily="18" charset="2"/>
              </a:rPr>
              <a:t>x</a:t>
            </a:r>
            <a:r>
              <a:rPr lang="en-US" altLang="zh-CN" sz="2400" noProof="1">
                <a:solidFill>
                  <a:srgbClr val="B2B2B2"/>
                </a:solidFill>
                <a:latin typeface="楷体_GB2312" pitchFamily="49" charset="-122"/>
                <a:ea typeface="楷体_GB2312" pitchFamily="49" charset="-122"/>
                <a:sym typeface="Symbol" pitchFamily="18" charset="2"/>
              </a:rPr>
              <a:t>)</a:t>
            </a:r>
            <a:r>
              <a:rPr lang="en-US" altLang="zh-CN" sz="2400" noProof="1">
                <a:solidFill>
                  <a:srgbClr val="B2B2B2"/>
                </a:solidFill>
                <a:latin typeface="楷体_GB2312" pitchFamily="49" charset="-122"/>
                <a:ea typeface="楷体_GB2312" pitchFamily="49" charset="-122"/>
              </a:rPr>
              <a:t>F(x),</a:t>
            </a:r>
            <a:r>
              <a:rPr lang="en-US" altLang="zh-CN" sz="2400">
                <a:solidFill>
                  <a:srgbClr val="B2B2B2"/>
                </a:solidFill>
                <a:latin typeface="楷体_GB2312" pitchFamily="49" charset="-122"/>
                <a:ea typeface="楷体_GB2312" pitchFamily="49" charset="-122"/>
              </a:rPr>
              <a:t> </a:t>
            </a:r>
            <a:r>
              <a:rPr lang="en-US" altLang="zh-CN" sz="2400" noProof="1">
                <a:solidFill>
                  <a:srgbClr val="B2B2B2"/>
                </a:solidFill>
                <a:latin typeface="楷体_GB2312" pitchFamily="49" charset="-122"/>
                <a:ea typeface="楷体_GB2312" pitchFamily="49" charset="-122"/>
              </a:rPr>
              <a:t>(</a:t>
            </a:r>
            <a:r>
              <a:rPr lang="en-US" altLang="zh-CN" sz="2400" noProof="1">
                <a:solidFill>
                  <a:srgbClr val="B2B2B2"/>
                </a:solidFill>
                <a:latin typeface="楷体_GB2312" pitchFamily="49" charset="-122"/>
                <a:ea typeface="楷体_GB2312" pitchFamily="49" charset="-122"/>
                <a:sym typeface="Symbol" pitchFamily="18" charset="2"/>
              </a:rPr>
              <a:t>x)</a:t>
            </a:r>
            <a:r>
              <a:rPr lang="en-US" altLang="zh-CN" sz="2400" noProof="1">
                <a:solidFill>
                  <a:srgbClr val="B2B2B2"/>
                </a:solidFill>
                <a:latin typeface="楷体_GB2312" pitchFamily="49" charset="-122"/>
                <a:ea typeface="楷体_GB2312" pitchFamily="49" charset="-122"/>
              </a:rPr>
              <a:t>F(x)</a:t>
            </a:r>
            <a:r>
              <a:rPr lang="zh-CN" sz="2400">
                <a:solidFill>
                  <a:srgbClr val="B2B2B2"/>
                </a:solidFill>
                <a:latin typeface="楷体_GB2312" pitchFamily="49" charset="-122"/>
                <a:ea typeface="楷体_GB2312" pitchFamily="49" charset="-122"/>
              </a:rPr>
              <a:t>。</a:t>
            </a:r>
            <a:endParaRPr lang="zh-CN" altLang="en-US" sz="2400">
              <a:solidFill>
                <a:srgbClr val="B2B2B2"/>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3573FFF-543E-4601-B034-34912937E1B4}"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732494DC-B302-4359-8E87-D9CA6B395E76}" type="slidenum">
              <a:rPr lang="en-US" altLang="zh-CN"/>
              <a:pPr/>
              <a:t>34</a:t>
            </a:fld>
            <a:r>
              <a:rPr lang="en-US" altLang="zh-CN"/>
              <a:t>/70</a:t>
            </a:r>
          </a:p>
        </p:txBody>
      </p:sp>
      <p:sp>
        <p:nvSpPr>
          <p:cNvPr id="202754" name="Rectangle 2"/>
          <p:cNvSpPr>
            <a:spLocks noGrp="1" noChangeArrowheads="1"/>
          </p:cNvSpPr>
          <p:nvPr>
            <p:ph type="title"/>
          </p:nvPr>
        </p:nvSpPr>
        <p:spPr>
          <a:xfrm>
            <a:off x="1619250" y="304800"/>
            <a:ext cx="7005638" cy="719138"/>
          </a:xfrm>
        </p:spPr>
        <p:txBody>
          <a:bodyPr/>
          <a:lstStyle/>
          <a:p>
            <a:pPr algn="l"/>
            <a:r>
              <a:rPr lang="zh-CN" altLang="en-US" sz="3600">
                <a:solidFill>
                  <a:srgbClr val="FF0000"/>
                </a:solidFill>
                <a:ea typeface="楷体_GB2312" pitchFamily="49" charset="-122"/>
              </a:rPr>
              <a:t>量词的定义：</a:t>
            </a:r>
          </a:p>
        </p:txBody>
      </p:sp>
      <p:sp>
        <p:nvSpPr>
          <p:cNvPr id="202755" name="Rectangle 3"/>
          <p:cNvSpPr>
            <a:spLocks noGrp="1" noChangeArrowheads="1"/>
          </p:cNvSpPr>
          <p:nvPr>
            <p:ph type="body" idx="1"/>
          </p:nvPr>
        </p:nvSpPr>
        <p:spPr>
          <a:xfrm>
            <a:off x="1066800" y="1166813"/>
            <a:ext cx="7826375" cy="5391082"/>
          </a:xfrm>
        </p:spPr>
        <p:txBody>
          <a:bodyPr/>
          <a:lstStyle/>
          <a:p>
            <a:pPr>
              <a:buClr>
                <a:srgbClr val="FF0000"/>
              </a:buClr>
              <a:buFont typeface="Wingdings" pitchFamily="2" charset="2"/>
              <a:buChar char="n"/>
            </a:pPr>
            <a:r>
              <a:rPr lang="zh-CN" altLang="en-US" sz="2400" b="0" dirty="0">
                <a:latin typeface="楷体_GB2312" pitchFamily="49" charset="-122"/>
                <a:ea typeface="楷体_GB2312" pitchFamily="49" charset="-122"/>
              </a:rPr>
              <a:t>上述一系列例子，都仅仅只符号化了一部分内容，而对句子中的</a:t>
            </a:r>
            <a:r>
              <a:rPr lang="zh-CN" altLang="en-US" sz="2400" b="0" dirty="0">
                <a:latin typeface="Times New Roman"/>
                <a:ea typeface="楷体_GB2312" pitchFamily="49" charset="-122"/>
              </a:rPr>
              <a:t>“</a:t>
            </a:r>
            <a:r>
              <a:rPr lang="zh-CN" altLang="en-US" sz="2400" b="0" dirty="0">
                <a:latin typeface="楷体_GB2312" pitchFamily="49" charset="-122"/>
                <a:ea typeface="楷体_GB2312" pitchFamily="49" charset="-122"/>
              </a:rPr>
              <a:t>对每一个</a:t>
            </a:r>
            <a:r>
              <a:rPr lang="zh-CN" altLang="en-US" sz="2400" b="0" dirty="0">
                <a:latin typeface="Times New Roman"/>
                <a:ea typeface="楷体_GB2312" pitchFamily="49" charset="-122"/>
              </a:rPr>
              <a:t>”</a:t>
            </a:r>
            <a:r>
              <a:rPr lang="zh-CN" altLang="en-US" sz="2400" b="0" dirty="0">
                <a:latin typeface="楷体_GB2312" pitchFamily="49" charset="-122"/>
                <a:ea typeface="楷体_GB2312" pitchFamily="49" charset="-122"/>
              </a:rPr>
              <a:t>，</a:t>
            </a:r>
            <a:r>
              <a:rPr lang="zh-CN" altLang="en-US" sz="2400" b="0" dirty="0">
                <a:latin typeface="Times New Roman"/>
                <a:ea typeface="楷体_GB2312" pitchFamily="49" charset="-122"/>
              </a:rPr>
              <a:t>“</a:t>
            </a:r>
            <a:r>
              <a:rPr lang="zh-CN" altLang="en-US" sz="2400" b="0" dirty="0">
                <a:latin typeface="楷体_GB2312" pitchFamily="49" charset="-122"/>
                <a:ea typeface="楷体_GB2312" pitchFamily="49" charset="-122"/>
              </a:rPr>
              <a:t>对任意的</a:t>
            </a:r>
            <a:r>
              <a:rPr lang="zh-CN" altLang="en-US" sz="2400" b="0" dirty="0">
                <a:latin typeface="Times New Roman"/>
                <a:ea typeface="楷体_GB2312" pitchFamily="49" charset="-122"/>
              </a:rPr>
              <a:t>”</a:t>
            </a:r>
            <a:r>
              <a:rPr lang="zh-CN" altLang="en-US" sz="2400" b="0" dirty="0">
                <a:latin typeface="楷体_GB2312" pitchFamily="49" charset="-122"/>
                <a:ea typeface="楷体_GB2312" pitchFamily="49" charset="-122"/>
              </a:rPr>
              <a:t>，</a:t>
            </a:r>
            <a:r>
              <a:rPr lang="zh-CN" altLang="en-US" sz="2400" b="0" dirty="0">
                <a:latin typeface="Times New Roman"/>
                <a:ea typeface="楷体_GB2312" pitchFamily="49" charset="-122"/>
              </a:rPr>
              <a:t>“</a:t>
            </a:r>
            <a:r>
              <a:rPr lang="zh-CN" altLang="en-US" sz="2400" b="0" dirty="0">
                <a:latin typeface="楷体_GB2312" pitchFamily="49" charset="-122"/>
                <a:ea typeface="楷体_GB2312" pitchFamily="49" charset="-122"/>
              </a:rPr>
              <a:t>有一些</a:t>
            </a:r>
            <a:r>
              <a:rPr lang="zh-CN" altLang="en-US" sz="2400" b="0" dirty="0">
                <a:latin typeface="Times New Roman"/>
                <a:ea typeface="楷体_GB2312" pitchFamily="49" charset="-122"/>
              </a:rPr>
              <a:t>”</a:t>
            </a:r>
            <a:r>
              <a:rPr lang="zh-CN" altLang="en-US" sz="2400" b="0" dirty="0">
                <a:latin typeface="楷体_GB2312" pitchFamily="49" charset="-122"/>
                <a:ea typeface="楷体_GB2312" pitchFamily="49" charset="-122"/>
              </a:rPr>
              <a:t>等等无法用谓词来表示，这些都是与客体词的数量有关的语句。</a:t>
            </a:r>
          </a:p>
          <a:p>
            <a:pPr>
              <a:buClr>
                <a:srgbClr val="FF0000"/>
              </a:buClr>
              <a:buFont typeface="Wingdings" pitchFamily="2" charset="2"/>
              <a:buChar char="n"/>
            </a:pPr>
            <a:r>
              <a:rPr lang="zh-CN" altLang="en-US" sz="2400" dirty="0">
                <a:solidFill>
                  <a:srgbClr val="0000FF"/>
                </a:solidFill>
                <a:latin typeface="楷体_GB2312" pitchFamily="49" charset="-122"/>
                <a:ea typeface="楷体_GB2312" pitchFamily="49" charset="-122"/>
              </a:rPr>
              <a:t>为了把它们符号化，引进如下两个符号：</a:t>
            </a:r>
          </a:p>
          <a:p>
            <a:pPr algn="l">
              <a:buFont typeface="Wingdings" pitchFamily="2" charset="2"/>
              <a:buNone/>
            </a:pPr>
            <a:r>
              <a:rPr lang="zh-CN" altLang="en-US" sz="2400" dirty="0">
                <a:solidFill>
                  <a:srgbClr val="FF0000"/>
                </a:solidFill>
                <a:latin typeface="楷体_GB2312" pitchFamily="49" charset="-122"/>
                <a:ea typeface="楷体_GB2312" pitchFamily="49" charset="-122"/>
              </a:rPr>
              <a:t>  </a:t>
            </a:r>
            <a:r>
              <a:rPr lang="zh-CN" altLang="zh-CN" sz="2400" noProof="1">
                <a:solidFill>
                  <a:srgbClr val="FF0000"/>
                </a:solidFill>
                <a:latin typeface="楷体_GB2312" pitchFamily="49" charset="-122"/>
                <a:ea typeface="楷体_GB2312" pitchFamily="49" charset="-122"/>
              </a:rPr>
              <a:t>(</a:t>
            </a:r>
            <a:r>
              <a:rPr lang="zh-CN" altLang="en-US" sz="2400" noProof="1">
                <a:solidFill>
                  <a:srgbClr val="FF0000"/>
                </a:solidFill>
                <a:latin typeface="楷体_GB2312" pitchFamily="49" charset="-122"/>
                <a:ea typeface="楷体_GB2312" pitchFamily="49" charset="-122"/>
                <a:sym typeface="Symbol" pitchFamily="18" charset="2"/>
              </a:rPr>
              <a:t></a:t>
            </a:r>
            <a:r>
              <a:rPr lang="en-US" altLang="en-US" sz="2400" noProof="1">
                <a:solidFill>
                  <a:srgbClr val="FF0000"/>
                </a:solidFill>
                <a:latin typeface="楷体_GB2312" pitchFamily="49" charset="-122"/>
                <a:ea typeface="楷体_GB2312" pitchFamily="49" charset="-122"/>
                <a:sym typeface="Symbol" pitchFamily="18" charset="2"/>
              </a:rPr>
              <a:t>x</a:t>
            </a:r>
            <a:r>
              <a:rPr lang="en-US" altLang="zh-CN" sz="2400" noProof="1">
                <a:solidFill>
                  <a:srgbClr val="FF0000"/>
                </a:solidFill>
                <a:latin typeface="楷体_GB2312" pitchFamily="49" charset="-122"/>
                <a:ea typeface="楷体_GB2312" pitchFamily="49" charset="-122"/>
                <a:sym typeface="Symbol" pitchFamily="18" charset="2"/>
              </a:rPr>
              <a:t>)</a:t>
            </a:r>
            <a:r>
              <a:rPr lang="en-US" altLang="zh-CN" sz="2400" dirty="0">
                <a:solidFill>
                  <a:srgbClr val="FF0000"/>
                </a:solidFill>
                <a:latin typeface="楷体_GB2312" pitchFamily="49" charset="-122"/>
                <a:ea typeface="楷体_GB2312" pitchFamily="49" charset="-122"/>
              </a:rPr>
              <a:t>:</a:t>
            </a:r>
            <a:r>
              <a:rPr lang="zh-CN" altLang="en-US" sz="2400" noProof="1">
                <a:solidFill>
                  <a:srgbClr val="0000FF"/>
                </a:solidFill>
                <a:latin typeface="楷体_GB2312" pitchFamily="49" charset="-122"/>
                <a:ea typeface="楷体_GB2312" pitchFamily="49" charset="-122"/>
              </a:rPr>
              <a:t>所有的</a:t>
            </a:r>
            <a:r>
              <a:rPr lang="en-US" altLang="zh-CN" sz="2400" noProof="1">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		 </a:t>
            </a:r>
            <a:r>
              <a:rPr lang="zh-CN" altLang="zh-CN" sz="2400" noProof="1" smtClean="0">
                <a:solidFill>
                  <a:srgbClr val="FF0000"/>
                </a:solidFill>
                <a:latin typeface="楷体_GB2312" pitchFamily="49" charset="-122"/>
                <a:ea typeface="楷体_GB2312" pitchFamily="49" charset="-122"/>
              </a:rPr>
              <a:t>(</a:t>
            </a:r>
            <a:r>
              <a:rPr lang="zh-CN" altLang="zh-CN" sz="2400" noProof="1" smtClean="0">
                <a:solidFill>
                  <a:srgbClr val="FF0000"/>
                </a:solidFill>
                <a:latin typeface="楷体_GB2312" pitchFamily="49" charset="-122"/>
                <a:ea typeface="楷体_GB2312" pitchFamily="49" charset="-122"/>
                <a:sym typeface="Symbol" pitchFamily="18" charset="2"/>
              </a:rPr>
              <a:t></a:t>
            </a:r>
            <a:r>
              <a:rPr lang="en-US" altLang="zh-CN" sz="2400" noProof="1">
                <a:solidFill>
                  <a:srgbClr val="FF0000"/>
                </a:solidFill>
                <a:latin typeface="楷体_GB2312" pitchFamily="49" charset="-122"/>
                <a:ea typeface="楷体_GB2312" pitchFamily="49" charset="-122"/>
                <a:sym typeface="Symbol" pitchFamily="18" charset="2"/>
              </a:rPr>
              <a:t>x</a:t>
            </a:r>
            <a:r>
              <a:rPr lang="en-US" altLang="zh-CN" sz="2400" noProof="1" smtClean="0">
                <a:solidFill>
                  <a:srgbClr val="FF0000"/>
                </a:solidFill>
                <a:latin typeface="楷体_GB2312" pitchFamily="49" charset="-122"/>
                <a:ea typeface="楷体_GB2312" pitchFamily="49" charset="-122"/>
                <a:sym typeface="Symbol" pitchFamily="18" charset="2"/>
              </a:rPr>
              <a:t>)</a:t>
            </a:r>
            <a:r>
              <a:rPr lang="en-US" altLang="zh-CN" sz="2400" dirty="0" smtClean="0">
                <a:solidFill>
                  <a:srgbClr val="FF0000"/>
                </a:solidFill>
                <a:latin typeface="楷体_GB2312" pitchFamily="49" charset="-122"/>
                <a:ea typeface="楷体_GB2312" pitchFamily="49" charset="-122"/>
                <a:sym typeface="Symbol" pitchFamily="18" charset="2"/>
              </a:rPr>
              <a:t>: </a:t>
            </a:r>
            <a:r>
              <a:rPr lang="en-US" sz="2400" dirty="0" err="1" smtClean="0">
                <a:solidFill>
                  <a:srgbClr val="0000FF"/>
                </a:solidFill>
                <a:latin typeface="楷体_GB2312" pitchFamily="49" charset="-122"/>
                <a:ea typeface="楷体_GB2312" pitchFamily="49" charset="-122"/>
              </a:rPr>
              <a:t>有些</a:t>
            </a:r>
            <a:r>
              <a:rPr lang="en-US" altLang="zh-CN" sz="2400" noProof="1">
                <a:solidFill>
                  <a:srgbClr val="0000FF"/>
                </a:solidFill>
                <a:latin typeface="楷体_GB2312" pitchFamily="49" charset="-122"/>
                <a:ea typeface="楷体_GB2312" pitchFamily="49" charset="-122"/>
              </a:rPr>
              <a:t>x；</a:t>
            </a:r>
            <a:br>
              <a:rPr lang="en-US" altLang="zh-CN" sz="2400" noProof="1">
                <a:solidFill>
                  <a:srgbClr val="0000FF"/>
                </a:solidFill>
                <a:latin typeface="楷体_GB2312" pitchFamily="49" charset="-122"/>
                <a:ea typeface="楷体_GB2312" pitchFamily="49" charset="-122"/>
              </a:rPr>
            </a:br>
            <a:r>
              <a:rPr lang="zh-CN" altLang="en-US" sz="2400" dirty="0">
                <a:solidFill>
                  <a:srgbClr val="0000FF"/>
                </a:solidFill>
                <a:latin typeface="楷体_GB2312" pitchFamily="49" charset="-122"/>
                <a:ea typeface="楷体_GB2312" pitchFamily="49" charset="-122"/>
              </a:rPr>
              <a:t>	 </a:t>
            </a:r>
            <a:r>
              <a:rPr lang="zh-CN" altLang="en-US" sz="2400" noProof="1">
                <a:solidFill>
                  <a:srgbClr val="0000FF"/>
                </a:solidFill>
                <a:latin typeface="楷体_GB2312" pitchFamily="49" charset="-122"/>
                <a:ea typeface="楷体_GB2312" pitchFamily="49" charset="-122"/>
              </a:rPr>
              <a:t>任意的</a:t>
            </a:r>
            <a:r>
              <a:rPr lang="en-US" altLang="zh-CN" sz="2400" noProof="1">
                <a:solidFill>
                  <a:srgbClr val="0000FF"/>
                </a:solidFill>
                <a:latin typeface="楷体_GB2312" pitchFamily="49" charset="-122"/>
                <a:ea typeface="楷体_GB2312" pitchFamily="49" charset="-122"/>
              </a:rPr>
              <a:t>x；</a:t>
            </a:r>
            <a:r>
              <a:rPr lang="en-US" altLang="en-US" sz="2400" dirty="0">
                <a:solidFill>
                  <a:srgbClr val="0000FF"/>
                </a:solidFill>
                <a:latin typeface="楷体_GB2312" pitchFamily="49" charset="-122"/>
                <a:ea typeface="楷体_GB2312" pitchFamily="49" charset="-122"/>
              </a:rPr>
              <a:t>			</a:t>
            </a:r>
            <a:r>
              <a:rPr lang="zh-CN" altLang="en-US" sz="2400" dirty="0">
                <a:solidFill>
                  <a:srgbClr val="0000FF"/>
                </a:solidFill>
                <a:latin typeface="楷体_GB2312" pitchFamily="49" charset="-122"/>
                <a:ea typeface="楷体_GB2312" pitchFamily="49" charset="-122"/>
              </a:rPr>
              <a:t> </a:t>
            </a:r>
            <a:r>
              <a:rPr lang="zh-CN" altLang="en-US" sz="2400" noProof="1">
                <a:solidFill>
                  <a:srgbClr val="0000FF"/>
                </a:solidFill>
                <a:latin typeface="楷体_GB2312" pitchFamily="49" charset="-122"/>
                <a:ea typeface="楷体_GB2312" pitchFamily="49" charset="-122"/>
              </a:rPr>
              <a:t>至少有一个</a:t>
            </a:r>
            <a:r>
              <a:rPr lang="en-US" altLang="zh-CN" sz="2400" noProof="1">
                <a:solidFill>
                  <a:srgbClr val="0000FF"/>
                </a:solidFill>
                <a:latin typeface="楷体_GB2312" pitchFamily="49" charset="-122"/>
                <a:ea typeface="楷体_GB2312" pitchFamily="49" charset="-122"/>
              </a:rPr>
              <a:t>x；</a:t>
            </a:r>
            <a:br>
              <a:rPr lang="en-US" altLang="zh-CN" sz="2400" noProof="1">
                <a:solidFill>
                  <a:srgbClr val="0000FF"/>
                </a:solidFill>
                <a:latin typeface="楷体_GB2312" pitchFamily="49" charset="-122"/>
                <a:ea typeface="楷体_GB2312" pitchFamily="49" charset="-122"/>
              </a:rPr>
            </a:br>
            <a:r>
              <a:rPr lang="zh-CN" altLang="en-US" sz="2400" dirty="0">
                <a:solidFill>
                  <a:srgbClr val="0000FF"/>
                </a:solidFill>
                <a:latin typeface="楷体_GB2312" pitchFamily="49" charset="-122"/>
                <a:ea typeface="楷体_GB2312" pitchFamily="49" charset="-122"/>
              </a:rPr>
              <a:t>	 </a:t>
            </a:r>
            <a:r>
              <a:rPr lang="zh-CN" altLang="en-US" sz="2400" noProof="1">
                <a:solidFill>
                  <a:srgbClr val="0000FF"/>
                </a:solidFill>
                <a:latin typeface="楷体_GB2312" pitchFamily="49" charset="-122"/>
                <a:ea typeface="楷体_GB2312" pitchFamily="49" charset="-122"/>
              </a:rPr>
              <a:t>一切的</a:t>
            </a:r>
            <a:r>
              <a:rPr lang="en-US" altLang="zh-CN" sz="2400" noProof="1">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			 </a:t>
            </a:r>
            <a:r>
              <a:rPr lang="zh-CN" altLang="en-US" sz="2400" noProof="1">
                <a:solidFill>
                  <a:srgbClr val="0000FF"/>
                </a:solidFill>
                <a:latin typeface="楷体_GB2312" pitchFamily="49" charset="-122"/>
                <a:ea typeface="楷体_GB2312" pitchFamily="49" charset="-122"/>
              </a:rPr>
              <a:t>存在</a:t>
            </a:r>
            <a:r>
              <a:rPr lang="en-US" altLang="zh-CN" sz="2400" noProof="1">
                <a:solidFill>
                  <a:srgbClr val="0000FF"/>
                </a:solidFill>
                <a:latin typeface="楷体_GB2312" pitchFamily="49" charset="-122"/>
                <a:ea typeface="楷体_GB2312" pitchFamily="49" charset="-122"/>
              </a:rPr>
              <a:t>x；</a:t>
            </a:r>
            <a:br>
              <a:rPr lang="en-US" altLang="zh-CN" sz="2400" noProof="1">
                <a:solidFill>
                  <a:srgbClr val="0000FF"/>
                </a:solidFill>
                <a:latin typeface="楷体_GB2312" pitchFamily="49" charset="-122"/>
                <a:ea typeface="楷体_GB2312" pitchFamily="49" charset="-122"/>
              </a:rPr>
            </a:br>
            <a:r>
              <a:rPr lang="zh-CN" altLang="en-US" sz="2400" dirty="0">
                <a:solidFill>
                  <a:srgbClr val="0000FF"/>
                </a:solidFill>
                <a:latin typeface="楷体_GB2312" pitchFamily="49" charset="-122"/>
                <a:ea typeface="楷体_GB2312" pitchFamily="49" charset="-122"/>
              </a:rPr>
              <a:t>	 </a:t>
            </a:r>
            <a:r>
              <a:rPr lang="zh-CN" altLang="en-US" sz="2400" noProof="1">
                <a:solidFill>
                  <a:srgbClr val="0000FF"/>
                </a:solidFill>
                <a:latin typeface="楷体_GB2312" pitchFamily="49" charset="-122"/>
                <a:ea typeface="楷体_GB2312" pitchFamily="49" charset="-122"/>
              </a:rPr>
              <a:t>每一个</a:t>
            </a:r>
            <a:r>
              <a:rPr lang="en-US" altLang="zh-CN" sz="2400" noProof="1">
                <a:solidFill>
                  <a:srgbClr val="0000FF"/>
                </a:solidFill>
                <a:latin typeface="楷体_GB2312" pitchFamily="49" charset="-122"/>
                <a:ea typeface="楷体_GB2312" pitchFamily="49" charset="-122"/>
              </a:rPr>
              <a:t>x；</a:t>
            </a:r>
            <a:r>
              <a:rPr lang="zh-CN" altLang="zh-CN" sz="2400" dirty="0">
                <a:solidFill>
                  <a:srgbClr val="0000FF"/>
                </a:solidFill>
                <a:latin typeface="楷体_GB2312" pitchFamily="49" charset="-122"/>
                <a:ea typeface="楷体_GB2312" pitchFamily="49" charset="-122"/>
              </a:rPr>
              <a:t>等等。</a:t>
            </a:r>
            <a:r>
              <a:rPr lang="zh-CN" altLang="en-US" sz="2400" dirty="0">
                <a:solidFill>
                  <a:srgbClr val="0000FF"/>
                </a:solidFill>
                <a:latin typeface="楷体_GB2312" pitchFamily="49" charset="-122"/>
                <a:ea typeface="楷体_GB2312" pitchFamily="49" charset="-122"/>
              </a:rPr>
              <a:t>		 </a:t>
            </a:r>
            <a:r>
              <a:rPr lang="zh-CN" altLang="en-US" sz="2400" noProof="1">
                <a:solidFill>
                  <a:srgbClr val="0000FF"/>
                </a:solidFill>
                <a:latin typeface="楷体_GB2312" pitchFamily="49" charset="-122"/>
                <a:ea typeface="楷体_GB2312" pitchFamily="49" charset="-122"/>
              </a:rPr>
              <a:t>等等。</a:t>
            </a:r>
            <a:endParaRPr lang="zh-CN" altLang="en-US" sz="2400" dirty="0">
              <a:solidFill>
                <a:srgbClr val="0000FF"/>
              </a:solidFill>
              <a:latin typeface="楷体_GB2312" pitchFamily="49" charset="-122"/>
              <a:ea typeface="楷体_GB2312" pitchFamily="49" charset="-122"/>
            </a:endParaRPr>
          </a:p>
          <a:p>
            <a:pPr>
              <a:buClr>
                <a:srgbClr val="B2B2B2"/>
              </a:buClr>
              <a:buFont typeface="Wingdings" pitchFamily="2" charset="2"/>
              <a:buChar char="n"/>
            </a:pPr>
            <a:r>
              <a:rPr lang="zh-CN" altLang="en-US" sz="2400" noProof="1">
                <a:solidFill>
                  <a:srgbClr val="B2B2B2"/>
                </a:solidFill>
                <a:latin typeface="楷体_GB2312" pitchFamily="49" charset="-122"/>
                <a:ea typeface="楷体_GB2312" pitchFamily="49" charset="-122"/>
              </a:rPr>
              <a:t>定义</a:t>
            </a:r>
            <a:r>
              <a:rPr lang="en-US" altLang="zh-CN" sz="2400" dirty="0">
                <a:solidFill>
                  <a:srgbClr val="B2B2B2"/>
                </a:solidFill>
                <a:latin typeface="楷体_GB2312" pitchFamily="49" charset="-122"/>
                <a:ea typeface="楷体_GB2312" pitchFamily="49" charset="-122"/>
              </a:rPr>
              <a:t>2.1.2:</a:t>
            </a:r>
            <a:r>
              <a:rPr lang="en-US" altLang="zh-CN" sz="2400" noProof="1">
                <a:solidFill>
                  <a:srgbClr val="B2B2B2"/>
                </a:solidFill>
                <a:latin typeface="楷体_GB2312" pitchFamily="49" charset="-122"/>
                <a:ea typeface="楷体_GB2312" pitchFamily="49" charset="-122"/>
              </a:rPr>
              <a:t>(</a:t>
            </a:r>
            <a:r>
              <a:rPr lang="en-US" altLang="en-US" sz="2400" noProof="1">
                <a:solidFill>
                  <a:srgbClr val="B2B2B2"/>
                </a:solidFill>
                <a:latin typeface="楷体_GB2312" pitchFamily="49" charset="-122"/>
                <a:ea typeface="楷体_GB2312" pitchFamily="49" charset="-122"/>
                <a:sym typeface="Symbol" pitchFamily="18" charset="2"/>
              </a:rPr>
              <a:t>x</a:t>
            </a:r>
            <a:r>
              <a:rPr lang="en-US" altLang="zh-CN" sz="2400" noProof="1">
                <a:solidFill>
                  <a:srgbClr val="B2B2B2"/>
                </a:solidFill>
                <a:latin typeface="楷体_GB2312" pitchFamily="49" charset="-122"/>
                <a:ea typeface="楷体_GB2312" pitchFamily="49" charset="-122"/>
                <a:sym typeface="Symbol" pitchFamily="18" charset="2"/>
              </a:rPr>
              <a:t>)</a:t>
            </a:r>
            <a:r>
              <a:rPr lang="zh-CN" altLang="en-US" sz="2400" noProof="1">
                <a:solidFill>
                  <a:srgbClr val="B2B2B2"/>
                </a:solidFill>
                <a:latin typeface="楷体_GB2312" pitchFamily="49" charset="-122"/>
                <a:ea typeface="楷体_GB2312" pitchFamily="49" charset="-122"/>
              </a:rPr>
              <a:t>称为全称量词</a:t>
            </a:r>
            <a:r>
              <a:rPr lang="zh-CN" altLang="zh-CN" sz="2400" noProof="1">
                <a:solidFill>
                  <a:srgbClr val="B2B2B2"/>
                </a:solidFill>
                <a:latin typeface="楷体_GB2312" pitchFamily="49" charset="-122"/>
                <a:ea typeface="楷体_GB2312" pitchFamily="49" charset="-122"/>
              </a:rPr>
              <a:t>。(</a:t>
            </a:r>
            <a:r>
              <a:rPr lang="zh-CN" altLang="zh-CN" sz="2400" noProof="1">
                <a:solidFill>
                  <a:srgbClr val="B2B2B2"/>
                </a:solidFill>
                <a:latin typeface="楷体_GB2312" pitchFamily="49" charset="-122"/>
                <a:ea typeface="楷体_GB2312" pitchFamily="49" charset="-122"/>
                <a:sym typeface="Symbol" pitchFamily="18" charset="2"/>
              </a:rPr>
              <a:t></a:t>
            </a:r>
            <a:r>
              <a:rPr lang="en-US" altLang="zh-CN" sz="2400" noProof="1">
                <a:solidFill>
                  <a:srgbClr val="B2B2B2"/>
                </a:solidFill>
                <a:latin typeface="楷体_GB2312" pitchFamily="49" charset="-122"/>
                <a:ea typeface="楷体_GB2312" pitchFamily="49" charset="-122"/>
                <a:sym typeface="Symbol" pitchFamily="18" charset="2"/>
              </a:rPr>
              <a:t>x)</a:t>
            </a:r>
            <a:r>
              <a:rPr lang="zh-CN" altLang="en-US" sz="2400" noProof="1">
                <a:solidFill>
                  <a:srgbClr val="B2B2B2"/>
                </a:solidFill>
                <a:latin typeface="楷体_GB2312" pitchFamily="49" charset="-122"/>
                <a:ea typeface="楷体_GB2312" pitchFamily="49" charset="-122"/>
              </a:rPr>
              <a:t>为存在量</a:t>
            </a:r>
            <a:r>
              <a:rPr lang="zh-CN" altLang="en-US" sz="2400" dirty="0">
                <a:solidFill>
                  <a:srgbClr val="B2B2B2"/>
                </a:solidFill>
                <a:latin typeface="楷体_GB2312" pitchFamily="49" charset="-122"/>
                <a:ea typeface="楷体_GB2312" pitchFamily="49" charset="-122"/>
              </a:rPr>
              <a:t>词</a:t>
            </a:r>
            <a:r>
              <a:rPr lang="zh-CN" altLang="zh-CN" sz="2400" noProof="1">
                <a:solidFill>
                  <a:srgbClr val="B2B2B2"/>
                </a:solidFill>
                <a:latin typeface="楷体_GB2312" pitchFamily="49" charset="-122"/>
                <a:ea typeface="楷体_GB2312" pitchFamily="49" charset="-122"/>
              </a:rPr>
              <a:t>,</a:t>
            </a:r>
            <a:r>
              <a:rPr lang="zh-CN" altLang="en-US" sz="2400" noProof="1">
                <a:solidFill>
                  <a:srgbClr val="B2B2B2"/>
                </a:solidFill>
                <a:latin typeface="楷体_GB2312" pitchFamily="49" charset="-122"/>
                <a:ea typeface="楷体_GB2312" pitchFamily="49" charset="-122"/>
              </a:rPr>
              <a:t>其中的</a:t>
            </a:r>
            <a:r>
              <a:rPr lang="en-US" altLang="zh-CN" sz="2400" noProof="1">
                <a:solidFill>
                  <a:srgbClr val="B2B2B2"/>
                </a:solidFill>
                <a:latin typeface="楷体_GB2312" pitchFamily="49" charset="-122"/>
                <a:ea typeface="楷体_GB2312" pitchFamily="49" charset="-122"/>
              </a:rPr>
              <a:t>x</a:t>
            </a:r>
            <a:r>
              <a:rPr lang="zh-CN" altLang="en-US" sz="2400" noProof="1">
                <a:solidFill>
                  <a:srgbClr val="B2B2B2"/>
                </a:solidFill>
                <a:latin typeface="楷体_GB2312" pitchFamily="49" charset="-122"/>
                <a:ea typeface="楷体_GB2312" pitchFamily="49" charset="-122"/>
              </a:rPr>
              <a:t>称为作用变量</a:t>
            </a:r>
            <a:r>
              <a:rPr lang="zh-CN" altLang="zh-CN" sz="2400" noProof="1">
                <a:solidFill>
                  <a:srgbClr val="B2B2B2"/>
                </a:solidFill>
                <a:latin typeface="楷体_GB2312" pitchFamily="49" charset="-122"/>
                <a:ea typeface="楷体_GB2312" pitchFamily="49" charset="-122"/>
              </a:rPr>
              <a:t>。</a:t>
            </a:r>
            <a:r>
              <a:rPr lang="zh-CN" altLang="en-US" sz="2400" noProof="1">
                <a:solidFill>
                  <a:srgbClr val="B2B2B2"/>
                </a:solidFill>
                <a:latin typeface="楷体_GB2312" pitchFamily="49" charset="-122"/>
                <a:ea typeface="楷体_GB2312" pitchFamily="49" charset="-122"/>
              </a:rPr>
              <a:t>一般将量词加在谓词之前，记为</a:t>
            </a:r>
            <a:r>
              <a:rPr lang="zh-CN" altLang="zh-CN" sz="2400" noProof="1">
                <a:solidFill>
                  <a:srgbClr val="B2B2B2"/>
                </a:solidFill>
                <a:latin typeface="楷体_GB2312" pitchFamily="49" charset="-122"/>
                <a:ea typeface="楷体_GB2312" pitchFamily="49" charset="-122"/>
              </a:rPr>
              <a:t>(</a:t>
            </a:r>
            <a:r>
              <a:rPr lang="zh-CN" altLang="en-US" sz="2400" noProof="1">
                <a:solidFill>
                  <a:srgbClr val="B2B2B2"/>
                </a:solidFill>
                <a:latin typeface="楷体_GB2312" pitchFamily="49" charset="-122"/>
                <a:ea typeface="楷体_GB2312" pitchFamily="49" charset="-122"/>
                <a:sym typeface="Symbol" pitchFamily="18" charset="2"/>
              </a:rPr>
              <a:t></a:t>
            </a:r>
            <a:r>
              <a:rPr lang="en-US" altLang="en-US" sz="2400" noProof="1">
                <a:solidFill>
                  <a:srgbClr val="B2B2B2"/>
                </a:solidFill>
                <a:latin typeface="楷体_GB2312" pitchFamily="49" charset="-122"/>
                <a:ea typeface="楷体_GB2312" pitchFamily="49" charset="-122"/>
                <a:sym typeface="Symbol" pitchFamily="18" charset="2"/>
              </a:rPr>
              <a:t>x</a:t>
            </a:r>
            <a:r>
              <a:rPr lang="en-US" altLang="zh-CN" sz="2400" noProof="1">
                <a:solidFill>
                  <a:srgbClr val="B2B2B2"/>
                </a:solidFill>
                <a:latin typeface="楷体_GB2312" pitchFamily="49" charset="-122"/>
                <a:ea typeface="楷体_GB2312" pitchFamily="49" charset="-122"/>
                <a:sym typeface="Symbol" pitchFamily="18" charset="2"/>
              </a:rPr>
              <a:t>)</a:t>
            </a:r>
            <a:r>
              <a:rPr lang="en-US" altLang="zh-CN" sz="2400" noProof="1">
                <a:solidFill>
                  <a:srgbClr val="B2B2B2"/>
                </a:solidFill>
                <a:latin typeface="楷体_GB2312" pitchFamily="49" charset="-122"/>
                <a:ea typeface="楷体_GB2312" pitchFamily="49" charset="-122"/>
              </a:rPr>
              <a:t>F(x),</a:t>
            </a:r>
            <a:r>
              <a:rPr lang="en-US" altLang="zh-CN" sz="2400" dirty="0">
                <a:solidFill>
                  <a:srgbClr val="B2B2B2"/>
                </a:solidFill>
                <a:latin typeface="楷体_GB2312" pitchFamily="49" charset="-122"/>
                <a:ea typeface="楷体_GB2312" pitchFamily="49" charset="-122"/>
              </a:rPr>
              <a:t> </a:t>
            </a:r>
            <a:r>
              <a:rPr lang="en-US" altLang="zh-CN" sz="2400" noProof="1">
                <a:solidFill>
                  <a:srgbClr val="B2B2B2"/>
                </a:solidFill>
                <a:latin typeface="楷体_GB2312" pitchFamily="49" charset="-122"/>
                <a:ea typeface="楷体_GB2312" pitchFamily="49" charset="-122"/>
              </a:rPr>
              <a:t>(</a:t>
            </a:r>
            <a:r>
              <a:rPr lang="en-US" altLang="zh-CN" sz="2400" noProof="1">
                <a:solidFill>
                  <a:srgbClr val="B2B2B2"/>
                </a:solidFill>
                <a:latin typeface="楷体_GB2312" pitchFamily="49" charset="-122"/>
                <a:ea typeface="楷体_GB2312" pitchFamily="49" charset="-122"/>
                <a:sym typeface="Symbol" pitchFamily="18" charset="2"/>
              </a:rPr>
              <a:t>x)</a:t>
            </a:r>
            <a:r>
              <a:rPr lang="en-US" altLang="zh-CN" sz="2400" noProof="1">
                <a:solidFill>
                  <a:srgbClr val="B2B2B2"/>
                </a:solidFill>
                <a:latin typeface="楷体_GB2312" pitchFamily="49" charset="-122"/>
                <a:ea typeface="楷体_GB2312" pitchFamily="49" charset="-122"/>
              </a:rPr>
              <a:t>F(x)</a:t>
            </a:r>
            <a:r>
              <a:rPr lang="zh-CN" sz="2400" dirty="0">
                <a:solidFill>
                  <a:srgbClr val="B2B2B2"/>
                </a:solidFill>
                <a:latin typeface="楷体_GB2312" pitchFamily="49" charset="-122"/>
                <a:ea typeface="楷体_GB2312" pitchFamily="49" charset="-122"/>
              </a:rPr>
              <a:t>。</a:t>
            </a:r>
            <a:endParaRPr lang="zh-CN" altLang="en-US" sz="2400" dirty="0">
              <a:solidFill>
                <a:srgbClr val="B2B2B2"/>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C20ADF3F-F2A2-4543-BF80-39C410FCAE6E}" type="datetime1">
              <a:rPr lang="zh-CN" altLang="en-US"/>
              <a:pPr/>
              <a:t>2018/9/27</a:t>
            </a:fld>
            <a:endParaRPr lang="en-US" altLang="zh-CN"/>
          </a:p>
        </p:txBody>
      </p:sp>
      <p:sp>
        <p:nvSpPr>
          <p:cNvPr id="9" name="页脚占位符 4"/>
          <p:cNvSpPr>
            <a:spLocks noGrp="1"/>
          </p:cNvSpPr>
          <p:nvPr>
            <p:ph type="ftr" sz="quarter" idx="11"/>
          </p:nvPr>
        </p:nvSpPr>
        <p:spPr/>
        <p:txBody>
          <a:bodyPr/>
          <a:lstStyle/>
          <a:p>
            <a:r>
              <a:rPr lang="zh-CN" altLang="en-US"/>
              <a:t>计算机学院</a:t>
            </a:r>
          </a:p>
        </p:txBody>
      </p:sp>
      <p:sp>
        <p:nvSpPr>
          <p:cNvPr id="10" name="灯片编号占位符 5"/>
          <p:cNvSpPr>
            <a:spLocks noGrp="1"/>
          </p:cNvSpPr>
          <p:nvPr>
            <p:ph type="sldNum" sz="quarter" idx="12"/>
          </p:nvPr>
        </p:nvSpPr>
        <p:spPr/>
        <p:txBody>
          <a:bodyPr/>
          <a:lstStyle/>
          <a:p>
            <a:fld id="{971BEE8B-DF75-4C6D-9F00-086F9DE296B8}" type="slidenum">
              <a:rPr lang="en-US" altLang="zh-CN"/>
              <a:pPr/>
              <a:t>35</a:t>
            </a:fld>
            <a:r>
              <a:rPr lang="en-US" altLang="zh-CN"/>
              <a:t>/70</a:t>
            </a:r>
          </a:p>
        </p:txBody>
      </p:sp>
      <p:sp>
        <p:nvSpPr>
          <p:cNvPr id="203778" name="Rectangle 2"/>
          <p:cNvSpPr>
            <a:spLocks noGrp="1" noChangeArrowheads="1"/>
          </p:cNvSpPr>
          <p:nvPr>
            <p:ph type="title"/>
          </p:nvPr>
        </p:nvSpPr>
        <p:spPr>
          <a:xfrm>
            <a:off x="1619250" y="304800"/>
            <a:ext cx="7005638" cy="719138"/>
          </a:xfrm>
        </p:spPr>
        <p:txBody>
          <a:bodyPr/>
          <a:lstStyle/>
          <a:p>
            <a:pPr algn="l"/>
            <a:r>
              <a:rPr lang="zh-CN" altLang="en-US" sz="3600">
                <a:solidFill>
                  <a:srgbClr val="FF0000"/>
                </a:solidFill>
                <a:ea typeface="楷体_GB2312" pitchFamily="49" charset="-122"/>
              </a:rPr>
              <a:t>量词的定义：</a:t>
            </a:r>
          </a:p>
        </p:txBody>
      </p:sp>
      <p:sp>
        <p:nvSpPr>
          <p:cNvPr id="203779" name="Rectangle 3"/>
          <p:cNvSpPr>
            <a:spLocks noGrp="1" noChangeArrowheads="1"/>
          </p:cNvSpPr>
          <p:nvPr>
            <p:ph type="body" idx="1"/>
          </p:nvPr>
        </p:nvSpPr>
        <p:spPr>
          <a:xfrm>
            <a:off x="1066800" y="1166813"/>
            <a:ext cx="7826375" cy="4892675"/>
          </a:xfrm>
        </p:spPr>
        <p:txBody>
          <a:bodyPr/>
          <a:lstStyle/>
          <a:p>
            <a:pPr>
              <a:buClr>
                <a:srgbClr val="FF0000"/>
              </a:buClr>
              <a:buFont typeface="Wingdings" pitchFamily="2" charset="2"/>
              <a:buChar char="n"/>
            </a:pPr>
            <a:r>
              <a:rPr lang="zh-CN" altLang="en-US" sz="2400" b="0" dirty="0">
                <a:latin typeface="楷体_GB2312" pitchFamily="49" charset="-122"/>
                <a:ea typeface="楷体_GB2312" pitchFamily="49" charset="-122"/>
              </a:rPr>
              <a:t>上述一系列例子，都仅仅只符号化了一部分内容，而对句子中的</a:t>
            </a:r>
            <a:r>
              <a:rPr lang="zh-CN" altLang="en-US" sz="2400" b="0" dirty="0">
                <a:latin typeface="Times New Roman"/>
                <a:ea typeface="楷体_GB2312" pitchFamily="49" charset="-122"/>
              </a:rPr>
              <a:t>“</a:t>
            </a:r>
            <a:r>
              <a:rPr lang="zh-CN" altLang="en-US" sz="2400" b="0" dirty="0">
                <a:latin typeface="楷体_GB2312" pitchFamily="49" charset="-122"/>
                <a:ea typeface="楷体_GB2312" pitchFamily="49" charset="-122"/>
              </a:rPr>
              <a:t>对每一个</a:t>
            </a:r>
            <a:r>
              <a:rPr lang="zh-CN" altLang="en-US" sz="2400" b="0" dirty="0">
                <a:latin typeface="Times New Roman"/>
                <a:ea typeface="楷体_GB2312" pitchFamily="49" charset="-122"/>
              </a:rPr>
              <a:t>”</a:t>
            </a:r>
            <a:r>
              <a:rPr lang="zh-CN" altLang="en-US" sz="2400" b="0" dirty="0">
                <a:latin typeface="楷体_GB2312" pitchFamily="49" charset="-122"/>
                <a:ea typeface="楷体_GB2312" pitchFamily="49" charset="-122"/>
              </a:rPr>
              <a:t>，</a:t>
            </a:r>
            <a:r>
              <a:rPr lang="zh-CN" altLang="en-US" sz="2400" b="0" dirty="0">
                <a:latin typeface="Times New Roman"/>
                <a:ea typeface="楷体_GB2312" pitchFamily="49" charset="-122"/>
              </a:rPr>
              <a:t>“</a:t>
            </a:r>
            <a:r>
              <a:rPr lang="zh-CN" altLang="en-US" sz="2400" b="0" dirty="0">
                <a:latin typeface="楷体_GB2312" pitchFamily="49" charset="-122"/>
                <a:ea typeface="楷体_GB2312" pitchFamily="49" charset="-122"/>
              </a:rPr>
              <a:t>对任意的</a:t>
            </a:r>
            <a:r>
              <a:rPr lang="zh-CN" altLang="en-US" sz="2400" b="0" dirty="0">
                <a:latin typeface="Times New Roman"/>
                <a:ea typeface="楷体_GB2312" pitchFamily="49" charset="-122"/>
              </a:rPr>
              <a:t>”</a:t>
            </a:r>
            <a:r>
              <a:rPr lang="zh-CN" altLang="en-US" sz="2400" b="0" dirty="0">
                <a:latin typeface="楷体_GB2312" pitchFamily="49" charset="-122"/>
                <a:ea typeface="楷体_GB2312" pitchFamily="49" charset="-122"/>
              </a:rPr>
              <a:t>，</a:t>
            </a:r>
            <a:r>
              <a:rPr lang="zh-CN" altLang="en-US" sz="2400" b="0" dirty="0">
                <a:latin typeface="Times New Roman"/>
                <a:ea typeface="楷体_GB2312" pitchFamily="49" charset="-122"/>
              </a:rPr>
              <a:t>“</a:t>
            </a:r>
            <a:r>
              <a:rPr lang="zh-CN" altLang="en-US" sz="2400" b="0" dirty="0">
                <a:latin typeface="楷体_GB2312" pitchFamily="49" charset="-122"/>
                <a:ea typeface="楷体_GB2312" pitchFamily="49" charset="-122"/>
              </a:rPr>
              <a:t>有一些</a:t>
            </a:r>
            <a:r>
              <a:rPr lang="zh-CN" altLang="en-US" sz="2400" b="0" dirty="0">
                <a:latin typeface="Times New Roman"/>
                <a:ea typeface="楷体_GB2312" pitchFamily="49" charset="-122"/>
              </a:rPr>
              <a:t>”</a:t>
            </a:r>
            <a:r>
              <a:rPr lang="zh-CN" altLang="en-US" sz="2400" b="0" dirty="0">
                <a:latin typeface="楷体_GB2312" pitchFamily="49" charset="-122"/>
                <a:ea typeface="楷体_GB2312" pitchFamily="49" charset="-122"/>
              </a:rPr>
              <a:t>等等无法用谓词来表示，这些都是与客体词的数量有关的语句。</a:t>
            </a:r>
          </a:p>
          <a:p>
            <a:pPr>
              <a:buClr>
                <a:srgbClr val="FF0000"/>
              </a:buClr>
              <a:buFont typeface="Wingdings" pitchFamily="2" charset="2"/>
              <a:buChar char="n"/>
            </a:pPr>
            <a:r>
              <a:rPr lang="zh-CN" altLang="en-US" sz="2400" b="0" dirty="0">
                <a:latin typeface="楷体_GB2312" pitchFamily="49" charset="-122"/>
                <a:ea typeface="楷体_GB2312" pitchFamily="49" charset="-122"/>
              </a:rPr>
              <a:t>为了把它们符号化，引进如下两个符号：</a:t>
            </a:r>
          </a:p>
          <a:p>
            <a:pPr>
              <a:buFont typeface="Wingdings" pitchFamily="2" charset="2"/>
              <a:buNone/>
            </a:pPr>
            <a:r>
              <a:rPr lang="zh-CN" altLang="en-US" sz="2400" b="0" dirty="0">
                <a:latin typeface="楷体_GB2312" pitchFamily="49" charset="-122"/>
                <a:ea typeface="楷体_GB2312" pitchFamily="49" charset="-122"/>
              </a:rPr>
              <a:t>  </a:t>
            </a:r>
            <a:r>
              <a:rPr lang="zh-CN" altLang="zh-CN" sz="2400" b="0" noProof="1">
                <a:latin typeface="楷体_GB2312" pitchFamily="49" charset="-122"/>
                <a:ea typeface="楷体_GB2312" pitchFamily="49" charset="-122"/>
              </a:rPr>
              <a:t>(</a:t>
            </a:r>
            <a:r>
              <a:rPr lang="zh-CN" altLang="en-US" sz="2400" b="0" noProof="1">
                <a:latin typeface="楷体_GB2312" pitchFamily="49" charset="-122"/>
                <a:ea typeface="楷体_GB2312" pitchFamily="49" charset="-122"/>
                <a:sym typeface="Symbol" pitchFamily="18" charset="2"/>
              </a:rPr>
              <a:t></a:t>
            </a:r>
            <a:r>
              <a:rPr lang="en-US" altLang="en-US" sz="2400" b="0" noProof="1">
                <a:latin typeface="楷体_GB2312" pitchFamily="49" charset="-122"/>
                <a:ea typeface="楷体_GB2312" pitchFamily="49" charset="-122"/>
                <a:sym typeface="Symbol" pitchFamily="18" charset="2"/>
              </a:rPr>
              <a:t>x</a:t>
            </a:r>
            <a:r>
              <a:rPr lang="en-US" altLang="zh-CN" sz="2400" b="0" noProof="1">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rPr>
              <a:t>:</a:t>
            </a:r>
            <a:r>
              <a:rPr lang="zh-CN" altLang="en-US" sz="2400" b="0" noProof="1">
                <a:latin typeface="楷体_GB2312" pitchFamily="49" charset="-122"/>
                <a:ea typeface="楷体_GB2312" pitchFamily="49" charset="-122"/>
              </a:rPr>
              <a:t>所有的</a:t>
            </a:r>
            <a:r>
              <a:rPr lang="en-US" altLang="zh-CN" sz="2400" b="0" noProof="1">
                <a:latin typeface="楷体_GB2312" pitchFamily="49" charset="-122"/>
                <a:ea typeface="楷体_GB2312" pitchFamily="49" charset="-122"/>
              </a:rPr>
              <a:t>x；</a:t>
            </a:r>
            <a:r>
              <a:rPr lang="zh-CN" altLang="en-US" sz="2400" b="0" dirty="0">
                <a:latin typeface="楷体_GB2312" pitchFamily="49" charset="-122"/>
                <a:ea typeface="楷体_GB2312" pitchFamily="49" charset="-122"/>
              </a:rPr>
              <a:t>		  </a:t>
            </a:r>
            <a:r>
              <a:rPr lang="zh-CN" altLang="zh-CN" sz="2400" b="0" noProof="1">
                <a:latin typeface="楷体_GB2312" pitchFamily="49" charset="-122"/>
                <a:ea typeface="楷体_GB2312" pitchFamily="49" charset="-122"/>
              </a:rPr>
              <a:t>(</a:t>
            </a:r>
            <a:r>
              <a:rPr lang="zh-CN" altLang="zh-CN" sz="2400" b="0" noProof="1">
                <a:latin typeface="楷体_GB2312" pitchFamily="49" charset="-122"/>
                <a:ea typeface="楷体_GB2312" pitchFamily="49" charset="-122"/>
                <a:sym typeface="Symbol" pitchFamily="18" charset="2"/>
              </a:rPr>
              <a:t></a:t>
            </a:r>
            <a:r>
              <a:rPr lang="en-US" altLang="zh-CN" sz="2400" b="0" noProof="1">
                <a:latin typeface="楷体_GB2312" pitchFamily="49" charset="-122"/>
                <a:ea typeface="楷体_GB2312" pitchFamily="49" charset="-122"/>
                <a:sym typeface="Symbol" pitchFamily="18" charset="2"/>
              </a:rPr>
              <a:t>x)</a:t>
            </a:r>
            <a:r>
              <a:rPr lang="en-US" altLang="zh-CN" sz="2400" b="0" dirty="0">
                <a:latin typeface="楷体_GB2312" pitchFamily="49" charset="-122"/>
                <a:ea typeface="楷体_GB2312" pitchFamily="49" charset="-122"/>
                <a:sym typeface="Symbol" pitchFamily="18" charset="2"/>
              </a:rPr>
              <a:t>:</a:t>
            </a:r>
            <a:r>
              <a:rPr lang="en-US" sz="2400" b="0" dirty="0" err="1">
                <a:latin typeface="楷体_GB2312" pitchFamily="49" charset="-122"/>
                <a:ea typeface="楷体_GB2312" pitchFamily="49" charset="-122"/>
              </a:rPr>
              <a:t>有些</a:t>
            </a:r>
            <a:r>
              <a:rPr lang="en-US" altLang="zh-CN" sz="2400" b="0" noProof="1">
                <a:latin typeface="楷体_GB2312" pitchFamily="49" charset="-122"/>
                <a:ea typeface="楷体_GB2312" pitchFamily="49" charset="-122"/>
              </a:rPr>
              <a:t>x；</a:t>
            </a:r>
            <a:br>
              <a:rPr lang="en-US" altLang="zh-CN" sz="2400" b="0" noProof="1">
                <a:latin typeface="楷体_GB2312" pitchFamily="49" charset="-122"/>
                <a:ea typeface="楷体_GB2312" pitchFamily="49" charset="-122"/>
              </a:rPr>
            </a:br>
            <a:r>
              <a:rPr lang="zh-CN" altLang="en-US" sz="2400" b="0" dirty="0">
                <a:latin typeface="楷体_GB2312" pitchFamily="49" charset="-122"/>
                <a:ea typeface="楷体_GB2312" pitchFamily="49" charset="-122"/>
              </a:rPr>
              <a:t>	 </a:t>
            </a:r>
            <a:r>
              <a:rPr lang="zh-CN" altLang="en-US" sz="2400" b="0" noProof="1">
                <a:latin typeface="楷体_GB2312" pitchFamily="49" charset="-122"/>
                <a:ea typeface="楷体_GB2312" pitchFamily="49" charset="-122"/>
              </a:rPr>
              <a:t>任意的</a:t>
            </a:r>
            <a:r>
              <a:rPr lang="en-US" altLang="zh-CN" sz="2400" b="0" noProof="1">
                <a:latin typeface="楷体_GB2312" pitchFamily="49" charset="-122"/>
                <a:ea typeface="楷体_GB2312" pitchFamily="49" charset="-122"/>
              </a:rPr>
              <a:t>x；</a:t>
            </a:r>
            <a:r>
              <a:rPr lang="en-US" altLang="en-US" sz="2400" b="0" dirty="0">
                <a:latin typeface="楷体_GB2312" pitchFamily="49" charset="-122"/>
                <a:ea typeface="楷体_GB2312" pitchFamily="49" charset="-122"/>
              </a:rPr>
              <a:t>			</a:t>
            </a:r>
            <a:r>
              <a:rPr lang="zh-CN" altLang="en-US" sz="2400" b="0" dirty="0">
                <a:latin typeface="楷体_GB2312" pitchFamily="49" charset="-122"/>
                <a:ea typeface="楷体_GB2312" pitchFamily="49" charset="-122"/>
              </a:rPr>
              <a:t> </a:t>
            </a:r>
            <a:r>
              <a:rPr lang="zh-CN" altLang="en-US" sz="2400" b="0" noProof="1">
                <a:latin typeface="楷体_GB2312" pitchFamily="49" charset="-122"/>
                <a:ea typeface="楷体_GB2312" pitchFamily="49" charset="-122"/>
              </a:rPr>
              <a:t>至少有一个</a:t>
            </a:r>
            <a:r>
              <a:rPr lang="en-US" altLang="zh-CN" sz="2400" b="0" noProof="1">
                <a:latin typeface="楷体_GB2312" pitchFamily="49" charset="-122"/>
                <a:ea typeface="楷体_GB2312" pitchFamily="49" charset="-122"/>
              </a:rPr>
              <a:t>x；</a:t>
            </a:r>
            <a:br>
              <a:rPr lang="en-US" altLang="zh-CN" sz="2400" b="0" noProof="1">
                <a:latin typeface="楷体_GB2312" pitchFamily="49" charset="-122"/>
                <a:ea typeface="楷体_GB2312" pitchFamily="49" charset="-122"/>
              </a:rPr>
            </a:br>
            <a:r>
              <a:rPr lang="zh-CN" altLang="en-US" sz="2400" b="0" dirty="0">
                <a:latin typeface="楷体_GB2312" pitchFamily="49" charset="-122"/>
                <a:ea typeface="楷体_GB2312" pitchFamily="49" charset="-122"/>
              </a:rPr>
              <a:t>	 </a:t>
            </a:r>
            <a:r>
              <a:rPr lang="zh-CN" altLang="en-US" sz="2400" b="0" noProof="1">
                <a:latin typeface="楷体_GB2312" pitchFamily="49" charset="-122"/>
                <a:ea typeface="楷体_GB2312" pitchFamily="49" charset="-122"/>
              </a:rPr>
              <a:t>一切的</a:t>
            </a:r>
            <a:r>
              <a:rPr lang="en-US" altLang="zh-CN" sz="2400" b="0" noProof="1">
                <a:latin typeface="楷体_GB2312" pitchFamily="49" charset="-122"/>
                <a:ea typeface="楷体_GB2312" pitchFamily="49" charset="-122"/>
              </a:rPr>
              <a:t>x；</a:t>
            </a:r>
            <a:r>
              <a:rPr lang="zh-CN" altLang="en-US" sz="2400" b="0" dirty="0">
                <a:latin typeface="楷体_GB2312" pitchFamily="49" charset="-122"/>
                <a:ea typeface="楷体_GB2312" pitchFamily="49" charset="-122"/>
              </a:rPr>
              <a:t>			 </a:t>
            </a:r>
            <a:r>
              <a:rPr lang="zh-CN" altLang="en-US" sz="2400" b="0" noProof="1">
                <a:latin typeface="楷体_GB2312" pitchFamily="49" charset="-122"/>
                <a:ea typeface="楷体_GB2312" pitchFamily="49" charset="-122"/>
              </a:rPr>
              <a:t>存在</a:t>
            </a:r>
            <a:r>
              <a:rPr lang="en-US" altLang="zh-CN" sz="2400" b="0" noProof="1">
                <a:latin typeface="楷体_GB2312" pitchFamily="49" charset="-122"/>
                <a:ea typeface="楷体_GB2312" pitchFamily="49" charset="-122"/>
              </a:rPr>
              <a:t>x；</a:t>
            </a:r>
            <a:br>
              <a:rPr lang="en-US" altLang="zh-CN" sz="2400" b="0" noProof="1">
                <a:latin typeface="楷体_GB2312" pitchFamily="49" charset="-122"/>
                <a:ea typeface="楷体_GB2312" pitchFamily="49" charset="-122"/>
              </a:rPr>
            </a:br>
            <a:r>
              <a:rPr lang="zh-CN" altLang="en-US" sz="2400" b="0" dirty="0">
                <a:latin typeface="楷体_GB2312" pitchFamily="49" charset="-122"/>
                <a:ea typeface="楷体_GB2312" pitchFamily="49" charset="-122"/>
              </a:rPr>
              <a:t>	 </a:t>
            </a:r>
            <a:r>
              <a:rPr lang="zh-CN" altLang="en-US" sz="2400" b="0" noProof="1">
                <a:latin typeface="楷体_GB2312" pitchFamily="49" charset="-122"/>
                <a:ea typeface="楷体_GB2312" pitchFamily="49" charset="-122"/>
              </a:rPr>
              <a:t>每一个</a:t>
            </a:r>
            <a:r>
              <a:rPr lang="en-US" altLang="zh-CN" sz="2400" b="0" noProof="1">
                <a:latin typeface="楷体_GB2312" pitchFamily="49" charset="-122"/>
                <a:ea typeface="楷体_GB2312" pitchFamily="49" charset="-122"/>
              </a:rPr>
              <a:t>x；</a:t>
            </a:r>
            <a:r>
              <a:rPr lang="zh-CN" altLang="zh-CN" sz="2400" b="0" dirty="0">
                <a:latin typeface="楷体_GB2312" pitchFamily="49" charset="-122"/>
                <a:ea typeface="楷体_GB2312" pitchFamily="49" charset="-122"/>
              </a:rPr>
              <a:t>等等。</a:t>
            </a:r>
            <a:r>
              <a:rPr lang="zh-CN" altLang="en-US" sz="2400" b="0" dirty="0">
                <a:latin typeface="楷体_GB2312" pitchFamily="49" charset="-122"/>
                <a:ea typeface="楷体_GB2312" pitchFamily="49" charset="-122"/>
              </a:rPr>
              <a:t>		 </a:t>
            </a:r>
            <a:r>
              <a:rPr lang="zh-CN" altLang="en-US" sz="2400" b="0" noProof="1">
                <a:latin typeface="楷体_GB2312" pitchFamily="49" charset="-122"/>
                <a:ea typeface="楷体_GB2312" pitchFamily="49" charset="-122"/>
              </a:rPr>
              <a:t>等等。</a:t>
            </a:r>
            <a:endParaRPr lang="zh-CN" altLang="en-US" sz="2400" b="0" dirty="0">
              <a:latin typeface="楷体_GB2312" pitchFamily="49" charset="-122"/>
              <a:ea typeface="楷体_GB2312" pitchFamily="49" charset="-122"/>
            </a:endParaRPr>
          </a:p>
          <a:p>
            <a:pPr>
              <a:buClr>
                <a:srgbClr val="FF0000"/>
              </a:buClr>
              <a:buFont typeface="Wingdings" pitchFamily="2" charset="2"/>
              <a:buChar char="n"/>
            </a:pPr>
            <a:r>
              <a:rPr lang="zh-CN" altLang="en-US" sz="2400" noProof="1">
                <a:solidFill>
                  <a:srgbClr val="FF0000"/>
                </a:solidFill>
                <a:latin typeface="楷体_GB2312" pitchFamily="49" charset="-122"/>
                <a:ea typeface="楷体_GB2312" pitchFamily="49" charset="-122"/>
              </a:rPr>
              <a:t>定义</a:t>
            </a:r>
            <a:r>
              <a:rPr lang="en-US" altLang="zh-CN" sz="2400" dirty="0">
                <a:solidFill>
                  <a:srgbClr val="FF0000"/>
                </a:solidFill>
                <a:latin typeface="楷体_GB2312" pitchFamily="49" charset="-122"/>
                <a:ea typeface="楷体_GB2312" pitchFamily="49" charset="-122"/>
              </a:rPr>
              <a:t>2.1.2:</a:t>
            </a:r>
            <a:r>
              <a:rPr lang="en-US" altLang="zh-CN" sz="2400" noProof="1">
                <a:solidFill>
                  <a:srgbClr val="0000FF"/>
                </a:solidFill>
                <a:latin typeface="楷体_GB2312" pitchFamily="49" charset="-122"/>
                <a:ea typeface="楷体_GB2312" pitchFamily="49" charset="-122"/>
              </a:rPr>
              <a:t>(</a:t>
            </a:r>
            <a:r>
              <a:rPr lang="en-US" altLang="en-US" sz="2400" noProof="1">
                <a:solidFill>
                  <a:srgbClr val="0000FF"/>
                </a:solidFill>
                <a:latin typeface="楷体_GB2312" pitchFamily="49" charset="-122"/>
                <a:ea typeface="楷体_GB2312" pitchFamily="49" charset="-122"/>
                <a:sym typeface="Symbol" pitchFamily="18" charset="2"/>
              </a:rPr>
              <a:t>x</a:t>
            </a:r>
            <a:r>
              <a:rPr lang="en-US" altLang="zh-CN" sz="2400" noProof="1">
                <a:solidFill>
                  <a:srgbClr val="0000FF"/>
                </a:solidFill>
                <a:latin typeface="楷体_GB2312" pitchFamily="49" charset="-122"/>
                <a:ea typeface="楷体_GB2312" pitchFamily="49" charset="-122"/>
                <a:sym typeface="Symbol" pitchFamily="18" charset="2"/>
              </a:rPr>
              <a:t>)</a:t>
            </a:r>
            <a:r>
              <a:rPr lang="zh-CN" altLang="en-US" sz="2400" noProof="1">
                <a:solidFill>
                  <a:srgbClr val="0000FF"/>
                </a:solidFill>
                <a:latin typeface="楷体_GB2312" pitchFamily="49" charset="-122"/>
                <a:ea typeface="楷体_GB2312" pitchFamily="49" charset="-122"/>
              </a:rPr>
              <a:t>称为</a:t>
            </a:r>
            <a:r>
              <a:rPr lang="zh-CN" altLang="en-US" sz="2400" noProof="1">
                <a:solidFill>
                  <a:srgbClr val="FF0000"/>
                </a:solidFill>
                <a:latin typeface="楷体_GB2312" pitchFamily="49" charset="-122"/>
                <a:ea typeface="楷体_GB2312" pitchFamily="49" charset="-122"/>
              </a:rPr>
              <a:t>全称量词</a:t>
            </a:r>
            <a:r>
              <a:rPr lang="zh-CN" altLang="zh-CN" sz="2400" noProof="1">
                <a:solidFill>
                  <a:srgbClr val="0000FF"/>
                </a:solidFill>
                <a:latin typeface="楷体_GB2312" pitchFamily="49" charset="-122"/>
                <a:ea typeface="楷体_GB2312" pitchFamily="49" charset="-122"/>
              </a:rPr>
              <a:t>。(</a:t>
            </a:r>
            <a:r>
              <a:rPr lang="zh-CN" altLang="zh-CN" sz="2400" noProof="1">
                <a:solidFill>
                  <a:srgbClr val="0000FF"/>
                </a:solidFill>
                <a:latin typeface="楷体_GB2312" pitchFamily="49" charset="-122"/>
                <a:ea typeface="楷体_GB2312" pitchFamily="49" charset="-122"/>
                <a:sym typeface="Symbol" pitchFamily="18" charset="2"/>
              </a:rPr>
              <a:t></a:t>
            </a:r>
            <a:r>
              <a:rPr lang="en-US" altLang="zh-CN" sz="2400" noProof="1">
                <a:solidFill>
                  <a:srgbClr val="0000FF"/>
                </a:solidFill>
                <a:latin typeface="楷体_GB2312" pitchFamily="49" charset="-122"/>
                <a:ea typeface="楷体_GB2312" pitchFamily="49" charset="-122"/>
                <a:sym typeface="Symbol" pitchFamily="18" charset="2"/>
              </a:rPr>
              <a:t>x)</a:t>
            </a:r>
            <a:r>
              <a:rPr lang="zh-CN" altLang="en-US" sz="2400" noProof="1">
                <a:solidFill>
                  <a:srgbClr val="0000FF"/>
                </a:solidFill>
                <a:latin typeface="楷体_GB2312" pitchFamily="49" charset="-122"/>
                <a:ea typeface="楷体_GB2312" pitchFamily="49" charset="-122"/>
              </a:rPr>
              <a:t>为</a:t>
            </a:r>
            <a:r>
              <a:rPr lang="zh-CN" altLang="en-US" sz="2400" noProof="1">
                <a:solidFill>
                  <a:srgbClr val="FF0000"/>
                </a:solidFill>
                <a:latin typeface="楷体_GB2312" pitchFamily="49" charset="-122"/>
                <a:ea typeface="楷体_GB2312" pitchFamily="49" charset="-122"/>
              </a:rPr>
              <a:t>存在量</a:t>
            </a:r>
            <a:r>
              <a:rPr lang="zh-CN" altLang="en-US" sz="2400" dirty="0">
                <a:solidFill>
                  <a:srgbClr val="FF0000"/>
                </a:solidFill>
                <a:latin typeface="楷体_GB2312" pitchFamily="49" charset="-122"/>
                <a:ea typeface="楷体_GB2312" pitchFamily="49" charset="-122"/>
              </a:rPr>
              <a:t>词</a:t>
            </a:r>
            <a:r>
              <a:rPr lang="zh-CN" altLang="zh-CN" sz="2400" noProof="1">
                <a:solidFill>
                  <a:srgbClr val="0000FF"/>
                </a:solidFill>
                <a:latin typeface="楷体_GB2312" pitchFamily="49" charset="-122"/>
                <a:ea typeface="楷体_GB2312" pitchFamily="49" charset="-122"/>
              </a:rPr>
              <a:t>,</a:t>
            </a:r>
            <a:r>
              <a:rPr lang="zh-CN" altLang="en-US" sz="2400" noProof="1">
                <a:solidFill>
                  <a:srgbClr val="0000FF"/>
                </a:solidFill>
                <a:latin typeface="楷体_GB2312" pitchFamily="49" charset="-122"/>
                <a:ea typeface="楷体_GB2312" pitchFamily="49" charset="-122"/>
              </a:rPr>
              <a:t>其中的</a:t>
            </a:r>
            <a:r>
              <a:rPr lang="en-US" altLang="zh-CN" sz="2400" noProof="1">
                <a:solidFill>
                  <a:srgbClr val="0000FF"/>
                </a:solidFill>
                <a:latin typeface="楷体_GB2312" pitchFamily="49" charset="-122"/>
                <a:ea typeface="楷体_GB2312" pitchFamily="49" charset="-122"/>
              </a:rPr>
              <a:t>x</a:t>
            </a:r>
            <a:r>
              <a:rPr lang="zh-CN" altLang="en-US" sz="2400" noProof="1">
                <a:solidFill>
                  <a:srgbClr val="0000FF"/>
                </a:solidFill>
                <a:latin typeface="楷体_GB2312" pitchFamily="49" charset="-122"/>
                <a:ea typeface="楷体_GB2312" pitchFamily="49" charset="-122"/>
              </a:rPr>
              <a:t>称为</a:t>
            </a:r>
            <a:r>
              <a:rPr lang="zh-CN" altLang="en-US" sz="2400" noProof="1">
                <a:solidFill>
                  <a:srgbClr val="FF0000"/>
                </a:solidFill>
                <a:latin typeface="楷体_GB2312" pitchFamily="49" charset="-122"/>
                <a:ea typeface="楷体_GB2312" pitchFamily="49" charset="-122"/>
              </a:rPr>
              <a:t>作用变量</a:t>
            </a:r>
            <a:r>
              <a:rPr lang="zh-CN" altLang="zh-CN" sz="2400" noProof="1">
                <a:solidFill>
                  <a:srgbClr val="0000FF"/>
                </a:solidFill>
                <a:latin typeface="楷体_GB2312" pitchFamily="49" charset="-122"/>
                <a:ea typeface="楷体_GB2312" pitchFamily="49" charset="-122"/>
              </a:rPr>
              <a:t>。</a:t>
            </a:r>
            <a:r>
              <a:rPr lang="zh-CN" altLang="en-US" sz="2400" noProof="1">
                <a:solidFill>
                  <a:srgbClr val="0000FF"/>
                </a:solidFill>
                <a:latin typeface="楷体_GB2312" pitchFamily="49" charset="-122"/>
                <a:ea typeface="楷体_GB2312" pitchFamily="49" charset="-122"/>
              </a:rPr>
              <a:t>一般将量词加在谓词之前，记为</a:t>
            </a:r>
            <a:r>
              <a:rPr lang="zh-CN" altLang="zh-CN" sz="2400" noProof="1">
                <a:solidFill>
                  <a:srgbClr val="FF0000"/>
                </a:solidFill>
                <a:latin typeface="楷体_GB2312" pitchFamily="49" charset="-122"/>
                <a:ea typeface="楷体_GB2312" pitchFamily="49" charset="-122"/>
              </a:rPr>
              <a:t>(</a:t>
            </a:r>
            <a:r>
              <a:rPr lang="zh-CN" altLang="en-US" sz="2400" noProof="1">
                <a:solidFill>
                  <a:srgbClr val="FF0000"/>
                </a:solidFill>
                <a:latin typeface="楷体_GB2312" pitchFamily="49" charset="-122"/>
                <a:ea typeface="楷体_GB2312" pitchFamily="49" charset="-122"/>
                <a:sym typeface="Symbol" pitchFamily="18" charset="2"/>
              </a:rPr>
              <a:t></a:t>
            </a:r>
            <a:r>
              <a:rPr lang="en-US" altLang="en-US" sz="2400" noProof="1">
                <a:solidFill>
                  <a:srgbClr val="FF0000"/>
                </a:solidFill>
                <a:latin typeface="楷体_GB2312" pitchFamily="49" charset="-122"/>
                <a:ea typeface="楷体_GB2312" pitchFamily="49" charset="-122"/>
                <a:sym typeface="Symbol" pitchFamily="18" charset="2"/>
              </a:rPr>
              <a:t>x</a:t>
            </a:r>
            <a:r>
              <a:rPr lang="en-US" altLang="zh-CN" sz="2400" noProof="1">
                <a:solidFill>
                  <a:srgbClr val="FF0000"/>
                </a:solidFill>
                <a:latin typeface="楷体_GB2312" pitchFamily="49" charset="-122"/>
                <a:ea typeface="楷体_GB2312" pitchFamily="49" charset="-122"/>
                <a:sym typeface="Symbol" pitchFamily="18" charset="2"/>
              </a:rPr>
              <a:t>)</a:t>
            </a:r>
            <a:r>
              <a:rPr lang="en-US" altLang="zh-CN" sz="2400" noProof="1">
                <a:solidFill>
                  <a:srgbClr val="FF0000"/>
                </a:solidFill>
                <a:latin typeface="楷体_GB2312" pitchFamily="49" charset="-122"/>
                <a:ea typeface="楷体_GB2312" pitchFamily="49" charset="-122"/>
              </a:rPr>
              <a:t>F(x)</a:t>
            </a:r>
            <a:r>
              <a:rPr lang="en-US" altLang="zh-CN" sz="2400" noProof="1">
                <a:solidFill>
                  <a:srgbClr val="0000FF"/>
                </a:solidFill>
                <a:latin typeface="楷体_GB2312" pitchFamily="49" charset="-122"/>
                <a:ea typeface="楷体_GB2312" pitchFamily="49" charset="-122"/>
              </a:rPr>
              <a:t>,</a:t>
            </a:r>
            <a:r>
              <a:rPr lang="en-US" altLang="zh-CN" sz="2400" dirty="0">
                <a:latin typeface="楷体_GB2312" pitchFamily="49" charset="-122"/>
                <a:ea typeface="楷体_GB2312" pitchFamily="49" charset="-122"/>
              </a:rPr>
              <a:t> </a:t>
            </a:r>
            <a:r>
              <a:rPr lang="en-US" altLang="zh-CN" sz="2400" noProof="1">
                <a:solidFill>
                  <a:srgbClr val="FF0000"/>
                </a:solidFill>
                <a:latin typeface="楷体_GB2312" pitchFamily="49" charset="-122"/>
                <a:ea typeface="楷体_GB2312" pitchFamily="49" charset="-122"/>
              </a:rPr>
              <a:t>(</a:t>
            </a:r>
            <a:r>
              <a:rPr lang="en-US" altLang="zh-CN" sz="2400" noProof="1">
                <a:solidFill>
                  <a:srgbClr val="FF0000"/>
                </a:solidFill>
                <a:latin typeface="楷体_GB2312" pitchFamily="49" charset="-122"/>
                <a:ea typeface="楷体_GB2312" pitchFamily="49" charset="-122"/>
                <a:sym typeface="Symbol" pitchFamily="18" charset="2"/>
              </a:rPr>
              <a:t>x)</a:t>
            </a:r>
            <a:r>
              <a:rPr lang="en-US" altLang="zh-CN" sz="2400" noProof="1">
                <a:solidFill>
                  <a:srgbClr val="FF0000"/>
                </a:solidFill>
                <a:latin typeface="楷体_GB2312" pitchFamily="49" charset="-122"/>
                <a:ea typeface="楷体_GB2312" pitchFamily="49" charset="-122"/>
              </a:rPr>
              <a:t>F(x)</a:t>
            </a:r>
            <a:r>
              <a:rPr lang="zh-CN" sz="2400" dirty="0">
                <a:solidFill>
                  <a:srgbClr val="FF0000"/>
                </a:solidFill>
                <a:latin typeface="楷体_GB2312" pitchFamily="49" charset="-122"/>
                <a:ea typeface="楷体_GB2312" pitchFamily="49" charset="-122"/>
              </a:rPr>
              <a:t>。</a:t>
            </a:r>
            <a:endParaRPr lang="zh-CN" altLang="en-US" sz="2400" dirty="0">
              <a:solidFill>
                <a:srgbClr val="FF0000"/>
              </a:solidFill>
              <a:latin typeface="楷体_GB2312" pitchFamily="49" charset="-122"/>
              <a:ea typeface="楷体_GB2312" pitchFamily="49" charset="-122"/>
            </a:endParaRPr>
          </a:p>
        </p:txBody>
      </p:sp>
      <p:sp>
        <p:nvSpPr>
          <p:cNvPr id="203780" name="AutoShape 4"/>
          <p:cNvSpPr>
            <a:spLocks noChangeArrowheads="1"/>
          </p:cNvSpPr>
          <p:nvPr/>
        </p:nvSpPr>
        <p:spPr bwMode="auto">
          <a:xfrm>
            <a:off x="1880755" y="6417469"/>
            <a:ext cx="2159000" cy="360362"/>
          </a:xfrm>
          <a:prstGeom prst="wedgeEllipseCallout">
            <a:avLst>
              <a:gd name="adj1" fmla="val -26871"/>
              <a:gd name="adj2" fmla="val -72834"/>
            </a:avLst>
          </a:prstGeom>
          <a:noFill/>
          <a:ln>
            <a:headEnd/>
            <a:tailEnd/>
          </a:ln>
          <a:extLst/>
        </p:spPr>
        <p:style>
          <a:lnRef idx="2">
            <a:schemeClr val="accent6"/>
          </a:lnRef>
          <a:fillRef idx="1">
            <a:schemeClr val="lt1"/>
          </a:fillRef>
          <a:effectRef idx="0">
            <a:schemeClr val="accent6"/>
          </a:effectRef>
          <a:fontRef idx="minor">
            <a:schemeClr val="dk1"/>
          </a:fontRef>
        </p:style>
        <p:txBody>
          <a:bodyPr/>
          <a:lstStyle/>
          <a:p>
            <a:pPr algn="ctr"/>
            <a:endParaRPr lang="zh-CN" altLang="zh-CN"/>
          </a:p>
        </p:txBody>
      </p:sp>
      <p:sp>
        <p:nvSpPr>
          <p:cNvPr id="203781" name="Text Box 5"/>
          <p:cNvSpPr txBox="1">
            <a:spLocks noChangeArrowheads="1"/>
          </p:cNvSpPr>
          <p:nvPr/>
        </p:nvSpPr>
        <p:spPr bwMode="auto">
          <a:xfrm>
            <a:off x="2221989" y="6399212"/>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FF0000"/>
                </a:solidFill>
                <a:ea typeface="楷体_GB2312" pitchFamily="49" charset="-122"/>
              </a:rPr>
              <a:t>全称量化命题</a:t>
            </a:r>
          </a:p>
        </p:txBody>
      </p:sp>
      <p:sp>
        <p:nvSpPr>
          <p:cNvPr id="203782" name="AutoShape 6"/>
          <p:cNvSpPr>
            <a:spLocks noChangeArrowheads="1"/>
          </p:cNvSpPr>
          <p:nvPr/>
        </p:nvSpPr>
        <p:spPr bwMode="auto">
          <a:xfrm>
            <a:off x="4572000" y="6165850"/>
            <a:ext cx="2159000" cy="360363"/>
          </a:xfrm>
          <a:prstGeom prst="wedgeEllipseCallout">
            <a:avLst>
              <a:gd name="adj1" fmla="val -61361"/>
              <a:gd name="adj2" fmla="val -18315"/>
            </a:avLst>
          </a:prstGeom>
          <a:noFill/>
          <a:ln>
            <a:headEnd/>
            <a:tailEnd/>
          </a:ln>
          <a:extLst/>
        </p:spPr>
        <p:style>
          <a:lnRef idx="2">
            <a:schemeClr val="accent6"/>
          </a:lnRef>
          <a:fillRef idx="1">
            <a:schemeClr val="lt1"/>
          </a:fillRef>
          <a:effectRef idx="0">
            <a:schemeClr val="accent6"/>
          </a:effectRef>
          <a:fontRef idx="minor">
            <a:schemeClr val="dk1"/>
          </a:fontRef>
        </p:style>
        <p:txBody>
          <a:bodyPr/>
          <a:lstStyle/>
          <a:p>
            <a:pPr algn="ctr"/>
            <a:endParaRPr lang="zh-CN" altLang="zh-CN"/>
          </a:p>
        </p:txBody>
      </p:sp>
      <p:sp>
        <p:nvSpPr>
          <p:cNvPr id="203783" name="Text Box 7"/>
          <p:cNvSpPr txBox="1">
            <a:spLocks noChangeArrowheads="1"/>
          </p:cNvSpPr>
          <p:nvPr/>
        </p:nvSpPr>
        <p:spPr bwMode="auto">
          <a:xfrm>
            <a:off x="4716463" y="6165850"/>
            <a:ext cx="1943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ea typeface="楷体_GB2312" pitchFamily="49" charset="-122"/>
              </a:rPr>
              <a:t>存在量化命题</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4FF4AEE-110F-4748-A65D-E84FF113F2EA}"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4975A87E-4FFF-463F-BF61-B1AB033726E9}" type="slidenum">
              <a:rPr lang="en-US" altLang="zh-CN"/>
              <a:pPr/>
              <a:t>36</a:t>
            </a:fld>
            <a:r>
              <a:rPr lang="en-US" altLang="zh-CN"/>
              <a:t>/70</a:t>
            </a:r>
          </a:p>
        </p:txBody>
      </p:sp>
      <p:sp>
        <p:nvSpPr>
          <p:cNvPr id="149506" name="Rectangle 2"/>
          <p:cNvSpPr>
            <a:spLocks noGrp="1" noChangeArrowheads="1"/>
          </p:cNvSpPr>
          <p:nvPr>
            <p:ph type="title"/>
          </p:nvPr>
        </p:nvSpPr>
        <p:spPr>
          <a:xfrm>
            <a:off x="1547813" y="304800"/>
            <a:ext cx="7077075" cy="719138"/>
          </a:xfrm>
        </p:spPr>
        <p:txBody>
          <a:bodyPr/>
          <a:lstStyle/>
          <a:p>
            <a:pPr algn="l"/>
            <a:r>
              <a:rPr lang="zh-CN" altLang="en-US">
                <a:solidFill>
                  <a:srgbClr val="FF0000"/>
                </a:solidFill>
                <a:latin typeface="楷体_GB2312" pitchFamily="49" charset="-122"/>
                <a:ea typeface="楷体_GB2312" pitchFamily="49" charset="-122"/>
              </a:rPr>
              <a:t>例</a:t>
            </a:r>
            <a:r>
              <a:rPr lang="en-US" altLang="zh-CN">
                <a:solidFill>
                  <a:srgbClr val="FF0000"/>
                </a:solidFill>
                <a:latin typeface="楷体_GB2312" pitchFamily="49" charset="-122"/>
                <a:ea typeface="楷体_GB2312" pitchFamily="49" charset="-122"/>
              </a:rPr>
              <a:t>1.4 (</a:t>
            </a:r>
            <a:r>
              <a:rPr lang="zh-CN" altLang="en-US">
                <a:solidFill>
                  <a:srgbClr val="FF0000"/>
                </a:solidFill>
                <a:latin typeface="楷体_GB2312" pitchFamily="49" charset="-122"/>
                <a:ea typeface="楷体_GB2312" pitchFamily="49" charset="-122"/>
              </a:rPr>
              <a:t>续</a:t>
            </a:r>
            <a:r>
              <a:rPr lang="en-US" altLang="zh-CN">
                <a:solidFill>
                  <a:srgbClr val="FF0000"/>
                </a:solidFill>
                <a:latin typeface="楷体_GB2312" pitchFamily="49" charset="-122"/>
                <a:ea typeface="楷体_GB2312" pitchFamily="49" charset="-122"/>
              </a:rPr>
              <a:t>2)</a:t>
            </a:r>
          </a:p>
        </p:txBody>
      </p:sp>
      <p:sp>
        <p:nvSpPr>
          <p:cNvPr id="149507" name="Rectangle 3"/>
          <p:cNvSpPr>
            <a:spLocks noGrp="1" noChangeArrowheads="1"/>
          </p:cNvSpPr>
          <p:nvPr>
            <p:ph type="body" idx="1"/>
          </p:nvPr>
        </p:nvSpPr>
        <p:spPr>
          <a:xfrm>
            <a:off x="1066800" y="1166813"/>
            <a:ext cx="7620000" cy="5200650"/>
          </a:xfrm>
        </p:spPr>
        <p:txBody>
          <a:bodyPr/>
          <a:lstStyle/>
          <a:p>
            <a:pPr marL="533400" indent="-533400">
              <a:buClr>
                <a:srgbClr val="FF0000"/>
              </a:buClr>
              <a:buFont typeface="Wingdings" pitchFamily="2" charset="2"/>
              <a:buChar char="n"/>
            </a:pPr>
            <a:r>
              <a:rPr lang="zh-CN" altLang="en-US" dirty="0">
                <a:solidFill>
                  <a:srgbClr val="FF0000"/>
                </a:solidFill>
                <a:latin typeface="楷体_GB2312" pitchFamily="49" charset="-122"/>
                <a:ea typeface="楷体_GB2312" pitchFamily="49" charset="-122"/>
              </a:rPr>
              <a:t>在例</a:t>
            </a:r>
            <a:r>
              <a:rPr lang="en-US" altLang="zh-CN" dirty="0">
                <a:solidFill>
                  <a:srgbClr val="FF0000"/>
                </a:solidFill>
                <a:latin typeface="楷体_GB2312" pitchFamily="49" charset="-122"/>
                <a:ea typeface="楷体_GB2312" pitchFamily="49" charset="-122"/>
              </a:rPr>
              <a:t>1.4</a:t>
            </a:r>
            <a:r>
              <a:rPr lang="zh-CN" altLang="en-US" dirty="0">
                <a:solidFill>
                  <a:srgbClr val="FF0000"/>
                </a:solidFill>
                <a:latin typeface="楷体_GB2312" pitchFamily="49" charset="-122"/>
                <a:ea typeface="楷体_GB2312" pitchFamily="49" charset="-122"/>
              </a:rPr>
              <a:t>中，利用量词则有：</a:t>
            </a:r>
          </a:p>
          <a:p>
            <a:pPr marL="533400" indent="-533400">
              <a:buFont typeface="Wingdings" pitchFamily="2" charset="2"/>
              <a:buNone/>
            </a:pPr>
            <a:r>
              <a:rPr lang="zh-CN" altLang="en-US" dirty="0">
                <a:solidFill>
                  <a:srgbClr val="0000FF"/>
                </a:solidFill>
                <a:latin typeface="楷体_GB2312" pitchFamily="49" charset="-122"/>
                <a:ea typeface="楷体_GB2312" pitchFamily="49" charset="-122"/>
              </a:rPr>
              <a:t>   </a:t>
            </a:r>
            <a:r>
              <a:rPr lang="en-US" altLang="zh-CN" dirty="0">
                <a:solidFill>
                  <a:srgbClr val="0000FF"/>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x)R(x)		(x</a:t>
            </a:r>
            <a:r>
              <a:rPr lang="en-US" altLang="zh-CN"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老虎</a:t>
            </a:r>
            <a:r>
              <a:rPr lang="en-US" altLang="zh-CN" dirty="0">
                <a:solidFill>
                  <a:srgbClr val="0000FF"/>
                </a:solidFill>
                <a:latin typeface="楷体_GB2312" pitchFamily="49" charset="-122"/>
                <a:ea typeface="楷体_GB2312" pitchFamily="49" charset="-122"/>
              </a:rPr>
              <a:t>})</a:t>
            </a:r>
          </a:p>
          <a:p>
            <a:pPr marL="533400" indent="-533400">
              <a:buFont typeface="Wingdings" pitchFamily="2" charset="2"/>
              <a:buNone/>
            </a:pPr>
            <a:r>
              <a:rPr lang="en-US" altLang="zh-CN" dirty="0">
                <a:solidFill>
                  <a:srgbClr val="0000FF"/>
                </a:solidFill>
                <a:latin typeface="楷体_GB2312" pitchFamily="49" charset="-122"/>
                <a:ea typeface="楷体_GB2312" pitchFamily="49" charset="-122"/>
              </a:rPr>
              <a:t>   (</a:t>
            </a:r>
            <a:r>
              <a:rPr lang="en-US" altLang="zh-CN"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x)P(x)	     (x</a:t>
            </a:r>
            <a:r>
              <a:rPr lang="en-US" altLang="zh-CN"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人</a:t>
            </a:r>
            <a:r>
              <a:rPr lang="en-US" altLang="zh-CN" dirty="0">
                <a:solidFill>
                  <a:srgbClr val="0000FF"/>
                </a:solidFill>
                <a:latin typeface="楷体_GB2312" pitchFamily="49" charset="-122"/>
                <a:ea typeface="楷体_GB2312" pitchFamily="49" charset="-122"/>
              </a:rPr>
              <a:t>})</a:t>
            </a:r>
          </a:p>
          <a:p>
            <a:pPr marL="533400" indent="-533400">
              <a:buFont typeface="Wingdings" pitchFamily="2" charset="2"/>
              <a:buNone/>
            </a:pPr>
            <a:r>
              <a:rPr lang="en-US" altLang="zh-CN" dirty="0">
                <a:solidFill>
                  <a:srgbClr val="0000FF"/>
                </a:solidFill>
                <a:latin typeface="楷体_GB2312" pitchFamily="49" charset="-122"/>
                <a:ea typeface="楷体_GB2312" pitchFamily="49" charset="-122"/>
              </a:rPr>
              <a:t>   (</a:t>
            </a:r>
            <a:r>
              <a:rPr lang="en-US" altLang="zh-CN"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x)N(x)		(x</a:t>
            </a:r>
            <a:r>
              <a:rPr lang="en-US" altLang="zh-CN"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人</a:t>
            </a:r>
            <a:r>
              <a:rPr lang="en-US" altLang="zh-CN" dirty="0">
                <a:solidFill>
                  <a:srgbClr val="0000FF"/>
                </a:solidFill>
                <a:latin typeface="楷体_GB2312" pitchFamily="49" charset="-122"/>
                <a:ea typeface="楷体_GB2312" pitchFamily="49" charset="-122"/>
              </a:rPr>
              <a:t>})</a:t>
            </a:r>
          </a:p>
          <a:p>
            <a:pPr marL="533400" indent="-533400">
              <a:buFont typeface="Wingdings" pitchFamily="2" charset="2"/>
              <a:buNone/>
            </a:pPr>
            <a:r>
              <a:rPr lang="en-US" altLang="zh-CN" dirty="0">
                <a:solidFill>
                  <a:srgbClr val="0000FF"/>
                </a:solidFill>
                <a:latin typeface="楷体_GB2312" pitchFamily="49" charset="-122"/>
                <a:ea typeface="楷体_GB2312" pitchFamily="49" charset="-122"/>
              </a:rPr>
              <a:t>   (</a:t>
            </a:r>
            <a:r>
              <a:rPr lang="en-US" altLang="zh-CN"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x)Q(x)		(x</a:t>
            </a:r>
            <a:r>
              <a:rPr lang="en-US" altLang="zh-CN"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人</a:t>
            </a:r>
            <a:r>
              <a:rPr lang="en-US" altLang="zh-CN" dirty="0">
                <a:solidFill>
                  <a:srgbClr val="0000FF"/>
                </a:solidFill>
                <a:latin typeface="楷体_GB2312" pitchFamily="49" charset="-122"/>
                <a:ea typeface="楷体_GB2312" pitchFamily="49" charset="-122"/>
              </a:rPr>
              <a:t>})</a:t>
            </a:r>
          </a:p>
          <a:p>
            <a:pPr marL="533400" indent="-533400">
              <a:buFont typeface="Wingdings" pitchFamily="2" charset="2"/>
              <a:buNone/>
            </a:pPr>
            <a:r>
              <a:rPr lang="en-US" altLang="zh-CN" dirty="0">
                <a:solidFill>
                  <a:srgbClr val="0000FF"/>
                </a:solidFill>
                <a:latin typeface="楷体_GB2312" pitchFamily="49" charset="-122"/>
                <a:ea typeface="楷体_GB2312" pitchFamily="49" charset="-122"/>
              </a:rPr>
              <a:t>   (</a:t>
            </a:r>
            <a:r>
              <a:rPr lang="en-US" altLang="zh-CN"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x)C(x)		(x</a:t>
            </a:r>
            <a:r>
              <a:rPr lang="en-US" altLang="zh-CN"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带伞的人</a:t>
            </a:r>
            <a:r>
              <a:rPr lang="en-US" altLang="zh-CN" dirty="0">
                <a:solidFill>
                  <a:srgbClr val="0000FF"/>
                </a:solidFill>
                <a:latin typeface="楷体_GB2312" pitchFamily="49" charset="-122"/>
                <a:ea typeface="楷体_GB2312" pitchFamily="49" charset="-122"/>
              </a:rPr>
              <a:t>})</a:t>
            </a:r>
          </a:p>
          <a:p>
            <a:pPr marL="533400" indent="-533400">
              <a:buFont typeface="Wingdings" pitchFamily="2" charset="2"/>
              <a:buNone/>
            </a:pPr>
            <a:r>
              <a:rPr lang="en-US" altLang="zh-CN" dirty="0">
                <a:solidFill>
                  <a:srgbClr val="0000FF"/>
                </a:solidFill>
                <a:latin typeface="楷体_GB2312" pitchFamily="49" charset="-122"/>
                <a:ea typeface="楷体_GB2312" pitchFamily="49" charset="-122"/>
              </a:rPr>
              <a:t>   (</a:t>
            </a:r>
            <a:r>
              <a:rPr lang="en-US" altLang="zh-CN"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x)S(x)		(x</a:t>
            </a:r>
            <a:r>
              <a:rPr lang="en-US" altLang="zh-CN"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自然数</a:t>
            </a:r>
            <a:r>
              <a:rPr lang="en-US" altLang="zh-CN" dirty="0">
                <a:solidFill>
                  <a:srgbClr val="0000FF"/>
                </a:solidFill>
                <a:latin typeface="楷体_GB2312" pitchFamily="49" charset="-122"/>
                <a:ea typeface="楷体_GB2312" pitchFamily="49" charset="-122"/>
              </a:rPr>
              <a:t>})</a:t>
            </a:r>
          </a:p>
          <a:p>
            <a:pPr marL="533400" indent="-533400" algn="l">
              <a:buClr>
                <a:srgbClr val="B2B2B2"/>
              </a:buClr>
              <a:buFont typeface="Wingdings" pitchFamily="2" charset="2"/>
              <a:buChar char="n"/>
            </a:pPr>
            <a:r>
              <a:rPr lang="zh-CN" altLang="en-US" dirty="0">
                <a:solidFill>
                  <a:srgbClr val="B2B2B2"/>
                </a:solidFill>
                <a:latin typeface="楷体_GB2312" pitchFamily="49" charset="-122"/>
                <a:ea typeface="楷体_GB2312" pitchFamily="49" charset="-122"/>
              </a:rPr>
              <a:t>前面苏格拉底三段论中的</a:t>
            </a:r>
            <a:r>
              <a:rPr lang="en-US" altLang="zh-CN" dirty="0">
                <a:solidFill>
                  <a:srgbClr val="B2B2B2"/>
                </a:solidFill>
                <a:latin typeface="楷体_GB2312" pitchFamily="49" charset="-122"/>
                <a:ea typeface="楷体_GB2312" pitchFamily="49" charset="-122"/>
              </a:rPr>
              <a:t>P</a:t>
            </a:r>
            <a:r>
              <a:rPr lang="zh-CN" altLang="en-US" dirty="0">
                <a:solidFill>
                  <a:srgbClr val="B2B2B2"/>
                </a:solidFill>
                <a:latin typeface="楷体_GB2312" pitchFamily="49" charset="-122"/>
                <a:ea typeface="楷体_GB2312" pitchFamily="49" charset="-122"/>
              </a:rPr>
              <a:t>也可表示为：</a:t>
            </a:r>
            <a:r>
              <a:rPr lang="en-US" altLang="zh-CN" dirty="0">
                <a:solidFill>
                  <a:srgbClr val="B2B2B2"/>
                </a:solidFill>
                <a:latin typeface="楷体_GB2312" pitchFamily="49" charset="-122"/>
                <a:ea typeface="楷体_GB2312" pitchFamily="49" charset="-122"/>
              </a:rPr>
              <a:t>(</a:t>
            </a:r>
            <a:r>
              <a:rPr lang="en-US" altLang="zh-CN" dirty="0">
                <a:solidFill>
                  <a:srgbClr val="B2B2B2"/>
                </a:solidFill>
                <a:latin typeface="楷体_GB2312" pitchFamily="49" charset="-122"/>
                <a:ea typeface="楷体_GB2312" pitchFamily="49" charset="-122"/>
                <a:sym typeface="Symbol" pitchFamily="18" charset="2"/>
              </a:rPr>
              <a:t></a:t>
            </a:r>
            <a:r>
              <a:rPr lang="en-US" altLang="zh-CN" dirty="0">
                <a:solidFill>
                  <a:srgbClr val="B2B2B2"/>
                </a:solidFill>
                <a:latin typeface="楷体_GB2312" pitchFamily="49" charset="-122"/>
                <a:ea typeface="楷体_GB2312" pitchFamily="49" charset="-122"/>
              </a:rPr>
              <a:t>x)(H(x)→D(x))</a:t>
            </a:r>
            <a:r>
              <a:rPr lang="zh-CN" altLang="en-US" dirty="0">
                <a:solidFill>
                  <a:srgbClr val="B2B2B2"/>
                </a:solidFill>
                <a:latin typeface="楷体_GB2312" pitchFamily="49" charset="-122"/>
                <a:ea typeface="楷体_GB2312" pitchFamily="49" charset="-122"/>
              </a:rPr>
              <a:t>。</a:t>
            </a:r>
          </a:p>
          <a:p>
            <a:pPr marL="533400" indent="-533400"/>
            <a:endParaRPr lang="en-US" altLang="zh-CN" dirty="0">
              <a:solidFill>
                <a:srgbClr val="B2B2B2"/>
              </a:solidFill>
              <a:latin typeface="楷体_GB2312" pitchFamily="49" charset="-122"/>
              <a:ea typeface="楷体_GB2312" pitchFamily="49" charset="-122"/>
            </a:endParaRPr>
          </a:p>
        </p:txBody>
      </p:sp>
      <p:grpSp>
        <p:nvGrpSpPr>
          <p:cNvPr id="2" name="组合 1"/>
          <p:cNvGrpSpPr/>
          <p:nvPr/>
        </p:nvGrpSpPr>
        <p:grpSpPr>
          <a:xfrm>
            <a:off x="6650850" y="213871"/>
            <a:ext cx="2476576" cy="2597357"/>
            <a:chOff x="6650850" y="213871"/>
            <a:chExt cx="2476576" cy="2597357"/>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0850" y="213871"/>
              <a:ext cx="2476576"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6585" y="2087328"/>
              <a:ext cx="2205038"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3E298B-F805-4220-843E-F33A935E5F1A}"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DCF18F0A-55DA-4501-8C47-F73E6095E40C}" type="slidenum">
              <a:rPr lang="en-US" altLang="zh-CN"/>
              <a:pPr/>
              <a:t>37</a:t>
            </a:fld>
            <a:r>
              <a:rPr lang="en-US" altLang="zh-CN"/>
              <a:t>/70</a:t>
            </a:r>
          </a:p>
        </p:txBody>
      </p:sp>
      <p:sp>
        <p:nvSpPr>
          <p:cNvPr id="204802" name="Rectangle 2"/>
          <p:cNvSpPr>
            <a:spLocks noGrp="1" noChangeArrowheads="1"/>
          </p:cNvSpPr>
          <p:nvPr>
            <p:ph type="title"/>
          </p:nvPr>
        </p:nvSpPr>
        <p:spPr>
          <a:xfrm>
            <a:off x="1547813" y="304800"/>
            <a:ext cx="7077075" cy="719138"/>
          </a:xfrm>
        </p:spPr>
        <p:txBody>
          <a:bodyPr/>
          <a:lstStyle/>
          <a:p>
            <a:pPr algn="l"/>
            <a:r>
              <a:rPr lang="zh-CN" altLang="en-US">
                <a:solidFill>
                  <a:srgbClr val="FF0000"/>
                </a:solidFill>
                <a:latin typeface="楷体_GB2312" pitchFamily="49" charset="-122"/>
                <a:ea typeface="楷体_GB2312" pitchFamily="49" charset="-122"/>
              </a:rPr>
              <a:t>例</a:t>
            </a:r>
            <a:r>
              <a:rPr lang="en-US" altLang="zh-CN">
                <a:solidFill>
                  <a:srgbClr val="FF0000"/>
                </a:solidFill>
                <a:latin typeface="楷体_GB2312" pitchFamily="49" charset="-122"/>
                <a:ea typeface="楷体_GB2312" pitchFamily="49" charset="-122"/>
              </a:rPr>
              <a:t>1.4 (</a:t>
            </a:r>
            <a:r>
              <a:rPr lang="zh-CN" altLang="en-US">
                <a:solidFill>
                  <a:srgbClr val="FF0000"/>
                </a:solidFill>
                <a:latin typeface="楷体_GB2312" pitchFamily="49" charset="-122"/>
                <a:ea typeface="楷体_GB2312" pitchFamily="49" charset="-122"/>
              </a:rPr>
              <a:t>续</a:t>
            </a:r>
            <a:r>
              <a:rPr lang="en-US" altLang="zh-CN">
                <a:solidFill>
                  <a:srgbClr val="FF0000"/>
                </a:solidFill>
                <a:latin typeface="楷体_GB2312" pitchFamily="49" charset="-122"/>
                <a:ea typeface="楷体_GB2312" pitchFamily="49" charset="-122"/>
              </a:rPr>
              <a:t>2)</a:t>
            </a:r>
          </a:p>
        </p:txBody>
      </p:sp>
      <p:sp>
        <p:nvSpPr>
          <p:cNvPr id="204803" name="Rectangle 3"/>
          <p:cNvSpPr>
            <a:spLocks noGrp="1" noChangeArrowheads="1"/>
          </p:cNvSpPr>
          <p:nvPr>
            <p:ph type="body" idx="1"/>
          </p:nvPr>
        </p:nvSpPr>
        <p:spPr>
          <a:xfrm>
            <a:off x="1066800" y="1166813"/>
            <a:ext cx="7620000" cy="5200650"/>
          </a:xfrm>
        </p:spPr>
        <p:txBody>
          <a:bodyPr/>
          <a:lstStyle/>
          <a:p>
            <a:pPr marL="533400" indent="-533400">
              <a:buClr>
                <a:srgbClr val="FF0000"/>
              </a:buClr>
              <a:buFont typeface="Wingdings" pitchFamily="2" charset="2"/>
              <a:buChar char="n"/>
            </a:pPr>
            <a:r>
              <a:rPr lang="zh-CN" altLang="en-US" b="0">
                <a:latin typeface="楷体_GB2312" pitchFamily="49" charset="-122"/>
                <a:ea typeface="楷体_GB2312" pitchFamily="49" charset="-122"/>
              </a:rPr>
              <a:t>在例</a:t>
            </a:r>
            <a:r>
              <a:rPr lang="en-US" altLang="zh-CN" b="0">
                <a:latin typeface="楷体_GB2312" pitchFamily="49" charset="-122"/>
                <a:ea typeface="楷体_GB2312" pitchFamily="49" charset="-122"/>
              </a:rPr>
              <a:t>1.4</a:t>
            </a:r>
            <a:r>
              <a:rPr lang="zh-CN" altLang="en-US" b="0">
                <a:latin typeface="楷体_GB2312" pitchFamily="49" charset="-122"/>
                <a:ea typeface="楷体_GB2312" pitchFamily="49" charset="-122"/>
              </a:rPr>
              <a:t>中，利用量词则有：</a:t>
            </a:r>
          </a:p>
          <a:p>
            <a:pPr marL="533400" indent="-533400">
              <a:buFont typeface="Wingdings" pitchFamily="2" charset="2"/>
              <a:buNone/>
            </a:pPr>
            <a:r>
              <a:rPr lang="zh-CN" altLang="en-US" b="0">
                <a:latin typeface="楷体_GB2312" pitchFamily="49" charset="-122"/>
                <a:ea typeface="楷体_GB2312" pitchFamily="49" charset="-122"/>
              </a:rPr>
              <a:t>   </a:t>
            </a:r>
            <a:r>
              <a:rPr lang="en-US" altLang="zh-CN" b="0">
                <a:latin typeface="楷体_GB2312" pitchFamily="49" charset="-122"/>
                <a:ea typeface="楷体_GB2312" pitchFamily="49" charset="-122"/>
              </a:rPr>
              <a:t>(</a:t>
            </a:r>
            <a:r>
              <a:rPr lang="en-US" altLang="zh-CN" b="0">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x)R(x)		(x</a:t>
            </a:r>
            <a:r>
              <a:rPr lang="en-US" altLang="zh-CN" b="0">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a:t>
            </a:r>
            <a:r>
              <a:rPr lang="zh-CN" altLang="en-US" b="0">
                <a:latin typeface="楷体_GB2312" pitchFamily="49" charset="-122"/>
                <a:ea typeface="楷体_GB2312" pitchFamily="49" charset="-122"/>
              </a:rPr>
              <a:t>老虎</a:t>
            </a:r>
            <a:r>
              <a:rPr lang="en-US" altLang="zh-CN" b="0">
                <a:latin typeface="楷体_GB2312" pitchFamily="49" charset="-122"/>
                <a:ea typeface="楷体_GB2312" pitchFamily="49" charset="-122"/>
              </a:rPr>
              <a:t>})</a:t>
            </a:r>
          </a:p>
          <a:p>
            <a:pPr marL="533400" indent="-533400">
              <a:buFont typeface="Wingdings" pitchFamily="2" charset="2"/>
              <a:buNone/>
            </a:pPr>
            <a:r>
              <a:rPr lang="en-US" altLang="zh-CN" b="0">
                <a:latin typeface="楷体_GB2312" pitchFamily="49" charset="-122"/>
                <a:ea typeface="楷体_GB2312" pitchFamily="49" charset="-122"/>
              </a:rPr>
              <a:t>   (</a:t>
            </a:r>
            <a:r>
              <a:rPr lang="en-US" altLang="zh-CN" b="0">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x)P(x)	     (x</a:t>
            </a:r>
            <a:r>
              <a:rPr lang="en-US" altLang="zh-CN" b="0">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a:t>
            </a:r>
            <a:r>
              <a:rPr lang="zh-CN" altLang="en-US" b="0">
                <a:latin typeface="楷体_GB2312" pitchFamily="49" charset="-122"/>
                <a:ea typeface="楷体_GB2312" pitchFamily="49" charset="-122"/>
              </a:rPr>
              <a:t>人</a:t>
            </a:r>
            <a:r>
              <a:rPr lang="en-US" altLang="zh-CN" b="0">
                <a:latin typeface="楷体_GB2312" pitchFamily="49" charset="-122"/>
                <a:ea typeface="楷体_GB2312" pitchFamily="49" charset="-122"/>
              </a:rPr>
              <a:t>})</a:t>
            </a:r>
          </a:p>
          <a:p>
            <a:pPr marL="533400" indent="-533400">
              <a:buFont typeface="Wingdings" pitchFamily="2" charset="2"/>
              <a:buNone/>
            </a:pPr>
            <a:r>
              <a:rPr lang="en-US" altLang="zh-CN" b="0">
                <a:latin typeface="楷体_GB2312" pitchFamily="49" charset="-122"/>
                <a:ea typeface="楷体_GB2312" pitchFamily="49" charset="-122"/>
              </a:rPr>
              <a:t>   (</a:t>
            </a:r>
            <a:r>
              <a:rPr lang="en-US" altLang="zh-CN" b="0">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x)N(x)		(x</a:t>
            </a:r>
            <a:r>
              <a:rPr lang="en-US" altLang="zh-CN" b="0">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a:t>
            </a:r>
            <a:r>
              <a:rPr lang="zh-CN" altLang="en-US" b="0">
                <a:latin typeface="楷体_GB2312" pitchFamily="49" charset="-122"/>
                <a:ea typeface="楷体_GB2312" pitchFamily="49" charset="-122"/>
              </a:rPr>
              <a:t>人</a:t>
            </a:r>
            <a:r>
              <a:rPr lang="en-US" altLang="zh-CN" b="0">
                <a:latin typeface="楷体_GB2312" pitchFamily="49" charset="-122"/>
                <a:ea typeface="楷体_GB2312" pitchFamily="49" charset="-122"/>
              </a:rPr>
              <a:t>})</a:t>
            </a:r>
          </a:p>
          <a:p>
            <a:pPr marL="533400" indent="-533400">
              <a:buFont typeface="Wingdings" pitchFamily="2" charset="2"/>
              <a:buNone/>
            </a:pPr>
            <a:r>
              <a:rPr lang="en-US" altLang="zh-CN" b="0">
                <a:latin typeface="楷体_GB2312" pitchFamily="49" charset="-122"/>
                <a:ea typeface="楷体_GB2312" pitchFamily="49" charset="-122"/>
              </a:rPr>
              <a:t>   (</a:t>
            </a:r>
            <a:r>
              <a:rPr lang="en-US" altLang="zh-CN" b="0">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x)Q(x)		(x</a:t>
            </a:r>
            <a:r>
              <a:rPr lang="en-US" altLang="zh-CN" b="0">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a:t>
            </a:r>
            <a:r>
              <a:rPr lang="zh-CN" altLang="en-US" b="0">
                <a:latin typeface="楷体_GB2312" pitchFamily="49" charset="-122"/>
                <a:ea typeface="楷体_GB2312" pitchFamily="49" charset="-122"/>
              </a:rPr>
              <a:t>人</a:t>
            </a:r>
            <a:r>
              <a:rPr lang="en-US" altLang="zh-CN" b="0">
                <a:latin typeface="楷体_GB2312" pitchFamily="49" charset="-122"/>
                <a:ea typeface="楷体_GB2312" pitchFamily="49" charset="-122"/>
              </a:rPr>
              <a:t>})</a:t>
            </a:r>
          </a:p>
          <a:p>
            <a:pPr marL="533400" indent="-533400">
              <a:buFont typeface="Wingdings" pitchFamily="2" charset="2"/>
              <a:buNone/>
            </a:pPr>
            <a:r>
              <a:rPr lang="en-US" altLang="zh-CN" b="0">
                <a:latin typeface="楷体_GB2312" pitchFamily="49" charset="-122"/>
                <a:ea typeface="楷体_GB2312" pitchFamily="49" charset="-122"/>
              </a:rPr>
              <a:t>   (</a:t>
            </a:r>
            <a:r>
              <a:rPr lang="en-US" altLang="zh-CN" b="0">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x)C(x)		(x</a:t>
            </a:r>
            <a:r>
              <a:rPr lang="en-US" altLang="zh-CN" b="0">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a:t>
            </a:r>
            <a:r>
              <a:rPr lang="zh-CN" altLang="en-US" b="0">
                <a:latin typeface="楷体_GB2312" pitchFamily="49" charset="-122"/>
                <a:ea typeface="楷体_GB2312" pitchFamily="49" charset="-122"/>
              </a:rPr>
              <a:t>带伞的人</a:t>
            </a:r>
            <a:r>
              <a:rPr lang="en-US" altLang="zh-CN" b="0">
                <a:latin typeface="楷体_GB2312" pitchFamily="49" charset="-122"/>
                <a:ea typeface="楷体_GB2312" pitchFamily="49" charset="-122"/>
              </a:rPr>
              <a:t>})</a:t>
            </a:r>
          </a:p>
          <a:p>
            <a:pPr marL="533400" indent="-533400">
              <a:buFont typeface="Wingdings" pitchFamily="2" charset="2"/>
              <a:buNone/>
            </a:pPr>
            <a:r>
              <a:rPr lang="en-US" altLang="zh-CN" b="0">
                <a:latin typeface="楷体_GB2312" pitchFamily="49" charset="-122"/>
                <a:ea typeface="楷体_GB2312" pitchFamily="49" charset="-122"/>
              </a:rPr>
              <a:t>   (</a:t>
            </a:r>
            <a:r>
              <a:rPr lang="en-US" altLang="zh-CN" b="0">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x)S(x)		(x</a:t>
            </a:r>
            <a:r>
              <a:rPr lang="en-US" altLang="zh-CN" b="0">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a:t>
            </a:r>
            <a:r>
              <a:rPr lang="zh-CN" altLang="en-US" b="0">
                <a:latin typeface="楷体_GB2312" pitchFamily="49" charset="-122"/>
                <a:ea typeface="楷体_GB2312" pitchFamily="49" charset="-122"/>
              </a:rPr>
              <a:t>自然数</a:t>
            </a:r>
            <a:r>
              <a:rPr lang="en-US" altLang="zh-CN" b="0">
                <a:latin typeface="楷体_GB2312" pitchFamily="49" charset="-122"/>
                <a:ea typeface="楷体_GB2312" pitchFamily="49" charset="-122"/>
              </a:rPr>
              <a:t>})</a:t>
            </a:r>
          </a:p>
          <a:p>
            <a:pPr marL="533400" indent="-533400" algn="l">
              <a:buClr>
                <a:srgbClr val="FF0000"/>
              </a:buClr>
              <a:buFont typeface="Wingdings" pitchFamily="2" charset="2"/>
              <a:buChar char="n"/>
            </a:pPr>
            <a:r>
              <a:rPr lang="zh-CN" altLang="en-US">
                <a:solidFill>
                  <a:srgbClr val="0000FF"/>
                </a:solidFill>
                <a:latin typeface="楷体_GB2312" pitchFamily="49" charset="-122"/>
                <a:ea typeface="楷体_GB2312" pitchFamily="49" charset="-122"/>
              </a:rPr>
              <a:t>前面苏格拉底三段论中的</a:t>
            </a:r>
            <a:r>
              <a:rPr lang="en-US" altLang="zh-CN">
                <a:solidFill>
                  <a:srgbClr val="0000FF"/>
                </a:solidFill>
                <a:latin typeface="楷体_GB2312" pitchFamily="49" charset="-122"/>
                <a:ea typeface="楷体_GB2312" pitchFamily="49" charset="-122"/>
              </a:rPr>
              <a:t>P</a:t>
            </a:r>
            <a:r>
              <a:rPr lang="zh-CN" altLang="en-US">
                <a:solidFill>
                  <a:srgbClr val="0000FF"/>
                </a:solidFill>
                <a:latin typeface="楷体_GB2312" pitchFamily="49" charset="-122"/>
                <a:ea typeface="楷体_GB2312" pitchFamily="49" charset="-122"/>
              </a:rPr>
              <a:t>也可表示为：</a:t>
            </a:r>
            <a:r>
              <a:rPr lang="en-US" altLang="zh-CN">
                <a:solidFill>
                  <a:srgbClr val="0000FF"/>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sym typeface="Symbol" pitchFamily="18" charset="2"/>
              </a:rPr>
              <a:t></a:t>
            </a:r>
            <a:r>
              <a:rPr lang="en-US" altLang="zh-CN">
                <a:solidFill>
                  <a:srgbClr val="0000FF"/>
                </a:solidFill>
                <a:latin typeface="楷体_GB2312" pitchFamily="49" charset="-122"/>
                <a:ea typeface="楷体_GB2312" pitchFamily="49" charset="-122"/>
              </a:rPr>
              <a:t>x)(H(x)→D(x))</a:t>
            </a:r>
            <a:r>
              <a:rPr lang="zh-CN" altLang="en-US">
                <a:solidFill>
                  <a:srgbClr val="0000FF"/>
                </a:solidFill>
                <a:latin typeface="楷体_GB2312" pitchFamily="49" charset="-122"/>
                <a:ea typeface="楷体_GB2312" pitchFamily="49" charset="-122"/>
              </a:rPr>
              <a:t>。</a:t>
            </a:r>
          </a:p>
          <a:p>
            <a:pPr marL="533400" indent="-533400"/>
            <a:endParaRPr lang="en-US" altLang="zh-CN">
              <a:solidFill>
                <a:srgbClr val="0000FF"/>
              </a:solidFill>
              <a:latin typeface="楷体_GB2312" pitchFamily="49" charset="-122"/>
              <a:ea typeface="楷体_GB2312" pitchFamily="49" charset="-122"/>
            </a:endParaRPr>
          </a:p>
        </p:txBody>
      </p:sp>
      <p:grpSp>
        <p:nvGrpSpPr>
          <p:cNvPr id="7" name="组合 6"/>
          <p:cNvGrpSpPr/>
          <p:nvPr/>
        </p:nvGrpSpPr>
        <p:grpSpPr>
          <a:xfrm>
            <a:off x="6650850" y="213871"/>
            <a:ext cx="2476576" cy="2597357"/>
            <a:chOff x="6650850" y="213871"/>
            <a:chExt cx="2476576" cy="2597357"/>
          </a:xfrm>
        </p:grpSpPr>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0850" y="213871"/>
              <a:ext cx="2476576"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6585" y="2087328"/>
              <a:ext cx="2205038"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5FFF753-BDD4-4B2F-819E-19C070DAFD0B}"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594FE874-31A1-4AB2-8848-DCDC7305A9BB}" type="slidenum">
              <a:rPr lang="en-US" altLang="zh-CN"/>
              <a:pPr/>
              <a:t>38</a:t>
            </a:fld>
            <a:r>
              <a:rPr lang="en-US" altLang="zh-CN"/>
              <a:t>/70</a:t>
            </a:r>
          </a:p>
        </p:txBody>
      </p:sp>
      <p:sp>
        <p:nvSpPr>
          <p:cNvPr id="150530" name="Rectangle 2"/>
          <p:cNvSpPr>
            <a:spLocks noGrp="1" noChangeArrowheads="1"/>
          </p:cNvSpPr>
          <p:nvPr>
            <p:ph type="title"/>
          </p:nvPr>
        </p:nvSpPr>
        <p:spPr>
          <a:xfrm>
            <a:off x="1619250" y="304800"/>
            <a:ext cx="7005638" cy="719138"/>
          </a:xfrm>
        </p:spPr>
        <p:txBody>
          <a:bodyPr/>
          <a:lstStyle/>
          <a:p>
            <a:r>
              <a:rPr lang="zh-CN" altLang="en-US">
                <a:solidFill>
                  <a:srgbClr val="FF0000"/>
                </a:solidFill>
                <a:ea typeface="楷体_GB2312" pitchFamily="49" charset="-122"/>
              </a:rPr>
              <a:t>不便之处</a:t>
            </a:r>
          </a:p>
        </p:txBody>
      </p:sp>
      <p:sp>
        <p:nvSpPr>
          <p:cNvPr id="150536" name="Rectangle 8"/>
          <p:cNvSpPr>
            <a:spLocks noGrp="1" noChangeArrowheads="1"/>
          </p:cNvSpPr>
          <p:nvPr>
            <p:ph type="body" idx="1"/>
          </p:nvPr>
        </p:nvSpPr>
        <p:spPr>
          <a:xfrm>
            <a:off x="1042988" y="1341438"/>
            <a:ext cx="7777162" cy="4911725"/>
          </a:xfrm>
          <a:noFill/>
          <a:ln/>
        </p:spPr>
        <p:txBody>
          <a:bodyPr lIns="90000" tIns="46800" rIns="90000" bIns="46800"/>
          <a:lstStyle/>
          <a:p>
            <a:pPr>
              <a:buClr>
                <a:srgbClr val="FF0000"/>
              </a:buClr>
              <a:buFont typeface="Wingdings" pitchFamily="2" charset="2"/>
              <a:buChar char="n"/>
            </a:pPr>
            <a:r>
              <a:rPr lang="en-US" altLang="zh-CN" sz="2400">
                <a:solidFill>
                  <a:srgbClr val="FF0000"/>
                </a:solidFill>
                <a:latin typeface="楷体_GB2312" pitchFamily="49" charset="-122"/>
                <a:ea typeface="楷体_GB2312" pitchFamily="49" charset="-122"/>
              </a:rPr>
              <a:t>1)</a:t>
            </a:r>
            <a:r>
              <a:rPr lang="zh-CN" altLang="en-US" sz="2400">
                <a:solidFill>
                  <a:srgbClr val="0000FF"/>
                </a:solidFill>
                <a:latin typeface="楷体_GB2312" pitchFamily="49" charset="-122"/>
                <a:ea typeface="楷体_GB2312" pitchFamily="49" charset="-122"/>
              </a:rPr>
              <a:t>从书写上十分不便，总要特别注明个体域。</a:t>
            </a:r>
          </a:p>
          <a:p>
            <a:pPr>
              <a:buClr>
                <a:srgbClr val="FF0000"/>
              </a:buClr>
              <a:buFont typeface="Wingdings" pitchFamily="2" charset="2"/>
              <a:buNone/>
            </a:pPr>
            <a:r>
              <a:rPr lang="zh-CN" altLang="en-US" sz="2400">
                <a:solidFill>
                  <a:srgbClr val="0000FF"/>
                </a:solidFill>
                <a:latin typeface="楷体_GB2312" pitchFamily="49" charset="-122"/>
                <a:ea typeface="楷体_GB2312" pitchFamily="49" charset="-122"/>
              </a:rPr>
              <a:t>  </a:t>
            </a:r>
            <a:r>
              <a:rPr lang="en-US" altLang="zh-CN" sz="2400">
                <a:solidFill>
                  <a:srgbClr val="FF0000"/>
                </a:solidFill>
                <a:latin typeface="楷体_GB2312" pitchFamily="49" charset="-122"/>
                <a:ea typeface="楷体_GB2312" pitchFamily="49" charset="-122"/>
              </a:rPr>
              <a:t>2)</a:t>
            </a:r>
            <a:r>
              <a:rPr lang="zh-CN" altLang="en-US" sz="2400">
                <a:solidFill>
                  <a:srgbClr val="0000FF"/>
                </a:solidFill>
                <a:latin typeface="楷体_GB2312" pitchFamily="49" charset="-122"/>
                <a:ea typeface="楷体_GB2312" pitchFamily="49" charset="-122"/>
              </a:rPr>
              <a:t>在同一个比较复杂的句子中，对于不同命题函数中的个体可能属于不同的个体域，此时无法清晰表达。</a:t>
            </a:r>
            <a:endParaRPr lang="zh-CN" altLang="en-US" sz="2400" b="0">
              <a:solidFill>
                <a:srgbClr val="0000FF"/>
              </a:solidFill>
              <a:latin typeface="楷体_GB2312" pitchFamily="49" charset="-122"/>
              <a:ea typeface="楷体_GB2312" pitchFamily="49" charset="-122"/>
            </a:endParaRPr>
          </a:p>
          <a:p>
            <a:pPr>
              <a:buClr>
                <a:srgbClr val="FF0000"/>
              </a:buClr>
              <a:buFont typeface="Wingdings" pitchFamily="2" charset="2"/>
              <a:buNone/>
            </a:pPr>
            <a:r>
              <a:rPr lang="zh-CN" altLang="en-US" sz="2400">
                <a:solidFill>
                  <a:srgbClr val="0000FF"/>
                </a:solidFill>
                <a:latin typeface="楷体_GB2312" pitchFamily="49" charset="-122"/>
                <a:ea typeface="楷体_GB2312" pitchFamily="49" charset="-122"/>
              </a:rPr>
              <a:t>  </a:t>
            </a:r>
            <a:r>
              <a:rPr lang="en-US" altLang="zh-CN" sz="2400">
                <a:solidFill>
                  <a:srgbClr val="FF0000"/>
                </a:solidFill>
                <a:latin typeface="楷体_GB2312" pitchFamily="49" charset="-122"/>
                <a:ea typeface="楷体_GB2312" pitchFamily="49" charset="-122"/>
              </a:rPr>
              <a:t>3)</a:t>
            </a:r>
            <a:r>
              <a:rPr lang="zh-CN" altLang="en-US" sz="2400">
                <a:solidFill>
                  <a:srgbClr val="0000FF"/>
                </a:solidFill>
                <a:latin typeface="楷体_GB2312" pitchFamily="49" charset="-122"/>
                <a:ea typeface="楷体_GB2312" pitchFamily="49" charset="-122"/>
              </a:rPr>
              <a:t>有时，由于个体域的注明不清楚，造成无法确定其真值。对于同一个公式，不同的个体域有可能带来不同的真值。</a:t>
            </a:r>
          </a:p>
          <a:p>
            <a:pPr>
              <a:buClr>
                <a:srgbClr val="B2B2B2"/>
              </a:buClr>
              <a:buFont typeface="Wingdings" pitchFamily="2" charset="2"/>
              <a:buChar char="n"/>
            </a:pPr>
            <a:r>
              <a:rPr lang="zh-CN" altLang="en-US" sz="2400">
                <a:solidFill>
                  <a:srgbClr val="B2B2B2"/>
                </a:solidFill>
                <a:latin typeface="楷体_GB2312" pitchFamily="49" charset="-122"/>
                <a:ea typeface="楷体_GB2312" pitchFamily="49" charset="-122"/>
              </a:rPr>
              <a:t>如</a:t>
            </a:r>
            <a:r>
              <a:rPr lang="zh-CN" altLang="zh-CN" sz="2400" noProof="1">
                <a:solidFill>
                  <a:srgbClr val="B2B2B2"/>
                </a:solidFill>
                <a:latin typeface="楷体_GB2312" pitchFamily="49" charset="-122"/>
                <a:ea typeface="楷体_GB2312" pitchFamily="49" charset="-122"/>
              </a:rPr>
              <a:t>(</a:t>
            </a:r>
            <a:r>
              <a:rPr lang="zh-CN" altLang="zh-CN" sz="2400" noProof="1">
                <a:solidFill>
                  <a:srgbClr val="B2B2B2"/>
                </a:solidFill>
                <a:latin typeface="楷体_GB2312" pitchFamily="49" charset="-122"/>
                <a:ea typeface="楷体_GB2312" pitchFamily="49" charset="-122"/>
                <a:sym typeface="Symbol" pitchFamily="18" charset="2"/>
              </a:rPr>
              <a:t></a:t>
            </a:r>
            <a:r>
              <a:rPr lang="en-US" altLang="zh-CN" sz="2400" noProof="1">
                <a:solidFill>
                  <a:srgbClr val="B2B2B2"/>
                </a:solidFill>
                <a:latin typeface="楷体_GB2312" pitchFamily="49" charset="-122"/>
                <a:ea typeface="楷体_GB2312" pitchFamily="49" charset="-122"/>
              </a:rPr>
              <a:t>x)</a:t>
            </a:r>
            <a:r>
              <a:rPr lang="en-US" altLang="zh-CN" sz="2400">
                <a:solidFill>
                  <a:srgbClr val="B2B2B2"/>
                </a:solidFill>
                <a:latin typeface="楷体_GB2312" pitchFamily="49" charset="-122"/>
                <a:ea typeface="楷体_GB2312" pitchFamily="49" charset="-122"/>
              </a:rPr>
              <a:t>(x</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6</a:t>
            </a:r>
            <a:r>
              <a:rPr lang="zh-CN" altLang="en-US" sz="2400">
                <a:solidFill>
                  <a:srgbClr val="B2B2B2"/>
                </a:solidFill>
                <a:latin typeface="楷体_GB2312" pitchFamily="49" charset="-122"/>
                <a:ea typeface="楷体_GB2312" pitchFamily="49" charset="-122"/>
              </a:rPr>
              <a:t>＝</a:t>
            </a:r>
            <a:r>
              <a:rPr lang="en-US" altLang="zh-CN" sz="2400">
                <a:solidFill>
                  <a:srgbClr val="B2B2B2"/>
                </a:solidFill>
                <a:latin typeface="楷体_GB2312" pitchFamily="49" charset="-122"/>
                <a:ea typeface="楷体_GB2312" pitchFamily="49" charset="-122"/>
              </a:rPr>
              <a:t>5):</a:t>
            </a:r>
          </a:p>
          <a:p>
            <a:pPr lvl="1" algn="just">
              <a:buClr>
                <a:srgbClr val="B2B2B2"/>
              </a:buClr>
              <a:buFontTx/>
              <a:buNone/>
            </a:pPr>
            <a:r>
              <a:rPr lang="en-US" altLang="zh-CN" sz="2400" b="1">
                <a:solidFill>
                  <a:srgbClr val="B2B2B2"/>
                </a:solidFill>
                <a:latin typeface="楷体_GB2312" pitchFamily="49" charset="-122"/>
                <a:ea typeface="楷体_GB2312" pitchFamily="49" charset="-122"/>
              </a:rPr>
              <a:t>1</a:t>
            </a:r>
            <a:r>
              <a:rPr lang="zh-CN" altLang="en-US" sz="2400" b="1">
                <a:solidFill>
                  <a:srgbClr val="B2B2B2"/>
                </a:solidFill>
                <a:latin typeface="楷体_GB2312" pitchFamily="49" charset="-122"/>
                <a:ea typeface="楷体_GB2312" pitchFamily="49" charset="-122"/>
              </a:rPr>
              <a:t>）在实数范围内时，确有</a:t>
            </a:r>
            <a:r>
              <a:rPr lang="en-US" altLang="zh-CN" sz="2400" b="1">
                <a:solidFill>
                  <a:srgbClr val="B2B2B2"/>
                </a:solidFill>
                <a:latin typeface="楷体_GB2312" pitchFamily="49" charset="-122"/>
                <a:ea typeface="楷体_GB2312" pitchFamily="49" charset="-122"/>
              </a:rPr>
              <a:t>x</a:t>
            </a:r>
            <a:r>
              <a:rPr lang="zh-CN" altLang="en-US" sz="2400" b="1">
                <a:solidFill>
                  <a:srgbClr val="B2B2B2"/>
                </a:solidFill>
                <a:latin typeface="楷体_GB2312" pitchFamily="49" charset="-122"/>
                <a:ea typeface="楷体_GB2312" pitchFamily="49" charset="-122"/>
              </a:rPr>
              <a:t>＝</a:t>
            </a:r>
            <a:r>
              <a:rPr lang="en-US" altLang="zh-CN" sz="2400" b="1">
                <a:solidFill>
                  <a:srgbClr val="B2B2B2"/>
                </a:solidFill>
                <a:latin typeface="楷体_GB2312" pitchFamily="49" charset="-122"/>
                <a:ea typeface="楷体_GB2312" pitchFamily="49" charset="-122"/>
              </a:rPr>
              <a:t>-1</a:t>
            </a:r>
            <a:r>
              <a:rPr lang="zh-CN" altLang="en-US" sz="2400" b="1">
                <a:solidFill>
                  <a:srgbClr val="B2B2B2"/>
                </a:solidFill>
                <a:latin typeface="楷体_GB2312" pitchFamily="49" charset="-122"/>
                <a:ea typeface="楷体_GB2312" pitchFamily="49" charset="-122"/>
              </a:rPr>
              <a:t>使得</a:t>
            </a:r>
            <a:r>
              <a:rPr lang="en-US" altLang="zh-CN" sz="2400" b="1">
                <a:solidFill>
                  <a:srgbClr val="B2B2B2"/>
                </a:solidFill>
                <a:latin typeface="楷体_GB2312" pitchFamily="49" charset="-122"/>
                <a:ea typeface="楷体_GB2312" pitchFamily="49" charset="-122"/>
              </a:rPr>
              <a:t>x</a:t>
            </a:r>
            <a:r>
              <a:rPr lang="zh-CN" altLang="en-US" sz="2400" b="1">
                <a:solidFill>
                  <a:srgbClr val="B2B2B2"/>
                </a:solidFill>
                <a:latin typeface="楷体_GB2312" pitchFamily="49" charset="-122"/>
                <a:ea typeface="楷体_GB2312" pitchFamily="49" charset="-122"/>
              </a:rPr>
              <a:t>＋</a:t>
            </a:r>
            <a:r>
              <a:rPr lang="en-US" altLang="zh-CN" sz="2400" b="1">
                <a:solidFill>
                  <a:srgbClr val="B2B2B2"/>
                </a:solidFill>
                <a:latin typeface="楷体_GB2312" pitchFamily="49" charset="-122"/>
                <a:ea typeface="楷体_GB2312" pitchFamily="49" charset="-122"/>
              </a:rPr>
              <a:t>6</a:t>
            </a:r>
            <a:r>
              <a:rPr lang="zh-CN" altLang="en-US" sz="2400" b="1">
                <a:solidFill>
                  <a:srgbClr val="B2B2B2"/>
                </a:solidFill>
                <a:latin typeface="楷体_GB2312" pitchFamily="49" charset="-122"/>
                <a:ea typeface="楷体_GB2312" pitchFamily="49" charset="-122"/>
              </a:rPr>
              <a:t>＝</a:t>
            </a:r>
            <a:r>
              <a:rPr lang="en-US" altLang="zh-CN" sz="2400" b="1">
                <a:solidFill>
                  <a:srgbClr val="B2B2B2"/>
                </a:solidFill>
                <a:latin typeface="楷体_GB2312" pitchFamily="49" charset="-122"/>
                <a:ea typeface="楷体_GB2312" pitchFamily="49" charset="-122"/>
              </a:rPr>
              <a:t>5</a:t>
            </a:r>
            <a:r>
              <a:rPr lang="zh-CN" altLang="en-US" sz="2400" b="1">
                <a:solidFill>
                  <a:srgbClr val="B2B2B2"/>
                </a:solidFill>
                <a:latin typeface="楷体_GB2312" pitchFamily="49" charset="-122"/>
                <a:ea typeface="楷体_GB2312" pitchFamily="49" charset="-122"/>
              </a:rPr>
              <a:t>，</a:t>
            </a:r>
          </a:p>
          <a:p>
            <a:pPr lvl="1" algn="just">
              <a:buClr>
                <a:srgbClr val="B2B2B2"/>
              </a:buClr>
              <a:buFontTx/>
              <a:buNone/>
            </a:pPr>
            <a:r>
              <a:rPr lang="zh-CN" altLang="en-US" sz="2400" b="1">
                <a:solidFill>
                  <a:srgbClr val="B2B2B2"/>
                </a:solidFill>
                <a:latin typeface="楷体_GB2312" pitchFamily="49" charset="-122"/>
                <a:ea typeface="楷体_GB2312" pitchFamily="49" charset="-122"/>
              </a:rPr>
              <a:t>   因此，</a:t>
            </a:r>
            <a:r>
              <a:rPr lang="zh-CN" altLang="zh-CN" sz="2400" b="1" noProof="1">
                <a:solidFill>
                  <a:srgbClr val="B2B2B2"/>
                </a:solidFill>
                <a:latin typeface="楷体_GB2312" pitchFamily="49" charset="-122"/>
                <a:ea typeface="楷体_GB2312" pitchFamily="49" charset="-122"/>
              </a:rPr>
              <a:t>(</a:t>
            </a:r>
            <a:r>
              <a:rPr lang="zh-CN" altLang="zh-CN" sz="2400" b="1" noProof="1">
                <a:solidFill>
                  <a:srgbClr val="B2B2B2"/>
                </a:solidFill>
                <a:latin typeface="楷体_GB2312" pitchFamily="49" charset="-122"/>
                <a:ea typeface="楷体_GB2312" pitchFamily="49" charset="-122"/>
                <a:sym typeface="Symbol" pitchFamily="18" charset="2"/>
              </a:rPr>
              <a:t></a:t>
            </a:r>
            <a:r>
              <a:rPr lang="en-US" altLang="zh-CN" sz="2400" b="1" noProof="1">
                <a:solidFill>
                  <a:srgbClr val="B2B2B2"/>
                </a:solidFill>
                <a:latin typeface="楷体_GB2312" pitchFamily="49" charset="-122"/>
                <a:ea typeface="楷体_GB2312" pitchFamily="49" charset="-122"/>
              </a:rPr>
              <a:t>x)</a:t>
            </a:r>
            <a:r>
              <a:rPr lang="en-US" altLang="zh-CN" sz="2400" b="1">
                <a:solidFill>
                  <a:srgbClr val="B2B2B2"/>
                </a:solidFill>
                <a:latin typeface="楷体_GB2312" pitchFamily="49" charset="-122"/>
                <a:ea typeface="楷体_GB2312" pitchFamily="49" charset="-122"/>
              </a:rPr>
              <a:t>(x</a:t>
            </a:r>
            <a:r>
              <a:rPr lang="zh-CN" altLang="en-US" sz="2400" b="1">
                <a:solidFill>
                  <a:srgbClr val="B2B2B2"/>
                </a:solidFill>
                <a:latin typeface="楷体_GB2312" pitchFamily="49" charset="-122"/>
                <a:ea typeface="楷体_GB2312" pitchFamily="49" charset="-122"/>
              </a:rPr>
              <a:t>＋</a:t>
            </a:r>
            <a:r>
              <a:rPr lang="en-US" altLang="zh-CN" sz="2400" b="1">
                <a:solidFill>
                  <a:srgbClr val="B2B2B2"/>
                </a:solidFill>
                <a:latin typeface="楷体_GB2312" pitchFamily="49" charset="-122"/>
                <a:ea typeface="楷体_GB2312" pitchFamily="49" charset="-122"/>
              </a:rPr>
              <a:t>6</a:t>
            </a:r>
            <a:r>
              <a:rPr lang="zh-CN" altLang="en-US" sz="2400" b="1">
                <a:solidFill>
                  <a:srgbClr val="B2B2B2"/>
                </a:solidFill>
                <a:latin typeface="楷体_GB2312" pitchFamily="49" charset="-122"/>
                <a:ea typeface="楷体_GB2312" pitchFamily="49" charset="-122"/>
              </a:rPr>
              <a:t>＝</a:t>
            </a:r>
            <a:r>
              <a:rPr lang="en-US" altLang="zh-CN" sz="2400" b="1">
                <a:solidFill>
                  <a:srgbClr val="B2B2B2"/>
                </a:solidFill>
                <a:latin typeface="楷体_GB2312" pitchFamily="49" charset="-122"/>
                <a:ea typeface="楷体_GB2312" pitchFamily="49" charset="-122"/>
              </a:rPr>
              <a:t>5)</a:t>
            </a:r>
            <a:r>
              <a:rPr lang="zh-CN" altLang="en-US" sz="2400" b="1">
                <a:solidFill>
                  <a:srgbClr val="B2B2B2"/>
                </a:solidFill>
                <a:latin typeface="楷体_GB2312" pitchFamily="49" charset="-122"/>
                <a:ea typeface="楷体_GB2312" pitchFamily="49" charset="-122"/>
              </a:rPr>
              <a:t>为</a:t>
            </a:r>
            <a:r>
              <a:rPr lang="zh-CN" altLang="en-US" sz="2400" b="1">
                <a:solidFill>
                  <a:srgbClr val="B2B2B2"/>
                </a:solidFill>
                <a:latin typeface="Times New Roman"/>
                <a:ea typeface="楷体_GB2312" pitchFamily="49" charset="-122"/>
              </a:rPr>
              <a:t>“</a:t>
            </a:r>
            <a:r>
              <a:rPr lang="zh-CN" altLang="en-US" sz="2400" b="1">
                <a:solidFill>
                  <a:srgbClr val="B2B2B2"/>
                </a:solidFill>
                <a:latin typeface="楷体_GB2312" pitchFamily="49" charset="-122"/>
                <a:ea typeface="楷体_GB2312" pitchFamily="49" charset="-122"/>
              </a:rPr>
              <a:t>真</a:t>
            </a:r>
            <a:r>
              <a:rPr lang="zh-CN" altLang="en-US" sz="2400" b="1">
                <a:solidFill>
                  <a:srgbClr val="B2B2B2"/>
                </a:solidFill>
                <a:latin typeface="Times New Roman"/>
                <a:ea typeface="楷体_GB2312" pitchFamily="49" charset="-122"/>
              </a:rPr>
              <a:t>”</a:t>
            </a:r>
            <a:r>
              <a:rPr lang="zh-CN" altLang="en-US" sz="2400" b="1">
                <a:solidFill>
                  <a:srgbClr val="B2B2B2"/>
                </a:solidFill>
                <a:latin typeface="楷体_GB2312" pitchFamily="49" charset="-122"/>
                <a:ea typeface="楷体_GB2312" pitchFamily="49" charset="-122"/>
              </a:rPr>
              <a:t>。</a:t>
            </a:r>
          </a:p>
          <a:p>
            <a:pPr lvl="1" algn="just">
              <a:buClr>
                <a:srgbClr val="B2B2B2"/>
              </a:buClr>
              <a:buFontTx/>
              <a:buNone/>
            </a:pPr>
            <a:r>
              <a:rPr lang="en-US" altLang="zh-CN" sz="2400" b="1">
                <a:solidFill>
                  <a:srgbClr val="B2B2B2"/>
                </a:solidFill>
                <a:latin typeface="楷体_GB2312" pitchFamily="49" charset="-122"/>
                <a:ea typeface="楷体_GB2312" pitchFamily="49" charset="-122"/>
              </a:rPr>
              <a:t>2</a:t>
            </a:r>
            <a:r>
              <a:rPr lang="zh-CN" altLang="en-US" sz="2400" b="1">
                <a:solidFill>
                  <a:srgbClr val="B2B2B2"/>
                </a:solidFill>
                <a:latin typeface="楷体_GB2312" pitchFamily="49" charset="-122"/>
                <a:ea typeface="楷体_GB2312" pitchFamily="49" charset="-122"/>
              </a:rPr>
              <a:t>）在正整数范围内时，则找不到任何</a:t>
            </a:r>
            <a:r>
              <a:rPr lang="en-US" altLang="zh-CN" sz="2400" b="1">
                <a:solidFill>
                  <a:srgbClr val="B2B2B2"/>
                </a:solidFill>
                <a:latin typeface="楷体_GB2312" pitchFamily="49" charset="-122"/>
                <a:ea typeface="楷体_GB2312" pitchFamily="49" charset="-122"/>
              </a:rPr>
              <a:t>x</a:t>
            </a:r>
            <a:r>
              <a:rPr lang="zh-CN" altLang="en-US" sz="2400" b="1">
                <a:solidFill>
                  <a:srgbClr val="B2B2B2"/>
                </a:solidFill>
                <a:latin typeface="楷体_GB2312" pitchFamily="49" charset="-122"/>
                <a:ea typeface="楷体_GB2312" pitchFamily="49" charset="-122"/>
              </a:rPr>
              <a:t>，使得</a:t>
            </a:r>
          </a:p>
          <a:p>
            <a:pPr lvl="1" algn="just">
              <a:buClr>
                <a:srgbClr val="B2B2B2"/>
              </a:buClr>
              <a:buFontTx/>
              <a:buNone/>
            </a:pPr>
            <a:r>
              <a:rPr lang="zh-CN" altLang="en-US" sz="2400" b="1">
                <a:solidFill>
                  <a:srgbClr val="B2B2B2"/>
                </a:solidFill>
                <a:latin typeface="楷体_GB2312" pitchFamily="49" charset="-122"/>
                <a:ea typeface="楷体_GB2312" pitchFamily="49" charset="-122"/>
              </a:rPr>
              <a:t>   </a:t>
            </a:r>
            <a:r>
              <a:rPr lang="en-US" altLang="zh-CN" sz="2400" b="1">
                <a:solidFill>
                  <a:srgbClr val="B2B2B2"/>
                </a:solidFill>
                <a:latin typeface="楷体_GB2312" pitchFamily="49" charset="-122"/>
                <a:ea typeface="楷体_GB2312" pitchFamily="49" charset="-122"/>
              </a:rPr>
              <a:t>x</a:t>
            </a:r>
            <a:r>
              <a:rPr lang="zh-CN" altLang="en-US" sz="2400" b="1">
                <a:solidFill>
                  <a:srgbClr val="B2B2B2"/>
                </a:solidFill>
                <a:latin typeface="楷体_GB2312" pitchFamily="49" charset="-122"/>
                <a:ea typeface="楷体_GB2312" pitchFamily="49" charset="-122"/>
              </a:rPr>
              <a:t>＋</a:t>
            </a:r>
            <a:r>
              <a:rPr lang="en-US" altLang="zh-CN" sz="2400" b="1">
                <a:solidFill>
                  <a:srgbClr val="B2B2B2"/>
                </a:solidFill>
                <a:latin typeface="楷体_GB2312" pitchFamily="49" charset="-122"/>
                <a:ea typeface="楷体_GB2312" pitchFamily="49" charset="-122"/>
              </a:rPr>
              <a:t>6</a:t>
            </a:r>
            <a:r>
              <a:rPr lang="zh-CN" altLang="en-US" sz="2400" b="1">
                <a:solidFill>
                  <a:srgbClr val="B2B2B2"/>
                </a:solidFill>
                <a:latin typeface="楷体_GB2312" pitchFamily="49" charset="-122"/>
                <a:ea typeface="楷体_GB2312" pitchFamily="49" charset="-122"/>
              </a:rPr>
              <a:t>＝</a:t>
            </a:r>
            <a:r>
              <a:rPr lang="en-US" altLang="zh-CN" sz="2400" b="1">
                <a:solidFill>
                  <a:srgbClr val="B2B2B2"/>
                </a:solidFill>
                <a:latin typeface="楷体_GB2312" pitchFamily="49" charset="-122"/>
                <a:ea typeface="楷体_GB2312" pitchFamily="49" charset="-122"/>
              </a:rPr>
              <a:t>5</a:t>
            </a:r>
            <a:r>
              <a:rPr lang="zh-CN" altLang="en-US" sz="2400" b="1">
                <a:solidFill>
                  <a:srgbClr val="B2B2B2"/>
                </a:solidFill>
                <a:latin typeface="楷体_GB2312" pitchFamily="49" charset="-122"/>
                <a:ea typeface="楷体_GB2312" pitchFamily="49" charset="-122"/>
              </a:rPr>
              <a:t>为</a:t>
            </a:r>
            <a:r>
              <a:rPr lang="zh-CN" altLang="en-US" sz="2400" b="1">
                <a:solidFill>
                  <a:srgbClr val="B2B2B2"/>
                </a:solidFill>
                <a:latin typeface="Times New Roman"/>
                <a:ea typeface="楷体_GB2312" pitchFamily="49" charset="-122"/>
              </a:rPr>
              <a:t>“</a:t>
            </a:r>
            <a:r>
              <a:rPr lang="zh-CN" altLang="en-US" sz="2400" b="1">
                <a:solidFill>
                  <a:srgbClr val="B2B2B2"/>
                </a:solidFill>
                <a:latin typeface="楷体_GB2312" pitchFamily="49" charset="-122"/>
                <a:ea typeface="楷体_GB2312" pitchFamily="49" charset="-122"/>
              </a:rPr>
              <a:t>真</a:t>
            </a:r>
            <a:r>
              <a:rPr lang="zh-CN" altLang="en-US" sz="2400" b="1">
                <a:solidFill>
                  <a:srgbClr val="B2B2B2"/>
                </a:solidFill>
                <a:latin typeface="Times New Roman"/>
                <a:ea typeface="楷体_GB2312" pitchFamily="49" charset="-122"/>
              </a:rPr>
              <a:t>”</a:t>
            </a:r>
            <a:r>
              <a:rPr lang="zh-CN" altLang="en-US" sz="2400" b="1">
                <a:solidFill>
                  <a:srgbClr val="B2B2B2"/>
                </a:solidFill>
                <a:latin typeface="楷体_GB2312" pitchFamily="49" charset="-122"/>
                <a:ea typeface="楷体_GB2312" pitchFamily="49" charset="-122"/>
              </a:rPr>
              <a:t>，所以，</a:t>
            </a:r>
            <a:r>
              <a:rPr lang="zh-CN" altLang="zh-CN" sz="2400" b="1" noProof="1">
                <a:solidFill>
                  <a:srgbClr val="B2B2B2"/>
                </a:solidFill>
                <a:latin typeface="楷体_GB2312" pitchFamily="49" charset="-122"/>
                <a:ea typeface="楷体_GB2312" pitchFamily="49" charset="-122"/>
              </a:rPr>
              <a:t>(</a:t>
            </a:r>
            <a:r>
              <a:rPr lang="zh-CN" altLang="zh-CN" sz="2400" b="1" noProof="1">
                <a:solidFill>
                  <a:srgbClr val="B2B2B2"/>
                </a:solidFill>
                <a:latin typeface="楷体_GB2312" pitchFamily="49" charset="-122"/>
                <a:ea typeface="楷体_GB2312" pitchFamily="49" charset="-122"/>
                <a:sym typeface="Symbol" pitchFamily="18" charset="2"/>
              </a:rPr>
              <a:t></a:t>
            </a:r>
            <a:r>
              <a:rPr lang="en-US" altLang="zh-CN" sz="2400" b="1" noProof="1">
                <a:solidFill>
                  <a:srgbClr val="B2B2B2"/>
                </a:solidFill>
                <a:latin typeface="楷体_GB2312" pitchFamily="49" charset="-122"/>
                <a:ea typeface="楷体_GB2312" pitchFamily="49" charset="-122"/>
              </a:rPr>
              <a:t>x)</a:t>
            </a:r>
            <a:r>
              <a:rPr lang="en-US" altLang="zh-CN" sz="2400" b="1">
                <a:solidFill>
                  <a:srgbClr val="B2B2B2"/>
                </a:solidFill>
                <a:latin typeface="楷体_GB2312" pitchFamily="49" charset="-122"/>
                <a:ea typeface="楷体_GB2312" pitchFamily="49" charset="-122"/>
              </a:rPr>
              <a:t>(x</a:t>
            </a:r>
            <a:r>
              <a:rPr lang="zh-CN" altLang="en-US" sz="2400" b="1">
                <a:solidFill>
                  <a:srgbClr val="B2B2B2"/>
                </a:solidFill>
                <a:latin typeface="楷体_GB2312" pitchFamily="49" charset="-122"/>
                <a:ea typeface="楷体_GB2312" pitchFamily="49" charset="-122"/>
              </a:rPr>
              <a:t>＋</a:t>
            </a:r>
            <a:r>
              <a:rPr lang="en-US" altLang="zh-CN" sz="2400" b="1">
                <a:solidFill>
                  <a:srgbClr val="B2B2B2"/>
                </a:solidFill>
                <a:latin typeface="楷体_GB2312" pitchFamily="49" charset="-122"/>
                <a:ea typeface="楷体_GB2312" pitchFamily="49" charset="-122"/>
              </a:rPr>
              <a:t>6</a:t>
            </a:r>
            <a:r>
              <a:rPr lang="zh-CN" altLang="en-US" sz="2400" b="1">
                <a:solidFill>
                  <a:srgbClr val="B2B2B2"/>
                </a:solidFill>
                <a:latin typeface="楷体_GB2312" pitchFamily="49" charset="-122"/>
                <a:ea typeface="楷体_GB2312" pitchFamily="49" charset="-122"/>
              </a:rPr>
              <a:t>＝</a:t>
            </a:r>
            <a:r>
              <a:rPr lang="en-US" altLang="zh-CN" sz="2400" b="1">
                <a:solidFill>
                  <a:srgbClr val="B2B2B2"/>
                </a:solidFill>
                <a:latin typeface="楷体_GB2312" pitchFamily="49" charset="-122"/>
                <a:ea typeface="楷体_GB2312" pitchFamily="49" charset="-122"/>
              </a:rPr>
              <a:t>5)</a:t>
            </a:r>
            <a:r>
              <a:rPr lang="zh-CN" altLang="en-US" sz="2400" b="1">
                <a:solidFill>
                  <a:srgbClr val="B2B2B2"/>
                </a:solidFill>
                <a:latin typeface="楷体_GB2312" pitchFamily="49" charset="-122"/>
                <a:ea typeface="楷体_GB2312" pitchFamily="49" charset="-122"/>
              </a:rPr>
              <a:t>为</a:t>
            </a:r>
            <a:r>
              <a:rPr lang="zh-CN" altLang="en-US" sz="2400" b="1">
                <a:solidFill>
                  <a:srgbClr val="B2B2B2"/>
                </a:solidFill>
                <a:latin typeface="Times New Roman"/>
                <a:ea typeface="楷体_GB2312" pitchFamily="49" charset="-122"/>
              </a:rPr>
              <a:t>“</a:t>
            </a:r>
            <a:r>
              <a:rPr lang="zh-CN" altLang="en-US" sz="2400" b="1">
                <a:solidFill>
                  <a:srgbClr val="B2B2B2"/>
                </a:solidFill>
                <a:latin typeface="楷体_GB2312" pitchFamily="49" charset="-122"/>
                <a:ea typeface="楷体_GB2312" pitchFamily="49" charset="-122"/>
              </a:rPr>
              <a:t>假</a:t>
            </a:r>
            <a:r>
              <a:rPr lang="zh-CN" altLang="en-US" sz="2400" b="1">
                <a:solidFill>
                  <a:srgbClr val="B2B2B2"/>
                </a:solidFill>
                <a:latin typeface="Times New Roman"/>
                <a:ea typeface="楷体_GB2312" pitchFamily="49" charset="-122"/>
              </a:rPr>
              <a:t>”</a:t>
            </a:r>
            <a:r>
              <a:rPr lang="zh-CN" altLang="en-US" sz="2400" b="1">
                <a:solidFill>
                  <a:srgbClr val="B2B2B2"/>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A2B7A1A-4B8D-48C0-BB89-16F2695D0DAA}"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DCF7AFA4-7508-40DD-A09E-6096FB0A3B79}" type="slidenum">
              <a:rPr lang="en-US" altLang="zh-CN"/>
              <a:pPr/>
              <a:t>39</a:t>
            </a:fld>
            <a:r>
              <a:rPr lang="en-US" altLang="zh-CN"/>
              <a:t>/70</a:t>
            </a:r>
          </a:p>
        </p:txBody>
      </p:sp>
      <p:sp>
        <p:nvSpPr>
          <p:cNvPr id="205826" name="Rectangle 2"/>
          <p:cNvSpPr>
            <a:spLocks noGrp="1" noChangeArrowheads="1"/>
          </p:cNvSpPr>
          <p:nvPr>
            <p:ph type="title"/>
          </p:nvPr>
        </p:nvSpPr>
        <p:spPr>
          <a:xfrm>
            <a:off x="1619250" y="304800"/>
            <a:ext cx="7005638" cy="719138"/>
          </a:xfrm>
        </p:spPr>
        <p:txBody>
          <a:bodyPr/>
          <a:lstStyle/>
          <a:p>
            <a:r>
              <a:rPr lang="zh-CN" altLang="en-US">
                <a:solidFill>
                  <a:srgbClr val="FF0000"/>
                </a:solidFill>
                <a:ea typeface="楷体_GB2312" pitchFamily="49" charset="-122"/>
              </a:rPr>
              <a:t>不便之处</a:t>
            </a:r>
          </a:p>
        </p:txBody>
      </p:sp>
      <p:sp>
        <p:nvSpPr>
          <p:cNvPr id="205827" name="Rectangle 3"/>
          <p:cNvSpPr>
            <a:spLocks noGrp="1" noChangeArrowheads="1"/>
          </p:cNvSpPr>
          <p:nvPr>
            <p:ph type="body" idx="1"/>
          </p:nvPr>
        </p:nvSpPr>
        <p:spPr>
          <a:xfrm>
            <a:off x="1042988" y="1341438"/>
            <a:ext cx="7777162" cy="4911725"/>
          </a:xfrm>
          <a:noFill/>
          <a:ln/>
        </p:spPr>
        <p:txBody>
          <a:bodyPr lIns="90000" tIns="46800" rIns="90000" bIns="46800"/>
          <a:lstStyle/>
          <a:p>
            <a:pPr>
              <a:buClr>
                <a:srgbClr val="FF0000"/>
              </a:buClr>
              <a:buFont typeface="Wingdings" pitchFamily="2" charset="2"/>
              <a:buChar char="n"/>
            </a:pPr>
            <a:r>
              <a:rPr lang="en-US" altLang="zh-CN" sz="2400">
                <a:solidFill>
                  <a:srgbClr val="FF0000"/>
                </a:solidFill>
                <a:latin typeface="楷体_GB2312" pitchFamily="49" charset="-122"/>
                <a:ea typeface="楷体_GB2312" pitchFamily="49" charset="-122"/>
              </a:rPr>
              <a:t>1)</a:t>
            </a:r>
            <a:r>
              <a:rPr lang="zh-CN" altLang="en-US" sz="2400" b="0">
                <a:latin typeface="楷体_GB2312" pitchFamily="49" charset="-122"/>
                <a:ea typeface="楷体_GB2312" pitchFamily="49" charset="-122"/>
              </a:rPr>
              <a:t>从书写上十分不便，总要特别注明个体域。</a:t>
            </a:r>
          </a:p>
          <a:p>
            <a:pPr>
              <a:buClr>
                <a:srgbClr val="FF0000"/>
              </a:buClr>
              <a:buFont typeface="Wingdings" pitchFamily="2" charset="2"/>
              <a:buNone/>
            </a:pPr>
            <a:r>
              <a:rPr lang="zh-CN" altLang="en-US" sz="2400">
                <a:solidFill>
                  <a:srgbClr val="0000FF"/>
                </a:solidFill>
                <a:latin typeface="楷体_GB2312" pitchFamily="49" charset="-122"/>
                <a:ea typeface="楷体_GB2312" pitchFamily="49" charset="-122"/>
              </a:rPr>
              <a:t>  </a:t>
            </a:r>
            <a:r>
              <a:rPr lang="en-US" altLang="zh-CN" sz="2400">
                <a:solidFill>
                  <a:srgbClr val="FF0000"/>
                </a:solidFill>
                <a:latin typeface="楷体_GB2312" pitchFamily="49" charset="-122"/>
                <a:ea typeface="楷体_GB2312" pitchFamily="49" charset="-122"/>
              </a:rPr>
              <a:t>2)</a:t>
            </a:r>
            <a:r>
              <a:rPr lang="zh-CN" altLang="en-US" sz="2400" b="0">
                <a:latin typeface="楷体_GB2312" pitchFamily="49" charset="-122"/>
                <a:ea typeface="楷体_GB2312" pitchFamily="49" charset="-122"/>
              </a:rPr>
              <a:t>在同一个比较复杂的句子中，对于不同命题函数中的个体可能属于不同的个体域，此时无法清晰表达。</a:t>
            </a:r>
          </a:p>
          <a:p>
            <a:pPr>
              <a:buClr>
                <a:srgbClr val="FF0000"/>
              </a:buClr>
              <a:buFont typeface="Wingdings" pitchFamily="2" charset="2"/>
              <a:buNone/>
            </a:pPr>
            <a:r>
              <a:rPr lang="zh-CN" altLang="en-US" sz="2400">
                <a:solidFill>
                  <a:srgbClr val="0000FF"/>
                </a:solidFill>
                <a:latin typeface="楷体_GB2312" pitchFamily="49" charset="-122"/>
                <a:ea typeface="楷体_GB2312" pitchFamily="49" charset="-122"/>
              </a:rPr>
              <a:t>  </a:t>
            </a:r>
            <a:r>
              <a:rPr lang="en-US" altLang="zh-CN" sz="2400">
                <a:solidFill>
                  <a:srgbClr val="FF0000"/>
                </a:solidFill>
                <a:latin typeface="楷体_GB2312" pitchFamily="49" charset="-122"/>
                <a:ea typeface="楷体_GB2312" pitchFamily="49" charset="-122"/>
              </a:rPr>
              <a:t>3)</a:t>
            </a:r>
            <a:r>
              <a:rPr lang="zh-CN" altLang="en-US" sz="2400" b="0">
                <a:latin typeface="楷体_GB2312" pitchFamily="49" charset="-122"/>
                <a:ea typeface="楷体_GB2312" pitchFamily="49" charset="-122"/>
              </a:rPr>
              <a:t>有时，由于个体域的注明不清楚，造成无法确定其真值。对于同一个公式，不同的个体域有可能带来不同的真值。</a:t>
            </a:r>
          </a:p>
          <a:p>
            <a:pPr>
              <a:buClr>
                <a:srgbClr val="FF0000"/>
              </a:buClr>
              <a:buFont typeface="Wingdings" pitchFamily="2" charset="2"/>
              <a:buChar char="n"/>
            </a:pPr>
            <a:r>
              <a:rPr lang="zh-CN" altLang="en-US" sz="2400">
                <a:solidFill>
                  <a:srgbClr val="FF0000"/>
                </a:solidFill>
                <a:latin typeface="楷体_GB2312" pitchFamily="49" charset="-122"/>
                <a:ea typeface="楷体_GB2312" pitchFamily="49" charset="-122"/>
              </a:rPr>
              <a:t>如</a:t>
            </a:r>
            <a:r>
              <a:rPr lang="zh-CN" altLang="zh-CN" sz="2400" noProof="1">
                <a:solidFill>
                  <a:srgbClr val="FF0000"/>
                </a:solidFill>
                <a:latin typeface="楷体_GB2312" pitchFamily="49" charset="-122"/>
                <a:ea typeface="楷体_GB2312" pitchFamily="49" charset="-122"/>
              </a:rPr>
              <a:t>(</a:t>
            </a:r>
            <a:r>
              <a:rPr lang="zh-CN" altLang="zh-CN" sz="2400" noProof="1">
                <a:solidFill>
                  <a:srgbClr val="FF0000"/>
                </a:solidFill>
                <a:latin typeface="楷体_GB2312" pitchFamily="49" charset="-122"/>
                <a:ea typeface="楷体_GB2312" pitchFamily="49" charset="-122"/>
                <a:sym typeface="Symbol" pitchFamily="18" charset="2"/>
              </a:rPr>
              <a:t></a:t>
            </a:r>
            <a:r>
              <a:rPr lang="en-US" altLang="zh-CN" sz="2400" noProof="1">
                <a:solidFill>
                  <a:srgbClr val="FF0000"/>
                </a:solidFill>
                <a:latin typeface="楷体_GB2312" pitchFamily="49" charset="-122"/>
                <a:ea typeface="楷体_GB2312" pitchFamily="49" charset="-122"/>
              </a:rPr>
              <a:t>x)</a:t>
            </a:r>
            <a:r>
              <a:rPr lang="en-US" altLang="zh-CN" sz="2400">
                <a:solidFill>
                  <a:srgbClr val="FF0000"/>
                </a:solidFill>
                <a:latin typeface="楷体_GB2312" pitchFamily="49" charset="-122"/>
                <a:ea typeface="楷体_GB2312" pitchFamily="49" charset="-122"/>
              </a:rPr>
              <a:t>(x</a:t>
            </a:r>
            <a:r>
              <a:rPr lang="zh-CN" altLang="en-US" sz="2400">
                <a:solidFill>
                  <a:srgbClr val="FF0000"/>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rPr>
              <a:t>6</a:t>
            </a:r>
            <a:r>
              <a:rPr lang="zh-CN" altLang="en-US" sz="2400">
                <a:solidFill>
                  <a:srgbClr val="FF0000"/>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rPr>
              <a:t>5):</a:t>
            </a:r>
          </a:p>
          <a:p>
            <a:pPr lvl="1" algn="just">
              <a:buFontTx/>
              <a:buNone/>
            </a:pPr>
            <a:r>
              <a:rPr lang="en-US" altLang="zh-CN" sz="2400" b="1">
                <a:solidFill>
                  <a:srgbClr val="FF0000"/>
                </a:solidFill>
                <a:latin typeface="楷体_GB2312" pitchFamily="49" charset="-122"/>
                <a:ea typeface="楷体_GB2312" pitchFamily="49" charset="-122"/>
              </a:rPr>
              <a:t>1</a:t>
            </a:r>
            <a:r>
              <a:rPr lang="zh-CN" altLang="en-US" sz="2400" b="1">
                <a:solidFill>
                  <a:srgbClr val="FF0000"/>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在实数范围内时，确有</a:t>
            </a:r>
            <a:r>
              <a:rPr lang="en-US" altLang="zh-CN" sz="2400" b="1">
                <a:solidFill>
                  <a:srgbClr val="0000FF"/>
                </a:solidFill>
                <a:latin typeface="楷体_GB2312" pitchFamily="49" charset="-122"/>
                <a:ea typeface="楷体_GB2312" pitchFamily="49" charset="-122"/>
              </a:rPr>
              <a:t>x</a:t>
            </a:r>
            <a:r>
              <a:rPr lang="zh-CN" altLang="en-US" sz="2400" b="1">
                <a:solidFill>
                  <a:srgbClr val="0000FF"/>
                </a:solidFill>
                <a:latin typeface="楷体_GB2312" pitchFamily="49" charset="-122"/>
                <a:ea typeface="楷体_GB2312" pitchFamily="49" charset="-122"/>
              </a:rPr>
              <a:t>＝</a:t>
            </a:r>
            <a:r>
              <a:rPr lang="en-US" altLang="zh-CN" sz="2400" b="1">
                <a:solidFill>
                  <a:srgbClr val="0000FF"/>
                </a:solidFill>
                <a:latin typeface="楷体_GB2312" pitchFamily="49" charset="-122"/>
                <a:ea typeface="楷体_GB2312" pitchFamily="49" charset="-122"/>
              </a:rPr>
              <a:t>-1</a:t>
            </a:r>
            <a:r>
              <a:rPr lang="zh-CN" altLang="en-US" sz="2400" b="1">
                <a:solidFill>
                  <a:srgbClr val="0000FF"/>
                </a:solidFill>
                <a:latin typeface="楷体_GB2312" pitchFamily="49" charset="-122"/>
                <a:ea typeface="楷体_GB2312" pitchFamily="49" charset="-122"/>
              </a:rPr>
              <a:t>使得</a:t>
            </a:r>
            <a:r>
              <a:rPr lang="en-US" altLang="zh-CN" sz="2400" b="1">
                <a:solidFill>
                  <a:srgbClr val="0000FF"/>
                </a:solidFill>
                <a:latin typeface="楷体_GB2312" pitchFamily="49" charset="-122"/>
                <a:ea typeface="楷体_GB2312" pitchFamily="49" charset="-122"/>
              </a:rPr>
              <a:t>x</a:t>
            </a:r>
            <a:r>
              <a:rPr lang="zh-CN" altLang="en-US" sz="2400" b="1">
                <a:solidFill>
                  <a:srgbClr val="0000FF"/>
                </a:solidFill>
                <a:latin typeface="楷体_GB2312" pitchFamily="49" charset="-122"/>
                <a:ea typeface="楷体_GB2312" pitchFamily="49" charset="-122"/>
              </a:rPr>
              <a:t>＋</a:t>
            </a:r>
            <a:r>
              <a:rPr lang="en-US" altLang="zh-CN" sz="2400" b="1">
                <a:solidFill>
                  <a:srgbClr val="0000FF"/>
                </a:solidFill>
                <a:latin typeface="楷体_GB2312" pitchFamily="49" charset="-122"/>
                <a:ea typeface="楷体_GB2312" pitchFamily="49" charset="-122"/>
              </a:rPr>
              <a:t>6</a:t>
            </a:r>
            <a:r>
              <a:rPr lang="zh-CN" altLang="en-US" sz="2400" b="1">
                <a:solidFill>
                  <a:srgbClr val="0000FF"/>
                </a:solidFill>
                <a:latin typeface="楷体_GB2312" pitchFamily="49" charset="-122"/>
                <a:ea typeface="楷体_GB2312" pitchFamily="49" charset="-122"/>
              </a:rPr>
              <a:t>＝</a:t>
            </a:r>
            <a:r>
              <a:rPr lang="en-US" altLang="zh-CN" sz="2400" b="1">
                <a:solidFill>
                  <a:srgbClr val="0000FF"/>
                </a:solidFill>
                <a:latin typeface="楷体_GB2312" pitchFamily="49" charset="-122"/>
                <a:ea typeface="楷体_GB2312" pitchFamily="49" charset="-122"/>
              </a:rPr>
              <a:t>5</a:t>
            </a:r>
            <a:r>
              <a:rPr lang="zh-CN" altLang="en-US" sz="2400" b="1">
                <a:solidFill>
                  <a:srgbClr val="0000FF"/>
                </a:solidFill>
                <a:latin typeface="楷体_GB2312" pitchFamily="49" charset="-122"/>
                <a:ea typeface="楷体_GB2312" pitchFamily="49" charset="-122"/>
              </a:rPr>
              <a:t>，</a:t>
            </a:r>
          </a:p>
          <a:p>
            <a:pPr lvl="1" algn="just">
              <a:buFontTx/>
              <a:buNone/>
            </a:pPr>
            <a:r>
              <a:rPr lang="zh-CN" altLang="en-US" sz="2400" b="1">
                <a:solidFill>
                  <a:srgbClr val="0000FF"/>
                </a:solidFill>
                <a:latin typeface="楷体_GB2312" pitchFamily="49" charset="-122"/>
                <a:ea typeface="楷体_GB2312" pitchFamily="49" charset="-122"/>
              </a:rPr>
              <a:t>   因此，</a:t>
            </a:r>
            <a:r>
              <a:rPr lang="zh-CN" altLang="zh-CN" sz="2400" b="1" noProof="1">
                <a:solidFill>
                  <a:srgbClr val="0000FF"/>
                </a:solidFill>
                <a:latin typeface="楷体_GB2312" pitchFamily="49" charset="-122"/>
                <a:ea typeface="楷体_GB2312" pitchFamily="49" charset="-122"/>
              </a:rPr>
              <a:t>(</a:t>
            </a:r>
            <a:r>
              <a:rPr lang="zh-CN" altLang="zh-CN" sz="2400" b="1" noProof="1">
                <a:solidFill>
                  <a:srgbClr val="0000FF"/>
                </a:solidFill>
                <a:latin typeface="楷体_GB2312" pitchFamily="49" charset="-122"/>
                <a:ea typeface="楷体_GB2312" pitchFamily="49" charset="-122"/>
                <a:sym typeface="Symbol" pitchFamily="18" charset="2"/>
              </a:rPr>
              <a:t></a:t>
            </a:r>
            <a:r>
              <a:rPr lang="en-US" altLang="zh-CN" sz="2400" b="1" noProof="1">
                <a:solidFill>
                  <a:srgbClr val="0000FF"/>
                </a:solidFill>
                <a:latin typeface="楷体_GB2312" pitchFamily="49" charset="-122"/>
                <a:ea typeface="楷体_GB2312" pitchFamily="49" charset="-122"/>
              </a:rPr>
              <a:t>x)</a:t>
            </a:r>
            <a:r>
              <a:rPr lang="en-US" altLang="zh-CN" sz="2400" b="1">
                <a:solidFill>
                  <a:srgbClr val="0000FF"/>
                </a:solidFill>
                <a:latin typeface="楷体_GB2312" pitchFamily="49" charset="-122"/>
                <a:ea typeface="楷体_GB2312" pitchFamily="49" charset="-122"/>
              </a:rPr>
              <a:t>(x</a:t>
            </a:r>
            <a:r>
              <a:rPr lang="zh-CN" altLang="en-US" sz="2400" b="1">
                <a:solidFill>
                  <a:srgbClr val="0000FF"/>
                </a:solidFill>
                <a:latin typeface="楷体_GB2312" pitchFamily="49" charset="-122"/>
                <a:ea typeface="楷体_GB2312" pitchFamily="49" charset="-122"/>
              </a:rPr>
              <a:t>＋</a:t>
            </a:r>
            <a:r>
              <a:rPr lang="en-US" altLang="zh-CN" sz="2400" b="1">
                <a:solidFill>
                  <a:srgbClr val="0000FF"/>
                </a:solidFill>
                <a:latin typeface="楷体_GB2312" pitchFamily="49" charset="-122"/>
                <a:ea typeface="楷体_GB2312" pitchFamily="49" charset="-122"/>
              </a:rPr>
              <a:t>6</a:t>
            </a:r>
            <a:r>
              <a:rPr lang="zh-CN" altLang="en-US" sz="2400" b="1">
                <a:solidFill>
                  <a:srgbClr val="0000FF"/>
                </a:solidFill>
                <a:latin typeface="楷体_GB2312" pitchFamily="49" charset="-122"/>
                <a:ea typeface="楷体_GB2312" pitchFamily="49" charset="-122"/>
              </a:rPr>
              <a:t>＝</a:t>
            </a:r>
            <a:r>
              <a:rPr lang="en-US" altLang="zh-CN" sz="2400" b="1">
                <a:solidFill>
                  <a:srgbClr val="0000FF"/>
                </a:solidFill>
                <a:latin typeface="楷体_GB2312" pitchFamily="49" charset="-122"/>
                <a:ea typeface="楷体_GB2312" pitchFamily="49" charset="-122"/>
              </a:rPr>
              <a:t>5)</a:t>
            </a:r>
            <a:r>
              <a:rPr lang="zh-CN" altLang="en-US" sz="2400" b="1">
                <a:solidFill>
                  <a:srgbClr val="0000FF"/>
                </a:solidFill>
                <a:latin typeface="楷体_GB2312" pitchFamily="49" charset="-122"/>
                <a:ea typeface="楷体_GB2312" pitchFamily="49" charset="-122"/>
              </a:rPr>
              <a:t>为</a:t>
            </a:r>
            <a:r>
              <a:rPr lang="zh-CN" altLang="en-US" sz="2400" b="1">
                <a:solidFill>
                  <a:srgbClr val="0000FF"/>
                </a:solidFill>
                <a:latin typeface="Times New Roman"/>
                <a:ea typeface="楷体_GB2312" pitchFamily="49" charset="-122"/>
              </a:rPr>
              <a:t>“</a:t>
            </a:r>
            <a:r>
              <a:rPr lang="zh-CN" altLang="en-US" sz="2400" b="1">
                <a:solidFill>
                  <a:srgbClr val="0000FF"/>
                </a:solidFill>
                <a:latin typeface="楷体_GB2312" pitchFamily="49" charset="-122"/>
                <a:ea typeface="楷体_GB2312" pitchFamily="49" charset="-122"/>
              </a:rPr>
              <a:t>真</a:t>
            </a:r>
            <a:r>
              <a:rPr lang="zh-CN" altLang="en-US" sz="2400" b="1">
                <a:solidFill>
                  <a:srgbClr val="0000FF"/>
                </a:solidFill>
                <a:latin typeface="Times New Roman"/>
                <a:ea typeface="楷体_GB2312" pitchFamily="49" charset="-122"/>
              </a:rPr>
              <a:t>”</a:t>
            </a:r>
            <a:r>
              <a:rPr lang="zh-CN" altLang="en-US" sz="2400" b="1">
                <a:solidFill>
                  <a:srgbClr val="0000FF"/>
                </a:solidFill>
                <a:latin typeface="楷体_GB2312" pitchFamily="49" charset="-122"/>
                <a:ea typeface="楷体_GB2312" pitchFamily="49" charset="-122"/>
              </a:rPr>
              <a:t>。</a:t>
            </a:r>
          </a:p>
          <a:p>
            <a:pPr lvl="1" algn="just">
              <a:buFontTx/>
              <a:buNone/>
            </a:pPr>
            <a:r>
              <a:rPr lang="en-US" altLang="zh-CN" sz="2400" b="1">
                <a:solidFill>
                  <a:srgbClr val="FF0000"/>
                </a:solidFill>
                <a:latin typeface="楷体_GB2312" pitchFamily="49" charset="-122"/>
                <a:ea typeface="楷体_GB2312" pitchFamily="49" charset="-122"/>
              </a:rPr>
              <a:t>2</a:t>
            </a:r>
            <a:r>
              <a:rPr lang="zh-CN" altLang="en-US" sz="2400" b="1">
                <a:solidFill>
                  <a:srgbClr val="FF0000"/>
                </a:solidFill>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在正整数范围内时，则找不到任何</a:t>
            </a:r>
            <a:r>
              <a:rPr lang="en-US" altLang="zh-CN" sz="2400" b="1">
                <a:solidFill>
                  <a:srgbClr val="0000FF"/>
                </a:solidFill>
                <a:latin typeface="楷体_GB2312" pitchFamily="49" charset="-122"/>
                <a:ea typeface="楷体_GB2312" pitchFamily="49" charset="-122"/>
              </a:rPr>
              <a:t>x</a:t>
            </a:r>
            <a:r>
              <a:rPr lang="zh-CN" altLang="en-US" sz="2400" b="1">
                <a:solidFill>
                  <a:srgbClr val="0000FF"/>
                </a:solidFill>
                <a:latin typeface="楷体_GB2312" pitchFamily="49" charset="-122"/>
                <a:ea typeface="楷体_GB2312" pitchFamily="49" charset="-122"/>
              </a:rPr>
              <a:t>，使得</a:t>
            </a:r>
          </a:p>
          <a:p>
            <a:pPr lvl="1" algn="just">
              <a:buFontTx/>
              <a:buNone/>
            </a:pPr>
            <a:r>
              <a:rPr lang="zh-CN" altLang="en-US" sz="2400" b="1">
                <a:solidFill>
                  <a:srgbClr val="0000FF"/>
                </a:solidFill>
                <a:latin typeface="楷体_GB2312" pitchFamily="49" charset="-122"/>
                <a:ea typeface="楷体_GB2312" pitchFamily="49" charset="-122"/>
              </a:rPr>
              <a:t>   </a:t>
            </a:r>
            <a:r>
              <a:rPr lang="en-US" altLang="zh-CN" sz="2400" b="1">
                <a:solidFill>
                  <a:srgbClr val="0000FF"/>
                </a:solidFill>
                <a:latin typeface="楷体_GB2312" pitchFamily="49" charset="-122"/>
                <a:ea typeface="楷体_GB2312" pitchFamily="49" charset="-122"/>
              </a:rPr>
              <a:t>x</a:t>
            </a:r>
            <a:r>
              <a:rPr lang="zh-CN" altLang="en-US" sz="2400" b="1">
                <a:solidFill>
                  <a:srgbClr val="0000FF"/>
                </a:solidFill>
                <a:latin typeface="楷体_GB2312" pitchFamily="49" charset="-122"/>
                <a:ea typeface="楷体_GB2312" pitchFamily="49" charset="-122"/>
              </a:rPr>
              <a:t>＋</a:t>
            </a:r>
            <a:r>
              <a:rPr lang="en-US" altLang="zh-CN" sz="2400" b="1">
                <a:solidFill>
                  <a:srgbClr val="0000FF"/>
                </a:solidFill>
                <a:latin typeface="楷体_GB2312" pitchFamily="49" charset="-122"/>
                <a:ea typeface="楷体_GB2312" pitchFamily="49" charset="-122"/>
              </a:rPr>
              <a:t>6</a:t>
            </a:r>
            <a:r>
              <a:rPr lang="zh-CN" altLang="en-US" sz="2400" b="1">
                <a:solidFill>
                  <a:srgbClr val="0000FF"/>
                </a:solidFill>
                <a:latin typeface="楷体_GB2312" pitchFamily="49" charset="-122"/>
                <a:ea typeface="楷体_GB2312" pitchFamily="49" charset="-122"/>
              </a:rPr>
              <a:t>＝</a:t>
            </a:r>
            <a:r>
              <a:rPr lang="en-US" altLang="zh-CN" sz="2400" b="1">
                <a:solidFill>
                  <a:srgbClr val="0000FF"/>
                </a:solidFill>
                <a:latin typeface="楷体_GB2312" pitchFamily="49" charset="-122"/>
                <a:ea typeface="楷体_GB2312" pitchFamily="49" charset="-122"/>
              </a:rPr>
              <a:t>5</a:t>
            </a:r>
            <a:r>
              <a:rPr lang="zh-CN" altLang="en-US" sz="2400" b="1">
                <a:solidFill>
                  <a:srgbClr val="0000FF"/>
                </a:solidFill>
                <a:latin typeface="楷体_GB2312" pitchFamily="49" charset="-122"/>
                <a:ea typeface="楷体_GB2312" pitchFamily="49" charset="-122"/>
              </a:rPr>
              <a:t>为</a:t>
            </a:r>
            <a:r>
              <a:rPr lang="zh-CN" altLang="en-US" sz="2400" b="1">
                <a:solidFill>
                  <a:srgbClr val="0000FF"/>
                </a:solidFill>
                <a:latin typeface="Times New Roman"/>
                <a:ea typeface="楷体_GB2312" pitchFamily="49" charset="-122"/>
              </a:rPr>
              <a:t>“</a:t>
            </a:r>
            <a:r>
              <a:rPr lang="zh-CN" altLang="en-US" sz="2400" b="1">
                <a:solidFill>
                  <a:srgbClr val="0000FF"/>
                </a:solidFill>
                <a:latin typeface="楷体_GB2312" pitchFamily="49" charset="-122"/>
                <a:ea typeface="楷体_GB2312" pitchFamily="49" charset="-122"/>
              </a:rPr>
              <a:t>真</a:t>
            </a:r>
            <a:r>
              <a:rPr lang="zh-CN" altLang="en-US" sz="2400" b="1">
                <a:solidFill>
                  <a:srgbClr val="0000FF"/>
                </a:solidFill>
                <a:latin typeface="Times New Roman"/>
                <a:ea typeface="楷体_GB2312" pitchFamily="49" charset="-122"/>
              </a:rPr>
              <a:t>”</a:t>
            </a:r>
            <a:r>
              <a:rPr lang="zh-CN" altLang="en-US" sz="2400" b="1">
                <a:solidFill>
                  <a:srgbClr val="0000FF"/>
                </a:solidFill>
                <a:latin typeface="楷体_GB2312" pitchFamily="49" charset="-122"/>
                <a:ea typeface="楷体_GB2312" pitchFamily="49" charset="-122"/>
              </a:rPr>
              <a:t>，所以，</a:t>
            </a:r>
            <a:r>
              <a:rPr lang="zh-CN" altLang="zh-CN" sz="2400" b="1" noProof="1">
                <a:solidFill>
                  <a:srgbClr val="0000FF"/>
                </a:solidFill>
                <a:latin typeface="楷体_GB2312" pitchFamily="49" charset="-122"/>
                <a:ea typeface="楷体_GB2312" pitchFamily="49" charset="-122"/>
              </a:rPr>
              <a:t>(</a:t>
            </a:r>
            <a:r>
              <a:rPr lang="zh-CN" altLang="zh-CN" sz="2400" b="1" noProof="1">
                <a:solidFill>
                  <a:srgbClr val="0000FF"/>
                </a:solidFill>
                <a:latin typeface="楷体_GB2312" pitchFamily="49" charset="-122"/>
                <a:ea typeface="楷体_GB2312" pitchFamily="49" charset="-122"/>
                <a:sym typeface="Symbol" pitchFamily="18" charset="2"/>
              </a:rPr>
              <a:t></a:t>
            </a:r>
            <a:r>
              <a:rPr lang="en-US" altLang="zh-CN" sz="2400" b="1" noProof="1">
                <a:solidFill>
                  <a:srgbClr val="0000FF"/>
                </a:solidFill>
                <a:latin typeface="楷体_GB2312" pitchFamily="49" charset="-122"/>
                <a:ea typeface="楷体_GB2312" pitchFamily="49" charset="-122"/>
              </a:rPr>
              <a:t>x)</a:t>
            </a:r>
            <a:r>
              <a:rPr lang="en-US" altLang="zh-CN" sz="2400" b="1">
                <a:solidFill>
                  <a:srgbClr val="0000FF"/>
                </a:solidFill>
                <a:latin typeface="楷体_GB2312" pitchFamily="49" charset="-122"/>
                <a:ea typeface="楷体_GB2312" pitchFamily="49" charset="-122"/>
              </a:rPr>
              <a:t>(x</a:t>
            </a:r>
            <a:r>
              <a:rPr lang="zh-CN" altLang="en-US" sz="2400" b="1">
                <a:solidFill>
                  <a:srgbClr val="0000FF"/>
                </a:solidFill>
                <a:latin typeface="楷体_GB2312" pitchFamily="49" charset="-122"/>
                <a:ea typeface="楷体_GB2312" pitchFamily="49" charset="-122"/>
              </a:rPr>
              <a:t>＋</a:t>
            </a:r>
            <a:r>
              <a:rPr lang="en-US" altLang="zh-CN" sz="2400" b="1">
                <a:solidFill>
                  <a:srgbClr val="0000FF"/>
                </a:solidFill>
                <a:latin typeface="楷体_GB2312" pitchFamily="49" charset="-122"/>
                <a:ea typeface="楷体_GB2312" pitchFamily="49" charset="-122"/>
              </a:rPr>
              <a:t>6</a:t>
            </a:r>
            <a:r>
              <a:rPr lang="zh-CN" altLang="en-US" sz="2400" b="1">
                <a:solidFill>
                  <a:srgbClr val="0000FF"/>
                </a:solidFill>
                <a:latin typeface="楷体_GB2312" pitchFamily="49" charset="-122"/>
                <a:ea typeface="楷体_GB2312" pitchFamily="49" charset="-122"/>
              </a:rPr>
              <a:t>＝</a:t>
            </a:r>
            <a:r>
              <a:rPr lang="en-US" altLang="zh-CN" sz="2400" b="1">
                <a:solidFill>
                  <a:srgbClr val="0000FF"/>
                </a:solidFill>
                <a:latin typeface="楷体_GB2312" pitchFamily="49" charset="-122"/>
                <a:ea typeface="楷体_GB2312" pitchFamily="49" charset="-122"/>
              </a:rPr>
              <a:t>5)</a:t>
            </a:r>
            <a:r>
              <a:rPr lang="zh-CN" altLang="en-US" sz="2400" b="1">
                <a:solidFill>
                  <a:srgbClr val="0000FF"/>
                </a:solidFill>
                <a:latin typeface="楷体_GB2312" pitchFamily="49" charset="-122"/>
                <a:ea typeface="楷体_GB2312" pitchFamily="49" charset="-122"/>
              </a:rPr>
              <a:t>为</a:t>
            </a:r>
            <a:r>
              <a:rPr lang="zh-CN" altLang="en-US" sz="2400" b="1">
                <a:solidFill>
                  <a:srgbClr val="0000FF"/>
                </a:solidFill>
                <a:latin typeface="Times New Roman"/>
                <a:ea typeface="楷体_GB2312" pitchFamily="49" charset="-122"/>
              </a:rPr>
              <a:t>“</a:t>
            </a:r>
            <a:r>
              <a:rPr lang="zh-CN" altLang="en-US" sz="2400" b="1">
                <a:solidFill>
                  <a:srgbClr val="0000FF"/>
                </a:solidFill>
                <a:latin typeface="楷体_GB2312" pitchFamily="49" charset="-122"/>
                <a:ea typeface="楷体_GB2312" pitchFamily="49" charset="-122"/>
              </a:rPr>
              <a:t>假</a:t>
            </a:r>
            <a:r>
              <a:rPr lang="zh-CN" altLang="en-US" sz="2400" b="1">
                <a:solidFill>
                  <a:srgbClr val="0000FF"/>
                </a:solidFill>
                <a:latin typeface="Times New Roman"/>
                <a:ea typeface="楷体_GB2312" pitchFamily="49" charset="-122"/>
              </a:rPr>
              <a:t>”</a:t>
            </a:r>
            <a:r>
              <a:rPr lang="zh-CN" altLang="en-US" sz="2400" b="1">
                <a:solidFill>
                  <a:srgbClr val="0000FF"/>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B172A53-7306-47D7-8617-58D2CADE1106}"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266FB870-4014-4864-8DDC-7B2FF45CBE36}" type="slidenum">
              <a:rPr lang="en-US" altLang="zh-CN"/>
              <a:pPr/>
              <a:t>4</a:t>
            </a:fld>
            <a:r>
              <a:rPr lang="en-US" altLang="zh-CN"/>
              <a:t>/70</a:t>
            </a:r>
          </a:p>
        </p:txBody>
      </p:sp>
      <p:sp>
        <p:nvSpPr>
          <p:cNvPr id="185346" name="Rectangle 2"/>
          <p:cNvSpPr>
            <a:spLocks noGrp="1" noChangeArrowheads="1"/>
          </p:cNvSpPr>
          <p:nvPr>
            <p:ph type="body" idx="1"/>
          </p:nvPr>
        </p:nvSpPr>
        <p:spPr>
          <a:xfrm>
            <a:off x="1187450" y="1052513"/>
            <a:ext cx="7620000" cy="4892675"/>
          </a:xfrm>
        </p:spPr>
        <p:txBody>
          <a:bodyPr/>
          <a:lstStyle/>
          <a:p>
            <a:pPr algn="l">
              <a:spcBef>
                <a:spcPct val="20000"/>
              </a:spcBef>
              <a:buClr>
                <a:srgbClr val="FF0000"/>
              </a:buClr>
              <a:buFont typeface="Wingdings" pitchFamily="2" charset="2"/>
              <a:buChar char="n"/>
            </a:pPr>
            <a:r>
              <a:rPr lang="zh-CN" altLang="en-US" sz="2400" b="0">
                <a:latin typeface="楷体_GB2312" pitchFamily="49" charset="-122"/>
                <a:ea typeface="楷体_GB2312" pitchFamily="49" charset="-122"/>
              </a:rPr>
              <a:t>命题逻辑是数理逻辑的基础，主要研究命题和命题演算。原子命题是命题演算的基本单位，并把它看作是不可再分解。这就带来了命题逻辑的局限性。命题逻辑研究的范围限制在命题及其外部关系上，无法研究命题内部的成份、结构，命题之间所具有的逻辑特征（共同性和差异性）</a:t>
            </a:r>
          </a:p>
          <a:p>
            <a:pPr>
              <a:buClr>
                <a:srgbClr val="FF0000"/>
              </a:buClr>
              <a:buFont typeface="Wingdings" pitchFamily="2" charset="2"/>
              <a:buChar char="n"/>
            </a:pPr>
            <a:r>
              <a:rPr lang="zh-CN" altLang="en-US" sz="2400">
                <a:solidFill>
                  <a:srgbClr val="FF0000"/>
                </a:solidFill>
                <a:latin typeface="楷体_GB2312" pitchFamily="49" charset="-122"/>
                <a:ea typeface="楷体_GB2312" pitchFamily="49" charset="-122"/>
              </a:rPr>
              <a:t>例</a:t>
            </a:r>
            <a:r>
              <a:rPr lang="en-US" altLang="zh-CN" sz="2400">
                <a:solidFill>
                  <a:srgbClr val="FF0000"/>
                </a:solidFill>
                <a:latin typeface="楷体_GB2312" pitchFamily="49" charset="-122"/>
                <a:ea typeface="楷体_GB2312" pitchFamily="49" charset="-122"/>
              </a:rPr>
              <a:t>1.1</a:t>
            </a:r>
            <a:r>
              <a:rPr lang="en-US" altLang="zh-CN" sz="2400">
                <a:latin typeface="楷体_GB2312" pitchFamily="49" charset="-122"/>
                <a:ea typeface="楷体_GB2312" pitchFamily="49" charset="-122"/>
              </a:rPr>
              <a:t> </a:t>
            </a:r>
            <a:r>
              <a:rPr lang="zh-CN" altLang="en-US" sz="2400">
                <a:solidFill>
                  <a:srgbClr val="0000FF"/>
                </a:solidFill>
                <a:latin typeface="楷体_GB2312" pitchFamily="49" charset="-122"/>
                <a:ea typeface="楷体_GB2312" pitchFamily="49" charset="-122"/>
              </a:rPr>
              <a:t>设基本命题，</a:t>
            </a:r>
            <a:r>
              <a:rPr lang="en-US" altLang="zh-CN" sz="2400">
                <a:solidFill>
                  <a:srgbClr val="0000FF"/>
                </a:solidFill>
                <a:latin typeface="楷体_GB2312" pitchFamily="49" charset="-122"/>
                <a:ea typeface="楷体_GB2312" pitchFamily="49" charset="-122"/>
              </a:rPr>
              <a:t>P</a:t>
            </a:r>
            <a:r>
              <a:rPr lang="zh-CN" altLang="en-US" sz="2400">
                <a:solidFill>
                  <a:srgbClr val="0000FF"/>
                </a:solidFill>
                <a:latin typeface="楷体_GB2312" pitchFamily="49" charset="-122"/>
                <a:ea typeface="楷体_GB2312" pitchFamily="49" charset="-122"/>
              </a:rPr>
              <a:t>：李明是大学生；</a:t>
            </a:r>
            <a:r>
              <a:rPr lang="en-US" altLang="zh-CN" sz="2400">
                <a:solidFill>
                  <a:srgbClr val="0000FF"/>
                </a:solidFill>
                <a:latin typeface="楷体_GB2312" pitchFamily="49" charset="-122"/>
                <a:ea typeface="楷体_GB2312" pitchFamily="49" charset="-122"/>
              </a:rPr>
              <a:t>Q</a:t>
            </a:r>
            <a:r>
              <a:rPr lang="zh-CN" altLang="en-US" sz="2400">
                <a:solidFill>
                  <a:srgbClr val="0000FF"/>
                </a:solidFill>
                <a:latin typeface="楷体_GB2312" pitchFamily="49" charset="-122"/>
                <a:ea typeface="楷体_GB2312" pitchFamily="49" charset="-122"/>
              </a:rPr>
              <a:t>：王芳是大学生 </a:t>
            </a:r>
            <a:r>
              <a:rPr lang="en-US" altLang="zh-CN" sz="2400">
                <a:solidFill>
                  <a:srgbClr val="0000FF"/>
                </a:solidFill>
                <a:latin typeface="楷体_GB2312" pitchFamily="49" charset="-122"/>
                <a:ea typeface="楷体_GB2312" pitchFamily="49" charset="-122"/>
              </a:rPr>
              <a:t>R</a:t>
            </a:r>
            <a:r>
              <a:rPr lang="zh-CN" altLang="en-US" sz="2400">
                <a:solidFill>
                  <a:srgbClr val="0000FF"/>
                </a:solidFill>
                <a:latin typeface="楷体_GB2312" pitchFamily="49" charset="-122"/>
                <a:ea typeface="楷体_GB2312" pitchFamily="49" charset="-122"/>
              </a:rPr>
              <a:t>：松树是植物。</a:t>
            </a:r>
          </a:p>
          <a:p>
            <a:pPr>
              <a:buFont typeface="Wingdings" pitchFamily="2" charset="2"/>
              <a:buNone/>
            </a:pPr>
            <a:r>
              <a:rPr lang="zh-CN" altLang="en-US" sz="2400">
                <a:solidFill>
                  <a:srgbClr val="0000FF"/>
                </a:solidFill>
                <a:latin typeface="楷体_GB2312" pitchFamily="49" charset="-122"/>
                <a:ea typeface="楷体_GB2312" pitchFamily="49" charset="-122"/>
              </a:rPr>
              <a:t>      很明显，</a:t>
            </a:r>
            <a:r>
              <a:rPr lang="en-US" altLang="zh-CN" sz="2400">
                <a:solidFill>
                  <a:srgbClr val="0000FF"/>
                </a:solidFill>
                <a:latin typeface="楷体_GB2312" pitchFamily="49" charset="-122"/>
                <a:ea typeface="楷体_GB2312" pitchFamily="49" charset="-122"/>
              </a:rPr>
              <a:t>P</a:t>
            </a:r>
            <a:r>
              <a:rPr lang="zh-CN" altLang="en-US" sz="2400">
                <a:solidFill>
                  <a:srgbClr val="0000FF"/>
                </a:solidFill>
                <a:latin typeface="楷体_GB2312" pitchFamily="49" charset="-122"/>
                <a:ea typeface="楷体_GB2312" pitchFamily="49" charset="-122"/>
              </a:rPr>
              <a:t>与</a:t>
            </a:r>
            <a:r>
              <a:rPr lang="en-US" altLang="zh-CN" sz="2400">
                <a:solidFill>
                  <a:srgbClr val="0000FF"/>
                </a:solidFill>
                <a:latin typeface="楷体_GB2312" pitchFamily="49" charset="-122"/>
                <a:ea typeface="楷体_GB2312" pitchFamily="49" charset="-122"/>
              </a:rPr>
              <a:t>Q</a:t>
            </a:r>
            <a:r>
              <a:rPr lang="zh-CN" altLang="en-US" sz="2400">
                <a:solidFill>
                  <a:srgbClr val="0000FF"/>
                </a:solidFill>
                <a:latin typeface="楷体_GB2312" pitchFamily="49" charset="-122"/>
                <a:ea typeface="楷体_GB2312" pitchFamily="49" charset="-122"/>
              </a:rPr>
              <a:t>在内部关系上，应该比</a:t>
            </a:r>
            <a:r>
              <a:rPr lang="en-US" altLang="zh-CN" sz="2400">
                <a:solidFill>
                  <a:srgbClr val="0000FF"/>
                </a:solidFill>
                <a:latin typeface="楷体_GB2312" pitchFamily="49" charset="-122"/>
                <a:ea typeface="楷体_GB2312" pitchFamily="49" charset="-122"/>
              </a:rPr>
              <a:t>R</a:t>
            </a:r>
            <a:r>
              <a:rPr lang="zh-CN" altLang="en-US" sz="2400">
                <a:solidFill>
                  <a:srgbClr val="0000FF"/>
                </a:solidFill>
                <a:latin typeface="楷体_GB2312" pitchFamily="49" charset="-122"/>
                <a:ea typeface="楷体_GB2312" pitchFamily="49" charset="-122"/>
              </a:rPr>
              <a:t>密切得多。然而，命题逻辑无法反映这种区别，也无法反映</a:t>
            </a:r>
            <a:r>
              <a:rPr lang="en-US" altLang="zh-CN" sz="2400">
                <a:solidFill>
                  <a:srgbClr val="0000FF"/>
                </a:solidFill>
                <a:latin typeface="楷体_GB2312" pitchFamily="49" charset="-122"/>
                <a:ea typeface="楷体_GB2312" pitchFamily="49" charset="-122"/>
              </a:rPr>
              <a:t>P</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Q</a:t>
            </a:r>
            <a:r>
              <a:rPr lang="zh-CN" altLang="en-US" sz="2400">
                <a:solidFill>
                  <a:srgbClr val="0000FF"/>
                </a:solidFill>
                <a:latin typeface="楷体_GB2312" pitchFamily="49" charset="-122"/>
                <a:ea typeface="楷体_GB2312" pitchFamily="49" charset="-122"/>
              </a:rPr>
              <a:t>间的共同性。</a:t>
            </a:r>
          </a:p>
        </p:txBody>
      </p:sp>
      <p:sp>
        <p:nvSpPr>
          <p:cNvPr id="185347" name="Rectangle 3"/>
          <p:cNvSpPr>
            <a:spLocks noGrp="1" noChangeArrowheads="1"/>
          </p:cNvSpPr>
          <p:nvPr>
            <p:ph type="title"/>
          </p:nvPr>
        </p:nvSpPr>
        <p:spPr>
          <a:xfrm>
            <a:off x="1619250" y="333375"/>
            <a:ext cx="6969125" cy="719138"/>
          </a:xfrm>
          <a:noFill/>
          <a:ln/>
        </p:spPr>
        <p:txBody>
          <a:bodyPr/>
          <a:lstStyle/>
          <a:p>
            <a:pPr algn="l"/>
            <a:r>
              <a:rPr lang="zh-CN" altLang="en-US">
                <a:solidFill>
                  <a:srgbClr val="FF0000"/>
                </a:solidFill>
                <a:latin typeface="楷体_GB2312" pitchFamily="49" charset="-122"/>
                <a:ea typeface="楷体_GB2312" pitchFamily="49" charset="-122"/>
              </a:rPr>
              <a:t>第二章</a:t>
            </a:r>
            <a:r>
              <a:rPr lang="en-US" altLang="zh-CN">
                <a:solidFill>
                  <a:srgbClr val="FF0000"/>
                </a:solidFill>
                <a:latin typeface="楷体_GB2312" pitchFamily="49" charset="-122"/>
                <a:ea typeface="楷体_GB2312" pitchFamily="49" charset="-122"/>
              </a:rPr>
              <a:t>:</a:t>
            </a:r>
            <a:r>
              <a:rPr lang="zh-CN" altLang="en-US">
                <a:solidFill>
                  <a:srgbClr val="FF0000"/>
                </a:solidFill>
                <a:latin typeface="楷体_GB2312" pitchFamily="49" charset="-122"/>
                <a:ea typeface="楷体_GB2312" pitchFamily="49" charset="-122"/>
              </a:rPr>
              <a:t>一阶谓词逻辑</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2AB618EE-9704-4BA5-B742-831AEDF5DF65}" type="datetime1">
              <a:rPr lang="zh-CN" altLang="en-US"/>
              <a:pPr/>
              <a:t>2018/9/27</a:t>
            </a:fld>
            <a:endParaRPr lang="en-US" altLang="zh-CN"/>
          </a:p>
        </p:txBody>
      </p:sp>
      <p:sp>
        <p:nvSpPr>
          <p:cNvPr id="6" name="页脚占位符 4"/>
          <p:cNvSpPr>
            <a:spLocks noGrp="1"/>
          </p:cNvSpPr>
          <p:nvPr>
            <p:ph type="ftr" sz="quarter" idx="11"/>
          </p:nvPr>
        </p:nvSpPr>
        <p:spPr/>
        <p:txBody>
          <a:bodyPr/>
          <a:lstStyle/>
          <a:p>
            <a:r>
              <a:rPr lang="zh-CN" altLang="en-US"/>
              <a:t>计算机学院</a:t>
            </a:r>
          </a:p>
        </p:txBody>
      </p:sp>
      <p:sp>
        <p:nvSpPr>
          <p:cNvPr id="7" name="灯片编号占位符 5"/>
          <p:cNvSpPr>
            <a:spLocks noGrp="1"/>
          </p:cNvSpPr>
          <p:nvPr>
            <p:ph type="sldNum" sz="quarter" idx="12"/>
          </p:nvPr>
        </p:nvSpPr>
        <p:spPr/>
        <p:txBody>
          <a:bodyPr/>
          <a:lstStyle/>
          <a:p>
            <a:fld id="{DF1103A7-7127-4AD3-B1DC-5BEA9E73C5C3}" type="slidenum">
              <a:rPr lang="en-US" altLang="zh-CN"/>
              <a:pPr/>
              <a:t>40</a:t>
            </a:fld>
            <a:r>
              <a:rPr lang="en-US" altLang="zh-CN"/>
              <a:t>/70</a:t>
            </a:r>
          </a:p>
        </p:txBody>
      </p:sp>
      <p:sp>
        <p:nvSpPr>
          <p:cNvPr id="151554" name="Rectangle 2"/>
          <p:cNvSpPr>
            <a:spLocks noGrp="1" noChangeArrowheads="1"/>
          </p:cNvSpPr>
          <p:nvPr>
            <p:ph type="title"/>
          </p:nvPr>
        </p:nvSpPr>
        <p:spPr>
          <a:xfrm>
            <a:off x="1547813" y="304800"/>
            <a:ext cx="7077075" cy="719138"/>
          </a:xfrm>
        </p:spPr>
        <p:txBody>
          <a:bodyPr/>
          <a:lstStyle/>
          <a:p>
            <a:pPr algn="l"/>
            <a:r>
              <a:rPr lang="zh-CN" altLang="en-US" sz="3600">
                <a:solidFill>
                  <a:srgbClr val="FF0000"/>
                </a:solidFill>
                <a:ea typeface="楷体_GB2312" pitchFamily="49" charset="-122"/>
              </a:rPr>
              <a:t>三、全总个体域</a:t>
            </a:r>
          </a:p>
        </p:txBody>
      </p:sp>
      <p:sp>
        <p:nvSpPr>
          <p:cNvPr id="151555" name="Rectangle 3"/>
          <p:cNvSpPr>
            <a:spLocks noGrp="1" noChangeArrowheads="1"/>
          </p:cNvSpPr>
          <p:nvPr>
            <p:ph type="body" idx="1"/>
          </p:nvPr>
        </p:nvSpPr>
        <p:spPr>
          <a:xfrm>
            <a:off x="1066800" y="1166813"/>
            <a:ext cx="7620000" cy="3140075"/>
          </a:xfrm>
        </p:spPr>
        <p:txBody>
          <a:bodyPr/>
          <a:lstStyle/>
          <a:p>
            <a:pPr algn="l">
              <a:buClr>
                <a:srgbClr val="FF0000"/>
              </a:buClr>
              <a:buFont typeface="Wingdings" pitchFamily="2" charset="2"/>
              <a:buChar char="n"/>
            </a:pPr>
            <a:r>
              <a:rPr lang="zh-CN" altLang="en-US" sz="2400">
                <a:solidFill>
                  <a:srgbClr val="0000FF"/>
                </a:solidFill>
                <a:ea typeface="楷体_GB2312" pitchFamily="49" charset="-122"/>
              </a:rPr>
              <a:t>基于上述情况，有必要对个体域进行统一，全部使用全总个体域，此时，对每一个句子中客体变量的变化范围用一定的</a:t>
            </a:r>
            <a:r>
              <a:rPr lang="zh-CN" altLang="en-US" sz="2400">
                <a:solidFill>
                  <a:srgbClr val="FF0000"/>
                </a:solidFill>
                <a:ea typeface="楷体_GB2312" pitchFamily="49" charset="-122"/>
              </a:rPr>
              <a:t>特性谓词</a:t>
            </a:r>
            <a:r>
              <a:rPr lang="zh-CN" altLang="en-US" sz="2400">
                <a:solidFill>
                  <a:srgbClr val="0000FF"/>
                </a:solidFill>
                <a:ea typeface="楷体_GB2312" pitchFamily="49" charset="-122"/>
              </a:rPr>
              <a:t>刻划之。而统一成</a:t>
            </a:r>
            <a:r>
              <a:rPr lang="zh-CN" altLang="en-US" sz="2400">
                <a:solidFill>
                  <a:srgbClr val="FF0000"/>
                </a:solidFill>
                <a:ea typeface="楷体_GB2312" pitchFamily="49" charset="-122"/>
              </a:rPr>
              <a:t>全总个体域</a:t>
            </a:r>
            <a:r>
              <a:rPr lang="zh-CN" altLang="en-US" sz="2400">
                <a:solidFill>
                  <a:srgbClr val="0000FF"/>
                </a:solidFill>
                <a:ea typeface="楷体_GB2312" pitchFamily="49" charset="-122"/>
              </a:rPr>
              <a:t>后，此全总个体域在谓词公式中就不必特别说明，常常省略不记。</a:t>
            </a:r>
          </a:p>
          <a:p>
            <a:pPr algn="l">
              <a:buClr>
                <a:srgbClr val="B2B2B2"/>
              </a:buClr>
              <a:buFont typeface="Wingdings" pitchFamily="2" charset="2"/>
              <a:buChar char="n"/>
            </a:pPr>
            <a:r>
              <a:rPr lang="zh-CN" altLang="en-US" sz="2400">
                <a:solidFill>
                  <a:srgbClr val="B2B2B2"/>
                </a:solidFill>
                <a:ea typeface="楷体_GB2312" pitchFamily="49" charset="-122"/>
              </a:rPr>
              <a:t>同时，这种特性谓词在加入到命题函数中时必定遵循如下原则：</a:t>
            </a:r>
            <a:endParaRPr lang="zh-CN" altLang="en-US" sz="2400" b="0">
              <a:solidFill>
                <a:srgbClr val="B2B2B2"/>
              </a:solidFill>
              <a:latin typeface="宋体" pitchFamily="2" charset="-122"/>
              <a:ea typeface="楷体_GB2312" pitchFamily="49" charset="-122"/>
            </a:endParaRPr>
          </a:p>
        </p:txBody>
      </p:sp>
      <p:sp>
        <p:nvSpPr>
          <p:cNvPr id="151556" name="Rectangle 4"/>
          <p:cNvSpPr>
            <a:spLocks noChangeArrowheads="1"/>
          </p:cNvSpPr>
          <p:nvPr/>
        </p:nvSpPr>
        <p:spPr bwMode="auto">
          <a:xfrm>
            <a:off x="1042988" y="4292600"/>
            <a:ext cx="77724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B2B2B2"/>
              </a:buClr>
              <a:buFont typeface="Wingdings" pitchFamily="2" charset="2"/>
              <a:buNone/>
            </a:pPr>
            <a:r>
              <a:rPr lang="en-US" altLang="zh-CN" b="1">
                <a:solidFill>
                  <a:srgbClr val="B2B2B2"/>
                </a:solidFill>
                <a:latin typeface="黑体" pitchFamily="2" charset="-122"/>
                <a:ea typeface="楷体_GB2312" pitchFamily="49" charset="-122"/>
              </a:rPr>
              <a:t>  1</a:t>
            </a:r>
            <a:r>
              <a:rPr lang="zh-CN" altLang="en-US" b="1">
                <a:solidFill>
                  <a:srgbClr val="B2B2B2"/>
                </a:solidFill>
                <a:latin typeface="黑体" pitchFamily="2" charset="-122"/>
                <a:ea typeface="楷体_GB2312" pitchFamily="49" charset="-122"/>
              </a:rPr>
              <a:t>）对于全称量词，刻划其对应个体域的特性谓词作为蕴涵的前件加入。</a:t>
            </a:r>
          </a:p>
          <a:p>
            <a:pPr marL="342900" indent="-342900" algn="just">
              <a:lnSpc>
                <a:spcPct val="120000"/>
              </a:lnSpc>
              <a:buClr>
                <a:srgbClr val="B2B2B2"/>
              </a:buClr>
              <a:buFont typeface="Wingdings" pitchFamily="2" charset="2"/>
              <a:buNone/>
            </a:pPr>
            <a:r>
              <a:rPr lang="zh-CN" altLang="en-US" b="1">
                <a:solidFill>
                  <a:srgbClr val="B2B2B2"/>
                </a:solidFill>
                <a:latin typeface="黑体" pitchFamily="2" charset="-122"/>
                <a:ea typeface="楷体_GB2312" pitchFamily="49" charset="-122"/>
              </a:rPr>
              <a:t>  </a:t>
            </a:r>
            <a:r>
              <a:rPr lang="en-US" altLang="zh-CN" b="1">
                <a:solidFill>
                  <a:srgbClr val="B2B2B2"/>
                </a:solidFill>
                <a:latin typeface="黑体" pitchFamily="2" charset="-122"/>
                <a:ea typeface="楷体_GB2312" pitchFamily="49" charset="-122"/>
              </a:rPr>
              <a:t>2</a:t>
            </a:r>
            <a:r>
              <a:rPr lang="zh-CN" altLang="en-US" b="1">
                <a:solidFill>
                  <a:srgbClr val="B2B2B2"/>
                </a:solidFill>
                <a:latin typeface="黑体" pitchFamily="2" charset="-122"/>
                <a:ea typeface="楷体_GB2312" pitchFamily="49" charset="-122"/>
              </a:rPr>
              <a:t>）对于存在量词，刻划其对应个体域的特性谓词作为合取式之合取项加入。</a:t>
            </a:r>
            <a:endParaRPr lang="zh-CN" altLang="en-US" b="1">
              <a:solidFill>
                <a:srgbClr val="B2B2B2"/>
              </a:solidFill>
              <a:ea typeface="楷体_GB2312" pitchFamily="49" charset="-122"/>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109499D-0B50-493A-85FE-DA0C29603EC0}" type="datetime1">
              <a:rPr lang="zh-CN" altLang="en-US"/>
              <a:pPr/>
              <a:t>2018/9/27</a:t>
            </a:fld>
            <a:endParaRPr lang="en-US" altLang="zh-CN"/>
          </a:p>
        </p:txBody>
      </p:sp>
      <p:sp>
        <p:nvSpPr>
          <p:cNvPr id="6" name="页脚占位符 4"/>
          <p:cNvSpPr>
            <a:spLocks noGrp="1"/>
          </p:cNvSpPr>
          <p:nvPr>
            <p:ph type="ftr" sz="quarter" idx="11"/>
          </p:nvPr>
        </p:nvSpPr>
        <p:spPr/>
        <p:txBody>
          <a:bodyPr/>
          <a:lstStyle/>
          <a:p>
            <a:r>
              <a:rPr lang="zh-CN" altLang="en-US"/>
              <a:t>计算机学院</a:t>
            </a:r>
          </a:p>
        </p:txBody>
      </p:sp>
      <p:sp>
        <p:nvSpPr>
          <p:cNvPr id="7" name="灯片编号占位符 5"/>
          <p:cNvSpPr>
            <a:spLocks noGrp="1"/>
          </p:cNvSpPr>
          <p:nvPr>
            <p:ph type="sldNum" sz="quarter" idx="12"/>
          </p:nvPr>
        </p:nvSpPr>
        <p:spPr/>
        <p:txBody>
          <a:bodyPr/>
          <a:lstStyle/>
          <a:p>
            <a:fld id="{B45047ED-AB4F-4E99-B7CB-3701E4ABA106}" type="slidenum">
              <a:rPr lang="en-US" altLang="zh-CN"/>
              <a:pPr/>
              <a:t>41</a:t>
            </a:fld>
            <a:r>
              <a:rPr lang="en-US" altLang="zh-CN"/>
              <a:t>/70</a:t>
            </a:r>
          </a:p>
        </p:txBody>
      </p:sp>
      <p:sp>
        <p:nvSpPr>
          <p:cNvPr id="206850" name="Rectangle 2"/>
          <p:cNvSpPr>
            <a:spLocks noGrp="1" noChangeArrowheads="1"/>
          </p:cNvSpPr>
          <p:nvPr>
            <p:ph type="title"/>
          </p:nvPr>
        </p:nvSpPr>
        <p:spPr>
          <a:xfrm>
            <a:off x="1547813" y="304800"/>
            <a:ext cx="7077075" cy="719138"/>
          </a:xfrm>
        </p:spPr>
        <p:txBody>
          <a:bodyPr/>
          <a:lstStyle/>
          <a:p>
            <a:pPr algn="l"/>
            <a:r>
              <a:rPr lang="zh-CN" altLang="en-US" sz="3600">
                <a:solidFill>
                  <a:srgbClr val="FF0000"/>
                </a:solidFill>
                <a:ea typeface="楷体_GB2312" pitchFamily="49" charset="-122"/>
              </a:rPr>
              <a:t>三、全总个体域</a:t>
            </a:r>
          </a:p>
        </p:txBody>
      </p:sp>
      <p:sp>
        <p:nvSpPr>
          <p:cNvPr id="206851" name="Rectangle 3"/>
          <p:cNvSpPr>
            <a:spLocks noGrp="1" noChangeArrowheads="1"/>
          </p:cNvSpPr>
          <p:nvPr>
            <p:ph type="body" idx="1"/>
          </p:nvPr>
        </p:nvSpPr>
        <p:spPr>
          <a:xfrm>
            <a:off x="1066800" y="1166813"/>
            <a:ext cx="7620000" cy="3140075"/>
          </a:xfrm>
        </p:spPr>
        <p:txBody>
          <a:bodyPr/>
          <a:lstStyle/>
          <a:p>
            <a:pPr algn="l">
              <a:buClr>
                <a:srgbClr val="FF0000"/>
              </a:buClr>
              <a:buFont typeface="Wingdings" pitchFamily="2" charset="2"/>
              <a:buChar char="n"/>
            </a:pPr>
            <a:r>
              <a:rPr lang="zh-CN" altLang="en-US" sz="2400" b="0">
                <a:ea typeface="楷体_GB2312" pitchFamily="49" charset="-122"/>
              </a:rPr>
              <a:t>基于上述情况，有必要对个体域进行统一，全部使用全总个体域，此时，对每一个句子中客体变量的变化范围用一定的特性谓词刻划之。而统一成全总个体域后，此全总个体域在谓词公式中就不必特别说明，常常省略不记。</a:t>
            </a:r>
          </a:p>
          <a:p>
            <a:pPr algn="l">
              <a:buClr>
                <a:srgbClr val="FF0000"/>
              </a:buClr>
              <a:buFont typeface="Wingdings" pitchFamily="2" charset="2"/>
              <a:buChar char="n"/>
            </a:pPr>
            <a:r>
              <a:rPr lang="zh-CN" altLang="en-US" sz="2400">
                <a:solidFill>
                  <a:srgbClr val="0000FF"/>
                </a:solidFill>
                <a:ea typeface="楷体_GB2312" pitchFamily="49" charset="-122"/>
              </a:rPr>
              <a:t>同时，这种特性谓词在加入到命题函数中时必定遵循如下</a:t>
            </a:r>
            <a:r>
              <a:rPr lang="zh-CN" altLang="en-US" sz="2400">
                <a:solidFill>
                  <a:srgbClr val="FF0000"/>
                </a:solidFill>
                <a:ea typeface="楷体_GB2312" pitchFamily="49" charset="-122"/>
              </a:rPr>
              <a:t>原则</a:t>
            </a:r>
            <a:r>
              <a:rPr lang="zh-CN" altLang="en-US" sz="2400">
                <a:solidFill>
                  <a:srgbClr val="0000FF"/>
                </a:solidFill>
                <a:ea typeface="楷体_GB2312" pitchFamily="49" charset="-122"/>
              </a:rPr>
              <a:t>：</a:t>
            </a:r>
            <a:endParaRPr lang="zh-CN" altLang="en-US" sz="2400" b="0">
              <a:solidFill>
                <a:srgbClr val="0000FF"/>
              </a:solidFill>
              <a:latin typeface="宋体" pitchFamily="2" charset="-122"/>
              <a:ea typeface="楷体_GB2312" pitchFamily="49" charset="-122"/>
            </a:endParaRPr>
          </a:p>
        </p:txBody>
      </p:sp>
      <p:sp>
        <p:nvSpPr>
          <p:cNvPr id="206852" name="Rectangle 4"/>
          <p:cNvSpPr>
            <a:spLocks noChangeArrowheads="1"/>
          </p:cNvSpPr>
          <p:nvPr/>
        </p:nvSpPr>
        <p:spPr bwMode="auto">
          <a:xfrm>
            <a:off x="1042988" y="4292600"/>
            <a:ext cx="77724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None/>
            </a:pPr>
            <a:r>
              <a:rPr lang="en-US" altLang="zh-CN" b="1">
                <a:solidFill>
                  <a:srgbClr val="0000FF"/>
                </a:solidFill>
                <a:latin typeface="黑体" pitchFamily="2" charset="-122"/>
                <a:ea typeface="楷体_GB2312" pitchFamily="49" charset="-122"/>
              </a:rPr>
              <a:t>  </a:t>
            </a:r>
            <a:r>
              <a:rPr lang="en-US" altLang="zh-CN" b="1">
                <a:solidFill>
                  <a:srgbClr val="FF0000"/>
                </a:solidFill>
                <a:latin typeface="黑体" pitchFamily="2" charset="-122"/>
                <a:ea typeface="楷体_GB2312" pitchFamily="49" charset="-122"/>
              </a:rPr>
              <a:t>1</a:t>
            </a:r>
            <a:r>
              <a:rPr lang="zh-CN" altLang="en-US" b="1">
                <a:solidFill>
                  <a:srgbClr val="FF0000"/>
                </a:solidFill>
                <a:latin typeface="黑体" pitchFamily="2" charset="-122"/>
                <a:ea typeface="楷体_GB2312" pitchFamily="49" charset="-122"/>
              </a:rPr>
              <a:t>）</a:t>
            </a:r>
            <a:r>
              <a:rPr lang="zh-CN" altLang="en-US" b="1">
                <a:solidFill>
                  <a:srgbClr val="0000FF"/>
                </a:solidFill>
                <a:latin typeface="黑体" pitchFamily="2" charset="-122"/>
                <a:ea typeface="楷体_GB2312" pitchFamily="49" charset="-122"/>
              </a:rPr>
              <a:t>对于全称量词，刻划其对应个体域的特性谓词作为</a:t>
            </a:r>
            <a:r>
              <a:rPr lang="zh-CN" altLang="en-US" b="1">
                <a:solidFill>
                  <a:srgbClr val="FF0000"/>
                </a:solidFill>
                <a:latin typeface="黑体" pitchFamily="2" charset="-122"/>
                <a:ea typeface="楷体_GB2312" pitchFamily="49" charset="-122"/>
              </a:rPr>
              <a:t>蕴涵的前件加入</a:t>
            </a:r>
            <a:r>
              <a:rPr lang="zh-CN" altLang="en-US" b="1">
                <a:solidFill>
                  <a:srgbClr val="0000FF"/>
                </a:solidFill>
                <a:latin typeface="黑体" pitchFamily="2" charset="-122"/>
                <a:ea typeface="楷体_GB2312" pitchFamily="49" charset="-122"/>
              </a:rPr>
              <a:t>。</a:t>
            </a:r>
            <a:r>
              <a:rPr lang="en-US" altLang="zh-CN" b="1">
                <a:solidFill>
                  <a:srgbClr val="0000FF"/>
                </a:solidFill>
                <a:latin typeface="黑体" pitchFamily="2" charset="-122"/>
                <a:ea typeface="楷体_GB2312" pitchFamily="49" charset="-122"/>
              </a:rPr>
              <a:t>(P47)</a:t>
            </a:r>
          </a:p>
          <a:p>
            <a:pPr marL="342900" indent="-342900" algn="just">
              <a:lnSpc>
                <a:spcPct val="120000"/>
              </a:lnSpc>
              <a:buClr>
                <a:srgbClr val="FF0000"/>
              </a:buClr>
              <a:buFont typeface="Wingdings" pitchFamily="2" charset="2"/>
              <a:buNone/>
            </a:pPr>
            <a:r>
              <a:rPr lang="en-US" altLang="zh-CN" b="1">
                <a:solidFill>
                  <a:srgbClr val="0000FF"/>
                </a:solidFill>
                <a:latin typeface="黑体" pitchFamily="2" charset="-122"/>
                <a:ea typeface="楷体_GB2312" pitchFamily="49" charset="-122"/>
              </a:rPr>
              <a:t>  </a:t>
            </a:r>
            <a:r>
              <a:rPr lang="en-US" altLang="zh-CN" b="1">
                <a:solidFill>
                  <a:srgbClr val="FF0000"/>
                </a:solidFill>
                <a:latin typeface="黑体" pitchFamily="2" charset="-122"/>
                <a:ea typeface="楷体_GB2312" pitchFamily="49" charset="-122"/>
              </a:rPr>
              <a:t>2</a:t>
            </a:r>
            <a:r>
              <a:rPr lang="zh-CN" altLang="en-US" b="1">
                <a:solidFill>
                  <a:srgbClr val="FF0000"/>
                </a:solidFill>
                <a:latin typeface="黑体" pitchFamily="2" charset="-122"/>
                <a:ea typeface="楷体_GB2312" pitchFamily="49" charset="-122"/>
              </a:rPr>
              <a:t>）</a:t>
            </a:r>
            <a:r>
              <a:rPr lang="zh-CN" altLang="en-US" b="1">
                <a:solidFill>
                  <a:srgbClr val="0000FF"/>
                </a:solidFill>
                <a:latin typeface="黑体" pitchFamily="2" charset="-122"/>
                <a:ea typeface="楷体_GB2312" pitchFamily="49" charset="-122"/>
              </a:rPr>
              <a:t>对于存在量词，刻划其对应个体域的特性谓词作为</a:t>
            </a:r>
            <a:r>
              <a:rPr lang="zh-CN" altLang="en-US" b="1">
                <a:solidFill>
                  <a:srgbClr val="FF0000"/>
                </a:solidFill>
                <a:latin typeface="黑体" pitchFamily="2" charset="-122"/>
                <a:ea typeface="楷体_GB2312" pitchFamily="49" charset="-122"/>
              </a:rPr>
              <a:t>合取式之合取项加入</a:t>
            </a:r>
            <a:r>
              <a:rPr lang="zh-CN" altLang="en-US" b="1">
                <a:solidFill>
                  <a:srgbClr val="0000FF"/>
                </a:solidFill>
                <a:latin typeface="黑体" pitchFamily="2" charset="-122"/>
                <a:ea typeface="楷体_GB2312" pitchFamily="49" charset="-122"/>
              </a:rPr>
              <a:t>。</a:t>
            </a:r>
            <a:r>
              <a:rPr lang="en-US" altLang="zh-CN" b="1">
                <a:solidFill>
                  <a:srgbClr val="0000FF"/>
                </a:solidFill>
                <a:latin typeface="黑体" pitchFamily="2" charset="-122"/>
                <a:ea typeface="楷体_GB2312" pitchFamily="49" charset="-122"/>
              </a:rPr>
              <a:t>(P47)</a:t>
            </a:r>
            <a:endParaRPr lang="en-US" altLang="zh-CN" b="1">
              <a:solidFill>
                <a:srgbClr val="0000FF"/>
              </a:solidFill>
              <a:ea typeface="楷体_GB2312" pitchFamily="49"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6ECB9CDD-214F-4249-8FDE-C12CDC8C306C}" type="datetime1">
              <a:rPr lang="zh-CN" altLang="en-US"/>
              <a:pPr/>
              <a:t>2018/9/27</a:t>
            </a:fld>
            <a:endParaRPr lang="en-US" altLang="zh-CN"/>
          </a:p>
        </p:txBody>
      </p:sp>
      <p:sp>
        <p:nvSpPr>
          <p:cNvPr id="7" name="页脚占位符 4"/>
          <p:cNvSpPr>
            <a:spLocks noGrp="1"/>
          </p:cNvSpPr>
          <p:nvPr>
            <p:ph type="ftr" sz="quarter" idx="11"/>
          </p:nvPr>
        </p:nvSpPr>
        <p:spPr/>
        <p:txBody>
          <a:bodyPr/>
          <a:lstStyle/>
          <a:p>
            <a:r>
              <a:rPr lang="zh-CN" altLang="en-US"/>
              <a:t>计算机学院</a:t>
            </a:r>
          </a:p>
        </p:txBody>
      </p:sp>
      <p:sp>
        <p:nvSpPr>
          <p:cNvPr id="8" name="灯片编号占位符 5"/>
          <p:cNvSpPr>
            <a:spLocks noGrp="1"/>
          </p:cNvSpPr>
          <p:nvPr>
            <p:ph type="sldNum" sz="quarter" idx="12"/>
          </p:nvPr>
        </p:nvSpPr>
        <p:spPr/>
        <p:txBody>
          <a:bodyPr/>
          <a:lstStyle/>
          <a:p>
            <a:fld id="{7B56BAA0-3D4B-42B3-85C1-0CB21665AD10}" type="slidenum">
              <a:rPr lang="en-US" altLang="zh-CN"/>
              <a:pPr/>
              <a:t>42</a:t>
            </a:fld>
            <a:r>
              <a:rPr lang="en-US" altLang="zh-CN"/>
              <a:t>/70</a:t>
            </a:r>
          </a:p>
        </p:txBody>
      </p:sp>
      <p:sp>
        <p:nvSpPr>
          <p:cNvPr id="152578" name="Rectangle 2"/>
          <p:cNvSpPr>
            <a:spLocks noGrp="1" noChangeArrowheads="1"/>
          </p:cNvSpPr>
          <p:nvPr>
            <p:ph type="title"/>
          </p:nvPr>
        </p:nvSpPr>
        <p:spPr>
          <a:xfrm>
            <a:off x="1547813" y="304800"/>
            <a:ext cx="7345362" cy="719138"/>
          </a:xfrm>
        </p:spPr>
        <p:txBody>
          <a:bodyPr/>
          <a:lstStyle/>
          <a:p>
            <a:pPr algn="l"/>
            <a:r>
              <a:rPr lang="zh-CN" altLang="en-US"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1.4 (</a:t>
            </a:r>
            <a:r>
              <a:rPr lang="zh-CN" altLang="en-US" sz="3600">
                <a:solidFill>
                  <a:srgbClr val="FF0000"/>
                </a:solidFill>
                <a:latin typeface="楷体_GB2312" pitchFamily="49" charset="-122"/>
                <a:ea typeface="楷体_GB2312" pitchFamily="49" charset="-122"/>
              </a:rPr>
              <a:t>续</a:t>
            </a:r>
            <a:r>
              <a:rPr lang="en-US" altLang="zh-CN" sz="3600">
                <a:solidFill>
                  <a:srgbClr val="FF0000"/>
                </a:solidFill>
                <a:latin typeface="楷体_GB2312" pitchFamily="49" charset="-122"/>
                <a:ea typeface="楷体_GB2312" pitchFamily="49" charset="-122"/>
              </a:rPr>
              <a:t>3)</a:t>
            </a:r>
          </a:p>
        </p:txBody>
      </p:sp>
      <p:sp>
        <p:nvSpPr>
          <p:cNvPr id="152579" name="Rectangle 3"/>
          <p:cNvSpPr>
            <a:spLocks noGrp="1" noChangeArrowheads="1"/>
          </p:cNvSpPr>
          <p:nvPr>
            <p:ph type="body" idx="1"/>
          </p:nvPr>
        </p:nvSpPr>
        <p:spPr>
          <a:xfrm>
            <a:off x="1042988" y="1052513"/>
            <a:ext cx="7620000" cy="585787"/>
          </a:xfrm>
        </p:spPr>
        <p:txBody>
          <a:bodyPr/>
          <a:lstStyle/>
          <a:p>
            <a:pPr algn="l">
              <a:buClr>
                <a:srgbClr val="FF0000"/>
              </a:buClr>
              <a:buFont typeface="Wingdings" pitchFamily="2" charset="2"/>
              <a:buChar char="n"/>
            </a:pPr>
            <a:r>
              <a:rPr lang="zh-CN" altLang="en-US">
                <a:solidFill>
                  <a:srgbClr val="0000FF"/>
                </a:solidFill>
                <a:latin typeface="楷体_GB2312" pitchFamily="49" charset="-122"/>
                <a:ea typeface="楷体_GB2312" pitchFamily="49" charset="-122"/>
              </a:rPr>
              <a:t>对于例</a:t>
            </a:r>
            <a:r>
              <a:rPr lang="en-US" altLang="zh-CN">
                <a:solidFill>
                  <a:srgbClr val="0000FF"/>
                </a:solidFill>
                <a:latin typeface="楷体_GB2312" pitchFamily="49" charset="-122"/>
                <a:ea typeface="楷体_GB2312" pitchFamily="49" charset="-122"/>
              </a:rPr>
              <a:t>1</a:t>
            </a:r>
            <a:r>
              <a:rPr lang="zh-CN" altLang="en-US">
                <a:solidFill>
                  <a:srgbClr val="0000FF"/>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rPr>
              <a:t>4 </a:t>
            </a:r>
            <a:r>
              <a:rPr lang="zh-CN" altLang="en-US">
                <a:solidFill>
                  <a:srgbClr val="0000FF"/>
                </a:solidFill>
                <a:latin typeface="楷体_GB2312" pitchFamily="49" charset="-122"/>
                <a:ea typeface="楷体_GB2312" pitchFamily="49" charset="-122"/>
              </a:rPr>
              <a:t>中的例子运用特性谓词描述。</a:t>
            </a:r>
          </a:p>
        </p:txBody>
      </p:sp>
      <p:sp>
        <p:nvSpPr>
          <p:cNvPr id="152581" name="Rectangle 5"/>
          <p:cNvSpPr>
            <a:spLocks noChangeArrowheads="1"/>
          </p:cNvSpPr>
          <p:nvPr/>
        </p:nvSpPr>
        <p:spPr bwMode="auto">
          <a:xfrm>
            <a:off x="1403350" y="1557338"/>
            <a:ext cx="7259638" cy="341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30000"/>
              </a:lnSpc>
              <a:buClr>
                <a:srgbClr val="00FF00"/>
              </a:buClr>
              <a:buFont typeface="Wingdings" pitchFamily="2" charset="2"/>
              <a:buNone/>
            </a:pPr>
            <a:r>
              <a:rPr lang="zh-CN" altLang="en-US" b="1" dirty="0">
                <a:solidFill>
                  <a:srgbClr val="FF0000"/>
                </a:solidFill>
                <a:latin typeface="楷体_GB2312" pitchFamily="49" charset="-122"/>
                <a:ea typeface="楷体_GB2312" pitchFamily="49" charset="-122"/>
              </a:rPr>
              <a:t>解：</a:t>
            </a:r>
          </a:p>
          <a:p>
            <a:pPr marL="533400" indent="-533400" algn="just">
              <a:lnSpc>
                <a:spcPct val="130000"/>
              </a:lnSpc>
              <a:buClr>
                <a:srgbClr val="FF0000"/>
              </a:buClr>
              <a:buFont typeface="Wingdings" pitchFamily="2" charset="2"/>
              <a:buAutoNum type="arabicParenR"/>
            </a:pPr>
            <a:r>
              <a:rPr lang="en-US" altLang="zh-CN" b="1" dirty="0">
                <a:solidFill>
                  <a:srgbClr val="0000FF"/>
                </a:solidFill>
                <a:latin typeface="楷体_GB2312" pitchFamily="49" charset="-122"/>
                <a:ea typeface="楷体_GB2312" pitchFamily="49" charset="-122"/>
              </a:rPr>
              <a:t>U(x)</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x</a:t>
            </a:r>
            <a:r>
              <a:rPr lang="zh-CN" altLang="en-US" b="1" dirty="0">
                <a:solidFill>
                  <a:srgbClr val="0000FF"/>
                </a:solidFill>
                <a:latin typeface="楷体_GB2312" pitchFamily="49" charset="-122"/>
                <a:ea typeface="楷体_GB2312" pitchFamily="49" charset="-122"/>
              </a:rPr>
              <a:t>是老虎；	</a:t>
            </a:r>
            <a:r>
              <a:rPr lang="zh-CN" altLang="zh-CN" b="1" noProof="1">
                <a:solidFill>
                  <a:srgbClr val="0000FF"/>
                </a:solidFill>
                <a:latin typeface="楷体_GB2312" pitchFamily="49" charset="-122"/>
                <a:ea typeface="楷体_GB2312" pitchFamily="49" charset="-122"/>
              </a:rPr>
              <a:t>(</a:t>
            </a:r>
            <a:r>
              <a:rPr lang="zh-CN" altLang="en-US" b="1" noProof="1">
                <a:solidFill>
                  <a:srgbClr val="0000FF"/>
                </a:solidFill>
                <a:latin typeface="楷体_GB2312" pitchFamily="49" charset="-122"/>
                <a:ea typeface="楷体_GB2312" pitchFamily="49" charset="-122"/>
                <a:sym typeface="Symbol" pitchFamily="18" charset="2"/>
              </a:rPr>
              <a:t></a:t>
            </a:r>
            <a:r>
              <a:rPr lang="en-US" altLang="en-US" b="1" noProof="1">
                <a:solidFill>
                  <a:srgbClr val="0000FF"/>
                </a:solidFill>
                <a:latin typeface="楷体_GB2312" pitchFamily="49" charset="-122"/>
                <a:ea typeface="楷体_GB2312" pitchFamily="49" charset="-122"/>
                <a:sym typeface="Symbol" pitchFamily="18" charset="2"/>
              </a:rPr>
              <a:t>x</a:t>
            </a:r>
            <a:r>
              <a:rPr lang="en-US" altLang="zh-CN" b="1" noProof="1">
                <a:solidFill>
                  <a:srgbClr val="0000FF"/>
                </a:solidFill>
                <a:latin typeface="楷体_GB2312" pitchFamily="49" charset="-122"/>
                <a:ea typeface="楷体_GB2312" pitchFamily="49" charset="-122"/>
                <a:sym typeface="Symbol" pitchFamily="18" charset="2"/>
              </a:rPr>
              <a:t>)</a:t>
            </a:r>
            <a:r>
              <a:rPr lang="en-US" altLang="en-US" b="1" noProof="1">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U</a:t>
            </a:r>
            <a:r>
              <a:rPr lang="en-US" altLang="zh-CN" b="1" noProof="1">
                <a:solidFill>
                  <a:srgbClr val="0000FF"/>
                </a:solidFill>
                <a:latin typeface="楷体_GB2312" pitchFamily="49" charset="-122"/>
                <a:ea typeface="楷体_GB2312" pitchFamily="49" charset="-122"/>
              </a:rPr>
              <a:t>(x)→R(x))</a:t>
            </a:r>
            <a:endParaRPr lang="en-US" altLang="zh-CN" b="1" dirty="0">
              <a:solidFill>
                <a:srgbClr val="0000FF"/>
              </a:solidFill>
              <a:latin typeface="楷体_GB2312" pitchFamily="49" charset="-122"/>
              <a:ea typeface="楷体_GB2312" pitchFamily="49" charset="-122"/>
            </a:endParaRPr>
          </a:p>
          <a:p>
            <a:pPr marL="533400" indent="-533400" algn="just">
              <a:lnSpc>
                <a:spcPct val="130000"/>
              </a:lnSpc>
              <a:buClr>
                <a:srgbClr val="FF0000"/>
              </a:buClr>
              <a:buFont typeface="Wingdings" pitchFamily="2" charset="2"/>
              <a:buAutoNum type="arabicParenR"/>
            </a:pPr>
            <a:r>
              <a:rPr lang="en-US" altLang="zh-CN" b="1" dirty="0">
                <a:solidFill>
                  <a:srgbClr val="0000FF"/>
                </a:solidFill>
                <a:latin typeface="楷体_GB2312" pitchFamily="49" charset="-122"/>
                <a:ea typeface="楷体_GB2312" pitchFamily="49" charset="-122"/>
              </a:rPr>
              <a:t>H(x)</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x</a:t>
            </a:r>
            <a:r>
              <a:rPr lang="zh-CN" altLang="en-US" b="1" dirty="0">
                <a:solidFill>
                  <a:srgbClr val="0000FF"/>
                </a:solidFill>
                <a:latin typeface="楷体_GB2312" pitchFamily="49" charset="-122"/>
                <a:ea typeface="楷体_GB2312" pitchFamily="49" charset="-122"/>
              </a:rPr>
              <a:t>是人；	      </a:t>
            </a:r>
            <a:r>
              <a:rPr lang="zh-CN" altLang="zh-CN" b="1" noProof="1">
                <a:solidFill>
                  <a:srgbClr val="0000FF"/>
                </a:solidFill>
                <a:latin typeface="楷体_GB2312" pitchFamily="49" charset="-122"/>
                <a:ea typeface="楷体_GB2312" pitchFamily="49" charset="-122"/>
              </a:rPr>
              <a:t>(</a:t>
            </a:r>
            <a:r>
              <a:rPr lang="zh-CN" altLang="en-US" b="1" noProof="1">
                <a:solidFill>
                  <a:srgbClr val="0000FF"/>
                </a:solidFill>
                <a:latin typeface="楷体_GB2312" pitchFamily="49" charset="-122"/>
                <a:ea typeface="楷体_GB2312" pitchFamily="49" charset="-122"/>
                <a:sym typeface="Symbol" pitchFamily="18" charset="2"/>
              </a:rPr>
              <a:t></a:t>
            </a:r>
            <a:r>
              <a:rPr lang="en-US" altLang="en-US" b="1" noProof="1">
                <a:solidFill>
                  <a:srgbClr val="0000FF"/>
                </a:solidFill>
                <a:latin typeface="楷体_GB2312" pitchFamily="49" charset="-122"/>
                <a:ea typeface="楷体_GB2312" pitchFamily="49" charset="-122"/>
                <a:sym typeface="Symbol" pitchFamily="18" charset="2"/>
              </a:rPr>
              <a:t>x</a:t>
            </a:r>
            <a:r>
              <a:rPr lang="en-US" altLang="zh-CN" b="1" noProof="1">
                <a:solidFill>
                  <a:srgbClr val="0000FF"/>
                </a:solidFill>
                <a:latin typeface="楷体_GB2312" pitchFamily="49" charset="-122"/>
                <a:ea typeface="楷体_GB2312" pitchFamily="49" charset="-122"/>
                <a:sym typeface="Symbol" pitchFamily="18" charset="2"/>
              </a:rPr>
              <a:t>)</a:t>
            </a:r>
            <a:r>
              <a:rPr lang="en-US" altLang="zh-CN" b="1" dirty="0">
                <a:solidFill>
                  <a:srgbClr val="0000FF"/>
                </a:solidFill>
                <a:latin typeface="楷体_GB2312" pitchFamily="49" charset="-122"/>
                <a:ea typeface="楷体_GB2312" pitchFamily="49" charset="-122"/>
              </a:rPr>
              <a:t>(H</a:t>
            </a:r>
            <a:r>
              <a:rPr lang="en-US" altLang="zh-CN" b="1" noProof="1">
                <a:solidFill>
                  <a:srgbClr val="0000FF"/>
                </a:solidFill>
                <a:latin typeface="楷体_GB2312" pitchFamily="49" charset="-122"/>
                <a:ea typeface="楷体_GB2312" pitchFamily="49" charset="-122"/>
              </a:rPr>
              <a:t>(x)→P(x)</a:t>
            </a:r>
            <a:r>
              <a:rPr lang="en-US" altLang="zh-CN" b="1" dirty="0">
                <a:solidFill>
                  <a:srgbClr val="0000FF"/>
                </a:solidFill>
                <a:latin typeface="楷体_GB2312" pitchFamily="49" charset="-122"/>
                <a:ea typeface="楷体_GB2312" pitchFamily="49" charset="-122"/>
              </a:rPr>
              <a:t>)</a:t>
            </a:r>
          </a:p>
          <a:p>
            <a:pPr marL="533400" indent="-533400" algn="just">
              <a:lnSpc>
                <a:spcPct val="130000"/>
              </a:lnSpc>
              <a:buClr>
                <a:srgbClr val="FF0000"/>
              </a:buClr>
              <a:buFont typeface="Wingdings" pitchFamily="2" charset="2"/>
              <a:buAutoNum type="arabicParenR"/>
            </a:pPr>
            <a:r>
              <a:rPr lang="en-US" altLang="zh-CN" b="1" dirty="0">
                <a:solidFill>
                  <a:srgbClr val="0000FF"/>
                </a:solidFill>
                <a:latin typeface="楷体_GB2312" pitchFamily="49" charset="-122"/>
                <a:ea typeface="楷体_GB2312" pitchFamily="49" charset="-122"/>
              </a:rPr>
              <a:t>H(x)</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x</a:t>
            </a:r>
            <a:r>
              <a:rPr lang="zh-CN" altLang="en-US" b="1" dirty="0">
                <a:solidFill>
                  <a:srgbClr val="0000FF"/>
                </a:solidFill>
                <a:latin typeface="楷体_GB2312" pitchFamily="49" charset="-122"/>
                <a:ea typeface="楷体_GB2312" pitchFamily="49" charset="-122"/>
              </a:rPr>
              <a:t>是人；	      </a:t>
            </a:r>
            <a:r>
              <a:rPr lang="zh-CN" altLang="zh-CN" b="1" noProof="1">
                <a:solidFill>
                  <a:srgbClr val="0000FF"/>
                </a:solidFill>
                <a:latin typeface="楷体_GB2312" pitchFamily="49" charset="-122"/>
                <a:ea typeface="楷体_GB2312" pitchFamily="49" charset="-122"/>
              </a:rPr>
              <a:t>(</a:t>
            </a:r>
            <a:r>
              <a:rPr lang="zh-CN" altLang="zh-CN" b="1" noProof="1">
                <a:solidFill>
                  <a:srgbClr val="0000FF"/>
                </a:solidFill>
                <a:latin typeface="楷体_GB2312" pitchFamily="49" charset="-122"/>
                <a:ea typeface="楷体_GB2312" pitchFamily="49" charset="-122"/>
                <a:sym typeface="Symbol" pitchFamily="18" charset="2"/>
              </a:rPr>
              <a:t></a:t>
            </a:r>
            <a:r>
              <a:rPr lang="en-US" altLang="zh-CN" b="1" noProof="1">
                <a:solidFill>
                  <a:srgbClr val="0000FF"/>
                </a:solidFill>
                <a:latin typeface="楷体_GB2312" pitchFamily="49" charset="-122"/>
                <a:ea typeface="楷体_GB2312" pitchFamily="49" charset="-122"/>
                <a:sym typeface="Symbol" pitchFamily="18" charset="2"/>
              </a:rPr>
              <a:t>x)</a:t>
            </a:r>
            <a:r>
              <a:rPr lang="en-US" altLang="en-US" b="1" noProof="1">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H</a:t>
            </a:r>
            <a:r>
              <a:rPr lang="en-US" altLang="zh-CN" b="1" noProof="1">
                <a:solidFill>
                  <a:srgbClr val="0000FF"/>
                </a:solidFill>
                <a:latin typeface="楷体_GB2312" pitchFamily="49" charset="-122"/>
                <a:ea typeface="楷体_GB2312" pitchFamily="49" charset="-122"/>
              </a:rPr>
              <a:t>(x)∧</a:t>
            </a:r>
            <a:r>
              <a:rPr lang="en-US" altLang="zh-CN" b="1" dirty="0">
                <a:solidFill>
                  <a:srgbClr val="0000FF"/>
                </a:solidFill>
                <a:latin typeface="楷体_GB2312" pitchFamily="49" charset="-122"/>
                <a:ea typeface="楷体_GB2312" pitchFamily="49" charset="-122"/>
              </a:rPr>
              <a:t>N</a:t>
            </a:r>
            <a:r>
              <a:rPr lang="en-US" altLang="zh-CN" b="1" noProof="1">
                <a:solidFill>
                  <a:srgbClr val="0000FF"/>
                </a:solidFill>
                <a:latin typeface="楷体_GB2312" pitchFamily="49" charset="-122"/>
                <a:ea typeface="楷体_GB2312" pitchFamily="49" charset="-122"/>
              </a:rPr>
              <a:t>(x))</a:t>
            </a:r>
            <a:endParaRPr lang="en-US" altLang="zh-CN" b="1" dirty="0">
              <a:solidFill>
                <a:srgbClr val="0000FF"/>
              </a:solidFill>
              <a:latin typeface="楷体_GB2312" pitchFamily="49" charset="-122"/>
              <a:ea typeface="楷体_GB2312" pitchFamily="49" charset="-122"/>
            </a:endParaRPr>
          </a:p>
          <a:p>
            <a:pPr marL="533400" indent="-533400" algn="just">
              <a:lnSpc>
                <a:spcPct val="130000"/>
              </a:lnSpc>
              <a:buClr>
                <a:srgbClr val="FF0000"/>
              </a:buClr>
              <a:buFont typeface="Wingdings" pitchFamily="2" charset="2"/>
              <a:buAutoNum type="arabicParenR"/>
            </a:pPr>
            <a:r>
              <a:rPr lang="en-US" altLang="zh-CN" b="1" dirty="0">
                <a:solidFill>
                  <a:srgbClr val="0000FF"/>
                </a:solidFill>
                <a:latin typeface="楷体_GB2312" pitchFamily="49" charset="-122"/>
                <a:ea typeface="楷体_GB2312" pitchFamily="49" charset="-122"/>
              </a:rPr>
              <a:t>H(x)</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x</a:t>
            </a:r>
            <a:r>
              <a:rPr lang="zh-CN" altLang="en-US" b="1" dirty="0">
                <a:solidFill>
                  <a:srgbClr val="0000FF"/>
                </a:solidFill>
                <a:latin typeface="楷体_GB2312" pitchFamily="49" charset="-122"/>
                <a:ea typeface="楷体_GB2312" pitchFamily="49" charset="-122"/>
              </a:rPr>
              <a:t>是人；		</a:t>
            </a:r>
            <a:r>
              <a:rPr lang="zh-CN" altLang="zh-CN" b="1" noProof="1">
                <a:solidFill>
                  <a:srgbClr val="0000FF"/>
                </a:solidFill>
                <a:latin typeface="楷体_GB2312" pitchFamily="49" charset="-122"/>
                <a:ea typeface="楷体_GB2312" pitchFamily="49" charset="-122"/>
              </a:rPr>
              <a:t>(</a:t>
            </a:r>
            <a:r>
              <a:rPr lang="zh-CN" altLang="zh-CN" b="1" noProof="1">
                <a:solidFill>
                  <a:srgbClr val="0000FF"/>
                </a:solidFill>
                <a:latin typeface="楷体_GB2312" pitchFamily="49" charset="-122"/>
                <a:ea typeface="楷体_GB2312" pitchFamily="49" charset="-122"/>
                <a:sym typeface="Symbol" pitchFamily="18" charset="2"/>
              </a:rPr>
              <a:t></a:t>
            </a:r>
            <a:r>
              <a:rPr lang="en-US" altLang="zh-CN" b="1" noProof="1">
                <a:solidFill>
                  <a:srgbClr val="0000FF"/>
                </a:solidFill>
                <a:latin typeface="楷体_GB2312" pitchFamily="49" charset="-122"/>
                <a:ea typeface="楷体_GB2312" pitchFamily="49" charset="-122"/>
                <a:sym typeface="Symbol" pitchFamily="18" charset="2"/>
              </a:rPr>
              <a:t>x)</a:t>
            </a:r>
            <a:r>
              <a:rPr lang="en-US" altLang="en-US" b="1" noProof="1">
                <a:solidFill>
                  <a:srgbClr val="0000FF"/>
                </a:solidFill>
                <a:latin typeface="楷体_GB2312" pitchFamily="49" charset="-122"/>
                <a:ea typeface="楷体_GB2312" pitchFamily="49" charset="-122"/>
              </a:rPr>
              <a:t>(</a:t>
            </a:r>
            <a:r>
              <a:rPr lang="en-US" altLang="zh-CN" b="1" noProof="1">
                <a:solidFill>
                  <a:srgbClr val="0000FF"/>
                </a:solidFill>
                <a:latin typeface="楷体_GB2312" pitchFamily="49" charset="-122"/>
                <a:ea typeface="楷体_GB2312" pitchFamily="49" charset="-122"/>
              </a:rPr>
              <a:t>H(x)∧</a:t>
            </a:r>
            <a:r>
              <a:rPr lang="en-US" altLang="zh-CN" b="1" dirty="0">
                <a:solidFill>
                  <a:srgbClr val="0000FF"/>
                </a:solidFill>
                <a:latin typeface="楷体_GB2312" pitchFamily="49" charset="-122"/>
                <a:ea typeface="楷体_GB2312" pitchFamily="49" charset="-122"/>
              </a:rPr>
              <a:t>Q</a:t>
            </a:r>
            <a:r>
              <a:rPr lang="en-US" altLang="zh-CN" b="1" noProof="1">
                <a:solidFill>
                  <a:srgbClr val="0000FF"/>
                </a:solidFill>
                <a:latin typeface="楷体_GB2312" pitchFamily="49" charset="-122"/>
                <a:ea typeface="楷体_GB2312" pitchFamily="49" charset="-122"/>
              </a:rPr>
              <a:t>(x))</a:t>
            </a:r>
            <a:endParaRPr lang="en-US" altLang="zh-CN" b="1" dirty="0">
              <a:solidFill>
                <a:srgbClr val="0000FF"/>
              </a:solidFill>
              <a:latin typeface="楷体_GB2312" pitchFamily="49" charset="-122"/>
              <a:ea typeface="楷体_GB2312" pitchFamily="49" charset="-122"/>
            </a:endParaRPr>
          </a:p>
          <a:p>
            <a:pPr marL="533400" indent="-533400" algn="just">
              <a:lnSpc>
                <a:spcPct val="130000"/>
              </a:lnSpc>
              <a:buClr>
                <a:srgbClr val="FF0000"/>
              </a:buClr>
              <a:buFont typeface="Wingdings" pitchFamily="2" charset="2"/>
              <a:buAutoNum type="arabicParenR"/>
            </a:pPr>
            <a:r>
              <a:rPr lang="en-US" altLang="zh-CN" b="1" dirty="0">
                <a:solidFill>
                  <a:srgbClr val="0000FF"/>
                </a:solidFill>
                <a:latin typeface="楷体_GB2312" pitchFamily="49" charset="-122"/>
                <a:ea typeface="楷体_GB2312" pitchFamily="49" charset="-122"/>
              </a:rPr>
              <a:t>M(x)</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x</a:t>
            </a:r>
            <a:r>
              <a:rPr lang="zh-CN" altLang="en-US" b="1" dirty="0">
                <a:solidFill>
                  <a:srgbClr val="0000FF"/>
                </a:solidFill>
                <a:latin typeface="楷体_GB2312" pitchFamily="49" charset="-122"/>
                <a:ea typeface="楷体_GB2312" pitchFamily="49" charset="-122"/>
              </a:rPr>
              <a:t>是带伞的人；	</a:t>
            </a:r>
            <a:r>
              <a:rPr lang="zh-CN" altLang="zh-CN" b="1" noProof="1">
                <a:solidFill>
                  <a:srgbClr val="0000FF"/>
                </a:solidFill>
                <a:latin typeface="楷体_GB2312" pitchFamily="49" charset="-122"/>
                <a:ea typeface="楷体_GB2312" pitchFamily="49" charset="-122"/>
              </a:rPr>
              <a:t>(</a:t>
            </a:r>
            <a:r>
              <a:rPr lang="zh-CN" altLang="en-US" b="1" noProof="1">
                <a:solidFill>
                  <a:srgbClr val="0000FF"/>
                </a:solidFill>
                <a:latin typeface="楷体_GB2312" pitchFamily="49" charset="-122"/>
                <a:ea typeface="楷体_GB2312" pitchFamily="49" charset="-122"/>
                <a:sym typeface="Symbol" pitchFamily="18" charset="2"/>
              </a:rPr>
              <a:t></a:t>
            </a:r>
            <a:r>
              <a:rPr lang="en-US" altLang="en-US" b="1" noProof="1">
                <a:solidFill>
                  <a:srgbClr val="0000FF"/>
                </a:solidFill>
                <a:latin typeface="楷体_GB2312" pitchFamily="49" charset="-122"/>
                <a:ea typeface="楷体_GB2312" pitchFamily="49" charset="-122"/>
                <a:sym typeface="Symbol" pitchFamily="18" charset="2"/>
              </a:rPr>
              <a:t>x</a:t>
            </a:r>
            <a:r>
              <a:rPr lang="en-US" altLang="zh-CN" b="1" noProof="1">
                <a:solidFill>
                  <a:srgbClr val="0000FF"/>
                </a:solidFill>
                <a:latin typeface="楷体_GB2312" pitchFamily="49" charset="-122"/>
                <a:ea typeface="楷体_GB2312" pitchFamily="49" charset="-122"/>
                <a:sym typeface="Symbol" pitchFamily="18" charset="2"/>
              </a:rPr>
              <a:t>)</a:t>
            </a:r>
            <a:r>
              <a:rPr lang="en-US" altLang="en-US" b="1" noProof="1">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M</a:t>
            </a:r>
            <a:r>
              <a:rPr lang="en-US" altLang="zh-CN" b="1" noProof="1">
                <a:solidFill>
                  <a:srgbClr val="0000FF"/>
                </a:solidFill>
                <a:latin typeface="楷体_GB2312" pitchFamily="49" charset="-122"/>
                <a:ea typeface="楷体_GB2312" pitchFamily="49" charset="-122"/>
              </a:rPr>
              <a:t>(x)→C(x</a:t>
            </a:r>
            <a:r>
              <a:rPr lang="en-US" altLang="zh-CN" b="1" dirty="0">
                <a:solidFill>
                  <a:srgbClr val="0000FF"/>
                </a:solidFill>
                <a:latin typeface="楷体_GB2312" pitchFamily="49" charset="-122"/>
                <a:ea typeface="楷体_GB2312" pitchFamily="49" charset="-122"/>
              </a:rPr>
              <a:t>))</a:t>
            </a:r>
          </a:p>
          <a:p>
            <a:pPr marL="533400" indent="-533400" algn="just">
              <a:lnSpc>
                <a:spcPct val="130000"/>
              </a:lnSpc>
              <a:buClr>
                <a:srgbClr val="FF0000"/>
              </a:buClr>
              <a:buFont typeface="Wingdings" pitchFamily="2" charset="2"/>
              <a:buAutoNum type="arabicParenR"/>
            </a:pPr>
            <a:r>
              <a:rPr lang="en-US" altLang="zh-CN" b="1" dirty="0">
                <a:solidFill>
                  <a:srgbClr val="0000FF"/>
                </a:solidFill>
                <a:latin typeface="楷体_GB2312" pitchFamily="49" charset="-122"/>
                <a:ea typeface="楷体_GB2312" pitchFamily="49" charset="-122"/>
              </a:rPr>
              <a:t>T(x)</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x</a:t>
            </a:r>
            <a:r>
              <a:rPr lang="zh-CN" altLang="en-US" b="1" dirty="0">
                <a:solidFill>
                  <a:srgbClr val="0000FF"/>
                </a:solidFill>
                <a:latin typeface="楷体_GB2312" pitchFamily="49" charset="-122"/>
                <a:ea typeface="楷体_GB2312" pitchFamily="49" charset="-122"/>
              </a:rPr>
              <a:t>是自然数；	</a:t>
            </a:r>
            <a:r>
              <a:rPr lang="zh-CN" altLang="zh-CN" b="1" noProof="1">
                <a:solidFill>
                  <a:srgbClr val="0000FF"/>
                </a:solidFill>
                <a:latin typeface="楷体_GB2312" pitchFamily="49" charset="-122"/>
                <a:ea typeface="楷体_GB2312" pitchFamily="49" charset="-122"/>
              </a:rPr>
              <a:t>(</a:t>
            </a:r>
            <a:r>
              <a:rPr lang="zh-CN" altLang="zh-CN" b="1" noProof="1">
                <a:solidFill>
                  <a:srgbClr val="0000FF"/>
                </a:solidFill>
                <a:latin typeface="楷体_GB2312" pitchFamily="49" charset="-122"/>
                <a:ea typeface="楷体_GB2312" pitchFamily="49" charset="-122"/>
                <a:sym typeface="Symbol" pitchFamily="18" charset="2"/>
              </a:rPr>
              <a:t></a:t>
            </a:r>
            <a:r>
              <a:rPr lang="en-US" altLang="zh-CN" b="1" noProof="1">
                <a:solidFill>
                  <a:srgbClr val="0000FF"/>
                </a:solidFill>
                <a:latin typeface="楷体_GB2312" pitchFamily="49" charset="-122"/>
                <a:ea typeface="楷体_GB2312" pitchFamily="49" charset="-122"/>
                <a:sym typeface="Symbol" pitchFamily="18" charset="2"/>
              </a:rPr>
              <a:t>x)(</a:t>
            </a:r>
            <a:r>
              <a:rPr lang="en-US" altLang="zh-CN" b="1" dirty="0">
                <a:solidFill>
                  <a:srgbClr val="0000FF"/>
                </a:solidFill>
                <a:latin typeface="楷体_GB2312" pitchFamily="49" charset="-122"/>
                <a:ea typeface="楷体_GB2312" pitchFamily="49" charset="-122"/>
              </a:rPr>
              <a:t>T</a:t>
            </a:r>
            <a:r>
              <a:rPr lang="en-US" altLang="zh-CN" b="1" noProof="1">
                <a:solidFill>
                  <a:srgbClr val="0000FF"/>
                </a:solidFill>
                <a:latin typeface="楷体_GB2312" pitchFamily="49" charset="-122"/>
                <a:ea typeface="楷体_GB2312" pitchFamily="49" charset="-122"/>
              </a:rPr>
              <a:t>(x)∧</a:t>
            </a:r>
            <a:r>
              <a:rPr lang="en-US" altLang="zh-CN" b="1" dirty="0">
                <a:solidFill>
                  <a:srgbClr val="0000FF"/>
                </a:solidFill>
                <a:latin typeface="楷体_GB2312" pitchFamily="49" charset="-122"/>
                <a:ea typeface="楷体_GB2312" pitchFamily="49" charset="-122"/>
              </a:rPr>
              <a:t>S</a:t>
            </a:r>
            <a:r>
              <a:rPr lang="en-US" altLang="zh-CN" b="1" noProof="1">
                <a:solidFill>
                  <a:srgbClr val="0000FF"/>
                </a:solidFill>
                <a:latin typeface="楷体_GB2312" pitchFamily="49" charset="-122"/>
                <a:ea typeface="楷体_GB2312" pitchFamily="49" charset="-122"/>
              </a:rPr>
              <a:t>(x))</a:t>
            </a:r>
            <a:endParaRPr lang="en-US" altLang="zh-CN" b="1" dirty="0">
              <a:solidFill>
                <a:srgbClr val="0000FF"/>
              </a:solidFill>
              <a:latin typeface="楷体_GB2312" pitchFamily="49" charset="-122"/>
              <a:ea typeface="楷体_GB2312" pitchFamily="49" charset="-122"/>
            </a:endParaRPr>
          </a:p>
        </p:txBody>
      </p:sp>
      <p:sp>
        <p:nvSpPr>
          <p:cNvPr id="152582" name="Rectangle 6"/>
          <p:cNvSpPr>
            <a:spLocks noChangeArrowheads="1"/>
          </p:cNvSpPr>
          <p:nvPr/>
        </p:nvSpPr>
        <p:spPr bwMode="auto">
          <a:xfrm>
            <a:off x="1042988" y="4941888"/>
            <a:ext cx="7416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B2B2B2"/>
              </a:buClr>
              <a:buFont typeface="Wingdings" pitchFamily="2" charset="2"/>
              <a:buChar char="n"/>
            </a:pPr>
            <a:r>
              <a:rPr lang="zh-CN" altLang="en-US" b="1">
                <a:solidFill>
                  <a:srgbClr val="B2B2B2"/>
                </a:solidFill>
                <a:latin typeface="楷体_GB2312" pitchFamily="49" charset="-122"/>
                <a:ea typeface="楷体_GB2312" pitchFamily="49" charset="-122"/>
              </a:rPr>
              <a:t>苏格拉底三段论可完整翻译为：</a:t>
            </a:r>
          </a:p>
          <a:p>
            <a:pPr>
              <a:buClr>
                <a:srgbClr val="B2B2B2"/>
              </a:buClr>
            </a:pPr>
            <a:r>
              <a:rPr lang="zh-CN" altLang="en-US" b="1">
                <a:solidFill>
                  <a:srgbClr val="B2B2B2"/>
                </a:solidFill>
                <a:latin typeface="楷体_GB2312" pitchFamily="49" charset="-122"/>
                <a:ea typeface="楷体_GB2312" pitchFamily="49" charset="-122"/>
              </a:rPr>
              <a:t>   </a:t>
            </a:r>
            <a:r>
              <a:rPr lang="zh-CN" altLang="zh-CN" b="1" noProof="1">
                <a:solidFill>
                  <a:srgbClr val="B2B2B2"/>
                </a:solidFill>
                <a:latin typeface="楷体_GB2312" pitchFamily="49" charset="-122"/>
                <a:ea typeface="楷体_GB2312" pitchFamily="49" charset="-122"/>
              </a:rPr>
              <a:t>(</a:t>
            </a:r>
            <a:r>
              <a:rPr lang="zh-CN" altLang="en-US" b="1" noProof="1">
                <a:solidFill>
                  <a:srgbClr val="B2B2B2"/>
                </a:solidFill>
                <a:latin typeface="楷体_GB2312" pitchFamily="49" charset="-122"/>
                <a:ea typeface="楷体_GB2312" pitchFamily="49" charset="-122"/>
                <a:sym typeface="Symbol" pitchFamily="18" charset="2"/>
              </a:rPr>
              <a:t></a:t>
            </a:r>
            <a:r>
              <a:rPr lang="en-US" altLang="en-US" b="1" noProof="1">
                <a:solidFill>
                  <a:srgbClr val="B2B2B2"/>
                </a:solidFill>
                <a:latin typeface="楷体_GB2312" pitchFamily="49" charset="-122"/>
                <a:ea typeface="楷体_GB2312" pitchFamily="49" charset="-122"/>
                <a:sym typeface="Symbol" pitchFamily="18" charset="2"/>
              </a:rPr>
              <a:t>x</a:t>
            </a:r>
            <a:r>
              <a:rPr lang="en-US" altLang="zh-CN" b="1" noProof="1">
                <a:solidFill>
                  <a:srgbClr val="B2B2B2"/>
                </a:solidFill>
                <a:latin typeface="楷体_GB2312" pitchFamily="49" charset="-122"/>
                <a:ea typeface="楷体_GB2312" pitchFamily="49" charset="-122"/>
                <a:sym typeface="Symbol" pitchFamily="18" charset="2"/>
              </a:rPr>
              <a:t>)</a:t>
            </a:r>
            <a:r>
              <a:rPr lang="en-US" altLang="zh-CN" b="1">
                <a:solidFill>
                  <a:srgbClr val="B2B2B2"/>
                </a:solidFill>
                <a:latin typeface="楷体_GB2312" pitchFamily="49" charset="-122"/>
                <a:ea typeface="楷体_GB2312" pitchFamily="49" charset="-122"/>
              </a:rPr>
              <a:t>(H(x)</a:t>
            </a:r>
            <a:r>
              <a:rPr lang="en-US" altLang="zh-CN" b="1" noProof="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D(x))</a:t>
            </a:r>
            <a:r>
              <a:rPr lang="zh-CN" altLang="en-US"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H(S)</a:t>
            </a:r>
            <a:r>
              <a:rPr lang="en-US" altLang="zh-CN" b="1">
                <a:solidFill>
                  <a:srgbClr val="B2B2B2"/>
                </a:solidFill>
                <a:latin typeface="楷体_GB2312" pitchFamily="49" charset="-122"/>
                <a:ea typeface="楷体_GB2312" pitchFamily="49" charset="-122"/>
                <a:sym typeface="Symbol" pitchFamily="18" charset="2"/>
              </a:rPr>
              <a:t></a:t>
            </a:r>
            <a:r>
              <a:rPr lang="en-US" altLang="zh-CN" b="1">
                <a:solidFill>
                  <a:srgbClr val="B2B2B2"/>
                </a:solidFill>
                <a:latin typeface="楷体_GB2312" pitchFamily="49" charset="-122"/>
                <a:ea typeface="楷体_GB2312" pitchFamily="49" charset="-122"/>
              </a:rPr>
              <a:t>D(S)</a:t>
            </a:r>
          </a:p>
          <a:p>
            <a:pPr>
              <a:buClr>
                <a:srgbClr val="B2B2B2"/>
              </a:buClr>
            </a:pPr>
            <a:r>
              <a:rPr lang="en-US" altLang="zh-CN" b="1">
                <a:solidFill>
                  <a:srgbClr val="B2B2B2"/>
                </a:solidFill>
                <a:latin typeface="楷体_GB2312" pitchFamily="49" charset="-122"/>
                <a:ea typeface="楷体_GB2312" pitchFamily="49" charset="-122"/>
              </a:rPr>
              <a:t>   </a:t>
            </a:r>
            <a:r>
              <a:rPr lang="zh-CN"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a:t>
            </a:r>
            <a:r>
              <a:rPr lang="en-US" altLang="en-US" b="1" noProof="1">
                <a:solidFill>
                  <a:srgbClr val="B2B2B2"/>
                </a:solidFill>
                <a:latin typeface="楷体_GB2312" pitchFamily="49" charset="-122"/>
                <a:ea typeface="楷体_GB2312" pitchFamily="49" charset="-122"/>
                <a:sym typeface="Symbol" pitchFamily="18" charset="2"/>
              </a:rPr>
              <a:t>x</a:t>
            </a:r>
            <a:r>
              <a:rPr lang="en-US" altLang="zh-CN" b="1">
                <a:solidFill>
                  <a:srgbClr val="B2B2B2"/>
                </a:solidFill>
                <a:latin typeface="楷体_GB2312" pitchFamily="49" charset="-122"/>
                <a:ea typeface="楷体_GB2312" pitchFamily="49" charset="-122"/>
                <a:sym typeface="Symbol" pitchFamily="18" charset="2"/>
              </a:rPr>
              <a:t>)</a:t>
            </a:r>
            <a:r>
              <a:rPr lang="en-US" altLang="zh-CN" b="1">
                <a:solidFill>
                  <a:srgbClr val="B2B2B2"/>
                </a:solidFill>
                <a:latin typeface="楷体_GB2312" pitchFamily="49" charset="-122"/>
                <a:ea typeface="楷体_GB2312" pitchFamily="49" charset="-122"/>
              </a:rPr>
              <a:t>(H(x)</a:t>
            </a:r>
            <a:r>
              <a:rPr lang="en-US" altLang="zh-CN" b="1" noProof="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D(x))</a:t>
            </a:r>
            <a:r>
              <a:rPr lang="zh-CN" altLang="en-US" b="1">
                <a:solidFill>
                  <a:srgbClr val="B2B2B2"/>
                </a:solidFill>
                <a:latin typeface="楷体_GB2312" pitchFamily="49" charset="-122"/>
                <a:ea typeface="楷体_GB2312" pitchFamily="49" charset="-122"/>
              </a:rPr>
              <a:t>＝</a:t>
            </a:r>
            <a:r>
              <a:rPr lang="zh-CN" altLang="zh-CN" b="1" noProof="1">
                <a:solidFill>
                  <a:srgbClr val="B2B2B2"/>
                </a:solidFill>
                <a:latin typeface="楷体_GB2312" pitchFamily="49" charset="-122"/>
                <a:ea typeface="楷体_GB2312" pitchFamily="49" charset="-122"/>
              </a:rPr>
              <a:t>(</a:t>
            </a:r>
            <a:r>
              <a:rPr lang="zh-CN" altLang="zh-CN" b="1" noProof="1">
                <a:solidFill>
                  <a:srgbClr val="B2B2B2"/>
                </a:solidFill>
                <a:latin typeface="楷体_GB2312" pitchFamily="49" charset="-122"/>
                <a:ea typeface="楷体_GB2312" pitchFamily="49" charset="-122"/>
                <a:sym typeface="Symbol" pitchFamily="18" charset="2"/>
              </a:rPr>
              <a:t></a:t>
            </a:r>
            <a:r>
              <a:rPr lang="en-US" altLang="zh-CN" b="1" noProof="1">
                <a:solidFill>
                  <a:srgbClr val="B2B2B2"/>
                </a:solidFill>
                <a:latin typeface="楷体_GB2312" pitchFamily="49" charset="-122"/>
                <a:ea typeface="楷体_GB2312" pitchFamily="49" charset="-122"/>
                <a:sym typeface="Symbol" pitchFamily="18" charset="2"/>
              </a:rPr>
              <a:t>x)</a:t>
            </a:r>
            <a:r>
              <a:rPr lang="en-US" altLang="zh-CN" b="1">
                <a:solidFill>
                  <a:srgbClr val="B2B2B2"/>
                </a:solidFill>
                <a:latin typeface="楷体_GB2312" pitchFamily="49" charset="-122"/>
                <a:ea typeface="楷体_GB2312" pitchFamily="49" charset="-122"/>
                <a:sym typeface="Symbol" pitchFamily="18" charset="2"/>
              </a:rPr>
              <a:t>(</a:t>
            </a:r>
            <a:r>
              <a:rPr lang="en-US" altLang="zh-CN" b="1" noProof="1">
                <a:solidFill>
                  <a:srgbClr val="B2B2B2"/>
                </a:solidFill>
                <a:latin typeface="楷体_GB2312" pitchFamily="49" charset="-122"/>
                <a:ea typeface="楷体_GB2312" pitchFamily="49" charset="-122"/>
              </a:rPr>
              <a:t>H</a:t>
            </a:r>
            <a:r>
              <a:rPr lang="en-US" altLang="zh-CN" b="1">
                <a:solidFill>
                  <a:srgbClr val="B2B2B2"/>
                </a:solidFill>
                <a:latin typeface="楷体_GB2312" pitchFamily="49" charset="-122"/>
                <a:ea typeface="楷体_GB2312" pitchFamily="49" charset="-122"/>
              </a:rPr>
              <a:t>(</a:t>
            </a:r>
            <a:r>
              <a:rPr lang="zh-CN" b="1">
                <a:solidFill>
                  <a:srgbClr val="B2B2B2"/>
                </a:solidFill>
                <a:latin typeface="楷体_GB2312" pitchFamily="49" charset="-122"/>
                <a:ea typeface="楷体_GB2312" pitchFamily="49" charset="-122"/>
              </a:rPr>
              <a:t>ｘ</a:t>
            </a:r>
            <a:r>
              <a:rPr lang="en-US" altLang="zh-CN" b="1">
                <a:solidFill>
                  <a:srgbClr val="B2B2B2"/>
                </a:solidFill>
                <a:latin typeface="楷体_GB2312" pitchFamily="49" charset="-122"/>
                <a:ea typeface="楷体_GB2312" pitchFamily="49" charset="-122"/>
              </a:rPr>
              <a:t>)</a:t>
            </a:r>
            <a:r>
              <a:rPr lang="en-US" altLang="zh-CN" b="1" noProof="1">
                <a:solidFill>
                  <a:srgbClr val="B2B2B2"/>
                </a:solidFill>
                <a:latin typeface="楷体_GB2312" pitchFamily="49" charset="-122"/>
                <a:ea typeface="楷体_GB2312" pitchFamily="49" charset="-122"/>
              </a:rPr>
              <a:t>∧</a:t>
            </a:r>
            <a:r>
              <a:rPr lang="zh-CN"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D(</a:t>
            </a:r>
            <a:r>
              <a:rPr lang="zh-CN" b="1">
                <a:solidFill>
                  <a:srgbClr val="B2B2B2"/>
                </a:solidFill>
                <a:latin typeface="楷体_GB2312" pitchFamily="49" charset="-122"/>
                <a:ea typeface="楷体_GB2312" pitchFamily="49" charset="-122"/>
              </a:rPr>
              <a:t>ｘ</a:t>
            </a:r>
            <a:r>
              <a:rPr lang="en-US" altLang="zh-CN" b="1">
                <a:solidFill>
                  <a:srgbClr val="B2B2B2"/>
                </a:solidFill>
                <a:latin typeface="楷体_GB2312" pitchFamily="49" charset="-122"/>
                <a:ea typeface="楷体_GB2312" pitchFamily="49" charset="-122"/>
              </a:rPr>
              <a:t>))</a:t>
            </a:r>
          </a:p>
        </p:txBody>
      </p:sp>
      <p:grpSp>
        <p:nvGrpSpPr>
          <p:cNvPr id="9" name="组合 8"/>
          <p:cNvGrpSpPr/>
          <p:nvPr/>
        </p:nvGrpSpPr>
        <p:grpSpPr>
          <a:xfrm>
            <a:off x="7414928" y="0"/>
            <a:ext cx="1891130" cy="2135009"/>
            <a:chOff x="6650850" y="213871"/>
            <a:chExt cx="2476576" cy="2597357"/>
          </a:xfrm>
        </p:grpSpPr>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0850" y="213871"/>
              <a:ext cx="2476576"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6585" y="2087328"/>
              <a:ext cx="2205038"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D9C36C0A-13AF-47B3-B160-D89FF9E76649}" type="datetime1">
              <a:rPr lang="zh-CN" altLang="en-US"/>
              <a:pPr/>
              <a:t>2018/9/27</a:t>
            </a:fld>
            <a:endParaRPr lang="en-US" altLang="zh-CN"/>
          </a:p>
        </p:txBody>
      </p:sp>
      <p:sp>
        <p:nvSpPr>
          <p:cNvPr id="7" name="页脚占位符 4"/>
          <p:cNvSpPr>
            <a:spLocks noGrp="1"/>
          </p:cNvSpPr>
          <p:nvPr>
            <p:ph type="ftr" sz="quarter" idx="11"/>
          </p:nvPr>
        </p:nvSpPr>
        <p:spPr/>
        <p:txBody>
          <a:bodyPr/>
          <a:lstStyle/>
          <a:p>
            <a:r>
              <a:rPr lang="zh-CN" altLang="en-US"/>
              <a:t>计算机学院</a:t>
            </a:r>
          </a:p>
        </p:txBody>
      </p:sp>
      <p:sp>
        <p:nvSpPr>
          <p:cNvPr id="8" name="灯片编号占位符 5"/>
          <p:cNvSpPr>
            <a:spLocks noGrp="1"/>
          </p:cNvSpPr>
          <p:nvPr>
            <p:ph type="sldNum" sz="quarter" idx="12"/>
          </p:nvPr>
        </p:nvSpPr>
        <p:spPr/>
        <p:txBody>
          <a:bodyPr/>
          <a:lstStyle/>
          <a:p>
            <a:fld id="{76FBF872-0AA9-4DBD-B9DE-E812B4D7298E}" type="slidenum">
              <a:rPr lang="en-US" altLang="zh-CN"/>
              <a:pPr/>
              <a:t>43</a:t>
            </a:fld>
            <a:r>
              <a:rPr lang="en-US" altLang="zh-CN"/>
              <a:t>/70</a:t>
            </a:r>
          </a:p>
        </p:txBody>
      </p:sp>
      <p:sp>
        <p:nvSpPr>
          <p:cNvPr id="207874" name="Rectangle 2"/>
          <p:cNvSpPr>
            <a:spLocks noGrp="1" noChangeArrowheads="1"/>
          </p:cNvSpPr>
          <p:nvPr>
            <p:ph type="title"/>
          </p:nvPr>
        </p:nvSpPr>
        <p:spPr>
          <a:xfrm>
            <a:off x="1547813" y="304800"/>
            <a:ext cx="7345362" cy="719138"/>
          </a:xfrm>
        </p:spPr>
        <p:txBody>
          <a:bodyPr/>
          <a:lstStyle/>
          <a:p>
            <a:pPr algn="l"/>
            <a:r>
              <a:rPr lang="zh-CN" altLang="en-US"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1.4 (</a:t>
            </a:r>
            <a:r>
              <a:rPr lang="zh-CN" altLang="en-US" sz="3600">
                <a:solidFill>
                  <a:srgbClr val="FF0000"/>
                </a:solidFill>
                <a:latin typeface="楷体_GB2312" pitchFamily="49" charset="-122"/>
                <a:ea typeface="楷体_GB2312" pitchFamily="49" charset="-122"/>
              </a:rPr>
              <a:t>续</a:t>
            </a:r>
            <a:r>
              <a:rPr lang="en-US" altLang="zh-CN" sz="3600">
                <a:solidFill>
                  <a:srgbClr val="FF0000"/>
                </a:solidFill>
                <a:latin typeface="楷体_GB2312" pitchFamily="49" charset="-122"/>
                <a:ea typeface="楷体_GB2312" pitchFamily="49" charset="-122"/>
              </a:rPr>
              <a:t>3)</a:t>
            </a:r>
          </a:p>
        </p:txBody>
      </p:sp>
      <p:sp>
        <p:nvSpPr>
          <p:cNvPr id="207875" name="Rectangle 3"/>
          <p:cNvSpPr>
            <a:spLocks noGrp="1" noChangeArrowheads="1"/>
          </p:cNvSpPr>
          <p:nvPr>
            <p:ph type="body" idx="1"/>
          </p:nvPr>
        </p:nvSpPr>
        <p:spPr>
          <a:xfrm>
            <a:off x="1042988" y="1052513"/>
            <a:ext cx="7620000" cy="585787"/>
          </a:xfrm>
        </p:spPr>
        <p:txBody>
          <a:bodyPr/>
          <a:lstStyle/>
          <a:p>
            <a:pPr algn="l">
              <a:buClr>
                <a:srgbClr val="FF0000"/>
              </a:buClr>
              <a:buFont typeface="Wingdings" pitchFamily="2" charset="2"/>
              <a:buChar char="n"/>
            </a:pPr>
            <a:r>
              <a:rPr lang="zh-CN" altLang="en-US" b="0">
                <a:latin typeface="楷体_GB2312" pitchFamily="49" charset="-122"/>
                <a:ea typeface="楷体_GB2312" pitchFamily="49" charset="-122"/>
              </a:rPr>
              <a:t>对于例</a:t>
            </a:r>
            <a:r>
              <a:rPr lang="en-US" altLang="zh-CN" b="0">
                <a:latin typeface="楷体_GB2312" pitchFamily="49" charset="-122"/>
                <a:ea typeface="楷体_GB2312" pitchFamily="49" charset="-122"/>
              </a:rPr>
              <a:t>1</a:t>
            </a:r>
            <a:r>
              <a:rPr lang="zh-CN" altLang="en-US" b="0">
                <a:latin typeface="楷体_GB2312" pitchFamily="49" charset="-122"/>
                <a:ea typeface="楷体_GB2312" pitchFamily="49" charset="-122"/>
              </a:rPr>
              <a:t>．</a:t>
            </a:r>
            <a:r>
              <a:rPr lang="en-US" altLang="zh-CN" b="0">
                <a:latin typeface="楷体_GB2312" pitchFamily="49" charset="-122"/>
                <a:ea typeface="楷体_GB2312" pitchFamily="49" charset="-122"/>
              </a:rPr>
              <a:t>4 </a:t>
            </a:r>
            <a:r>
              <a:rPr lang="zh-CN" altLang="en-US" b="0">
                <a:latin typeface="楷体_GB2312" pitchFamily="49" charset="-122"/>
                <a:ea typeface="楷体_GB2312" pitchFamily="49" charset="-122"/>
              </a:rPr>
              <a:t>中的例子运用特性谓词描述。</a:t>
            </a:r>
          </a:p>
        </p:txBody>
      </p:sp>
      <p:sp>
        <p:nvSpPr>
          <p:cNvPr id="207876" name="Rectangle 4"/>
          <p:cNvSpPr>
            <a:spLocks noChangeArrowheads="1"/>
          </p:cNvSpPr>
          <p:nvPr/>
        </p:nvSpPr>
        <p:spPr bwMode="auto">
          <a:xfrm>
            <a:off x="1403350" y="1557338"/>
            <a:ext cx="7259638" cy="341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30000"/>
              </a:lnSpc>
              <a:buClr>
                <a:srgbClr val="00FF00"/>
              </a:buClr>
              <a:buFont typeface="Wingdings" pitchFamily="2" charset="2"/>
              <a:buNone/>
            </a:pPr>
            <a:r>
              <a:rPr lang="zh-CN" altLang="en-US">
                <a:latin typeface="楷体_GB2312" pitchFamily="49" charset="-122"/>
                <a:ea typeface="楷体_GB2312" pitchFamily="49" charset="-122"/>
              </a:rPr>
              <a:t>解：</a:t>
            </a:r>
          </a:p>
          <a:p>
            <a:pPr marL="533400" indent="-533400" algn="just">
              <a:lnSpc>
                <a:spcPct val="130000"/>
              </a:lnSpc>
              <a:buClr>
                <a:srgbClr val="FF0000"/>
              </a:buClr>
              <a:buFont typeface="Wingdings" pitchFamily="2" charset="2"/>
              <a:buAutoNum type="arabicParenR"/>
            </a:pPr>
            <a:r>
              <a:rPr lang="en-US" altLang="zh-CN">
                <a:latin typeface="楷体_GB2312" pitchFamily="49" charset="-122"/>
                <a:ea typeface="楷体_GB2312" pitchFamily="49" charset="-122"/>
              </a:rPr>
              <a:t>U(x)</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x</a:t>
            </a:r>
            <a:r>
              <a:rPr lang="zh-CN" altLang="en-US">
                <a:latin typeface="楷体_GB2312" pitchFamily="49" charset="-122"/>
                <a:ea typeface="楷体_GB2312" pitchFamily="49" charset="-122"/>
              </a:rPr>
              <a:t>是老虎；	</a:t>
            </a:r>
            <a:r>
              <a:rPr lang="zh-CN" altLang="zh-CN" noProof="1">
                <a:latin typeface="楷体_GB2312" pitchFamily="49" charset="-122"/>
                <a:ea typeface="楷体_GB2312" pitchFamily="49" charset="-122"/>
              </a:rPr>
              <a:t>(</a:t>
            </a:r>
            <a:r>
              <a:rPr lang="zh-CN" altLang="en-US" noProof="1">
                <a:latin typeface="楷体_GB2312" pitchFamily="49" charset="-122"/>
                <a:ea typeface="楷体_GB2312" pitchFamily="49" charset="-122"/>
                <a:sym typeface="Symbol" pitchFamily="18" charset="2"/>
              </a:rPr>
              <a:t></a:t>
            </a:r>
            <a:r>
              <a:rPr lang="en-US" altLang="en-US" noProof="1">
                <a:latin typeface="楷体_GB2312" pitchFamily="49" charset="-122"/>
                <a:ea typeface="楷体_GB2312" pitchFamily="49" charset="-122"/>
                <a:sym typeface="Symbol" pitchFamily="18" charset="2"/>
              </a:rPr>
              <a:t>x</a:t>
            </a:r>
            <a:r>
              <a:rPr lang="en-US" altLang="zh-CN" noProof="1">
                <a:latin typeface="楷体_GB2312" pitchFamily="49" charset="-122"/>
                <a:ea typeface="楷体_GB2312" pitchFamily="49" charset="-122"/>
                <a:sym typeface="Symbol" pitchFamily="18" charset="2"/>
              </a:rPr>
              <a:t>)</a:t>
            </a:r>
            <a:r>
              <a:rPr lang="en-US" altLang="en-US" noProof="1">
                <a:latin typeface="楷体_GB2312" pitchFamily="49" charset="-122"/>
                <a:ea typeface="楷体_GB2312" pitchFamily="49" charset="-122"/>
              </a:rPr>
              <a:t>(</a:t>
            </a:r>
            <a:r>
              <a:rPr lang="en-US" altLang="zh-CN">
                <a:latin typeface="楷体_GB2312" pitchFamily="49" charset="-122"/>
                <a:ea typeface="楷体_GB2312" pitchFamily="49" charset="-122"/>
              </a:rPr>
              <a:t>U</a:t>
            </a:r>
            <a:r>
              <a:rPr lang="en-US" altLang="zh-CN" noProof="1">
                <a:latin typeface="楷体_GB2312" pitchFamily="49" charset="-122"/>
                <a:ea typeface="楷体_GB2312" pitchFamily="49" charset="-122"/>
              </a:rPr>
              <a:t>(x)→R(x))</a:t>
            </a:r>
            <a:endParaRPr lang="en-US" altLang="zh-CN">
              <a:latin typeface="楷体_GB2312" pitchFamily="49" charset="-122"/>
              <a:ea typeface="楷体_GB2312" pitchFamily="49" charset="-122"/>
            </a:endParaRPr>
          </a:p>
          <a:p>
            <a:pPr marL="533400" indent="-533400" algn="just">
              <a:lnSpc>
                <a:spcPct val="130000"/>
              </a:lnSpc>
              <a:buClr>
                <a:srgbClr val="FF0000"/>
              </a:buClr>
              <a:buFont typeface="Wingdings" pitchFamily="2" charset="2"/>
              <a:buAutoNum type="arabicParenR"/>
            </a:pPr>
            <a:r>
              <a:rPr lang="en-US" altLang="zh-CN">
                <a:latin typeface="楷体_GB2312" pitchFamily="49" charset="-122"/>
                <a:ea typeface="楷体_GB2312" pitchFamily="49" charset="-122"/>
              </a:rPr>
              <a:t>H(x)</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x</a:t>
            </a:r>
            <a:r>
              <a:rPr lang="zh-CN" altLang="en-US">
                <a:latin typeface="楷体_GB2312" pitchFamily="49" charset="-122"/>
                <a:ea typeface="楷体_GB2312" pitchFamily="49" charset="-122"/>
              </a:rPr>
              <a:t>是人；	      </a:t>
            </a:r>
            <a:r>
              <a:rPr lang="zh-CN" altLang="zh-CN" noProof="1">
                <a:latin typeface="楷体_GB2312" pitchFamily="49" charset="-122"/>
                <a:ea typeface="楷体_GB2312" pitchFamily="49" charset="-122"/>
              </a:rPr>
              <a:t>(</a:t>
            </a:r>
            <a:r>
              <a:rPr lang="zh-CN" altLang="en-US" noProof="1">
                <a:latin typeface="楷体_GB2312" pitchFamily="49" charset="-122"/>
                <a:ea typeface="楷体_GB2312" pitchFamily="49" charset="-122"/>
                <a:sym typeface="Symbol" pitchFamily="18" charset="2"/>
              </a:rPr>
              <a:t></a:t>
            </a:r>
            <a:r>
              <a:rPr lang="en-US" altLang="en-US" noProof="1">
                <a:latin typeface="楷体_GB2312" pitchFamily="49" charset="-122"/>
                <a:ea typeface="楷体_GB2312" pitchFamily="49" charset="-122"/>
                <a:sym typeface="Symbol" pitchFamily="18" charset="2"/>
              </a:rPr>
              <a:t>x</a:t>
            </a:r>
            <a:r>
              <a:rPr lang="en-US" altLang="zh-CN" noProof="1">
                <a:latin typeface="楷体_GB2312" pitchFamily="49" charset="-122"/>
                <a:ea typeface="楷体_GB2312" pitchFamily="49" charset="-122"/>
                <a:sym typeface="Symbol" pitchFamily="18" charset="2"/>
              </a:rPr>
              <a:t>)</a:t>
            </a:r>
            <a:r>
              <a:rPr lang="en-US" altLang="zh-CN">
                <a:latin typeface="楷体_GB2312" pitchFamily="49" charset="-122"/>
                <a:ea typeface="楷体_GB2312" pitchFamily="49" charset="-122"/>
              </a:rPr>
              <a:t>(H</a:t>
            </a:r>
            <a:r>
              <a:rPr lang="en-US" altLang="zh-CN" noProof="1">
                <a:latin typeface="楷体_GB2312" pitchFamily="49" charset="-122"/>
                <a:ea typeface="楷体_GB2312" pitchFamily="49" charset="-122"/>
              </a:rPr>
              <a:t>(x)→P(x)</a:t>
            </a:r>
            <a:r>
              <a:rPr lang="en-US" altLang="zh-CN">
                <a:latin typeface="楷体_GB2312" pitchFamily="49" charset="-122"/>
                <a:ea typeface="楷体_GB2312" pitchFamily="49" charset="-122"/>
              </a:rPr>
              <a:t>)</a:t>
            </a:r>
          </a:p>
          <a:p>
            <a:pPr marL="533400" indent="-533400" algn="just">
              <a:lnSpc>
                <a:spcPct val="130000"/>
              </a:lnSpc>
              <a:buClr>
                <a:srgbClr val="FF0000"/>
              </a:buClr>
              <a:buFont typeface="Wingdings" pitchFamily="2" charset="2"/>
              <a:buAutoNum type="arabicParenR"/>
            </a:pPr>
            <a:r>
              <a:rPr lang="en-US" altLang="zh-CN">
                <a:latin typeface="楷体_GB2312" pitchFamily="49" charset="-122"/>
                <a:ea typeface="楷体_GB2312" pitchFamily="49" charset="-122"/>
              </a:rPr>
              <a:t>H(x)</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x</a:t>
            </a:r>
            <a:r>
              <a:rPr lang="zh-CN" altLang="en-US">
                <a:latin typeface="楷体_GB2312" pitchFamily="49" charset="-122"/>
                <a:ea typeface="楷体_GB2312" pitchFamily="49" charset="-122"/>
              </a:rPr>
              <a:t>是人；	      </a:t>
            </a:r>
            <a:r>
              <a:rPr lang="zh-CN" altLang="zh-CN" noProof="1">
                <a:latin typeface="楷体_GB2312" pitchFamily="49" charset="-122"/>
                <a:ea typeface="楷体_GB2312" pitchFamily="49" charset="-122"/>
              </a:rPr>
              <a:t>(</a:t>
            </a:r>
            <a:r>
              <a:rPr lang="zh-CN" altLang="zh-CN" noProof="1">
                <a:latin typeface="楷体_GB2312" pitchFamily="49" charset="-122"/>
                <a:ea typeface="楷体_GB2312" pitchFamily="49" charset="-122"/>
                <a:sym typeface="Symbol" pitchFamily="18" charset="2"/>
              </a:rPr>
              <a:t></a:t>
            </a:r>
            <a:r>
              <a:rPr lang="en-US" altLang="zh-CN" noProof="1">
                <a:latin typeface="楷体_GB2312" pitchFamily="49" charset="-122"/>
                <a:ea typeface="楷体_GB2312" pitchFamily="49" charset="-122"/>
                <a:sym typeface="Symbol" pitchFamily="18" charset="2"/>
              </a:rPr>
              <a:t>x)</a:t>
            </a:r>
            <a:r>
              <a:rPr lang="en-US" altLang="en-US" noProof="1">
                <a:latin typeface="楷体_GB2312" pitchFamily="49" charset="-122"/>
                <a:ea typeface="楷体_GB2312" pitchFamily="49" charset="-122"/>
              </a:rPr>
              <a:t>(</a:t>
            </a:r>
            <a:r>
              <a:rPr lang="en-US" altLang="zh-CN">
                <a:latin typeface="楷体_GB2312" pitchFamily="49" charset="-122"/>
                <a:ea typeface="楷体_GB2312" pitchFamily="49" charset="-122"/>
              </a:rPr>
              <a:t>H</a:t>
            </a:r>
            <a:r>
              <a:rPr lang="en-US" altLang="zh-CN" noProof="1">
                <a:latin typeface="楷体_GB2312" pitchFamily="49" charset="-122"/>
                <a:ea typeface="楷体_GB2312" pitchFamily="49" charset="-122"/>
              </a:rPr>
              <a:t>(x)∧</a:t>
            </a:r>
            <a:r>
              <a:rPr lang="en-US" altLang="zh-CN">
                <a:latin typeface="楷体_GB2312" pitchFamily="49" charset="-122"/>
                <a:ea typeface="楷体_GB2312" pitchFamily="49" charset="-122"/>
              </a:rPr>
              <a:t>N</a:t>
            </a:r>
            <a:r>
              <a:rPr lang="en-US" altLang="zh-CN" noProof="1">
                <a:latin typeface="楷体_GB2312" pitchFamily="49" charset="-122"/>
                <a:ea typeface="楷体_GB2312" pitchFamily="49" charset="-122"/>
              </a:rPr>
              <a:t>(x))</a:t>
            </a:r>
            <a:endParaRPr lang="en-US" altLang="zh-CN">
              <a:latin typeface="楷体_GB2312" pitchFamily="49" charset="-122"/>
              <a:ea typeface="楷体_GB2312" pitchFamily="49" charset="-122"/>
            </a:endParaRPr>
          </a:p>
          <a:p>
            <a:pPr marL="533400" indent="-533400" algn="just">
              <a:lnSpc>
                <a:spcPct val="130000"/>
              </a:lnSpc>
              <a:buClr>
                <a:srgbClr val="FF0000"/>
              </a:buClr>
              <a:buFont typeface="Wingdings" pitchFamily="2" charset="2"/>
              <a:buAutoNum type="arabicParenR"/>
            </a:pPr>
            <a:r>
              <a:rPr lang="en-US" altLang="zh-CN">
                <a:latin typeface="楷体_GB2312" pitchFamily="49" charset="-122"/>
                <a:ea typeface="楷体_GB2312" pitchFamily="49" charset="-122"/>
              </a:rPr>
              <a:t>H(x)</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x</a:t>
            </a:r>
            <a:r>
              <a:rPr lang="zh-CN" altLang="en-US">
                <a:latin typeface="楷体_GB2312" pitchFamily="49" charset="-122"/>
                <a:ea typeface="楷体_GB2312" pitchFamily="49" charset="-122"/>
              </a:rPr>
              <a:t>是人；		</a:t>
            </a:r>
            <a:r>
              <a:rPr lang="zh-CN" altLang="zh-CN" noProof="1">
                <a:latin typeface="楷体_GB2312" pitchFamily="49" charset="-122"/>
                <a:ea typeface="楷体_GB2312" pitchFamily="49" charset="-122"/>
              </a:rPr>
              <a:t>(</a:t>
            </a:r>
            <a:r>
              <a:rPr lang="zh-CN" altLang="zh-CN" noProof="1">
                <a:latin typeface="楷体_GB2312" pitchFamily="49" charset="-122"/>
                <a:ea typeface="楷体_GB2312" pitchFamily="49" charset="-122"/>
                <a:sym typeface="Symbol" pitchFamily="18" charset="2"/>
              </a:rPr>
              <a:t></a:t>
            </a:r>
            <a:r>
              <a:rPr lang="en-US" altLang="zh-CN" noProof="1">
                <a:latin typeface="楷体_GB2312" pitchFamily="49" charset="-122"/>
                <a:ea typeface="楷体_GB2312" pitchFamily="49" charset="-122"/>
                <a:sym typeface="Symbol" pitchFamily="18" charset="2"/>
              </a:rPr>
              <a:t>x)</a:t>
            </a:r>
            <a:r>
              <a:rPr lang="en-US" altLang="en-US" noProof="1">
                <a:latin typeface="楷体_GB2312" pitchFamily="49" charset="-122"/>
                <a:ea typeface="楷体_GB2312" pitchFamily="49" charset="-122"/>
              </a:rPr>
              <a:t>(</a:t>
            </a:r>
            <a:r>
              <a:rPr lang="en-US" altLang="zh-CN" noProof="1">
                <a:latin typeface="楷体_GB2312" pitchFamily="49" charset="-122"/>
                <a:ea typeface="楷体_GB2312" pitchFamily="49" charset="-122"/>
              </a:rPr>
              <a:t>H(x)∧</a:t>
            </a:r>
            <a:r>
              <a:rPr lang="en-US" altLang="zh-CN">
                <a:latin typeface="楷体_GB2312" pitchFamily="49" charset="-122"/>
                <a:ea typeface="楷体_GB2312" pitchFamily="49" charset="-122"/>
              </a:rPr>
              <a:t>Q</a:t>
            </a:r>
            <a:r>
              <a:rPr lang="en-US" altLang="zh-CN" noProof="1">
                <a:latin typeface="楷体_GB2312" pitchFamily="49" charset="-122"/>
                <a:ea typeface="楷体_GB2312" pitchFamily="49" charset="-122"/>
              </a:rPr>
              <a:t>(x))</a:t>
            </a:r>
            <a:endParaRPr lang="en-US" altLang="zh-CN">
              <a:latin typeface="楷体_GB2312" pitchFamily="49" charset="-122"/>
              <a:ea typeface="楷体_GB2312" pitchFamily="49" charset="-122"/>
            </a:endParaRPr>
          </a:p>
          <a:p>
            <a:pPr marL="533400" indent="-533400" algn="just">
              <a:lnSpc>
                <a:spcPct val="130000"/>
              </a:lnSpc>
              <a:buClr>
                <a:srgbClr val="FF0000"/>
              </a:buClr>
              <a:buFont typeface="Wingdings" pitchFamily="2" charset="2"/>
              <a:buAutoNum type="arabicParenR"/>
            </a:pPr>
            <a:r>
              <a:rPr lang="en-US" altLang="zh-CN">
                <a:latin typeface="楷体_GB2312" pitchFamily="49" charset="-122"/>
                <a:ea typeface="楷体_GB2312" pitchFamily="49" charset="-122"/>
              </a:rPr>
              <a:t>M(x)</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x</a:t>
            </a:r>
            <a:r>
              <a:rPr lang="zh-CN" altLang="en-US">
                <a:latin typeface="楷体_GB2312" pitchFamily="49" charset="-122"/>
                <a:ea typeface="楷体_GB2312" pitchFamily="49" charset="-122"/>
              </a:rPr>
              <a:t>是带伞的人；	</a:t>
            </a:r>
            <a:r>
              <a:rPr lang="zh-CN" altLang="zh-CN" noProof="1">
                <a:latin typeface="楷体_GB2312" pitchFamily="49" charset="-122"/>
                <a:ea typeface="楷体_GB2312" pitchFamily="49" charset="-122"/>
              </a:rPr>
              <a:t>(</a:t>
            </a:r>
            <a:r>
              <a:rPr lang="zh-CN" altLang="en-US" noProof="1">
                <a:latin typeface="楷体_GB2312" pitchFamily="49" charset="-122"/>
                <a:ea typeface="楷体_GB2312" pitchFamily="49" charset="-122"/>
                <a:sym typeface="Symbol" pitchFamily="18" charset="2"/>
              </a:rPr>
              <a:t></a:t>
            </a:r>
            <a:r>
              <a:rPr lang="en-US" altLang="en-US" noProof="1">
                <a:latin typeface="楷体_GB2312" pitchFamily="49" charset="-122"/>
                <a:ea typeface="楷体_GB2312" pitchFamily="49" charset="-122"/>
                <a:sym typeface="Symbol" pitchFamily="18" charset="2"/>
              </a:rPr>
              <a:t>x</a:t>
            </a:r>
            <a:r>
              <a:rPr lang="en-US" altLang="zh-CN" noProof="1">
                <a:latin typeface="楷体_GB2312" pitchFamily="49" charset="-122"/>
                <a:ea typeface="楷体_GB2312" pitchFamily="49" charset="-122"/>
                <a:sym typeface="Symbol" pitchFamily="18" charset="2"/>
              </a:rPr>
              <a:t>)</a:t>
            </a:r>
            <a:r>
              <a:rPr lang="en-US" altLang="en-US" noProof="1">
                <a:latin typeface="楷体_GB2312" pitchFamily="49" charset="-122"/>
                <a:ea typeface="楷体_GB2312" pitchFamily="49" charset="-122"/>
              </a:rPr>
              <a:t>(</a:t>
            </a:r>
            <a:r>
              <a:rPr lang="en-US" altLang="zh-CN">
                <a:latin typeface="楷体_GB2312" pitchFamily="49" charset="-122"/>
                <a:ea typeface="楷体_GB2312" pitchFamily="49" charset="-122"/>
              </a:rPr>
              <a:t>M</a:t>
            </a:r>
            <a:r>
              <a:rPr lang="en-US" altLang="zh-CN" noProof="1">
                <a:latin typeface="楷体_GB2312" pitchFamily="49" charset="-122"/>
                <a:ea typeface="楷体_GB2312" pitchFamily="49" charset="-122"/>
              </a:rPr>
              <a:t>(x)→C(x</a:t>
            </a:r>
            <a:r>
              <a:rPr lang="en-US" altLang="zh-CN">
                <a:latin typeface="楷体_GB2312" pitchFamily="49" charset="-122"/>
                <a:ea typeface="楷体_GB2312" pitchFamily="49" charset="-122"/>
              </a:rPr>
              <a:t>))</a:t>
            </a:r>
          </a:p>
          <a:p>
            <a:pPr marL="533400" indent="-533400" algn="just">
              <a:lnSpc>
                <a:spcPct val="130000"/>
              </a:lnSpc>
              <a:buClr>
                <a:srgbClr val="FF0000"/>
              </a:buClr>
              <a:buFont typeface="Wingdings" pitchFamily="2" charset="2"/>
              <a:buAutoNum type="arabicParenR"/>
            </a:pPr>
            <a:r>
              <a:rPr lang="en-US" altLang="zh-CN">
                <a:latin typeface="楷体_GB2312" pitchFamily="49" charset="-122"/>
                <a:ea typeface="楷体_GB2312" pitchFamily="49" charset="-122"/>
              </a:rPr>
              <a:t>T(x)</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x</a:t>
            </a:r>
            <a:r>
              <a:rPr lang="zh-CN" altLang="en-US">
                <a:latin typeface="楷体_GB2312" pitchFamily="49" charset="-122"/>
                <a:ea typeface="楷体_GB2312" pitchFamily="49" charset="-122"/>
              </a:rPr>
              <a:t>是自然数；	</a:t>
            </a:r>
            <a:r>
              <a:rPr lang="zh-CN" altLang="zh-CN" noProof="1">
                <a:latin typeface="楷体_GB2312" pitchFamily="49" charset="-122"/>
                <a:ea typeface="楷体_GB2312" pitchFamily="49" charset="-122"/>
              </a:rPr>
              <a:t>(</a:t>
            </a:r>
            <a:r>
              <a:rPr lang="zh-CN" altLang="zh-CN" noProof="1">
                <a:latin typeface="楷体_GB2312" pitchFamily="49" charset="-122"/>
                <a:ea typeface="楷体_GB2312" pitchFamily="49" charset="-122"/>
                <a:sym typeface="Symbol" pitchFamily="18" charset="2"/>
              </a:rPr>
              <a:t></a:t>
            </a:r>
            <a:r>
              <a:rPr lang="en-US" altLang="zh-CN" noProof="1">
                <a:latin typeface="楷体_GB2312" pitchFamily="49" charset="-122"/>
                <a:ea typeface="楷体_GB2312" pitchFamily="49" charset="-122"/>
                <a:sym typeface="Symbol" pitchFamily="18" charset="2"/>
              </a:rPr>
              <a:t>x)(</a:t>
            </a:r>
            <a:r>
              <a:rPr lang="en-US" altLang="zh-CN">
                <a:latin typeface="楷体_GB2312" pitchFamily="49" charset="-122"/>
                <a:ea typeface="楷体_GB2312" pitchFamily="49" charset="-122"/>
              </a:rPr>
              <a:t>T</a:t>
            </a:r>
            <a:r>
              <a:rPr lang="en-US" altLang="zh-CN" noProof="1">
                <a:latin typeface="楷体_GB2312" pitchFamily="49" charset="-122"/>
                <a:ea typeface="楷体_GB2312" pitchFamily="49" charset="-122"/>
              </a:rPr>
              <a:t>(x)∧</a:t>
            </a:r>
            <a:r>
              <a:rPr lang="en-US" altLang="zh-CN">
                <a:latin typeface="楷体_GB2312" pitchFamily="49" charset="-122"/>
                <a:ea typeface="楷体_GB2312" pitchFamily="49" charset="-122"/>
              </a:rPr>
              <a:t>S</a:t>
            </a:r>
            <a:r>
              <a:rPr lang="en-US" altLang="zh-CN" noProof="1">
                <a:latin typeface="楷体_GB2312" pitchFamily="49" charset="-122"/>
                <a:ea typeface="楷体_GB2312" pitchFamily="49" charset="-122"/>
              </a:rPr>
              <a:t>(x))</a:t>
            </a:r>
            <a:endParaRPr lang="en-US" altLang="zh-CN">
              <a:latin typeface="楷体_GB2312" pitchFamily="49" charset="-122"/>
              <a:ea typeface="楷体_GB2312" pitchFamily="49" charset="-122"/>
            </a:endParaRPr>
          </a:p>
        </p:txBody>
      </p:sp>
      <p:sp>
        <p:nvSpPr>
          <p:cNvPr id="207877" name="Rectangle 5"/>
          <p:cNvSpPr>
            <a:spLocks noChangeArrowheads="1"/>
          </p:cNvSpPr>
          <p:nvPr/>
        </p:nvSpPr>
        <p:spPr bwMode="auto">
          <a:xfrm>
            <a:off x="1042988" y="4941888"/>
            <a:ext cx="7416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00"/>
              </a:buClr>
              <a:buFont typeface="Wingdings" pitchFamily="2" charset="2"/>
              <a:buChar char="n"/>
            </a:pPr>
            <a:r>
              <a:rPr lang="zh-CN" altLang="en-US" b="1" dirty="0">
                <a:solidFill>
                  <a:srgbClr val="FF0000"/>
                </a:solidFill>
                <a:latin typeface="楷体_GB2312" pitchFamily="49" charset="-122"/>
                <a:ea typeface="楷体_GB2312" pitchFamily="49" charset="-122"/>
              </a:rPr>
              <a:t>苏格拉底</a:t>
            </a:r>
            <a:r>
              <a:rPr lang="zh-CN" altLang="en-US" b="1" dirty="0">
                <a:solidFill>
                  <a:srgbClr val="0000FF"/>
                </a:solidFill>
                <a:latin typeface="楷体_GB2312" pitchFamily="49" charset="-122"/>
                <a:ea typeface="楷体_GB2312" pitchFamily="49" charset="-122"/>
              </a:rPr>
              <a:t>三段论可完整翻译为：</a:t>
            </a:r>
          </a:p>
          <a:p>
            <a:r>
              <a:rPr lang="zh-CN" altLang="en-US" b="1" dirty="0">
                <a:solidFill>
                  <a:srgbClr val="0000FF"/>
                </a:solidFill>
                <a:latin typeface="楷体_GB2312" pitchFamily="49" charset="-122"/>
                <a:ea typeface="楷体_GB2312" pitchFamily="49" charset="-122"/>
              </a:rPr>
              <a:t>   </a:t>
            </a:r>
            <a:r>
              <a:rPr lang="zh-CN" altLang="zh-CN" b="1" noProof="1">
                <a:solidFill>
                  <a:srgbClr val="0000FF"/>
                </a:solidFill>
                <a:latin typeface="楷体_GB2312" pitchFamily="49" charset="-122"/>
                <a:ea typeface="楷体_GB2312" pitchFamily="49" charset="-122"/>
              </a:rPr>
              <a:t>(</a:t>
            </a:r>
            <a:r>
              <a:rPr lang="zh-CN" altLang="en-US" b="1" noProof="1">
                <a:solidFill>
                  <a:srgbClr val="0000FF"/>
                </a:solidFill>
                <a:latin typeface="楷体_GB2312" pitchFamily="49" charset="-122"/>
                <a:ea typeface="楷体_GB2312" pitchFamily="49" charset="-122"/>
                <a:sym typeface="Symbol" pitchFamily="18" charset="2"/>
              </a:rPr>
              <a:t></a:t>
            </a:r>
            <a:r>
              <a:rPr lang="en-US" altLang="en-US" b="1" noProof="1">
                <a:solidFill>
                  <a:srgbClr val="0000FF"/>
                </a:solidFill>
                <a:latin typeface="楷体_GB2312" pitchFamily="49" charset="-122"/>
                <a:ea typeface="楷体_GB2312" pitchFamily="49" charset="-122"/>
                <a:sym typeface="Symbol" pitchFamily="18" charset="2"/>
              </a:rPr>
              <a:t>x</a:t>
            </a:r>
            <a:r>
              <a:rPr lang="en-US" altLang="zh-CN" b="1" noProof="1">
                <a:solidFill>
                  <a:srgbClr val="0000FF"/>
                </a:solidFill>
                <a:latin typeface="楷体_GB2312" pitchFamily="49" charset="-122"/>
                <a:ea typeface="楷体_GB2312" pitchFamily="49" charset="-122"/>
                <a:sym typeface="Symbol" pitchFamily="18" charset="2"/>
              </a:rPr>
              <a:t>)</a:t>
            </a:r>
            <a:r>
              <a:rPr lang="en-US" altLang="zh-CN" b="1" dirty="0">
                <a:solidFill>
                  <a:srgbClr val="0000FF"/>
                </a:solidFill>
                <a:latin typeface="楷体_GB2312" pitchFamily="49" charset="-122"/>
                <a:ea typeface="楷体_GB2312" pitchFamily="49" charset="-122"/>
              </a:rPr>
              <a:t>(H(x)</a:t>
            </a:r>
            <a:r>
              <a:rPr lang="en-US" altLang="zh-CN" b="1" noProof="1">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D(x))</a:t>
            </a:r>
            <a:r>
              <a:rPr lang="zh-CN" altLang="en-US" b="1" dirty="0">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H(S)</a:t>
            </a:r>
            <a:r>
              <a:rPr lang="en-US" altLang="zh-CN" b="1" dirty="0">
                <a:solidFill>
                  <a:srgbClr val="FF0000"/>
                </a:solidFill>
                <a:latin typeface="楷体_GB2312" pitchFamily="49" charset="-122"/>
                <a:ea typeface="楷体_GB2312" pitchFamily="49" charset="-122"/>
                <a:sym typeface="Symbol" pitchFamily="18" charset="2"/>
              </a:rPr>
              <a:t></a:t>
            </a:r>
            <a:r>
              <a:rPr lang="en-US" altLang="zh-CN" b="1" dirty="0">
                <a:solidFill>
                  <a:srgbClr val="0000FF"/>
                </a:solidFill>
                <a:latin typeface="楷体_GB2312" pitchFamily="49" charset="-122"/>
                <a:ea typeface="楷体_GB2312" pitchFamily="49" charset="-122"/>
              </a:rPr>
              <a:t>D(S)</a:t>
            </a:r>
          </a:p>
          <a:p>
            <a:r>
              <a:rPr lang="en-US" altLang="zh-CN" b="1" dirty="0">
                <a:latin typeface="楷体_GB2312" pitchFamily="49" charset="-122"/>
                <a:ea typeface="楷体_GB2312" pitchFamily="49" charset="-122"/>
              </a:rPr>
              <a:t>   </a:t>
            </a:r>
            <a:r>
              <a:rPr lang="zh-CN"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a:t>
            </a:r>
            <a:r>
              <a:rPr lang="en-US" altLang="en-US" b="1" noProof="1">
                <a:solidFill>
                  <a:srgbClr val="0000FF"/>
                </a:solidFill>
                <a:latin typeface="楷体_GB2312" pitchFamily="49" charset="-122"/>
                <a:ea typeface="楷体_GB2312" pitchFamily="49" charset="-122"/>
                <a:sym typeface="Symbol" pitchFamily="18" charset="2"/>
              </a:rPr>
              <a:t>x</a:t>
            </a:r>
            <a:r>
              <a:rPr lang="en-US" altLang="zh-CN" b="1" dirty="0">
                <a:solidFill>
                  <a:srgbClr val="0000FF"/>
                </a:solidFill>
                <a:latin typeface="楷体_GB2312" pitchFamily="49" charset="-122"/>
                <a:ea typeface="楷体_GB2312" pitchFamily="49" charset="-122"/>
                <a:sym typeface="Symbol" pitchFamily="18" charset="2"/>
              </a:rPr>
              <a:t>)</a:t>
            </a:r>
            <a:r>
              <a:rPr lang="en-US" altLang="zh-CN" b="1" dirty="0">
                <a:solidFill>
                  <a:srgbClr val="CC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H(x)</a:t>
            </a:r>
            <a:r>
              <a:rPr lang="en-US" altLang="zh-CN" b="1" noProof="1">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D(x)</a:t>
            </a:r>
            <a:r>
              <a:rPr lang="en-US" altLang="zh-CN" b="1" dirty="0">
                <a:solidFill>
                  <a:srgbClr val="CC00FF"/>
                </a:solidFill>
                <a:latin typeface="楷体_GB2312" pitchFamily="49" charset="-122"/>
                <a:ea typeface="楷体_GB2312" pitchFamily="49" charset="-122"/>
              </a:rPr>
              <a:t>)</a:t>
            </a:r>
            <a:r>
              <a:rPr lang="zh-CN" altLang="en-US" b="1" dirty="0">
                <a:solidFill>
                  <a:srgbClr val="0000FF"/>
                </a:solidFill>
                <a:latin typeface="楷体_GB2312" pitchFamily="49" charset="-122"/>
                <a:ea typeface="楷体_GB2312" pitchFamily="49" charset="-122"/>
              </a:rPr>
              <a:t>＝</a:t>
            </a:r>
            <a:r>
              <a:rPr lang="zh-CN" altLang="zh-CN" b="1" noProof="1">
                <a:solidFill>
                  <a:srgbClr val="0000FF"/>
                </a:solidFill>
                <a:latin typeface="楷体_GB2312" pitchFamily="49" charset="-122"/>
                <a:ea typeface="楷体_GB2312" pitchFamily="49" charset="-122"/>
              </a:rPr>
              <a:t>(</a:t>
            </a:r>
            <a:r>
              <a:rPr lang="zh-CN" altLang="zh-CN" b="1" noProof="1">
                <a:solidFill>
                  <a:srgbClr val="0000FF"/>
                </a:solidFill>
                <a:latin typeface="楷体_GB2312" pitchFamily="49" charset="-122"/>
                <a:ea typeface="楷体_GB2312" pitchFamily="49" charset="-122"/>
                <a:sym typeface="Symbol" pitchFamily="18" charset="2"/>
              </a:rPr>
              <a:t></a:t>
            </a:r>
            <a:r>
              <a:rPr lang="en-US" altLang="zh-CN" b="1" noProof="1">
                <a:solidFill>
                  <a:srgbClr val="0000FF"/>
                </a:solidFill>
                <a:latin typeface="楷体_GB2312" pitchFamily="49" charset="-122"/>
                <a:ea typeface="楷体_GB2312" pitchFamily="49" charset="-122"/>
                <a:sym typeface="Symbol" pitchFamily="18" charset="2"/>
              </a:rPr>
              <a:t>x)</a:t>
            </a:r>
            <a:r>
              <a:rPr lang="en-US" altLang="zh-CN" b="1" dirty="0">
                <a:solidFill>
                  <a:srgbClr val="CC00FF"/>
                </a:solidFill>
                <a:latin typeface="楷体_GB2312" pitchFamily="49" charset="-122"/>
                <a:ea typeface="楷体_GB2312" pitchFamily="49" charset="-122"/>
                <a:sym typeface="Symbol" pitchFamily="18" charset="2"/>
              </a:rPr>
              <a:t>(</a:t>
            </a:r>
            <a:r>
              <a:rPr lang="en-US" altLang="zh-CN" b="1" noProof="1">
                <a:solidFill>
                  <a:srgbClr val="0000FF"/>
                </a:solidFill>
                <a:latin typeface="楷体_GB2312" pitchFamily="49" charset="-122"/>
                <a:ea typeface="楷体_GB2312" pitchFamily="49" charset="-122"/>
              </a:rPr>
              <a:t>H</a:t>
            </a:r>
            <a:r>
              <a:rPr lang="en-US" altLang="zh-CN" b="1" dirty="0">
                <a:solidFill>
                  <a:srgbClr val="0000FF"/>
                </a:solidFill>
                <a:latin typeface="楷体_GB2312" pitchFamily="49" charset="-122"/>
                <a:ea typeface="楷体_GB2312" pitchFamily="49" charset="-122"/>
              </a:rPr>
              <a:t>(</a:t>
            </a:r>
            <a:r>
              <a:rPr lang="zh-CN" b="1" dirty="0">
                <a:solidFill>
                  <a:srgbClr val="0000FF"/>
                </a:solidFill>
                <a:latin typeface="楷体_GB2312" pitchFamily="49" charset="-122"/>
                <a:ea typeface="楷体_GB2312" pitchFamily="49" charset="-122"/>
              </a:rPr>
              <a:t>ｘ</a:t>
            </a:r>
            <a:r>
              <a:rPr lang="en-US" altLang="zh-CN" b="1" dirty="0">
                <a:solidFill>
                  <a:srgbClr val="0000FF"/>
                </a:solidFill>
                <a:latin typeface="楷体_GB2312" pitchFamily="49" charset="-122"/>
                <a:ea typeface="楷体_GB2312" pitchFamily="49" charset="-122"/>
              </a:rPr>
              <a:t>)</a:t>
            </a:r>
            <a:r>
              <a:rPr lang="en-US" altLang="zh-CN" b="1" noProof="1">
                <a:solidFill>
                  <a:srgbClr val="0000FF"/>
                </a:solidFill>
                <a:latin typeface="楷体_GB2312" pitchFamily="49" charset="-122"/>
                <a:ea typeface="楷体_GB2312" pitchFamily="49" charset="-122"/>
              </a:rPr>
              <a:t>∧</a:t>
            </a:r>
            <a:r>
              <a:rPr lang="zh-CN"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D(</a:t>
            </a:r>
            <a:r>
              <a:rPr lang="zh-CN" b="1" dirty="0">
                <a:solidFill>
                  <a:srgbClr val="0000FF"/>
                </a:solidFill>
                <a:latin typeface="楷体_GB2312" pitchFamily="49" charset="-122"/>
                <a:ea typeface="楷体_GB2312" pitchFamily="49" charset="-122"/>
              </a:rPr>
              <a:t>ｘ</a:t>
            </a:r>
            <a:r>
              <a:rPr lang="en-US" altLang="zh-CN" b="1" dirty="0">
                <a:solidFill>
                  <a:srgbClr val="0000FF"/>
                </a:solidFill>
                <a:latin typeface="楷体_GB2312" pitchFamily="49" charset="-122"/>
                <a:ea typeface="楷体_GB2312" pitchFamily="49" charset="-122"/>
              </a:rPr>
              <a:t>)</a:t>
            </a:r>
            <a:r>
              <a:rPr lang="en-US" altLang="zh-CN" b="1" dirty="0">
                <a:solidFill>
                  <a:srgbClr val="CC00FF"/>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8961922-1EB0-4AFB-804B-72C59BEAE58A}"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0E2F3BEF-6545-4CEC-AA74-FEF51885EF7B}" type="slidenum">
              <a:rPr lang="en-US" altLang="zh-CN"/>
              <a:pPr/>
              <a:t>44</a:t>
            </a:fld>
            <a:r>
              <a:rPr lang="en-US" altLang="zh-CN"/>
              <a:t>/70</a:t>
            </a:r>
          </a:p>
        </p:txBody>
      </p:sp>
      <p:sp>
        <p:nvSpPr>
          <p:cNvPr id="153602" name="Rectangle 2"/>
          <p:cNvSpPr>
            <a:spLocks noGrp="1" noChangeArrowheads="1"/>
          </p:cNvSpPr>
          <p:nvPr>
            <p:ph type="title"/>
          </p:nvPr>
        </p:nvSpPr>
        <p:spPr>
          <a:xfrm>
            <a:off x="1547813" y="304800"/>
            <a:ext cx="7077075" cy="719138"/>
          </a:xfrm>
        </p:spPr>
        <p:txBody>
          <a:bodyPr/>
          <a:lstStyle/>
          <a:p>
            <a:pPr algn="l"/>
            <a:r>
              <a:rPr lang="zh-CN" altLang="en-US"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1.5:</a:t>
            </a:r>
          </a:p>
        </p:txBody>
      </p:sp>
      <p:sp>
        <p:nvSpPr>
          <p:cNvPr id="153604" name="Rectangle 4"/>
          <p:cNvSpPr>
            <a:spLocks noChangeArrowheads="1"/>
          </p:cNvSpPr>
          <p:nvPr/>
        </p:nvSpPr>
        <p:spPr bwMode="auto">
          <a:xfrm>
            <a:off x="1042988" y="1052513"/>
            <a:ext cx="7620000" cy="52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533400" indent="-533400" algn="just">
              <a:lnSpc>
                <a:spcPct val="110000"/>
              </a:lnSpc>
              <a:buClr>
                <a:srgbClr val="FF0000"/>
              </a:buClr>
              <a:buFont typeface="Wingdings" pitchFamily="2" charset="2"/>
              <a:buChar char="n"/>
            </a:pPr>
            <a:r>
              <a:rPr lang="zh-CN" altLang="en-US" sz="2800" b="1" noProof="1">
                <a:solidFill>
                  <a:srgbClr val="FF0000"/>
                </a:solidFill>
                <a:latin typeface="楷体_GB2312" pitchFamily="49" charset="-122"/>
                <a:ea typeface="楷体_GB2312" pitchFamily="49" charset="-122"/>
              </a:rPr>
              <a:t>符号化下述语句</a:t>
            </a:r>
            <a:r>
              <a:rPr lang="zh-CN" altLang="zh-CN" sz="2800" b="1" noProof="1">
                <a:solidFill>
                  <a:srgbClr val="FF0000"/>
                </a:solidFill>
                <a:latin typeface="楷体_GB2312" pitchFamily="49" charset="-122"/>
                <a:ea typeface="楷体_GB2312" pitchFamily="49" charset="-122"/>
              </a:rPr>
              <a:t>：</a:t>
            </a:r>
            <a:endParaRPr lang="en-US" altLang="en-US" sz="2800" b="1">
              <a:solidFill>
                <a:srgbClr val="FF0000"/>
              </a:solidFill>
              <a:latin typeface="楷体_GB2312" pitchFamily="49" charset="-122"/>
              <a:ea typeface="楷体_GB2312" pitchFamily="49" charset="-122"/>
            </a:endParaRPr>
          </a:p>
          <a:p>
            <a:pPr marL="533400" indent="-533400" algn="just">
              <a:lnSpc>
                <a:spcPct val="110000"/>
              </a:lnSpc>
              <a:buClr>
                <a:srgbClr val="FF0000"/>
              </a:buClr>
              <a:buFont typeface="Wingdings" pitchFamily="2" charset="2"/>
              <a:buAutoNum type="arabicParenR"/>
            </a:pPr>
            <a:r>
              <a:rPr lang="zh-CN" altLang="en-US" sz="2800" b="1">
                <a:solidFill>
                  <a:srgbClr val="0000FF"/>
                </a:solidFill>
                <a:latin typeface="楷体_GB2312" pitchFamily="49" charset="-122"/>
                <a:ea typeface="楷体_GB2312" pitchFamily="49" charset="-122"/>
              </a:rPr>
              <a:t>天下乌鸦一般黑；</a:t>
            </a:r>
          </a:p>
          <a:p>
            <a:pPr marL="533400" indent="-533400" algn="just">
              <a:lnSpc>
                <a:spcPct val="110000"/>
              </a:lnSpc>
              <a:buClr>
                <a:srgbClr val="FF0000"/>
              </a:buClr>
              <a:buFont typeface="Wingdings" pitchFamily="2" charset="2"/>
              <a:buAutoNum type="arabicParenR"/>
            </a:pPr>
            <a:r>
              <a:rPr lang="zh-CN" altLang="en-US" sz="2800" b="1">
                <a:solidFill>
                  <a:srgbClr val="0000FF"/>
                </a:solidFill>
                <a:latin typeface="楷体_GB2312" pitchFamily="49" charset="-122"/>
                <a:ea typeface="楷体_GB2312" pitchFamily="49" charset="-122"/>
              </a:rPr>
              <a:t>那位身体强健的、用功的、肯于思考的大学生，解决了一个数学难题；</a:t>
            </a:r>
          </a:p>
          <a:p>
            <a:pPr marL="533400" indent="-533400" algn="just">
              <a:lnSpc>
                <a:spcPct val="110000"/>
              </a:lnSpc>
              <a:buClr>
                <a:srgbClr val="FF0000"/>
              </a:buClr>
              <a:buFont typeface="Wingdings" pitchFamily="2" charset="2"/>
              <a:buAutoNum type="arabicParenR"/>
            </a:pPr>
            <a:r>
              <a:rPr lang="zh-CN" altLang="en-US" sz="2800" b="1">
                <a:solidFill>
                  <a:srgbClr val="0000FF"/>
                </a:solidFill>
                <a:latin typeface="楷体_GB2312" pitchFamily="49" charset="-122"/>
                <a:ea typeface="楷体_GB2312" pitchFamily="49" charset="-122"/>
              </a:rPr>
              <a:t>张强和李平都是足球运动员；</a:t>
            </a:r>
          </a:p>
          <a:p>
            <a:pPr marL="533400" indent="-533400" algn="just">
              <a:lnSpc>
                <a:spcPct val="110000"/>
              </a:lnSpc>
              <a:buClr>
                <a:srgbClr val="FF0000"/>
              </a:buClr>
              <a:buFont typeface="Wingdings" pitchFamily="2" charset="2"/>
              <a:buAutoNum type="arabicParenR"/>
            </a:pPr>
            <a:r>
              <a:rPr lang="zh-CN" altLang="en-US" sz="2800" b="1">
                <a:solidFill>
                  <a:srgbClr val="0000FF"/>
                </a:solidFill>
                <a:latin typeface="楷体_GB2312" pitchFamily="49" charset="-122"/>
                <a:ea typeface="楷体_GB2312" pitchFamily="49" charset="-122"/>
              </a:rPr>
              <a:t>每个实数都存在比它大的另外的实数。</a:t>
            </a:r>
          </a:p>
          <a:p>
            <a:pPr marL="533400" indent="-533400" algn="just">
              <a:lnSpc>
                <a:spcPct val="110000"/>
              </a:lnSpc>
              <a:buClr>
                <a:srgbClr val="FF0000"/>
              </a:buClr>
              <a:buFont typeface="Wingdings" pitchFamily="2" charset="2"/>
              <a:buAutoNum type="arabicParenR"/>
            </a:pPr>
            <a:r>
              <a:rPr lang="zh-CN" altLang="en-US" sz="2800" b="1">
                <a:solidFill>
                  <a:srgbClr val="0000FF"/>
                </a:solidFill>
                <a:latin typeface="楷体_GB2312" pitchFamily="49" charset="-122"/>
                <a:ea typeface="楷体_GB2312" pitchFamily="49" charset="-122"/>
              </a:rPr>
              <a:t>并非所有的动物都是脊椎动物；</a:t>
            </a:r>
          </a:p>
          <a:p>
            <a:pPr marL="533400" indent="-533400" algn="just">
              <a:lnSpc>
                <a:spcPct val="110000"/>
              </a:lnSpc>
              <a:buClr>
                <a:srgbClr val="FF0000"/>
              </a:buClr>
              <a:buFont typeface="Wingdings" pitchFamily="2" charset="2"/>
              <a:buAutoNum type="arabicParenR"/>
            </a:pPr>
            <a:r>
              <a:rPr lang="zh-CN" altLang="en-US" sz="2800" b="1">
                <a:solidFill>
                  <a:srgbClr val="0000FF"/>
                </a:solidFill>
                <a:latin typeface="楷体_GB2312" pitchFamily="49" charset="-122"/>
                <a:ea typeface="楷体_GB2312" pitchFamily="49" charset="-122"/>
              </a:rPr>
              <a:t>尽管有人很聪明，但未必一切人都聪明；</a:t>
            </a:r>
          </a:p>
          <a:p>
            <a:pPr marL="533400" indent="-533400" algn="just">
              <a:lnSpc>
                <a:spcPct val="110000"/>
              </a:lnSpc>
              <a:buClr>
                <a:srgbClr val="FF0000"/>
              </a:buClr>
              <a:buFont typeface="Wingdings" pitchFamily="2" charset="2"/>
              <a:buAutoNum type="arabicParenR"/>
            </a:pPr>
            <a:r>
              <a:rPr lang="zh-CN" altLang="en-US" sz="2800" b="1">
                <a:solidFill>
                  <a:srgbClr val="0000FF"/>
                </a:solidFill>
                <a:latin typeface="楷体_GB2312" pitchFamily="49" charset="-122"/>
                <a:ea typeface="楷体_GB2312" pitchFamily="49" charset="-122"/>
              </a:rPr>
              <a:t>对于任意给定的</a:t>
            </a:r>
            <a:r>
              <a:rPr lang="zh-CN" altLang="en-US" sz="2800" b="1">
                <a:solidFill>
                  <a:srgbClr val="0000FF"/>
                </a:solidFill>
                <a:latin typeface="楷体_GB2312" pitchFamily="49" charset="-122"/>
                <a:ea typeface="楷体_GB2312" pitchFamily="49" charset="-122"/>
                <a:sym typeface="Symbol" pitchFamily="18" charset="2"/>
              </a:rPr>
              <a:t></a:t>
            </a:r>
            <a:r>
              <a:rPr lang="en-US" altLang="zh-CN" sz="2800" b="1">
                <a:solidFill>
                  <a:srgbClr val="0000FF"/>
                </a:solidFill>
                <a:latin typeface="楷体_GB2312" pitchFamily="49" charset="-122"/>
                <a:ea typeface="楷体_GB2312" pitchFamily="49" charset="-122"/>
              </a:rPr>
              <a:t>&gt;0</a:t>
            </a:r>
            <a:r>
              <a:rPr lang="zh-CN" altLang="en-US" sz="2800" b="1">
                <a:solidFill>
                  <a:srgbClr val="0000FF"/>
                </a:solidFill>
                <a:latin typeface="楷体_GB2312" pitchFamily="49" charset="-122"/>
                <a:ea typeface="楷体_GB2312" pitchFamily="49" charset="-122"/>
              </a:rPr>
              <a:t>，必存在着</a:t>
            </a:r>
            <a:r>
              <a:rPr lang="zh-CN" altLang="en-US" sz="2800" b="1">
                <a:solidFill>
                  <a:srgbClr val="0000FF"/>
                </a:solidFill>
                <a:latin typeface="楷体_GB2312" pitchFamily="49" charset="-122"/>
                <a:ea typeface="楷体_GB2312" pitchFamily="49" charset="-122"/>
                <a:sym typeface="Symbol" pitchFamily="18" charset="2"/>
              </a:rPr>
              <a:t></a:t>
            </a:r>
            <a:r>
              <a:rPr lang="en-US" altLang="zh-CN" sz="2800" b="1">
                <a:solidFill>
                  <a:srgbClr val="0000FF"/>
                </a:solidFill>
                <a:latin typeface="楷体_GB2312" pitchFamily="49" charset="-122"/>
                <a:ea typeface="楷体_GB2312" pitchFamily="49" charset="-122"/>
              </a:rPr>
              <a:t>&gt;0</a:t>
            </a:r>
            <a:r>
              <a:rPr lang="zh-CN" altLang="en-US" sz="2800" b="1">
                <a:solidFill>
                  <a:srgbClr val="0000FF"/>
                </a:solidFill>
                <a:latin typeface="楷体_GB2312" pitchFamily="49" charset="-122"/>
                <a:ea typeface="楷体_GB2312" pitchFamily="49" charset="-122"/>
              </a:rPr>
              <a:t>，使得对任意的</a:t>
            </a:r>
            <a:r>
              <a:rPr lang="en-US" altLang="zh-CN" sz="2800" b="1">
                <a:solidFill>
                  <a:srgbClr val="0000FF"/>
                </a:solidFill>
                <a:latin typeface="楷体_GB2312" pitchFamily="49" charset="-122"/>
                <a:ea typeface="楷体_GB2312" pitchFamily="49" charset="-122"/>
              </a:rPr>
              <a:t>x</a:t>
            </a:r>
            <a:r>
              <a:rPr lang="zh-CN" altLang="en-US" sz="2800" b="1">
                <a:solidFill>
                  <a:srgbClr val="0000FF"/>
                </a:solidFill>
                <a:latin typeface="楷体_GB2312" pitchFamily="49" charset="-122"/>
                <a:ea typeface="楷体_GB2312" pitchFamily="49" charset="-122"/>
              </a:rPr>
              <a:t>，只要</a:t>
            </a:r>
            <a:r>
              <a:rPr lang="en-US" altLang="zh-CN" sz="2800" b="1">
                <a:solidFill>
                  <a:srgbClr val="0000FF"/>
                </a:solidFill>
                <a:latin typeface="楷体_GB2312" pitchFamily="49" charset="-122"/>
                <a:ea typeface="楷体_GB2312" pitchFamily="49" charset="-122"/>
              </a:rPr>
              <a:t>|x-a|&lt;</a:t>
            </a:r>
            <a:r>
              <a:rPr lang="en-US" altLang="zh-CN" sz="2800" b="1">
                <a:solidFill>
                  <a:srgbClr val="0000FF"/>
                </a:solidFill>
                <a:latin typeface="楷体_GB2312" pitchFamily="49" charset="-122"/>
                <a:ea typeface="楷体_GB2312" pitchFamily="49" charset="-122"/>
                <a:sym typeface="Symbol" pitchFamily="18" charset="2"/>
              </a:rPr>
              <a:t></a:t>
            </a:r>
            <a:r>
              <a:rPr lang="zh-CN" altLang="en-US" sz="2800" b="1">
                <a:solidFill>
                  <a:srgbClr val="0000FF"/>
                </a:solidFill>
                <a:latin typeface="楷体_GB2312" pitchFamily="49" charset="-122"/>
                <a:ea typeface="楷体_GB2312" pitchFamily="49" charset="-122"/>
              </a:rPr>
              <a:t>，就有： </a:t>
            </a:r>
          </a:p>
          <a:p>
            <a:pPr marL="990600" lvl="1" indent="-533400">
              <a:lnSpc>
                <a:spcPct val="110000"/>
              </a:lnSpc>
              <a:buClr>
                <a:srgbClr val="FF0000"/>
              </a:buClr>
              <a:buFont typeface="Wingdings" pitchFamily="2" charset="2"/>
              <a:buNone/>
            </a:pPr>
            <a:r>
              <a:rPr lang="zh-CN" altLang="en-US" sz="2800" b="1">
                <a:solidFill>
                  <a:srgbClr val="0000FF"/>
                </a:solidFill>
                <a:latin typeface="楷体_GB2312" pitchFamily="49" charset="-122"/>
                <a:ea typeface="楷体_GB2312" pitchFamily="49" charset="-122"/>
              </a:rPr>
              <a:t>       </a:t>
            </a:r>
            <a:r>
              <a:rPr lang="en-US" altLang="zh-CN" sz="2800" b="1">
                <a:solidFill>
                  <a:srgbClr val="0000FF"/>
                </a:solidFill>
                <a:latin typeface="楷体_GB2312" pitchFamily="49" charset="-122"/>
                <a:ea typeface="楷体_GB2312" pitchFamily="49" charset="-122"/>
              </a:rPr>
              <a:t>|f(x)-f(a)|&lt;</a:t>
            </a:r>
            <a:r>
              <a:rPr lang="en-US" altLang="zh-CN" sz="2800" b="1">
                <a:solidFill>
                  <a:srgbClr val="0000FF"/>
                </a:solidFill>
                <a:latin typeface="楷体_GB2312" pitchFamily="49" charset="-122"/>
                <a:ea typeface="楷体_GB2312" pitchFamily="49" charset="-122"/>
                <a:sym typeface="Symbol" pitchFamily="18" charset="2"/>
              </a:rPr>
              <a:t></a:t>
            </a:r>
            <a:r>
              <a:rPr lang="zh-CN" altLang="en-US" sz="2800" b="1">
                <a:solidFill>
                  <a:srgbClr val="0000FF"/>
                </a:solidFill>
                <a:latin typeface="楷体_GB2312" pitchFamily="49" charset="-122"/>
                <a:ea typeface="楷体_GB2312" pitchFamily="49" charset="-122"/>
              </a:rPr>
              <a:t>成立。</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8417D-2A84-412A-8C14-0C92AC8A8A9F}"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007C0941-8AEC-4107-A215-F417265C894F}" type="slidenum">
              <a:rPr lang="en-US" altLang="zh-CN"/>
              <a:pPr/>
              <a:t>45</a:t>
            </a:fld>
            <a:r>
              <a:rPr lang="en-US" altLang="zh-CN"/>
              <a:t>/70</a:t>
            </a:r>
          </a:p>
        </p:txBody>
      </p:sp>
      <p:sp>
        <p:nvSpPr>
          <p:cNvPr id="154626" name="Rectangle 2"/>
          <p:cNvSpPr>
            <a:spLocks noGrp="1" noChangeArrowheads="1"/>
          </p:cNvSpPr>
          <p:nvPr>
            <p:ph type="title"/>
          </p:nvPr>
        </p:nvSpPr>
        <p:spPr>
          <a:xfrm>
            <a:off x="1547813" y="304800"/>
            <a:ext cx="7077075" cy="719138"/>
          </a:xfrm>
        </p:spPr>
        <p:txBody>
          <a:bodyPr/>
          <a:lstStyle/>
          <a:p>
            <a:pPr algn="l"/>
            <a:r>
              <a:rPr lang="zh-CN" altLang="en-US"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1.5 (</a:t>
            </a:r>
            <a:r>
              <a:rPr lang="zh-CN" altLang="en-US" sz="3600">
                <a:solidFill>
                  <a:srgbClr val="FF0000"/>
                </a:solidFill>
                <a:latin typeface="楷体_GB2312" pitchFamily="49" charset="-122"/>
                <a:ea typeface="楷体_GB2312" pitchFamily="49" charset="-122"/>
              </a:rPr>
              <a:t>续</a:t>
            </a:r>
            <a:r>
              <a:rPr lang="en-US" altLang="zh-CN" sz="3600">
                <a:solidFill>
                  <a:srgbClr val="FF0000"/>
                </a:solidFill>
                <a:latin typeface="楷体_GB2312" pitchFamily="49" charset="-122"/>
                <a:ea typeface="楷体_GB2312" pitchFamily="49" charset="-122"/>
              </a:rPr>
              <a:t>1)</a:t>
            </a:r>
          </a:p>
        </p:txBody>
      </p:sp>
      <p:sp>
        <p:nvSpPr>
          <p:cNvPr id="154628" name="Rectangle 4"/>
          <p:cNvSpPr>
            <a:spLocks noChangeArrowheads="1"/>
          </p:cNvSpPr>
          <p:nvPr/>
        </p:nvSpPr>
        <p:spPr bwMode="auto">
          <a:xfrm>
            <a:off x="1042988" y="981075"/>
            <a:ext cx="7772400" cy="498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533400" indent="-533400" algn="just">
              <a:lnSpc>
                <a:spcPct val="120000"/>
              </a:lnSpc>
              <a:buClr>
                <a:srgbClr val="FF0000"/>
              </a:buClr>
              <a:buFont typeface="Wingdings" pitchFamily="2" charset="2"/>
              <a:buChar char="n"/>
            </a:pPr>
            <a:r>
              <a:rPr lang="zh-CN" altLang="en-US" sz="2800" b="1" dirty="0">
                <a:solidFill>
                  <a:srgbClr val="FF0000"/>
                </a:solidFill>
                <a:latin typeface="楷体_GB2312" pitchFamily="49" charset="-122"/>
                <a:ea typeface="楷体_GB2312" pitchFamily="49" charset="-122"/>
              </a:rPr>
              <a:t>解：</a:t>
            </a:r>
          </a:p>
          <a:p>
            <a:pPr marL="533400" indent="-533400" algn="just">
              <a:lnSpc>
                <a:spcPct val="120000"/>
              </a:lnSpc>
              <a:buClr>
                <a:srgbClr val="FF0000"/>
              </a:buClr>
              <a:buFont typeface="Wingdings" pitchFamily="2" charset="2"/>
              <a:buNone/>
            </a:pPr>
            <a:r>
              <a:rPr lang="zh-CN" altLang="en-US" b="1" dirty="0">
                <a:solidFill>
                  <a:srgbClr val="FF0000"/>
                </a:solidFill>
                <a:latin typeface="楷体_GB2312" pitchFamily="49" charset="-122"/>
                <a:ea typeface="楷体_GB2312" pitchFamily="49" charset="-122"/>
              </a:rPr>
              <a:t>   </a:t>
            </a:r>
            <a:r>
              <a:rPr lang="en-US" altLang="zh-CN" b="1" dirty="0">
                <a:solidFill>
                  <a:srgbClr val="FF0000"/>
                </a:solidFill>
                <a:latin typeface="楷体_GB2312" pitchFamily="49" charset="-122"/>
                <a:ea typeface="楷体_GB2312" pitchFamily="49" charset="-122"/>
              </a:rPr>
              <a:t>1</a:t>
            </a:r>
            <a:r>
              <a:rPr lang="zh-CN" altLang="en-US" b="1" dirty="0">
                <a:solidFill>
                  <a:srgbClr val="FF0000"/>
                </a:solidFill>
                <a:latin typeface="楷体_GB2312" pitchFamily="49" charset="-122"/>
                <a:ea typeface="楷体_GB2312" pitchFamily="49" charset="-122"/>
              </a:rPr>
              <a:t>）设</a:t>
            </a:r>
            <a:r>
              <a:rPr lang="zh-CN" altLang="en-US" b="1" dirty="0">
                <a:solidFill>
                  <a:srgbClr val="0000FF"/>
                </a:solidFill>
                <a:latin typeface="楷体_GB2312" pitchFamily="49" charset="-122"/>
                <a:ea typeface="楷体_GB2312" pitchFamily="49" charset="-122"/>
              </a:rPr>
              <a:t> </a:t>
            </a:r>
            <a:r>
              <a:rPr lang="en-US" altLang="zh-CN" b="1" dirty="0">
                <a:solidFill>
                  <a:srgbClr val="0000FF"/>
                </a:solidFill>
                <a:latin typeface="楷体_GB2312" pitchFamily="49" charset="-122"/>
                <a:ea typeface="楷体_GB2312" pitchFamily="49" charset="-122"/>
              </a:rPr>
              <a:t>F(x)</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x</a:t>
            </a:r>
            <a:r>
              <a:rPr lang="zh-CN" altLang="en-US" b="1" dirty="0">
                <a:solidFill>
                  <a:srgbClr val="0000FF"/>
                </a:solidFill>
                <a:latin typeface="楷体_GB2312" pitchFamily="49" charset="-122"/>
                <a:ea typeface="楷体_GB2312" pitchFamily="49" charset="-122"/>
              </a:rPr>
              <a:t>是乌鸦；</a:t>
            </a:r>
            <a:r>
              <a:rPr lang="en-US" altLang="zh-CN" b="1" dirty="0">
                <a:solidFill>
                  <a:srgbClr val="0000FF"/>
                </a:solidFill>
                <a:latin typeface="楷体_GB2312" pitchFamily="49" charset="-122"/>
                <a:ea typeface="楷体_GB2312" pitchFamily="49" charset="-122"/>
              </a:rPr>
              <a:t>G(</a:t>
            </a:r>
            <a:r>
              <a:rPr lang="en-US" altLang="zh-CN" b="1" dirty="0" err="1">
                <a:solidFill>
                  <a:srgbClr val="0000FF"/>
                </a:solidFill>
                <a:latin typeface="楷体_GB2312" pitchFamily="49" charset="-122"/>
                <a:ea typeface="楷体_GB2312" pitchFamily="49" charset="-122"/>
              </a:rPr>
              <a:t>x,y</a:t>
            </a:r>
            <a:r>
              <a:rPr lang="en-US" altLang="zh-CN" b="1" dirty="0">
                <a:solidFill>
                  <a:srgbClr val="0000FF"/>
                </a:solidFill>
                <a:latin typeface="楷体_GB2312" pitchFamily="49" charset="-122"/>
                <a:ea typeface="楷体_GB2312" pitchFamily="49" charset="-122"/>
              </a:rPr>
              <a:t>)</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x</a:t>
            </a:r>
            <a:r>
              <a:rPr lang="zh-CN" altLang="en-US" b="1" dirty="0">
                <a:solidFill>
                  <a:srgbClr val="0000FF"/>
                </a:solidFill>
                <a:latin typeface="楷体_GB2312" pitchFamily="49" charset="-122"/>
                <a:ea typeface="楷体_GB2312" pitchFamily="49" charset="-122"/>
              </a:rPr>
              <a:t>与</a:t>
            </a:r>
            <a:r>
              <a:rPr lang="en-US" altLang="zh-CN" b="1" dirty="0">
                <a:solidFill>
                  <a:srgbClr val="0000FF"/>
                </a:solidFill>
                <a:latin typeface="楷体_GB2312" pitchFamily="49" charset="-122"/>
                <a:ea typeface="楷体_GB2312" pitchFamily="49" charset="-122"/>
              </a:rPr>
              <a:t>y</a:t>
            </a:r>
            <a:r>
              <a:rPr lang="zh-CN" altLang="en-US" b="1" dirty="0">
                <a:solidFill>
                  <a:srgbClr val="0000FF"/>
                </a:solidFill>
                <a:latin typeface="楷体_GB2312" pitchFamily="49" charset="-122"/>
                <a:ea typeface="楷体_GB2312" pitchFamily="49" charset="-122"/>
              </a:rPr>
              <a:t>一般黑。</a:t>
            </a:r>
          </a:p>
          <a:p>
            <a:pPr marL="990600" lvl="1" indent="-533400">
              <a:spcBef>
                <a:spcPct val="20000"/>
              </a:spcBef>
            </a:pPr>
            <a:r>
              <a:rPr lang="zh-CN" altLang="en-US" b="1" dirty="0">
                <a:solidFill>
                  <a:srgbClr val="0000FF"/>
                </a:solidFill>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则句子</a:t>
            </a:r>
            <a:r>
              <a:rPr lang="en-US" altLang="zh-CN" b="1" dirty="0">
                <a:solidFill>
                  <a:srgbClr val="FF0000"/>
                </a:solidFill>
                <a:latin typeface="楷体_GB2312" pitchFamily="49" charset="-122"/>
                <a:ea typeface="楷体_GB2312" pitchFamily="49" charset="-122"/>
              </a:rPr>
              <a:t>1</a:t>
            </a:r>
            <a:r>
              <a:rPr lang="zh-CN" altLang="en-US" b="1" dirty="0">
                <a:solidFill>
                  <a:srgbClr val="FF0000"/>
                </a:solidFill>
                <a:latin typeface="楷体_GB2312" pitchFamily="49" charset="-122"/>
                <a:ea typeface="楷体_GB2312" pitchFamily="49" charset="-122"/>
              </a:rPr>
              <a:t>）</a:t>
            </a:r>
            <a:r>
              <a:rPr lang="zh-CN" altLang="en-US" b="1" dirty="0">
                <a:solidFill>
                  <a:srgbClr val="0000FF"/>
                </a:solidFill>
                <a:latin typeface="楷体_GB2312" pitchFamily="49" charset="-122"/>
                <a:ea typeface="楷体_GB2312" pitchFamily="49" charset="-122"/>
              </a:rPr>
              <a:t>可完整地符号化为：</a:t>
            </a:r>
          </a:p>
          <a:p>
            <a:pPr marL="990600" lvl="1" indent="-533400" algn="ctr">
              <a:spcBef>
                <a:spcPct val="20000"/>
              </a:spcBef>
            </a:pPr>
            <a:r>
              <a:rPr lang="zh-CN" altLang="en-US" b="1" dirty="0">
                <a:solidFill>
                  <a:srgbClr val="0000FF"/>
                </a:solidFill>
                <a:latin typeface="楷体_GB2312" pitchFamily="49" charset="-122"/>
                <a:ea typeface="楷体_GB2312" pitchFamily="49" charset="-122"/>
              </a:rPr>
              <a:t> </a:t>
            </a:r>
            <a:r>
              <a:rPr lang="zh-CN" altLang="zh-CN" b="1" noProof="1">
                <a:solidFill>
                  <a:srgbClr val="0000FF"/>
                </a:solidFill>
                <a:latin typeface="楷体_GB2312" pitchFamily="49" charset="-122"/>
                <a:ea typeface="楷体_GB2312" pitchFamily="49" charset="-122"/>
              </a:rPr>
              <a:t>(</a:t>
            </a:r>
            <a:r>
              <a:rPr lang="zh-CN" altLang="en-US" b="1" noProof="1">
                <a:solidFill>
                  <a:srgbClr val="0000FF"/>
                </a:solidFill>
                <a:latin typeface="楷体_GB2312" pitchFamily="49" charset="-122"/>
                <a:ea typeface="楷体_GB2312" pitchFamily="49" charset="-122"/>
                <a:sym typeface="Symbol" pitchFamily="18" charset="2"/>
              </a:rPr>
              <a:t></a:t>
            </a:r>
            <a:r>
              <a:rPr lang="en-US" altLang="en-US" b="1" noProof="1">
                <a:solidFill>
                  <a:srgbClr val="0000FF"/>
                </a:solidFill>
                <a:latin typeface="楷体_GB2312" pitchFamily="49" charset="-122"/>
                <a:ea typeface="楷体_GB2312" pitchFamily="49" charset="-122"/>
                <a:sym typeface="Symbol" pitchFamily="18" charset="2"/>
              </a:rPr>
              <a:t>x</a:t>
            </a:r>
            <a:r>
              <a:rPr lang="en-US" altLang="zh-CN" b="1" noProof="1">
                <a:solidFill>
                  <a:srgbClr val="0000FF"/>
                </a:solidFill>
                <a:latin typeface="楷体_GB2312" pitchFamily="49" charset="-122"/>
                <a:ea typeface="楷体_GB2312" pitchFamily="49" charset="-122"/>
                <a:sym typeface="Symbol" pitchFamily="18" charset="2"/>
              </a:rPr>
              <a:t>)</a:t>
            </a:r>
            <a:r>
              <a:rPr lang="en-US" altLang="zh-CN" b="1" noProof="1">
                <a:solidFill>
                  <a:srgbClr val="0000FF"/>
                </a:solidFill>
                <a:latin typeface="楷体_GB2312" pitchFamily="49" charset="-122"/>
                <a:ea typeface="楷体_GB2312" pitchFamily="49" charset="-122"/>
              </a:rPr>
              <a:t>(</a:t>
            </a:r>
            <a:r>
              <a:rPr lang="en-US" altLang="en-US" b="1" noProof="1">
                <a:solidFill>
                  <a:srgbClr val="0000FF"/>
                </a:solidFill>
                <a:latin typeface="楷体_GB2312" pitchFamily="49" charset="-122"/>
                <a:ea typeface="楷体_GB2312" pitchFamily="49" charset="-122"/>
                <a:sym typeface="Symbol" pitchFamily="18" charset="2"/>
              </a:rPr>
              <a:t></a:t>
            </a:r>
            <a:r>
              <a:rPr lang="en-US" altLang="en-US" b="1" dirty="0">
                <a:solidFill>
                  <a:srgbClr val="0000FF"/>
                </a:solidFill>
                <a:latin typeface="楷体_GB2312" pitchFamily="49" charset="-122"/>
                <a:ea typeface="楷体_GB2312" pitchFamily="49" charset="-122"/>
                <a:sym typeface="Symbol" pitchFamily="18" charset="2"/>
              </a:rPr>
              <a:t>y</a:t>
            </a:r>
            <a:r>
              <a:rPr lang="en-US" altLang="zh-CN" b="1" noProof="1">
                <a:solidFill>
                  <a:srgbClr val="0000FF"/>
                </a:solidFill>
                <a:latin typeface="楷体_GB2312" pitchFamily="49" charset="-122"/>
                <a:ea typeface="楷体_GB2312" pitchFamily="49" charset="-122"/>
                <a:sym typeface="Symbol" pitchFamily="18" charset="2"/>
              </a:rPr>
              <a:t>)</a:t>
            </a:r>
            <a:r>
              <a:rPr lang="en-US" altLang="zh-CN" b="1" dirty="0">
                <a:solidFill>
                  <a:srgbClr val="0000FF"/>
                </a:solidFill>
                <a:latin typeface="楷体_GB2312" pitchFamily="49" charset="-122"/>
                <a:ea typeface="楷体_GB2312" pitchFamily="49" charset="-122"/>
              </a:rPr>
              <a:t>(F(x)∧F(y)→G(x</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y))</a:t>
            </a:r>
          </a:p>
          <a:p>
            <a:pPr marL="990600" lvl="1" indent="-533400">
              <a:spcBef>
                <a:spcPct val="20000"/>
              </a:spcBef>
            </a:pPr>
            <a:r>
              <a:rPr lang="en-US" altLang="zh-CN" b="1" dirty="0">
                <a:solidFill>
                  <a:srgbClr val="0000FF"/>
                </a:solidFill>
                <a:latin typeface="楷体_GB2312" pitchFamily="49" charset="-122"/>
                <a:ea typeface="楷体_GB2312" pitchFamily="49" charset="-122"/>
              </a:rPr>
              <a:t>   </a:t>
            </a:r>
            <a:r>
              <a:rPr lang="zh-CN" altLang="en-US" b="1" dirty="0">
                <a:solidFill>
                  <a:srgbClr val="0000FF"/>
                </a:solidFill>
                <a:latin typeface="楷体_GB2312" pitchFamily="49" charset="-122"/>
                <a:ea typeface="楷体_GB2312" pitchFamily="49" charset="-122"/>
              </a:rPr>
              <a:t>或  ～</a:t>
            </a:r>
            <a:r>
              <a:rPr lang="zh-CN" altLang="zh-CN" b="1" noProof="1">
                <a:solidFill>
                  <a:srgbClr val="0000FF"/>
                </a:solidFill>
                <a:latin typeface="楷体_GB2312" pitchFamily="49" charset="-122"/>
                <a:ea typeface="楷体_GB2312" pitchFamily="49" charset="-122"/>
              </a:rPr>
              <a:t>(</a:t>
            </a:r>
            <a:r>
              <a:rPr lang="zh-CN" altLang="zh-CN" b="1" noProof="1">
                <a:solidFill>
                  <a:srgbClr val="0000FF"/>
                </a:solidFill>
                <a:latin typeface="楷体_GB2312" pitchFamily="49" charset="-122"/>
                <a:ea typeface="楷体_GB2312" pitchFamily="49" charset="-122"/>
                <a:sym typeface="Symbol" pitchFamily="18" charset="2"/>
              </a:rPr>
              <a:t></a:t>
            </a:r>
            <a:r>
              <a:rPr lang="en-US" altLang="zh-CN" b="1" noProof="1">
                <a:solidFill>
                  <a:srgbClr val="0000FF"/>
                </a:solidFill>
                <a:latin typeface="楷体_GB2312" pitchFamily="49" charset="-122"/>
                <a:ea typeface="楷体_GB2312" pitchFamily="49" charset="-122"/>
                <a:sym typeface="Symbol" pitchFamily="18" charset="2"/>
              </a:rPr>
              <a:t>x)</a:t>
            </a:r>
            <a:r>
              <a:rPr lang="en-US" altLang="zh-CN" b="1" noProof="1">
                <a:solidFill>
                  <a:srgbClr val="0000FF"/>
                </a:solidFill>
                <a:latin typeface="楷体_GB2312" pitchFamily="49" charset="-122"/>
                <a:ea typeface="楷体_GB2312" pitchFamily="49" charset="-122"/>
              </a:rPr>
              <a:t>(</a:t>
            </a:r>
            <a:r>
              <a:rPr lang="en-US" altLang="zh-CN" b="1" noProof="1">
                <a:solidFill>
                  <a:srgbClr val="0000FF"/>
                </a:solidFill>
                <a:latin typeface="楷体_GB2312" pitchFamily="49" charset="-122"/>
                <a:ea typeface="楷体_GB2312" pitchFamily="49" charset="-122"/>
                <a:sym typeface="Symbol" pitchFamily="18" charset="2"/>
              </a:rPr>
              <a:t></a:t>
            </a:r>
            <a:r>
              <a:rPr lang="en-US" altLang="zh-CN" b="1" dirty="0">
                <a:solidFill>
                  <a:srgbClr val="0000FF"/>
                </a:solidFill>
                <a:latin typeface="楷体_GB2312" pitchFamily="49" charset="-122"/>
                <a:ea typeface="楷体_GB2312" pitchFamily="49" charset="-122"/>
                <a:sym typeface="Symbol" pitchFamily="18" charset="2"/>
              </a:rPr>
              <a:t>y</a:t>
            </a:r>
            <a:r>
              <a:rPr lang="en-US" altLang="zh-CN" b="1" noProof="1">
                <a:solidFill>
                  <a:srgbClr val="0000FF"/>
                </a:solidFill>
                <a:latin typeface="楷体_GB2312" pitchFamily="49" charset="-122"/>
                <a:ea typeface="楷体_GB2312" pitchFamily="49" charset="-122"/>
                <a:sym typeface="Symbol" pitchFamily="18" charset="2"/>
              </a:rPr>
              <a:t>)</a:t>
            </a:r>
            <a:r>
              <a:rPr lang="en-US" altLang="zh-CN" b="1" dirty="0">
                <a:solidFill>
                  <a:srgbClr val="0000FF"/>
                </a:solidFill>
                <a:latin typeface="楷体_GB2312" pitchFamily="49" charset="-122"/>
                <a:ea typeface="楷体_GB2312" pitchFamily="49" charset="-122"/>
              </a:rPr>
              <a:t>(F(x)∧F(y)∧</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G(x</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y))</a:t>
            </a:r>
          </a:p>
          <a:p>
            <a:pPr marL="533400" indent="-533400" algn="just">
              <a:lnSpc>
                <a:spcPct val="120000"/>
              </a:lnSpc>
              <a:buClr>
                <a:srgbClr val="00FF00"/>
              </a:buClr>
              <a:buFont typeface="Wingdings" pitchFamily="2" charset="2"/>
              <a:buNone/>
            </a:pPr>
            <a:r>
              <a:rPr lang="en-US" altLang="zh-CN" b="1" dirty="0">
                <a:solidFill>
                  <a:srgbClr val="0000FF"/>
                </a:solidFill>
                <a:latin typeface="楷体_GB2312" pitchFamily="49" charset="-122"/>
                <a:ea typeface="楷体_GB2312" pitchFamily="49" charset="-122"/>
              </a:rPr>
              <a:t>   </a:t>
            </a:r>
            <a:r>
              <a:rPr lang="en-US" altLang="zh-CN" b="1" dirty="0">
                <a:solidFill>
                  <a:srgbClr val="B2B2B2"/>
                </a:solidFill>
                <a:latin typeface="楷体_GB2312" pitchFamily="49" charset="-122"/>
                <a:ea typeface="楷体_GB2312" pitchFamily="49" charset="-122"/>
              </a:rPr>
              <a:t>2</a:t>
            </a:r>
            <a:r>
              <a:rPr lang="zh-CN" altLang="en-US" b="1" dirty="0">
                <a:solidFill>
                  <a:srgbClr val="B2B2B2"/>
                </a:solidFill>
                <a:latin typeface="楷体_GB2312" pitchFamily="49" charset="-122"/>
                <a:ea typeface="楷体_GB2312" pitchFamily="49" charset="-122"/>
              </a:rPr>
              <a:t>）设 </a:t>
            </a:r>
            <a:r>
              <a:rPr lang="en-US" altLang="zh-CN" b="1" dirty="0">
                <a:solidFill>
                  <a:srgbClr val="B2B2B2"/>
                </a:solidFill>
                <a:latin typeface="楷体_GB2312" pitchFamily="49" charset="-122"/>
                <a:ea typeface="楷体_GB2312" pitchFamily="49" charset="-122"/>
              </a:rPr>
              <a:t>P(x)</a:t>
            </a:r>
            <a:r>
              <a:rPr lang="zh-CN" altLang="en-US" b="1" dirty="0">
                <a:solidFill>
                  <a:srgbClr val="B2B2B2"/>
                </a:solidFill>
                <a:latin typeface="楷体_GB2312" pitchFamily="49" charset="-122"/>
                <a:ea typeface="楷体_GB2312" pitchFamily="49" charset="-122"/>
              </a:rPr>
              <a:t>：</a:t>
            </a:r>
            <a:r>
              <a:rPr lang="en-US" altLang="zh-CN" b="1" dirty="0">
                <a:solidFill>
                  <a:srgbClr val="B2B2B2"/>
                </a:solidFill>
                <a:latin typeface="楷体_GB2312" pitchFamily="49" charset="-122"/>
                <a:ea typeface="楷体_GB2312" pitchFamily="49" charset="-122"/>
              </a:rPr>
              <a:t>x</a:t>
            </a:r>
            <a:r>
              <a:rPr lang="zh-CN" altLang="en-US" b="1" dirty="0">
                <a:solidFill>
                  <a:srgbClr val="B2B2B2"/>
                </a:solidFill>
                <a:latin typeface="楷体_GB2312" pitchFamily="49" charset="-122"/>
                <a:ea typeface="楷体_GB2312" pitchFamily="49" charset="-122"/>
              </a:rPr>
              <a:t>是身体强健的；</a:t>
            </a:r>
            <a:r>
              <a:rPr lang="en-US" altLang="zh-CN" b="1" dirty="0">
                <a:solidFill>
                  <a:srgbClr val="B2B2B2"/>
                </a:solidFill>
                <a:latin typeface="楷体_GB2312" pitchFamily="49" charset="-122"/>
                <a:ea typeface="楷体_GB2312" pitchFamily="49" charset="-122"/>
              </a:rPr>
              <a:t>Q(x)</a:t>
            </a:r>
            <a:r>
              <a:rPr lang="zh-CN" altLang="en-US" b="1" dirty="0">
                <a:solidFill>
                  <a:srgbClr val="B2B2B2"/>
                </a:solidFill>
                <a:latin typeface="楷体_GB2312" pitchFamily="49" charset="-122"/>
                <a:ea typeface="楷体_GB2312" pitchFamily="49" charset="-122"/>
              </a:rPr>
              <a:t>：</a:t>
            </a:r>
            <a:r>
              <a:rPr lang="en-US" altLang="zh-CN" b="1" dirty="0">
                <a:solidFill>
                  <a:srgbClr val="B2B2B2"/>
                </a:solidFill>
                <a:latin typeface="楷体_GB2312" pitchFamily="49" charset="-122"/>
                <a:ea typeface="楷体_GB2312" pitchFamily="49" charset="-122"/>
              </a:rPr>
              <a:t>x</a:t>
            </a:r>
            <a:r>
              <a:rPr lang="zh-CN" altLang="en-US" b="1" dirty="0">
                <a:solidFill>
                  <a:srgbClr val="B2B2B2"/>
                </a:solidFill>
                <a:latin typeface="楷体_GB2312" pitchFamily="49" charset="-122"/>
                <a:ea typeface="楷体_GB2312" pitchFamily="49" charset="-122"/>
              </a:rPr>
              <a:t>是用功的；</a:t>
            </a:r>
          </a:p>
          <a:p>
            <a:pPr marL="990600" lvl="1" indent="-533400">
              <a:spcBef>
                <a:spcPct val="20000"/>
              </a:spcBef>
              <a:buFont typeface="Wingdings" pitchFamily="2" charset="2"/>
              <a:buNone/>
            </a:pPr>
            <a:r>
              <a:rPr lang="zh-CN" altLang="en-US" b="1" dirty="0">
                <a:solidFill>
                  <a:srgbClr val="B2B2B2"/>
                </a:solidFill>
                <a:latin typeface="楷体_GB2312" pitchFamily="49" charset="-122"/>
                <a:ea typeface="楷体_GB2312" pitchFamily="49" charset="-122"/>
              </a:rPr>
              <a:t>	</a:t>
            </a:r>
            <a:r>
              <a:rPr lang="en-US" altLang="zh-CN" b="1" dirty="0">
                <a:solidFill>
                  <a:srgbClr val="B2B2B2"/>
                </a:solidFill>
                <a:latin typeface="楷体_GB2312" pitchFamily="49" charset="-122"/>
                <a:ea typeface="楷体_GB2312" pitchFamily="49" charset="-122"/>
              </a:rPr>
              <a:t>R(x)</a:t>
            </a:r>
            <a:r>
              <a:rPr lang="zh-CN" altLang="en-US" b="1" dirty="0">
                <a:solidFill>
                  <a:srgbClr val="B2B2B2"/>
                </a:solidFill>
                <a:latin typeface="楷体_GB2312" pitchFamily="49" charset="-122"/>
                <a:ea typeface="楷体_GB2312" pitchFamily="49" charset="-122"/>
              </a:rPr>
              <a:t>：</a:t>
            </a:r>
            <a:r>
              <a:rPr lang="en-US" altLang="zh-CN" b="1" dirty="0">
                <a:solidFill>
                  <a:srgbClr val="B2B2B2"/>
                </a:solidFill>
                <a:latin typeface="楷体_GB2312" pitchFamily="49" charset="-122"/>
                <a:ea typeface="楷体_GB2312" pitchFamily="49" charset="-122"/>
              </a:rPr>
              <a:t>x</a:t>
            </a:r>
            <a:r>
              <a:rPr lang="zh-CN" altLang="en-US" b="1" dirty="0">
                <a:solidFill>
                  <a:srgbClr val="B2B2B2"/>
                </a:solidFill>
                <a:latin typeface="楷体_GB2312" pitchFamily="49" charset="-122"/>
                <a:ea typeface="楷体_GB2312" pitchFamily="49" charset="-122"/>
              </a:rPr>
              <a:t>是肯于思考的；   </a:t>
            </a:r>
            <a:r>
              <a:rPr lang="en-US" altLang="zh-CN" b="1" dirty="0">
                <a:solidFill>
                  <a:srgbClr val="B2B2B2"/>
                </a:solidFill>
                <a:latin typeface="楷体_GB2312" pitchFamily="49" charset="-122"/>
                <a:ea typeface="楷体_GB2312" pitchFamily="49" charset="-122"/>
              </a:rPr>
              <a:t>S(x)</a:t>
            </a:r>
            <a:r>
              <a:rPr lang="zh-CN" altLang="en-US" b="1" dirty="0">
                <a:solidFill>
                  <a:srgbClr val="B2B2B2"/>
                </a:solidFill>
                <a:latin typeface="楷体_GB2312" pitchFamily="49" charset="-122"/>
                <a:ea typeface="楷体_GB2312" pitchFamily="49" charset="-122"/>
              </a:rPr>
              <a:t>：</a:t>
            </a:r>
            <a:r>
              <a:rPr lang="en-US" altLang="zh-CN" b="1" dirty="0">
                <a:solidFill>
                  <a:srgbClr val="B2B2B2"/>
                </a:solidFill>
                <a:latin typeface="楷体_GB2312" pitchFamily="49" charset="-122"/>
                <a:ea typeface="楷体_GB2312" pitchFamily="49" charset="-122"/>
              </a:rPr>
              <a:t>x</a:t>
            </a:r>
            <a:r>
              <a:rPr lang="zh-CN" altLang="en-US" b="1" dirty="0">
                <a:solidFill>
                  <a:srgbClr val="B2B2B2"/>
                </a:solidFill>
                <a:latin typeface="楷体_GB2312" pitchFamily="49" charset="-122"/>
                <a:ea typeface="楷体_GB2312" pitchFamily="49" charset="-122"/>
              </a:rPr>
              <a:t>是大学生；</a:t>
            </a:r>
          </a:p>
          <a:p>
            <a:pPr marL="990600" lvl="1" indent="-533400">
              <a:spcBef>
                <a:spcPct val="20000"/>
              </a:spcBef>
              <a:buFont typeface="Wingdings" pitchFamily="2" charset="2"/>
              <a:buNone/>
            </a:pPr>
            <a:r>
              <a:rPr lang="zh-CN" altLang="en-US" b="1" dirty="0">
                <a:solidFill>
                  <a:srgbClr val="B2B2B2"/>
                </a:solidFill>
                <a:latin typeface="楷体_GB2312" pitchFamily="49" charset="-122"/>
                <a:ea typeface="楷体_GB2312" pitchFamily="49" charset="-122"/>
              </a:rPr>
              <a:t>	</a:t>
            </a:r>
            <a:r>
              <a:rPr lang="en-US" altLang="zh-CN" b="1" dirty="0">
                <a:solidFill>
                  <a:srgbClr val="B2B2B2"/>
                </a:solidFill>
                <a:latin typeface="楷体_GB2312" pitchFamily="49" charset="-122"/>
                <a:ea typeface="楷体_GB2312" pitchFamily="49" charset="-122"/>
              </a:rPr>
              <a:t>T(x</a:t>
            </a:r>
            <a:r>
              <a:rPr lang="zh-CN" altLang="en-US" b="1" dirty="0">
                <a:solidFill>
                  <a:srgbClr val="B2B2B2"/>
                </a:solidFill>
                <a:latin typeface="楷体_GB2312" pitchFamily="49" charset="-122"/>
                <a:ea typeface="楷体_GB2312" pitchFamily="49" charset="-122"/>
              </a:rPr>
              <a:t>，</a:t>
            </a:r>
            <a:r>
              <a:rPr lang="en-US" altLang="zh-CN" b="1" dirty="0">
                <a:solidFill>
                  <a:srgbClr val="B2B2B2"/>
                </a:solidFill>
                <a:latin typeface="楷体_GB2312" pitchFamily="49" charset="-122"/>
                <a:ea typeface="楷体_GB2312" pitchFamily="49" charset="-122"/>
              </a:rPr>
              <a:t>y)</a:t>
            </a:r>
            <a:r>
              <a:rPr lang="zh-CN" altLang="en-US" b="1" dirty="0">
                <a:solidFill>
                  <a:srgbClr val="B2B2B2"/>
                </a:solidFill>
                <a:latin typeface="楷体_GB2312" pitchFamily="49" charset="-122"/>
                <a:ea typeface="楷体_GB2312" pitchFamily="49" charset="-122"/>
              </a:rPr>
              <a:t>：</a:t>
            </a:r>
            <a:r>
              <a:rPr lang="en-US" altLang="zh-CN" b="1" dirty="0">
                <a:solidFill>
                  <a:srgbClr val="B2B2B2"/>
                </a:solidFill>
                <a:latin typeface="楷体_GB2312" pitchFamily="49" charset="-122"/>
                <a:ea typeface="楷体_GB2312" pitchFamily="49" charset="-122"/>
              </a:rPr>
              <a:t>x</a:t>
            </a:r>
            <a:r>
              <a:rPr lang="zh-CN" altLang="en-US" b="1" dirty="0">
                <a:solidFill>
                  <a:srgbClr val="B2B2B2"/>
                </a:solidFill>
                <a:latin typeface="楷体_GB2312" pitchFamily="49" charset="-122"/>
                <a:ea typeface="楷体_GB2312" pitchFamily="49" charset="-122"/>
              </a:rPr>
              <a:t>解决了</a:t>
            </a:r>
            <a:r>
              <a:rPr lang="en-US" altLang="zh-CN" b="1" dirty="0">
                <a:solidFill>
                  <a:srgbClr val="B2B2B2"/>
                </a:solidFill>
                <a:latin typeface="楷体_GB2312" pitchFamily="49" charset="-122"/>
                <a:ea typeface="楷体_GB2312" pitchFamily="49" charset="-122"/>
              </a:rPr>
              <a:t>y</a:t>
            </a:r>
            <a:r>
              <a:rPr lang="zh-CN" altLang="en-US" b="1" dirty="0">
                <a:solidFill>
                  <a:srgbClr val="B2B2B2"/>
                </a:solidFill>
                <a:latin typeface="楷体_GB2312" pitchFamily="49" charset="-122"/>
                <a:ea typeface="楷体_GB2312" pitchFamily="49" charset="-122"/>
              </a:rPr>
              <a:t>；</a:t>
            </a:r>
          </a:p>
          <a:p>
            <a:pPr marL="990600" lvl="1" indent="-533400">
              <a:spcBef>
                <a:spcPct val="20000"/>
              </a:spcBef>
              <a:buFont typeface="Wingdings" pitchFamily="2" charset="2"/>
              <a:buNone/>
            </a:pPr>
            <a:r>
              <a:rPr lang="zh-CN" altLang="en-US" b="1" dirty="0">
                <a:solidFill>
                  <a:srgbClr val="B2B2B2"/>
                </a:solidFill>
                <a:latin typeface="楷体_GB2312" pitchFamily="49" charset="-122"/>
                <a:ea typeface="楷体_GB2312" pitchFamily="49" charset="-122"/>
              </a:rPr>
              <a:t>	</a:t>
            </a:r>
            <a:r>
              <a:rPr lang="en-US" altLang="zh-CN" b="1" dirty="0">
                <a:solidFill>
                  <a:srgbClr val="B2B2B2"/>
                </a:solidFill>
                <a:latin typeface="楷体_GB2312" pitchFamily="49" charset="-122"/>
                <a:ea typeface="楷体_GB2312" pitchFamily="49" charset="-122"/>
              </a:rPr>
              <a:t>a</a:t>
            </a:r>
            <a:r>
              <a:rPr lang="zh-CN" altLang="en-US" b="1" dirty="0">
                <a:solidFill>
                  <a:srgbClr val="B2B2B2"/>
                </a:solidFill>
                <a:latin typeface="楷体_GB2312" pitchFamily="49" charset="-122"/>
                <a:ea typeface="楷体_GB2312" pitchFamily="49" charset="-122"/>
              </a:rPr>
              <a:t>：那位；	</a:t>
            </a:r>
            <a:r>
              <a:rPr lang="en-US" altLang="zh-CN" b="1" dirty="0">
                <a:solidFill>
                  <a:srgbClr val="B2B2B2"/>
                </a:solidFill>
                <a:latin typeface="楷体_GB2312" pitchFamily="49" charset="-122"/>
                <a:ea typeface="楷体_GB2312" pitchFamily="49" charset="-122"/>
              </a:rPr>
              <a:t>b</a:t>
            </a:r>
            <a:r>
              <a:rPr lang="zh-CN" altLang="en-US" b="1" dirty="0">
                <a:solidFill>
                  <a:srgbClr val="B2B2B2"/>
                </a:solidFill>
                <a:latin typeface="楷体_GB2312" pitchFamily="49" charset="-122"/>
                <a:ea typeface="楷体_GB2312" pitchFamily="49" charset="-122"/>
              </a:rPr>
              <a:t>：一个数学难题。</a:t>
            </a:r>
          </a:p>
          <a:p>
            <a:pPr marL="990600" lvl="1" indent="-533400">
              <a:spcBef>
                <a:spcPct val="20000"/>
              </a:spcBef>
              <a:buFont typeface="Wingdings" pitchFamily="2" charset="2"/>
              <a:buNone/>
            </a:pPr>
            <a:r>
              <a:rPr lang="zh-CN" altLang="en-US" b="1" dirty="0">
                <a:solidFill>
                  <a:srgbClr val="B2B2B2"/>
                </a:solidFill>
                <a:latin typeface="楷体_GB2312" pitchFamily="49" charset="-122"/>
                <a:ea typeface="楷体_GB2312" pitchFamily="49" charset="-122"/>
              </a:rPr>
              <a:t>   则句子</a:t>
            </a:r>
            <a:r>
              <a:rPr lang="en-US" altLang="zh-CN" b="1" dirty="0">
                <a:solidFill>
                  <a:srgbClr val="B2B2B2"/>
                </a:solidFill>
                <a:latin typeface="楷体_GB2312" pitchFamily="49" charset="-122"/>
                <a:ea typeface="楷体_GB2312" pitchFamily="49" charset="-122"/>
              </a:rPr>
              <a:t>2</a:t>
            </a:r>
            <a:r>
              <a:rPr lang="zh-CN" altLang="en-US" b="1" dirty="0">
                <a:solidFill>
                  <a:srgbClr val="B2B2B2"/>
                </a:solidFill>
                <a:latin typeface="楷体_GB2312" pitchFamily="49" charset="-122"/>
                <a:ea typeface="楷体_GB2312" pitchFamily="49" charset="-122"/>
              </a:rPr>
              <a:t>）可完整地符号化为：</a:t>
            </a:r>
          </a:p>
          <a:p>
            <a:pPr marL="990600" lvl="1" indent="-533400" algn="ctr">
              <a:spcBef>
                <a:spcPct val="20000"/>
              </a:spcBef>
              <a:buFont typeface="Wingdings" pitchFamily="2" charset="2"/>
              <a:buNone/>
            </a:pPr>
            <a:r>
              <a:rPr lang="en-US" altLang="zh-CN" b="1" dirty="0">
                <a:solidFill>
                  <a:srgbClr val="B2B2B2"/>
                </a:solidFill>
                <a:latin typeface="楷体_GB2312" pitchFamily="49" charset="-122"/>
                <a:ea typeface="楷体_GB2312" pitchFamily="49" charset="-122"/>
              </a:rPr>
              <a:t>P(a)∧Q(a)∧R(a)∧S(a)∧T(a</a:t>
            </a:r>
            <a:r>
              <a:rPr lang="zh-CN" altLang="en-US" b="1" dirty="0">
                <a:solidFill>
                  <a:srgbClr val="B2B2B2"/>
                </a:solidFill>
                <a:latin typeface="楷体_GB2312" pitchFamily="49" charset="-122"/>
                <a:ea typeface="楷体_GB2312" pitchFamily="49" charset="-122"/>
              </a:rPr>
              <a:t>，</a:t>
            </a:r>
            <a:r>
              <a:rPr lang="en-US" altLang="zh-CN" b="1" dirty="0">
                <a:solidFill>
                  <a:srgbClr val="B2B2B2"/>
                </a:solidFill>
                <a:latin typeface="楷体_GB2312" pitchFamily="49" charset="-122"/>
                <a:ea typeface="楷体_GB2312" pitchFamily="49" charset="-122"/>
              </a:rPr>
              <a:t>b)</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AD3C0F0-4C6E-4F4A-B4C0-3B47A4657DF4}"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ACEC5E81-DC37-4AAD-A927-DD192F002ED6}" type="slidenum">
              <a:rPr lang="en-US" altLang="zh-CN"/>
              <a:pPr/>
              <a:t>46</a:t>
            </a:fld>
            <a:r>
              <a:rPr lang="en-US" altLang="zh-CN"/>
              <a:t>/70</a:t>
            </a:r>
          </a:p>
        </p:txBody>
      </p:sp>
      <p:sp>
        <p:nvSpPr>
          <p:cNvPr id="208898" name="Rectangle 2"/>
          <p:cNvSpPr>
            <a:spLocks noGrp="1" noChangeArrowheads="1"/>
          </p:cNvSpPr>
          <p:nvPr>
            <p:ph type="title"/>
          </p:nvPr>
        </p:nvSpPr>
        <p:spPr>
          <a:xfrm>
            <a:off x="1547813" y="304800"/>
            <a:ext cx="7077075" cy="719138"/>
          </a:xfrm>
        </p:spPr>
        <p:txBody>
          <a:bodyPr/>
          <a:lstStyle/>
          <a:p>
            <a:pPr algn="l"/>
            <a:r>
              <a:rPr lang="zh-CN" altLang="en-US"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1.5 (</a:t>
            </a:r>
            <a:r>
              <a:rPr lang="zh-CN" altLang="en-US" sz="3600">
                <a:solidFill>
                  <a:srgbClr val="FF0000"/>
                </a:solidFill>
                <a:latin typeface="楷体_GB2312" pitchFamily="49" charset="-122"/>
                <a:ea typeface="楷体_GB2312" pitchFamily="49" charset="-122"/>
              </a:rPr>
              <a:t>续</a:t>
            </a:r>
            <a:r>
              <a:rPr lang="en-US" altLang="zh-CN" sz="3600">
                <a:solidFill>
                  <a:srgbClr val="FF0000"/>
                </a:solidFill>
                <a:latin typeface="楷体_GB2312" pitchFamily="49" charset="-122"/>
                <a:ea typeface="楷体_GB2312" pitchFamily="49" charset="-122"/>
              </a:rPr>
              <a:t>1)</a:t>
            </a:r>
          </a:p>
        </p:txBody>
      </p:sp>
      <p:sp>
        <p:nvSpPr>
          <p:cNvPr id="208899" name="Rectangle 3"/>
          <p:cNvSpPr>
            <a:spLocks noChangeArrowheads="1"/>
          </p:cNvSpPr>
          <p:nvPr/>
        </p:nvSpPr>
        <p:spPr bwMode="auto">
          <a:xfrm>
            <a:off x="1042988" y="981075"/>
            <a:ext cx="7772400" cy="498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533400" indent="-533400" algn="just">
              <a:lnSpc>
                <a:spcPct val="120000"/>
              </a:lnSpc>
              <a:buClr>
                <a:srgbClr val="FF0000"/>
              </a:buClr>
              <a:buFont typeface="Wingdings" pitchFamily="2" charset="2"/>
              <a:buChar char="n"/>
            </a:pPr>
            <a:r>
              <a:rPr lang="zh-CN" altLang="en-US" sz="2800" b="1" dirty="0">
                <a:solidFill>
                  <a:srgbClr val="FF0000"/>
                </a:solidFill>
                <a:latin typeface="楷体_GB2312" pitchFamily="49" charset="-122"/>
                <a:ea typeface="楷体_GB2312" pitchFamily="49" charset="-122"/>
              </a:rPr>
              <a:t>解：</a:t>
            </a:r>
          </a:p>
          <a:p>
            <a:pPr marL="533400" indent="-533400" algn="just">
              <a:lnSpc>
                <a:spcPct val="120000"/>
              </a:lnSpc>
              <a:buClr>
                <a:srgbClr val="FF0000"/>
              </a:buClr>
              <a:buFont typeface="Wingdings" pitchFamily="2" charset="2"/>
              <a:buNone/>
            </a:pPr>
            <a:r>
              <a:rPr lang="zh-CN" altLang="en-US" b="1" dirty="0">
                <a:solidFill>
                  <a:srgbClr val="FF0000"/>
                </a:solidFill>
                <a:latin typeface="楷体_GB2312" pitchFamily="49" charset="-122"/>
                <a:ea typeface="楷体_GB2312" pitchFamily="49" charset="-122"/>
              </a:rPr>
              <a:t>   </a:t>
            </a:r>
            <a:r>
              <a:rPr lang="en-US" altLang="zh-CN" b="1" dirty="0">
                <a:solidFill>
                  <a:srgbClr val="FF0000"/>
                </a:solidFill>
                <a:latin typeface="楷体_GB2312" pitchFamily="49" charset="-122"/>
                <a:ea typeface="楷体_GB2312" pitchFamily="49" charset="-122"/>
              </a:rPr>
              <a:t>1</a:t>
            </a:r>
            <a:r>
              <a:rPr lang="zh-CN" altLang="en-US" b="1" dirty="0">
                <a:solidFill>
                  <a:srgbClr val="FF0000"/>
                </a:solidFill>
                <a:latin typeface="楷体_GB2312" pitchFamily="49" charset="-122"/>
                <a:ea typeface="楷体_GB2312" pitchFamily="49" charset="-122"/>
              </a:rPr>
              <a:t>）</a:t>
            </a:r>
            <a:r>
              <a:rPr lang="zh-CN" altLang="en-US" dirty="0">
                <a:latin typeface="楷体_GB2312" pitchFamily="49" charset="-122"/>
                <a:ea typeface="楷体_GB2312" pitchFamily="49" charset="-122"/>
              </a:rPr>
              <a:t>设 </a:t>
            </a:r>
            <a:r>
              <a:rPr lang="en-US" altLang="zh-CN" dirty="0">
                <a:latin typeface="楷体_GB2312" pitchFamily="49" charset="-122"/>
                <a:ea typeface="楷体_GB2312" pitchFamily="49" charset="-122"/>
              </a:rPr>
              <a:t>F(x)</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x</a:t>
            </a:r>
            <a:r>
              <a:rPr lang="zh-CN" altLang="en-US" dirty="0">
                <a:latin typeface="楷体_GB2312" pitchFamily="49" charset="-122"/>
                <a:ea typeface="楷体_GB2312" pitchFamily="49" charset="-122"/>
              </a:rPr>
              <a:t>是乌鸦；</a:t>
            </a:r>
            <a:r>
              <a:rPr lang="en-US" altLang="zh-CN" dirty="0">
                <a:latin typeface="楷体_GB2312" pitchFamily="49" charset="-122"/>
                <a:ea typeface="楷体_GB2312" pitchFamily="49" charset="-122"/>
              </a:rPr>
              <a:t>G(</a:t>
            </a:r>
            <a:r>
              <a:rPr lang="en-US" altLang="zh-CN" dirty="0" err="1">
                <a:latin typeface="楷体_GB2312" pitchFamily="49" charset="-122"/>
                <a:ea typeface="楷体_GB2312" pitchFamily="49" charset="-122"/>
              </a:rPr>
              <a:t>x,y</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x</a:t>
            </a:r>
            <a:r>
              <a:rPr lang="zh-CN" altLang="en-US" dirty="0">
                <a:latin typeface="楷体_GB2312" pitchFamily="49" charset="-122"/>
                <a:ea typeface="楷体_GB2312" pitchFamily="49" charset="-122"/>
              </a:rPr>
              <a:t>与</a:t>
            </a:r>
            <a:r>
              <a:rPr lang="en-US" altLang="zh-CN" dirty="0">
                <a:latin typeface="楷体_GB2312" pitchFamily="49" charset="-122"/>
                <a:ea typeface="楷体_GB2312" pitchFamily="49" charset="-122"/>
              </a:rPr>
              <a:t>y</a:t>
            </a:r>
            <a:r>
              <a:rPr lang="zh-CN" altLang="en-US" dirty="0">
                <a:latin typeface="楷体_GB2312" pitchFamily="49" charset="-122"/>
                <a:ea typeface="楷体_GB2312" pitchFamily="49" charset="-122"/>
              </a:rPr>
              <a:t>一般黑。</a:t>
            </a:r>
          </a:p>
          <a:p>
            <a:pPr marL="990600" lvl="1" indent="-533400">
              <a:spcBef>
                <a:spcPct val="20000"/>
              </a:spcBef>
            </a:pPr>
            <a:r>
              <a:rPr lang="zh-CN" altLang="en-US" dirty="0">
                <a:latin typeface="楷体_GB2312" pitchFamily="49" charset="-122"/>
                <a:ea typeface="楷体_GB2312" pitchFamily="49" charset="-122"/>
              </a:rPr>
              <a:t>   则句子</a:t>
            </a:r>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）可完整地符号化为：</a:t>
            </a:r>
          </a:p>
          <a:p>
            <a:pPr marL="990600" lvl="1" indent="-533400" algn="ctr">
              <a:spcBef>
                <a:spcPct val="20000"/>
              </a:spcBef>
            </a:pPr>
            <a:r>
              <a:rPr lang="zh-CN" altLang="en-US" dirty="0">
                <a:latin typeface="楷体_GB2312" pitchFamily="49" charset="-122"/>
                <a:ea typeface="楷体_GB2312" pitchFamily="49" charset="-122"/>
              </a:rPr>
              <a:t> </a:t>
            </a:r>
            <a:r>
              <a:rPr lang="zh-CN" altLang="zh-CN" noProof="1">
                <a:latin typeface="楷体_GB2312" pitchFamily="49" charset="-122"/>
                <a:ea typeface="楷体_GB2312" pitchFamily="49" charset="-122"/>
              </a:rPr>
              <a:t>(</a:t>
            </a:r>
            <a:r>
              <a:rPr lang="zh-CN" altLang="en-US" noProof="1">
                <a:latin typeface="楷体_GB2312" pitchFamily="49" charset="-122"/>
                <a:ea typeface="楷体_GB2312" pitchFamily="49" charset="-122"/>
                <a:sym typeface="Symbol" pitchFamily="18" charset="2"/>
              </a:rPr>
              <a:t></a:t>
            </a:r>
            <a:r>
              <a:rPr lang="en-US" altLang="en-US" noProof="1">
                <a:latin typeface="楷体_GB2312" pitchFamily="49" charset="-122"/>
                <a:ea typeface="楷体_GB2312" pitchFamily="49" charset="-122"/>
                <a:sym typeface="Symbol" pitchFamily="18" charset="2"/>
              </a:rPr>
              <a:t>x</a:t>
            </a:r>
            <a:r>
              <a:rPr lang="en-US" altLang="zh-CN" noProof="1">
                <a:latin typeface="楷体_GB2312" pitchFamily="49" charset="-122"/>
                <a:ea typeface="楷体_GB2312" pitchFamily="49" charset="-122"/>
                <a:sym typeface="Symbol" pitchFamily="18" charset="2"/>
              </a:rPr>
              <a:t>)</a:t>
            </a:r>
            <a:r>
              <a:rPr lang="en-US" altLang="zh-CN" noProof="1">
                <a:latin typeface="楷体_GB2312" pitchFamily="49" charset="-122"/>
                <a:ea typeface="楷体_GB2312" pitchFamily="49" charset="-122"/>
              </a:rPr>
              <a:t>(</a:t>
            </a:r>
            <a:r>
              <a:rPr lang="en-US" altLang="en-US" noProof="1">
                <a:latin typeface="楷体_GB2312" pitchFamily="49" charset="-122"/>
                <a:ea typeface="楷体_GB2312" pitchFamily="49" charset="-122"/>
                <a:sym typeface="Symbol" pitchFamily="18" charset="2"/>
              </a:rPr>
              <a:t></a:t>
            </a:r>
            <a:r>
              <a:rPr lang="en-US" altLang="en-US" dirty="0">
                <a:latin typeface="楷体_GB2312" pitchFamily="49" charset="-122"/>
                <a:ea typeface="楷体_GB2312" pitchFamily="49" charset="-122"/>
                <a:sym typeface="Symbol" pitchFamily="18" charset="2"/>
              </a:rPr>
              <a:t>y</a:t>
            </a:r>
            <a:r>
              <a:rPr lang="en-US" altLang="zh-CN" noProof="1">
                <a:latin typeface="楷体_GB2312" pitchFamily="49" charset="-122"/>
                <a:ea typeface="楷体_GB2312" pitchFamily="49" charset="-122"/>
                <a:sym typeface="Symbol" pitchFamily="18" charset="2"/>
              </a:rPr>
              <a:t>)</a:t>
            </a:r>
            <a:r>
              <a:rPr lang="en-US" altLang="zh-CN" dirty="0">
                <a:latin typeface="楷体_GB2312" pitchFamily="49" charset="-122"/>
                <a:ea typeface="楷体_GB2312" pitchFamily="49" charset="-122"/>
              </a:rPr>
              <a:t>(F(x)∧F(y)→G(x</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y))</a:t>
            </a:r>
          </a:p>
          <a:p>
            <a:pPr marL="990600" lvl="1" indent="-533400">
              <a:spcBef>
                <a:spcPct val="20000"/>
              </a:spcBef>
            </a:pP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或  ～</a:t>
            </a:r>
            <a:r>
              <a:rPr lang="zh-CN" altLang="zh-CN" noProof="1">
                <a:latin typeface="楷体_GB2312" pitchFamily="49" charset="-122"/>
                <a:ea typeface="楷体_GB2312" pitchFamily="49" charset="-122"/>
              </a:rPr>
              <a:t>(</a:t>
            </a:r>
            <a:r>
              <a:rPr lang="zh-CN" altLang="zh-CN" noProof="1">
                <a:latin typeface="楷体_GB2312" pitchFamily="49" charset="-122"/>
                <a:ea typeface="楷体_GB2312" pitchFamily="49" charset="-122"/>
                <a:sym typeface="Symbol" pitchFamily="18" charset="2"/>
              </a:rPr>
              <a:t></a:t>
            </a:r>
            <a:r>
              <a:rPr lang="en-US" altLang="zh-CN" noProof="1">
                <a:latin typeface="楷体_GB2312" pitchFamily="49" charset="-122"/>
                <a:ea typeface="楷体_GB2312" pitchFamily="49" charset="-122"/>
                <a:sym typeface="Symbol" pitchFamily="18" charset="2"/>
              </a:rPr>
              <a:t>x)</a:t>
            </a:r>
            <a:r>
              <a:rPr lang="en-US" altLang="zh-CN" noProof="1">
                <a:latin typeface="楷体_GB2312" pitchFamily="49" charset="-122"/>
                <a:ea typeface="楷体_GB2312" pitchFamily="49" charset="-122"/>
              </a:rPr>
              <a:t>(</a:t>
            </a:r>
            <a:r>
              <a:rPr lang="en-US" altLang="zh-CN" noProof="1">
                <a:latin typeface="楷体_GB2312" pitchFamily="49" charset="-122"/>
                <a:ea typeface="楷体_GB2312" pitchFamily="49" charset="-122"/>
                <a:sym typeface="Symbol" pitchFamily="18" charset="2"/>
              </a:rPr>
              <a:t></a:t>
            </a:r>
            <a:r>
              <a:rPr lang="en-US" altLang="zh-CN" dirty="0">
                <a:latin typeface="楷体_GB2312" pitchFamily="49" charset="-122"/>
                <a:ea typeface="楷体_GB2312" pitchFamily="49" charset="-122"/>
                <a:sym typeface="Symbol" pitchFamily="18" charset="2"/>
              </a:rPr>
              <a:t>y</a:t>
            </a:r>
            <a:r>
              <a:rPr lang="en-US" altLang="zh-CN" noProof="1">
                <a:latin typeface="楷体_GB2312" pitchFamily="49" charset="-122"/>
                <a:ea typeface="楷体_GB2312" pitchFamily="49" charset="-122"/>
                <a:sym typeface="Symbol" pitchFamily="18" charset="2"/>
              </a:rPr>
              <a:t>)</a:t>
            </a:r>
            <a:r>
              <a:rPr lang="en-US" altLang="zh-CN" dirty="0">
                <a:latin typeface="楷体_GB2312" pitchFamily="49" charset="-122"/>
                <a:ea typeface="楷体_GB2312" pitchFamily="49" charset="-122"/>
              </a:rPr>
              <a:t>(F(x)∧F(y)∧</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G(x</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y))</a:t>
            </a:r>
          </a:p>
          <a:p>
            <a:pPr marL="533400" indent="-533400" algn="just">
              <a:lnSpc>
                <a:spcPct val="120000"/>
              </a:lnSpc>
              <a:buClr>
                <a:srgbClr val="00FF00"/>
              </a:buClr>
              <a:buFont typeface="Wingdings" pitchFamily="2" charset="2"/>
              <a:buNone/>
            </a:pPr>
            <a:r>
              <a:rPr lang="en-US" altLang="zh-CN" b="1" dirty="0">
                <a:solidFill>
                  <a:srgbClr val="0000FF"/>
                </a:solidFill>
                <a:latin typeface="楷体_GB2312" pitchFamily="49" charset="-122"/>
                <a:ea typeface="楷体_GB2312" pitchFamily="49" charset="-122"/>
              </a:rPr>
              <a:t>   </a:t>
            </a:r>
            <a:r>
              <a:rPr lang="en-US" altLang="zh-CN" b="1" dirty="0">
                <a:solidFill>
                  <a:srgbClr val="FF0000"/>
                </a:solidFill>
                <a:latin typeface="楷体_GB2312" pitchFamily="49" charset="-122"/>
                <a:ea typeface="楷体_GB2312" pitchFamily="49" charset="-122"/>
              </a:rPr>
              <a:t>2</a:t>
            </a:r>
            <a:r>
              <a:rPr lang="zh-CN" altLang="en-US" b="1" dirty="0">
                <a:solidFill>
                  <a:srgbClr val="FF0000"/>
                </a:solidFill>
                <a:latin typeface="楷体_GB2312" pitchFamily="49" charset="-122"/>
                <a:ea typeface="楷体_GB2312" pitchFamily="49" charset="-122"/>
              </a:rPr>
              <a:t>）设</a:t>
            </a:r>
            <a:r>
              <a:rPr lang="zh-CN" altLang="en-US" b="1" dirty="0">
                <a:solidFill>
                  <a:srgbClr val="0000FF"/>
                </a:solidFill>
                <a:latin typeface="楷体_GB2312" pitchFamily="49" charset="-122"/>
                <a:ea typeface="楷体_GB2312" pitchFamily="49" charset="-122"/>
              </a:rPr>
              <a:t> </a:t>
            </a:r>
            <a:r>
              <a:rPr lang="en-US" altLang="zh-CN" b="1" dirty="0">
                <a:solidFill>
                  <a:srgbClr val="0000FF"/>
                </a:solidFill>
                <a:latin typeface="楷体_GB2312" pitchFamily="49" charset="-122"/>
                <a:ea typeface="楷体_GB2312" pitchFamily="49" charset="-122"/>
              </a:rPr>
              <a:t>P(x)</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x</a:t>
            </a:r>
            <a:r>
              <a:rPr lang="zh-CN" altLang="en-US" b="1" dirty="0">
                <a:solidFill>
                  <a:srgbClr val="0000FF"/>
                </a:solidFill>
                <a:latin typeface="楷体_GB2312" pitchFamily="49" charset="-122"/>
                <a:ea typeface="楷体_GB2312" pitchFamily="49" charset="-122"/>
              </a:rPr>
              <a:t>是身体强健的；</a:t>
            </a:r>
            <a:r>
              <a:rPr lang="en-US" altLang="zh-CN" b="1" dirty="0">
                <a:solidFill>
                  <a:srgbClr val="0000FF"/>
                </a:solidFill>
                <a:latin typeface="楷体_GB2312" pitchFamily="49" charset="-122"/>
                <a:ea typeface="楷体_GB2312" pitchFamily="49" charset="-122"/>
              </a:rPr>
              <a:t>Q(x)</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x</a:t>
            </a:r>
            <a:r>
              <a:rPr lang="zh-CN" altLang="en-US" b="1" dirty="0">
                <a:solidFill>
                  <a:srgbClr val="0000FF"/>
                </a:solidFill>
                <a:latin typeface="楷体_GB2312" pitchFamily="49" charset="-122"/>
                <a:ea typeface="楷体_GB2312" pitchFamily="49" charset="-122"/>
              </a:rPr>
              <a:t>是用功的；</a:t>
            </a:r>
          </a:p>
          <a:p>
            <a:pPr marL="990600" lvl="1" indent="-533400">
              <a:spcBef>
                <a:spcPct val="20000"/>
              </a:spcBef>
              <a:buFont typeface="Wingdings" pitchFamily="2" charset="2"/>
              <a:buNone/>
            </a:pPr>
            <a:r>
              <a:rPr lang="zh-CN" altLang="en-US" b="1" dirty="0">
                <a:solidFill>
                  <a:srgbClr val="0000FF"/>
                </a:solidFill>
                <a:latin typeface="楷体_GB2312" pitchFamily="49" charset="-122"/>
                <a:ea typeface="楷体_GB2312" pitchFamily="49" charset="-122"/>
              </a:rPr>
              <a:t>	</a:t>
            </a:r>
            <a:r>
              <a:rPr lang="en-US" altLang="zh-CN" b="1" dirty="0">
                <a:solidFill>
                  <a:srgbClr val="0000FF"/>
                </a:solidFill>
                <a:latin typeface="楷体_GB2312" pitchFamily="49" charset="-122"/>
                <a:ea typeface="楷体_GB2312" pitchFamily="49" charset="-122"/>
              </a:rPr>
              <a:t>R(x)</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x</a:t>
            </a:r>
            <a:r>
              <a:rPr lang="zh-CN" altLang="en-US" b="1" dirty="0">
                <a:solidFill>
                  <a:srgbClr val="0000FF"/>
                </a:solidFill>
                <a:latin typeface="楷体_GB2312" pitchFamily="49" charset="-122"/>
                <a:ea typeface="楷体_GB2312" pitchFamily="49" charset="-122"/>
              </a:rPr>
              <a:t>是肯于思考的；   </a:t>
            </a:r>
            <a:r>
              <a:rPr lang="en-US" altLang="zh-CN" b="1" dirty="0">
                <a:solidFill>
                  <a:srgbClr val="0000FF"/>
                </a:solidFill>
                <a:latin typeface="楷体_GB2312" pitchFamily="49" charset="-122"/>
                <a:ea typeface="楷体_GB2312" pitchFamily="49" charset="-122"/>
              </a:rPr>
              <a:t>S(x)</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x</a:t>
            </a:r>
            <a:r>
              <a:rPr lang="zh-CN" altLang="en-US" b="1" dirty="0">
                <a:solidFill>
                  <a:srgbClr val="0000FF"/>
                </a:solidFill>
                <a:latin typeface="楷体_GB2312" pitchFamily="49" charset="-122"/>
                <a:ea typeface="楷体_GB2312" pitchFamily="49" charset="-122"/>
              </a:rPr>
              <a:t>是大学生；</a:t>
            </a:r>
          </a:p>
          <a:p>
            <a:pPr marL="990600" lvl="1" indent="-533400">
              <a:spcBef>
                <a:spcPct val="20000"/>
              </a:spcBef>
              <a:buFont typeface="Wingdings" pitchFamily="2" charset="2"/>
              <a:buNone/>
            </a:pPr>
            <a:r>
              <a:rPr lang="zh-CN" altLang="en-US" b="1" dirty="0">
                <a:solidFill>
                  <a:srgbClr val="0000FF"/>
                </a:solidFill>
                <a:latin typeface="楷体_GB2312" pitchFamily="49" charset="-122"/>
                <a:ea typeface="楷体_GB2312" pitchFamily="49" charset="-122"/>
              </a:rPr>
              <a:t>	</a:t>
            </a:r>
            <a:r>
              <a:rPr lang="en-US" altLang="zh-CN" b="1" dirty="0">
                <a:solidFill>
                  <a:srgbClr val="0000FF"/>
                </a:solidFill>
                <a:latin typeface="楷体_GB2312" pitchFamily="49" charset="-122"/>
                <a:ea typeface="楷体_GB2312" pitchFamily="49" charset="-122"/>
              </a:rPr>
              <a:t>T(x</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y)</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x</a:t>
            </a:r>
            <a:r>
              <a:rPr lang="zh-CN" altLang="en-US" b="1" dirty="0">
                <a:solidFill>
                  <a:srgbClr val="0000FF"/>
                </a:solidFill>
                <a:latin typeface="楷体_GB2312" pitchFamily="49" charset="-122"/>
                <a:ea typeface="楷体_GB2312" pitchFamily="49" charset="-122"/>
              </a:rPr>
              <a:t>解决了</a:t>
            </a:r>
            <a:r>
              <a:rPr lang="en-US" altLang="zh-CN" b="1" dirty="0">
                <a:solidFill>
                  <a:srgbClr val="0000FF"/>
                </a:solidFill>
                <a:latin typeface="楷体_GB2312" pitchFamily="49" charset="-122"/>
                <a:ea typeface="楷体_GB2312" pitchFamily="49" charset="-122"/>
              </a:rPr>
              <a:t>y</a:t>
            </a:r>
            <a:r>
              <a:rPr lang="zh-CN" altLang="en-US" b="1" dirty="0">
                <a:solidFill>
                  <a:srgbClr val="0000FF"/>
                </a:solidFill>
                <a:latin typeface="楷体_GB2312" pitchFamily="49" charset="-122"/>
                <a:ea typeface="楷体_GB2312" pitchFamily="49" charset="-122"/>
              </a:rPr>
              <a:t>；</a:t>
            </a:r>
          </a:p>
          <a:p>
            <a:pPr marL="990600" lvl="1" indent="-533400">
              <a:spcBef>
                <a:spcPct val="20000"/>
              </a:spcBef>
              <a:buFont typeface="Wingdings" pitchFamily="2" charset="2"/>
              <a:buNone/>
            </a:pPr>
            <a:r>
              <a:rPr lang="zh-CN" altLang="en-US" b="1" dirty="0">
                <a:solidFill>
                  <a:srgbClr val="0000FF"/>
                </a:solidFill>
                <a:latin typeface="楷体_GB2312" pitchFamily="49" charset="-122"/>
                <a:ea typeface="楷体_GB2312" pitchFamily="49" charset="-122"/>
              </a:rPr>
              <a:t>	</a:t>
            </a:r>
            <a:r>
              <a:rPr lang="en-US" altLang="zh-CN" b="1" dirty="0">
                <a:solidFill>
                  <a:srgbClr val="0000FF"/>
                </a:solidFill>
                <a:latin typeface="楷体_GB2312" pitchFamily="49" charset="-122"/>
                <a:ea typeface="楷体_GB2312" pitchFamily="49" charset="-122"/>
              </a:rPr>
              <a:t>a</a:t>
            </a:r>
            <a:r>
              <a:rPr lang="zh-CN" altLang="en-US" b="1" dirty="0">
                <a:solidFill>
                  <a:srgbClr val="0000FF"/>
                </a:solidFill>
                <a:latin typeface="楷体_GB2312" pitchFamily="49" charset="-122"/>
                <a:ea typeface="楷体_GB2312" pitchFamily="49" charset="-122"/>
              </a:rPr>
              <a:t>：那位；	</a:t>
            </a:r>
            <a:r>
              <a:rPr lang="en-US" altLang="zh-CN" b="1" dirty="0">
                <a:solidFill>
                  <a:srgbClr val="0000FF"/>
                </a:solidFill>
                <a:latin typeface="楷体_GB2312" pitchFamily="49" charset="-122"/>
                <a:ea typeface="楷体_GB2312" pitchFamily="49" charset="-122"/>
              </a:rPr>
              <a:t>b</a:t>
            </a:r>
            <a:r>
              <a:rPr lang="zh-CN" altLang="en-US" b="1" dirty="0">
                <a:solidFill>
                  <a:srgbClr val="0000FF"/>
                </a:solidFill>
                <a:latin typeface="楷体_GB2312" pitchFamily="49" charset="-122"/>
                <a:ea typeface="楷体_GB2312" pitchFamily="49" charset="-122"/>
              </a:rPr>
              <a:t>：一个数学难题。</a:t>
            </a:r>
          </a:p>
          <a:p>
            <a:pPr marL="990600" lvl="1" indent="-533400">
              <a:spcBef>
                <a:spcPct val="20000"/>
              </a:spcBef>
              <a:buFont typeface="Wingdings" pitchFamily="2" charset="2"/>
              <a:buNone/>
            </a:pPr>
            <a:r>
              <a:rPr lang="zh-CN" altLang="en-US" b="1" dirty="0">
                <a:solidFill>
                  <a:srgbClr val="0000FF"/>
                </a:solidFill>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则句子</a:t>
            </a:r>
            <a:r>
              <a:rPr lang="en-US" altLang="zh-CN" b="1" dirty="0">
                <a:solidFill>
                  <a:srgbClr val="FF0000"/>
                </a:solidFill>
                <a:latin typeface="楷体_GB2312" pitchFamily="49" charset="-122"/>
                <a:ea typeface="楷体_GB2312" pitchFamily="49" charset="-122"/>
              </a:rPr>
              <a:t>2</a:t>
            </a:r>
            <a:r>
              <a:rPr lang="zh-CN" altLang="en-US" b="1" dirty="0">
                <a:solidFill>
                  <a:srgbClr val="FF0000"/>
                </a:solidFill>
                <a:latin typeface="楷体_GB2312" pitchFamily="49" charset="-122"/>
                <a:ea typeface="楷体_GB2312" pitchFamily="49" charset="-122"/>
              </a:rPr>
              <a:t>）</a:t>
            </a:r>
            <a:r>
              <a:rPr lang="zh-CN" altLang="en-US" b="1" dirty="0">
                <a:solidFill>
                  <a:srgbClr val="0000FF"/>
                </a:solidFill>
                <a:latin typeface="楷体_GB2312" pitchFamily="49" charset="-122"/>
                <a:ea typeface="楷体_GB2312" pitchFamily="49" charset="-122"/>
              </a:rPr>
              <a:t>可完整地符号化为：</a:t>
            </a:r>
          </a:p>
          <a:p>
            <a:pPr marL="990600" lvl="1" indent="-533400" algn="ctr">
              <a:spcBef>
                <a:spcPct val="20000"/>
              </a:spcBef>
              <a:buFont typeface="Wingdings" pitchFamily="2" charset="2"/>
              <a:buNone/>
            </a:pPr>
            <a:r>
              <a:rPr lang="en-US" altLang="zh-CN" b="1" dirty="0">
                <a:solidFill>
                  <a:srgbClr val="0000FF"/>
                </a:solidFill>
                <a:latin typeface="楷体_GB2312" pitchFamily="49" charset="-122"/>
                <a:ea typeface="楷体_GB2312" pitchFamily="49" charset="-122"/>
              </a:rPr>
              <a:t>P(a)∧Q(a)∧R(a)∧S(a)∧T(a</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b)</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E61D0AE-8F45-4987-8E5F-7A5F276179B0}"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61D20EAD-0F7A-4DD5-B7F0-CE6613400CA6}" type="slidenum">
              <a:rPr lang="en-US" altLang="zh-CN"/>
              <a:pPr/>
              <a:t>47</a:t>
            </a:fld>
            <a:r>
              <a:rPr lang="en-US" altLang="zh-CN"/>
              <a:t>/70</a:t>
            </a:r>
          </a:p>
        </p:txBody>
      </p:sp>
      <p:sp>
        <p:nvSpPr>
          <p:cNvPr id="174082" name="Rectangle 2"/>
          <p:cNvSpPr>
            <a:spLocks noGrp="1" noChangeArrowheads="1"/>
          </p:cNvSpPr>
          <p:nvPr>
            <p:ph type="title"/>
          </p:nvPr>
        </p:nvSpPr>
        <p:spPr>
          <a:xfrm>
            <a:off x="1547813" y="304800"/>
            <a:ext cx="7077075" cy="719138"/>
          </a:xfrm>
        </p:spPr>
        <p:txBody>
          <a:bodyPr/>
          <a:lstStyle/>
          <a:p>
            <a:pPr algn="l"/>
            <a:r>
              <a:rPr lang="zh-CN" altLang="en-US"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1.5 (</a:t>
            </a:r>
            <a:r>
              <a:rPr lang="zh-CN" altLang="en-US" sz="3600">
                <a:solidFill>
                  <a:srgbClr val="FF0000"/>
                </a:solidFill>
                <a:latin typeface="楷体_GB2312" pitchFamily="49" charset="-122"/>
                <a:ea typeface="楷体_GB2312" pitchFamily="49" charset="-122"/>
              </a:rPr>
              <a:t>续</a:t>
            </a:r>
            <a:r>
              <a:rPr lang="en-US" altLang="zh-CN" sz="3600">
                <a:solidFill>
                  <a:srgbClr val="FF0000"/>
                </a:solidFill>
                <a:latin typeface="楷体_GB2312" pitchFamily="49" charset="-122"/>
                <a:ea typeface="楷体_GB2312" pitchFamily="49" charset="-122"/>
              </a:rPr>
              <a:t>2)</a:t>
            </a:r>
          </a:p>
        </p:txBody>
      </p:sp>
      <p:sp>
        <p:nvSpPr>
          <p:cNvPr id="174086" name="Rectangle 6"/>
          <p:cNvSpPr>
            <a:spLocks noChangeArrowheads="1"/>
          </p:cNvSpPr>
          <p:nvPr/>
        </p:nvSpPr>
        <p:spPr bwMode="auto">
          <a:xfrm>
            <a:off x="1116013" y="1052513"/>
            <a:ext cx="78486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00FF00"/>
              </a:buClr>
              <a:buFont typeface="Wingdings" pitchFamily="2" charset="2"/>
              <a:buNone/>
            </a:pPr>
            <a:r>
              <a:rPr lang="en-US" altLang="zh-CN" b="1">
                <a:solidFill>
                  <a:srgbClr val="FF0000"/>
                </a:solidFill>
                <a:latin typeface="楷体_GB2312" pitchFamily="49" charset="-122"/>
                <a:ea typeface="楷体_GB2312" pitchFamily="49" charset="-122"/>
              </a:rPr>
              <a:t>3</a:t>
            </a:r>
            <a:r>
              <a:rPr lang="zh-CN" altLang="en-US" b="1">
                <a:solidFill>
                  <a:srgbClr val="FF0000"/>
                </a:solidFill>
                <a:latin typeface="楷体_GB2312" pitchFamily="49" charset="-122"/>
                <a:ea typeface="楷体_GB2312" pitchFamily="49" charset="-122"/>
              </a:rPr>
              <a:t>）设</a:t>
            </a:r>
            <a:r>
              <a:rPr lang="en-US" altLang="zh-CN" b="1">
                <a:solidFill>
                  <a:srgbClr val="0000FF"/>
                </a:solidFill>
                <a:latin typeface="楷体_GB2312" pitchFamily="49" charset="-122"/>
                <a:ea typeface="楷体_GB2312" pitchFamily="49" charset="-122"/>
              </a:rPr>
              <a:t>Z(x)</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x</a:t>
            </a:r>
            <a:r>
              <a:rPr lang="zh-CN" altLang="en-US" b="1">
                <a:solidFill>
                  <a:srgbClr val="0000FF"/>
                </a:solidFill>
                <a:latin typeface="楷体_GB2312" pitchFamily="49" charset="-122"/>
                <a:ea typeface="楷体_GB2312" pitchFamily="49" charset="-122"/>
              </a:rPr>
              <a:t>是足球运动员；</a:t>
            </a:r>
            <a:r>
              <a:rPr lang="en-US" altLang="zh-CN" b="1">
                <a:solidFill>
                  <a:srgbClr val="0000FF"/>
                </a:solidFill>
                <a:latin typeface="楷体_GB2312" pitchFamily="49" charset="-122"/>
                <a:ea typeface="楷体_GB2312" pitchFamily="49" charset="-122"/>
              </a:rPr>
              <a:t>c</a:t>
            </a:r>
            <a:r>
              <a:rPr lang="zh-CN" altLang="en-US" b="1">
                <a:solidFill>
                  <a:srgbClr val="0000FF"/>
                </a:solidFill>
                <a:latin typeface="楷体_GB2312" pitchFamily="49" charset="-122"/>
                <a:ea typeface="楷体_GB2312" pitchFamily="49" charset="-122"/>
              </a:rPr>
              <a:t>：张强，	</a:t>
            </a:r>
            <a:r>
              <a:rPr lang="en-US" altLang="zh-CN" b="1">
                <a:solidFill>
                  <a:srgbClr val="0000FF"/>
                </a:solidFill>
                <a:latin typeface="楷体_GB2312" pitchFamily="49" charset="-122"/>
                <a:ea typeface="楷体_GB2312" pitchFamily="49" charset="-122"/>
              </a:rPr>
              <a:t>d</a:t>
            </a:r>
            <a:r>
              <a:rPr lang="zh-CN" altLang="en-US" b="1">
                <a:solidFill>
                  <a:srgbClr val="0000FF"/>
                </a:solidFill>
                <a:latin typeface="楷体_GB2312" pitchFamily="49" charset="-122"/>
                <a:ea typeface="楷体_GB2312" pitchFamily="49" charset="-122"/>
              </a:rPr>
              <a:t>：李平。</a:t>
            </a:r>
          </a:p>
          <a:p>
            <a:pPr marL="990600" lvl="1" indent="-533400">
              <a:spcBef>
                <a:spcPct val="20000"/>
              </a:spcBef>
              <a:buFont typeface="Wingdings" pitchFamily="2" charset="2"/>
              <a:buNone/>
            </a:pPr>
            <a:r>
              <a:rPr lang="zh-CN" altLang="en-US" b="1">
                <a:solidFill>
                  <a:srgbClr val="FF0000"/>
                </a:solidFill>
                <a:latin typeface="楷体_GB2312" pitchFamily="49" charset="-122"/>
                <a:ea typeface="楷体_GB2312" pitchFamily="49" charset="-122"/>
              </a:rPr>
              <a:t>则句子</a:t>
            </a:r>
            <a:r>
              <a:rPr lang="en-US" altLang="zh-CN" b="1">
                <a:solidFill>
                  <a:srgbClr val="FF0000"/>
                </a:solidFill>
                <a:latin typeface="楷体_GB2312" pitchFamily="49" charset="-122"/>
                <a:ea typeface="楷体_GB2312" pitchFamily="49" charset="-122"/>
              </a:rPr>
              <a:t>3</a:t>
            </a:r>
            <a:r>
              <a:rPr lang="zh-CN" altLang="en-US" b="1">
                <a:solidFill>
                  <a:srgbClr val="FF0000"/>
                </a:solidFill>
                <a:latin typeface="楷体_GB2312" pitchFamily="49" charset="-122"/>
                <a:ea typeface="楷体_GB2312" pitchFamily="49" charset="-122"/>
              </a:rPr>
              <a:t>）</a:t>
            </a:r>
            <a:r>
              <a:rPr lang="zh-CN" altLang="en-US" b="1">
                <a:solidFill>
                  <a:srgbClr val="0000FF"/>
                </a:solidFill>
                <a:latin typeface="楷体_GB2312" pitchFamily="49" charset="-122"/>
                <a:ea typeface="楷体_GB2312" pitchFamily="49" charset="-122"/>
              </a:rPr>
              <a:t>可完整地符号化为： </a:t>
            </a:r>
            <a:r>
              <a:rPr lang="en-US" altLang="zh-CN" b="1">
                <a:solidFill>
                  <a:srgbClr val="0000FF"/>
                </a:solidFill>
                <a:latin typeface="楷体_GB2312" pitchFamily="49" charset="-122"/>
                <a:ea typeface="楷体_GB2312" pitchFamily="49" charset="-122"/>
              </a:rPr>
              <a:t>Z(c)∧Z(d)</a:t>
            </a:r>
          </a:p>
          <a:p>
            <a:pPr marL="990600" lvl="1" indent="-533400">
              <a:spcBef>
                <a:spcPct val="20000"/>
              </a:spcBef>
              <a:buFont typeface="Wingdings" pitchFamily="2" charset="2"/>
              <a:buNone/>
            </a:pPr>
            <a:endParaRPr lang="en-US" altLang="zh-CN" b="1">
              <a:solidFill>
                <a:srgbClr val="0000FF"/>
              </a:solidFill>
              <a:latin typeface="楷体_GB2312" pitchFamily="49" charset="-122"/>
              <a:ea typeface="楷体_GB2312" pitchFamily="49" charset="-122"/>
            </a:endParaRPr>
          </a:p>
          <a:p>
            <a:pPr marL="533400" indent="-533400" algn="just">
              <a:lnSpc>
                <a:spcPct val="120000"/>
              </a:lnSpc>
              <a:buClr>
                <a:srgbClr val="00FF00"/>
              </a:buClr>
              <a:buFont typeface="Wingdings" pitchFamily="2" charset="2"/>
              <a:buNone/>
            </a:pPr>
            <a:r>
              <a:rPr lang="en-US" altLang="zh-CN" b="1">
                <a:solidFill>
                  <a:srgbClr val="B2B2B2"/>
                </a:solidFill>
                <a:latin typeface="楷体_GB2312" pitchFamily="49" charset="-122"/>
                <a:ea typeface="楷体_GB2312" pitchFamily="49" charset="-122"/>
              </a:rPr>
              <a:t>4</a:t>
            </a:r>
            <a:r>
              <a:rPr lang="zh-CN" altLang="en-US" b="1">
                <a:solidFill>
                  <a:srgbClr val="B2B2B2"/>
                </a:solidFill>
                <a:latin typeface="楷体_GB2312" pitchFamily="49" charset="-122"/>
                <a:ea typeface="楷体_GB2312" pitchFamily="49" charset="-122"/>
              </a:rPr>
              <a:t>）设</a:t>
            </a:r>
            <a:r>
              <a:rPr lang="en-US" altLang="zh-CN" b="1">
                <a:solidFill>
                  <a:srgbClr val="B2B2B2"/>
                </a:solidFill>
                <a:latin typeface="楷体_GB2312" pitchFamily="49" charset="-122"/>
                <a:ea typeface="楷体_GB2312" pitchFamily="49" charset="-122"/>
              </a:rPr>
              <a:t>R(x)</a:t>
            </a:r>
            <a:r>
              <a:rPr lang="zh-CN" altLang="en-US"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x</a:t>
            </a:r>
            <a:r>
              <a:rPr lang="zh-CN" altLang="en-US" b="1">
                <a:solidFill>
                  <a:srgbClr val="B2B2B2"/>
                </a:solidFill>
                <a:latin typeface="楷体_GB2312" pitchFamily="49" charset="-122"/>
                <a:ea typeface="楷体_GB2312" pitchFamily="49" charset="-122"/>
              </a:rPr>
              <a:t>是实数；</a:t>
            </a:r>
            <a:r>
              <a:rPr lang="en-US" altLang="zh-CN" b="1">
                <a:solidFill>
                  <a:srgbClr val="B2B2B2"/>
                </a:solidFill>
                <a:latin typeface="楷体_GB2312" pitchFamily="49" charset="-122"/>
                <a:ea typeface="楷体_GB2312" pitchFamily="49" charset="-122"/>
              </a:rPr>
              <a:t>L(x,y)</a:t>
            </a:r>
            <a:r>
              <a:rPr lang="zh-CN" altLang="en-US"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x</a:t>
            </a:r>
            <a:r>
              <a:rPr lang="zh-CN" altLang="en-US" b="1">
                <a:solidFill>
                  <a:srgbClr val="B2B2B2"/>
                </a:solidFill>
                <a:latin typeface="楷体_GB2312" pitchFamily="49" charset="-122"/>
                <a:ea typeface="楷体_GB2312" pitchFamily="49" charset="-122"/>
              </a:rPr>
              <a:t>小于</a:t>
            </a:r>
            <a:r>
              <a:rPr lang="en-US" altLang="zh-CN" b="1">
                <a:solidFill>
                  <a:srgbClr val="B2B2B2"/>
                </a:solidFill>
                <a:latin typeface="楷体_GB2312" pitchFamily="49" charset="-122"/>
                <a:ea typeface="楷体_GB2312" pitchFamily="49" charset="-122"/>
              </a:rPr>
              <a:t>y</a:t>
            </a:r>
            <a:r>
              <a:rPr lang="zh-CN" altLang="en-US" b="1">
                <a:solidFill>
                  <a:srgbClr val="B2B2B2"/>
                </a:solidFill>
                <a:latin typeface="楷体_GB2312" pitchFamily="49" charset="-122"/>
                <a:ea typeface="楷体_GB2312" pitchFamily="49" charset="-122"/>
              </a:rPr>
              <a:t>。</a:t>
            </a:r>
          </a:p>
          <a:p>
            <a:pPr marL="990600" lvl="1" indent="-533400">
              <a:spcBef>
                <a:spcPct val="20000"/>
              </a:spcBef>
            </a:pPr>
            <a:r>
              <a:rPr lang="zh-CN" altLang="en-US" b="1">
                <a:solidFill>
                  <a:srgbClr val="B2B2B2"/>
                </a:solidFill>
                <a:latin typeface="楷体_GB2312" pitchFamily="49" charset="-122"/>
                <a:ea typeface="楷体_GB2312" pitchFamily="49" charset="-122"/>
              </a:rPr>
              <a:t>则句子</a:t>
            </a:r>
            <a:r>
              <a:rPr lang="en-US" altLang="zh-CN" b="1">
                <a:solidFill>
                  <a:srgbClr val="B2B2B2"/>
                </a:solidFill>
                <a:latin typeface="楷体_GB2312" pitchFamily="49" charset="-122"/>
                <a:ea typeface="楷体_GB2312" pitchFamily="49" charset="-122"/>
              </a:rPr>
              <a:t>4)</a:t>
            </a:r>
            <a:r>
              <a:rPr lang="zh-CN" altLang="en-US" b="1">
                <a:solidFill>
                  <a:srgbClr val="B2B2B2"/>
                </a:solidFill>
                <a:latin typeface="楷体_GB2312" pitchFamily="49" charset="-122"/>
                <a:ea typeface="楷体_GB2312" pitchFamily="49" charset="-122"/>
              </a:rPr>
              <a:t>可以完整地符号化为：</a:t>
            </a:r>
          </a:p>
          <a:p>
            <a:pPr marL="990600" lvl="1" indent="-533400" algn="ctr">
              <a:spcBef>
                <a:spcPct val="20000"/>
              </a:spcBef>
            </a:pPr>
            <a:r>
              <a:rPr lang="zh-CN" altLang="zh-CN" b="1" noProof="1">
                <a:solidFill>
                  <a:srgbClr val="B2B2B2"/>
                </a:solidFill>
                <a:latin typeface="楷体_GB2312" pitchFamily="49" charset="-122"/>
                <a:ea typeface="楷体_GB2312" pitchFamily="49" charset="-122"/>
              </a:rPr>
              <a:t>(</a:t>
            </a:r>
            <a:r>
              <a:rPr lang="zh-CN" altLang="en-US" b="1" noProof="1">
                <a:solidFill>
                  <a:srgbClr val="B2B2B2"/>
                </a:solidFill>
                <a:latin typeface="楷体_GB2312" pitchFamily="49" charset="-122"/>
                <a:ea typeface="楷体_GB2312" pitchFamily="49" charset="-122"/>
                <a:sym typeface="Symbol" pitchFamily="18" charset="2"/>
              </a:rPr>
              <a:t></a:t>
            </a:r>
            <a:r>
              <a:rPr lang="en-US" altLang="en-US" b="1" noProof="1">
                <a:solidFill>
                  <a:srgbClr val="B2B2B2"/>
                </a:solidFill>
                <a:latin typeface="楷体_GB2312" pitchFamily="49" charset="-122"/>
                <a:ea typeface="楷体_GB2312" pitchFamily="49" charset="-122"/>
                <a:sym typeface="Symbol" pitchFamily="18" charset="2"/>
              </a:rPr>
              <a:t>x</a:t>
            </a:r>
            <a:r>
              <a:rPr lang="en-US" altLang="zh-CN" b="1" noProof="1">
                <a:solidFill>
                  <a:srgbClr val="B2B2B2"/>
                </a:solidFill>
                <a:latin typeface="楷体_GB2312" pitchFamily="49" charset="-122"/>
                <a:ea typeface="楷体_GB2312" pitchFamily="49" charset="-122"/>
                <a:sym typeface="Symbol" pitchFamily="18" charset="2"/>
              </a:rPr>
              <a:t>)</a:t>
            </a:r>
            <a:r>
              <a:rPr lang="en-US" altLang="zh-CN" b="1">
                <a:solidFill>
                  <a:srgbClr val="B2B2B2"/>
                </a:solidFill>
                <a:latin typeface="楷体_GB2312" pitchFamily="49" charset="-122"/>
                <a:ea typeface="楷体_GB2312" pitchFamily="49" charset="-122"/>
              </a:rPr>
              <a:t>(R(x)→</a:t>
            </a:r>
            <a:r>
              <a:rPr lang="en-US" altLang="zh-CN" b="1" noProof="1">
                <a:solidFill>
                  <a:srgbClr val="B2B2B2"/>
                </a:solidFill>
                <a:latin typeface="楷体_GB2312" pitchFamily="49" charset="-122"/>
                <a:ea typeface="楷体_GB2312" pitchFamily="49" charset="-122"/>
              </a:rPr>
              <a:t>(</a:t>
            </a:r>
            <a:r>
              <a:rPr lang="en-US" altLang="zh-CN" b="1" noProof="1">
                <a:solidFill>
                  <a:srgbClr val="B2B2B2"/>
                </a:solidFill>
                <a:latin typeface="楷体_GB2312" pitchFamily="49" charset="-122"/>
                <a:ea typeface="楷体_GB2312" pitchFamily="49" charset="-122"/>
                <a:sym typeface="Symbol" pitchFamily="18" charset="2"/>
              </a:rPr>
              <a:t></a:t>
            </a:r>
            <a:r>
              <a:rPr lang="en-US" altLang="zh-CN" b="1">
                <a:solidFill>
                  <a:srgbClr val="B2B2B2"/>
                </a:solidFill>
                <a:latin typeface="楷体_GB2312" pitchFamily="49" charset="-122"/>
                <a:ea typeface="楷体_GB2312" pitchFamily="49" charset="-122"/>
                <a:sym typeface="Symbol" pitchFamily="18" charset="2"/>
              </a:rPr>
              <a:t>y</a:t>
            </a:r>
            <a:r>
              <a:rPr lang="en-US" altLang="zh-CN" b="1" noProof="1">
                <a:solidFill>
                  <a:srgbClr val="B2B2B2"/>
                </a:solidFill>
                <a:latin typeface="楷体_GB2312" pitchFamily="49" charset="-122"/>
                <a:ea typeface="楷体_GB2312" pitchFamily="49" charset="-122"/>
                <a:sym typeface="Symbol" pitchFamily="18" charset="2"/>
              </a:rPr>
              <a:t>)</a:t>
            </a:r>
            <a:r>
              <a:rPr lang="en-US" altLang="zh-CN" b="1">
                <a:solidFill>
                  <a:srgbClr val="B2B2B2"/>
                </a:solidFill>
                <a:latin typeface="楷体_GB2312" pitchFamily="49" charset="-122"/>
                <a:ea typeface="楷体_GB2312" pitchFamily="49" charset="-122"/>
              </a:rPr>
              <a:t>(R(y)∧L(x</a:t>
            </a:r>
            <a:r>
              <a:rPr lang="zh-CN" altLang="en-US"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y))</a:t>
            </a:r>
            <a:r>
              <a:rPr lang="zh-CN" altLang="en-US" b="1">
                <a:solidFill>
                  <a:srgbClr val="B2B2B2"/>
                </a:solidFill>
                <a:latin typeface="楷体_GB2312" pitchFamily="49" charset="-122"/>
                <a:ea typeface="楷体_GB2312" pitchFamily="49" charset="-122"/>
              </a:rPr>
              <a:t>。</a:t>
            </a:r>
          </a:p>
          <a:p>
            <a:pPr marL="990600" lvl="1" indent="-533400" algn="ctr">
              <a:spcBef>
                <a:spcPct val="20000"/>
              </a:spcBef>
            </a:pPr>
            <a:endParaRPr lang="zh-CN" altLang="en-US" b="1">
              <a:solidFill>
                <a:srgbClr val="B2B2B2"/>
              </a:solidFill>
              <a:latin typeface="楷体_GB2312" pitchFamily="49" charset="-122"/>
              <a:ea typeface="楷体_GB2312" pitchFamily="49" charset="-122"/>
            </a:endParaRPr>
          </a:p>
          <a:p>
            <a:pPr marL="533400" indent="-533400" algn="just">
              <a:lnSpc>
                <a:spcPct val="120000"/>
              </a:lnSpc>
              <a:buClr>
                <a:srgbClr val="00FF00"/>
              </a:buClr>
              <a:buFont typeface="Wingdings" pitchFamily="2" charset="2"/>
              <a:buNone/>
            </a:pPr>
            <a:r>
              <a:rPr lang="en-US" altLang="zh-CN" b="1">
                <a:solidFill>
                  <a:srgbClr val="B2B2B2"/>
                </a:solidFill>
                <a:latin typeface="楷体_GB2312" pitchFamily="49" charset="-122"/>
                <a:ea typeface="楷体_GB2312" pitchFamily="49" charset="-122"/>
              </a:rPr>
              <a:t>5</a:t>
            </a:r>
            <a:r>
              <a:rPr lang="zh-CN" altLang="en-US" b="1">
                <a:solidFill>
                  <a:srgbClr val="B2B2B2"/>
                </a:solidFill>
                <a:latin typeface="楷体_GB2312" pitchFamily="49" charset="-122"/>
                <a:ea typeface="楷体_GB2312" pitchFamily="49" charset="-122"/>
              </a:rPr>
              <a:t>）设</a:t>
            </a:r>
            <a:r>
              <a:rPr lang="en-US" altLang="zh-CN" b="1">
                <a:solidFill>
                  <a:srgbClr val="B2B2B2"/>
                </a:solidFill>
                <a:latin typeface="楷体_GB2312" pitchFamily="49" charset="-122"/>
                <a:ea typeface="楷体_GB2312" pitchFamily="49" charset="-122"/>
              </a:rPr>
              <a:t>A(x)</a:t>
            </a:r>
            <a:r>
              <a:rPr lang="zh-CN" altLang="en-US"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x</a:t>
            </a:r>
            <a:r>
              <a:rPr lang="zh-CN" altLang="en-US" b="1">
                <a:solidFill>
                  <a:srgbClr val="B2B2B2"/>
                </a:solidFill>
                <a:latin typeface="楷体_GB2312" pitchFamily="49" charset="-122"/>
                <a:ea typeface="楷体_GB2312" pitchFamily="49" charset="-122"/>
              </a:rPr>
              <a:t>是动物；</a:t>
            </a:r>
            <a:r>
              <a:rPr lang="en-US" altLang="zh-CN" b="1">
                <a:solidFill>
                  <a:srgbClr val="B2B2B2"/>
                </a:solidFill>
                <a:latin typeface="楷体_GB2312" pitchFamily="49" charset="-122"/>
                <a:ea typeface="楷体_GB2312" pitchFamily="49" charset="-122"/>
              </a:rPr>
              <a:t>B(x)</a:t>
            </a:r>
            <a:r>
              <a:rPr lang="zh-CN" altLang="en-US"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x</a:t>
            </a:r>
            <a:r>
              <a:rPr lang="zh-CN" altLang="en-US" b="1">
                <a:solidFill>
                  <a:srgbClr val="B2B2B2"/>
                </a:solidFill>
                <a:latin typeface="楷体_GB2312" pitchFamily="49" charset="-122"/>
                <a:ea typeface="楷体_GB2312" pitchFamily="49" charset="-122"/>
              </a:rPr>
              <a:t>是脊椎动物。</a:t>
            </a:r>
          </a:p>
          <a:p>
            <a:pPr marL="990600" lvl="1" indent="-533400">
              <a:spcBef>
                <a:spcPct val="20000"/>
              </a:spcBef>
              <a:buFont typeface="Wingdings" pitchFamily="2" charset="2"/>
              <a:buNone/>
            </a:pPr>
            <a:r>
              <a:rPr lang="zh-CN" altLang="en-US" b="1">
                <a:solidFill>
                  <a:srgbClr val="B2B2B2"/>
                </a:solidFill>
                <a:latin typeface="楷体_GB2312" pitchFamily="49" charset="-122"/>
                <a:ea typeface="楷体_GB2312" pitchFamily="49" charset="-122"/>
              </a:rPr>
              <a:t>则句子</a:t>
            </a:r>
            <a:r>
              <a:rPr lang="en-US" altLang="zh-CN" b="1">
                <a:solidFill>
                  <a:srgbClr val="B2B2B2"/>
                </a:solidFill>
                <a:latin typeface="楷体_GB2312" pitchFamily="49" charset="-122"/>
                <a:ea typeface="楷体_GB2312" pitchFamily="49" charset="-122"/>
              </a:rPr>
              <a:t>5</a:t>
            </a:r>
            <a:r>
              <a:rPr lang="zh-CN" altLang="en-US" b="1">
                <a:solidFill>
                  <a:srgbClr val="B2B2B2"/>
                </a:solidFill>
                <a:latin typeface="楷体_GB2312" pitchFamily="49" charset="-122"/>
                <a:ea typeface="楷体_GB2312" pitchFamily="49" charset="-122"/>
              </a:rPr>
              <a:t>）可以完整地符号化为：</a:t>
            </a:r>
          </a:p>
          <a:p>
            <a:pPr marL="990600" lvl="1" indent="-533400">
              <a:spcBef>
                <a:spcPct val="20000"/>
              </a:spcBef>
              <a:buFont typeface="Wingdings" pitchFamily="2" charset="2"/>
              <a:buNone/>
            </a:pPr>
            <a:r>
              <a:rPr lang="zh-CN" altLang="en-US" b="1">
                <a:solidFill>
                  <a:srgbClr val="B2B2B2"/>
                </a:solidFill>
                <a:latin typeface="楷体_GB2312" pitchFamily="49" charset="-122"/>
                <a:ea typeface="楷体_GB2312" pitchFamily="49" charset="-122"/>
              </a:rPr>
              <a:t>～</a:t>
            </a:r>
            <a:r>
              <a:rPr lang="zh-CN" altLang="zh-CN" b="1" noProof="1">
                <a:solidFill>
                  <a:srgbClr val="B2B2B2"/>
                </a:solidFill>
                <a:latin typeface="楷体_GB2312" pitchFamily="49" charset="-122"/>
                <a:ea typeface="楷体_GB2312" pitchFamily="49" charset="-122"/>
              </a:rPr>
              <a:t>(</a:t>
            </a:r>
            <a:r>
              <a:rPr lang="zh-CN" altLang="en-US" b="1" noProof="1">
                <a:solidFill>
                  <a:srgbClr val="B2B2B2"/>
                </a:solidFill>
                <a:latin typeface="楷体_GB2312" pitchFamily="49" charset="-122"/>
                <a:ea typeface="楷体_GB2312" pitchFamily="49" charset="-122"/>
                <a:sym typeface="Symbol" pitchFamily="18" charset="2"/>
              </a:rPr>
              <a:t></a:t>
            </a:r>
            <a:r>
              <a:rPr lang="en-US" altLang="en-US" b="1" noProof="1">
                <a:solidFill>
                  <a:srgbClr val="B2B2B2"/>
                </a:solidFill>
                <a:latin typeface="楷体_GB2312" pitchFamily="49" charset="-122"/>
                <a:ea typeface="楷体_GB2312" pitchFamily="49" charset="-122"/>
                <a:sym typeface="Symbol" pitchFamily="18" charset="2"/>
              </a:rPr>
              <a:t>x</a:t>
            </a:r>
            <a:r>
              <a:rPr lang="en-US" altLang="zh-CN" b="1" noProof="1">
                <a:solidFill>
                  <a:srgbClr val="B2B2B2"/>
                </a:solidFill>
                <a:latin typeface="楷体_GB2312" pitchFamily="49" charset="-122"/>
                <a:ea typeface="楷体_GB2312" pitchFamily="49" charset="-122"/>
                <a:sym typeface="Symbol" pitchFamily="18" charset="2"/>
              </a:rPr>
              <a:t>)</a:t>
            </a:r>
            <a:r>
              <a:rPr lang="en-US" altLang="zh-CN" b="1">
                <a:solidFill>
                  <a:srgbClr val="B2B2B2"/>
                </a:solidFill>
                <a:latin typeface="楷体_GB2312" pitchFamily="49" charset="-122"/>
                <a:ea typeface="楷体_GB2312" pitchFamily="49" charset="-122"/>
              </a:rPr>
              <a:t>(A(x)→B(x))</a:t>
            </a:r>
          </a:p>
          <a:p>
            <a:pPr marL="990600" lvl="1" indent="-533400">
              <a:spcBef>
                <a:spcPct val="20000"/>
              </a:spcBef>
              <a:buFont typeface="Wingdings" pitchFamily="2" charset="2"/>
              <a:buNone/>
            </a:pPr>
            <a:r>
              <a:rPr lang="zh-CN" altLang="en-US" b="1">
                <a:solidFill>
                  <a:srgbClr val="B2B2B2"/>
                </a:solidFill>
                <a:latin typeface="楷体_GB2312" pitchFamily="49" charset="-122"/>
                <a:ea typeface="楷体_GB2312" pitchFamily="49" charset="-122"/>
              </a:rPr>
              <a:t>或 </a:t>
            </a:r>
            <a:r>
              <a:rPr lang="zh-CN" altLang="zh-CN" b="1" noProof="1">
                <a:solidFill>
                  <a:srgbClr val="B2B2B2"/>
                </a:solidFill>
                <a:latin typeface="楷体_GB2312" pitchFamily="49" charset="-122"/>
                <a:ea typeface="楷体_GB2312" pitchFamily="49" charset="-122"/>
              </a:rPr>
              <a:t>(</a:t>
            </a:r>
            <a:r>
              <a:rPr lang="zh-CN" altLang="zh-CN" b="1" noProof="1">
                <a:solidFill>
                  <a:srgbClr val="B2B2B2"/>
                </a:solidFill>
                <a:latin typeface="楷体_GB2312" pitchFamily="49" charset="-122"/>
                <a:ea typeface="楷体_GB2312" pitchFamily="49" charset="-122"/>
                <a:sym typeface="Symbol" pitchFamily="18" charset="2"/>
              </a:rPr>
              <a:t></a:t>
            </a:r>
            <a:r>
              <a:rPr lang="en-US" altLang="zh-CN" b="1" noProof="1">
                <a:solidFill>
                  <a:srgbClr val="B2B2B2"/>
                </a:solidFill>
                <a:latin typeface="楷体_GB2312" pitchFamily="49" charset="-122"/>
                <a:ea typeface="楷体_GB2312" pitchFamily="49" charset="-122"/>
                <a:sym typeface="Symbol" pitchFamily="18" charset="2"/>
              </a:rPr>
              <a:t>x)</a:t>
            </a:r>
            <a:r>
              <a:rPr lang="en-US" altLang="zh-CN" b="1">
                <a:solidFill>
                  <a:srgbClr val="B2B2B2"/>
                </a:solidFill>
                <a:latin typeface="楷体_GB2312" pitchFamily="49" charset="-122"/>
                <a:ea typeface="楷体_GB2312" pitchFamily="49" charset="-122"/>
              </a:rPr>
              <a:t>(A(x)∧</a:t>
            </a:r>
            <a:r>
              <a:rPr lang="zh-CN" altLang="en-US"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rPr>
              <a:t>B(x))</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A95D8D9-EE63-40E7-97AC-EFCCF077A749}"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D2AD28DB-0FFA-4EB5-9668-A00E47F7619E}" type="slidenum">
              <a:rPr lang="en-US" altLang="zh-CN"/>
              <a:pPr/>
              <a:t>48</a:t>
            </a:fld>
            <a:r>
              <a:rPr lang="en-US" altLang="zh-CN"/>
              <a:t>/70</a:t>
            </a:r>
          </a:p>
        </p:txBody>
      </p:sp>
      <p:sp>
        <p:nvSpPr>
          <p:cNvPr id="210946" name="Rectangle 2"/>
          <p:cNvSpPr>
            <a:spLocks noGrp="1" noChangeArrowheads="1"/>
          </p:cNvSpPr>
          <p:nvPr>
            <p:ph type="title"/>
          </p:nvPr>
        </p:nvSpPr>
        <p:spPr>
          <a:xfrm>
            <a:off x="1547813" y="304800"/>
            <a:ext cx="7077075" cy="719138"/>
          </a:xfrm>
        </p:spPr>
        <p:txBody>
          <a:bodyPr/>
          <a:lstStyle/>
          <a:p>
            <a:pPr algn="l"/>
            <a:r>
              <a:rPr lang="zh-CN" altLang="en-US"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1.5 (</a:t>
            </a:r>
            <a:r>
              <a:rPr lang="zh-CN" altLang="en-US" sz="3600">
                <a:solidFill>
                  <a:srgbClr val="FF0000"/>
                </a:solidFill>
                <a:latin typeface="楷体_GB2312" pitchFamily="49" charset="-122"/>
                <a:ea typeface="楷体_GB2312" pitchFamily="49" charset="-122"/>
              </a:rPr>
              <a:t>续</a:t>
            </a:r>
            <a:r>
              <a:rPr lang="en-US" altLang="zh-CN" sz="3600">
                <a:solidFill>
                  <a:srgbClr val="FF0000"/>
                </a:solidFill>
                <a:latin typeface="楷体_GB2312" pitchFamily="49" charset="-122"/>
                <a:ea typeface="楷体_GB2312" pitchFamily="49" charset="-122"/>
              </a:rPr>
              <a:t>2)</a:t>
            </a:r>
          </a:p>
        </p:txBody>
      </p:sp>
      <p:sp>
        <p:nvSpPr>
          <p:cNvPr id="210947" name="Rectangle 3"/>
          <p:cNvSpPr>
            <a:spLocks noChangeArrowheads="1"/>
          </p:cNvSpPr>
          <p:nvPr/>
        </p:nvSpPr>
        <p:spPr bwMode="auto">
          <a:xfrm>
            <a:off x="1116013" y="1052513"/>
            <a:ext cx="78486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00FF00"/>
              </a:buClr>
              <a:buFont typeface="Wingdings" pitchFamily="2" charset="2"/>
              <a:buNone/>
            </a:pPr>
            <a:r>
              <a:rPr lang="en-US" altLang="zh-CN" b="1" dirty="0">
                <a:solidFill>
                  <a:srgbClr val="FF0000"/>
                </a:solidFill>
                <a:latin typeface="楷体_GB2312" pitchFamily="49" charset="-122"/>
                <a:ea typeface="楷体_GB2312" pitchFamily="49" charset="-122"/>
              </a:rPr>
              <a:t>3</a:t>
            </a:r>
            <a:r>
              <a:rPr lang="zh-CN" altLang="en-US" b="1" dirty="0">
                <a:solidFill>
                  <a:srgbClr val="FF0000"/>
                </a:solidFill>
                <a:latin typeface="楷体_GB2312" pitchFamily="49" charset="-122"/>
                <a:ea typeface="楷体_GB2312" pitchFamily="49" charset="-122"/>
              </a:rPr>
              <a:t>）</a:t>
            </a:r>
            <a:r>
              <a:rPr lang="zh-CN" altLang="en-US" dirty="0">
                <a:latin typeface="楷体_GB2312" pitchFamily="49" charset="-122"/>
                <a:ea typeface="楷体_GB2312" pitchFamily="49" charset="-122"/>
              </a:rPr>
              <a:t>设</a:t>
            </a:r>
            <a:r>
              <a:rPr lang="en-US" altLang="zh-CN" dirty="0">
                <a:latin typeface="楷体_GB2312" pitchFamily="49" charset="-122"/>
                <a:ea typeface="楷体_GB2312" pitchFamily="49" charset="-122"/>
              </a:rPr>
              <a:t>Z(x)</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x</a:t>
            </a:r>
            <a:r>
              <a:rPr lang="zh-CN" altLang="en-US" dirty="0">
                <a:latin typeface="楷体_GB2312" pitchFamily="49" charset="-122"/>
                <a:ea typeface="楷体_GB2312" pitchFamily="49" charset="-122"/>
              </a:rPr>
              <a:t>是足球运动员；</a:t>
            </a:r>
            <a:r>
              <a:rPr lang="en-US" altLang="zh-CN" dirty="0">
                <a:latin typeface="楷体_GB2312" pitchFamily="49" charset="-122"/>
                <a:ea typeface="楷体_GB2312" pitchFamily="49" charset="-122"/>
              </a:rPr>
              <a:t>c</a:t>
            </a:r>
            <a:r>
              <a:rPr lang="zh-CN" altLang="en-US" dirty="0">
                <a:latin typeface="楷体_GB2312" pitchFamily="49" charset="-122"/>
                <a:ea typeface="楷体_GB2312" pitchFamily="49" charset="-122"/>
              </a:rPr>
              <a:t>：张强，	</a:t>
            </a:r>
            <a:r>
              <a:rPr lang="en-US" altLang="zh-CN" dirty="0">
                <a:latin typeface="楷体_GB2312" pitchFamily="49" charset="-122"/>
                <a:ea typeface="楷体_GB2312" pitchFamily="49" charset="-122"/>
              </a:rPr>
              <a:t>d</a:t>
            </a:r>
            <a:r>
              <a:rPr lang="zh-CN" altLang="en-US" dirty="0">
                <a:latin typeface="楷体_GB2312" pitchFamily="49" charset="-122"/>
                <a:ea typeface="楷体_GB2312" pitchFamily="49" charset="-122"/>
              </a:rPr>
              <a:t>：李平。</a:t>
            </a:r>
          </a:p>
          <a:p>
            <a:pPr marL="990600" lvl="1" indent="-533400">
              <a:spcBef>
                <a:spcPct val="20000"/>
              </a:spcBef>
              <a:buFont typeface="Wingdings" pitchFamily="2" charset="2"/>
              <a:buNone/>
            </a:pPr>
            <a:r>
              <a:rPr lang="zh-CN" altLang="en-US" dirty="0">
                <a:latin typeface="楷体_GB2312" pitchFamily="49" charset="-122"/>
                <a:ea typeface="楷体_GB2312" pitchFamily="49" charset="-122"/>
              </a:rPr>
              <a:t>则句子</a:t>
            </a:r>
            <a:r>
              <a:rPr lang="en-US" altLang="zh-CN" dirty="0">
                <a:latin typeface="楷体_GB2312" pitchFamily="49" charset="-122"/>
                <a:ea typeface="楷体_GB2312" pitchFamily="49" charset="-122"/>
              </a:rPr>
              <a:t>3</a:t>
            </a:r>
            <a:r>
              <a:rPr lang="zh-CN" altLang="en-US" dirty="0">
                <a:latin typeface="楷体_GB2312" pitchFamily="49" charset="-122"/>
                <a:ea typeface="楷体_GB2312" pitchFamily="49" charset="-122"/>
              </a:rPr>
              <a:t>）可完整地符号化为： </a:t>
            </a:r>
            <a:r>
              <a:rPr lang="en-US" altLang="zh-CN" dirty="0">
                <a:latin typeface="楷体_GB2312" pitchFamily="49" charset="-122"/>
                <a:ea typeface="楷体_GB2312" pitchFamily="49" charset="-122"/>
              </a:rPr>
              <a:t>Z(c)∧Z(d)</a:t>
            </a:r>
          </a:p>
          <a:p>
            <a:pPr marL="990600" lvl="1" indent="-533400">
              <a:spcBef>
                <a:spcPct val="20000"/>
              </a:spcBef>
              <a:buFont typeface="Wingdings" pitchFamily="2" charset="2"/>
              <a:buNone/>
            </a:pPr>
            <a:endParaRPr lang="en-US" altLang="zh-CN" dirty="0">
              <a:latin typeface="楷体_GB2312" pitchFamily="49" charset="-122"/>
              <a:ea typeface="楷体_GB2312" pitchFamily="49" charset="-122"/>
            </a:endParaRPr>
          </a:p>
          <a:p>
            <a:pPr marL="533400" indent="-533400" algn="just">
              <a:lnSpc>
                <a:spcPct val="120000"/>
              </a:lnSpc>
              <a:buClr>
                <a:srgbClr val="00FF00"/>
              </a:buClr>
              <a:buFont typeface="Wingdings" pitchFamily="2" charset="2"/>
              <a:buNone/>
            </a:pPr>
            <a:r>
              <a:rPr lang="en-US" altLang="zh-CN" b="1" dirty="0">
                <a:solidFill>
                  <a:srgbClr val="FF0000"/>
                </a:solidFill>
                <a:latin typeface="楷体_GB2312" pitchFamily="49" charset="-122"/>
                <a:ea typeface="楷体_GB2312" pitchFamily="49" charset="-122"/>
              </a:rPr>
              <a:t>4</a:t>
            </a:r>
            <a:r>
              <a:rPr lang="zh-CN" altLang="en-US" b="1" dirty="0">
                <a:solidFill>
                  <a:srgbClr val="FF0000"/>
                </a:solidFill>
                <a:latin typeface="楷体_GB2312" pitchFamily="49" charset="-122"/>
                <a:ea typeface="楷体_GB2312" pitchFamily="49" charset="-122"/>
              </a:rPr>
              <a:t>）设</a:t>
            </a:r>
            <a:r>
              <a:rPr lang="en-US" altLang="zh-CN" b="1" dirty="0">
                <a:solidFill>
                  <a:srgbClr val="0000FF"/>
                </a:solidFill>
                <a:latin typeface="楷体_GB2312" pitchFamily="49" charset="-122"/>
                <a:ea typeface="楷体_GB2312" pitchFamily="49" charset="-122"/>
              </a:rPr>
              <a:t>R(x)</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x</a:t>
            </a:r>
            <a:r>
              <a:rPr lang="zh-CN" altLang="en-US" b="1" dirty="0">
                <a:solidFill>
                  <a:srgbClr val="0000FF"/>
                </a:solidFill>
                <a:latin typeface="楷体_GB2312" pitchFamily="49" charset="-122"/>
                <a:ea typeface="楷体_GB2312" pitchFamily="49" charset="-122"/>
              </a:rPr>
              <a:t>是实数；</a:t>
            </a:r>
            <a:r>
              <a:rPr lang="en-US" altLang="zh-CN" b="1" dirty="0">
                <a:solidFill>
                  <a:srgbClr val="0000FF"/>
                </a:solidFill>
                <a:latin typeface="楷体_GB2312" pitchFamily="49" charset="-122"/>
                <a:ea typeface="楷体_GB2312" pitchFamily="49" charset="-122"/>
              </a:rPr>
              <a:t>L(</a:t>
            </a:r>
            <a:r>
              <a:rPr lang="en-US" altLang="zh-CN" b="1" dirty="0" err="1">
                <a:solidFill>
                  <a:srgbClr val="0000FF"/>
                </a:solidFill>
                <a:latin typeface="楷体_GB2312" pitchFamily="49" charset="-122"/>
                <a:ea typeface="楷体_GB2312" pitchFamily="49" charset="-122"/>
              </a:rPr>
              <a:t>x,y</a:t>
            </a:r>
            <a:r>
              <a:rPr lang="en-US" altLang="zh-CN" b="1" dirty="0">
                <a:solidFill>
                  <a:srgbClr val="0000FF"/>
                </a:solidFill>
                <a:latin typeface="楷体_GB2312" pitchFamily="49" charset="-122"/>
                <a:ea typeface="楷体_GB2312" pitchFamily="49" charset="-122"/>
              </a:rPr>
              <a:t>)</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x</a:t>
            </a:r>
            <a:r>
              <a:rPr lang="zh-CN" altLang="en-US" b="1" dirty="0">
                <a:solidFill>
                  <a:srgbClr val="0000FF"/>
                </a:solidFill>
                <a:latin typeface="楷体_GB2312" pitchFamily="49" charset="-122"/>
                <a:ea typeface="楷体_GB2312" pitchFamily="49" charset="-122"/>
              </a:rPr>
              <a:t>小于</a:t>
            </a:r>
            <a:r>
              <a:rPr lang="en-US" altLang="zh-CN" b="1" dirty="0">
                <a:solidFill>
                  <a:srgbClr val="0000FF"/>
                </a:solidFill>
                <a:latin typeface="楷体_GB2312" pitchFamily="49" charset="-122"/>
                <a:ea typeface="楷体_GB2312" pitchFamily="49" charset="-122"/>
              </a:rPr>
              <a:t>y</a:t>
            </a:r>
            <a:r>
              <a:rPr lang="zh-CN" altLang="en-US" b="1" dirty="0">
                <a:solidFill>
                  <a:srgbClr val="0000FF"/>
                </a:solidFill>
                <a:latin typeface="楷体_GB2312" pitchFamily="49" charset="-122"/>
                <a:ea typeface="楷体_GB2312" pitchFamily="49" charset="-122"/>
              </a:rPr>
              <a:t>。</a:t>
            </a:r>
          </a:p>
          <a:p>
            <a:pPr marL="990600" lvl="1" indent="-533400">
              <a:spcBef>
                <a:spcPct val="20000"/>
              </a:spcBef>
            </a:pPr>
            <a:r>
              <a:rPr lang="zh-CN" altLang="en-US" b="1" dirty="0">
                <a:solidFill>
                  <a:srgbClr val="FF0000"/>
                </a:solidFill>
                <a:latin typeface="楷体_GB2312" pitchFamily="49" charset="-122"/>
                <a:ea typeface="楷体_GB2312" pitchFamily="49" charset="-122"/>
              </a:rPr>
              <a:t>则句子</a:t>
            </a:r>
            <a:r>
              <a:rPr lang="en-US" altLang="zh-CN" b="1" dirty="0">
                <a:solidFill>
                  <a:srgbClr val="FF0000"/>
                </a:solidFill>
                <a:latin typeface="楷体_GB2312" pitchFamily="49" charset="-122"/>
                <a:ea typeface="楷体_GB2312" pitchFamily="49" charset="-122"/>
              </a:rPr>
              <a:t>4)</a:t>
            </a:r>
            <a:r>
              <a:rPr lang="zh-CN" altLang="en-US" b="1" dirty="0">
                <a:solidFill>
                  <a:srgbClr val="0000FF"/>
                </a:solidFill>
                <a:latin typeface="楷体_GB2312" pitchFamily="49" charset="-122"/>
                <a:ea typeface="楷体_GB2312" pitchFamily="49" charset="-122"/>
              </a:rPr>
              <a:t>可以完整地符号化为：</a:t>
            </a:r>
          </a:p>
          <a:p>
            <a:pPr marL="990600" lvl="1" indent="-533400" algn="ctr">
              <a:spcBef>
                <a:spcPct val="20000"/>
              </a:spcBef>
            </a:pPr>
            <a:r>
              <a:rPr lang="zh-CN" altLang="zh-CN" b="1" noProof="1">
                <a:solidFill>
                  <a:srgbClr val="0000FF"/>
                </a:solidFill>
                <a:latin typeface="楷体_GB2312" pitchFamily="49" charset="-122"/>
                <a:ea typeface="楷体_GB2312" pitchFamily="49" charset="-122"/>
              </a:rPr>
              <a:t>(</a:t>
            </a:r>
            <a:r>
              <a:rPr lang="zh-CN" altLang="en-US" b="1" noProof="1">
                <a:solidFill>
                  <a:srgbClr val="0000FF"/>
                </a:solidFill>
                <a:latin typeface="楷体_GB2312" pitchFamily="49" charset="-122"/>
                <a:ea typeface="楷体_GB2312" pitchFamily="49" charset="-122"/>
                <a:sym typeface="Symbol" pitchFamily="18" charset="2"/>
              </a:rPr>
              <a:t></a:t>
            </a:r>
            <a:r>
              <a:rPr lang="en-US" altLang="en-US" b="1" noProof="1">
                <a:solidFill>
                  <a:srgbClr val="0000FF"/>
                </a:solidFill>
                <a:latin typeface="楷体_GB2312" pitchFamily="49" charset="-122"/>
                <a:ea typeface="楷体_GB2312" pitchFamily="49" charset="-122"/>
                <a:sym typeface="Symbol" pitchFamily="18" charset="2"/>
              </a:rPr>
              <a:t>x</a:t>
            </a:r>
            <a:r>
              <a:rPr lang="en-US" altLang="zh-CN" b="1" noProof="1">
                <a:solidFill>
                  <a:srgbClr val="0000FF"/>
                </a:solidFill>
                <a:latin typeface="楷体_GB2312" pitchFamily="49" charset="-122"/>
                <a:ea typeface="楷体_GB2312" pitchFamily="49" charset="-122"/>
                <a:sym typeface="Symbol" pitchFamily="18" charset="2"/>
              </a:rPr>
              <a:t>)</a:t>
            </a:r>
            <a:r>
              <a:rPr lang="en-US" altLang="zh-CN" b="1" dirty="0">
                <a:solidFill>
                  <a:srgbClr val="0000FF"/>
                </a:solidFill>
                <a:latin typeface="楷体_GB2312" pitchFamily="49" charset="-122"/>
                <a:ea typeface="楷体_GB2312" pitchFamily="49" charset="-122"/>
              </a:rPr>
              <a:t>(R(x)→</a:t>
            </a:r>
            <a:r>
              <a:rPr lang="en-US" altLang="zh-CN" b="1" noProof="1">
                <a:solidFill>
                  <a:srgbClr val="0000FF"/>
                </a:solidFill>
                <a:latin typeface="楷体_GB2312" pitchFamily="49" charset="-122"/>
                <a:ea typeface="楷体_GB2312" pitchFamily="49" charset="-122"/>
              </a:rPr>
              <a:t>(</a:t>
            </a:r>
            <a:r>
              <a:rPr lang="en-US" altLang="zh-CN" b="1" noProof="1">
                <a:solidFill>
                  <a:srgbClr val="0000FF"/>
                </a:solidFill>
                <a:latin typeface="楷体_GB2312" pitchFamily="49" charset="-122"/>
                <a:ea typeface="楷体_GB2312" pitchFamily="49" charset="-122"/>
                <a:sym typeface="Symbol" pitchFamily="18" charset="2"/>
              </a:rPr>
              <a:t></a:t>
            </a:r>
            <a:r>
              <a:rPr lang="en-US" altLang="zh-CN" b="1" dirty="0">
                <a:solidFill>
                  <a:srgbClr val="0000FF"/>
                </a:solidFill>
                <a:latin typeface="楷体_GB2312" pitchFamily="49" charset="-122"/>
                <a:ea typeface="楷体_GB2312" pitchFamily="49" charset="-122"/>
                <a:sym typeface="Symbol" pitchFamily="18" charset="2"/>
              </a:rPr>
              <a:t>y</a:t>
            </a:r>
            <a:r>
              <a:rPr lang="en-US" altLang="zh-CN" b="1" noProof="1">
                <a:solidFill>
                  <a:srgbClr val="0000FF"/>
                </a:solidFill>
                <a:latin typeface="楷体_GB2312" pitchFamily="49" charset="-122"/>
                <a:ea typeface="楷体_GB2312" pitchFamily="49" charset="-122"/>
                <a:sym typeface="Symbol" pitchFamily="18" charset="2"/>
              </a:rPr>
              <a:t>)</a:t>
            </a:r>
            <a:r>
              <a:rPr lang="en-US" altLang="zh-CN" b="1" dirty="0">
                <a:solidFill>
                  <a:srgbClr val="0000FF"/>
                </a:solidFill>
                <a:latin typeface="楷体_GB2312" pitchFamily="49" charset="-122"/>
                <a:ea typeface="楷体_GB2312" pitchFamily="49" charset="-122"/>
              </a:rPr>
              <a:t>(R(y)∧L(x</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y))</a:t>
            </a:r>
            <a:r>
              <a:rPr lang="zh-CN" altLang="en-US" b="1" dirty="0">
                <a:solidFill>
                  <a:srgbClr val="0000FF"/>
                </a:solidFill>
                <a:latin typeface="楷体_GB2312" pitchFamily="49" charset="-122"/>
                <a:ea typeface="楷体_GB2312" pitchFamily="49" charset="-122"/>
              </a:rPr>
              <a:t>。</a:t>
            </a:r>
          </a:p>
          <a:p>
            <a:pPr marL="990600" lvl="1" indent="-533400" algn="ctr">
              <a:spcBef>
                <a:spcPct val="20000"/>
              </a:spcBef>
            </a:pPr>
            <a:endParaRPr lang="zh-CN" altLang="en-US" b="1" dirty="0">
              <a:solidFill>
                <a:srgbClr val="0000FF"/>
              </a:solidFill>
              <a:latin typeface="楷体_GB2312" pitchFamily="49" charset="-122"/>
              <a:ea typeface="楷体_GB2312" pitchFamily="49" charset="-122"/>
            </a:endParaRPr>
          </a:p>
          <a:p>
            <a:pPr marL="533400" indent="-533400" algn="just">
              <a:lnSpc>
                <a:spcPct val="120000"/>
              </a:lnSpc>
              <a:buClr>
                <a:srgbClr val="00FF00"/>
              </a:buClr>
              <a:buFont typeface="Wingdings" pitchFamily="2" charset="2"/>
              <a:buNone/>
            </a:pPr>
            <a:r>
              <a:rPr lang="en-US" altLang="zh-CN" b="1" dirty="0">
                <a:solidFill>
                  <a:srgbClr val="B2B2B2"/>
                </a:solidFill>
                <a:latin typeface="楷体_GB2312" pitchFamily="49" charset="-122"/>
                <a:ea typeface="楷体_GB2312" pitchFamily="49" charset="-122"/>
              </a:rPr>
              <a:t>5</a:t>
            </a:r>
            <a:r>
              <a:rPr lang="zh-CN" altLang="en-US" b="1" dirty="0">
                <a:solidFill>
                  <a:srgbClr val="B2B2B2"/>
                </a:solidFill>
                <a:latin typeface="楷体_GB2312" pitchFamily="49" charset="-122"/>
                <a:ea typeface="楷体_GB2312" pitchFamily="49" charset="-122"/>
              </a:rPr>
              <a:t>）设</a:t>
            </a:r>
            <a:r>
              <a:rPr lang="en-US" altLang="zh-CN" b="1" dirty="0">
                <a:solidFill>
                  <a:srgbClr val="B2B2B2"/>
                </a:solidFill>
                <a:latin typeface="楷体_GB2312" pitchFamily="49" charset="-122"/>
                <a:ea typeface="楷体_GB2312" pitchFamily="49" charset="-122"/>
              </a:rPr>
              <a:t>A(x)</a:t>
            </a:r>
            <a:r>
              <a:rPr lang="zh-CN" altLang="en-US" b="1" dirty="0">
                <a:solidFill>
                  <a:srgbClr val="B2B2B2"/>
                </a:solidFill>
                <a:latin typeface="楷体_GB2312" pitchFamily="49" charset="-122"/>
                <a:ea typeface="楷体_GB2312" pitchFamily="49" charset="-122"/>
              </a:rPr>
              <a:t>：</a:t>
            </a:r>
            <a:r>
              <a:rPr lang="en-US" altLang="zh-CN" b="1" dirty="0">
                <a:solidFill>
                  <a:srgbClr val="B2B2B2"/>
                </a:solidFill>
                <a:latin typeface="楷体_GB2312" pitchFamily="49" charset="-122"/>
                <a:ea typeface="楷体_GB2312" pitchFamily="49" charset="-122"/>
              </a:rPr>
              <a:t>x</a:t>
            </a:r>
            <a:r>
              <a:rPr lang="zh-CN" altLang="en-US" b="1" dirty="0">
                <a:solidFill>
                  <a:srgbClr val="B2B2B2"/>
                </a:solidFill>
                <a:latin typeface="楷体_GB2312" pitchFamily="49" charset="-122"/>
                <a:ea typeface="楷体_GB2312" pitchFamily="49" charset="-122"/>
              </a:rPr>
              <a:t>是动物；</a:t>
            </a:r>
            <a:r>
              <a:rPr lang="en-US" altLang="zh-CN" b="1" dirty="0">
                <a:solidFill>
                  <a:srgbClr val="B2B2B2"/>
                </a:solidFill>
                <a:latin typeface="楷体_GB2312" pitchFamily="49" charset="-122"/>
                <a:ea typeface="楷体_GB2312" pitchFamily="49" charset="-122"/>
              </a:rPr>
              <a:t>B(x)</a:t>
            </a:r>
            <a:r>
              <a:rPr lang="zh-CN" altLang="en-US" b="1" dirty="0">
                <a:solidFill>
                  <a:srgbClr val="B2B2B2"/>
                </a:solidFill>
                <a:latin typeface="楷体_GB2312" pitchFamily="49" charset="-122"/>
                <a:ea typeface="楷体_GB2312" pitchFamily="49" charset="-122"/>
              </a:rPr>
              <a:t>：</a:t>
            </a:r>
            <a:r>
              <a:rPr lang="en-US" altLang="zh-CN" b="1" dirty="0">
                <a:solidFill>
                  <a:srgbClr val="B2B2B2"/>
                </a:solidFill>
                <a:latin typeface="楷体_GB2312" pitchFamily="49" charset="-122"/>
                <a:ea typeface="楷体_GB2312" pitchFamily="49" charset="-122"/>
              </a:rPr>
              <a:t>x</a:t>
            </a:r>
            <a:r>
              <a:rPr lang="zh-CN" altLang="en-US" b="1" dirty="0">
                <a:solidFill>
                  <a:srgbClr val="B2B2B2"/>
                </a:solidFill>
                <a:latin typeface="楷体_GB2312" pitchFamily="49" charset="-122"/>
                <a:ea typeface="楷体_GB2312" pitchFamily="49" charset="-122"/>
              </a:rPr>
              <a:t>是脊椎动物。</a:t>
            </a:r>
          </a:p>
          <a:p>
            <a:pPr marL="990600" lvl="1" indent="-533400">
              <a:spcBef>
                <a:spcPct val="20000"/>
              </a:spcBef>
              <a:buFont typeface="Wingdings" pitchFamily="2" charset="2"/>
              <a:buNone/>
            </a:pPr>
            <a:r>
              <a:rPr lang="zh-CN" altLang="en-US" b="1" dirty="0">
                <a:solidFill>
                  <a:srgbClr val="B2B2B2"/>
                </a:solidFill>
                <a:latin typeface="楷体_GB2312" pitchFamily="49" charset="-122"/>
                <a:ea typeface="楷体_GB2312" pitchFamily="49" charset="-122"/>
              </a:rPr>
              <a:t>则句子</a:t>
            </a:r>
            <a:r>
              <a:rPr lang="en-US" altLang="zh-CN" b="1" dirty="0">
                <a:solidFill>
                  <a:srgbClr val="B2B2B2"/>
                </a:solidFill>
                <a:latin typeface="楷体_GB2312" pitchFamily="49" charset="-122"/>
                <a:ea typeface="楷体_GB2312" pitchFamily="49" charset="-122"/>
              </a:rPr>
              <a:t>5</a:t>
            </a:r>
            <a:r>
              <a:rPr lang="zh-CN" altLang="en-US" b="1" dirty="0">
                <a:solidFill>
                  <a:srgbClr val="B2B2B2"/>
                </a:solidFill>
                <a:latin typeface="楷体_GB2312" pitchFamily="49" charset="-122"/>
                <a:ea typeface="楷体_GB2312" pitchFamily="49" charset="-122"/>
              </a:rPr>
              <a:t>）可以完整地符号化为：</a:t>
            </a:r>
          </a:p>
          <a:p>
            <a:pPr marL="990600" lvl="1" indent="-533400">
              <a:spcBef>
                <a:spcPct val="20000"/>
              </a:spcBef>
              <a:buFont typeface="Wingdings" pitchFamily="2" charset="2"/>
              <a:buNone/>
            </a:pPr>
            <a:r>
              <a:rPr lang="zh-CN" altLang="en-US" b="1" dirty="0">
                <a:solidFill>
                  <a:srgbClr val="B2B2B2"/>
                </a:solidFill>
                <a:latin typeface="楷体_GB2312" pitchFamily="49" charset="-122"/>
                <a:ea typeface="楷体_GB2312" pitchFamily="49" charset="-122"/>
              </a:rPr>
              <a:t>～</a:t>
            </a:r>
            <a:r>
              <a:rPr lang="zh-CN" altLang="zh-CN" b="1" noProof="1">
                <a:solidFill>
                  <a:srgbClr val="B2B2B2"/>
                </a:solidFill>
                <a:latin typeface="楷体_GB2312" pitchFamily="49" charset="-122"/>
                <a:ea typeface="楷体_GB2312" pitchFamily="49" charset="-122"/>
              </a:rPr>
              <a:t>(</a:t>
            </a:r>
            <a:r>
              <a:rPr lang="zh-CN" altLang="en-US" b="1" noProof="1">
                <a:solidFill>
                  <a:srgbClr val="B2B2B2"/>
                </a:solidFill>
                <a:latin typeface="楷体_GB2312" pitchFamily="49" charset="-122"/>
                <a:ea typeface="楷体_GB2312" pitchFamily="49" charset="-122"/>
                <a:sym typeface="Symbol" pitchFamily="18" charset="2"/>
              </a:rPr>
              <a:t></a:t>
            </a:r>
            <a:r>
              <a:rPr lang="en-US" altLang="en-US" b="1" noProof="1">
                <a:solidFill>
                  <a:srgbClr val="B2B2B2"/>
                </a:solidFill>
                <a:latin typeface="楷体_GB2312" pitchFamily="49" charset="-122"/>
                <a:ea typeface="楷体_GB2312" pitchFamily="49" charset="-122"/>
                <a:sym typeface="Symbol" pitchFamily="18" charset="2"/>
              </a:rPr>
              <a:t>x</a:t>
            </a:r>
            <a:r>
              <a:rPr lang="en-US" altLang="zh-CN" b="1" noProof="1">
                <a:solidFill>
                  <a:srgbClr val="B2B2B2"/>
                </a:solidFill>
                <a:latin typeface="楷体_GB2312" pitchFamily="49" charset="-122"/>
                <a:ea typeface="楷体_GB2312" pitchFamily="49" charset="-122"/>
                <a:sym typeface="Symbol" pitchFamily="18" charset="2"/>
              </a:rPr>
              <a:t>)</a:t>
            </a:r>
            <a:r>
              <a:rPr lang="en-US" altLang="zh-CN" b="1" dirty="0">
                <a:solidFill>
                  <a:srgbClr val="B2B2B2"/>
                </a:solidFill>
                <a:latin typeface="楷体_GB2312" pitchFamily="49" charset="-122"/>
                <a:ea typeface="楷体_GB2312" pitchFamily="49" charset="-122"/>
              </a:rPr>
              <a:t>(A(x)→B(x))</a:t>
            </a:r>
          </a:p>
          <a:p>
            <a:pPr marL="990600" lvl="1" indent="-533400">
              <a:spcBef>
                <a:spcPct val="20000"/>
              </a:spcBef>
              <a:buFont typeface="Wingdings" pitchFamily="2" charset="2"/>
              <a:buNone/>
            </a:pPr>
            <a:r>
              <a:rPr lang="zh-CN" altLang="en-US" b="1" dirty="0">
                <a:solidFill>
                  <a:srgbClr val="B2B2B2"/>
                </a:solidFill>
                <a:latin typeface="楷体_GB2312" pitchFamily="49" charset="-122"/>
                <a:ea typeface="楷体_GB2312" pitchFamily="49" charset="-122"/>
              </a:rPr>
              <a:t>或 </a:t>
            </a:r>
            <a:r>
              <a:rPr lang="zh-CN" altLang="zh-CN" b="1" noProof="1">
                <a:solidFill>
                  <a:srgbClr val="B2B2B2"/>
                </a:solidFill>
                <a:latin typeface="楷体_GB2312" pitchFamily="49" charset="-122"/>
                <a:ea typeface="楷体_GB2312" pitchFamily="49" charset="-122"/>
              </a:rPr>
              <a:t>(</a:t>
            </a:r>
            <a:r>
              <a:rPr lang="zh-CN" altLang="zh-CN" b="1" noProof="1">
                <a:solidFill>
                  <a:srgbClr val="B2B2B2"/>
                </a:solidFill>
                <a:latin typeface="楷体_GB2312" pitchFamily="49" charset="-122"/>
                <a:ea typeface="楷体_GB2312" pitchFamily="49" charset="-122"/>
                <a:sym typeface="Symbol" pitchFamily="18" charset="2"/>
              </a:rPr>
              <a:t></a:t>
            </a:r>
            <a:r>
              <a:rPr lang="en-US" altLang="zh-CN" b="1" noProof="1">
                <a:solidFill>
                  <a:srgbClr val="B2B2B2"/>
                </a:solidFill>
                <a:latin typeface="楷体_GB2312" pitchFamily="49" charset="-122"/>
                <a:ea typeface="楷体_GB2312" pitchFamily="49" charset="-122"/>
                <a:sym typeface="Symbol" pitchFamily="18" charset="2"/>
              </a:rPr>
              <a:t>x)</a:t>
            </a:r>
            <a:r>
              <a:rPr lang="en-US" altLang="zh-CN" b="1" dirty="0">
                <a:solidFill>
                  <a:srgbClr val="B2B2B2"/>
                </a:solidFill>
                <a:latin typeface="楷体_GB2312" pitchFamily="49" charset="-122"/>
                <a:ea typeface="楷体_GB2312" pitchFamily="49" charset="-122"/>
              </a:rPr>
              <a:t>(A(x)∧</a:t>
            </a:r>
            <a:r>
              <a:rPr lang="zh-CN" altLang="en-US" b="1" dirty="0">
                <a:solidFill>
                  <a:srgbClr val="B2B2B2"/>
                </a:solidFill>
                <a:latin typeface="楷体_GB2312" pitchFamily="49" charset="-122"/>
                <a:ea typeface="楷体_GB2312" pitchFamily="49" charset="-122"/>
              </a:rPr>
              <a:t>～</a:t>
            </a:r>
            <a:r>
              <a:rPr lang="en-US" altLang="zh-CN" b="1" dirty="0">
                <a:solidFill>
                  <a:srgbClr val="B2B2B2"/>
                </a:solidFill>
                <a:latin typeface="楷体_GB2312" pitchFamily="49" charset="-122"/>
                <a:ea typeface="楷体_GB2312" pitchFamily="49" charset="-122"/>
              </a:rPr>
              <a:t>B(x))</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24BF3CA-CB69-422F-B20F-D087892FB54A}"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332F28C5-53B0-4190-8C6F-1593CD67D27E}" type="slidenum">
              <a:rPr lang="en-US" altLang="zh-CN"/>
              <a:pPr/>
              <a:t>49</a:t>
            </a:fld>
            <a:r>
              <a:rPr lang="en-US" altLang="zh-CN"/>
              <a:t>/70</a:t>
            </a:r>
          </a:p>
        </p:txBody>
      </p:sp>
      <p:sp>
        <p:nvSpPr>
          <p:cNvPr id="209922" name="Rectangle 2"/>
          <p:cNvSpPr>
            <a:spLocks noGrp="1" noChangeArrowheads="1"/>
          </p:cNvSpPr>
          <p:nvPr>
            <p:ph type="title"/>
          </p:nvPr>
        </p:nvSpPr>
        <p:spPr>
          <a:xfrm>
            <a:off x="1547813" y="304800"/>
            <a:ext cx="7077075" cy="719138"/>
          </a:xfrm>
        </p:spPr>
        <p:txBody>
          <a:bodyPr/>
          <a:lstStyle/>
          <a:p>
            <a:pPr algn="l"/>
            <a:r>
              <a:rPr lang="zh-CN" altLang="en-US"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1.5 (</a:t>
            </a:r>
            <a:r>
              <a:rPr lang="zh-CN" altLang="en-US" sz="3600">
                <a:solidFill>
                  <a:srgbClr val="FF0000"/>
                </a:solidFill>
                <a:latin typeface="楷体_GB2312" pitchFamily="49" charset="-122"/>
                <a:ea typeface="楷体_GB2312" pitchFamily="49" charset="-122"/>
              </a:rPr>
              <a:t>续</a:t>
            </a:r>
            <a:r>
              <a:rPr lang="en-US" altLang="zh-CN" sz="3600">
                <a:solidFill>
                  <a:srgbClr val="FF0000"/>
                </a:solidFill>
                <a:latin typeface="楷体_GB2312" pitchFamily="49" charset="-122"/>
                <a:ea typeface="楷体_GB2312" pitchFamily="49" charset="-122"/>
              </a:rPr>
              <a:t>2)</a:t>
            </a:r>
          </a:p>
        </p:txBody>
      </p:sp>
      <p:sp>
        <p:nvSpPr>
          <p:cNvPr id="209923" name="Rectangle 3"/>
          <p:cNvSpPr>
            <a:spLocks noChangeArrowheads="1"/>
          </p:cNvSpPr>
          <p:nvPr/>
        </p:nvSpPr>
        <p:spPr bwMode="auto">
          <a:xfrm>
            <a:off x="1116013" y="1052513"/>
            <a:ext cx="78486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00FF00"/>
              </a:buClr>
              <a:buFont typeface="Wingdings" pitchFamily="2" charset="2"/>
              <a:buNone/>
            </a:pPr>
            <a:r>
              <a:rPr lang="en-US" altLang="zh-CN" b="1" dirty="0">
                <a:solidFill>
                  <a:srgbClr val="FF0000"/>
                </a:solidFill>
                <a:latin typeface="楷体_GB2312" pitchFamily="49" charset="-122"/>
                <a:ea typeface="楷体_GB2312" pitchFamily="49" charset="-122"/>
              </a:rPr>
              <a:t>3</a:t>
            </a:r>
            <a:r>
              <a:rPr lang="zh-CN" altLang="en-US" b="1" dirty="0">
                <a:solidFill>
                  <a:srgbClr val="FF0000"/>
                </a:solidFill>
                <a:latin typeface="楷体_GB2312" pitchFamily="49" charset="-122"/>
                <a:ea typeface="楷体_GB2312" pitchFamily="49" charset="-122"/>
              </a:rPr>
              <a:t>）</a:t>
            </a:r>
            <a:r>
              <a:rPr lang="zh-CN" altLang="en-US" dirty="0">
                <a:latin typeface="楷体_GB2312" pitchFamily="49" charset="-122"/>
                <a:ea typeface="楷体_GB2312" pitchFamily="49" charset="-122"/>
              </a:rPr>
              <a:t>设</a:t>
            </a:r>
            <a:r>
              <a:rPr lang="en-US" altLang="zh-CN" dirty="0">
                <a:latin typeface="楷体_GB2312" pitchFamily="49" charset="-122"/>
                <a:ea typeface="楷体_GB2312" pitchFamily="49" charset="-122"/>
              </a:rPr>
              <a:t>Z(x)</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x</a:t>
            </a:r>
            <a:r>
              <a:rPr lang="zh-CN" altLang="en-US" dirty="0">
                <a:latin typeface="楷体_GB2312" pitchFamily="49" charset="-122"/>
                <a:ea typeface="楷体_GB2312" pitchFamily="49" charset="-122"/>
              </a:rPr>
              <a:t>是足球运动员；</a:t>
            </a:r>
            <a:r>
              <a:rPr lang="en-US" altLang="zh-CN" dirty="0">
                <a:latin typeface="楷体_GB2312" pitchFamily="49" charset="-122"/>
                <a:ea typeface="楷体_GB2312" pitchFamily="49" charset="-122"/>
              </a:rPr>
              <a:t>c</a:t>
            </a:r>
            <a:r>
              <a:rPr lang="zh-CN" altLang="en-US" dirty="0">
                <a:latin typeface="楷体_GB2312" pitchFamily="49" charset="-122"/>
                <a:ea typeface="楷体_GB2312" pitchFamily="49" charset="-122"/>
              </a:rPr>
              <a:t>：张强，	</a:t>
            </a:r>
            <a:r>
              <a:rPr lang="en-US" altLang="zh-CN" dirty="0">
                <a:latin typeface="楷体_GB2312" pitchFamily="49" charset="-122"/>
                <a:ea typeface="楷体_GB2312" pitchFamily="49" charset="-122"/>
              </a:rPr>
              <a:t>d</a:t>
            </a:r>
            <a:r>
              <a:rPr lang="zh-CN" altLang="en-US" dirty="0">
                <a:latin typeface="楷体_GB2312" pitchFamily="49" charset="-122"/>
                <a:ea typeface="楷体_GB2312" pitchFamily="49" charset="-122"/>
              </a:rPr>
              <a:t>：李平。</a:t>
            </a:r>
          </a:p>
          <a:p>
            <a:pPr marL="990600" lvl="1" indent="-533400">
              <a:spcBef>
                <a:spcPct val="20000"/>
              </a:spcBef>
              <a:buFont typeface="Wingdings" pitchFamily="2" charset="2"/>
              <a:buNone/>
            </a:pPr>
            <a:r>
              <a:rPr lang="zh-CN" altLang="en-US" dirty="0">
                <a:latin typeface="楷体_GB2312" pitchFamily="49" charset="-122"/>
                <a:ea typeface="楷体_GB2312" pitchFamily="49" charset="-122"/>
              </a:rPr>
              <a:t>则句子</a:t>
            </a:r>
            <a:r>
              <a:rPr lang="en-US" altLang="zh-CN" dirty="0">
                <a:latin typeface="楷体_GB2312" pitchFamily="49" charset="-122"/>
                <a:ea typeface="楷体_GB2312" pitchFamily="49" charset="-122"/>
              </a:rPr>
              <a:t>3</a:t>
            </a:r>
            <a:r>
              <a:rPr lang="zh-CN" altLang="en-US" dirty="0">
                <a:latin typeface="楷体_GB2312" pitchFamily="49" charset="-122"/>
                <a:ea typeface="楷体_GB2312" pitchFamily="49" charset="-122"/>
              </a:rPr>
              <a:t>）可完整地符号化为： </a:t>
            </a:r>
            <a:r>
              <a:rPr lang="en-US" altLang="zh-CN" dirty="0">
                <a:latin typeface="楷体_GB2312" pitchFamily="49" charset="-122"/>
                <a:ea typeface="楷体_GB2312" pitchFamily="49" charset="-122"/>
              </a:rPr>
              <a:t>Z(c)∧Z(d)</a:t>
            </a:r>
          </a:p>
          <a:p>
            <a:pPr marL="990600" lvl="1" indent="-533400">
              <a:spcBef>
                <a:spcPct val="20000"/>
              </a:spcBef>
              <a:buFont typeface="Wingdings" pitchFamily="2" charset="2"/>
              <a:buNone/>
            </a:pPr>
            <a:endParaRPr lang="en-US" altLang="zh-CN" dirty="0">
              <a:latin typeface="楷体_GB2312" pitchFamily="49" charset="-122"/>
              <a:ea typeface="楷体_GB2312" pitchFamily="49" charset="-122"/>
            </a:endParaRPr>
          </a:p>
          <a:p>
            <a:pPr marL="533400" indent="-533400" algn="just">
              <a:lnSpc>
                <a:spcPct val="120000"/>
              </a:lnSpc>
              <a:buClr>
                <a:srgbClr val="00FF00"/>
              </a:buClr>
              <a:buFont typeface="Wingdings" pitchFamily="2" charset="2"/>
              <a:buNone/>
            </a:pPr>
            <a:r>
              <a:rPr lang="en-US" altLang="zh-CN" b="1" dirty="0">
                <a:solidFill>
                  <a:srgbClr val="FF0000"/>
                </a:solidFill>
                <a:latin typeface="楷体_GB2312" pitchFamily="49" charset="-122"/>
                <a:ea typeface="楷体_GB2312" pitchFamily="49" charset="-122"/>
              </a:rPr>
              <a:t>4</a:t>
            </a:r>
            <a:r>
              <a:rPr lang="zh-CN" altLang="en-US" b="1" dirty="0">
                <a:solidFill>
                  <a:srgbClr val="FF0000"/>
                </a:solidFill>
                <a:latin typeface="楷体_GB2312" pitchFamily="49" charset="-122"/>
                <a:ea typeface="楷体_GB2312" pitchFamily="49" charset="-122"/>
              </a:rPr>
              <a:t>）</a:t>
            </a:r>
            <a:r>
              <a:rPr lang="zh-CN" altLang="en-US" dirty="0">
                <a:latin typeface="楷体_GB2312" pitchFamily="49" charset="-122"/>
                <a:ea typeface="楷体_GB2312" pitchFamily="49" charset="-122"/>
              </a:rPr>
              <a:t>设</a:t>
            </a:r>
            <a:r>
              <a:rPr lang="en-US" altLang="zh-CN" dirty="0">
                <a:latin typeface="楷体_GB2312" pitchFamily="49" charset="-122"/>
                <a:ea typeface="楷体_GB2312" pitchFamily="49" charset="-122"/>
              </a:rPr>
              <a:t>R(x)</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x</a:t>
            </a:r>
            <a:r>
              <a:rPr lang="zh-CN" altLang="en-US" dirty="0">
                <a:latin typeface="楷体_GB2312" pitchFamily="49" charset="-122"/>
                <a:ea typeface="楷体_GB2312" pitchFamily="49" charset="-122"/>
              </a:rPr>
              <a:t>是实数；</a:t>
            </a:r>
            <a:r>
              <a:rPr lang="en-US" altLang="zh-CN" dirty="0">
                <a:latin typeface="楷体_GB2312" pitchFamily="49" charset="-122"/>
                <a:ea typeface="楷体_GB2312" pitchFamily="49" charset="-122"/>
              </a:rPr>
              <a:t>L(</a:t>
            </a:r>
            <a:r>
              <a:rPr lang="en-US" altLang="zh-CN" dirty="0" err="1">
                <a:latin typeface="楷体_GB2312" pitchFamily="49" charset="-122"/>
                <a:ea typeface="楷体_GB2312" pitchFamily="49" charset="-122"/>
              </a:rPr>
              <a:t>x,y</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x</a:t>
            </a:r>
            <a:r>
              <a:rPr lang="zh-CN" altLang="en-US" dirty="0">
                <a:latin typeface="楷体_GB2312" pitchFamily="49" charset="-122"/>
                <a:ea typeface="楷体_GB2312" pitchFamily="49" charset="-122"/>
              </a:rPr>
              <a:t>小于</a:t>
            </a:r>
            <a:r>
              <a:rPr lang="en-US" altLang="zh-CN" dirty="0">
                <a:latin typeface="楷体_GB2312" pitchFamily="49" charset="-122"/>
                <a:ea typeface="楷体_GB2312" pitchFamily="49" charset="-122"/>
              </a:rPr>
              <a:t>y</a:t>
            </a:r>
            <a:r>
              <a:rPr lang="zh-CN" altLang="en-US" dirty="0">
                <a:latin typeface="楷体_GB2312" pitchFamily="49" charset="-122"/>
                <a:ea typeface="楷体_GB2312" pitchFamily="49" charset="-122"/>
              </a:rPr>
              <a:t>。</a:t>
            </a:r>
          </a:p>
          <a:p>
            <a:pPr marL="990600" lvl="1" indent="-533400">
              <a:spcBef>
                <a:spcPct val="20000"/>
              </a:spcBef>
            </a:pPr>
            <a:r>
              <a:rPr lang="zh-CN" altLang="en-US" dirty="0">
                <a:latin typeface="楷体_GB2312" pitchFamily="49" charset="-122"/>
                <a:ea typeface="楷体_GB2312" pitchFamily="49" charset="-122"/>
              </a:rPr>
              <a:t>则句子</a:t>
            </a:r>
            <a:r>
              <a:rPr lang="en-US" altLang="zh-CN" dirty="0">
                <a:latin typeface="楷体_GB2312" pitchFamily="49" charset="-122"/>
                <a:ea typeface="楷体_GB2312" pitchFamily="49" charset="-122"/>
              </a:rPr>
              <a:t>4)</a:t>
            </a:r>
            <a:r>
              <a:rPr lang="zh-CN" altLang="en-US" dirty="0">
                <a:latin typeface="楷体_GB2312" pitchFamily="49" charset="-122"/>
                <a:ea typeface="楷体_GB2312" pitchFamily="49" charset="-122"/>
              </a:rPr>
              <a:t>可以完整地符号化为：</a:t>
            </a:r>
          </a:p>
          <a:p>
            <a:pPr marL="990600" lvl="1" indent="-533400" algn="ctr">
              <a:spcBef>
                <a:spcPct val="20000"/>
              </a:spcBef>
            </a:pPr>
            <a:r>
              <a:rPr lang="zh-CN" altLang="zh-CN" noProof="1">
                <a:latin typeface="楷体_GB2312" pitchFamily="49" charset="-122"/>
                <a:ea typeface="楷体_GB2312" pitchFamily="49" charset="-122"/>
              </a:rPr>
              <a:t>(</a:t>
            </a:r>
            <a:r>
              <a:rPr lang="zh-CN" altLang="en-US" noProof="1">
                <a:latin typeface="楷体_GB2312" pitchFamily="49" charset="-122"/>
                <a:ea typeface="楷体_GB2312" pitchFamily="49" charset="-122"/>
                <a:sym typeface="Symbol" pitchFamily="18" charset="2"/>
              </a:rPr>
              <a:t></a:t>
            </a:r>
            <a:r>
              <a:rPr lang="en-US" altLang="en-US" noProof="1">
                <a:latin typeface="楷体_GB2312" pitchFamily="49" charset="-122"/>
                <a:ea typeface="楷体_GB2312" pitchFamily="49" charset="-122"/>
                <a:sym typeface="Symbol" pitchFamily="18" charset="2"/>
              </a:rPr>
              <a:t>x</a:t>
            </a:r>
            <a:r>
              <a:rPr lang="en-US" altLang="zh-CN" noProof="1">
                <a:latin typeface="楷体_GB2312" pitchFamily="49" charset="-122"/>
                <a:ea typeface="楷体_GB2312" pitchFamily="49" charset="-122"/>
                <a:sym typeface="Symbol" pitchFamily="18" charset="2"/>
              </a:rPr>
              <a:t>)</a:t>
            </a:r>
            <a:r>
              <a:rPr lang="en-US" altLang="zh-CN" dirty="0">
                <a:latin typeface="楷体_GB2312" pitchFamily="49" charset="-122"/>
                <a:ea typeface="楷体_GB2312" pitchFamily="49" charset="-122"/>
              </a:rPr>
              <a:t>(R(x)→</a:t>
            </a:r>
            <a:r>
              <a:rPr lang="en-US" altLang="zh-CN" noProof="1">
                <a:latin typeface="楷体_GB2312" pitchFamily="49" charset="-122"/>
                <a:ea typeface="楷体_GB2312" pitchFamily="49" charset="-122"/>
              </a:rPr>
              <a:t>(</a:t>
            </a:r>
            <a:r>
              <a:rPr lang="en-US" altLang="zh-CN" noProof="1">
                <a:latin typeface="楷体_GB2312" pitchFamily="49" charset="-122"/>
                <a:ea typeface="楷体_GB2312" pitchFamily="49" charset="-122"/>
                <a:sym typeface="Symbol" pitchFamily="18" charset="2"/>
              </a:rPr>
              <a:t></a:t>
            </a:r>
            <a:r>
              <a:rPr lang="en-US" altLang="zh-CN" dirty="0">
                <a:latin typeface="楷体_GB2312" pitchFamily="49" charset="-122"/>
                <a:ea typeface="楷体_GB2312" pitchFamily="49" charset="-122"/>
                <a:sym typeface="Symbol" pitchFamily="18" charset="2"/>
              </a:rPr>
              <a:t>y</a:t>
            </a:r>
            <a:r>
              <a:rPr lang="en-US" altLang="zh-CN" noProof="1">
                <a:latin typeface="楷体_GB2312" pitchFamily="49" charset="-122"/>
                <a:ea typeface="楷体_GB2312" pitchFamily="49" charset="-122"/>
                <a:sym typeface="Symbol" pitchFamily="18" charset="2"/>
              </a:rPr>
              <a:t>)</a:t>
            </a:r>
            <a:r>
              <a:rPr lang="en-US" altLang="zh-CN" dirty="0">
                <a:latin typeface="楷体_GB2312" pitchFamily="49" charset="-122"/>
                <a:ea typeface="楷体_GB2312" pitchFamily="49" charset="-122"/>
              </a:rPr>
              <a:t>(R(y)∧L(x</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y))</a:t>
            </a:r>
            <a:r>
              <a:rPr lang="zh-CN" altLang="en-US" dirty="0">
                <a:latin typeface="楷体_GB2312" pitchFamily="49" charset="-122"/>
                <a:ea typeface="楷体_GB2312" pitchFamily="49" charset="-122"/>
              </a:rPr>
              <a:t>。</a:t>
            </a:r>
          </a:p>
          <a:p>
            <a:pPr marL="990600" lvl="1" indent="-533400" algn="ctr">
              <a:spcBef>
                <a:spcPct val="20000"/>
              </a:spcBef>
            </a:pPr>
            <a:endParaRPr lang="zh-CN" altLang="en-US" b="1" dirty="0">
              <a:solidFill>
                <a:srgbClr val="0000FF"/>
              </a:solidFill>
              <a:latin typeface="楷体_GB2312" pitchFamily="49" charset="-122"/>
              <a:ea typeface="楷体_GB2312" pitchFamily="49" charset="-122"/>
            </a:endParaRPr>
          </a:p>
          <a:p>
            <a:pPr marL="533400" indent="-533400" algn="just">
              <a:lnSpc>
                <a:spcPct val="120000"/>
              </a:lnSpc>
              <a:buClr>
                <a:srgbClr val="00FF00"/>
              </a:buClr>
              <a:buFont typeface="Wingdings" pitchFamily="2" charset="2"/>
              <a:buNone/>
            </a:pPr>
            <a:r>
              <a:rPr lang="en-US" altLang="zh-CN" b="1" dirty="0">
                <a:solidFill>
                  <a:srgbClr val="FF0000"/>
                </a:solidFill>
                <a:latin typeface="楷体_GB2312" pitchFamily="49" charset="-122"/>
                <a:ea typeface="楷体_GB2312" pitchFamily="49" charset="-122"/>
              </a:rPr>
              <a:t>5</a:t>
            </a:r>
            <a:r>
              <a:rPr lang="zh-CN" altLang="en-US" b="1" dirty="0">
                <a:solidFill>
                  <a:srgbClr val="FF0000"/>
                </a:solidFill>
                <a:latin typeface="楷体_GB2312" pitchFamily="49" charset="-122"/>
                <a:ea typeface="楷体_GB2312" pitchFamily="49" charset="-122"/>
              </a:rPr>
              <a:t>）设</a:t>
            </a:r>
            <a:r>
              <a:rPr lang="en-US" altLang="zh-CN" b="1" dirty="0">
                <a:solidFill>
                  <a:srgbClr val="0000FF"/>
                </a:solidFill>
                <a:latin typeface="楷体_GB2312" pitchFamily="49" charset="-122"/>
                <a:ea typeface="楷体_GB2312" pitchFamily="49" charset="-122"/>
              </a:rPr>
              <a:t>A(x)</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x</a:t>
            </a:r>
            <a:r>
              <a:rPr lang="zh-CN" altLang="en-US" b="1" dirty="0">
                <a:solidFill>
                  <a:srgbClr val="0000FF"/>
                </a:solidFill>
                <a:latin typeface="楷体_GB2312" pitchFamily="49" charset="-122"/>
                <a:ea typeface="楷体_GB2312" pitchFamily="49" charset="-122"/>
              </a:rPr>
              <a:t>是动物；</a:t>
            </a:r>
            <a:r>
              <a:rPr lang="en-US" altLang="zh-CN" b="1" dirty="0">
                <a:solidFill>
                  <a:srgbClr val="0000FF"/>
                </a:solidFill>
                <a:latin typeface="楷体_GB2312" pitchFamily="49" charset="-122"/>
                <a:ea typeface="楷体_GB2312" pitchFamily="49" charset="-122"/>
              </a:rPr>
              <a:t>B(x)</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x</a:t>
            </a:r>
            <a:r>
              <a:rPr lang="zh-CN" altLang="en-US" b="1" dirty="0">
                <a:solidFill>
                  <a:srgbClr val="0000FF"/>
                </a:solidFill>
                <a:latin typeface="楷体_GB2312" pitchFamily="49" charset="-122"/>
                <a:ea typeface="楷体_GB2312" pitchFamily="49" charset="-122"/>
              </a:rPr>
              <a:t>是脊椎动物。</a:t>
            </a:r>
          </a:p>
          <a:p>
            <a:pPr marL="990600" lvl="1" indent="-533400">
              <a:spcBef>
                <a:spcPct val="20000"/>
              </a:spcBef>
              <a:buFont typeface="Wingdings" pitchFamily="2" charset="2"/>
              <a:buNone/>
            </a:pPr>
            <a:r>
              <a:rPr lang="zh-CN" altLang="en-US" b="1" dirty="0">
                <a:solidFill>
                  <a:srgbClr val="FF0000"/>
                </a:solidFill>
                <a:latin typeface="楷体_GB2312" pitchFamily="49" charset="-122"/>
                <a:ea typeface="楷体_GB2312" pitchFamily="49" charset="-122"/>
              </a:rPr>
              <a:t>则句子</a:t>
            </a:r>
            <a:r>
              <a:rPr lang="en-US" altLang="zh-CN" b="1" dirty="0">
                <a:solidFill>
                  <a:srgbClr val="FF0000"/>
                </a:solidFill>
                <a:latin typeface="楷体_GB2312" pitchFamily="49" charset="-122"/>
                <a:ea typeface="楷体_GB2312" pitchFamily="49" charset="-122"/>
              </a:rPr>
              <a:t>5</a:t>
            </a:r>
            <a:r>
              <a:rPr lang="zh-CN" altLang="en-US" b="1" dirty="0">
                <a:solidFill>
                  <a:srgbClr val="FF0000"/>
                </a:solidFill>
                <a:latin typeface="楷体_GB2312" pitchFamily="49" charset="-122"/>
                <a:ea typeface="楷体_GB2312" pitchFamily="49" charset="-122"/>
              </a:rPr>
              <a:t>）</a:t>
            </a:r>
            <a:r>
              <a:rPr lang="zh-CN" altLang="en-US" b="1" dirty="0">
                <a:solidFill>
                  <a:srgbClr val="0000FF"/>
                </a:solidFill>
                <a:latin typeface="楷体_GB2312" pitchFamily="49" charset="-122"/>
                <a:ea typeface="楷体_GB2312" pitchFamily="49" charset="-122"/>
              </a:rPr>
              <a:t>可以完整地符号化为：</a:t>
            </a:r>
          </a:p>
          <a:p>
            <a:pPr marL="990600" lvl="1" indent="-533400">
              <a:spcBef>
                <a:spcPct val="20000"/>
              </a:spcBef>
              <a:buFont typeface="Wingdings" pitchFamily="2" charset="2"/>
              <a:buNone/>
            </a:pPr>
            <a:r>
              <a:rPr lang="zh-CN" altLang="en-US" b="1" dirty="0">
                <a:solidFill>
                  <a:srgbClr val="0000FF"/>
                </a:solidFill>
                <a:latin typeface="楷体_GB2312" pitchFamily="49" charset="-122"/>
                <a:ea typeface="楷体_GB2312" pitchFamily="49" charset="-122"/>
              </a:rPr>
              <a:t>～</a:t>
            </a:r>
            <a:r>
              <a:rPr lang="zh-CN" altLang="zh-CN" b="1" noProof="1">
                <a:solidFill>
                  <a:srgbClr val="0000FF"/>
                </a:solidFill>
                <a:latin typeface="楷体_GB2312" pitchFamily="49" charset="-122"/>
                <a:ea typeface="楷体_GB2312" pitchFamily="49" charset="-122"/>
              </a:rPr>
              <a:t>(</a:t>
            </a:r>
            <a:r>
              <a:rPr lang="zh-CN" altLang="en-US" b="1" noProof="1">
                <a:solidFill>
                  <a:srgbClr val="0000FF"/>
                </a:solidFill>
                <a:latin typeface="楷体_GB2312" pitchFamily="49" charset="-122"/>
                <a:ea typeface="楷体_GB2312" pitchFamily="49" charset="-122"/>
                <a:sym typeface="Symbol" pitchFamily="18" charset="2"/>
              </a:rPr>
              <a:t></a:t>
            </a:r>
            <a:r>
              <a:rPr lang="en-US" altLang="en-US" b="1" noProof="1">
                <a:solidFill>
                  <a:srgbClr val="0000FF"/>
                </a:solidFill>
                <a:latin typeface="楷体_GB2312" pitchFamily="49" charset="-122"/>
                <a:ea typeface="楷体_GB2312" pitchFamily="49" charset="-122"/>
                <a:sym typeface="Symbol" pitchFamily="18" charset="2"/>
              </a:rPr>
              <a:t>x</a:t>
            </a:r>
            <a:r>
              <a:rPr lang="en-US" altLang="zh-CN" b="1" noProof="1">
                <a:solidFill>
                  <a:srgbClr val="0000FF"/>
                </a:solidFill>
                <a:latin typeface="楷体_GB2312" pitchFamily="49" charset="-122"/>
                <a:ea typeface="楷体_GB2312" pitchFamily="49" charset="-122"/>
                <a:sym typeface="Symbol" pitchFamily="18" charset="2"/>
              </a:rPr>
              <a:t>)</a:t>
            </a:r>
            <a:r>
              <a:rPr lang="en-US" altLang="zh-CN" b="1" dirty="0">
                <a:solidFill>
                  <a:srgbClr val="0000FF"/>
                </a:solidFill>
                <a:latin typeface="楷体_GB2312" pitchFamily="49" charset="-122"/>
                <a:ea typeface="楷体_GB2312" pitchFamily="49" charset="-122"/>
              </a:rPr>
              <a:t>(A(x)→B(x))</a:t>
            </a:r>
          </a:p>
          <a:p>
            <a:pPr marL="990600" lvl="1" indent="-533400">
              <a:spcBef>
                <a:spcPct val="20000"/>
              </a:spcBef>
              <a:buFont typeface="Wingdings" pitchFamily="2" charset="2"/>
              <a:buNone/>
            </a:pPr>
            <a:r>
              <a:rPr lang="zh-CN" altLang="en-US" b="1" dirty="0">
                <a:solidFill>
                  <a:srgbClr val="0000FF"/>
                </a:solidFill>
                <a:latin typeface="楷体_GB2312" pitchFamily="49" charset="-122"/>
                <a:ea typeface="楷体_GB2312" pitchFamily="49" charset="-122"/>
              </a:rPr>
              <a:t>或 </a:t>
            </a:r>
            <a:r>
              <a:rPr lang="zh-CN" altLang="zh-CN" b="1" noProof="1">
                <a:solidFill>
                  <a:srgbClr val="0000FF"/>
                </a:solidFill>
                <a:latin typeface="楷体_GB2312" pitchFamily="49" charset="-122"/>
                <a:ea typeface="楷体_GB2312" pitchFamily="49" charset="-122"/>
              </a:rPr>
              <a:t>(</a:t>
            </a:r>
            <a:r>
              <a:rPr lang="zh-CN" altLang="zh-CN" b="1" noProof="1">
                <a:solidFill>
                  <a:srgbClr val="0000FF"/>
                </a:solidFill>
                <a:latin typeface="楷体_GB2312" pitchFamily="49" charset="-122"/>
                <a:ea typeface="楷体_GB2312" pitchFamily="49" charset="-122"/>
                <a:sym typeface="Symbol" pitchFamily="18" charset="2"/>
              </a:rPr>
              <a:t></a:t>
            </a:r>
            <a:r>
              <a:rPr lang="en-US" altLang="zh-CN" b="1" noProof="1">
                <a:solidFill>
                  <a:srgbClr val="0000FF"/>
                </a:solidFill>
                <a:latin typeface="楷体_GB2312" pitchFamily="49" charset="-122"/>
                <a:ea typeface="楷体_GB2312" pitchFamily="49" charset="-122"/>
                <a:sym typeface="Symbol" pitchFamily="18" charset="2"/>
              </a:rPr>
              <a:t>x)</a:t>
            </a:r>
            <a:r>
              <a:rPr lang="en-US" altLang="zh-CN" b="1" dirty="0">
                <a:solidFill>
                  <a:srgbClr val="0000FF"/>
                </a:solidFill>
                <a:latin typeface="楷体_GB2312" pitchFamily="49" charset="-122"/>
                <a:ea typeface="楷体_GB2312" pitchFamily="49" charset="-122"/>
              </a:rPr>
              <a:t>(A(x)∧</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B(x))</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9CDAA210-4512-4824-AE5C-F459F98404AB}" type="datetime1">
              <a:rPr lang="zh-CN" altLang="en-US"/>
              <a:pPr/>
              <a:t>2018/9/27</a:t>
            </a:fld>
            <a:endParaRPr lang="en-US" altLang="zh-CN"/>
          </a:p>
        </p:txBody>
      </p:sp>
      <p:sp>
        <p:nvSpPr>
          <p:cNvPr id="7" name="页脚占位符 4"/>
          <p:cNvSpPr>
            <a:spLocks noGrp="1"/>
          </p:cNvSpPr>
          <p:nvPr>
            <p:ph type="ftr" sz="quarter" idx="11"/>
          </p:nvPr>
        </p:nvSpPr>
        <p:spPr/>
        <p:txBody>
          <a:bodyPr/>
          <a:lstStyle/>
          <a:p>
            <a:r>
              <a:rPr lang="zh-CN" altLang="en-US"/>
              <a:t>计算机学院</a:t>
            </a:r>
          </a:p>
        </p:txBody>
      </p:sp>
      <p:sp>
        <p:nvSpPr>
          <p:cNvPr id="8" name="灯片编号占位符 5"/>
          <p:cNvSpPr>
            <a:spLocks noGrp="1"/>
          </p:cNvSpPr>
          <p:nvPr>
            <p:ph type="sldNum" sz="quarter" idx="12"/>
          </p:nvPr>
        </p:nvSpPr>
        <p:spPr/>
        <p:txBody>
          <a:bodyPr/>
          <a:lstStyle/>
          <a:p>
            <a:fld id="{B8339A2A-08FA-425F-A39E-A0FBB2CBFEC4}" type="slidenum">
              <a:rPr lang="en-US" altLang="zh-CN"/>
              <a:pPr/>
              <a:t>5</a:t>
            </a:fld>
            <a:r>
              <a:rPr lang="en-US" altLang="zh-CN"/>
              <a:t>/70</a:t>
            </a:r>
          </a:p>
        </p:txBody>
      </p:sp>
      <p:sp>
        <p:nvSpPr>
          <p:cNvPr id="140292" name="Rectangle 4"/>
          <p:cNvSpPr>
            <a:spLocks noChangeArrowheads="1"/>
          </p:cNvSpPr>
          <p:nvPr/>
        </p:nvSpPr>
        <p:spPr bwMode="auto">
          <a:xfrm>
            <a:off x="1692275" y="260350"/>
            <a:ext cx="712470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3600" b="1">
              <a:solidFill>
                <a:srgbClr val="FF0000"/>
              </a:solidFill>
              <a:latin typeface="楷体_GB2312" pitchFamily="49" charset="-122"/>
              <a:ea typeface="楷体_GB2312" pitchFamily="49" charset="-122"/>
            </a:endParaRPr>
          </a:p>
        </p:txBody>
      </p:sp>
      <p:sp>
        <p:nvSpPr>
          <p:cNvPr id="140293" name="Rectangle 5"/>
          <p:cNvSpPr>
            <a:spLocks noChangeArrowheads="1"/>
          </p:cNvSpPr>
          <p:nvPr/>
        </p:nvSpPr>
        <p:spPr bwMode="auto">
          <a:xfrm>
            <a:off x="1187450" y="2924175"/>
            <a:ext cx="74676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zh-CN" altLang="en-US" b="1">
                <a:solidFill>
                  <a:srgbClr val="B2B2B2"/>
                </a:solidFill>
                <a:latin typeface="黑体" pitchFamily="2" charset="-122"/>
                <a:ea typeface="楷体_GB2312" pitchFamily="49" charset="-122"/>
              </a:rPr>
              <a:t>解：假设：</a:t>
            </a:r>
            <a:endParaRPr lang="zh-CN" altLang="en-US" b="1">
              <a:solidFill>
                <a:srgbClr val="B2B2B2"/>
              </a:solidFill>
              <a:ea typeface="楷体_GB2312" pitchFamily="49" charset="-122"/>
            </a:endParaRPr>
          </a:p>
        </p:txBody>
      </p:sp>
      <p:sp>
        <p:nvSpPr>
          <p:cNvPr id="140294" name="Rectangle 6"/>
          <p:cNvSpPr>
            <a:spLocks noChangeArrowheads="1"/>
          </p:cNvSpPr>
          <p:nvPr/>
        </p:nvSpPr>
        <p:spPr bwMode="auto">
          <a:xfrm>
            <a:off x="1042988" y="1052513"/>
            <a:ext cx="7848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a:buFont typeface="Wingdings" pitchFamily="2" charset="2"/>
              <a:buChar char="n"/>
            </a:pPr>
            <a:r>
              <a:rPr lang="zh-CN" altLang="en-US" b="1">
                <a:solidFill>
                  <a:srgbClr val="FF0000"/>
                </a:solidFill>
                <a:latin typeface="楷体_GB2312" pitchFamily="49" charset="-122"/>
                <a:ea typeface="楷体_GB2312" pitchFamily="49" charset="-122"/>
              </a:rPr>
              <a:t>例</a:t>
            </a:r>
            <a:r>
              <a:rPr lang="en-US" altLang="zh-CN" b="1">
                <a:solidFill>
                  <a:srgbClr val="FF0000"/>
                </a:solidFill>
                <a:latin typeface="楷体_GB2312" pitchFamily="49" charset="-122"/>
                <a:ea typeface="楷体_GB2312" pitchFamily="49" charset="-122"/>
              </a:rPr>
              <a:t>1.2</a:t>
            </a:r>
            <a:r>
              <a:rPr lang="en-US" altLang="zh-CN" b="1">
                <a:latin typeface="楷体_GB2312" pitchFamily="49" charset="-122"/>
                <a:ea typeface="楷体_GB2312" pitchFamily="49" charset="-122"/>
              </a:rPr>
              <a:t> </a:t>
            </a:r>
            <a:r>
              <a:rPr lang="en-US" altLang="zh-CN" b="1">
                <a:solidFill>
                  <a:srgbClr val="0000FF"/>
                </a:solidFill>
                <a:latin typeface="楷体_GB2312" pitchFamily="49" charset="-122"/>
                <a:ea typeface="楷体_GB2312" pitchFamily="49" charset="-122"/>
              </a:rPr>
              <a:t>(</a:t>
            </a:r>
            <a:r>
              <a:rPr lang="zh-CN" altLang="en-US" b="1">
                <a:solidFill>
                  <a:srgbClr val="FF0000"/>
                </a:solidFill>
                <a:latin typeface="楷体_GB2312" pitchFamily="49" charset="-122"/>
                <a:ea typeface="楷体_GB2312" pitchFamily="49" charset="-122"/>
              </a:rPr>
              <a:t>著名的苏格拉底三段论</a:t>
            </a:r>
            <a:r>
              <a:rPr lang="en-US" altLang="zh-CN" b="1">
                <a:solidFill>
                  <a:srgbClr val="0000FF"/>
                </a:solidFill>
                <a:latin typeface="楷体_GB2312" pitchFamily="49" charset="-122"/>
                <a:ea typeface="楷体_GB2312" pitchFamily="49" charset="-122"/>
              </a:rPr>
              <a:t>)</a:t>
            </a:r>
          </a:p>
          <a:p>
            <a:pPr algn="just"/>
            <a:r>
              <a:rPr lang="en-US" altLang="zh-CN" b="1">
                <a:solidFill>
                  <a:srgbClr val="0000FF"/>
                </a:solidFill>
                <a:latin typeface="楷体_GB2312" pitchFamily="49" charset="-122"/>
                <a:ea typeface="楷体_GB2312" pitchFamily="49" charset="-122"/>
              </a:rPr>
              <a:t>   </a:t>
            </a:r>
            <a:r>
              <a:rPr lang="zh-CN" altLang="en-US" b="1">
                <a:solidFill>
                  <a:srgbClr val="0000FF"/>
                </a:solidFill>
                <a:latin typeface="楷体_GB2312" pitchFamily="49" charset="-122"/>
                <a:ea typeface="楷体_GB2312" pitchFamily="49" charset="-122"/>
              </a:rPr>
              <a:t>设自然语言中的三个命题：</a:t>
            </a:r>
          </a:p>
          <a:p>
            <a:pPr algn="just">
              <a:buClr>
                <a:srgbClr val="00FF00"/>
              </a:buClr>
              <a:buSzPts val="2400"/>
              <a:buFont typeface="Wingdings" pitchFamily="2" charset="2"/>
              <a:buNone/>
            </a:pPr>
            <a:r>
              <a:rPr lang="zh-CN" altLang="en-US" b="1">
                <a:solidFill>
                  <a:srgbClr val="0000FF"/>
                </a:solidFill>
                <a:latin typeface="楷体_GB2312" pitchFamily="49" charset="-122"/>
                <a:ea typeface="楷体_GB2312" pitchFamily="49" charset="-122"/>
              </a:rPr>
              <a:t>   </a:t>
            </a:r>
            <a:r>
              <a:rPr lang="en-US" altLang="zh-CN" b="1">
                <a:solidFill>
                  <a:srgbClr val="FF0000"/>
                </a:solidFill>
                <a:latin typeface="楷体_GB2312" pitchFamily="49" charset="-122"/>
                <a:ea typeface="楷体_GB2312" pitchFamily="49" charset="-122"/>
              </a:rPr>
              <a:t>1</a:t>
            </a:r>
            <a:r>
              <a:rPr lang="zh-CN" altLang="en-US" b="1">
                <a:solidFill>
                  <a:srgbClr val="FF0000"/>
                </a:solidFill>
                <a:latin typeface="楷体_GB2312" pitchFamily="49" charset="-122"/>
                <a:ea typeface="楷体_GB2312" pitchFamily="49" charset="-122"/>
              </a:rPr>
              <a:t>）</a:t>
            </a:r>
            <a:r>
              <a:rPr lang="zh-CN" altLang="en-US" b="1">
                <a:solidFill>
                  <a:srgbClr val="0000FF"/>
                </a:solidFill>
                <a:latin typeface="楷体_GB2312" pitchFamily="49" charset="-122"/>
                <a:ea typeface="楷体_GB2312" pitchFamily="49" charset="-122"/>
              </a:rPr>
              <a:t>所有的人都是要死的；</a:t>
            </a:r>
          </a:p>
          <a:p>
            <a:pPr algn="just">
              <a:buClr>
                <a:srgbClr val="00FF00"/>
              </a:buClr>
              <a:buSzPts val="2400"/>
              <a:buFont typeface="Wingdings" pitchFamily="2" charset="2"/>
              <a:buNone/>
            </a:pPr>
            <a:r>
              <a:rPr lang="zh-CN" altLang="en-US" b="1">
                <a:solidFill>
                  <a:srgbClr val="0000FF"/>
                </a:solidFill>
                <a:latin typeface="楷体_GB2312" pitchFamily="49" charset="-122"/>
                <a:ea typeface="楷体_GB2312" pitchFamily="49" charset="-122"/>
              </a:rPr>
              <a:t>   </a:t>
            </a:r>
            <a:r>
              <a:rPr lang="en-US" altLang="zh-CN" b="1">
                <a:solidFill>
                  <a:srgbClr val="FF0000"/>
                </a:solidFill>
                <a:latin typeface="楷体_GB2312" pitchFamily="49" charset="-122"/>
                <a:ea typeface="楷体_GB2312" pitchFamily="49" charset="-122"/>
              </a:rPr>
              <a:t>2</a:t>
            </a:r>
            <a:r>
              <a:rPr lang="zh-CN" altLang="en-US" b="1">
                <a:solidFill>
                  <a:srgbClr val="FF0000"/>
                </a:solidFill>
                <a:latin typeface="楷体_GB2312" pitchFamily="49" charset="-122"/>
                <a:ea typeface="楷体_GB2312" pitchFamily="49" charset="-122"/>
              </a:rPr>
              <a:t>）</a:t>
            </a:r>
            <a:r>
              <a:rPr lang="zh-CN" altLang="en-US" b="1">
                <a:solidFill>
                  <a:srgbClr val="0000FF"/>
                </a:solidFill>
                <a:latin typeface="楷体_GB2312" pitchFamily="49" charset="-122"/>
                <a:ea typeface="楷体_GB2312" pitchFamily="49" charset="-122"/>
              </a:rPr>
              <a:t>苏格拉底是人；</a:t>
            </a:r>
          </a:p>
          <a:p>
            <a:pPr algn="just">
              <a:buClr>
                <a:srgbClr val="00FF00"/>
              </a:buClr>
              <a:buSzPts val="2400"/>
              <a:buFont typeface="Wingdings" pitchFamily="2" charset="2"/>
              <a:buNone/>
            </a:pPr>
            <a:r>
              <a:rPr lang="zh-CN" altLang="en-US" b="1">
                <a:solidFill>
                  <a:srgbClr val="0000FF"/>
                </a:solidFill>
                <a:latin typeface="楷体_GB2312" pitchFamily="49" charset="-122"/>
                <a:ea typeface="楷体_GB2312" pitchFamily="49" charset="-122"/>
              </a:rPr>
              <a:t>   </a:t>
            </a:r>
            <a:r>
              <a:rPr lang="en-US" altLang="zh-CN" b="1">
                <a:solidFill>
                  <a:srgbClr val="FF0000"/>
                </a:solidFill>
                <a:latin typeface="楷体_GB2312" pitchFamily="49" charset="-122"/>
                <a:ea typeface="楷体_GB2312" pitchFamily="49" charset="-122"/>
              </a:rPr>
              <a:t>3</a:t>
            </a:r>
            <a:r>
              <a:rPr lang="zh-CN" altLang="en-US" b="1">
                <a:solidFill>
                  <a:srgbClr val="FF0000"/>
                </a:solidFill>
                <a:latin typeface="楷体_GB2312" pitchFamily="49" charset="-122"/>
                <a:ea typeface="楷体_GB2312" pitchFamily="49" charset="-122"/>
              </a:rPr>
              <a:t>）</a:t>
            </a:r>
            <a:r>
              <a:rPr lang="zh-CN" altLang="en-US" b="1">
                <a:solidFill>
                  <a:srgbClr val="0000FF"/>
                </a:solidFill>
                <a:latin typeface="楷体_GB2312" pitchFamily="49" charset="-122"/>
                <a:ea typeface="楷体_GB2312" pitchFamily="49" charset="-122"/>
              </a:rPr>
              <a:t>所以，苏格拉底是要死的。</a:t>
            </a:r>
            <a:endParaRPr lang="zh-CN" altLang="en-US">
              <a:solidFill>
                <a:srgbClr val="0000FF"/>
              </a:solidFill>
              <a:latin typeface="楷体_GB2312" pitchFamily="49" charset="-122"/>
              <a:ea typeface="楷体_GB2312" pitchFamily="49" charset="-122"/>
            </a:endParaRPr>
          </a:p>
        </p:txBody>
      </p:sp>
      <p:sp>
        <p:nvSpPr>
          <p:cNvPr id="140295" name="Rectangle 7"/>
          <p:cNvSpPr>
            <a:spLocks noChangeArrowheads="1"/>
          </p:cNvSpPr>
          <p:nvPr/>
        </p:nvSpPr>
        <p:spPr bwMode="auto">
          <a:xfrm>
            <a:off x="1116013" y="3500438"/>
            <a:ext cx="7704137" cy="2534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lgn="just"/>
            <a:r>
              <a:rPr lang="en-US" altLang="zh-CN" sz="2000" b="1" dirty="0">
                <a:latin typeface="楷体_GB2312" pitchFamily="49" charset="-122"/>
                <a:ea typeface="楷体_GB2312" pitchFamily="49" charset="-122"/>
              </a:rPr>
              <a:t>     </a:t>
            </a:r>
            <a:r>
              <a:rPr lang="en-US" altLang="zh-CN" sz="2000" b="1" dirty="0">
                <a:solidFill>
                  <a:srgbClr val="B2B2B2"/>
                </a:solidFill>
                <a:latin typeface="楷体_GB2312" pitchFamily="49" charset="-122"/>
                <a:ea typeface="楷体_GB2312" pitchFamily="49" charset="-122"/>
              </a:rPr>
              <a:t>P</a:t>
            </a:r>
            <a:r>
              <a:rPr lang="zh-CN" altLang="en-US" sz="2000" b="1" dirty="0">
                <a:solidFill>
                  <a:srgbClr val="B2B2B2"/>
                </a:solidFill>
                <a:latin typeface="楷体_GB2312" pitchFamily="49" charset="-122"/>
                <a:ea typeface="楷体_GB2312" pitchFamily="49" charset="-122"/>
              </a:rPr>
              <a:t>：所有的人都是要死的；</a:t>
            </a:r>
          </a:p>
          <a:p>
            <a:pPr algn="just"/>
            <a:r>
              <a:rPr lang="zh-CN" altLang="en-US" sz="2000" b="1" dirty="0">
                <a:solidFill>
                  <a:srgbClr val="B2B2B2"/>
                </a:solidFill>
                <a:latin typeface="楷体_GB2312" pitchFamily="49" charset="-122"/>
                <a:ea typeface="楷体_GB2312" pitchFamily="49" charset="-122"/>
              </a:rPr>
              <a:t>     </a:t>
            </a:r>
            <a:r>
              <a:rPr lang="en-US" altLang="zh-CN" sz="2000" b="1" dirty="0">
                <a:solidFill>
                  <a:srgbClr val="B2B2B2"/>
                </a:solidFill>
                <a:latin typeface="楷体_GB2312" pitchFamily="49" charset="-122"/>
                <a:ea typeface="楷体_GB2312" pitchFamily="49" charset="-122"/>
              </a:rPr>
              <a:t>Q</a:t>
            </a:r>
            <a:r>
              <a:rPr lang="zh-CN" altLang="en-US" sz="2000" b="1" dirty="0">
                <a:solidFill>
                  <a:srgbClr val="B2B2B2"/>
                </a:solidFill>
                <a:latin typeface="楷体_GB2312" pitchFamily="49" charset="-122"/>
                <a:ea typeface="楷体_GB2312" pitchFamily="49" charset="-122"/>
              </a:rPr>
              <a:t>：苏格拉底是人。</a:t>
            </a:r>
          </a:p>
          <a:p>
            <a:pPr algn="just"/>
            <a:r>
              <a:rPr lang="zh-CN" altLang="en-US" sz="2000" b="1" dirty="0">
                <a:solidFill>
                  <a:srgbClr val="B2B2B2"/>
                </a:solidFill>
                <a:latin typeface="楷体_GB2312" pitchFamily="49" charset="-122"/>
                <a:ea typeface="楷体_GB2312" pitchFamily="49" charset="-122"/>
              </a:rPr>
              <a:t>     </a:t>
            </a:r>
            <a:r>
              <a:rPr lang="en-US" altLang="zh-CN" sz="2000" b="1" dirty="0">
                <a:solidFill>
                  <a:srgbClr val="B2B2B2"/>
                </a:solidFill>
                <a:latin typeface="楷体_GB2312" pitchFamily="49" charset="-122"/>
                <a:ea typeface="楷体_GB2312" pitchFamily="49" charset="-122"/>
              </a:rPr>
              <a:t>R</a:t>
            </a:r>
            <a:r>
              <a:rPr lang="zh-CN" altLang="en-US" sz="2000" b="1" dirty="0">
                <a:solidFill>
                  <a:srgbClr val="B2B2B2"/>
                </a:solidFill>
                <a:latin typeface="楷体_GB2312" pitchFamily="49" charset="-122"/>
                <a:ea typeface="楷体_GB2312" pitchFamily="49" charset="-122"/>
              </a:rPr>
              <a:t>：所以，苏格拉底是要死的。</a:t>
            </a:r>
          </a:p>
          <a:p>
            <a:pPr algn="just"/>
            <a:r>
              <a:rPr lang="zh-CN" altLang="en-US" sz="2000" b="1" dirty="0">
                <a:solidFill>
                  <a:srgbClr val="B2B2B2"/>
                </a:solidFill>
                <a:latin typeface="楷体_GB2312" pitchFamily="49" charset="-122"/>
                <a:ea typeface="楷体_GB2312" pitchFamily="49" charset="-122"/>
              </a:rPr>
              <a:t>     显然，无论用什么方法也无法推论出</a:t>
            </a:r>
          </a:p>
          <a:p>
            <a:pPr algn="just"/>
            <a:r>
              <a:rPr lang="zh-CN" altLang="en-US" sz="2000" b="1" dirty="0">
                <a:solidFill>
                  <a:srgbClr val="B2B2B2"/>
                </a:solidFill>
                <a:latin typeface="楷体_GB2312" pitchFamily="49" charset="-122"/>
                <a:ea typeface="楷体_GB2312" pitchFamily="49" charset="-122"/>
              </a:rPr>
              <a:t>                </a:t>
            </a:r>
            <a:r>
              <a:rPr lang="en-US" altLang="zh-CN" sz="2000" b="1" dirty="0">
                <a:solidFill>
                  <a:srgbClr val="B2B2B2"/>
                </a:solidFill>
                <a:latin typeface="楷体_GB2312" pitchFamily="49" charset="-122"/>
                <a:ea typeface="楷体_GB2312" pitchFamily="49" charset="-122"/>
              </a:rPr>
              <a:t>P</a:t>
            </a:r>
            <a:r>
              <a:rPr lang="zh-CN" altLang="en-US" sz="2000" b="1" dirty="0">
                <a:solidFill>
                  <a:srgbClr val="B2B2B2"/>
                </a:solidFill>
                <a:latin typeface="楷体_GB2312" pitchFamily="49" charset="-122"/>
                <a:ea typeface="楷体_GB2312" pitchFamily="49" charset="-122"/>
              </a:rPr>
              <a:t>，</a:t>
            </a:r>
            <a:r>
              <a:rPr lang="en-US" altLang="zh-CN" sz="2000" b="1" dirty="0">
                <a:solidFill>
                  <a:srgbClr val="B2B2B2"/>
                </a:solidFill>
                <a:latin typeface="楷体_GB2312" pitchFamily="49" charset="-122"/>
                <a:ea typeface="楷体_GB2312" pitchFamily="49" charset="-122"/>
              </a:rPr>
              <a:t>Q </a:t>
            </a:r>
            <a:r>
              <a:rPr lang="en-US" altLang="zh-CN" sz="2000" b="1" dirty="0">
                <a:solidFill>
                  <a:srgbClr val="B2B2B2"/>
                </a:solidFill>
                <a:latin typeface="楷体_GB2312" pitchFamily="49" charset="-122"/>
                <a:ea typeface="楷体_GB2312" pitchFamily="49" charset="-122"/>
                <a:sym typeface="Symbol" pitchFamily="18" charset="2"/>
              </a:rPr>
              <a:t></a:t>
            </a:r>
            <a:r>
              <a:rPr lang="en-US" altLang="zh-CN" sz="2000" b="1" dirty="0">
                <a:solidFill>
                  <a:srgbClr val="B2B2B2"/>
                </a:solidFill>
                <a:latin typeface="楷体_GB2312" pitchFamily="49" charset="-122"/>
                <a:ea typeface="楷体_GB2312" pitchFamily="49" charset="-122"/>
              </a:rPr>
              <a:t>R</a:t>
            </a:r>
            <a:r>
              <a:rPr lang="zh-CN" altLang="en-US" sz="2000" b="1" dirty="0">
                <a:solidFill>
                  <a:srgbClr val="B2B2B2"/>
                </a:solidFill>
                <a:latin typeface="楷体_GB2312" pitchFamily="49" charset="-122"/>
                <a:ea typeface="楷体_GB2312" pitchFamily="49" charset="-122"/>
              </a:rPr>
              <a:t>。</a:t>
            </a:r>
          </a:p>
          <a:p>
            <a:pPr algn="just"/>
            <a:r>
              <a:rPr lang="zh-CN" altLang="en-US" sz="2000" b="1" dirty="0">
                <a:solidFill>
                  <a:srgbClr val="B2B2B2"/>
                </a:solidFill>
                <a:ea typeface="楷体_GB2312" pitchFamily="49" charset="-122"/>
              </a:rPr>
              <a:t>         但是，这样简单的，凭直觉就知</a:t>
            </a:r>
            <a:r>
              <a:rPr lang="zh-CN" altLang="en-US" sz="2000" b="1" dirty="0" smtClean="0">
                <a:solidFill>
                  <a:srgbClr val="B2B2B2"/>
                </a:solidFill>
                <a:ea typeface="楷体_GB2312" pitchFamily="49" charset="-122"/>
              </a:rPr>
              <a:t>苏格拉底要死的</a:t>
            </a:r>
            <a:r>
              <a:rPr lang="zh-CN" altLang="en-US" sz="2000" b="1" dirty="0">
                <a:solidFill>
                  <a:srgbClr val="B2B2B2"/>
                </a:solidFill>
                <a:ea typeface="楷体_GB2312" pitchFamily="49" charset="-122"/>
              </a:rPr>
              <a:t>论证是正确的推理，命题逻辑却无能为力。</a:t>
            </a:r>
            <a:r>
              <a:rPr lang="zh-CN" altLang="en-US" sz="2000" b="1" dirty="0">
                <a:solidFill>
                  <a:srgbClr val="B2B2B2"/>
                </a:solidFill>
                <a:latin typeface="楷体_GB2312" pitchFamily="49" charset="-122"/>
                <a:ea typeface="楷体_GB2312" pitchFamily="49" charset="-122"/>
              </a:rPr>
              <a:t>这是由命题逻辑的局限性造成的，因此，需要对命题的内部关系进行研究。</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DB1F6D7-4FD2-41DD-895E-144A4DEA5AD6}"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5E1939E7-1A3B-4414-8E91-3CD8E99BE41C}" type="slidenum">
              <a:rPr lang="en-US" altLang="zh-CN"/>
              <a:pPr/>
              <a:t>50</a:t>
            </a:fld>
            <a:r>
              <a:rPr lang="en-US" altLang="zh-CN"/>
              <a:t>/70</a:t>
            </a:r>
          </a:p>
        </p:txBody>
      </p:sp>
      <p:sp>
        <p:nvSpPr>
          <p:cNvPr id="175106" name="Rectangle 2"/>
          <p:cNvSpPr>
            <a:spLocks noGrp="1" noChangeArrowheads="1"/>
          </p:cNvSpPr>
          <p:nvPr>
            <p:ph type="title"/>
          </p:nvPr>
        </p:nvSpPr>
        <p:spPr>
          <a:xfrm>
            <a:off x="1547813" y="304800"/>
            <a:ext cx="7077075" cy="719138"/>
          </a:xfrm>
        </p:spPr>
        <p:txBody>
          <a:bodyPr/>
          <a:lstStyle/>
          <a:p>
            <a:pPr algn="l"/>
            <a:r>
              <a:rPr lang="zh-CN" altLang="en-US"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1.5 (</a:t>
            </a:r>
            <a:r>
              <a:rPr lang="zh-CN" altLang="en-US" sz="3600">
                <a:solidFill>
                  <a:srgbClr val="FF0000"/>
                </a:solidFill>
                <a:latin typeface="楷体_GB2312" pitchFamily="49" charset="-122"/>
                <a:ea typeface="楷体_GB2312" pitchFamily="49" charset="-122"/>
              </a:rPr>
              <a:t>续</a:t>
            </a:r>
            <a:r>
              <a:rPr lang="en-US" altLang="zh-CN" sz="3600">
                <a:solidFill>
                  <a:srgbClr val="FF0000"/>
                </a:solidFill>
                <a:latin typeface="楷体_GB2312" pitchFamily="49" charset="-122"/>
                <a:ea typeface="楷体_GB2312" pitchFamily="49" charset="-122"/>
              </a:rPr>
              <a:t>3)</a:t>
            </a:r>
          </a:p>
        </p:txBody>
      </p:sp>
      <p:sp>
        <p:nvSpPr>
          <p:cNvPr id="175114" name="Rectangle 10"/>
          <p:cNvSpPr>
            <a:spLocks noChangeArrowheads="1"/>
          </p:cNvSpPr>
          <p:nvPr/>
        </p:nvSpPr>
        <p:spPr bwMode="auto">
          <a:xfrm>
            <a:off x="971550" y="1052513"/>
            <a:ext cx="78486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00FF00"/>
              </a:buClr>
              <a:buFont typeface="Wingdings" pitchFamily="2" charset="2"/>
              <a:buNone/>
            </a:pPr>
            <a:r>
              <a:rPr lang="en-US" altLang="zh-CN" b="1">
                <a:solidFill>
                  <a:srgbClr val="FF0000"/>
                </a:solidFill>
                <a:latin typeface="楷体_GB2312" pitchFamily="49" charset="-122"/>
                <a:ea typeface="楷体_GB2312" pitchFamily="49" charset="-122"/>
              </a:rPr>
              <a:t>6</a:t>
            </a:r>
            <a:r>
              <a:rPr lang="zh-CN" altLang="en-US" b="1">
                <a:solidFill>
                  <a:srgbClr val="FF0000"/>
                </a:solidFill>
                <a:latin typeface="楷体_GB2312" pitchFamily="49" charset="-122"/>
                <a:ea typeface="楷体_GB2312" pitchFamily="49" charset="-122"/>
              </a:rPr>
              <a:t>）设</a:t>
            </a:r>
            <a:r>
              <a:rPr lang="en-US" altLang="zh-CN" b="1">
                <a:solidFill>
                  <a:srgbClr val="0000FF"/>
                </a:solidFill>
                <a:latin typeface="楷体_GB2312" pitchFamily="49" charset="-122"/>
                <a:ea typeface="楷体_GB2312" pitchFamily="49" charset="-122"/>
              </a:rPr>
              <a:t>M(x)</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x</a:t>
            </a:r>
            <a:r>
              <a:rPr lang="zh-CN" altLang="en-US" b="1">
                <a:solidFill>
                  <a:srgbClr val="0000FF"/>
                </a:solidFill>
                <a:latin typeface="楷体_GB2312" pitchFamily="49" charset="-122"/>
                <a:ea typeface="楷体_GB2312" pitchFamily="49" charset="-122"/>
              </a:rPr>
              <a:t>是人。</a:t>
            </a:r>
          </a:p>
          <a:p>
            <a:pPr marL="990600" lvl="1" indent="-533400">
              <a:spcBef>
                <a:spcPct val="20000"/>
              </a:spcBef>
            </a:pPr>
            <a:r>
              <a:rPr lang="zh-CN" altLang="en-US" b="1">
                <a:solidFill>
                  <a:srgbClr val="0000FF"/>
                </a:solidFill>
                <a:latin typeface="楷体_GB2312" pitchFamily="49" charset="-122"/>
                <a:ea typeface="楷体_GB2312" pitchFamily="49" charset="-122"/>
              </a:rPr>
              <a:t>  </a:t>
            </a:r>
            <a:r>
              <a:rPr lang="en-US" altLang="zh-CN" b="1">
                <a:solidFill>
                  <a:srgbClr val="0000FF"/>
                </a:solidFill>
                <a:latin typeface="楷体_GB2312" pitchFamily="49" charset="-122"/>
                <a:ea typeface="楷体_GB2312" pitchFamily="49" charset="-122"/>
              </a:rPr>
              <a:t>C(x)</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x</a:t>
            </a:r>
            <a:r>
              <a:rPr lang="zh-CN" altLang="en-US" b="1">
                <a:solidFill>
                  <a:srgbClr val="0000FF"/>
                </a:solidFill>
                <a:latin typeface="楷体_GB2312" pitchFamily="49" charset="-122"/>
                <a:ea typeface="楷体_GB2312" pitchFamily="49" charset="-122"/>
              </a:rPr>
              <a:t>很聪明。</a:t>
            </a:r>
          </a:p>
          <a:p>
            <a:pPr marL="990600" lvl="1" indent="-533400">
              <a:spcBef>
                <a:spcPct val="20000"/>
              </a:spcBef>
            </a:pPr>
            <a:r>
              <a:rPr lang="zh-CN" altLang="en-US" b="1">
                <a:solidFill>
                  <a:srgbClr val="0000FF"/>
                </a:solidFill>
                <a:latin typeface="楷体_GB2312" pitchFamily="49" charset="-122"/>
                <a:ea typeface="楷体_GB2312" pitchFamily="49" charset="-122"/>
              </a:rPr>
              <a:t>  则句子</a:t>
            </a:r>
            <a:r>
              <a:rPr lang="en-US" altLang="zh-CN" b="1">
                <a:solidFill>
                  <a:srgbClr val="0000FF"/>
                </a:solidFill>
                <a:latin typeface="楷体_GB2312" pitchFamily="49" charset="-122"/>
                <a:ea typeface="楷体_GB2312" pitchFamily="49" charset="-122"/>
              </a:rPr>
              <a:t>6</a:t>
            </a:r>
            <a:r>
              <a:rPr lang="zh-CN" altLang="en-US" b="1">
                <a:solidFill>
                  <a:srgbClr val="0000FF"/>
                </a:solidFill>
                <a:latin typeface="楷体_GB2312" pitchFamily="49" charset="-122"/>
                <a:ea typeface="楷体_GB2312" pitchFamily="49" charset="-122"/>
              </a:rPr>
              <a:t>）可以完整地符号化为：</a:t>
            </a:r>
          </a:p>
          <a:p>
            <a:pPr marL="990600" lvl="1" indent="-533400">
              <a:spcBef>
                <a:spcPct val="20000"/>
              </a:spcBef>
            </a:pPr>
            <a:r>
              <a:rPr lang="zh-CN" altLang="en-US" b="1">
                <a:solidFill>
                  <a:srgbClr val="0000FF"/>
                </a:solidFill>
                <a:latin typeface="楷体_GB2312" pitchFamily="49" charset="-122"/>
                <a:ea typeface="楷体_GB2312" pitchFamily="49" charset="-122"/>
              </a:rPr>
              <a:t>  </a:t>
            </a:r>
            <a:r>
              <a:rPr lang="en-US" altLang="zh-CN"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sym typeface="Symbol" pitchFamily="18" charset="2"/>
              </a:rPr>
              <a:t></a:t>
            </a:r>
            <a:r>
              <a:rPr lang="en-US" altLang="zh-CN" b="1">
                <a:solidFill>
                  <a:srgbClr val="0000FF"/>
                </a:solidFill>
                <a:latin typeface="楷体_GB2312" pitchFamily="49" charset="-122"/>
                <a:ea typeface="楷体_GB2312" pitchFamily="49" charset="-122"/>
              </a:rPr>
              <a:t>x)(M(x)∧C(x))∧</a:t>
            </a:r>
            <a:r>
              <a:rPr lang="zh-CN" altLang="en-US"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sym typeface="Symbol" pitchFamily="18" charset="2"/>
              </a:rPr>
              <a:t></a:t>
            </a:r>
            <a:r>
              <a:rPr lang="en-US" altLang="zh-CN" b="1">
                <a:solidFill>
                  <a:srgbClr val="0000FF"/>
                </a:solidFill>
                <a:latin typeface="楷体_GB2312" pitchFamily="49" charset="-122"/>
                <a:ea typeface="楷体_GB2312" pitchFamily="49" charset="-122"/>
              </a:rPr>
              <a:t>x)(M(x)→C(x))</a:t>
            </a:r>
          </a:p>
          <a:p>
            <a:pPr marL="533400" indent="-533400" algn="just">
              <a:lnSpc>
                <a:spcPct val="120000"/>
              </a:lnSpc>
              <a:buClr>
                <a:srgbClr val="00FF00"/>
              </a:buClr>
              <a:buSzPts val="2800"/>
              <a:buFont typeface="Wingdings" pitchFamily="2" charset="2"/>
              <a:buChar char="§"/>
            </a:pPr>
            <a:endParaRPr lang="en-US" altLang="zh-CN" b="1">
              <a:solidFill>
                <a:srgbClr val="0000FF"/>
              </a:solidFill>
              <a:latin typeface="楷体_GB2312" pitchFamily="49" charset="-122"/>
              <a:ea typeface="楷体_GB2312" pitchFamily="49" charset="-122"/>
            </a:endParaRPr>
          </a:p>
          <a:p>
            <a:pPr marL="533400" indent="-533400" algn="just">
              <a:lnSpc>
                <a:spcPct val="120000"/>
              </a:lnSpc>
              <a:buClr>
                <a:srgbClr val="00FF00"/>
              </a:buClr>
              <a:buSzPts val="2800"/>
              <a:buFont typeface="Wingdings" pitchFamily="2" charset="2"/>
              <a:buNone/>
            </a:pPr>
            <a:r>
              <a:rPr lang="en-US" altLang="zh-CN" b="1">
                <a:solidFill>
                  <a:srgbClr val="B2B2B2"/>
                </a:solidFill>
                <a:latin typeface="楷体_GB2312" pitchFamily="49" charset="-122"/>
                <a:ea typeface="楷体_GB2312" pitchFamily="49" charset="-122"/>
              </a:rPr>
              <a:t>7</a:t>
            </a:r>
            <a:r>
              <a:rPr lang="zh-CN" altLang="en-US" b="1">
                <a:solidFill>
                  <a:srgbClr val="B2B2B2"/>
                </a:solidFill>
                <a:latin typeface="楷体_GB2312" pitchFamily="49" charset="-122"/>
                <a:ea typeface="楷体_GB2312" pitchFamily="49" charset="-122"/>
              </a:rPr>
              <a:t>）设个体域为实数集合，则原命题可符号化为：</a:t>
            </a:r>
          </a:p>
          <a:p>
            <a:pPr marL="990600" lvl="1" indent="-533400" algn="just">
              <a:spcBef>
                <a:spcPct val="20000"/>
              </a:spcBef>
            </a:pPr>
            <a:r>
              <a:rPr lang="zh-CN" altLang="en-US" b="1">
                <a:solidFill>
                  <a:srgbClr val="B2B2B2"/>
                </a:solidFill>
                <a:latin typeface="楷体_GB2312" pitchFamily="49" charset="-122"/>
                <a:ea typeface="楷体_GB2312" pitchFamily="49" charset="-122"/>
              </a:rPr>
              <a:t>  	</a:t>
            </a:r>
            <a:r>
              <a:rPr lang="en-US" altLang="zh-CN"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sym typeface="Symbol" pitchFamily="18" charset="2"/>
              </a:rPr>
              <a:t></a:t>
            </a:r>
            <a:r>
              <a:rPr lang="en-US" altLang="zh-CN"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sym typeface="Symbol" pitchFamily="18" charset="2"/>
              </a:rPr>
              <a:t></a:t>
            </a:r>
            <a:r>
              <a:rPr lang="en-US" altLang="zh-CN" b="1">
                <a:solidFill>
                  <a:srgbClr val="B2B2B2"/>
                </a:solidFill>
                <a:latin typeface="楷体_GB2312" pitchFamily="49" charset="-122"/>
                <a:ea typeface="楷体_GB2312" pitchFamily="49" charset="-122"/>
              </a:rPr>
              <a:t>&gt;0)→(</a:t>
            </a:r>
            <a:r>
              <a:rPr lang="en-US" altLang="zh-CN" b="1">
                <a:solidFill>
                  <a:srgbClr val="B2B2B2"/>
                </a:solidFill>
                <a:latin typeface="楷体_GB2312" pitchFamily="49" charset="-122"/>
                <a:ea typeface="楷体_GB2312" pitchFamily="49" charset="-122"/>
                <a:sym typeface="Symbol" pitchFamily="18" charset="2"/>
              </a:rPr>
              <a:t></a:t>
            </a:r>
            <a:r>
              <a:rPr lang="en-US" altLang="zh-CN" b="1">
                <a:solidFill>
                  <a:srgbClr val="B2B2B2"/>
                </a:solidFill>
                <a:latin typeface="楷体_GB2312" pitchFamily="49" charset="-122"/>
                <a:ea typeface="楷体_GB2312" pitchFamily="49" charset="-122"/>
              </a:rPr>
              <a:t>)((</a:t>
            </a:r>
            <a:r>
              <a:rPr lang="en-US" altLang="zh-CN" b="1">
                <a:solidFill>
                  <a:srgbClr val="B2B2B2"/>
                </a:solidFill>
                <a:latin typeface="楷体_GB2312" pitchFamily="49" charset="-122"/>
                <a:ea typeface="楷体_GB2312" pitchFamily="49" charset="-122"/>
                <a:sym typeface="Symbol" pitchFamily="18" charset="2"/>
              </a:rPr>
              <a:t></a:t>
            </a:r>
            <a:r>
              <a:rPr lang="en-US" altLang="zh-CN" b="1">
                <a:solidFill>
                  <a:srgbClr val="B2B2B2"/>
                </a:solidFill>
                <a:latin typeface="楷体_GB2312" pitchFamily="49" charset="-122"/>
                <a:ea typeface="楷体_GB2312" pitchFamily="49" charset="-122"/>
              </a:rPr>
              <a:t>&gt;0)∧</a:t>
            </a:r>
          </a:p>
          <a:p>
            <a:pPr marL="990600" lvl="1" indent="-533400" algn="just">
              <a:spcBef>
                <a:spcPct val="20000"/>
              </a:spcBef>
            </a:pPr>
            <a:r>
              <a:rPr lang="en-US" altLang="zh-CN" b="1">
                <a:solidFill>
                  <a:srgbClr val="B2B2B2"/>
                </a:solidFill>
                <a:latin typeface="楷体_GB2312" pitchFamily="49" charset="-122"/>
                <a:ea typeface="楷体_GB2312" pitchFamily="49" charset="-122"/>
              </a:rPr>
              <a:t>      ((|x-a|&lt;</a:t>
            </a:r>
            <a:r>
              <a:rPr lang="en-US" altLang="zh-CN" b="1">
                <a:solidFill>
                  <a:srgbClr val="B2B2B2"/>
                </a:solidFill>
                <a:latin typeface="楷体_GB2312" pitchFamily="49" charset="-122"/>
                <a:ea typeface="楷体_GB2312" pitchFamily="49" charset="-122"/>
                <a:sym typeface="Symbol" pitchFamily="18" charset="2"/>
              </a:rPr>
              <a:t></a:t>
            </a:r>
            <a:r>
              <a:rPr lang="en-US" altLang="zh-CN" b="1">
                <a:solidFill>
                  <a:srgbClr val="B2B2B2"/>
                </a:solidFill>
                <a:latin typeface="楷体_GB2312" pitchFamily="49" charset="-122"/>
                <a:ea typeface="楷体_GB2312" pitchFamily="49" charset="-122"/>
              </a:rPr>
              <a:t>)→(|f(x)-f(a)|&lt;</a:t>
            </a:r>
            <a:r>
              <a:rPr lang="en-US" altLang="zh-CN" b="1">
                <a:solidFill>
                  <a:srgbClr val="B2B2B2"/>
                </a:solidFill>
                <a:latin typeface="楷体_GB2312" pitchFamily="49" charset="-122"/>
                <a:ea typeface="楷体_GB2312" pitchFamily="49" charset="-122"/>
                <a:sym typeface="Symbol" pitchFamily="18" charset="2"/>
              </a:rPr>
              <a:t></a:t>
            </a:r>
            <a:r>
              <a:rPr lang="en-US" altLang="zh-CN" b="1">
                <a:solidFill>
                  <a:srgbClr val="B2B2B2"/>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8C6D78C-1D1A-4B4E-80FA-FA6A092207B9}"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228F6DB0-FB6B-41E5-8CE7-2BDD84622735}" type="slidenum">
              <a:rPr lang="en-US" altLang="zh-CN"/>
              <a:pPr/>
              <a:t>51</a:t>
            </a:fld>
            <a:r>
              <a:rPr lang="en-US" altLang="zh-CN"/>
              <a:t>/70</a:t>
            </a:r>
          </a:p>
        </p:txBody>
      </p:sp>
      <p:sp>
        <p:nvSpPr>
          <p:cNvPr id="211970" name="Rectangle 2"/>
          <p:cNvSpPr>
            <a:spLocks noGrp="1" noChangeArrowheads="1"/>
          </p:cNvSpPr>
          <p:nvPr>
            <p:ph type="title"/>
          </p:nvPr>
        </p:nvSpPr>
        <p:spPr>
          <a:xfrm>
            <a:off x="1547813" y="304800"/>
            <a:ext cx="7077075" cy="719138"/>
          </a:xfrm>
        </p:spPr>
        <p:txBody>
          <a:bodyPr/>
          <a:lstStyle/>
          <a:p>
            <a:pPr algn="l"/>
            <a:r>
              <a:rPr lang="zh-CN" altLang="en-US" sz="3600">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1.5 (</a:t>
            </a:r>
            <a:r>
              <a:rPr lang="zh-CN" altLang="en-US" sz="3600">
                <a:solidFill>
                  <a:srgbClr val="FF0000"/>
                </a:solidFill>
                <a:latin typeface="楷体_GB2312" pitchFamily="49" charset="-122"/>
                <a:ea typeface="楷体_GB2312" pitchFamily="49" charset="-122"/>
              </a:rPr>
              <a:t>续</a:t>
            </a:r>
            <a:r>
              <a:rPr lang="en-US" altLang="zh-CN" sz="3600">
                <a:solidFill>
                  <a:srgbClr val="FF0000"/>
                </a:solidFill>
                <a:latin typeface="楷体_GB2312" pitchFamily="49" charset="-122"/>
                <a:ea typeface="楷体_GB2312" pitchFamily="49" charset="-122"/>
              </a:rPr>
              <a:t>3)</a:t>
            </a:r>
          </a:p>
        </p:txBody>
      </p:sp>
      <p:sp>
        <p:nvSpPr>
          <p:cNvPr id="211971" name="Rectangle 3"/>
          <p:cNvSpPr>
            <a:spLocks noChangeArrowheads="1"/>
          </p:cNvSpPr>
          <p:nvPr/>
        </p:nvSpPr>
        <p:spPr bwMode="auto">
          <a:xfrm>
            <a:off x="971550" y="1052513"/>
            <a:ext cx="78486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00FF00"/>
              </a:buClr>
              <a:buFont typeface="Wingdings" pitchFamily="2" charset="2"/>
              <a:buNone/>
            </a:pPr>
            <a:r>
              <a:rPr lang="en-US" altLang="zh-CN" b="1">
                <a:solidFill>
                  <a:srgbClr val="FF0000"/>
                </a:solidFill>
                <a:latin typeface="楷体_GB2312" pitchFamily="49" charset="-122"/>
                <a:ea typeface="楷体_GB2312" pitchFamily="49" charset="-122"/>
              </a:rPr>
              <a:t>6</a:t>
            </a:r>
            <a:r>
              <a:rPr lang="zh-CN" altLang="en-US" b="1">
                <a:solidFill>
                  <a:srgbClr val="FF0000"/>
                </a:solidFill>
                <a:latin typeface="楷体_GB2312" pitchFamily="49" charset="-122"/>
                <a:ea typeface="楷体_GB2312" pitchFamily="49" charset="-122"/>
              </a:rPr>
              <a:t>）</a:t>
            </a:r>
            <a:r>
              <a:rPr lang="zh-CN" altLang="en-US">
                <a:latin typeface="楷体_GB2312" pitchFamily="49" charset="-122"/>
                <a:ea typeface="楷体_GB2312" pitchFamily="49" charset="-122"/>
              </a:rPr>
              <a:t>设</a:t>
            </a:r>
            <a:r>
              <a:rPr lang="en-US" altLang="zh-CN">
                <a:latin typeface="楷体_GB2312" pitchFamily="49" charset="-122"/>
                <a:ea typeface="楷体_GB2312" pitchFamily="49" charset="-122"/>
              </a:rPr>
              <a:t>M(x)</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x</a:t>
            </a:r>
            <a:r>
              <a:rPr lang="zh-CN" altLang="en-US">
                <a:latin typeface="楷体_GB2312" pitchFamily="49" charset="-122"/>
                <a:ea typeface="楷体_GB2312" pitchFamily="49" charset="-122"/>
              </a:rPr>
              <a:t>是人。</a:t>
            </a:r>
          </a:p>
          <a:p>
            <a:pPr marL="990600" lvl="1" indent="-533400">
              <a:spcBef>
                <a:spcPct val="20000"/>
              </a:spcBef>
            </a:pPr>
            <a:r>
              <a:rPr lang="zh-CN" altLang="en-US">
                <a:latin typeface="楷体_GB2312" pitchFamily="49" charset="-122"/>
                <a:ea typeface="楷体_GB2312" pitchFamily="49" charset="-122"/>
              </a:rPr>
              <a:t>  </a:t>
            </a:r>
            <a:r>
              <a:rPr lang="en-US" altLang="zh-CN">
                <a:latin typeface="楷体_GB2312" pitchFamily="49" charset="-122"/>
                <a:ea typeface="楷体_GB2312" pitchFamily="49" charset="-122"/>
              </a:rPr>
              <a:t>C(x)</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x</a:t>
            </a:r>
            <a:r>
              <a:rPr lang="zh-CN" altLang="en-US">
                <a:latin typeface="楷体_GB2312" pitchFamily="49" charset="-122"/>
                <a:ea typeface="楷体_GB2312" pitchFamily="49" charset="-122"/>
              </a:rPr>
              <a:t>很聪明。</a:t>
            </a:r>
          </a:p>
          <a:p>
            <a:pPr marL="990600" lvl="1" indent="-533400">
              <a:spcBef>
                <a:spcPct val="20000"/>
              </a:spcBef>
            </a:pPr>
            <a:r>
              <a:rPr lang="zh-CN" altLang="en-US">
                <a:latin typeface="楷体_GB2312" pitchFamily="49" charset="-122"/>
                <a:ea typeface="楷体_GB2312" pitchFamily="49" charset="-122"/>
              </a:rPr>
              <a:t>  则句子</a:t>
            </a:r>
            <a:r>
              <a:rPr lang="en-US" altLang="zh-CN">
                <a:latin typeface="楷体_GB2312" pitchFamily="49" charset="-122"/>
                <a:ea typeface="楷体_GB2312" pitchFamily="49" charset="-122"/>
              </a:rPr>
              <a:t>6</a:t>
            </a:r>
            <a:r>
              <a:rPr lang="zh-CN" altLang="en-US">
                <a:latin typeface="楷体_GB2312" pitchFamily="49" charset="-122"/>
                <a:ea typeface="楷体_GB2312" pitchFamily="49" charset="-122"/>
              </a:rPr>
              <a:t>）可以完整地符号化为：</a:t>
            </a:r>
          </a:p>
          <a:p>
            <a:pPr marL="990600" lvl="1" indent="-533400">
              <a:spcBef>
                <a:spcPct val="20000"/>
              </a:spcBef>
            </a:pPr>
            <a:r>
              <a:rPr lang="zh-CN" altLang="en-US">
                <a:latin typeface="楷体_GB2312" pitchFamily="49" charset="-122"/>
                <a:ea typeface="楷体_GB2312" pitchFamily="49" charset="-122"/>
              </a:rPr>
              <a:t>  </a:t>
            </a:r>
            <a:r>
              <a:rPr lang="en-US" altLang="zh-CN">
                <a:latin typeface="楷体_GB2312" pitchFamily="49" charset="-122"/>
                <a:ea typeface="楷体_GB2312" pitchFamily="49" charset="-122"/>
              </a:rPr>
              <a:t>(</a:t>
            </a:r>
            <a:r>
              <a:rPr lang="en-US" altLang="zh-CN">
                <a:latin typeface="楷体_GB2312" pitchFamily="49" charset="-122"/>
                <a:ea typeface="楷体_GB2312" pitchFamily="49" charset="-122"/>
                <a:sym typeface="Symbol" pitchFamily="18" charset="2"/>
              </a:rPr>
              <a:t></a:t>
            </a:r>
            <a:r>
              <a:rPr lang="en-US" altLang="zh-CN">
                <a:latin typeface="楷体_GB2312" pitchFamily="49" charset="-122"/>
                <a:ea typeface="楷体_GB2312" pitchFamily="49" charset="-122"/>
              </a:rPr>
              <a:t>x)(M(x)∧C(x))∧</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a:t>
            </a:r>
            <a:r>
              <a:rPr lang="en-US" altLang="zh-CN">
                <a:latin typeface="楷体_GB2312" pitchFamily="49" charset="-122"/>
                <a:ea typeface="楷体_GB2312" pitchFamily="49" charset="-122"/>
                <a:sym typeface="Symbol" pitchFamily="18" charset="2"/>
              </a:rPr>
              <a:t></a:t>
            </a:r>
            <a:r>
              <a:rPr lang="en-US" altLang="zh-CN">
                <a:latin typeface="楷体_GB2312" pitchFamily="49" charset="-122"/>
                <a:ea typeface="楷体_GB2312" pitchFamily="49" charset="-122"/>
              </a:rPr>
              <a:t>x)(M(x)→C(x))</a:t>
            </a:r>
          </a:p>
          <a:p>
            <a:pPr marL="533400" indent="-533400" algn="just">
              <a:lnSpc>
                <a:spcPct val="120000"/>
              </a:lnSpc>
              <a:buClr>
                <a:srgbClr val="00FF00"/>
              </a:buClr>
              <a:buSzPts val="2800"/>
              <a:buFont typeface="Wingdings" pitchFamily="2" charset="2"/>
              <a:buChar char="§"/>
            </a:pPr>
            <a:endParaRPr lang="en-US" altLang="zh-CN" b="1">
              <a:solidFill>
                <a:srgbClr val="0000FF"/>
              </a:solidFill>
              <a:latin typeface="楷体_GB2312" pitchFamily="49" charset="-122"/>
              <a:ea typeface="楷体_GB2312" pitchFamily="49" charset="-122"/>
            </a:endParaRPr>
          </a:p>
          <a:p>
            <a:pPr marL="533400" indent="-533400" algn="just">
              <a:lnSpc>
                <a:spcPct val="120000"/>
              </a:lnSpc>
              <a:buClr>
                <a:srgbClr val="00FF00"/>
              </a:buClr>
              <a:buSzPts val="2800"/>
              <a:buFont typeface="Wingdings" pitchFamily="2" charset="2"/>
              <a:buNone/>
            </a:pPr>
            <a:r>
              <a:rPr lang="en-US" altLang="zh-CN" b="1">
                <a:solidFill>
                  <a:srgbClr val="FF0000"/>
                </a:solidFill>
                <a:latin typeface="楷体_GB2312" pitchFamily="49" charset="-122"/>
                <a:ea typeface="楷体_GB2312" pitchFamily="49" charset="-122"/>
              </a:rPr>
              <a:t>7</a:t>
            </a:r>
            <a:r>
              <a:rPr lang="zh-CN" altLang="en-US" b="1">
                <a:solidFill>
                  <a:srgbClr val="FF0000"/>
                </a:solidFill>
                <a:latin typeface="楷体_GB2312" pitchFamily="49" charset="-122"/>
                <a:ea typeface="楷体_GB2312" pitchFamily="49" charset="-122"/>
              </a:rPr>
              <a:t>）设</a:t>
            </a:r>
            <a:r>
              <a:rPr lang="zh-CN" altLang="en-US" b="1">
                <a:solidFill>
                  <a:srgbClr val="0000FF"/>
                </a:solidFill>
                <a:latin typeface="楷体_GB2312" pitchFamily="49" charset="-122"/>
                <a:ea typeface="楷体_GB2312" pitchFamily="49" charset="-122"/>
              </a:rPr>
              <a:t>个体域为实数集合，则原命题可符号化为：</a:t>
            </a:r>
          </a:p>
          <a:p>
            <a:pPr marL="990600" lvl="1" indent="-533400" algn="just">
              <a:spcBef>
                <a:spcPct val="20000"/>
              </a:spcBef>
            </a:pPr>
            <a:r>
              <a:rPr lang="zh-CN" altLang="en-US" b="1">
                <a:solidFill>
                  <a:srgbClr val="0000FF"/>
                </a:solidFill>
                <a:latin typeface="楷体_GB2312" pitchFamily="49" charset="-122"/>
                <a:ea typeface="楷体_GB2312" pitchFamily="49" charset="-122"/>
              </a:rPr>
              <a:t>  	</a:t>
            </a:r>
            <a:r>
              <a:rPr lang="en-US" altLang="zh-CN"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sym typeface="Symbol" pitchFamily="18" charset="2"/>
              </a:rPr>
              <a:t></a:t>
            </a:r>
            <a:r>
              <a:rPr lang="en-US" altLang="zh-CN" b="1">
                <a:solidFill>
                  <a:srgbClr val="0000FF"/>
                </a:solidFill>
                <a:latin typeface="楷体_GB2312" pitchFamily="49" charset="-122"/>
                <a:ea typeface="楷体_GB2312" pitchFamily="49" charset="-122"/>
              </a:rPr>
              <a:t>)</a:t>
            </a:r>
            <a:r>
              <a:rPr lang="en-US" altLang="zh-CN" b="1">
                <a:solidFill>
                  <a:srgbClr val="CC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sym typeface="Symbol" pitchFamily="18" charset="2"/>
              </a:rPr>
              <a:t></a:t>
            </a:r>
            <a:r>
              <a:rPr lang="en-US" altLang="zh-CN" b="1">
                <a:solidFill>
                  <a:srgbClr val="0000FF"/>
                </a:solidFill>
                <a:latin typeface="楷体_GB2312" pitchFamily="49" charset="-122"/>
                <a:ea typeface="楷体_GB2312" pitchFamily="49" charset="-122"/>
              </a:rPr>
              <a:t>&gt;0)→(</a:t>
            </a:r>
            <a:r>
              <a:rPr lang="en-US" altLang="zh-CN" b="1">
                <a:solidFill>
                  <a:srgbClr val="0000FF"/>
                </a:solidFill>
                <a:latin typeface="楷体_GB2312" pitchFamily="49" charset="-122"/>
                <a:ea typeface="楷体_GB2312" pitchFamily="49" charset="-122"/>
                <a:sym typeface="Symbol" pitchFamily="18" charset="2"/>
              </a:rPr>
              <a:t></a:t>
            </a:r>
            <a:r>
              <a:rPr lang="en-US" altLang="zh-CN" b="1">
                <a:solidFill>
                  <a:srgbClr val="0000FF"/>
                </a:solidFill>
                <a:latin typeface="楷体_GB2312" pitchFamily="49" charset="-122"/>
                <a:ea typeface="楷体_GB2312" pitchFamily="49" charset="-122"/>
              </a:rPr>
              <a:t>)</a:t>
            </a:r>
            <a:r>
              <a:rPr lang="en-US" altLang="zh-CN" b="1">
                <a:solidFill>
                  <a:srgbClr val="FF0000"/>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sym typeface="Symbol" pitchFamily="18" charset="2"/>
              </a:rPr>
              <a:t></a:t>
            </a:r>
            <a:r>
              <a:rPr lang="en-US" altLang="zh-CN" b="1">
                <a:solidFill>
                  <a:srgbClr val="0000FF"/>
                </a:solidFill>
                <a:latin typeface="楷体_GB2312" pitchFamily="49" charset="-122"/>
                <a:ea typeface="楷体_GB2312" pitchFamily="49" charset="-122"/>
              </a:rPr>
              <a:t>&gt;0)∧</a:t>
            </a:r>
          </a:p>
          <a:p>
            <a:pPr marL="990600" lvl="1" indent="-533400" algn="just">
              <a:spcBef>
                <a:spcPct val="20000"/>
              </a:spcBef>
            </a:pPr>
            <a:r>
              <a:rPr lang="en-US" altLang="zh-CN" b="1">
                <a:solidFill>
                  <a:srgbClr val="0000FF"/>
                </a:solidFill>
                <a:latin typeface="楷体_GB2312" pitchFamily="49" charset="-122"/>
                <a:ea typeface="楷体_GB2312" pitchFamily="49" charset="-122"/>
              </a:rPr>
              <a:t>      </a:t>
            </a:r>
            <a:r>
              <a:rPr lang="en-US" altLang="zh-CN" b="1">
                <a:solidFill>
                  <a:srgbClr val="006600"/>
                </a:solidFill>
                <a:latin typeface="楷体_GB2312" pitchFamily="49" charset="-122"/>
                <a:ea typeface="楷体_GB2312" pitchFamily="49" charset="-122"/>
              </a:rPr>
              <a:t>(</a:t>
            </a:r>
            <a:r>
              <a:rPr lang="en-US" altLang="zh-CN" b="1">
                <a:solidFill>
                  <a:srgbClr val="0000FF"/>
                </a:solidFill>
                <a:latin typeface="楷体_GB2312" pitchFamily="49" charset="-122"/>
                <a:ea typeface="楷体_GB2312" pitchFamily="49" charset="-122"/>
              </a:rPr>
              <a:t>(|x-a|&lt;</a:t>
            </a:r>
            <a:r>
              <a:rPr lang="en-US" altLang="zh-CN" b="1">
                <a:solidFill>
                  <a:srgbClr val="0000FF"/>
                </a:solidFill>
                <a:latin typeface="楷体_GB2312" pitchFamily="49" charset="-122"/>
                <a:ea typeface="楷体_GB2312" pitchFamily="49" charset="-122"/>
                <a:sym typeface="Symbol" pitchFamily="18" charset="2"/>
              </a:rPr>
              <a:t></a:t>
            </a:r>
            <a:r>
              <a:rPr lang="en-US" altLang="zh-CN" b="1">
                <a:solidFill>
                  <a:srgbClr val="0000FF"/>
                </a:solidFill>
                <a:latin typeface="楷体_GB2312" pitchFamily="49" charset="-122"/>
                <a:ea typeface="楷体_GB2312" pitchFamily="49" charset="-122"/>
              </a:rPr>
              <a:t>)→(|f(x)-f(a)|&lt;</a:t>
            </a:r>
            <a:r>
              <a:rPr lang="en-US" altLang="zh-CN" b="1">
                <a:solidFill>
                  <a:srgbClr val="0000FF"/>
                </a:solidFill>
                <a:latin typeface="楷体_GB2312" pitchFamily="49" charset="-122"/>
                <a:ea typeface="楷体_GB2312" pitchFamily="49" charset="-122"/>
                <a:sym typeface="Symbol" pitchFamily="18" charset="2"/>
              </a:rPr>
              <a:t></a:t>
            </a:r>
            <a:r>
              <a:rPr lang="en-US" altLang="zh-CN" b="1">
                <a:solidFill>
                  <a:srgbClr val="0000FF"/>
                </a:solidFill>
                <a:latin typeface="楷体_GB2312" pitchFamily="49" charset="-122"/>
                <a:ea typeface="楷体_GB2312" pitchFamily="49" charset="-122"/>
              </a:rPr>
              <a:t>)</a:t>
            </a:r>
            <a:r>
              <a:rPr lang="en-US" altLang="zh-CN" b="1">
                <a:solidFill>
                  <a:srgbClr val="006600"/>
                </a:solidFill>
                <a:latin typeface="楷体_GB2312" pitchFamily="49" charset="-122"/>
                <a:ea typeface="楷体_GB2312" pitchFamily="49" charset="-122"/>
              </a:rPr>
              <a:t>)</a:t>
            </a:r>
            <a:r>
              <a:rPr lang="en-US" altLang="zh-CN" b="1">
                <a:solidFill>
                  <a:srgbClr val="FF0000"/>
                </a:solidFill>
                <a:latin typeface="楷体_GB2312" pitchFamily="49" charset="-122"/>
                <a:ea typeface="楷体_GB2312" pitchFamily="49" charset="-122"/>
              </a:rPr>
              <a:t>)</a:t>
            </a:r>
            <a:r>
              <a:rPr lang="en-US" altLang="zh-CN" b="1">
                <a:solidFill>
                  <a:srgbClr val="CC00FF"/>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50463C-84EA-4DF7-A41E-EED1E2751D6F}"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1C1D9B59-1CE4-496F-AA3D-8047C97284C2}" type="slidenum">
              <a:rPr lang="en-US" altLang="zh-CN"/>
              <a:pPr/>
              <a:t>52</a:t>
            </a:fld>
            <a:r>
              <a:rPr lang="en-US" altLang="zh-CN"/>
              <a:t>/70</a:t>
            </a:r>
          </a:p>
        </p:txBody>
      </p:sp>
      <p:sp>
        <p:nvSpPr>
          <p:cNvPr id="155650" name="Rectangle 2"/>
          <p:cNvSpPr>
            <a:spLocks noGrp="1" noChangeArrowheads="1"/>
          </p:cNvSpPr>
          <p:nvPr>
            <p:ph type="title"/>
          </p:nvPr>
        </p:nvSpPr>
        <p:spPr>
          <a:xfrm>
            <a:off x="1547813" y="304800"/>
            <a:ext cx="7077075" cy="719138"/>
          </a:xfrm>
        </p:spPr>
        <p:txBody>
          <a:bodyPr/>
          <a:lstStyle/>
          <a:p>
            <a:pPr algn="l"/>
            <a:r>
              <a:rPr lang="zh-CN" altLang="en-US" sz="3600">
                <a:solidFill>
                  <a:srgbClr val="FF0000"/>
                </a:solidFill>
                <a:ea typeface="楷体_GB2312" pitchFamily="49" charset="-122"/>
              </a:rPr>
              <a:t>四、自由变元与约束变元</a:t>
            </a:r>
          </a:p>
        </p:txBody>
      </p:sp>
      <p:sp>
        <p:nvSpPr>
          <p:cNvPr id="155651" name="Rectangle 3"/>
          <p:cNvSpPr>
            <a:spLocks noGrp="1" noChangeArrowheads="1"/>
          </p:cNvSpPr>
          <p:nvPr>
            <p:ph type="body" idx="1"/>
          </p:nvPr>
        </p:nvSpPr>
        <p:spPr>
          <a:xfrm>
            <a:off x="1066800" y="1166813"/>
            <a:ext cx="7620000" cy="4454525"/>
          </a:xfrm>
        </p:spPr>
        <p:txBody>
          <a:bodyPr/>
          <a:lstStyle/>
          <a:p>
            <a:pPr>
              <a:buClr>
                <a:srgbClr val="FF0000"/>
              </a:buClr>
              <a:buFont typeface="Wingdings" pitchFamily="2" charset="2"/>
              <a:buChar char="n"/>
            </a:pPr>
            <a:r>
              <a:rPr lang="zh-CN" altLang="en-US" sz="2400" dirty="0">
                <a:solidFill>
                  <a:srgbClr val="FF0000"/>
                </a:solidFill>
                <a:latin typeface="楷体_GB2312" pitchFamily="49" charset="-122"/>
                <a:ea typeface="楷体_GB2312" pitchFamily="49" charset="-122"/>
              </a:rPr>
              <a:t>定义</a:t>
            </a:r>
            <a:r>
              <a:rPr lang="en-US" altLang="zh-CN" sz="2400" dirty="0">
                <a:solidFill>
                  <a:srgbClr val="FF0000"/>
                </a:solidFill>
                <a:latin typeface="楷体_GB2312" pitchFamily="49" charset="-122"/>
                <a:ea typeface="楷体_GB2312" pitchFamily="49" charset="-122"/>
              </a:rPr>
              <a:t>2.1.3</a:t>
            </a:r>
            <a:r>
              <a:rPr lang="zh-CN" altLang="en-US" sz="2400" dirty="0">
                <a:solidFill>
                  <a:srgbClr val="FF0000"/>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rPr>
              <a:t>在表达式</a:t>
            </a:r>
            <a:r>
              <a:rPr lang="zh-CN" altLang="en-US" sz="2400" dirty="0">
                <a:solidFill>
                  <a:srgbClr val="0000FF"/>
                </a:solidFill>
                <a:latin typeface="楷体_GB2312" pitchFamily="49" charset="-122"/>
                <a:ea typeface="楷体_GB2312" pitchFamily="49" charset="-122"/>
                <a:sym typeface="Symbol" pitchFamily="18" charset="2"/>
              </a:rPr>
              <a:t></a:t>
            </a:r>
            <a:r>
              <a:rPr lang="en-US" altLang="zh-CN" sz="2400" dirty="0" err="1">
                <a:solidFill>
                  <a:srgbClr val="0000FF"/>
                </a:solidFill>
                <a:latin typeface="楷体_GB2312" pitchFamily="49" charset="-122"/>
                <a:ea typeface="楷体_GB2312" pitchFamily="49" charset="-122"/>
              </a:rPr>
              <a:t>xA</a:t>
            </a:r>
            <a:r>
              <a:rPr lang="en-US" altLang="zh-CN" sz="2400" dirty="0">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或</a:t>
            </a:r>
            <a:r>
              <a:rPr lang="zh-CN" altLang="en-US" sz="2400" dirty="0">
                <a:solidFill>
                  <a:srgbClr val="0000FF"/>
                </a:solidFill>
                <a:latin typeface="楷体_GB2312" pitchFamily="49" charset="-122"/>
                <a:ea typeface="楷体_GB2312" pitchFamily="49" charset="-122"/>
                <a:sym typeface="Symbol" pitchFamily="18" charset="2"/>
              </a:rPr>
              <a:t></a:t>
            </a:r>
            <a:r>
              <a:rPr lang="en-US" altLang="zh-CN" sz="2400" dirty="0" err="1">
                <a:solidFill>
                  <a:srgbClr val="0000FF"/>
                </a:solidFill>
                <a:latin typeface="楷体_GB2312" pitchFamily="49" charset="-122"/>
                <a:ea typeface="楷体_GB2312" pitchFamily="49" charset="-122"/>
              </a:rPr>
              <a:t>xA</a:t>
            </a:r>
            <a:r>
              <a:rPr lang="en-US" altLang="zh-CN" sz="2400" dirty="0">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中，</a:t>
            </a:r>
            <a:r>
              <a:rPr lang="en-US" altLang="zh-CN" sz="2400" dirty="0">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称为</a:t>
            </a:r>
            <a:r>
              <a:rPr lang="zh-CN" altLang="en-US" sz="2400" dirty="0">
                <a:solidFill>
                  <a:srgbClr val="FF0000"/>
                </a:solidFill>
                <a:latin typeface="楷体_GB2312" pitchFamily="49" charset="-122"/>
                <a:ea typeface="楷体_GB2312" pitchFamily="49" charset="-122"/>
              </a:rPr>
              <a:t>指导（作用）变元</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A(x)</a:t>
            </a:r>
            <a:r>
              <a:rPr lang="zh-CN" altLang="en-US" sz="2400" dirty="0">
                <a:solidFill>
                  <a:srgbClr val="0000FF"/>
                </a:solidFill>
                <a:latin typeface="楷体_GB2312" pitchFamily="49" charset="-122"/>
                <a:ea typeface="楷体_GB2312" pitchFamily="49" charset="-122"/>
              </a:rPr>
              <a:t>称为相应量词的</a:t>
            </a:r>
            <a:r>
              <a:rPr lang="zh-CN" altLang="en-US" sz="2400" dirty="0">
                <a:solidFill>
                  <a:srgbClr val="FF0000"/>
                </a:solidFill>
                <a:latin typeface="楷体_GB2312" pitchFamily="49" charset="-122"/>
                <a:ea typeface="楷体_GB2312" pitchFamily="49" charset="-122"/>
              </a:rPr>
              <a:t>辖域（作用域）</a:t>
            </a:r>
            <a:r>
              <a:rPr lang="zh-CN" altLang="en-US" sz="2400" dirty="0">
                <a:solidFill>
                  <a:srgbClr val="0000FF"/>
                </a:solidFill>
                <a:latin typeface="楷体_GB2312" pitchFamily="49" charset="-122"/>
                <a:ea typeface="楷体_GB2312" pitchFamily="49" charset="-122"/>
              </a:rPr>
              <a:t>。在辖域中</a:t>
            </a:r>
            <a:r>
              <a:rPr lang="en-US" altLang="zh-CN" sz="2400" dirty="0">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的所有出现称为</a:t>
            </a:r>
            <a:r>
              <a:rPr lang="en-US" altLang="zh-CN" sz="2400" dirty="0">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在公式</a:t>
            </a:r>
            <a:r>
              <a:rPr lang="en-US" altLang="zh-CN" sz="2400" dirty="0">
                <a:solidFill>
                  <a:srgbClr val="0000FF"/>
                </a:solidFill>
                <a:latin typeface="楷体_GB2312" pitchFamily="49" charset="-122"/>
                <a:ea typeface="楷体_GB2312" pitchFamily="49" charset="-122"/>
              </a:rPr>
              <a:t>A</a:t>
            </a:r>
            <a:r>
              <a:rPr lang="zh-CN" altLang="en-US" sz="2400" dirty="0">
                <a:solidFill>
                  <a:srgbClr val="0000FF"/>
                </a:solidFill>
                <a:latin typeface="楷体_GB2312" pitchFamily="49" charset="-122"/>
                <a:ea typeface="楷体_GB2312" pitchFamily="49" charset="-122"/>
              </a:rPr>
              <a:t>中的约束出现， </a:t>
            </a:r>
            <a:r>
              <a:rPr lang="zh-CN" altLang="en-US" sz="2400" noProof="1">
                <a:solidFill>
                  <a:srgbClr val="0000FF"/>
                </a:solidFill>
                <a:latin typeface="楷体_GB2312" pitchFamily="49" charset="-122"/>
                <a:ea typeface="楷体_GB2312" pitchFamily="49" charset="-122"/>
              </a:rPr>
              <a:t>此时的变元</a:t>
            </a:r>
            <a:r>
              <a:rPr lang="en-US" altLang="zh-CN" sz="2400" noProof="1">
                <a:solidFill>
                  <a:srgbClr val="0000FF"/>
                </a:solidFill>
                <a:latin typeface="楷体_GB2312" pitchFamily="49" charset="-122"/>
                <a:ea typeface="楷体_GB2312" pitchFamily="49" charset="-122"/>
              </a:rPr>
              <a:t>x</a:t>
            </a:r>
            <a:r>
              <a:rPr lang="zh-CN" altLang="en-US" sz="2400" noProof="1">
                <a:solidFill>
                  <a:srgbClr val="0000FF"/>
                </a:solidFill>
                <a:latin typeface="楷体_GB2312" pitchFamily="49" charset="-122"/>
                <a:ea typeface="楷体_GB2312" pitchFamily="49" charset="-122"/>
              </a:rPr>
              <a:t>称为</a:t>
            </a:r>
            <a:r>
              <a:rPr lang="zh-CN" altLang="en-US" sz="2400" noProof="1">
                <a:solidFill>
                  <a:srgbClr val="FF0000"/>
                </a:solidFill>
                <a:latin typeface="楷体_GB2312" pitchFamily="49" charset="-122"/>
                <a:ea typeface="楷体_GB2312" pitchFamily="49" charset="-122"/>
              </a:rPr>
              <a:t>约束变元</a:t>
            </a:r>
            <a:r>
              <a:rPr lang="zh-CN" sz="2400" dirty="0">
                <a:solidFill>
                  <a:srgbClr val="0000FF"/>
                </a:solidFill>
                <a:latin typeface="楷体_GB2312" pitchFamily="49" charset="-122"/>
                <a:ea typeface="楷体_GB2312" pitchFamily="49" charset="-122"/>
              </a:rPr>
              <a:t>。</a:t>
            </a:r>
            <a:r>
              <a:rPr lang="zh-CN" altLang="en-US" sz="2400" dirty="0">
                <a:solidFill>
                  <a:srgbClr val="0000FF"/>
                </a:solidFill>
              </a:rPr>
              <a:t> </a:t>
            </a:r>
            <a:r>
              <a:rPr lang="en-US" altLang="zh-CN" sz="2400" dirty="0">
                <a:solidFill>
                  <a:srgbClr val="0000FF"/>
                </a:solidFill>
                <a:latin typeface="楷体_GB2312" pitchFamily="49" charset="-122"/>
                <a:ea typeface="楷体_GB2312" pitchFamily="49" charset="-122"/>
              </a:rPr>
              <a:t>A</a:t>
            </a:r>
            <a:r>
              <a:rPr lang="zh-CN" altLang="en-US" sz="2400" dirty="0">
                <a:solidFill>
                  <a:srgbClr val="0000FF"/>
                </a:solidFill>
                <a:latin typeface="楷体_GB2312" pitchFamily="49" charset="-122"/>
                <a:ea typeface="楷体_GB2312" pitchFamily="49" charset="-122"/>
              </a:rPr>
              <a:t>中不是约束出现的其它变元称为</a:t>
            </a:r>
            <a:r>
              <a:rPr lang="zh-CN" altLang="en-US" sz="2400" dirty="0">
                <a:solidFill>
                  <a:srgbClr val="FF0000"/>
                </a:solidFill>
                <a:latin typeface="楷体_GB2312" pitchFamily="49" charset="-122"/>
                <a:ea typeface="楷体_GB2312" pitchFamily="49" charset="-122"/>
              </a:rPr>
              <a:t>自由变元</a:t>
            </a:r>
            <a:r>
              <a:rPr lang="zh-CN" altLang="en-US" sz="2400" dirty="0">
                <a:latin typeface="楷体_GB2312" pitchFamily="49" charset="-122"/>
                <a:ea typeface="楷体_GB2312" pitchFamily="49" charset="-122"/>
              </a:rPr>
              <a:t>。</a:t>
            </a:r>
          </a:p>
          <a:p>
            <a:pPr>
              <a:buClr>
                <a:srgbClr val="B2B2B2"/>
              </a:buClr>
              <a:buFont typeface="Wingdings" pitchFamily="2" charset="2"/>
              <a:buChar char="n"/>
            </a:pPr>
            <a:r>
              <a:rPr lang="zh-CN" altLang="en-US" sz="2400" dirty="0">
                <a:solidFill>
                  <a:srgbClr val="B2B2B2"/>
                </a:solidFill>
                <a:latin typeface="楷体_GB2312" pitchFamily="49" charset="-122"/>
                <a:ea typeface="楷体_GB2312" pitchFamily="49" charset="-122"/>
              </a:rPr>
              <a:t>例</a:t>
            </a:r>
            <a:r>
              <a:rPr lang="en-US" altLang="zh-CN" sz="2400" dirty="0">
                <a:solidFill>
                  <a:srgbClr val="B2B2B2"/>
                </a:solidFill>
                <a:latin typeface="楷体_GB2312" pitchFamily="49" charset="-122"/>
                <a:ea typeface="楷体_GB2312" pitchFamily="49" charset="-122"/>
              </a:rPr>
              <a:t>1.6</a:t>
            </a:r>
            <a:r>
              <a:rPr lang="zh-CN" altLang="en-US" sz="2400" dirty="0">
                <a:solidFill>
                  <a:srgbClr val="B2B2B2"/>
                </a:solidFill>
                <a:latin typeface="楷体_GB2312" pitchFamily="49" charset="-122"/>
                <a:ea typeface="楷体_GB2312" pitchFamily="49" charset="-122"/>
              </a:rPr>
              <a:t>：</a:t>
            </a:r>
          </a:p>
          <a:p>
            <a:pPr>
              <a:buClr>
                <a:srgbClr val="FF0000"/>
              </a:buClr>
              <a:buFont typeface="Wingdings" pitchFamily="2" charset="2"/>
              <a:buNone/>
            </a:pP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a</a:t>
            </a:r>
            <a:r>
              <a:rPr lang="zh-CN" altLang="en-US" sz="2400" dirty="0">
                <a:solidFill>
                  <a:srgbClr val="B2B2B2"/>
                </a:solidFill>
                <a:latin typeface="楷体_GB2312" pitchFamily="49" charset="-122"/>
                <a:ea typeface="楷体_GB2312" pitchFamily="49" charset="-122"/>
              </a:rPr>
              <a:t>）</a:t>
            </a:r>
            <a:r>
              <a:rPr lang="zh-CN" altLang="en-US"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rPr>
              <a:t>x(P(x)→Q(x)):</a:t>
            </a:r>
            <a:r>
              <a:rPr lang="en-US" altLang="zh-CN"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rPr>
              <a:t>x</a:t>
            </a:r>
            <a:r>
              <a:rPr lang="zh-CN" altLang="en-US" sz="2400" dirty="0">
                <a:solidFill>
                  <a:srgbClr val="B2B2B2"/>
                </a:solidFill>
                <a:latin typeface="楷体_GB2312" pitchFamily="49" charset="-122"/>
                <a:ea typeface="楷体_GB2312" pitchFamily="49" charset="-122"/>
              </a:rPr>
              <a:t>的辖域为</a:t>
            </a:r>
            <a:r>
              <a:rPr lang="en-US" altLang="zh-CN" sz="2400" dirty="0">
                <a:solidFill>
                  <a:srgbClr val="B2B2B2"/>
                </a:solidFill>
                <a:latin typeface="楷体_GB2312" pitchFamily="49" charset="-122"/>
                <a:ea typeface="楷体_GB2312" pitchFamily="49" charset="-122"/>
              </a:rPr>
              <a:t>P</a:t>
            </a:r>
            <a:r>
              <a:rPr lang="zh-CN" altLang="en-US"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x</a:t>
            </a:r>
            <a:r>
              <a:rPr lang="zh-CN" altLang="en-US" sz="2400" dirty="0">
                <a:solidFill>
                  <a:srgbClr val="B2B2B2"/>
                </a:solidFill>
                <a:latin typeface="楷体_GB2312" pitchFamily="49" charset="-122"/>
                <a:ea typeface="楷体_GB2312" pitchFamily="49" charset="-122"/>
              </a:rPr>
              <a:t>）→</a:t>
            </a:r>
            <a:r>
              <a:rPr lang="en-US" altLang="zh-CN" sz="2400" dirty="0">
                <a:solidFill>
                  <a:srgbClr val="B2B2B2"/>
                </a:solidFill>
                <a:latin typeface="楷体_GB2312" pitchFamily="49" charset="-122"/>
                <a:ea typeface="楷体_GB2312" pitchFamily="49" charset="-122"/>
              </a:rPr>
              <a:t>Q(x),x</a:t>
            </a:r>
            <a:r>
              <a:rPr lang="zh-CN" altLang="en-US" sz="2400" dirty="0">
                <a:solidFill>
                  <a:srgbClr val="B2B2B2"/>
                </a:solidFill>
                <a:latin typeface="楷体_GB2312" pitchFamily="49" charset="-122"/>
                <a:ea typeface="楷体_GB2312" pitchFamily="49" charset="-122"/>
              </a:rPr>
              <a:t>为约 </a:t>
            </a:r>
          </a:p>
          <a:p>
            <a:pPr>
              <a:buClr>
                <a:srgbClr val="FF0000"/>
              </a:buClr>
              <a:buFont typeface="Wingdings" pitchFamily="2" charset="2"/>
              <a:buNone/>
            </a:pPr>
            <a:r>
              <a:rPr lang="zh-CN" altLang="en-US" sz="2400" dirty="0">
                <a:solidFill>
                  <a:srgbClr val="B2B2B2"/>
                </a:solidFill>
                <a:latin typeface="楷体_GB2312" pitchFamily="49" charset="-122"/>
                <a:ea typeface="楷体_GB2312" pitchFamily="49" charset="-122"/>
              </a:rPr>
              <a:t>    束变元。</a:t>
            </a:r>
          </a:p>
          <a:p>
            <a:pPr>
              <a:buFont typeface="Wingdings" pitchFamily="2" charset="2"/>
              <a:buNone/>
            </a:pP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b</a:t>
            </a:r>
            <a:r>
              <a:rPr lang="zh-CN" altLang="en-US" sz="2400" dirty="0">
                <a:solidFill>
                  <a:srgbClr val="B2B2B2"/>
                </a:solidFill>
                <a:latin typeface="楷体_GB2312" pitchFamily="49" charset="-122"/>
                <a:ea typeface="楷体_GB2312" pitchFamily="49" charset="-122"/>
              </a:rPr>
              <a:t>）</a:t>
            </a:r>
            <a:r>
              <a:rPr lang="zh-CN" altLang="en-US" sz="2400" dirty="0">
                <a:solidFill>
                  <a:srgbClr val="B2B2B2"/>
                </a:solidFill>
                <a:latin typeface="楷体_GB2312" pitchFamily="49" charset="-122"/>
                <a:ea typeface="楷体_GB2312" pitchFamily="49" charset="-122"/>
                <a:sym typeface="Symbol" pitchFamily="18" charset="2"/>
              </a:rPr>
              <a:t></a:t>
            </a:r>
            <a:r>
              <a:rPr lang="en-US" altLang="zh-CN" sz="2400" dirty="0" err="1">
                <a:solidFill>
                  <a:srgbClr val="B2B2B2"/>
                </a:solidFill>
                <a:latin typeface="楷体_GB2312" pitchFamily="49" charset="-122"/>
                <a:ea typeface="楷体_GB2312" pitchFamily="49" charset="-122"/>
              </a:rPr>
              <a:t>xP</a:t>
            </a:r>
            <a:r>
              <a:rPr lang="en-US" altLang="zh-CN" sz="2400" dirty="0">
                <a:solidFill>
                  <a:srgbClr val="B2B2B2"/>
                </a:solidFill>
                <a:latin typeface="楷体_GB2312" pitchFamily="49" charset="-122"/>
                <a:ea typeface="楷体_GB2312" pitchFamily="49" charset="-122"/>
              </a:rPr>
              <a:t>(x)→Q(x):</a:t>
            </a:r>
            <a:r>
              <a:rPr lang="en-US" altLang="zh-CN" sz="2400" dirty="0">
                <a:solidFill>
                  <a:srgbClr val="B2B2B2"/>
                </a:solidFill>
                <a:latin typeface="楷体_GB2312" pitchFamily="49" charset="-122"/>
                <a:ea typeface="楷体_GB2312" pitchFamily="49" charset="-122"/>
                <a:sym typeface="Symbol" pitchFamily="18" charset="2"/>
              </a:rPr>
              <a:t></a:t>
            </a:r>
            <a:r>
              <a:rPr lang="en-US" altLang="zh-CN" sz="2400" dirty="0">
                <a:solidFill>
                  <a:srgbClr val="B2B2B2"/>
                </a:solidFill>
                <a:latin typeface="楷体_GB2312" pitchFamily="49" charset="-122"/>
                <a:ea typeface="楷体_GB2312" pitchFamily="49" charset="-122"/>
              </a:rPr>
              <a:t>x</a:t>
            </a:r>
            <a:r>
              <a:rPr lang="zh-CN" altLang="en-US" sz="2400" dirty="0">
                <a:solidFill>
                  <a:srgbClr val="B2B2B2"/>
                </a:solidFill>
                <a:latin typeface="楷体_GB2312" pitchFamily="49" charset="-122"/>
                <a:ea typeface="楷体_GB2312" pitchFamily="49" charset="-122"/>
              </a:rPr>
              <a:t>的辖域为</a:t>
            </a:r>
            <a:r>
              <a:rPr lang="en-US" altLang="zh-CN" sz="2400" dirty="0">
                <a:solidFill>
                  <a:srgbClr val="B2B2B2"/>
                </a:solidFill>
                <a:latin typeface="楷体_GB2312" pitchFamily="49" charset="-122"/>
                <a:ea typeface="楷体_GB2312" pitchFamily="49" charset="-122"/>
              </a:rPr>
              <a:t>P(x),x</a:t>
            </a:r>
            <a:r>
              <a:rPr lang="zh-CN" altLang="en-US" sz="2400" dirty="0">
                <a:solidFill>
                  <a:srgbClr val="B2B2B2"/>
                </a:solidFill>
                <a:latin typeface="楷体_GB2312" pitchFamily="49" charset="-122"/>
                <a:ea typeface="楷体_GB2312" pitchFamily="49" charset="-122"/>
              </a:rPr>
              <a:t>为约束出现， </a:t>
            </a:r>
          </a:p>
          <a:p>
            <a:pPr>
              <a:buFont typeface="Wingdings" pitchFamily="2" charset="2"/>
              <a:buNone/>
            </a:pPr>
            <a:r>
              <a:rPr lang="zh-CN" altLang="en-US" sz="2400" dirty="0">
                <a:solidFill>
                  <a:srgbClr val="B2B2B2"/>
                </a:solidFill>
                <a:latin typeface="楷体_GB2312" pitchFamily="49" charset="-122"/>
                <a:ea typeface="楷体_GB2312" pitchFamily="49" charset="-122"/>
              </a:rPr>
              <a:t>    </a:t>
            </a:r>
            <a:r>
              <a:rPr lang="en-US" altLang="zh-CN" sz="2400" dirty="0">
                <a:solidFill>
                  <a:srgbClr val="B2B2B2"/>
                </a:solidFill>
                <a:latin typeface="楷体_GB2312" pitchFamily="49" charset="-122"/>
                <a:ea typeface="楷体_GB2312" pitchFamily="49" charset="-122"/>
              </a:rPr>
              <a:t>Q(x)</a:t>
            </a:r>
            <a:r>
              <a:rPr lang="zh-CN" altLang="en-US" sz="2400" dirty="0">
                <a:solidFill>
                  <a:srgbClr val="B2B2B2"/>
                </a:solidFill>
                <a:latin typeface="楷体_GB2312" pitchFamily="49" charset="-122"/>
                <a:ea typeface="楷体_GB2312" pitchFamily="49" charset="-122"/>
              </a:rPr>
              <a:t>中的</a:t>
            </a:r>
            <a:r>
              <a:rPr lang="en-US" altLang="zh-CN" sz="2400" dirty="0">
                <a:solidFill>
                  <a:srgbClr val="B2B2B2"/>
                </a:solidFill>
                <a:latin typeface="楷体_GB2312" pitchFamily="49" charset="-122"/>
                <a:ea typeface="楷体_GB2312" pitchFamily="49" charset="-122"/>
              </a:rPr>
              <a:t>x</a:t>
            </a:r>
            <a:r>
              <a:rPr lang="zh-CN" altLang="en-US" sz="2400" dirty="0">
                <a:solidFill>
                  <a:srgbClr val="B2B2B2"/>
                </a:solidFill>
                <a:latin typeface="楷体_GB2312" pitchFamily="49" charset="-122"/>
                <a:ea typeface="楷体_GB2312" pitchFamily="49" charset="-122"/>
              </a:rPr>
              <a:t>为自由出现。</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6FB2433-EB3B-4A6E-9EB9-35CB02E76F0F}"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9F9ED954-C9A3-4D01-9FDB-AFCB437C449E}" type="slidenum">
              <a:rPr lang="en-US" altLang="zh-CN"/>
              <a:pPr/>
              <a:t>53</a:t>
            </a:fld>
            <a:r>
              <a:rPr lang="en-US" altLang="zh-CN"/>
              <a:t>/70</a:t>
            </a:r>
          </a:p>
        </p:txBody>
      </p:sp>
      <p:sp>
        <p:nvSpPr>
          <p:cNvPr id="212994" name="Rectangle 2"/>
          <p:cNvSpPr>
            <a:spLocks noGrp="1" noChangeArrowheads="1"/>
          </p:cNvSpPr>
          <p:nvPr>
            <p:ph type="title"/>
          </p:nvPr>
        </p:nvSpPr>
        <p:spPr>
          <a:xfrm>
            <a:off x="1547813" y="304800"/>
            <a:ext cx="7077075" cy="719138"/>
          </a:xfrm>
        </p:spPr>
        <p:txBody>
          <a:bodyPr/>
          <a:lstStyle/>
          <a:p>
            <a:pPr algn="l"/>
            <a:r>
              <a:rPr lang="zh-CN" altLang="en-US" sz="3600">
                <a:solidFill>
                  <a:srgbClr val="FF0000"/>
                </a:solidFill>
                <a:ea typeface="楷体_GB2312" pitchFamily="49" charset="-122"/>
              </a:rPr>
              <a:t>四、自由变元与约束变元</a:t>
            </a:r>
          </a:p>
        </p:txBody>
      </p:sp>
      <p:sp>
        <p:nvSpPr>
          <p:cNvPr id="212995" name="Rectangle 3"/>
          <p:cNvSpPr>
            <a:spLocks noGrp="1" noChangeArrowheads="1"/>
          </p:cNvSpPr>
          <p:nvPr>
            <p:ph type="body" idx="1"/>
          </p:nvPr>
        </p:nvSpPr>
        <p:spPr>
          <a:xfrm>
            <a:off x="1066800" y="1166813"/>
            <a:ext cx="7620000" cy="4454525"/>
          </a:xfrm>
        </p:spPr>
        <p:txBody>
          <a:bodyPr/>
          <a:lstStyle/>
          <a:p>
            <a:pPr>
              <a:buClr>
                <a:srgbClr val="FF0000"/>
              </a:buClr>
              <a:buFont typeface="Wingdings" pitchFamily="2" charset="2"/>
              <a:buChar char="n"/>
            </a:pPr>
            <a:r>
              <a:rPr lang="zh-CN" altLang="en-US" sz="2400" b="0">
                <a:latin typeface="楷体_GB2312" pitchFamily="49" charset="-122"/>
                <a:ea typeface="楷体_GB2312" pitchFamily="49" charset="-122"/>
              </a:rPr>
              <a:t>定义</a:t>
            </a:r>
            <a:r>
              <a:rPr lang="en-US" altLang="zh-CN" sz="2400" b="0">
                <a:latin typeface="楷体_GB2312" pitchFamily="49" charset="-122"/>
                <a:ea typeface="楷体_GB2312" pitchFamily="49" charset="-122"/>
              </a:rPr>
              <a:t>2.1.3</a:t>
            </a:r>
            <a:r>
              <a:rPr lang="zh-CN" altLang="en-US" sz="2400" b="0">
                <a:latin typeface="楷体_GB2312" pitchFamily="49" charset="-122"/>
                <a:ea typeface="楷体_GB2312" pitchFamily="49" charset="-122"/>
              </a:rPr>
              <a:t>：在表达式</a:t>
            </a:r>
            <a:r>
              <a:rPr lang="zh-CN" altLang="en-US"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rPr>
              <a:t>xA(x)</a:t>
            </a:r>
            <a:r>
              <a:rPr lang="zh-CN" altLang="en-US" sz="2400" b="0">
                <a:latin typeface="楷体_GB2312" pitchFamily="49" charset="-122"/>
                <a:ea typeface="楷体_GB2312" pitchFamily="49" charset="-122"/>
              </a:rPr>
              <a:t>或</a:t>
            </a:r>
            <a:r>
              <a:rPr lang="zh-CN" altLang="en-US" sz="2400" b="0">
                <a:latin typeface="楷体_GB2312" pitchFamily="49" charset="-122"/>
                <a:ea typeface="楷体_GB2312" pitchFamily="49" charset="-122"/>
                <a:sym typeface="Symbol" pitchFamily="18" charset="2"/>
              </a:rPr>
              <a:t></a:t>
            </a:r>
            <a:r>
              <a:rPr lang="en-US" altLang="zh-CN" sz="2400" b="0">
                <a:latin typeface="楷体_GB2312" pitchFamily="49" charset="-122"/>
                <a:ea typeface="楷体_GB2312" pitchFamily="49" charset="-122"/>
              </a:rPr>
              <a:t>xA(x)</a:t>
            </a:r>
            <a:r>
              <a:rPr lang="zh-CN" altLang="en-US" sz="2400" b="0">
                <a:latin typeface="楷体_GB2312" pitchFamily="49" charset="-122"/>
                <a:ea typeface="楷体_GB2312" pitchFamily="49" charset="-122"/>
              </a:rPr>
              <a:t>中，</a:t>
            </a:r>
            <a:r>
              <a:rPr lang="en-US" altLang="zh-CN" sz="2400" b="0">
                <a:latin typeface="楷体_GB2312" pitchFamily="49" charset="-122"/>
                <a:ea typeface="楷体_GB2312" pitchFamily="49" charset="-122"/>
              </a:rPr>
              <a:t>x</a:t>
            </a:r>
            <a:r>
              <a:rPr lang="zh-CN" altLang="en-US" sz="2400" b="0">
                <a:latin typeface="楷体_GB2312" pitchFamily="49" charset="-122"/>
                <a:ea typeface="楷体_GB2312" pitchFamily="49" charset="-122"/>
              </a:rPr>
              <a:t>称为指导（作用）变元，</a:t>
            </a:r>
            <a:r>
              <a:rPr lang="en-US" altLang="zh-CN" sz="2400" b="0">
                <a:latin typeface="楷体_GB2312" pitchFamily="49" charset="-122"/>
                <a:ea typeface="楷体_GB2312" pitchFamily="49" charset="-122"/>
              </a:rPr>
              <a:t>A(x)</a:t>
            </a:r>
            <a:r>
              <a:rPr lang="zh-CN" altLang="en-US" sz="2400" b="0">
                <a:latin typeface="楷体_GB2312" pitchFamily="49" charset="-122"/>
                <a:ea typeface="楷体_GB2312" pitchFamily="49" charset="-122"/>
              </a:rPr>
              <a:t>称为相应量词的辖域（作用域）。在辖域中</a:t>
            </a:r>
            <a:r>
              <a:rPr lang="en-US" altLang="zh-CN" sz="2400" b="0">
                <a:latin typeface="楷体_GB2312" pitchFamily="49" charset="-122"/>
                <a:ea typeface="楷体_GB2312" pitchFamily="49" charset="-122"/>
              </a:rPr>
              <a:t>x</a:t>
            </a:r>
            <a:r>
              <a:rPr lang="zh-CN" altLang="en-US" sz="2400" b="0">
                <a:latin typeface="楷体_GB2312" pitchFamily="49" charset="-122"/>
                <a:ea typeface="楷体_GB2312" pitchFamily="49" charset="-122"/>
              </a:rPr>
              <a:t>的所有出现称为</a:t>
            </a:r>
            <a:r>
              <a:rPr lang="en-US" altLang="zh-CN" sz="2400" b="0">
                <a:latin typeface="楷体_GB2312" pitchFamily="49" charset="-122"/>
                <a:ea typeface="楷体_GB2312" pitchFamily="49" charset="-122"/>
              </a:rPr>
              <a:t>x</a:t>
            </a:r>
            <a:r>
              <a:rPr lang="zh-CN" altLang="en-US" sz="2400" b="0">
                <a:latin typeface="楷体_GB2312" pitchFamily="49" charset="-122"/>
                <a:ea typeface="楷体_GB2312" pitchFamily="49" charset="-122"/>
              </a:rPr>
              <a:t>在公式</a:t>
            </a:r>
            <a:r>
              <a:rPr lang="en-US" altLang="zh-CN" sz="2400" b="0">
                <a:latin typeface="楷体_GB2312" pitchFamily="49" charset="-122"/>
                <a:ea typeface="楷体_GB2312" pitchFamily="49" charset="-122"/>
              </a:rPr>
              <a:t>A</a:t>
            </a:r>
            <a:r>
              <a:rPr lang="zh-CN" altLang="en-US" sz="2400" b="0">
                <a:latin typeface="楷体_GB2312" pitchFamily="49" charset="-122"/>
                <a:ea typeface="楷体_GB2312" pitchFamily="49" charset="-122"/>
              </a:rPr>
              <a:t>中的约束出现， </a:t>
            </a:r>
            <a:r>
              <a:rPr lang="zh-CN" altLang="en-US" sz="2400" b="0" noProof="1">
                <a:latin typeface="楷体_GB2312" pitchFamily="49" charset="-122"/>
                <a:ea typeface="楷体_GB2312" pitchFamily="49" charset="-122"/>
              </a:rPr>
              <a:t>此时的变元</a:t>
            </a:r>
            <a:r>
              <a:rPr lang="en-US" altLang="zh-CN" sz="2400" b="0" noProof="1">
                <a:latin typeface="楷体_GB2312" pitchFamily="49" charset="-122"/>
                <a:ea typeface="楷体_GB2312" pitchFamily="49" charset="-122"/>
              </a:rPr>
              <a:t>x</a:t>
            </a:r>
            <a:r>
              <a:rPr lang="zh-CN" altLang="en-US" sz="2400" b="0" noProof="1">
                <a:latin typeface="楷体_GB2312" pitchFamily="49" charset="-122"/>
                <a:ea typeface="楷体_GB2312" pitchFamily="49" charset="-122"/>
              </a:rPr>
              <a:t>称为约束变元</a:t>
            </a:r>
            <a:r>
              <a:rPr lang="zh-CN" sz="2400" b="0">
                <a:latin typeface="楷体_GB2312" pitchFamily="49" charset="-122"/>
                <a:ea typeface="楷体_GB2312" pitchFamily="49" charset="-122"/>
              </a:rPr>
              <a:t>。</a:t>
            </a:r>
            <a:r>
              <a:rPr lang="zh-CN" altLang="en-US" sz="2400" b="0"/>
              <a:t> </a:t>
            </a:r>
            <a:r>
              <a:rPr lang="en-US" altLang="zh-CN" sz="2400" b="0">
                <a:latin typeface="楷体_GB2312" pitchFamily="49" charset="-122"/>
                <a:ea typeface="楷体_GB2312" pitchFamily="49" charset="-122"/>
              </a:rPr>
              <a:t>A</a:t>
            </a:r>
            <a:r>
              <a:rPr lang="zh-CN" altLang="en-US" sz="2400" b="0">
                <a:latin typeface="楷体_GB2312" pitchFamily="49" charset="-122"/>
                <a:ea typeface="楷体_GB2312" pitchFamily="49" charset="-122"/>
              </a:rPr>
              <a:t>中不是约束出现的其它变元称为自由变元。</a:t>
            </a:r>
          </a:p>
          <a:p>
            <a:pPr>
              <a:buClr>
                <a:srgbClr val="FF0000"/>
              </a:buClr>
              <a:buFont typeface="Wingdings" pitchFamily="2" charset="2"/>
              <a:buChar char="n"/>
            </a:pPr>
            <a:r>
              <a:rPr lang="zh-CN" altLang="en-US" sz="2400">
                <a:solidFill>
                  <a:srgbClr val="FF0000"/>
                </a:solidFill>
                <a:latin typeface="楷体_GB2312" pitchFamily="49" charset="-122"/>
                <a:ea typeface="楷体_GB2312" pitchFamily="49" charset="-122"/>
              </a:rPr>
              <a:t>例</a:t>
            </a:r>
            <a:r>
              <a:rPr lang="en-US" altLang="zh-CN" sz="2400">
                <a:solidFill>
                  <a:srgbClr val="FF0000"/>
                </a:solidFill>
                <a:latin typeface="楷体_GB2312" pitchFamily="49" charset="-122"/>
                <a:ea typeface="楷体_GB2312" pitchFamily="49" charset="-122"/>
              </a:rPr>
              <a:t>1.6</a:t>
            </a:r>
            <a:r>
              <a:rPr lang="zh-CN" altLang="en-US" sz="2400">
                <a:solidFill>
                  <a:srgbClr val="FF0000"/>
                </a:solidFill>
                <a:latin typeface="楷体_GB2312" pitchFamily="49" charset="-122"/>
                <a:ea typeface="楷体_GB2312" pitchFamily="49" charset="-122"/>
              </a:rPr>
              <a:t>：</a:t>
            </a:r>
          </a:p>
          <a:p>
            <a:pPr>
              <a:buClr>
                <a:srgbClr val="FF0000"/>
              </a:buClr>
              <a:buFont typeface="Wingdings" pitchFamily="2" charset="2"/>
              <a:buNone/>
            </a:pPr>
            <a:r>
              <a:rPr lang="zh-CN" altLang="en-US" sz="2400">
                <a:solidFill>
                  <a:srgbClr val="FF0000"/>
                </a:solidFill>
                <a:latin typeface="楷体_GB2312" pitchFamily="49" charset="-122"/>
                <a:ea typeface="楷体_GB2312" pitchFamily="49" charset="-122"/>
              </a:rPr>
              <a:t>  </a:t>
            </a:r>
            <a:r>
              <a:rPr lang="en-US" altLang="zh-CN" sz="2400">
                <a:solidFill>
                  <a:srgbClr val="FF0000"/>
                </a:solidFill>
                <a:latin typeface="楷体_GB2312" pitchFamily="49" charset="-122"/>
                <a:ea typeface="楷体_GB2312" pitchFamily="49" charset="-122"/>
              </a:rPr>
              <a:t>a</a:t>
            </a:r>
            <a:r>
              <a:rPr lang="zh-CN" altLang="en-US" sz="2400">
                <a:solidFill>
                  <a:srgbClr val="FF0000"/>
                </a:solidFill>
                <a:latin typeface="楷体_GB2312" pitchFamily="49" charset="-122"/>
                <a:ea typeface="楷体_GB2312" pitchFamily="49" charset="-122"/>
              </a:rPr>
              <a:t>）</a:t>
            </a:r>
            <a:r>
              <a:rPr lang="zh-CN" altLang="en-US" sz="2400">
                <a:solidFill>
                  <a:srgbClr val="FF0000"/>
                </a:solidFill>
                <a:latin typeface="楷体_GB2312" pitchFamily="49" charset="-122"/>
                <a:ea typeface="楷体_GB2312" pitchFamily="49" charset="-122"/>
                <a:sym typeface="Symbol" pitchFamily="18" charset="2"/>
              </a:rPr>
              <a:t></a:t>
            </a:r>
            <a:r>
              <a:rPr lang="en-US" altLang="zh-CN" sz="2400">
                <a:solidFill>
                  <a:srgbClr val="FF0000"/>
                </a:solidFill>
                <a:latin typeface="楷体_GB2312" pitchFamily="49" charset="-122"/>
                <a:ea typeface="楷体_GB2312" pitchFamily="49" charset="-122"/>
              </a:rPr>
              <a:t>x</a:t>
            </a:r>
            <a:r>
              <a:rPr lang="en-US" altLang="zh-CN" sz="2400">
                <a:solidFill>
                  <a:srgbClr val="CC00FF"/>
                </a:solidFill>
                <a:latin typeface="楷体_GB2312" pitchFamily="49" charset="-122"/>
                <a:ea typeface="楷体_GB2312" pitchFamily="49" charset="-122"/>
              </a:rPr>
              <a:t>(</a:t>
            </a:r>
            <a:r>
              <a:rPr lang="en-US" altLang="zh-CN" sz="2400">
                <a:solidFill>
                  <a:srgbClr val="FF0000"/>
                </a:solidFill>
                <a:latin typeface="楷体_GB2312" pitchFamily="49" charset="-122"/>
                <a:ea typeface="楷体_GB2312" pitchFamily="49" charset="-122"/>
              </a:rPr>
              <a:t>P(x)→Q(x)</a:t>
            </a:r>
            <a:r>
              <a:rPr lang="en-US" altLang="zh-CN" sz="2400">
                <a:solidFill>
                  <a:srgbClr val="CC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sym typeface="Symbol" pitchFamily="18" charset="2"/>
              </a:rPr>
              <a:t></a:t>
            </a:r>
            <a:r>
              <a:rPr lang="en-US" altLang="zh-CN" sz="2400">
                <a:solidFill>
                  <a:srgbClr val="0000FF"/>
                </a:solidFill>
                <a:latin typeface="楷体_GB2312" pitchFamily="49" charset="-122"/>
                <a:ea typeface="楷体_GB2312" pitchFamily="49" charset="-122"/>
              </a:rPr>
              <a:t>x</a:t>
            </a:r>
            <a:r>
              <a:rPr lang="zh-CN" altLang="en-US" sz="2400">
                <a:solidFill>
                  <a:srgbClr val="0000FF"/>
                </a:solidFill>
                <a:latin typeface="楷体_GB2312" pitchFamily="49" charset="-122"/>
                <a:ea typeface="楷体_GB2312" pitchFamily="49" charset="-122"/>
              </a:rPr>
              <a:t>的辖域为</a:t>
            </a:r>
            <a:r>
              <a:rPr lang="en-US" altLang="zh-CN" sz="2400">
                <a:solidFill>
                  <a:srgbClr val="0000FF"/>
                </a:solidFill>
                <a:latin typeface="楷体_GB2312" pitchFamily="49" charset="-122"/>
                <a:ea typeface="楷体_GB2312" pitchFamily="49" charset="-122"/>
              </a:rPr>
              <a:t>P</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x</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Q(x),x</a:t>
            </a:r>
            <a:r>
              <a:rPr lang="zh-CN" altLang="en-US" sz="2400">
                <a:solidFill>
                  <a:srgbClr val="0000FF"/>
                </a:solidFill>
                <a:latin typeface="楷体_GB2312" pitchFamily="49" charset="-122"/>
                <a:ea typeface="楷体_GB2312" pitchFamily="49" charset="-122"/>
              </a:rPr>
              <a:t>为约 </a:t>
            </a:r>
          </a:p>
          <a:p>
            <a:pPr>
              <a:buClr>
                <a:srgbClr val="FF0000"/>
              </a:buClr>
              <a:buFont typeface="Wingdings" pitchFamily="2" charset="2"/>
              <a:buNone/>
            </a:pPr>
            <a:r>
              <a:rPr lang="zh-CN" altLang="en-US" sz="2400">
                <a:solidFill>
                  <a:srgbClr val="0000FF"/>
                </a:solidFill>
                <a:latin typeface="楷体_GB2312" pitchFamily="49" charset="-122"/>
                <a:ea typeface="楷体_GB2312" pitchFamily="49" charset="-122"/>
              </a:rPr>
              <a:t>    束变元。</a:t>
            </a:r>
          </a:p>
          <a:p>
            <a:pPr>
              <a:buFont typeface="Wingdings" pitchFamily="2" charset="2"/>
              <a:buNone/>
            </a:pPr>
            <a:r>
              <a:rPr lang="zh-CN" altLang="en-US" sz="2400">
                <a:solidFill>
                  <a:srgbClr val="0000FF"/>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b</a:t>
            </a:r>
            <a:r>
              <a:rPr lang="zh-CN" altLang="en-US" sz="2400">
                <a:solidFill>
                  <a:srgbClr val="B2B2B2"/>
                </a:solidFill>
                <a:latin typeface="楷体_GB2312" pitchFamily="49" charset="-122"/>
                <a:ea typeface="楷体_GB2312" pitchFamily="49" charset="-122"/>
              </a:rPr>
              <a:t>）</a:t>
            </a:r>
            <a:r>
              <a:rPr lang="zh-CN" altLang="en-US"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xP(x)→Q(x):</a:t>
            </a:r>
            <a:r>
              <a:rPr lang="en-US" altLang="zh-CN" sz="2400">
                <a:solidFill>
                  <a:srgbClr val="B2B2B2"/>
                </a:solidFill>
                <a:latin typeface="楷体_GB2312" pitchFamily="49" charset="-122"/>
                <a:ea typeface="楷体_GB2312" pitchFamily="49" charset="-122"/>
                <a:sym typeface="Symbol" pitchFamily="18" charset="2"/>
              </a:rPr>
              <a:t></a:t>
            </a:r>
            <a:r>
              <a:rPr lang="en-US" altLang="zh-CN" sz="2400">
                <a:solidFill>
                  <a:srgbClr val="B2B2B2"/>
                </a:solidFill>
                <a:latin typeface="楷体_GB2312" pitchFamily="49" charset="-122"/>
                <a:ea typeface="楷体_GB2312" pitchFamily="49" charset="-122"/>
              </a:rPr>
              <a:t>x</a:t>
            </a:r>
            <a:r>
              <a:rPr lang="zh-CN" altLang="en-US" sz="2400">
                <a:solidFill>
                  <a:srgbClr val="B2B2B2"/>
                </a:solidFill>
                <a:latin typeface="楷体_GB2312" pitchFamily="49" charset="-122"/>
                <a:ea typeface="楷体_GB2312" pitchFamily="49" charset="-122"/>
              </a:rPr>
              <a:t>的辖域为</a:t>
            </a:r>
            <a:r>
              <a:rPr lang="en-US" altLang="zh-CN" sz="2400">
                <a:solidFill>
                  <a:srgbClr val="B2B2B2"/>
                </a:solidFill>
                <a:latin typeface="楷体_GB2312" pitchFamily="49" charset="-122"/>
                <a:ea typeface="楷体_GB2312" pitchFamily="49" charset="-122"/>
              </a:rPr>
              <a:t>P(x),x</a:t>
            </a:r>
            <a:r>
              <a:rPr lang="zh-CN" altLang="en-US" sz="2400">
                <a:solidFill>
                  <a:srgbClr val="B2B2B2"/>
                </a:solidFill>
                <a:latin typeface="楷体_GB2312" pitchFamily="49" charset="-122"/>
                <a:ea typeface="楷体_GB2312" pitchFamily="49" charset="-122"/>
              </a:rPr>
              <a:t>为约束出现， </a:t>
            </a:r>
          </a:p>
          <a:p>
            <a:pPr>
              <a:buFont typeface="Wingdings" pitchFamily="2" charset="2"/>
              <a:buNone/>
            </a:pPr>
            <a:r>
              <a:rPr lang="zh-CN" altLang="en-US" sz="2400">
                <a:solidFill>
                  <a:srgbClr val="B2B2B2"/>
                </a:solidFill>
                <a:latin typeface="楷体_GB2312" pitchFamily="49" charset="-122"/>
                <a:ea typeface="楷体_GB2312" pitchFamily="49" charset="-122"/>
              </a:rPr>
              <a:t>    </a:t>
            </a:r>
            <a:r>
              <a:rPr lang="en-US" altLang="zh-CN" sz="2400">
                <a:solidFill>
                  <a:srgbClr val="B2B2B2"/>
                </a:solidFill>
                <a:latin typeface="楷体_GB2312" pitchFamily="49" charset="-122"/>
                <a:ea typeface="楷体_GB2312" pitchFamily="49" charset="-122"/>
              </a:rPr>
              <a:t>Q(x)</a:t>
            </a:r>
            <a:r>
              <a:rPr lang="zh-CN" altLang="en-US" sz="2400">
                <a:solidFill>
                  <a:srgbClr val="B2B2B2"/>
                </a:solidFill>
                <a:latin typeface="楷体_GB2312" pitchFamily="49" charset="-122"/>
                <a:ea typeface="楷体_GB2312" pitchFamily="49" charset="-122"/>
              </a:rPr>
              <a:t>中的</a:t>
            </a:r>
            <a:r>
              <a:rPr lang="en-US" altLang="zh-CN" sz="2400">
                <a:solidFill>
                  <a:srgbClr val="B2B2B2"/>
                </a:solidFill>
                <a:latin typeface="楷体_GB2312" pitchFamily="49" charset="-122"/>
                <a:ea typeface="楷体_GB2312" pitchFamily="49" charset="-122"/>
              </a:rPr>
              <a:t>x</a:t>
            </a:r>
            <a:r>
              <a:rPr lang="zh-CN" altLang="en-US" sz="2400">
                <a:solidFill>
                  <a:srgbClr val="B2B2B2"/>
                </a:solidFill>
                <a:latin typeface="楷体_GB2312" pitchFamily="49" charset="-122"/>
                <a:ea typeface="楷体_GB2312" pitchFamily="49" charset="-122"/>
              </a:rPr>
              <a:t>为自由出现。</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48E6E53-2D5D-40B0-B5E3-B0CEFD15B8DD}"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CE256E8C-EDD0-4FA5-8BF7-12CA6F58C955}" type="slidenum">
              <a:rPr lang="en-US" altLang="zh-CN"/>
              <a:pPr/>
              <a:t>54</a:t>
            </a:fld>
            <a:r>
              <a:rPr lang="en-US" altLang="zh-CN"/>
              <a:t>/70</a:t>
            </a:r>
          </a:p>
        </p:txBody>
      </p:sp>
      <p:sp>
        <p:nvSpPr>
          <p:cNvPr id="214018" name="Rectangle 2"/>
          <p:cNvSpPr>
            <a:spLocks noGrp="1" noChangeArrowheads="1"/>
          </p:cNvSpPr>
          <p:nvPr>
            <p:ph type="title"/>
          </p:nvPr>
        </p:nvSpPr>
        <p:spPr>
          <a:xfrm>
            <a:off x="1547813" y="304800"/>
            <a:ext cx="7077075" cy="719138"/>
          </a:xfrm>
        </p:spPr>
        <p:txBody>
          <a:bodyPr/>
          <a:lstStyle/>
          <a:p>
            <a:pPr algn="l"/>
            <a:r>
              <a:rPr lang="zh-CN" altLang="en-US" sz="3600">
                <a:solidFill>
                  <a:srgbClr val="FF0000"/>
                </a:solidFill>
                <a:ea typeface="楷体_GB2312" pitchFamily="49" charset="-122"/>
              </a:rPr>
              <a:t>四、自由变元与约束变元</a:t>
            </a:r>
          </a:p>
        </p:txBody>
      </p:sp>
      <p:sp>
        <p:nvSpPr>
          <p:cNvPr id="214019" name="Rectangle 3"/>
          <p:cNvSpPr>
            <a:spLocks noGrp="1" noChangeArrowheads="1"/>
          </p:cNvSpPr>
          <p:nvPr>
            <p:ph type="body" idx="1"/>
          </p:nvPr>
        </p:nvSpPr>
        <p:spPr>
          <a:xfrm>
            <a:off x="1066800" y="1166813"/>
            <a:ext cx="7620000" cy="4454525"/>
          </a:xfrm>
        </p:spPr>
        <p:txBody>
          <a:bodyPr/>
          <a:lstStyle/>
          <a:p>
            <a:pPr>
              <a:buClr>
                <a:srgbClr val="FF0000"/>
              </a:buClr>
              <a:buFont typeface="Wingdings" pitchFamily="2" charset="2"/>
              <a:buChar char="n"/>
            </a:pPr>
            <a:r>
              <a:rPr lang="zh-CN" altLang="en-US" sz="2400" b="0" dirty="0">
                <a:latin typeface="楷体_GB2312" pitchFamily="49" charset="-122"/>
                <a:ea typeface="楷体_GB2312" pitchFamily="49" charset="-122"/>
              </a:rPr>
              <a:t>定义</a:t>
            </a:r>
            <a:r>
              <a:rPr lang="en-US" altLang="zh-CN" sz="2400" b="0" dirty="0">
                <a:latin typeface="楷体_GB2312" pitchFamily="49" charset="-122"/>
                <a:ea typeface="楷体_GB2312" pitchFamily="49" charset="-122"/>
              </a:rPr>
              <a:t>2.1.3</a:t>
            </a:r>
            <a:r>
              <a:rPr lang="zh-CN" altLang="en-US" sz="2400" b="0" dirty="0">
                <a:latin typeface="楷体_GB2312" pitchFamily="49" charset="-122"/>
                <a:ea typeface="楷体_GB2312" pitchFamily="49" charset="-122"/>
              </a:rPr>
              <a:t>：在表达式</a:t>
            </a:r>
            <a:r>
              <a:rPr lang="zh-CN" altLang="en-US" sz="2400" b="0" dirty="0">
                <a:latin typeface="楷体_GB2312" pitchFamily="49" charset="-122"/>
                <a:ea typeface="楷体_GB2312" pitchFamily="49" charset="-122"/>
                <a:sym typeface="Symbol" pitchFamily="18" charset="2"/>
              </a:rPr>
              <a:t></a:t>
            </a:r>
            <a:r>
              <a:rPr lang="en-US" altLang="zh-CN" sz="2400" b="0" dirty="0" err="1">
                <a:latin typeface="楷体_GB2312" pitchFamily="49" charset="-122"/>
                <a:ea typeface="楷体_GB2312" pitchFamily="49" charset="-122"/>
              </a:rPr>
              <a:t>xA</a:t>
            </a:r>
            <a:r>
              <a:rPr lang="en-US" altLang="zh-CN" sz="2400" b="0" dirty="0">
                <a:latin typeface="楷体_GB2312" pitchFamily="49" charset="-122"/>
                <a:ea typeface="楷体_GB2312" pitchFamily="49" charset="-122"/>
              </a:rPr>
              <a:t>(x)</a:t>
            </a:r>
            <a:r>
              <a:rPr lang="zh-CN" altLang="en-US" sz="2400" b="0" dirty="0">
                <a:latin typeface="楷体_GB2312" pitchFamily="49" charset="-122"/>
                <a:ea typeface="楷体_GB2312" pitchFamily="49" charset="-122"/>
              </a:rPr>
              <a:t>或</a:t>
            </a:r>
            <a:r>
              <a:rPr lang="zh-CN" altLang="en-US" sz="2400" b="0" dirty="0">
                <a:latin typeface="楷体_GB2312" pitchFamily="49" charset="-122"/>
                <a:ea typeface="楷体_GB2312" pitchFamily="49" charset="-122"/>
                <a:sym typeface="Symbol" pitchFamily="18" charset="2"/>
              </a:rPr>
              <a:t></a:t>
            </a:r>
            <a:r>
              <a:rPr lang="en-US" altLang="zh-CN" sz="2400" b="0" dirty="0" err="1">
                <a:latin typeface="楷体_GB2312" pitchFamily="49" charset="-122"/>
                <a:ea typeface="楷体_GB2312" pitchFamily="49" charset="-122"/>
              </a:rPr>
              <a:t>xA</a:t>
            </a:r>
            <a:r>
              <a:rPr lang="en-US" altLang="zh-CN" sz="2400" b="0" dirty="0">
                <a:latin typeface="楷体_GB2312" pitchFamily="49" charset="-122"/>
                <a:ea typeface="楷体_GB2312" pitchFamily="49" charset="-122"/>
              </a:rPr>
              <a:t>(x)</a:t>
            </a:r>
            <a:r>
              <a:rPr lang="zh-CN" altLang="en-US" sz="2400" b="0" dirty="0">
                <a:latin typeface="楷体_GB2312" pitchFamily="49" charset="-122"/>
                <a:ea typeface="楷体_GB2312" pitchFamily="49" charset="-122"/>
              </a:rPr>
              <a:t>中，</a:t>
            </a:r>
            <a:r>
              <a:rPr lang="en-US" altLang="zh-CN" sz="2400" b="0" dirty="0">
                <a:latin typeface="楷体_GB2312" pitchFamily="49" charset="-122"/>
                <a:ea typeface="楷体_GB2312" pitchFamily="49" charset="-122"/>
              </a:rPr>
              <a:t>x</a:t>
            </a:r>
            <a:r>
              <a:rPr lang="zh-CN" altLang="en-US" sz="2400" b="0" dirty="0">
                <a:latin typeface="楷体_GB2312" pitchFamily="49" charset="-122"/>
                <a:ea typeface="楷体_GB2312" pitchFamily="49" charset="-122"/>
              </a:rPr>
              <a:t>称为指导（作用）变元，</a:t>
            </a:r>
            <a:r>
              <a:rPr lang="en-US" altLang="zh-CN" sz="2400" b="0" dirty="0">
                <a:latin typeface="楷体_GB2312" pitchFamily="49" charset="-122"/>
                <a:ea typeface="楷体_GB2312" pitchFamily="49" charset="-122"/>
              </a:rPr>
              <a:t>A(x)</a:t>
            </a:r>
            <a:r>
              <a:rPr lang="zh-CN" altLang="en-US" sz="2400" b="0" dirty="0">
                <a:latin typeface="楷体_GB2312" pitchFamily="49" charset="-122"/>
                <a:ea typeface="楷体_GB2312" pitchFamily="49" charset="-122"/>
              </a:rPr>
              <a:t>称为相应量词的辖域（作用域）。在辖域中</a:t>
            </a:r>
            <a:r>
              <a:rPr lang="en-US" altLang="zh-CN" sz="2400" b="0" dirty="0">
                <a:latin typeface="楷体_GB2312" pitchFamily="49" charset="-122"/>
                <a:ea typeface="楷体_GB2312" pitchFamily="49" charset="-122"/>
              </a:rPr>
              <a:t>x</a:t>
            </a:r>
            <a:r>
              <a:rPr lang="zh-CN" altLang="en-US" sz="2400" b="0" dirty="0">
                <a:latin typeface="楷体_GB2312" pitchFamily="49" charset="-122"/>
                <a:ea typeface="楷体_GB2312" pitchFamily="49" charset="-122"/>
              </a:rPr>
              <a:t>的所有出现称为</a:t>
            </a:r>
            <a:r>
              <a:rPr lang="en-US" altLang="zh-CN" sz="2400" b="0" dirty="0">
                <a:latin typeface="楷体_GB2312" pitchFamily="49" charset="-122"/>
                <a:ea typeface="楷体_GB2312" pitchFamily="49" charset="-122"/>
              </a:rPr>
              <a:t>x</a:t>
            </a:r>
            <a:r>
              <a:rPr lang="zh-CN" altLang="en-US" sz="2400" b="0" dirty="0">
                <a:latin typeface="楷体_GB2312" pitchFamily="49" charset="-122"/>
                <a:ea typeface="楷体_GB2312" pitchFamily="49" charset="-122"/>
              </a:rPr>
              <a:t>在公式</a:t>
            </a:r>
            <a:r>
              <a:rPr lang="en-US" altLang="zh-CN" sz="2400" b="0" dirty="0">
                <a:latin typeface="楷体_GB2312" pitchFamily="49" charset="-122"/>
                <a:ea typeface="楷体_GB2312" pitchFamily="49" charset="-122"/>
              </a:rPr>
              <a:t>A</a:t>
            </a:r>
            <a:r>
              <a:rPr lang="zh-CN" altLang="en-US" sz="2400" b="0" dirty="0">
                <a:latin typeface="楷体_GB2312" pitchFamily="49" charset="-122"/>
                <a:ea typeface="楷体_GB2312" pitchFamily="49" charset="-122"/>
              </a:rPr>
              <a:t>中的约束出现， </a:t>
            </a:r>
            <a:r>
              <a:rPr lang="zh-CN" altLang="en-US" sz="2400" b="0" noProof="1">
                <a:latin typeface="楷体_GB2312" pitchFamily="49" charset="-122"/>
                <a:ea typeface="楷体_GB2312" pitchFamily="49" charset="-122"/>
              </a:rPr>
              <a:t>此时的变元</a:t>
            </a:r>
            <a:r>
              <a:rPr lang="en-US" altLang="zh-CN" sz="2400" b="0" noProof="1">
                <a:latin typeface="楷体_GB2312" pitchFamily="49" charset="-122"/>
                <a:ea typeface="楷体_GB2312" pitchFamily="49" charset="-122"/>
              </a:rPr>
              <a:t>x</a:t>
            </a:r>
            <a:r>
              <a:rPr lang="zh-CN" altLang="en-US" sz="2400" b="0" noProof="1">
                <a:latin typeface="楷体_GB2312" pitchFamily="49" charset="-122"/>
                <a:ea typeface="楷体_GB2312" pitchFamily="49" charset="-122"/>
              </a:rPr>
              <a:t>称为约束变元</a:t>
            </a:r>
            <a:r>
              <a:rPr lang="zh-CN" sz="2400" b="0" dirty="0">
                <a:latin typeface="楷体_GB2312" pitchFamily="49" charset="-122"/>
                <a:ea typeface="楷体_GB2312" pitchFamily="49" charset="-122"/>
              </a:rPr>
              <a:t>。</a:t>
            </a:r>
            <a:r>
              <a:rPr lang="zh-CN" altLang="en-US" sz="2400" b="0" dirty="0"/>
              <a:t> </a:t>
            </a:r>
            <a:r>
              <a:rPr lang="en-US" altLang="zh-CN" sz="2400" b="0" dirty="0">
                <a:latin typeface="楷体_GB2312" pitchFamily="49" charset="-122"/>
                <a:ea typeface="楷体_GB2312" pitchFamily="49" charset="-122"/>
              </a:rPr>
              <a:t>A</a:t>
            </a:r>
            <a:r>
              <a:rPr lang="zh-CN" altLang="en-US" sz="2400" b="0" dirty="0">
                <a:latin typeface="楷体_GB2312" pitchFamily="49" charset="-122"/>
                <a:ea typeface="楷体_GB2312" pitchFamily="49" charset="-122"/>
              </a:rPr>
              <a:t>中不是约束出现的其它变元称为  自由变元。</a:t>
            </a:r>
          </a:p>
          <a:p>
            <a:pPr>
              <a:buClr>
                <a:srgbClr val="FF0000"/>
              </a:buClr>
              <a:buFont typeface="Wingdings" pitchFamily="2" charset="2"/>
              <a:buChar char="n"/>
            </a:pPr>
            <a:r>
              <a:rPr lang="zh-CN" altLang="en-US" sz="2400" dirty="0">
                <a:solidFill>
                  <a:srgbClr val="FF0000"/>
                </a:solidFill>
                <a:latin typeface="楷体_GB2312" pitchFamily="49" charset="-122"/>
                <a:ea typeface="楷体_GB2312" pitchFamily="49" charset="-122"/>
              </a:rPr>
              <a:t>例</a:t>
            </a:r>
            <a:r>
              <a:rPr lang="en-US" altLang="zh-CN" sz="2400" dirty="0">
                <a:solidFill>
                  <a:srgbClr val="FF0000"/>
                </a:solidFill>
                <a:latin typeface="楷体_GB2312" pitchFamily="49" charset="-122"/>
                <a:ea typeface="楷体_GB2312" pitchFamily="49" charset="-122"/>
              </a:rPr>
              <a:t>1.6</a:t>
            </a:r>
            <a:r>
              <a:rPr lang="zh-CN" altLang="en-US" sz="2400" dirty="0">
                <a:solidFill>
                  <a:srgbClr val="FF0000"/>
                </a:solidFill>
                <a:latin typeface="楷体_GB2312" pitchFamily="49" charset="-122"/>
                <a:ea typeface="楷体_GB2312" pitchFamily="49" charset="-122"/>
              </a:rPr>
              <a:t>：</a:t>
            </a:r>
          </a:p>
          <a:p>
            <a:pPr>
              <a:buClr>
                <a:srgbClr val="FF0000"/>
              </a:buClr>
              <a:buFont typeface="Wingdings" pitchFamily="2" charset="2"/>
              <a:buNone/>
            </a:pPr>
            <a:r>
              <a:rPr lang="zh-CN" altLang="en-US" sz="2400" dirty="0">
                <a:solidFill>
                  <a:srgbClr val="FF0000"/>
                </a:solidFill>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rPr>
              <a:t>a</a:t>
            </a:r>
            <a:r>
              <a:rPr lang="zh-CN" altLang="en-US" sz="2400" dirty="0">
                <a:solidFill>
                  <a:srgbClr val="FF0000"/>
                </a:solidFill>
                <a:latin typeface="楷体_GB2312" pitchFamily="49" charset="-122"/>
                <a:ea typeface="楷体_GB2312" pitchFamily="49" charset="-122"/>
              </a:rPr>
              <a:t>）</a:t>
            </a:r>
            <a:r>
              <a:rPr lang="zh-CN" altLang="en-US" sz="2400" b="0" dirty="0">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rPr>
              <a:t>x(P(x)→Q(x)):</a:t>
            </a:r>
            <a:r>
              <a:rPr lang="en-US" altLang="zh-CN" sz="2400" b="0" dirty="0">
                <a:latin typeface="楷体_GB2312" pitchFamily="49" charset="-122"/>
                <a:ea typeface="楷体_GB2312" pitchFamily="49" charset="-122"/>
                <a:sym typeface="Symbol" pitchFamily="18" charset="2"/>
              </a:rPr>
              <a:t></a:t>
            </a:r>
            <a:r>
              <a:rPr lang="en-US" altLang="zh-CN" sz="2400" b="0" dirty="0">
                <a:latin typeface="楷体_GB2312" pitchFamily="49" charset="-122"/>
                <a:ea typeface="楷体_GB2312" pitchFamily="49" charset="-122"/>
              </a:rPr>
              <a:t>x</a:t>
            </a:r>
            <a:r>
              <a:rPr lang="zh-CN" altLang="en-US" sz="2400" b="0" dirty="0">
                <a:latin typeface="楷体_GB2312" pitchFamily="49" charset="-122"/>
                <a:ea typeface="楷体_GB2312" pitchFamily="49" charset="-122"/>
              </a:rPr>
              <a:t>的辖域为</a:t>
            </a:r>
            <a:r>
              <a:rPr lang="en-US" altLang="zh-CN" sz="2400" b="0" dirty="0">
                <a:latin typeface="楷体_GB2312" pitchFamily="49" charset="-122"/>
                <a:ea typeface="楷体_GB2312" pitchFamily="49" charset="-122"/>
              </a:rPr>
              <a:t>P</a:t>
            </a:r>
            <a:r>
              <a:rPr lang="zh-CN" altLang="en-US"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rPr>
              <a:t>x</a:t>
            </a:r>
            <a:r>
              <a:rPr lang="zh-CN" altLang="en-US" sz="2400" b="0" dirty="0">
                <a:latin typeface="楷体_GB2312" pitchFamily="49" charset="-122"/>
                <a:ea typeface="楷体_GB2312" pitchFamily="49" charset="-122"/>
              </a:rPr>
              <a:t>）→</a:t>
            </a:r>
            <a:r>
              <a:rPr lang="en-US" altLang="zh-CN" sz="2400" b="0" dirty="0">
                <a:latin typeface="楷体_GB2312" pitchFamily="49" charset="-122"/>
                <a:ea typeface="楷体_GB2312" pitchFamily="49" charset="-122"/>
              </a:rPr>
              <a:t>Q(x),x</a:t>
            </a:r>
            <a:r>
              <a:rPr lang="zh-CN" altLang="en-US" sz="2400" b="0" dirty="0">
                <a:latin typeface="楷体_GB2312" pitchFamily="49" charset="-122"/>
                <a:ea typeface="楷体_GB2312" pitchFamily="49" charset="-122"/>
              </a:rPr>
              <a:t>为约 </a:t>
            </a:r>
          </a:p>
          <a:p>
            <a:pPr>
              <a:buClr>
                <a:srgbClr val="FF0000"/>
              </a:buClr>
              <a:buFont typeface="Wingdings" pitchFamily="2" charset="2"/>
              <a:buNone/>
            </a:pPr>
            <a:r>
              <a:rPr lang="zh-CN" altLang="en-US" sz="2400" b="0" dirty="0">
                <a:latin typeface="楷体_GB2312" pitchFamily="49" charset="-122"/>
                <a:ea typeface="楷体_GB2312" pitchFamily="49" charset="-122"/>
              </a:rPr>
              <a:t>    束变元。</a:t>
            </a:r>
          </a:p>
          <a:p>
            <a:pPr>
              <a:buFont typeface="Wingdings" pitchFamily="2" charset="2"/>
              <a:buNone/>
            </a:pPr>
            <a:r>
              <a:rPr lang="zh-CN" altLang="en-US" sz="2400" dirty="0">
                <a:solidFill>
                  <a:srgbClr val="0000FF"/>
                </a:solidFill>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rPr>
              <a:t>b</a:t>
            </a:r>
            <a:r>
              <a:rPr lang="zh-CN" altLang="en-US" sz="2400" dirty="0">
                <a:solidFill>
                  <a:srgbClr val="FF0000"/>
                </a:solidFill>
                <a:latin typeface="楷体_GB2312" pitchFamily="49" charset="-122"/>
                <a:ea typeface="楷体_GB2312" pitchFamily="49" charset="-122"/>
              </a:rPr>
              <a:t>）</a:t>
            </a:r>
            <a:r>
              <a:rPr lang="zh-CN" altLang="en-US" sz="2400" dirty="0">
                <a:solidFill>
                  <a:srgbClr val="FF0000"/>
                </a:solidFill>
                <a:latin typeface="楷体_GB2312" pitchFamily="49" charset="-122"/>
                <a:ea typeface="楷体_GB2312" pitchFamily="49" charset="-122"/>
                <a:sym typeface="Symbol" pitchFamily="18" charset="2"/>
              </a:rPr>
              <a:t></a:t>
            </a:r>
            <a:r>
              <a:rPr lang="en-US" altLang="zh-CN" sz="2400" dirty="0" err="1">
                <a:solidFill>
                  <a:srgbClr val="FF0000"/>
                </a:solidFill>
                <a:latin typeface="楷体_GB2312" pitchFamily="49" charset="-122"/>
                <a:ea typeface="楷体_GB2312" pitchFamily="49" charset="-122"/>
              </a:rPr>
              <a:t>xP</a:t>
            </a:r>
            <a:r>
              <a:rPr lang="en-US" altLang="zh-CN" sz="2400" dirty="0">
                <a:solidFill>
                  <a:srgbClr val="FF0000"/>
                </a:solidFill>
                <a:latin typeface="楷体_GB2312" pitchFamily="49" charset="-122"/>
                <a:ea typeface="楷体_GB2312" pitchFamily="49" charset="-122"/>
              </a:rPr>
              <a:t>(x)→Q(x)</a:t>
            </a:r>
            <a:r>
              <a:rPr lang="en-US" altLang="zh-CN"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sym typeface="Symbol" pitchFamily="18" charset="2"/>
              </a:rPr>
              <a:t></a:t>
            </a:r>
            <a:r>
              <a:rPr lang="en-US" altLang="zh-CN" sz="2400" dirty="0">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的辖域为</a:t>
            </a:r>
            <a:r>
              <a:rPr lang="en-US" altLang="zh-CN" sz="2400" dirty="0">
                <a:solidFill>
                  <a:srgbClr val="0000FF"/>
                </a:solidFill>
                <a:latin typeface="楷体_GB2312" pitchFamily="49" charset="-122"/>
                <a:ea typeface="楷体_GB2312" pitchFamily="49" charset="-122"/>
              </a:rPr>
              <a:t>P(x),x</a:t>
            </a:r>
            <a:r>
              <a:rPr lang="zh-CN" altLang="en-US" sz="2400" dirty="0">
                <a:solidFill>
                  <a:srgbClr val="0000FF"/>
                </a:solidFill>
                <a:latin typeface="楷体_GB2312" pitchFamily="49" charset="-122"/>
                <a:ea typeface="楷体_GB2312" pitchFamily="49" charset="-122"/>
              </a:rPr>
              <a:t>为约束出现， </a:t>
            </a:r>
          </a:p>
          <a:p>
            <a:pPr>
              <a:buFont typeface="Wingdings" pitchFamily="2" charset="2"/>
              <a:buNone/>
            </a:pPr>
            <a:r>
              <a:rPr lang="zh-CN" altLang="en-US" sz="2400" dirty="0">
                <a:solidFill>
                  <a:srgbClr val="0000FF"/>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Q(x)</a:t>
            </a:r>
            <a:r>
              <a:rPr lang="zh-CN" altLang="en-US" sz="2400" dirty="0">
                <a:solidFill>
                  <a:srgbClr val="0000FF"/>
                </a:solidFill>
                <a:latin typeface="楷体_GB2312" pitchFamily="49" charset="-122"/>
                <a:ea typeface="楷体_GB2312" pitchFamily="49" charset="-122"/>
              </a:rPr>
              <a:t>中的</a:t>
            </a:r>
            <a:r>
              <a:rPr lang="en-US" altLang="zh-CN" sz="2400" dirty="0">
                <a:solidFill>
                  <a:srgbClr val="0000FF"/>
                </a:solidFill>
                <a:latin typeface="楷体_GB2312" pitchFamily="49" charset="-122"/>
                <a:ea typeface="楷体_GB2312" pitchFamily="49" charset="-122"/>
              </a:rPr>
              <a:t>x</a:t>
            </a:r>
            <a:r>
              <a:rPr lang="zh-CN" altLang="en-US" sz="2400" dirty="0">
                <a:solidFill>
                  <a:srgbClr val="0000FF"/>
                </a:solidFill>
                <a:latin typeface="楷体_GB2312" pitchFamily="49" charset="-122"/>
                <a:ea typeface="楷体_GB2312" pitchFamily="49" charset="-122"/>
              </a:rPr>
              <a:t>为自由出现。</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940A34B-6F84-4733-AD2E-19839C984782}"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EAAD14AA-BD2A-4C5B-B749-FB755F9C6234}" type="slidenum">
              <a:rPr lang="en-US" altLang="zh-CN"/>
              <a:pPr/>
              <a:t>55</a:t>
            </a:fld>
            <a:r>
              <a:rPr lang="en-US" altLang="zh-CN"/>
              <a:t>/70</a:t>
            </a:r>
          </a:p>
        </p:txBody>
      </p:sp>
      <p:sp>
        <p:nvSpPr>
          <p:cNvPr id="156674" name="Rectangle 2"/>
          <p:cNvSpPr>
            <a:spLocks noGrp="1" noChangeArrowheads="1"/>
          </p:cNvSpPr>
          <p:nvPr>
            <p:ph type="title"/>
          </p:nvPr>
        </p:nvSpPr>
        <p:spPr/>
        <p:txBody>
          <a:bodyPr/>
          <a:lstStyle/>
          <a:p>
            <a:endParaRPr lang="zh-CN" altLang="zh-CN"/>
          </a:p>
        </p:txBody>
      </p:sp>
      <p:sp>
        <p:nvSpPr>
          <p:cNvPr id="156675" name="Rectangle 3"/>
          <p:cNvSpPr>
            <a:spLocks noGrp="1" noChangeArrowheads="1"/>
          </p:cNvSpPr>
          <p:nvPr>
            <p:ph type="body" idx="1"/>
          </p:nvPr>
        </p:nvSpPr>
        <p:spPr>
          <a:xfrm>
            <a:off x="1066800" y="1166813"/>
            <a:ext cx="7620000" cy="5200650"/>
          </a:xfrm>
        </p:spPr>
        <p:txBody>
          <a:bodyPr/>
          <a:lstStyle/>
          <a:p>
            <a:pPr>
              <a:buFont typeface="Wingdings" pitchFamily="2" charset="2"/>
              <a:buNone/>
            </a:pPr>
            <a:r>
              <a:rPr lang="en-US" altLang="zh-CN" dirty="0">
                <a:solidFill>
                  <a:srgbClr val="000000"/>
                </a:solidFill>
                <a:latin typeface="楷体_GB2312" pitchFamily="49" charset="-122"/>
                <a:ea typeface="楷体_GB2312" pitchFamily="49" charset="-122"/>
              </a:rPr>
              <a:t>  </a:t>
            </a:r>
            <a:r>
              <a:rPr lang="en-US" altLang="zh-CN" dirty="0">
                <a:solidFill>
                  <a:srgbClr val="FF0000"/>
                </a:solidFill>
                <a:latin typeface="楷体_GB2312" pitchFamily="49" charset="-122"/>
                <a:ea typeface="楷体_GB2312" pitchFamily="49" charset="-122"/>
              </a:rPr>
              <a:t>c)</a:t>
            </a:r>
            <a:r>
              <a:rPr lang="en-US" altLang="zh-CN" dirty="0">
                <a:solidFill>
                  <a:srgbClr val="FF0000"/>
                </a:solidFill>
                <a:latin typeface="楷体_GB2312" pitchFamily="49" charset="-122"/>
                <a:ea typeface="楷体_GB2312" pitchFamily="49" charset="-122"/>
                <a:sym typeface="Symbol" pitchFamily="18" charset="2"/>
              </a:rPr>
              <a:t></a:t>
            </a:r>
            <a:r>
              <a:rPr lang="en-US" altLang="zh-CN" dirty="0" err="1">
                <a:solidFill>
                  <a:srgbClr val="FF0000"/>
                </a:solidFill>
                <a:latin typeface="楷体_GB2312" pitchFamily="49" charset="-122"/>
                <a:ea typeface="楷体_GB2312" pitchFamily="49" charset="-122"/>
              </a:rPr>
              <a:t>x</a:t>
            </a:r>
            <a:r>
              <a:rPr lang="en-US" altLang="zh-CN" dirty="0" err="1">
                <a:solidFill>
                  <a:srgbClr val="FF0000"/>
                </a:solidFill>
                <a:latin typeface="楷体_GB2312" pitchFamily="49" charset="-122"/>
                <a:ea typeface="楷体_GB2312" pitchFamily="49" charset="-122"/>
                <a:sym typeface="Symbol" pitchFamily="18" charset="2"/>
              </a:rPr>
              <a:t></a:t>
            </a:r>
            <a:r>
              <a:rPr lang="en-US" altLang="zh-CN" dirty="0" err="1">
                <a:solidFill>
                  <a:srgbClr val="FF0000"/>
                </a:solidFill>
                <a:latin typeface="楷体_GB2312" pitchFamily="49" charset="-122"/>
                <a:ea typeface="楷体_GB2312" pitchFamily="49" charset="-122"/>
              </a:rPr>
              <a:t>y</a:t>
            </a:r>
            <a:r>
              <a:rPr lang="en-US" altLang="zh-CN" dirty="0">
                <a:solidFill>
                  <a:srgbClr val="0000FF"/>
                </a:solidFill>
                <a:latin typeface="楷体_GB2312" pitchFamily="49" charset="-122"/>
                <a:ea typeface="楷体_GB2312" pitchFamily="49" charset="-122"/>
              </a:rPr>
              <a:t>(</a:t>
            </a:r>
            <a:r>
              <a:rPr lang="en-US" altLang="zh-CN" dirty="0">
                <a:solidFill>
                  <a:srgbClr val="FF0000"/>
                </a:solidFill>
                <a:latin typeface="楷体_GB2312" pitchFamily="49" charset="-122"/>
                <a:ea typeface="楷体_GB2312" pitchFamily="49" charset="-122"/>
              </a:rPr>
              <a:t>P(</a:t>
            </a:r>
            <a:r>
              <a:rPr lang="en-US" altLang="zh-CN" dirty="0" err="1">
                <a:solidFill>
                  <a:srgbClr val="FF0000"/>
                </a:solidFill>
                <a:latin typeface="楷体_GB2312" pitchFamily="49" charset="-122"/>
                <a:ea typeface="楷体_GB2312" pitchFamily="49" charset="-122"/>
              </a:rPr>
              <a:t>x,y</a:t>
            </a:r>
            <a:r>
              <a:rPr lang="en-US" altLang="zh-CN" dirty="0">
                <a:solidFill>
                  <a:srgbClr val="FF0000"/>
                </a:solidFill>
                <a:latin typeface="楷体_GB2312" pitchFamily="49" charset="-122"/>
                <a:ea typeface="楷体_GB2312" pitchFamily="49" charset="-122"/>
              </a:rPr>
              <a:t>)∧Q(</a:t>
            </a:r>
            <a:r>
              <a:rPr lang="en-US" altLang="zh-CN" dirty="0" err="1">
                <a:solidFill>
                  <a:srgbClr val="FF0000"/>
                </a:solidFill>
                <a:latin typeface="楷体_GB2312" pitchFamily="49" charset="-122"/>
                <a:ea typeface="楷体_GB2312" pitchFamily="49" charset="-122"/>
              </a:rPr>
              <a:t>y,z</a:t>
            </a:r>
            <a:r>
              <a:rPr lang="en-US" altLang="zh-CN" dirty="0">
                <a:solidFill>
                  <a:srgbClr val="FF0000"/>
                </a:solidFill>
                <a:latin typeface="楷体_GB2312" pitchFamily="49" charset="-122"/>
                <a:ea typeface="楷体_GB2312" pitchFamily="49" charset="-122"/>
              </a:rPr>
              <a:t>)</a:t>
            </a:r>
            <a:r>
              <a:rPr lang="en-US" altLang="zh-CN" dirty="0">
                <a:solidFill>
                  <a:srgbClr val="0000FF"/>
                </a:solidFill>
                <a:latin typeface="楷体_GB2312" pitchFamily="49" charset="-122"/>
                <a:ea typeface="楷体_GB2312" pitchFamily="49" charset="-122"/>
              </a:rPr>
              <a:t>)</a:t>
            </a:r>
            <a:r>
              <a:rPr lang="en-US" altLang="zh-CN" dirty="0">
                <a:solidFill>
                  <a:srgbClr val="FF0000"/>
                </a:solidFill>
                <a:latin typeface="楷体_GB2312" pitchFamily="49" charset="-122"/>
                <a:ea typeface="楷体_GB2312" pitchFamily="49" charset="-122"/>
              </a:rPr>
              <a:t>∧</a:t>
            </a:r>
            <a:r>
              <a:rPr lang="en-US" altLang="zh-CN" dirty="0">
                <a:solidFill>
                  <a:srgbClr val="FF0000"/>
                </a:solidFill>
                <a:latin typeface="楷体_GB2312" pitchFamily="49" charset="-122"/>
                <a:ea typeface="楷体_GB2312" pitchFamily="49" charset="-122"/>
                <a:sym typeface="Symbol" pitchFamily="18" charset="2"/>
              </a:rPr>
              <a:t></a:t>
            </a:r>
            <a:r>
              <a:rPr lang="en-US" altLang="zh-CN" dirty="0" err="1">
                <a:solidFill>
                  <a:srgbClr val="FF0000"/>
                </a:solidFill>
                <a:latin typeface="楷体_GB2312" pitchFamily="49" charset="-122"/>
                <a:ea typeface="楷体_GB2312" pitchFamily="49" charset="-122"/>
              </a:rPr>
              <a:t>xP</a:t>
            </a:r>
            <a:r>
              <a:rPr lang="en-US" altLang="zh-CN" dirty="0">
                <a:solidFill>
                  <a:srgbClr val="FF0000"/>
                </a:solidFill>
                <a:latin typeface="楷体_GB2312" pitchFamily="49" charset="-122"/>
                <a:ea typeface="楷体_GB2312" pitchFamily="49" charset="-122"/>
              </a:rPr>
              <a:t>(</a:t>
            </a:r>
            <a:r>
              <a:rPr lang="en-US" altLang="zh-CN" dirty="0" err="1">
                <a:solidFill>
                  <a:srgbClr val="FF0000"/>
                </a:solidFill>
                <a:latin typeface="楷体_GB2312" pitchFamily="49" charset="-122"/>
                <a:ea typeface="楷体_GB2312" pitchFamily="49" charset="-122"/>
              </a:rPr>
              <a:t>x,y</a:t>
            </a:r>
            <a:r>
              <a:rPr lang="en-US" altLang="zh-CN" dirty="0">
                <a:solidFill>
                  <a:srgbClr val="FF0000"/>
                </a:solidFill>
                <a:latin typeface="楷体_GB2312" pitchFamily="49" charset="-122"/>
                <a:ea typeface="楷体_GB2312" pitchFamily="49" charset="-122"/>
              </a:rPr>
              <a:t>):</a:t>
            </a:r>
            <a:r>
              <a:rPr lang="en-US" altLang="zh-CN" dirty="0">
                <a:latin typeface="楷体_GB2312" pitchFamily="49" charset="-122"/>
                <a:ea typeface="楷体_GB2312" pitchFamily="49" charset="-122"/>
                <a:sym typeface="Symbol" pitchFamily="18" charset="2"/>
              </a:rPr>
              <a:t>   </a:t>
            </a:r>
            <a:r>
              <a:rPr lang="en-US" altLang="zh-CN" dirty="0">
                <a:solidFill>
                  <a:srgbClr val="0000FF"/>
                </a:solidFill>
                <a:latin typeface="楷体_GB2312" pitchFamily="49" charset="-122"/>
                <a:ea typeface="楷体_GB2312" pitchFamily="49" charset="-122"/>
                <a:sym typeface="Symbol" pitchFamily="18" charset="2"/>
              </a:rPr>
              <a:t></a:t>
            </a:r>
            <a:r>
              <a:rPr lang="en-US" altLang="zh-CN" dirty="0" err="1">
                <a:solidFill>
                  <a:srgbClr val="0000FF"/>
                </a:solidFill>
                <a:latin typeface="楷体_GB2312" pitchFamily="49" charset="-122"/>
                <a:ea typeface="楷体_GB2312" pitchFamily="49" charset="-122"/>
              </a:rPr>
              <a:t>x</a:t>
            </a:r>
            <a:r>
              <a:rPr lang="en-US" altLang="zh-CN" dirty="0" err="1">
                <a:solidFill>
                  <a:srgbClr val="0000FF"/>
                </a:solidFill>
                <a:latin typeface="楷体_GB2312" pitchFamily="49" charset="-122"/>
                <a:ea typeface="楷体_GB2312" pitchFamily="49" charset="-122"/>
                <a:sym typeface="Symbol" pitchFamily="18" charset="2"/>
              </a:rPr>
              <a:t></a:t>
            </a:r>
            <a:r>
              <a:rPr lang="en-US" altLang="zh-CN" dirty="0" err="1">
                <a:solidFill>
                  <a:srgbClr val="0000FF"/>
                </a:solidFill>
                <a:latin typeface="楷体_GB2312" pitchFamily="49" charset="-122"/>
                <a:ea typeface="楷体_GB2312" pitchFamily="49" charset="-122"/>
              </a:rPr>
              <a:t>y</a:t>
            </a:r>
            <a:r>
              <a:rPr lang="zh-CN" altLang="en-US" dirty="0">
                <a:solidFill>
                  <a:srgbClr val="0000FF"/>
                </a:solidFill>
                <a:latin typeface="楷体_GB2312" pitchFamily="49" charset="-122"/>
                <a:ea typeface="楷体_GB2312" pitchFamily="49" charset="-122"/>
              </a:rPr>
              <a:t>的辖域是</a:t>
            </a:r>
            <a:r>
              <a:rPr lang="en-US" altLang="zh-CN" dirty="0">
                <a:solidFill>
                  <a:srgbClr val="0000FF"/>
                </a:solidFill>
                <a:latin typeface="楷体_GB2312" pitchFamily="49" charset="-122"/>
                <a:ea typeface="楷体_GB2312" pitchFamily="49" charset="-122"/>
              </a:rPr>
              <a:t>P(</a:t>
            </a:r>
            <a:r>
              <a:rPr lang="en-US" altLang="zh-CN" dirty="0" err="1">
                <a:solidFill>
                  <a:srgbClr val="0000FF"/>
                </a:solidFill>
                <a:latin typeface="楷体_GB2312" pitchFamily="49" charset="-122"/>
                <a:ea typeface="楷体_GB2312" pitchFamily="49" charset="-122"/>
              </a:rPr>
              <a:t>x,y</a:t>
            </a:r>
            <a:r>
              <a:rPr lang="en-US" altLang="zh-CN" dirty="0">
                <a:solidFill>
                  <a:srgbClr val="0000FF"/>
                </a:solidFill>
                <a:latin typeface="楷体_GB2312" pitchFamily="49" charset="-122"/>
                <a:ea typeface="楷体_GB2312" pitchFamily="49" charset="-122"/>
              </a:rPr>
              <a:t>) ∧Q(</a:t>
            </a:r>
            <a:r>
              <a:rPr lang="en-US" altLang="zh-CN" dirty="0" err="1">
                <a:solidFill>
                  <a:srgbClr val="0000FF"/>
                </a:solidFill>
                <a:latin typeface="楷体_GB2312" pitchFamily="49" charset="-122"/>
                <a:ea typeface="楷体_GB2312" pitchFamily="49" charset="-122"/>
              </a:rPr>
              <a:t>y,z</a:t>
            </a:r>
            <a:r>
              <a:rPr lang="en-US" altLang="zh-CN" dirty="0">
                <a:solidFill>
                  <a:srgbClr val="0000FF"/>
                </a:solidFill>
                <a:latin typeface="楷体_GB2312" pitchFamily="49" charset="-122"/>
                <a:ea typeface="楷体_GB2312" pitchFamily="49" charset="-122"/>
              </a:rPr>
              <a:t>),</a:t>
            </a:r>
            <a:r>
              <a:rPr lang="en-US" altLang="zh-CN" dirty="0" err="1">
                <a:solidFill>
                  <a:srgbClr val="0000FF"/>
                </a:solidFill>
                <a:latin typeface="楷体_GB2312" pitchFamily="49" charset="-122"/>
                <a:ea typeface="楷体_GB2312" pitchFamily="49" charset="-122"/>
              </a:rPr>
              <a:t>x,y</a:t>
            </a:r>
            <a:r>
              <a:rPr lang="zh-CN" altLang="en-US" dirty="0">
                <a:solidFill>
                  <a:srgbClr val="0000FF"/>
                </a:solidFill>
                <a:latin typeface="楷体_GB2312" pitchFamily="49" charset="-122"/>
                <a:ea typeface="楷体_GB2312" pitchFamily="49" charset="-122"/>
              </a:rPr>
              <a:t>为约束变元，</a:t>
            </a:r>
            <a:r>
              <a:rPr lang="en-US" altLang="zh-CN" dirty="0">
                <a:solidFill>
                  <a:srgbClr val="0000FF"/>
                </a:solidFill>
                <a:latin typeface="楷体_GB2312" pitchFamily="49" charset="-122"/>
                <a:ea typeface="楷体_GB2312" pitchFamily="49" charset="-122"/>
              </a:rPr>
              <a:t>z</a:t>
            </a:r>
            <a:r>
              <a:rPr lang="zh-CN" altLang="en-US" dirty="0">
                <a:solidFill>
                  <a:srgbClr val="0000FF"/>
                </a:solidFill>
                <a:latin typeface="楷体_GB2312" pitchFamily="49" charset="-122"/>
                <a:ea typeface="楷体_GB2312" pitchFamily="49" charset="-122"/>
              </a:rPr>
              <a:t>为自由变元， </a:t>
            </a:r>
            <a:r>
              <a:rPr lang="zh-CN" altLang="en-US" dirty="0">
                <a:solidFill>
                  <a:srgbClr val="0000FF"/>
                </a:solidFill>
                <a:latin typeface="楷体_GB2312" pitchFamily="49" charset="-122"/>
                <a:ea typeface="楷体_GB2312" pitchFamily="49" charset="-122"/>
                <a:sym typeface="Symbol" pitchFamily="18" charset="2"/>
              </a:rPr>
              <a:t></a:t>
            </a:r>
            <a:r>
              <a:rPr lang="en-US" altLang="zh-CN" dirty="0">
                <a:solidFill>
                  <a:srgbClr val="0000FF"/>
                </a:solidFill>
                <a:latin typeface="楷体_GB2312" pitchFamily="49" charset="-122"/>
                <a:ea typeface="楷体_GB2312" pitchFamily="49" charset="-122"/>
              </a:rPr>
              <a:t>x</a:t>
            </a:r>
            <a:r>
              <a:rPr lang="zh-CN" altLang="en-US" dirty="0">
                <a:solidFill>
                  <a:srgbClr val="0000FF"/>
                </a:solidFill>
                <a:latin typeface="楷体_GB2312" pitchFamily="49" charset="-122"/>
                <a:ea typeface="楷体_GB2312" pitchFamily="49" charset="-122"/>
              </a:rPr>
              <a:t>的辖域是</a:t>
            </a:r>
            <a:r>
              <a:rPr lang="en-US" altLang="zh-CN" dirty="0">
                <a:solidFill>
                  <a:srgbClr val="0000FF"/>
                </a:solidFill>
                <a:latin typeface="楷体_GB2312" pitchFamily="49" charset="-122"/>
                <a:ea typeface="楷体_GB2312" pitchFamily="49" charset="-122"/>
              </a:rPr>
              <a:t>P(</a:t>
            </a:r>
            <a:r>
              <a:rPr lang="en-US" altLang="zh-CN" dirty="0" err="1">
                <a:solidFill>
                  <a:srgbClr val="0000FF"/>
                </a:solidFill>
                <a:latin typeface="楷体_GB2312" pitchFamily="49" charset="-122"/>
                <a:ea typeface="楷体_GB2312" pitchFamily="49" charset="-122"/>
              </a:rPr>
              <a:t>x,y</a:t>
            </a:r>
            <a:r>
              <a:rPr lang="en-US" altLang="zh-CN" dirty="0">
                <a:solidFill>
                  <a:srgbClr val="0000FF"/>
                </a:solidFill>
                <a:latin typeface="楷体_GB2312" pitchFamily="49" charset="-122"/>
                <a:ea typeface="楷体_GB2312" pitchFamily="49" charset="-122"/>
              </a:rPr>
              <a:t>),x</a:t>
            </a:r>
            <a:r>
              <a:rPr lang="zh-CN" altLang="en-US" dirty="0">
                <a:solidFill>
                  <a:srgbClr val="0000FF"/>
                </a:solidFill>
                <a:latin typeface="楷体_GB2312" pitchFamily="49" charset="-122"/>
                <a:ea typeface="楷体_GB2312" pitchFamily="49" charset="-122"/>
              </a:rPr>
              <a:t>是约束变元，</a:t>
            </a:r>
            <a:r>
              <a:rPr lang="en-US" altLang="zh-CN" dirty="0">
                <a:solidFill>
                  <a:srgbClr val="0000FF"/>
                </a:solidFill>
                <a:latin typeface="楷体_GB2312" pitchFamily="49" charset="-122"/>
                <a:ea typeface="楷体_GB2312" pitchFamily="49" charset="-122"/>
              </a:rPr>
              <a:t>y</a:t>
            </a:r>
            <a:r>
              <a:rPr lang="zh-CN" altLang="en-US" dirty="0">
                <a:solidFill>
                  <a:srgbClr val="0000FF"/>
                </a:solidFill>
                <a:latin typeface="楷体_GB2312" pitchFamily="49" charset="-122"/>
                <a:ea typeface="楷体_GB2312" pitchFamily="49" charset="-122"/>
              </a:rPr>
              <a:t>是自由变元。</a:t>
            </a:r>
            <a:endParaRPr lang="zh-CN" altLang="en-US" dirty="0">
              <a:solidFill>
                <a:srgbClr val="0000FF"/>
              </a:solidFill>
              <a:latin typeface="楷体_GB2312" pitchFamily="49" charset="-122"/>
              <a:ea typeface="楷体_GB2312" pitchFamily="49" charset="-122"/>
              <a:sym typeface="Symbol" pitchFamily="18" charset="2"/>
            </a:endParaRPr>
          </a:p>
          <a:p>
            <a:pPr>
              <a:buClr>
                <a:srgbClr val="B2B2B2"/>
              </a:buClr>
              <a:buFont typeface="Wingdings" pitchFamily="2" charset="2"/>
              <a:buChar char="n"/>
            </a:pPr>
            <a:r>
              <a:rPr lang="zh-CN" altLang="en-US" dirty="0">
                <a:solidFill>
                  <a:srgbClr val="B2B2B2"/>
                </a:solidFill>
                <a:latin typeface="楷体_GB2312" pitchFamily="49" charset="-122"/>
                <a:ea typeface="楷体_GB2312" pitchFamily="49" charset="-122"/>
              </a:rPr>
              <a:t>一个公式中允许一个变元既是约束出现</a:t>
            </a:r>
            <a:r>
              <a:rPr lang="en-US" altLang="zh-CN" dirty="0">
                <a:solidFill>
                  <a:srgbClr val="B2B2B2"/>
                </a:solidFill>
                <a:latin typeface="楷体_GB2312" pitchFamily="49" charset="-122"/>
                <a:ea typeface="楷体_GB2312" pitchFamily="49" charset="-122"/>
              </a:rPr>
              <a:t>,</a:t>
            </a:r>
            <a:r>
              <a:rPr lang="zh-CN" altLang="en-US" dirty="0">
                <a:solidFill>
                  <a:srgbClr val="B2B2B2"/>
                </a:solidFill>
                <a:latin typeface="楷体_GB2312" pitchFamily="49" charset="-122"/>
                <a:ea typeface="楷体_GB2312" pitchFamily="49" charset="-122"/>
              </a:rPr>
              <a:t>又是自由出现。为了避免由于变元的约束与自由同时出现</a:t>
            </a:r>
            <a:r>
              <a:rPr lang="en-US" altLang="zh-CN" dirty="0">
                <a:solidFill>
                  <a:srgbClr val="B2B2B2"/>
                </a:solidFill>
                <a:latin typeface="楷体_GB2312" pitchFamily="49" charset="-122"/>
                <a:ea typeface="楷体_GB2312" pitchFamily="49" charset="-122"/>
              </a:rPr>
              <a:t>,</a:t>
            </a:r>
            <a:r>
              <a:rPr lang="zh-CN" altLang="en-US" dirty="0">
                <a:solidFill>
                  <a:srgbClr val="B2B2B2"/>
                </a:solidFill>
                <a:latin typeface="楷体_GB2312" pitchFamily="49" charset="-122"/>
                <a:ea typeface="楷体_GB2312" pitchFamily="49" charset="-122"/>
              </a:rPr>
              <a:t>引起概念上的混乱</a:t>
            </a:r>
            <a:r>
              <a:rPr lang="en-US" altLang="zh-CN" dirty="0">
                <a:solidFill>
                  <a:srgbClr val="B2B2B2"/>
                </a:solidFill>
                <a:latin typeface="楷体_GB2312" pitchFamily="49" charset="-122"/>
                <a:ea typeface="楷体_GB2312" pitchFamily="49" charset="-122"/>
              </a:rPr>
              <a:t>,</a:t>
            </a:r>
            <a:r>
              <a:rPr lang="zh-CN" altLang="en-US" dirty="0">
                <a:solidFill>
                  <a:srgbClr val="B2B2B2"/>
                </a:solidFill>
                <a:latin typeface="楷体_GB2312" pitchFamily="49" charset="-122"/>
                <a:ea typeface="楷体_GB2312" pitchFamily="49" charset="-122"/>
              </a:rPr>
              <a:t>故可对约束变元换名</a:t>
            </a:r>
            <a:r>
              <a:rPr lang="en-US" altLang="zh-CN" dirty="0">
                <a:solidFill>
                  <a:srgbClr val="B2B2B2"/>
                </a:solidFill>
                <a:latin typeface="楷体_GB2312" pitchFamily="49" charset="-122"/>
                <a:ea typeface="楷体_GB2312" pitchFamily="49" charset="-122"/>
              </a:rPr>
              <a:t>,</a:t>
            </a:r>
            <a:r>
              <a:rPr lang="zh-CN" altLang="en-US" dirty="0">
                <a:solidFill>
                  <a:srgbClr val="B2B2B2"/>
                </a:solidFill>
                <a:latin typeface="楷体_GB2312" pitchFamily="49" charset="-122"/>
                <a:ea typeface="楷体_GB2312" pitchFamily="49" charset="-122"/>
              </a:rPr>
              <a:t>对自由变元代入</a:t>
            </a:r>
            <a:r>
              <a:rPr lang="en-US" altLang="zh-CN" dirty="0">
                <a:solidFill>
                  <a:srgbClr val="B2B2B2"/>
                </a:solidFill>
                <a:latin typeface="楷体_GB2312" pitchFamily="49" charset="-122"/>
                <a:ea typeface="楷体_GB2312" pitchFamily="49" charset="-122"/>
              </a:rPr>
              <a:t>,</a:t>
            </a:r>
            <a:r>
              <a:rPr lang="zh-CN" altLang="en-US" dirty="0">
                <a:solidFill>
                  <a:srgbClr val="B2B2B2"/>
                </a:solidFill>
                <a:latin typeface="楷体_GB2312" pitchFamily="49" charset="-122"/>
                <a:ea typeface="楷体_GB2312" pitchFamily="49" charset="-122"/>
              </a:rPr>
              <a:t>使得一个变元在一个公式中只以一种形式出现</a:t>
            </a:r>
            <a:r>
              <a:rPr lang="en-US" altLang="zh-CN" dirty="0">
                <a:solidFill>
                  <a:srgbClr val="B2B2B2"/>
                </a:solidFill>
                <a:latin typeface="楷体_GB2312" pitchFamily="49" charset="-122"/>
                <a:ea typeface="楷体_GB2312" pitchFamily="49" charset="-122"/>
              </a:rPr>
              <a:t>,</a:t>
            </a:r>
            <a:r>
              <a:rPr lang="zh-CN" altLang="en-US" dirty="0">
                <a:solidFill>
                  <a:srgbClr val="B2B2B2"/>
                </a:solidFill>
                <a:latin typeface="楷体_GB2312" pitchFamily="49" charset="-122"/>
                <a:ea typeface="楷体_GB2312" pitchFamily="49" charset="-122"/>
              </a:rPr>
              <a:t>即把变元的自由出现和约束出现分开。</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274E5F6-4BD3-426D-944B-7C6713DAA6D8}"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9E22B266-19D7-4E75-803F-76353E60EC52}" type="slidenum">
              <a:rPr lang="en-US" altLang="zh-CN"/>
              <a:pPr/>
              <a:t>56</a:t>
            </a:fld>
            <a:r>
              <a:rPr lang="en-US" altLang="zh-CN"/>
              <a:t>/70</a:t>
            </a:r>
          </a:p>
        </p:txBody>
      </p:sp>
      <p:sp>
        <p:nvSpPr>
          <p:cNvPr id="215042" name="Rectangle 2"/>
          <p:cNvSpPr>
            <a:spLocks noGrp="1" noChangeArrowheads="1"/>
          </p:cNvSpPr>
          <p:nvPr>
            <p:ph type="title"/>
          </p:nvPr>
        </p:nvSpPr>
        <p:spPr/>
        <p:txBody>
          <a:bodyPr/>
          <a:lstStyle/>
          <a:p>
            <a:endParaRPr lang="zh-CN" altLang="zh-CN"/>
          </a:p>
        </p:txBody>
      </p:sp>
      <p:sp>
        <p:nvSpPr>
          <p:cNvPr id="215043" name="Rectangle 3"/>
          <p:cNvSpPr>
            <a:spLocks noGrp="1" noChangeArrowheads="1"/>
          </p:cNvSpPr>
          <p:nvPr>
            <p:ph type="body" idx="1"/>
          </p:nvPr>
        </p:nvSpPr>
        <p:spPr>
          <a:xfrm>
            <a:off x="1066800" y="1166813"/>
            <a:ext cx="7620000" cy="5200650"/>
          </a:xfrm>
        </p:spPr>
        <p:txBody>
          <a:bodyPr/>
          <a:lstStyle/>
          <a:p>
            <a:pPr>
              <a:buFont typeface="Wingdings" pitchFamily="2" charset="2"/>
              <a:buNone/>
            </a:pPr>
            <a:r>
              <a:rPr lang="en-US" altLang="zh-CN">
                <a:solidFill>
                  <a:srgbClr val="000000"/>
                </a:solidFill>
                <a:latin typeface="楷体_GB2312" pitchFamily="49" charset="-122"/>
                <a:ea typeface="楷体_GB2312" pitchFamily="49" charset="-122"/>
              </a:rPr>
              <a:t>  </a:t>
            </a:r>
            <a:r>
              <a:rPr lang="en-US" altLang="zh-CN" b="0">
                <a:latin typeface="楷体_GB2312" pitchFamily="49" charset="-122"/>
                <a:ea typeface="楷体_GB2312" pitchFamily="49" charset="-122"/>
              </a:rPr>
              <a:t>c)</a:t>
            </a:r>
            <a:r>
              <a:rPr lang="en-US" altLang="zh-CN" b="0">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x</a:t>
            </a:r>
            <a:r>
              <a:rPr lang="en-US" altLang="zh-CN" b="0">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y(P(x,y)∧Q(y,z))∧</a:t>
            </a:r>
            <a:r>
              <a:rPr lang="en-US" altLang="zh-CN" b="0">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xP(x,y):</a:t>
            </a:r>
            <a:r>
              <a:rPr lang="en-US" altLang="zh-CN" b="0">
                <a:latin typeface="楷体_GB2312" pitchFamily="49" charset="-122"/>
                <a:ea typeface="楷体_GB2312" pitchFamily="49" charset="-122"/>
                <a:sym typeface="Symbol" pitchFamily="18" charset="2"/>
              </a:rPr>
              <a:t>   </a:t>
            </a:r>
            <a:r>
              <a:rPr lang="en-US" altLang="zh-CN" b="0">
                <a:latin typeface="楷体_GB2312" pitchFamily="49" charset="-122"/>
                <a:ea typeface="楷体_GB2312" pitchFamily="49" charset="-122"/>
              </a:rPr>
              <a:t>x</a:t>
            </a:r>
            <a:r>
              <a:rPr lang="en-US" altLang="zh-CN" b="0">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y</a:t>
            </a:r>
            <a:r>
              <a:rPr lang="zh-CN" altLang="en-US" b="0">
                <a:latin typeface="楷体_GB2312" pitchFamily="49" charset="-122"/>
                <a:ea typeface="楷体_GB2312" pitchFamily="49" charset="-122"/>
              </a:rPr>
              <a:t>的辖域是</a:t>
            </a:r>
            <a:r>
              <a:rPr lang="en-US" altLang="zh-CN" b="0">
                <a:latin typeface="楷体_GB2312" pitchFamily="49" charset="-122"/>
                <a:ea typeface="楷体_GB2312" pitchFamily="49" charset="-122"/>
              </a:rPr>
              <a:t>P(x,y) ∧Q(y,z),x,y</a:t>
            </a:r>
            <a:r>
              <a:rPr lang="zh-CN" altLang="en-US" b="0">
                <a:latin typeface="楷体_GB2312" pitchFamily="49" charset="-122"/>
                <a:ea typeface="楷体_GB2312" pitchFamily="49" charset="-122"/>
              </a:rPr>
              <a:t>为约束变元，</a:t>
            </a:r>
            <a:r>
              <a:rPr lang="en-US" altLang="zh-CN" b="0">
                <a:latin typeface="楷体_GB2312" pitchFamily="49" charset="-122"/>
                <a:ea typeface="楷体_GB2312" pitchFamily="49" charset="-122"/>
              </a:rPr>
              <a:t>z</a:t>
            </a:r>
            <a:r>
              <a:rPr lang="zh-CN" altLang="en-US" b="0">
                <a:latin typeface="楷体_GB2312" pitchFamily="49" charset="-122"/>
                <a:ea typeface="楷体_GB2312" pitchFamily="49" charset="-122"/>
              </a:rPr>
              <a:t>为自由变元， </a:t>
            </a:r>
            <a:r>
              <a:rPr lang="zh-CN" altLang="en-US" b="0">
                <a:latin typeface="楷体_GB2312" pitchFamily="49" charset="-122"/>
                <a:ea typeface="楷体_GB2312" pitchFamily="49" charset="-122"/>
                <a:sym typeface="Symbol" pitchFamily="18" charset="2"/>
              </a:rPr>
              <a:t></a:t>
            </a:r>
            <a:r>
              <a:rPr lang="en-US" altLang="zh-CN" b="0">
                <a:latin typeface="楷体_GB2312" pitchFamily="49" charset="-122"/>
                <a:ea typeface="楷体_GB2312" pitchFamily="49" charset="-122"/>
              </a:rPr>
              <a:t>x</a:t>
            </a:r>
            <a:r>
              <a:rPr lang="zh-CN" altLang="en-US" b="0">
                <a:latin typeface="楷体_GB2312" pitchFamily="49" charset="-122"/>
                <a:ea typeface="楷体_GB2312" pitchFamily="49" charset="-122"/>
              </a:rPr>
              <a:t>的辖域是</a:t>
            </a:r>
            <a:r>
              <a:rPr lang="en-US" altLang="zh-CN" b="0">
                <a:latin typeface="楷体_GB2312" pitchFamily="49" charset="-122"/>
                <a:ea typeface="楷体_GB2312" pitchFamily="49" charset="-122"/>
              </a:rPr>
              <a:t>P(x,y),x</a:t>
            </a:r>
            <a:r>
              <a:rPr lang="zh-CN" altLang="en-US" b="0">
                <a:latin typeface="楷体_GB2312" pitchFamily="49" charset="-122"/>
                <a:ea typeface="楷体_GB2312" pitchFamily="49" charset="-122"/>
              </a:rPr>
              <a:t>是约束变元，</a:t>
            </a:r>
            <a:r>
              <a:rPr lang="en-US" altLang="zh-CN" b="0">
                <a:latin typeface="楷体_GB2312" pitchFamily="49" charset="-122"/>
                <a:ea typeface="楷体_GB2312" pitchFamily="49" charset="-122"/>
              </a:rPr>
              <a:t>y</a:t>
            </a:r>
            <a:r>
              <a:rPr lang="zh-CN" altLang="en-US" b="0">
                <a:latin typeface="楷体_GB2312" pitchFamily="49" charset="-122"/>
                <a:ea typeface="楷体_GB2312" pitchFamily="49" charset="-122"/>
              </a:rPr>
              <a:t>是自由变元。</a:t>
            </a:r>
            <a:endParaRPr lang="zh-CN" altLang="en-US" b="0">
              <a:latin typeface="楷体_GB2312" pitchFamily="49" charset="-122"/>
              <a:ea typeface="楷体_GB2312" pitchFamily="49" charset="-122"/>
              <a:sym typeface="Symbol" pitchFamily="18" charset="2"/>
            </a:endParaRPr>
          </a:p>
          <a:p>
            <a:pPr>
              <a:buClr>
                <a:srgbClr val="FF0000"/>
              </a:buClr>
              <a:buFont typeface="Wingdings" pitchFamily="2" charset="2"/>
              <a:buChar char="n"/>
            </a:pPr>
            <a:r>
              <a:rPr lang="zh-CN" altLang="en-US">
                <a:solidFill>
                  <a:srgbClr val="0000FF"/>
                </a:solidFill>
                <a:latin typeface="楷体_GB2312" pitchFamily="49" charset="-122"/>
                <a:ea typeface="楷体_GB2312" pitchFamily="49" charset="-122"/>
              </a:rPr>
              <a:t>一个公式中允许一个变元既是约束出现</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又是自由出现。</a:t>
            </a:r>
            <a:r>
              <a:rPr lang="zh-CN" altLang="en-US" u="sng">
                <a:solidFill>
                  <a:srgbClr val="0000FF"/>
                </a:solidFill>
                <a:latin typeface="楷体_GB2312" pitchFamily="49" charset="-122"/>
                <a:ea typeface="楷体_GB2312" pitchFamily="49" charset="-122"/>
              </a:rPr>
              <a:t>为了避免</a:t>
            </a:r>
            <a:r>
              <a:rPr lang="zh-CN" altLang="en-US">
                <a:solidFill>
                  <a:srgbClr val="0000FF"/>
                </a:solidFill>
                <a:latin typeface="楷体_GB2312" pitchFamily="49" charset="-122"/>
                <a:ea typeface="楷体_GB2312" pitchFamily="49" charset="-122"/>
              </a:rPr>
              <a:t>由于变元的约束与自由同时出现</a:t>
            </a:r>
            <a:r>
              <a:rPr lang="en-US" altLang="zh-CN">
                <a:solidFill>
                  <a:srgbClr val="0000FF"/>
                </a:solidFill>
                <a:latin typeface="楷体_GB2312" pitchFamily="49" charset="-122"/>
                <a:ea typeface="楷体_GB2312" pitchFamily="49" charset="-122"/>
              </a:rPr>
              <a:t>,</a:t>
            </a:r>
            <a:r>
              <a:rPr lang="zh-CN" altLang="en-US" u="sng">
                <a:solidFill>
                  <a:srgbClr val="0000FF"/>
                </a:solidFill>
                <a:latin typeface="楷体_GB2312" pitchFamily="49" charset="-122"/>
                <a:ea typeface="楷体_GB2312" pitchFamily="49" charset="-122"/>
              </a:rPr>
              <a:t>引起概念上的混乱</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故可对</a:t>
            </a:r>
            <a:r>
              <a:rPr lang="zh-CN" altLang="en-US">
                <a:solidFill>
                  <a:srgbClr val="CC00FF"/>
                </a:solidFill>
                <a:latin typeface="楷体_GB2312" pitchFamily="49" charset="-122"/>
                <a:ea typeface="楷体_GB2312" pitchFamily="49" charset="-122"/>
              </a:rPr>
              <a:t>约束变元</a:t>
            </a:r>
            <a:r>
              <a:rPr lang="zh-CN" altLang="en-US">
                <a:solidFill>
                  <a:srgbClr val="FF0000"/>
                </a:solidFill>
                <a:latin typeface="楷体_GB2312" pitchFamily="49" charset="-122"/>
                <a:ea typeface="楷体_GB2312" pitchFamily="49" charset="-122"/>
              </a:rPr>
              <a:t>换名</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对</a:t>
            </a:r>
            <a:r>
              <a:rPr lang="zh-CN" altLang="en-US">
                <a:solidFill>
                  <a:srgbClr val="CC00FF"/>
                </a:solidFill>
                <a:latin typeface="楷体_GB2312" pitchFamily="49" charset="-122"/>
                <a:ea typeface="楷体_GB2312" pitchFamily="49" charset="-122"/>
              </a:rPr>
              <a:t>自由变元</a:t>
            </a:r>
            <a:r>
              <a:rPr lang="zh-CN" altLang="en-US">
                <a:solidFill>
                  <a:srgbClr val="FF0000"/>
                </a:solidFill>
                <a:latin typeface="楷体_GB2312" pitchFamily="49" charset="-122"/>
                <a:ea typeface="楷体_GB2312" pitchFamily="49" charset="-122"/>
              </a:rPr>
              <a:t>代入</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使得一个变元在一个公式中只以一种形式出现</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即把变元的自由出现和约束出现分开。</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5DA995-3325-4029-AB8C-31180B43F8D7}"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3DE3A413-E700-4257-B284-B29C2B95AA3B}" type="slidenum">
              <a:rPr lang="en-US" altLang="zh-CN"/>
              <a:pPr/>
              <a:t>57</a:t>
            </a:fld>
            <a:r>
              <a:rPr lang="en-US" altLang="zh-CN"/>
              <a:t>/70</a:t>
            </a:r>
          </a:p>
        </p:txBody>
      </p:sp>
      <p:sp>
        <p:nvSpPr>
          <p:cNvPr id="157698" name="Rectangle 2"/>
          <p:cNvSpPr>
            <a:spLocks noGrp="1" noChangeArrowheads="1"/>
          </p:cNvSpPr>
          <p:nvPr>
            <p:ph type="title"/>
          </p:nvPr>
        </p:nvSpPr>
        <p:spPr/>
        <p:txBody>
          <a:bodyPr/>
          <a:lstStyle/>
          <a:p>
            <a:r>
              <a:rPr lang="zh-CN" altLang="en-US" sz="3600">
                <a:solidFill>
                  <a:srgbClr val="FF0000"/>
                </a:solidFill>
                <a:ea typeface="楷体_GB2312" pitchFamily="49" charset="-122"/>
              </a:rPr>
              <a:t>两个规则</a:t>
            </a:r>
            <a:r>
              <a:rPr lang="en-US" altLang="zh-CN" sz="3600">
                <a:solidFill>
                  <a:srgbClr val="FF0000"/>
                </a:solidFill>
                <a:ea typeface="楷体_GB2312" pitchFamily="49" charset="-122"/>
              </a:rPr>
              <a:t>:</a:t>
            </a:r>
          </a:p>
        </p:txBody>
      </p:sp>
      <p:sp>
        <p:nvSpPr>
          <p:cNvPr id="157702" name="Rectangle 6"/>
          <p:cNvSpPr>
            <a:spLocks noChangeArrowheads="1"/>
          </p:cNvSpPr>
          <p:nvPr/>
        </p:nvSpPr>
        <p:spPr bwMode="auto">
          <a:xfrm>
            <a:off x="1116013" y="1196975"/>
            <a:ext cx="7772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Font typeface="Wingdings" pitchFamily="2" charset="2"/>
              <a:buChar char="n"/>
            </a:pPr>
            <a:r>
              <a:rPr lang="zh-CN" altLang="en-US" sz="2800" b="1">
                <a:solidFill>
                  <a:srgbClr val="FF0000"/>
                </a:solidFill>
                <a:latin typeface="楷体_GB2312" pitchFamily="49" charset="-122"/>
                <a:ea typeface="楷体_GB2312" pitchFamily="49" charset="-122"/>
              </a:rPr>
              <a:t>规则</a:t>
            </a:r>
            <a:r>
              <a:rPr lang="en-US" altLang="zh-CN" sz="2800" b="1">
                <a:solidFill>
                  <a:srgbClr val="FF0000"/>
                </a:solidFill>
                <a:latin typeface="楷体_GB2312" pitchFamily="49" charset="-122"/>
                <a:ea typeface="楷体_GB2312" pitchFamily="49" charset="-122"/>
              </a:rPr>
              <a:t>1 (</a:t>
            </a:r>
            <a:r>
              <a:rPr lang="zh-CN" altLang="en-US" sz="2800" b="1">
                <a:solidFill>
                  <a:srgbClr val="0000FF"/>
                </a:solidFill>
                <a:latin typeface="楷体_GB2312" pitchFamily="49" charset="-122"/>
                <a:ea typeface="楷体_GB2312" pitchFamily="49" charset="-122"/>
              </a:rPr>
              <a:t>约束变元的</a:t>
            </a:r>
            <a:r>
              <a:rPr lang="zh-CN" altLang="en-US" sz="2800" b="1">
                <a:solidFill>
                  <a:srgbClr val="FF0000"/>
                </a:solidFill>
                <a:latin typeface="楷体_GB2312" pitchFamily="49" charset="-122"/>
                <a:ea typeface="楷体_GB2312" pitchFamily="49" charset="-122"/>
              </a:rPr>
              <a:t>换名规则</a:t>
            </a:r>
            <a:r>
              <a:rPr lang="en-US" altLang="zh-CN" sz="2800" b="1">
                <a:solidFill>
                  <a:srgbClr val="FF0000"/>
                </a:solidFill>
                <a:latin typeface="楷体_GB2312" pitchFamily="49" charset="-122"/>
                <a:ea typeface="楷体_GB2312" pitchFamily="49" charset="-122"/>
              </a:rPr>
              <a:t>)</a:t>
            </a:r>
            <a:r>
              <a:rPr lang="zh-CN" altLang="en-US" sz="2800" b="1">
                <a:solidFill>
                  <a:srgbClr val="FF0000"/>
                </a:solidFill>
                <a:latin typeface="楷体_GB2312" pitchFamily="49" charset="-122"/>
                <a:ea typeface="楷体_GB2312" pitchFamily="49" charset="-122"/>
              </a:rPr>
              <a:t>：</a:t>
            </a:r>
          </a:p>
          <a:p>
            <a:pPr marL="742950" lvl="1" indent="-285750">
              <a:spcBef>
                <a:spcPct val="20000"/>
              </a:spcBef>
              <a:buClr>
                <a:srgbClr val="00FF00"/>
              </a:buClr>
              <a:buSzPts val="2800"/>
            </a:pPr>
            <a:r>
              <a:rPr lang="en-US" altLang="zh-CN" sz="2800" b="1">
                <a:solidFill>
                  <a:srgbClr val="0000FF"/>
                </a:solidFill>
                <a:latin typeface="楷体_GB2312" pitchFamily="49" charset="-122"/>
                <a:ea typeface="楷体_GB2312" pitchFamily="49" charset="-122"/>
              </a:rPr>
              <a:t>1</a:t>
            </a:r>
            <a:r>
              <a:rPr lang="zh-CN" altLang="en-US" sz="2800" b="1">
                <a:solidFill>
                  <a:srgbClr val="0000FF"/>
                </a:solidFill>
                <a:latin typeface="楷体_GB2312" pitchFamily="49" charset="-122"/>
                <a:ea typeface="楷体_GB2312" pitchFamily="49" charset="-122"/>
              </a:rPr>
              <a:t>）将量词中出现的变元以及该量词辖域中此变量之所有约束出现都用新的个体变元替换。</a:t>
            </a:r>
          </a:p>
          <a:p>
            <a:pPr marL="742950" lvl="1" indent="-285750">
              <a:spcBef>
                <a:spcPct val="20000"/>
              </a:spcBef>
              <a:buClr>
                <a:srgbClr val="00FF00"/>
              </a:buClr>
              <a:buSzPts val="2800"/>
            </a:pPr>
            <a:r>
              <a:rPr lang="en-US" altLang="zh-CN" sz="2800" b="1">
                <a:solidFill>
                  <a:srgbClr val="0000FF"/>
                </a:solidFill>
                <a:latin typeface="楷体_GB2312" pitchFamily="49" charset="-122"/>
                <a:ea typeface="楷体_GB2312" pitchFamily="49" charset="-122"/>
              </a:rPr>
              <a:t>2</a:t>
            </a:r>
            <a:r>
              <a:rPr lang="zh-CN" altLang="en-US" sz="2800" b="1">
                <a:solidFill>
                  <a:srgbClr val="0000FF"/>
                </a:solidFill>
                <a:latin typeface="楷体_GB2312" pitchFamily="49" charset="-122"/>
                <a:ea typeface="楷体_GB2312" pitchFamily="49" charset="-122"/>
              </a:rPr>
              <a:t>）新的变元一定要有别于改名辖域中的所有其它变量。</a:t>
            </a:r>
          </a:p>
          <a:p>
            <a:pPr marL="342900" indent="-342900" algn="just">
              <a:lnSpc>
                <a:spcPct val="120000"/>
              </a:lnSpc>
              <a:buClr>
                <a:srgbClr val="B2B2B2"/>
              </a:buClr>
              <a:buFont typeface="Wingdings" pitchFamily="2" charset="2"/>
              <a:buChar char="n"/>
            </a:pPr>
            <a:r>
              <a:rPr lang="zh-CN" altLang="en-US" sz="2800" b="1">
                <a:solidFill>
                  <a:srgbClr val="B2B2B2"/>
                </a:solidFill>
                <a:latin typeface="楷体_GB2312" pitchFamily="49" charset="-122"/>
                <a:ea typeface="楷体_GB2312" pitchFamily="49" charset="-122"/>
              </a:rPr>
              <a:t>规则</a:t>
            </a:r>
            <a:r>
              <a:rPr lang="en-US" altLang="zh-CN" sz="2800" b="1">
                <a:solidFill>
                  <a:srgbClr val="B2B2B2"/>
                </a:solidFill>
                <a:latin typeface="楷体_GB2312" pitchFamily="49" charset="-122"/>
                <a:ea typeface="楷体_GB2312" pitchFamily="49" charset="-122"/>
              </a:rPr>
              <a:t>2 (</a:t>
            </a:r>
            <a:r>
              <a:rPr lang="zh-CN" altLang="en-US" sz="2800" b="1">
                <a:solidFill>
                  <a:srgbClr val="B2B2B2"/>
                </a:solidFill>
                <a:latin typeface="楷体_GB2312" pitchFamily="49" charset="-122"/>
                <a:ea typeface="楷体_GB2312" pitchFamily="49" charset="-122"/>
              </a:rPr>
              <a:t>自由变元的代入规则</a:t>
            </a:r>
            <a:r>
              <a:rPr lang="en-US" altLang="zh-CN" sz="2800" b="1">
                <a:solidFill>
                  <a:srgbClr val="B2B2B2"/>
                </a:solidFill>
                <a:latin typeface="楷体_GB2312" pitchFamily="49" charset="-122"/>
                <a:ea typeface="楷体_GB2312" pitchFamily="49" charset="-122"/>
              </a:rPr>
              <a:t>)</a:t>
            </a:r>
            <a:r>
              <a:rPr lang="zh-CN" altLang="en-US" sz="2800" b="1">
                <a:solidFill>
                  <a:srgbClr val="B2B2B2"/>
                </a:solidFill>
                <a:latin typeface="楷体_GB2312" pitchFamily="49" charset="-122"/>
                <a:ea typeface="楷体_GB2312" pitchFamily="49" charset="-122"/>
              </a:rPr>
              <a:t>：</a:t>
            </a:r>
          </a:p>
          <a:p>
            <a:pPr marL="742950" lvl="1" indent="-285750">
              <a:spcBef>
                <a:spcPct val="20000"/>
              </a:spcBef>
              <a:buClr>
                <a:srgbClr val="00FF00"/>
              </a:buClr>
              <a:buSzPts val="2800"/>
            </a:pPr>
            <a:r>
              <a:rPr lang="en-US" altLang="zh-CN" sz="2800" b="1">
                <a:solidFill>
                  <a:srgbClr val="B2B2B2"/>
                </a:solidFill>
                <a:latin typeface="楷体_GB2312" pitchFamily="49" charset="-122"/>
                <a:ea typeface="楷体_GB2312" pitchFamily="49" charset="-122"/>
              </a:rPr>
              <a:t>1</a:t>
            </a:r>
            <a:r>
              <a:rPr lang="zh-CN" altLang="en-US" sz="2800" b="1">
                <a:solidFill>
                  <a:srgbClr val="B2B2B2"/>
                </a:solidFill>
                <a:latin typeface="楷体_GB2312" pitchFamily="49" charset="-122"/>
                <a:ea typeface="楷体_GB2312" pitchFamily="49" charset="-122"/>
              </a:rPr>
              <a:t>）将公式中出现该自由变元的每一处都用新的个体变元替换。</a:t>
            </a:r>
          </a:p>
          <a:p>
            <a:pPr marL="742950" lvl="1" indent="-285750">
              <a:spcBef>
                <a:spcPct val="20000"/>
              </a:spcBef>
              <a:buClr>
                <a:srgbClr val="00FF00"/>
              </a:buClr>
              <a:buSzPts val="2800"/>
            </a:pPr>
            <a:r>
              <a:rPr lang="en-US" altLang="zh-CN" sz="2800" b="1">
                <a:solidFill>
                  <a:srgbClr val="B2B2B2"/>
                </a:solidFill>
                <a:latin typeface="楷体_GB2312" pitchFamily="49" charset="-122"/>
                <a:ea typeface="楷体_GB2312" pitchFamily="49" charset="-122"/>
              </a:rPr>
              <a:t>2</a:t>
            </a:r>
            <a:r>
              <a:rPr lang="zh-CN" altLang="en-US" sz="2800" b="1">
                <a:solidFill>
                  <a:srgbClr val="B2B2B2"/>
                </a:solidFill>
                <a:latin typeface="楷体_GB2312" pitchFamily="49" charset="-122"/>
                <a:ea typeface="楷体_GB2312" pitchFamily="49" charset="-122"/>
              </a:rPr>
              <a:t>）新变元不允许在原公式中以任何约束形式出现。</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C3F3C2-BA99-4CB5-87DA-7A1F9C33141F}"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29A3C6EF-D827-467E-B446-790544508473}" type="slidenum">
              <a:rPr lang="en-US" altLang="zh-CN"/>
              <a:pPr/>
              <a:t>58</a:t>
            </a:fld>
            <a:r>
              <a:rPr lang="en-US" altLang="zh-CN"/>
              <a:t>/70</a:t>
            </a:r>
          </a:p>
        </p:txBody>
      </p:sp>
      <p:sp>
        <p:nvSpPr>
          <p:cNvPr id="216066" name="Rectangle 2"/>
          <p:cNvSpPr>
            <a:spLocks noGrp="1" noChangeArrowheads="1"/>
          </p:cNvSpPr>
          <p:nvPr>
            <p:ph type="title"/>
          </p:nvPr>
        </p:nvSpPr>
        <p:spPr/>
        <p:txBody>
          <a:bodyPr/>
          <a:lstStyle/>
          <a:p>
            <a:r>
              <a:rPr lang="zh-CN" altLang="en-US" sz="3600">
                <a:solidFill>
                  <a:srgbClr val="FF0000"/>
                </a:solidFill>
                <a:ea typeface="楷体_GB2312" pitchFamily="49" charset="-122"/>
              </a:rPr>
              <a:t>两个规则</a:t>
            </a:r>
            <a:r>
              <a:rPr lang="en-US" altLang="zh-CN" sz="3600">
                <a:solidFill>
                  <a:srgbClr val="FF0000"/>
                </a:solidFill>
                <a:ea typeface="楷体_GB2312" pitchFamily="49" charset="-122"/>
              </a:rPr>
              <a:t>:</a:t>
            </a:r>
          </a:p>
        </p:txBody>
      </p:sp>
      <p:sp>
        <p:nvSpPr>
          <p:cNvPr id="216067" name="Rectangle 3"/>
          <p:cNvSpPr>
            <a:spLocks noChangeArrowheads="1"/>
          </p:cNvSpPr>
          <p:nvPr/>
        </p:nvSpPr>
        <p:spPr bwMode="auto">
          <a:xfrm>
            <a:off x="1116013" y="1196975"/>
            <a:ext cx="7772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FF0000"/>
              </a:buClr>
              <a:buSzPct val="114000"/>
              <a:buFont typeface="Wingdings" pitchFamily="2" charset="2"/>
              <a:buChar char="n"/>
            </a:pPr>
            <a:r>
              <a:rPr lang="zh-CN" altLang="en-US" sz="2800" b="1" dirty="0">
                <a:solidFill>
                  <a:srgbClr val="FF0000"/>
                </a:solidFill>
                <a:latin typeface="楷体_GB2312" pitchFamily="49" charset="-122"/>
                <a:ea typeface="楷体_GB2312" pitchFamily="49" charset="-122"/>
              </a:rPr>
              <a:t>规则</a:t>
            </a:r>
            <a:r>
              <a:rPr lang="en-US" altLang="zh-CN" sz="2800" b="1" dirty="0">
                <a:solidFill>
                  <a:srgbClr val="FF0000"/>
                </a:solidFill>
                <a:latin typeface="楷体_GB2312" pitchFamily="49" charset="-122"/>
                <a:ea typeface="楷体_GB2312" pitchFamily="49" charset="-122"/>
              </a:rPr>
              <a:t>1 (</a:t>
            </a:r>
            <a:r>
              <a:rPr lang="zh-CN" altLang="en-US" sz="2800" b="1" dirty="0">
                <a:solidFill>
                  <a:srgbClr val="0000FF"/>
                </a:solidFill>
                <a:latin typeface="楷体_GB2312" pitchFamily="49" charset="-122"/>
                <a:ea typeface="楷体_GB2312" pitchFamily="49" charset="-122"/>
              </a:rPr>
              <a:t>约束变元的</a:t>
            </a:r>
            <a:r>
              <a:rPr lang="zh-CN" altLang="en-US" sz="2800" b="1" dirty="0">
                <a:solidFill>
                  <a:srgbClr val="FF0000"/>
                </a:solidFill>
                <a:latin typeface="楷体_GB2312" pitchFamily="49" charset="-122"/>
                <a:ea typeface="楷体_GB2312" pitchFamily="49" charset="-122"/>
              </a:rPr>
              <a:t>换名规则</a:t>
            </a:r>
            <a:r>
              <a:rPr lang="en-US" altLang="zh-CN" sz="2800" b="1" dirty="0">
                <a:solidFill>
                  <a:srgbClr val="FF0000"/>
                </a:solidFill>
                <a:latin typeface="楷体_GB2312" pitchFamily="49" charset="-122"/>
                <a:ea typeface="楷体_GB2312" pitchFamily="49" charset="-122"/>
              </a:rPr>
              <a:t>)</a:t>
            </a:r>
            <a:r>
              <a:rPr lang="zh-CN" altLang="en-US" sz="2800" b="1" dirty="0">
                <a:solidFill>
                  <a:srgbClr val="FF0000"/>
                </a:solidFill>
                <a:latin typeface="楷体_GB2312" pitchFamily="49" charset="-122"/>
                <a:ea typeface="楷体_GB2312" pitchFamily="49" charset="-122"/>
              </a:rPr>
              <a:t>：</a:t>
            </a:r>
          </a:p>
          <a:p>
            <a:pPr marL="742950" lvl="1" indent="-285750">
              <a:spcBef>
                <a:spcPct val="20000"/>
              </a:spcBef>
              <a:buClr>
                <a:srgbClr val="00FF00"/>
              </a:buClr>
              <a:buSzPts val="2800"/>
            </a:pP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）将量词中出现的变元以及该量词辖域中此变量之所有约束出现都用新的个体变元替换。</a:t>
            </a:r>
          </a:p>
          <a:p>
            <a:pPr marL="742950" lvl="1" indent="-285750">
              <a:spcBef>
                <a:spcPct val="20000"/>
              </a:spcBef>
              <a:buClr>
                <a:srgbClr val="00FF00"/>
              </a:buClr>
              <a:buSzPts val="2800"/>
            </a:pPr>
            <a:r>
              <a:rPr lang="en-US" altLang="zh-CN" sz="2800" dirty="0">
                <a:latin typeface="楷体_GB2312" pitchFamily="49" charset="-122"/>
                <a:ea typeface="楷体_GB2312" pitchFamily="49" charset="-122"/>
              </a:rPr>
              <a:t>2</a:t>
            </a:r>
            <a:r>
              <a:rPr lang="zh-CN" altLang="en-US" sz="2800" dirty="0">
                <a:latin typeface="楷体_GB2312" pitchFamily="49" charset="-122"/>
                <a:ea typeface="楷体_GB2312" pitchFamily="49" charset="-122"/>
              </a:rPr>
              <a:t>）新的变元一定要有别于改名辖域中的所有其它变量。</a:t>
            </a:r>
          </a:p>
          <a:p>
            <a:pPr marL="342900" indent="-342900" algn="just">
              <a:lnSpc>
                <a:spcPct val="120000"/>
              </a:lnSpc>
              <a:buClr>
                <a:srgbClr val="FF0000"/>
              </a:buClr>
              <a:buSzPct val="114000"/>
              <a:buFont typeface="Wingdings" pitchFamily="2" charset="2"/>
              <a:buChar char="n"/>
            </a:pPr>
            <a:r>
              <a:rPr lang="zh-CN" altLang="en-US" sz="2800" b="1" dirty="0">
                <a:solidFill>
                  <a:srgbClr val="FF0000"/>
                </a:solidFill>
                <a:latin typeface="楷体_GB2312" pitchFamily="49" charset="-122"/>
                <a:ea typeface="楷体_GB2312" pitchFamily="49" charset="-122"/>
              </a:rPr>
              <a:t>规则</a:t>
            </a:r>
            <a:r>
              <a:rPr lang="en-US" altLang="zh-CN" sz="2800" b="1" dirty="0">
                <a:solidFill>
                  <a:srgbClr val="FF0000"/>
                </a:solidFill>
                <a:latin typeface="楷体_GB2312" pitchFamily="49" charset="-122"/>
                <a:ea typeface="楷体_GB2312" pitchFamily="49" charset="-122"/>
              </a:rPr>
              <a:t>2 (</a:t>
            </a:r>
            <a:r>
              <a:rPr lang="zh-CN" altLang="en-US" sz="2800" b="1" dirty="0">
                <a:solidFill>
                  <a:srgbClr val="0000FF"/>
                </a:solidFill>
                <a:latin typeface="楷体_GB2312" pitchFamily="49" charset="-122"/>
                <a:ea typeface="楷体_GB2312" pitchFamily="49" charset="-122"/>
              </a:rPr>
              <a:t>自由变元的</a:t>
            </a:r>
            <a:r>
              <a:rPr lang="zh-CN" altLang="en-US" sz="2800" b="1" dirty="0">
                <a:solidFill>
                  <a:srgbClr val="FF0000"/>
                </a:solidFill>
                <a:latin typeface="楷体_GB2312" pitchFamily="49" charset="-122"/>
                <a:ea typeface="楷体_GB2312" pitchFamily="49" charset="-122"/>
              </a:rPr>
              <a:t>代入规则</a:t>
            </a:r>
            <a:r>
              <a:rPr lang="en-US" altLang="zh-CN" sz="2800" b="1" dirty="0">
                <a:solidFill>
                  <a:srgbClr val="FF0000"/>
                </a:solidFill>
                <a:latin typeface="楷体_GB2312" pitchFamily="49" charset="-122"/>
                <a:ea typeface="楷体_GB2312" pitchFamily="49" charset="-122"/>
              </a:rPr>
              <a:t>)</a:t>
            </a:r>
            <a:r>
              <a:rPr lang="zh-CN" altLang="en-US" sz="2800" b="1" dirty="0">
                <a:solidFill>
                  <a:srgbClr val="FF0000"/>
                </a:solidFill>
                <a:latin typeface="楷体_GB2312" pitchFamily="49" charset="-122"/>
                <a:ea typeface="楷体_GB2312" pitchFamily="49" charset="-122"/>
              </a:rPr>
              <a:t>：</a:t>
            </a:r>
          </a:p>
          <a:p>
            <a:pPr marL="742950" lvl="1" indent="-285750">
              <a:spcBef>
                <a:spcPct val="20000"/>
              </a:spcBef>
              <a:buClr>
                <a:srgbClr val="00FF00"/>
              </a:buClr>
              <a:buSzPts val="2800"/>
            </a:pPr>
            <a:r>
              <a:rPr lang="en-US" altLang="zh-CN" sz="2800" b="1" dirty="0">
                <a:solidFill>
                  <a:srgbClr val="0000FF"/>
                </a:solidFill>
                <a:latin typeface="楷体_GB2312" pitchFamily="49" charset="-122"/>
                <a:ea typeface="楷体_GB2312" pitchFamily="49" charset="-122"/>
              </a:rPr>
              <a:t>1</a:t>
            </a:r>
            <a:r>
              <a:rPr lang="zh-CN" altLang="en-US" sz="2800" b="1" dirty="0">
                <a:solidFill>
                  <a:srgbClr val="0000FF"/>
                </a:solidFill>
                <a:latin typeface="楷体_GB2312" pitchFamily="49" charset="-122"/>
                <a:ea typeface="楷体_GB2312" pitchFamily="49" charset="-122"/>
              </a:rPr>
              <a:t>）将公式中出现该自由变元的每一处都用新的个体变元替换。</a:t>
            </a:r>
          </a:p>
          <a:p>
            <a:pPr marL="742950" lvl="1" indent="-285750">
              <a:spcBef>
                <a:spcPct val="20000"/>
              </a:spcBef>
              <a:buClr>
                <a:srgbClr val="00FF00"/>
              </a:buClr>
              <a:buSzPts val="2800"/>
            </a:pPr>
            <a:r>
              <a:rPr lang="en-US" altLang="zh-CN" sz="2800" b="1" dirty="0">
                <a:solidFill>
                  <a:srgbClr val="0000FF"/>
                </a:solidFill>
                <a:latin typeface="楷体_GB2312" pitchFamily="49" charset="-122"/>
                <a:ea typeface="楷体_GB2312" pitchFamily="49" charset="-122"/>
              </a:rPr>
              <a:t>2</a:t>
            </a:r>
            <a:r>
              <a:rPr lang="zh-CN" altLang="en-US" sz="2800" b="1" dirty="0">
                <a:solidFill>
                  <a:srgbClr val="0000FF"/>
                </a:solidFill>
                <a:latin typeface="楷体_GB2312" pitchFamily="49" charset="-122"/>
                <a:ea typeface="楷体_GB2312" pitchFamily="49" charset="-122"/>
              </a:rPr>
              <a:t>）新变元不允许在原公式中以任何约束形式出现。</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8CDA186-49AF-449F-AD38-00E8D6D0CE9B}"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62AA9104-57C4-46D3-A402-DA048A87AB36}" type="slidenum">
              <a:rPr lang="en-US" altLang="zh-CN"/>
              <a:pPr/>
              <a:t>59</a:t>
            </a:fld>
            <a:r>
              <a:rPr lang="en-US" altLang="zh-CN"/>
              <a:t>/70</a:t>
            </a:r>
          </a:p>
        </p:txBody>
      </p:sp>
      <p:sp>
        <p:nvSpPr>
          <p:cNvPr id="177154" name="Rectangle 2"/>
          <p:cNvSpPr>
            <a:spLocks noGrp="1" noChangeArrowheads="1"/>
          </p:cNvSpPr>
          <p:nvPr>
            <p:ph type="title"/>
          </p:nvPr>
        </p:nvSpPr>
        <p:spPr>
          <a:xfrm>
            <a:off x="1547813" y="304800"/>
            <a:ext cx="7077075" cy="719138"/>
          </a:xfrm>
        </p:spPr>
        <p:txBody>
          <a:bodyPr/>
          <a:lstStyle/>
          <a:p>
            <a:pPr algn="l"/>
            <a:r>
              <a:rPr lang="zh-CN" altLang="en-US">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1.7</a:t>
            </a:r>
            <a:r>
              <a:rPr lang="zh-CN" altLang="en-US" sz="3600">
                <a:solidFill>
                  <a:srgbClr val="FF0000"/>
                </a:solidFill>
                <a:latin typeface="楷体_GB2312" pitchFamily="49" charset="-122"/>
                <a:ea typeface="楷体_GB2312" pitchFamily="49" charset="-122"/>
              </a:rPr>
              <a:t>：</a:t>
            </a:r>
          </a:p>
        </p:txBody>
      </p:sp>
      <p:sp>
        <p:nvSpPr>
          <p:cNvPr id="177156" name="Rectangle 4"/>
          <p:cNvSpPr>
            <a:spLocks noChangeArrowheads="1"/>
          </p:cNvSpPr>
          <p:nvPr/>
        </p:nvSpPr>
        <p:spPr bwMode="auto">
          <a:xfrm>
            <a:off x="1258888" y="1052513"/>
            <a:ext cx="7239000" cy="470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533400" indent="-533400" algn="just">
              <a:lnSpc>
                <a:spcPct val="120000"/>
              </a:lnSpc>
              <a:buClr>
                <a:srgbClr val="FF0000"/>
              </a:buClr>
              <a:buFont typeface="Wingdings" pitchFamily="2" charset="2"/>
              <a:buChar char="n"/>
            </a:pPr>
            <a:r>
              <a:rPr lang="zh-CN" altLang="en-US" sz="2800" b="1">
                <a:solidFill>
                  <a:srgbClr val="0000FF"/>
                </a:solidFill>
                <a:latin typeface="楷体_GB2312" pitchFamily="49" charset="-122"/>
                <a:ea typeface="楷体_GB2312" pitchFamily="49" charset="-122"/>
              </a:rPr>
              <a:t>设	</a:t>
            </a:r>
            <a:r>
              <a:rPr lang="en-US" altLang="zh-CN" sz="2800" b="1">
                <a:solidFill>
                  <a:srgbClr val="0000FF"/>
                </a:solidFill>
                <a:latin typeface="楷体_GB2312" pitchFamily="49" charset="-122"/>
                <a:ea typeface="楷体_GB2312" pitchFamily="49" charset="-122"/>
              </a:rPr>
              <a:t>P(x)</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x</a:t>
            </a:r>
            <a:r>
              <a:rPr lang="zh-CN" altLang="en-US" sz="2800" b="1">
                <a:solidFill>
                  <a:srgbClr val="0000FF"/>
                </a:solidFill>
                <a:latin typeface="楷体_GB2312" pitchFamily="49" charset="-122"/>
                <a:ea typeface="楷体_GB2312" pitchFamily="49" charset="-122"/>
              </a:rPr>
              <a:t>是素数</a:t>
            </a:r>
          </a:p>
          <a:p>
            <a:pPr marL="533400" indent="-533400" algn="just">
              <a:lnSpc>
                <a:spcPct val="120000"/>
              </a:lnSpc>
              <a:buClr>
                <a:srgbClr val="00FF00"/>
              </a:buClr>
              <a:buFont typeface="Wingdings" pitchFamily="2" charset="2"/>
              <a:buNone/>
            </a:pPr>
            <a:r>
              <a:rPr lang="zh-CN" altLang="en-US" sz="2800" b="1">
                <a:solidFill>
                  <a:srgbClr val="0000FF"/>
                </a:solidFill>
                <a:latin typeface="楷体_GB2312" pitchFamily="49" charset="-122"/>
                <a:ea typeface="楷体_GB2312" pitchFamily="49" charset="-122"/>
              </a:rPr>
              <a:t>		</a:t>
            </a:r>
            <a:r>
              <a:rPr lang="en-US" altLang="zh-CN" sz="2800" b="1">
                <a:solidFill>
                  <a:srgbClr val="0000FF"/>
                </a:solidFill>
                <a:latin typeface="楷体_GB2312" pitchFamily="49" charset="-122"/>
                <a:ea typeface="楷体_GB2312" pitchFamily="49" charset="-122"/>
              </a:rPr>
              <a:t>I(x)</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x</a:t>
            </a:r>
            <a:r>
              <a:rPr lang="zh-CN" altLang="en-US" sz="2800" b="1">
                <a:solidFill>
                  <a:srgbClr val="0000FF"/>
                </a:solidFill>
                <a:latin typeface="楷体_GB2312" pitchFamily="49" charset="-122"/>
                <a:ea typeface="楷体_GB2312" pitchFamily="49" charset="-122"/>
              </a:rPr>
              <a:t>是整数</a:t>
            </a:r>
          </a:p>
          <a:p>
            <a:pPr marL="533400" indent="-533400" algn="just">
              <a:lnSpc>
                <a:spcPct val="120000"/>
              </a:lnSpc>
              <a:buClr>
                <a:srgbClr val="00FF00"/>
              </a:buClr>
              <a:buFont typeface="Wingdings" pitchFamily="2" charset="2"/>
              <a:buNone/>
            </a:pPr>
            <a:r>
              <a:rPr lang="zh-CN" altLang="en-US" sz="2800" b="1">
                <a:solidFill>
                  <a:srgbClr val="0000FF"/>
                </a:solidFill>
                <a:latin typeface="楷体_GB2312" pitchFamily="49" charset="-122"/>
                <a:ea typeface="楷体_GB2312" pitchFamily="49" charset="-122"/>
              </a:rPr>
              <a:t>		</a:t>
            </a:r>
            <a:r>
              <a:rPr lang="en-US" altLang="zh-CN" sz="2800" b="1">
                <a:solidFill>
                  <a:srgbClr val="0000FF"/>
                </a:solidFill>
                <a:latin typeface="楷体_GB2312" pitchFamily="49" charset="-122"/>
                <a:ea typeface="楷体_GB2312" pitchFamily="49" charset="-122"/>
              </a:rPr>
              <a:t>Q(x,y)</a:t>
            </a:r>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x+y=0</a:t>
            </a:r>
          </a:p>
          <a:p>
            <a:pPr marL="533400" indent="-533400" algn="just">
              <a:lnSpc>
                <a:spcPct val="120000"/>
              </a:lnSpc>
              <a:buClr>
                <a:srgbClr val="B2B2B2"/>
              </a:buClr>
              <a:buFont typeface="Wingdings" pitchFamily="2" charset="2"/>
              <a:buNone/>
            </a:pPr>
            <a:r>
              <a:rPr lang="en-US" altLang="zh-CN" sz="2800" b="1">
                <a:solidFill>
                  <a:srgbClr val="0000FF"/>
                </a:solidFill>
                <a:latin typeface="楷体_GB2312" pitchFamily="49" charset="-122"/>
                <a:ea typeface="楷体_GB2312" pitchFamily="49" charset="-122"/>
              </a:rPr>
              <a:t>   </a:t>
            </a:r>
            <a:r>
              <a:rPr lang="zh-CN" altLang="en-US" sz="2800" b="1">
                <a:solidFill>
                  <a:srgbClr val="B2B2B2"/>
                </a:solidFill>
                <a:latin typeface="楷体_GB2312" pitchFamily="49" charset="-122"/>
                <a:ea typeface="楷体_GB2312" pitchFamily="49" charset="-122"/>
              </a:rPr>
              <a:t>用语句描述下述句子，并判断其真假值。</a:t>
            </a:r>
          </a:p>
          <a:p>
            <a:pPr marL="533400" indent="-533400" algn="just">
              <a:lnSpc>
                <a:spcPct val="120000"/>
              </a:lnSpc>
              <a:buClr>
                <a:srgbClr val="B2B2B2"/>
              </a:buClr>
              <a:buFont typeface="Wingdings" pitchFamily="2" charset="2"/>
              <a:buAutoNum type="arabicParenR"/>
            </a:pPr>
            <a:r>
              <a:rPr lang="zh-CN" altLang="zh-CN" sz="2800" b="1" noProof="1">
                <a:solidFill>
                  <a:srgbClr val="B2B2B2"/>
                </a:solidFill>
                <a:latin typeface="楷体_GB2312" pitchFamily="49" charset="-122"/>
                <a:ea typeface="楷体_GB2312" pitchFamily="49" charset="-122"/>
              </a:rPr>
              <a:t>(</a:t>
            </a:r>
            <a:r>
              <a:rPr lang="zh-CN" altLang="en-US" sz="2800" b="1" noProof="1">
                <a:solidFill>
                  <a:srgbClr val="B2B2B2"/>
                </a:solidFill>
                <a:latin typeface="楷体_GB2312" pitchFamily="49" charset="-122"/>
                <a:ea typeface="楷体_GB2312" pitchFamily="49" charset="-122"/>
                <a:sym typeface="Symbol" pitchFamily="18" charset="2"/>
              </a:rPr>
              <a:t></a:t>
            </a:r>
            <a:r>
              <a:rPr lang="en-US" altLang="en-US" sz="2800" b="1" noProof="1">
                <a:solidFill>
                  <a:srgbClr val="B2B2B2"/>
                </a:solidFill>
                <a:latin typeface="楷体_GB2312" pitchFamily="49" charset="-122"/>
                <a:ea typeface="楷体_GB2312" pitchFamily="49" charset="-122"/>
                <a:sym typeface="Symbol" pitchFamily="18" charset="2"/>
              </a:rPr>
              <a:t>x</a:t>
            </a:r>
            <a:r>
              <a:rPr lang="en-US" altLang="zh-CN" sz="2800" b="1" noProof="1">
                <a:solidFill>
                  <a:srgbClr val="B2B2B2"/>
                </a:solidFill>
                <a:latin typeface="楷体_GB2312" pitchFamily="49" charset="-122"/>
                <a:ea typeface="楷体_GB2312" pitchFamily="49" charset="-122"/>
                <a:sym typeface="Symbol" pitchFamily="18" charset="2"/>
              </a:rPr>
              <a:t>)</a:t>
            </a:r>
            <a:r>
              <a:rPr lang="en-US" altLang="en-US" sz="2800" b="1" noProof="1">
                <a:solidFill>
                  <a:srgbClr val="B2B2B2"/>
                </a:solidFill>
                <a:latin typeface="楷体_GB2312" pitchFamily="49" charset="-122"/>
                <a:ea typeface="楷体_GB2312" pitchFamily="49" charset="-122"/>
              </a:rPr>
              <a:t>(</a:t>
            </a:r>
            <a:r>
              <a:rPr lang="en-US" altLang="zh-CN" sz="2800" b="1" noProof="1">
                <a:solidFill>
                  <a:srgbClr val="B2B2B2"/>
                </a:solidFill>
                <a:latin typeface="楷体_GB2312" pitchFamily="49" charset="-122"/>
                <a:ea typeface="楷体_GB2312" pitchFamily="49" charset="-122"/>
              </a:rPr>
              <a:t>I(x)→P(x))</a:t>
            </a:r>
          </a:p>
          <a:p>
            <a:pPr marL="533400" indent="-533400" algn="just">
              <a:lnSpc>
                <a:spcPct val="120000"/>
              </a:lnSpc>
              <a:buClr>
                <a:srgbClr val="B2B2B2"/>
              </a:buClr>
              <a:buFont typeface="Wingdings" pitchFamily="2" charset="2"/>
              <a:buAutoNum type="arabicParenR"/>
            </a:pPr>
            <a:r>
              <a:rPr lang="en-US" altLang="zh-CN" sz="2800" b="1" noProof="1">
                <a:solidFill>
                  <a:srgbClr val="B2B2B2"/>
                </a:solidFill>
                <a:latin typeface="楷体_GB2312" pitchFamily="49" charset="-122"/>
                <a:ea typeface="楷体_GB2312" pitchFamily="49" charset="-122"/>
              </a:rPr>
              <a:t>(</a:t>
            </a:r>
            <a:r>
              <a:rPr lang="en-US" altLang="zh-CN" sz="2800" b="1" noProof="1">
                <a:solidFill>
                  <a:srgbClr val="B2B2B2"/>
                </a:solidFill>
                <a:latin typeface="楷体_GB2312" pitchFamily="49" charset="-122"/>
                <a:ea typeface="楷体_GB2312" pitchFamily="49" charset="-122"/>
                <a:sym typeface="Symbol" pitchFamily="18" charset="2"/>
              </a:rPr>
              <a:t>x)</a:t>
            </a:r>
            <a:r>
              <a:rPr lang="en-US" altLang="zh-CN" sz="2800" b="1" noProof="1">
                <a:solidFill>
                  <a:srgbClr val="B2B2B2"/>
                </a:solidFill>
                <a:latin typeface="楷体_GB2312" pitchFamily="49" charset="-122"/>
                <a:ea typeface="楷体_GB2312" pitchFamily="49" charset="-122"/>
              </a:rPr>
              <a:t>(I(x)∧P(x))</a:t>
            </a:r>
          </a:p>
          <a:p>
            <a:pPr marL="533400" indent="-533400" algn="just">
              <a:lnSpc>
                <a:spcPct val="120000"/>
              </a:lnSpc>
              <a:buClr>
                <a:srgbClr val="B2B2B2"/>
              </a:buClr>
              <a:buFont typeface="Wingdings" pitchFamily="2" charset="2"/>
              <a:buAutoNum type="arabicParenR"/>
            </a:pPr>
            <a:r>
              <a:rPr lang="en-US" altLang="zh-CN" sz="2800" b="1" noProof="1">
                <a:solidFill>
                  <a:srgbClr val="B2B2B2"/>
                </a:solidFill>
                <a:latin typeface="楷体_GB2312" pitchFamily="49" charset="-122"/>
                <a:ea typeface="楷体_GB2312" pitchFamily="49" charset="-122"/>
              </a:rPr>
              <a:t>(</a:t>
            </a:r>
            <a:r>
              <a:rPr lang="en-US" altLang="en-US" sz="2800" b="1" noProof="1">
                <a:solidFill>
                  <a:srgbClr val="B2B2B2"/>
                </a:solidFill>
                <a:latin typeface="楷体_GB2312" pitchFamily="49" charset="-122"/>
                <a:ea typeface="楷体_GB2312" pitchFamily="49" charset="-122"/>
                <a:sym typeface="Symbol" pitchFamily="18" charset="2"/>
              </a:rPr>
              <a:t>x</a:t>
            </a:r>
            <a:r>
              <a:rPr lang="en-US" altLang="zh-CN" sz="2800" b="1" noProof="1">
                <a:solidFill>
                  <a:srgbClr val="B2B2B2"/>
                </a:solidFill>
                <a:latin typeface="楷体_GB2312" pitchFamily="49" charset="-122"/>
                <a:ea typeface="楷体_GB2312" pitchFamily="49" charset="-122"/>
                <a:sym typeface="Symbol" pitchFamily="18" charset="2"/>
              </a:rPr>
              <a:t>)</a:t>
            </a:r>
            <a:r>
              <a:rPr lang="en-US" altLang="zh-CN" sz="2800" b="1" noProof="1">
                <a:solidFill>
                  <a:srgbClr val="B2B2B2"/>
                </a:solidFill>
                <a:latin typeface="楷体_GB2312" pitchFamily="49" charset="-122"/>
                <a:ea typeface="楷体_GB2312" pitchFamily="49" charset="-122"/>
              </a:rPr>
              <a:t>(</a:t>
            </a:r>
            <a:r>
              <a:rPr lang="en-US" altLang="en-US" sz="2800" b="1" noProof="1">
                <a:solidFill>
                  <a:srgbClr val="B2B2B2"/>
                </a:solidFill>
                <a:latin typeface="楷体_GB2312" pitchFamily="49" charset="-122"/>
                <a:ea typeface="楷体_GB2312" pitchFamily="49" charset="-122"/>
                <a:sym typeface="Symbol" pitchFamily="18" charset="2"/>
              </a:rPr>
              <a:t>y</a:t>
            </a:r>
            <a:r>
              <a:rPr lang="en-US" altLang="zh-CN" sz="2800" b="1" noProof="1">
                <a:solidFill>
                  <a:srgbClr val="B2B2B2"/>
                </a:solidFill>
                <a:latin typeface="楷体_GB2312" pitchFamily="49" charset="-122"/>
                <a:ea typeface="楷体_GB2312" pitchFamily="49" charset="-122"/>
                <a:sym typeface="Symbol" pitchFamily="18" charset="2"/>
              </a:rPr>
              <a:t>)</a:t>
            </a:r>
            <a:r>
              <a:rPr lang="en-US" altLang="zh-CN" sz="2800" b="1" noProof="1">
                <a:solidFill>
                  <a:srgbClr val="B2B2B2"/>
                </a:solidFill>
                <a:latin typeface="楷体_GB2312" pitchFamily="49" charset="-122"/>
                <a:ea typeface="楷体_GB2312" pitchFamily="49" charset="-122"/>
              </a:rPr>
              <a:t>(I(x)∧I(y)→Q(x，y))</a:t>
            </a:r>
          </a:p>
          <a:p>
            <a:pPr marL="533400" indent="-533400" algn="just">
              <a:lnSpc>
                <a:spcPct val="120000"/>
              </a:lnSpc>
              <a:buClr>
                <a:srgbClr val="B2B2B2"/>
              </a:buClr>
              <a:buFont typeface="Wingdings" pitchFamily="2" charset="2"/>
              <a:buAutoNum type="arabicParenR"/>
            </a:pPr>
            <a:r>
              <a:rPr lang="en-US" altLang="zh-CN" sz="2800" b="1" noProof="1">
                <a:solidFill>
                  <a:srgbClr val="B2B2B2"/>
                </a:solidFill>
                <a:latin typeface="楷体_GB2312" pitchFamily="49" charset="-122"/>
                <a:ea typeface="楷体_GB2312" pitchFamily="49" charset="-122"/>
              </a:rPr>
              <a:t>(</a:t>
            </a:r>
            <a:r>
              <a:rPr lang="en-US" altLang="en-US" sz="2800" b="1" noProof="1">
                <a:solidFill>
                  <a:srgbClr val="B2B2B2"/>
                </a:solidFill>
                <a:latin typeface="楷体_GB2312" pitchFamily="49" charset="-122"/>
                <a:ea typeface="楷体_GB2312" pitchFamily="49" charset="-122"/>
                <a:sym typeface="Symbol" pitchFamily="18" charset="2"/>
              </a:rPr>
              <a:t>x</a:t>
            </a:r>
            <a:r>
              <a:rPr lang="en-US" altLang="zh-CN" sz="2800" b="1" noProof="1">
                <a:solidFill>
                  <a:srgbClr val="B2B2B2"/>
                </a:solidFill>
                <a:latin typeface="楷体_GB2312" pitchFamily="49" charset="-122"/>
                <a:ea typeface="楷体_GB2312" pitchFamily="49" charset="-122"/>
                <a:sym typeface="Symbol" pitchFamily="18" charset="2"/>
              </a:rPr>
              <a:t>)</a:t>
            </a:r>
            <a:r>
              <a:rPr lang="en-US" altLang="zh-CN" sz="2800" b="1" noProof="1">
                <a:solidFill>
                  <a:srgbClr val="B2B2B2"/>
                </a:solidFill>
                <a:latin typeface="楷体_GB2312" pitchFamily="49" charset="-122"/>
                <a:ea typeface="楷体_GB2312" pitchFamily="49" charset="-122"/>
              </a:rPr>
              <a:t>(I(x)→(</a:t>
            </a:r>
            <a:r>
              <a:rPr lang="en-US" altLang="zh-CN" sz="2800" b="1" noProof="1">
                <a:solidFill>
                  <a:srgbClr val="B2B2B2"/>
                </a:solidFill>
                <a:latin typeface="楷体_GB2312" pitchFamily="49" charset="-122"/>
                <a:ea typeface="楷体_GB2312" pitchFamily="49" charset="-122"/>
                <a:sym typeface="Symbol" pitchFamily="18" charset="2"/>
              </a:rPr>
              <a:t>y)</a:t>
            </a:r>
            <a:r>
              <a:rPr lang="en-US" altLang="zh-CN" sz="2800" b="1" noProof="1">
                <a:solidFill>
                  <a:srgbClr val="B2B2B2"/>
                </a:solidFill>
                <a:latin typeface="楷体_GB2312" pitchFamily="49" charset="-122"/>
                <a:ea typeface="楷体_GB2312" pitchFamily="49" charset="-122"/>
              </a:rPr>
              <a:t>(I(y)∧Q(x，y)))</a:t>
            </a:r>
          </a:p>
          <a:p>
            <a:pPr marL="533400" indent="-533400" algn="just">
              <a:lnSpc>
                <a:spcPct val="120000"/>
              </a:lnSpc>
              <a:buClr>
                <a:srgbClr val="B2B2B2"/>
              </a:buClr>
              <a:buFont typeface="Wingdings" pitchFamily="2" charset="2"/>
              <a:buAutoNum type="arabicParenR"/>
            </a:pPr>
            <a:r>
              <a:rPr lang="en-US" altLang="zh-CN" sz="2800" b="1" noProof="1">
                <a:solidFill>
                  <a:srgbClr val="B2B2B2"/>
                </a:solidFill>
                <a:latin typeface="楷体_GB2312" pitchFamily="49" charset="-122"/>
                <a:ea typeface="楷体_GB2312" pitchFamily="49" charset="-122"/>
              </a:rPr>
              <a:t>(</a:t>
            </a:r>
            <a:r>
              <a:rPr lang="en-US" altLang="zh-CN" sz="2800" b="1" noProof="1">
                <a:solidFill>
                  <a:srgbClr val="B2B2B2"/>
                </a:solidFill>
                <a:latin typeface="楷体_GB2312" pitchFamily="49" charset="-122"/>
                <a:ea typeface="楷体_GB2312" pitchFamily="49" charset="-122"/>
                <a:sym typeface="Symbol" pitchFamily="18" charset="2"/>
              </a:rPr>
              <a:t>x)</a:t>
            </a:r>
            <a:r>
              <a:rPr lang="en-US" altLang="zh-CN" sz="2800" b="1" noProof="1">
                <a:solidFill>
                  <a:srgbClr val="B2B2B2"/>
                </a:solidFill>
                <a:latin typeface="楷体_GB2312" pitchFamily="49" charset="-122"/>
                <a:ea typeface="楷体_GB2312" pitchFamily="49" charset="-122"/>
              </a:rPr>
              <a:t>(</a:t>
            </a:r>
            <a:r>
              <a:rPr lang="en-US" altLang="en-US" sz="2800" b="1" noProof="1">
                <a:solidFill>
                  <a:srgbClr val="B2B2B2"/>
                </a:solidFill>
                <a:latin typeface="楷体_GB2312" pitchFamily="49" charset="-122"/>
                <a:ea typeface="楷体_GB2312" pitchFamily="49" charset="-122"/>
                <a:sym typeface="Symbol" pitchFamily="18" charset="2"/>
              </a:rPr>
              <a:t>y</a:t>
            </a:r>
            <a:r>
              <a:rPr lang="en-US" altLang="zh-CN" sz="2800" b="1" noProof="1">
                <a:solidFill>
                  <a:srgbClr val="B2B2B2"/>
                </a:solidFill>
                <a:latin typeface="楷体_GB2312" pitchFamily="49" charset="-122"/>
                <a:ea typeface="楷体_GB2312" pitchFamily="49" charset="-122"/>
                <a:sym typeface="Symbol" pitchFamily="18" charset="2"/>
              </a:rPr>
              <a:t>)</a:t>
            </a:r>
            <a:r>
              <a:rPr lang="en-US" altLang="zh-CN" sz="2800" b="1" noProof="1">
                <a:solidFill>
                  <a:srgbClr val="B2B2B2"/>
                </a:solidFill>
                <a:latin typeface="楷体_GB2312" pitchFamily="49" charset="-122"/>
                <a:ea typeface="楷体_GB2312" pitchFamily="49" charset="-122"/>
              </a:rPr>
              <a:t>(I(x)∧(I(y)→Q(x，y)))</a:t>
            </a:r>
            <a:endParaRPr lang="en-US" altLang="zh-CN" sz="2800" b="1">
              <a:solidFill>
                <a:srgbClr val="B2B2B2"/>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4B06D1AB-07E9-40FD-8502-F247308A63BB}" type="datetime1">
              <a:rPr lang="zh-CN" altLang="en-US"/>
              <a:pPr/>
              <a:t>2018/9/27</a:t>
            </a:fld>
            <a:endParaRPr lang="en-US" altLang="zh-CN"/>
          </a:p>
        </p:txBody>
      </p:sp>
      <p:sp>
        <p:nvSpPr>
          <p:cNvPr id="7" name="页脚占位符 4"/>
          <p:cNvSpPr>
            <a:spLocks noGrp="1"/>
          </p:cNvSpPr>
          <p:nvPr>
            <p:ph type="ftr" sz="quarter" idx="11"/>
          </p:nvPr>
        </p:nvSpPr>
        <p:spPr/>
        <p:txBody>
          <a:bodyPr/>
          <a:lstStyle/>
          <a:p>
            <a:r>
              <a:rPr lang="zh-CN" altLang="en-US"/>
              <a:t>计算机学院</a:t>
            </a:r>
          </a:p>
        </p:txBody>
      </p:sp>
      <p:sp>
        <p:nvSpPr>
          <p:cNvPr id="8" name="灯片编号占位符 5"/>
          <p:cNvSpPr>
            <a:spLocks noGrp="1"/>
          </p:cNvSpPr>
          <p:nvPr>
            <p:ph type="sldNum" sz="quarter" idx="12"/>
          </p:nvPr>
        </p:nvSpPr>
        <p:spPr/>
        <p:txBody>
          <a:bodyPr/>
          <a:lstStyle/>
          <a:p>
            <a:fld id="{40E44A20-B530-4055-BE82-3F0653C93468}" type="slidenum">
              <a:rPr lang="en-US" altLang="zh-CN"/>
              <a:pPr/>
              <a:t>6</a:t>
            </a:fld>
            <a:r>
              <a:rPr lang="en-US" altLang="zh-CN"/>
              <a:t>/70</a:t>
            </a:r>
          </a:p>
        </p:txBody>
      </p:sp>
      <p:sp>
        <p:nvSpPr>
          <p:cNvPr id="186370" name="Rectangle 2"/>
          <p:cNvSpPr>
            <a:spLocks noChangeArrowheads="1"/>
          </p:cNvSpPr>
          <p:nvPr/>
        </p:nvSpPr>
        <p:spPr bwMode="auto">
          <a:xfrm>
            <a:off x="1692275" y="260350"/>
            <a:ext cx="712470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3600" b="1">
              <a:solidFill>
                <a:srgbClr val="FF0000"/>
              </a:solidFill>
              <a:latin typeface="楷体_GB2312" pitchFamily="49" charset="-122"/>
              <a:ea typeface="楷体_GB2312" pitchFamily="49" charset="-122"/>
            </a:endParaRPr>
          </a:p>
        </p:txBody>
      </p:sp>
      <p:sp>
        <p:nvSpPr>
          <p:cNvPr id="186371" name="Rectangle 3"/>
          <p:cNvSpPr>
            <a:spLocks noChangeArrowheads="1"/>
          </p:cNvSpPr>
          <p:nvPr/>
        </p:nvSpPr>
        <p:spPr bwMode="auto">
          <a:xfrm>
            <a:off x="1187450" y="2924175"/>
            <a:ext cx="74676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zh-CN" altLang="en-US" b="1">
                <a:solidFill>
                  <a:srgbClr val="FF0000"/>
                </a:solidFill>
                <a:latin typeface="黑体" pitchFamily="2" charset="-122"/>
                <a:ea typeface="楷体_GB2312" pitchFamily="49" charset="-122"/>
              </a:rPr>
              <a:t>解：假设</a:t>
            </a:r>
            <a:r>
              <a:rPr lang="zh-CN" altLang="en-US" b="1">
                <a:solidFill>
                  <a:srgbClr val="0000FF"/>
                </a:solidFill>
                <a:latin typeface="黑体" pitchFamily="2" charset="-122"/>
                <a:ea typeface="楷体_GB2312" pitchFamily="49" charset="-122"/>
              </a:rPr>
              <a:t>：</a:t>
            </a:r>
            <a:endParaRPr lang="zh-CN" altLang="en-US" b="1">
              <a:solidFill>
                <a:srgbClr val="0000FF"/>
              </a:solidFill>
              <a:ea typeface="楷体_GB2312" pitchFamily="49" charset="-122"/>
            </a:endParaRPr>
          </a:p>
        </p:txBody>
      </p:sp>
      <p:sp>
        <p:nvSpPr>
          <p:cNvPr id="186372" name="Rectangle 4"/>
          <p:cNvSpPr>
            <a:spLocks noChangeArrowheads="1"/>
          </p:cNvSpPr>
          <p:nvPr/>
        </p:nvSpPr>
        <p:spPr bwMode="auto">
          <a:xfrm>
            <a:off x="1042988" y="1052513"/>
            <a:ext cx="7848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a:buFont typeface="Wingdings" pitchFamily="2" charset="2"/>
              <a:buChar char="n"/>
            </a:pPr>
            <a:r>
              <a:rPr lang="zh-CN" altLang="en-US" b="1">
                <a:solidFill>
                  <a:srgbClr val="FF0000"/>
                </a:solidFill>
                <a:latin typeface="楷体_GB2312" pitchFamily="49" charset="-122"/>
                <a:ea typeface="楷体_GB2312" pitchFamily="49" charset="-122"/>
              </a:rPr>
              <a:t>例</a:t>
            </a:r>
            <a:r>
              <a:rPr lang="en-US" altLang="zh-CN" b="1">
                <a:solidFill>
                  <a:srgbClr val="FF0000"/>
                </a:solidFill>
                <a:latin typeface="楷体_GB2312" pitchFamily="49" charset="-122"/>
                <a:ea typeface="楷体_GB2312" pitchFamily="49" charset="-122"/>
              </a:rPr>
              <a:t>1.2</a:t>
            </a:r>
            <a:r>
              <a:rPr lang="en-US" altLang="zh-CN" b="1">
                <a:latin typeface="楷体_GB2312" pitchFamily="49" charset="-122"/>
                <a:ea typeface="楷体_GB2312" pitchFamily="49" charset="-122"/>
              </a:rPr>
              <a:t> </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著名的苏格拉底三段论</a:t>
            </a:r>
            <a:r>
              <a:rPr lang="en-US" altLang="zh-CN">
                <a:latin typeface="楷体_GB2312" pitchFamily="49" charset="-122"/>
                <a:ea typeface="楷体_GB2312" pitchFamily="49" charset="-122"/>
              </a:rPr>
              <a:t>)</a:t>
            </a:r>
          </a:p>
          <a:p>
            <a:pPr algn="just"/>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设自然语言中的三个命题：</a:t>
            </a:r>
          </a:p>
          <a:p>
            <a:pPr algn="just">
              <a:buClr>
                <a:srgbClr val="00FF00"/>
              </a:buClr>
              <a:buSzPts val="2400"/>
              <a:buFont typeface="Wingdings" pitchFamily="2" charset="2"/>
              <a:buNone/>
            </a:pPr>
            <a:r>
              <a:rPr lang="zh-CN" altLang="en-US">
                <a:latin typeface="楷体_GB2312" pitchFamily="49" charset="-122"/>
                <a:ea typeface="楷体_GB2312" pitchFamily="49" charset="-122"/>
              </a:rPr>
              <a:t>   </a:t>
            </a:r>
            <a:r>
              <a:rPr lang="en-US" altLang="zh-CN">
                <a:latin typeface="楷体_GB2312" pitchFamily="49" charset="-122"/>
                <a:ea typeface="楷体_GB2312" pitchFamily="49" charset="-122"/>
              </a:rPr>
              <a:t>1</a:t>
            </a:r>
            <a:r>
              <a:rPr lang="zh-CN" altLang="en-US">
                <a:latin typeface="楷体_GB2312" pitchFamily="49" charset="-122"/>
                <a:ea typeface="楷体_GB2312" pitchFamily="49" charset="-122"/>
              </a:rPr>
              <a:t>）所有的人都是要死的；</a:t>
            </a:r>
          </a:p>
          <a:p>
            <a:pPr algn="just">
              <a:buClr>
                <a:srgbClr val="00FF00"/>
              </a:buClr>
              <a:buSzPts val="2400"/>
              <a:buFont typeface="Wingdings" pitchFamily="2" charset="2"/>
              <a:buNone/>
            </a:pPr>
            <a:r>
              <a:rPr lang="zh-CN" altLang="en-US">
                <a:latin typeface="楷体_GB2312" pitchFamily="49" charset="-122"/>
                <a:ea typeface="楷体_GB2312" pitchFamily="49" charset="-122"/>
              </a:rPr>
              <a:t>   </a:t>
            </a:r>
            <a:r>
              <a:rPr lang="en-US" altLang="zh-CN">
                <a:latin typeface="楷体_GB2312" pitchFamily="49" charset="-122"/>
                <a:ea typeface="楷体_GB2312" pitchFamily="49" charset="-122"/>
              </a:rPr>
              <a:t>2</a:t>
            </a:r>
            <a:r>
              <a:rPr lang="zh-CN" altLang="en-US">
                <a:latin typeface="楷体_GB2312" pitchFamily="49" charset="-122"/>
                <a:ea typeface="楷体_GB2312" pitchFamily="49" charset="-122"/>
              </a:rPr>
              <a:t>）苏格拉底是人；</a:t>
            </a:r>
          </a:p>
          <a:p>
            <a:pPr algn="just">
              <a:buClr>
                <a:srgbClr val="00FF00"/>
              </a:buClr>
              <a:buSzPts val="2400"/>
              <a:buFont typeface="Wingdings" pitchFamily="2" charset="2"/>
              <a:buNone/>
            </a:pPr>
            <a:r>
              <a:rPr lang="zh-CN" altLang="en-US">
                <a:latin typeface="楷体_GB2312" pitchFamily="49" charset="-122"/>
                <a:ea typeface="楷体_GB2312" pitchFamily="49" charset="-122"/>
              </a:rPr>
              <a:t>   </a:t>
            </a:r>
            <a:r>
              <a:rPr lang="en-US" altLang="zh-CN">
                <a:latin typeface="楷体_GB2312" pitchFamily="49" charset="-122"/>
                <a:ea typeface="楷体_GB2312" pitchFamily="49" charset="-122"/>
              </a:rPr>
              <a:t>3</a:t>
            </a:r>
            <a:r>
              <a:rPr lang="zh-CN" altLang="en-US">
                <a:latin typeface="楷体_GB2312" pitchFamily="49" charset="-122"/>
                <a:ea typeface="楷体_GB2312" pitchFamily="49" charset="-122"/>
              </a:rPr>
              <a:t>）所以，苏格拉底是要死的。</a:t>
            </a:r>
          </a:p>
        </p:txBody>
      </p:sp>
      <p:sp>
        <p:nvSpPr>
          <p:cNvPr id="186373" name="Rectangle 5"/>
          <p:cNvSpPr>
            <a:spLocks noChangeArrowheads="1"/>
          </p:cNvSpPr>
          <p:nvPr/>
        </p:nvSpPr>
        <p:spPr bwMode="auto">
          <a:xfrm>
            <a:off x="1116013" y="3500438"/>
            <a:ext cx="7704137" cy="2534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lgn="just"/>
            <a:r>
              <a:rPr lang="en-US" altLang="zh-CN" sz="2000" b="1" dirty="0">
                <a:latin typeface="楷体_GB2312" pitchFamily="49" charset="-122"/>
                <a:ea typeface="楷体_GB2312" pitchFamily="49" charset="-122"/>
              </a:rPr>
              <a:t>     </a:t>
            </a:r>
            <a:r>
              <a:rPr lang="en-US" altLang="zh-CN" sz="2000" b="1" dirty="0">
                <a:solidFill>
                  <a:srgbClr val="0000FF"/>
                </a:solidFill>
                <a:latin typeface="楷体_GB2312" pitchFamily="49" charset="-122"/>
                <a:ea typeface="楷体_GB2312" pitchFamily="49" charset="-122"/>
              </a:rPr>
              <a:t>P</a:t>
            </a:r>
            <a:r>
              <a:rPr lang="zh-CN" altLang="en-US" sz="2000" b="1" dirty="0">
                <a:solidFill>
                  <a:srgbClr val="0000FF"/>
                </a:solidFill>
                <a:latin typeface="楷体_GB2312" pitchFamily="49" charset="-122"/>
                <a:ea typeface="楷体_GB2312" pitchFamily="49" charset="-122"/>
              </a:rPr>
              <a:t>：所有的人都是要死的；</a:t>
            </a:r>
          </a:p>
          <a:p>
            <a:pPr algn="just"/>
            <a:r>
              <a:rPr lang="zh-CN" altLang="en-US" sz="2000" b="1" dirty="0">
                <a:solidFill>
                  <a:srgbClr val="0000FF"/>
                </a:solidFill>
                <a:latin typeface="楷体_GB2312" pitchFamily="49" charset="-122"/>
                <a:ea typeface="楷体_GB2312" pitchFamily="49" charset="-122"/>
              </a:rPr>
              <a:t>     </a:t>
            </a:r>
            <a:r>
              <a:rPr lang="en-US" altLang="zh-CN" sz="2000" b="1" dirty="0">
                <a:solidFill>
                  <a:srgbClr val="0000FF"/>
                </a:solidFill>
                <a:latin typeface="楷体_GB2312" pitchFamily="49" charset="-122"/>
                <a:ea typeface="楷体_GB2312" pitchFamily="49" charset="-122"/>
              </a:rPr>
              <a:t>Q</a:t>
            </a:r>
            <a:r>
              <a:rPr lang="zh-CN" altLang="en-US" sz="2000" b="1" dirty="0">
                <a:solidFill>
                  <a:srgbClr val="0000FF"/>
                </a:solidFill>
                <a:latin typeface="楷体_GB2312" pitchFamily="49" charset="-122"/>
                <a:ea typeface="楷体_GB2312" pitchFamily="49" charset="-122"/>
              </a:rPr>
              <a:t>：苏格拉底是人。</a:t>
            </a:r>
          </a:p>
          <a:p>
            <a:pPr algn="just"/>
            <a:r>
              <a:rPr lang="zh-CN" altLang="en-US" sz="2000" b="1" dirty="0">
                <a:solidFill>
                  <a:srgbClr val="0000FF"/>
                </a:solidFill>
                <a:latin typeface="楷体_GB2312" pitchFamily="49" charset="-122"/>
                <a:ea typeface="楷体_GB2312" pitchFamily="49" charset="-122"/>
              </a:rPr>
              <a:t>     </a:t>
            </a:r>
            <a:r>
              <a:rPr lang="en-US" altLang="zh-CN" sz="2000" b="1" dirty="0">
                <a:solidFill>
                  <a:srgbClr val="0000FF"/>
                </a:solidFill>
                <a:latin typeface="楷体_GB2312" pitchFamily="49" charset="-122"/>
                <a:ea typeface="楷体_GB2312" pitchFamily="49" charset="-122"/>
              </a:rPr>
              <a:t>R</a:t>
            </a:r>
            <a:r>
              <a:rPr lang="zh-CN" altLang="en-US" sz="2000" b="1" dirty="0">
                <a:solidFill>
                  <a:srgbClr val="0000FF"/>
                </a:solidFill>
                <a:latin typeface="楷体_GB2312" pitchFamily="49" charset="-122"/>
                <a:ea typeface="楷体_GB2312" pitchFamily="49" charset="-122"/>
              </a:rPr>
              <a:t>：所以，苏格拉底是要死的。</a:t>
            </a:r>
          </a:p>
          <a:p>
            <a:pPr algn="just"/>
            <a:r>
              <a:rPr lang="zh-CN" altLang="en-US" sz="2000" b="1" dirty="0">
                <a:solidFill>
                  <a:srgbClr val="0000FF"/>
                </a:solidFill>
                <a:latin typeface="楷体_GB2312" pitchFamily="49" charset="-122"/>
                <a:ea typeface="楷体_GB2312" pitchFamily="49" charset="-122"/>
              </a:rPr>
              <a:t>     </a:t>
            </a:r>
            <a:r>
              <a:rPr lang="zh-CN" altLang="en-US" sz="2000" b="1" dirty="0">
                <a:solidFill>
                  <a:srgbClr val="FF0000"/>
                </a:solidFill>
                <a:latin typeface="楷体_GB2312" pitchFamily="49" charset="-122"/>
                <a:ea typeface="楷体_GB2312" pitchFamily="49" charset="-122"/>
              </a:rPr>
              <a:t>显然</a:t>
            </a:r>
            <a:r>
              <a:rPr lang="zh-CN" altLang="en-US" sz="2000" b="1" dirty="0">
                <a:solidFill>
                  <a:srgbClr val="0000FF"/>
                </a:solidFill>
                <a:latin typeface="楷体_GB2312" pitchFamily="49" charset="-122"/>
                <a:ea typeface="楷体_GB2312" pitchFamily="49" charset="-122"/>
              </a:rPr>
              <a:t>，无论用什么方法也无法推论出</a:t>
            </a:r>
          </a:p>
          <a:p>
            <a:pPr algn="just"/>
            <a:r>
              <a:rPr lang="zh-CN" altLang="en-US" sz="2000" b="1" dirty="0">
                <a:solidFill>
                  <a:srgbClr val="0000FF"/>
                </a:solidFill>
                <a:latin typeface="楷体_GB2312" pitchFamily="49" charset="-122"/>
                <a:ea typeface="楷体_GB2312" pitchFamily="49" charset="-122"/>
              </a:rPr>
              <a:t>                </a:t>
            </a:r>
            <a:r>
              <a:rPr lang="en-US" altLang="zh-CN" sz="2000" b="1" dirty="0">
                <a:solidFill>
                  <a:srgbClr val="0000FF"/>
                </a:solidFill>
                <a:latin typeface="楷体_GB2312" pitchFamily="49" charset="-122"/>
                <a:ea typeface="楷体_GB2312" pitchFamily="49" charset="-122"/>
              </a:rPr>
              <a:t>P</a:t>
            </a:r>
            <a:r>
              <a:rPr lang="zh-CN" altLang="en-US" sz="2000" b="1" dirty="0">
                <a:solidFill>
                  <a:srgbClr val="0000FF"/>
                </a:solidFill>
                <a:latin typeface="楷体_GB2312" pitchFamily="49" charset="-122"/>
                <a:ea typeface="楷体_GB2312" pitchFamily="49" charset="-122"/>
              </a:rPr>
              <a:t>，</a:t>
            </a:r>
            <a:r>
              <a:rPr lang="en-US" altLang="zh-CN" sz="2000" b="1" dirty="0">
                <a:solidFill>
                  <a:srgbClr val="0000FF"/>
                </a:solidFill>
                <a:latin typeface="楷体_GB2312" pitchFamily="49" charset="-122"/>
                <a:ea typeface="楷体_GB2312" pitchFamily="49" charset="-122"/>
              </a:rPr>
              <a:t>Q </a:t>
            </a:r>
            <a:r>
              <a:rPr lang="en-US" altLang="zh-CN" sz="2000" b="1" dirty="0">
                <a:solidFill>
                  <a:srgbClr val="0000FF"/>
                </a:solidFill>
                <a:latin typeface="楷体_GB2312" pitchFamily="49" charset="-122"/>
                <a:ea typeface="楷体_GB2312" pitchFamily="49" charset="-122"/>
                <a:sym typeface="Symbol" pitchFamily="18" charset="2"/>
              </a:rPr>
              <a:t></a:t>
            </a:r>
            <a:r>
              <a:rPr lang="en-US" altLang="zh-CN" sz="2000" b="1" dirty="0">
                <a:solidFill>
                  <a:srgbClr val="0000FF"/>
                </a:solidFill>
                <a:latin typeface="楷体_GB2312" pitchFamily="49" charset="-122"/>
                <a:ea typeface="楷体_GB2312" pitchFamily="49" charset="-122"/>
              </a:rPr>
              <a:t>R</a:t>
            </a:r>
            <a:r>
              <a:rPr lang="zh-CN" altLang="en-US" sz="2000" b="1" dirty="0">
                <a:solidFill>
                  <a:srgbClr val="0000FF"/>
                </a:solidFill>
                <a:latin typeface="楷体_GB2312" pitchFamily="49" charset="-122"/>
                <a:ea typeface="楷体_GB2312" pitchFamily="49" charset="-122"/>
              </a:rPr>
              <a:t>。</a:t>
            </a:r>
          </a:p>
          <a:p>
            <a:pPr algn="just"/>
            <a:r>
              <a:rPr lang="zh-CN" altLang="en-US" sz="2000" b="1" dirty="0">
                <a:solidFill>
                  <a:srgbClr val="0000FF"/>
                </a:solidFill>
                <a:ea typeface="楷体_GB2312" pitchFamily="49" charset="-122"/>
              </a:rPr>
              <a:t>         </a:t>
            </a:r>
            <a:r>
              <a:rPr lang="zh-CN" altLang="en-US" sz="2000" b="1" dirty="0">
                <a:solidFill>
                  <a:srgbClr val="B2B2B2"/>
                </a:solidFill>
                <a:ea typeface="楷体_GB2312" pitchFamily="49" charset="-122"/>
              </a:rPr>
              <a:t>但是，这样简单的，凭直觉就知</a:t>
            </a:r>
            <a:r>
              <a:rPr lang="zh-CN" altLang="en-US" sz="2000" b="1" dirty="0" smtClean="0">
                <a:solidFill>
                  <a:srgbClr val="B2B2B2"/>
                </a:solidFill>
                <a:ea typeface="楷体_GB2312" pitchFamily="49" charset="-122"/>
              </a:rPr>
              <a:t>苏格拉底要死的</a:t>
            </a:r>
            <a:r>
              <a:rPr lang="zh-CN" altLang="en-US" sz="2000" b="1" dirty="0">
                <a:solidFill>
                  <a:srgbClr val="B2B2B2"/>
                </a:solidFill>
                <a:ea typeface="楷体_GB2312" pitchFamily="49" charset="-122"/>
              </a:rPr>
              <a:t>论证是正确的推理，命题逻辑却无能为力。</a:t>
            </a:r>
            <a:r>
              <a:rPr lang="zh-CN" altLang="en-US" sz="2000" b="1" dirty="0">
                <a:solidFill>
                  <a:srgbClr val="B2B2B2"/>
                </a:solidFill>
                <a:latin typeface="楷体_GB2312" pitchFamily="49" charset="-122"/>
                <a:ea typeface="楷体_GB2312" pitchFamily="49" charset="-122"/>
              </a:rPr>
              <a:t>这是由命题逻辑的局限性造成的，因此，需要对命题的内部关系进行研究。</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B2E1BC9-20F6-46DE-A07B-ED19A4E007A8}"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29A0712A-F5CA-41DE-B22D-83F456FF3208}" type="slidenum">
              <a:rPr lang="en-US" altLang="zh-CN"/>
              <a:pPr/>
              <a:t>60</a:t>
            </a:fld>
            <a:r>
              <a:rPr lang="en-US" altLang="zh-CN"/>
              <a:t>/70</a:t>
            </a:r>
          </a:p>
        </p:txBody>
      </p:sp>
      <p:sp>
        <p:nvSpPr>
          <p:cNvPr id="217090" name="Rectangle 2"/>
          <p:cNvSpPr>
            <a:spLocks noGrp="1" noChangeArrowheads="1"/>
          </p:cNvSpPr>
          <p:nvPr>
            <p:ph type="title"/>
          </p:nvPr>
        </p:nvSpPr>
        <p:spPr>
          <a:xfrm>
            <a:off x="1547813" y="304800"/>
            <a:ext cx="7077075" cy="719138"/>
          </a:xfrm>
        </p:spPr>
        <p:txBody>
          <a:bodyPr/>
          <a:lstStyle/>
          <a:p>
            <a:pPr algn="l"/>
            <a:r>
              <a:rPr lang="zh-CN" altLang="en-US">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1.7</a:t>
            </a:r>
            <a:r>
              <a:rPr lang="zh-CN" altLang="en-US" sz="3600">
                <a:solidFill>
                  <a:srgbClr val="FF0000"/>
                </a:solidFill>
                <a:latin typeface="楷体_GB2312" pitchFamily="49" charset="-122"/>
                <a:ea typeface="楷体_GB2312" pitchFamily="49" charset="-122"/>
              </a:rPr>
              <a:t>：</a:t>
            </a:r>
          </a:p>
        </p:txBody>
      </p:sp>
      <p:sp>
        <p:nvSpPr>
          <p:cNvPr id="217091" name="Rectangle 3"/>
          <p:cNvSpPr>
            <a:spLocks noChangeArrowheads="1"/>
          </p:cNvSpPr>
          <p:nvPr/>
        </p:nvSpPr>
        <p:spPr bwMode="auto">
          <a:xfrm>
            <a:off x="1258888" y="1052513"/>
            <a:ext cx="7239000" cy="470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533400" indent="-533400" algn="just">
              <a:lnSpc>
                <a:spcPct val="120000"/>
              </a:lnSpc>
              <a:buClr>
                <a:srgbClr val="FF0000"/>
              </a:buClr>
              <a:buFont typeface="Wingdings" pitchFamily="2" charset="2"/>
              <a:buChar char="n"/>
            </a:pPr>
            <a:r>
              <a:rPr lang="zh-CN" altLang="en-US" sz="2800" dirty="0">
                <a:latin typeface="楷体_GB2312" pitchFamily="49" charset="-122"/>
                <a:ea typeface="楷体_GB2312" pitchFamily="49" charset="-122"/>
              </a:rPr>
              <a:t>设	</a:t>
            </a:r>
            <a:r>
              <a:rPr lang="en-US" altLang="zh-CN" sz="2800" dirty="0">
                <a:latin typeface="楷体_GB2312" pitchFamily="49" charset="-122"/>
                <a:ea typeface="楷体_GB2312" pitchFamily="49" charset="-122"/>
              </a:rPr>
              <a:t>P(x)</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x</a:t>
            </a:r>
            <a:r>
              <a:rPr lang="zh-CN" altLang="en-US" sz="2800" dirty="0">
                <a:latin typeface="楷体_GB2312" pitchFamily="49" charset="-122"/>
                <a:ea typeface="楷体_GB2312" pitchFamily="49" charset="-122"/>
              </a:rPr>
              <a:t>是素数</a:t>
            </a:r>
          </a:p>
          <a:p>
            <a:pPr marL="533400" indent="-533400" algn="just">
              <a:lnSpc>
                <a:spcPct val="120000"/>
              </a:lnSpc>
              <a:buClr>
                <a:srgbClr val="00FF00"/>
              </a:buClr>
              <a:buFont typeface="Wingdings" pitchFamily="2" charset="2"/>
              <a:buNone/>
            </a:pPr>
            <a:r>
              <a:rPr lang="zh-CN" altLang="en-US" sz="2800" dirty="0">
                <a:latin typeface="楷体_GB2312" pitchFamily="49" charset="-122"/>
                <a:ea typeface="楷体_GB2312" pitchFamily="49" charset="-122"/>
              </a:rPr>
              <a:t>		</a:t>
            </a:r>
            <a:r>
              <a:rPr lang="en-US" altLang="zh-CN" sz="2800" dirty="0">
                <a:latin typeface="楷体_GB2312" pitchFamily="49" charset="-122"/>
                <a:ea typeface="楷体_GB2312" pitchFamily="49" charset="-122"/>
              </a:rPr>
              <a:t>I(x)</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x</a:t>
            </a:r>
            <a:r>
              <a:rPr lang="zh-CN" altLang="en-US" sz="2800" dirty="0">
                <a:latin typeface="楷体_GB2312" pitchFamily="49" charset="-122"/>
                <a:ea typeface="楷体_GB2312" pitchFamily="49" charset="-122"/>
              </a:rPr>
              <a:t>是整数</a:t>
            </a:r>
          </a:p>
          <a:p>
            <a:pPr marL="533400" indent="-533400" algn="just">
              <a:lnSpc>
                <a:spcPct val="120000"/>
              </a:lnSpc>
              <a:buClr>
                <a:srgbClr val="00FF00"/>
              </a:buClr>
              <a:buFont typeface="Wingdings" pitchFamily="2" charset="2"/>
              <a:buNone/>
            </a:pPr>
            <a:r>
              <a:rPr lang="zh-CN" altLang="en-US" sz="2800" dirty="0">
                <a:latin typeface="楷体_GB2312" pitchFamily="49" charset="-122"/>
                <a:ea typeface="楷体_GB2312" pitchFamily="49" charset="-122"/>
              </a:rPr>
              <a:t>		</a:t>
            </a:r>
            <a:r>
              <a:rPr lang="en-US" altLang="zh-CN" sz="2800" dirty="0">
                <a:latin typeface="楷体_GB2312" pitchFamily="49" charset="-122"/>
                <a:ea typeface="楷体_GB2312" pitchFamily="49" charset="-122"/>
              </a:rPr>
              <a:t>Q(</a:t>
            </a:r>
            <a:r>
              <a:rPr lang="en-US" altLang="zh-CN" sz="2800" dirty="0" err="1">
                <a:latin typeface="楷体_GB2312" pitchFamily="49" charset="-122"/>
                <a:ea typeface="楷体_GB2312" pitchFamily="49" charset="-122"/>
              </a:rPr>
              <a:t>x,y</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a:t>
            </a:r>
            <a:r>
              <a:rPr lang="en-US" altLang="zh-CN" sz="2800" dirty="0" err="1">
                <a:latin typeface="楷体_GB2312" pitchFamily="49" charset="-122"/>
                <a:ea typeface="楷体_GB2312" pitchFamily="49" charset="-122"/>
              </a:rPr>
              <a:t>x+y</a:t>
            </a:r>
            <a:r>
              <a:rPr lang="en-US" altLang="zh-CN" sz="2800" dirty="0">
                <a:latin typeface="楷体_GB2312" pitchFamily="49" charset="-122"/>
                <a:ea typeface="楷体_GB2312" pitchFamily="49" charset="-122"/>
              </a:rPr>
              <a:t>=0</a:t>
            </a:r>
          </a:p>
          <a:p>
            <a:pPr marL="533400" indent="-533400" algn="just">
              <a:lnSpc>
                <a:spcPct val="120000"/>
              </a:lnSpc>
              <a:buClr>
                <a:srgbClr val="00FF00"/>
              </a:buClr>
              <a:buFont typeface="Wingdings" pitchFamily="2" charset="2"/>
              <a:buNone/>
            </a:pPr>
            <a:r>
              <a:rPr lang="en-US" altLang="zh-CN" sz="2800" b="1" dirty="0">
                <a:solidFill>
                  <a:srgbClr val="0000FF"/>
                </a:solidFill>
                <a:latin typeface="楷体_GB2312" pitchFamily="49" charset="-122"/>
                <a:ea typeface="楷体_GB2312" pitchFamily="49" charset="-122"/>
              </a:rPr>
              <a:t>   </a:t>
            </a:r>
            <a:r>
              <a:rPr lang="zh-CN" altLang="en-US" sz="2800" b="1" dirty="0">
                <a:solidFill>
                  <a:srgbClr val="0000FF"/>
                </a:solidFill>
                <a:latin typeface="楷体_GB2312" pitchFamily="49" charset="-122"/>
                <a:ea typeface="楷体_GB2312" pitchFamily="49" charset="-122"/>
              </a:rPr>
              <a:t>用语句描述下述句子，并判断其真假值。</a:t>
            </a:r>
          </a:p>
          <a:p>
            <a:pPr marL="533400" indent="-533400" algn="just">
              <a:lnSpc>
                <a:spcPct val="120000"/>
              </a:lnSpc>
              <a:buClr>
                <a:srgbClr val="FF0000"/>
              </a:buClr>
              <a:buFont typeface="Wingdings" pitchFamily="2" charset="2"/>
              <a:buAutoNum type="arabicParenR"/>
            </a:pPr>
            <a:r>
              <a:rPr lang="zh-CN" altLang="zh-CN" sz="2800" b="1" noProof="1">
                <a:solidFill>
                  <a:srgbClr val="0000FF"/>
                </a:solidFill>
                <a:latin typeface="楷体_GB2312" pitchFamily="49" charset="-122"/>
                <a:ea typeface="楷体_GB2312" pitchFamily="49" charset="-122"/>
              </a:rPr>
              <a:t>(</a:t>
            </a:r>
            <a:r>
              <a:rPr lang="zh-CN" altLang="en-US" sz="2800" b="1" noProof="1">
                <a:solidFill>
                  <a:srgbClr val="0000FF"/>
                </a:solidFill>
                <a:latin typeface="楷体_GB2312" pitchFamily="49" charset="-122"/>
                <a:ea typeface="楷体_GB2312" pitchFamily="49" charset="-122"/>
                <a:sym typeface="Symbol" pitchFamily="18" charset="2"/>
              </a:rPr>
              <a:t></a:t>
            </a:r>
            <a:r>
              <a:rPr lang="en-US" altLang="en-US" sz="2800" b="1" noProof="1">
                <a:solidFill>
                  <a:srgbClr val="0000FF"/>
                </a:solidFill>
                <a:latin typeface="楷体_GB2312" pitchFamily="49" charset="-122"/>
                <a:ea typeface="楷体_GB2312" pitchFamily="49" charset="-122"/>
                <a:sym typeface="Symbol" pitchFamily="18" charset="2"/>
              </a:rPr>
              <a:t>x</a:t>
            </a:r>
            <a:r>
              <a:rPr lang="en-US" altLang="zh-CN" sz="2800" b="1" noProof="1">
                <a:solidFill>
                  <a:srgbClr val="0000FF"/>
                </a:solidFill>
                <a:latin typeface="楷体_GB2312" pitchFamily="49" charset="-122"/>
                <a:ea typeface="楷体_GB2312" pitchFamily="49" charset="-122"/>
                <a:sym typeface="Symbol" pitchFamily="18" charset="2"/>
              </a:rPr>
              <a:t>)</a:t>
            </a:r>
            <a:r>
              <a:rPr lang="en-US" altLang="en-US" sz="2800" b="1" noProof="1">
                <a:solidFill>
                  <a:srgbClr val="CC00FF"/>
                </a:solidFill>
                <a:latin typeface="楷体_GB2312" pitchFamily="49" charset="-122"/>
                <a:ea typeface="楷体_GB2312" pitchFamily="49" charset="-122"/>
              </a:rPr>
              <a:t>(</a:t>
            </a:r>
            <a:r>
              <a:rPr lang="en-US" altLang="zh-CN" sz="2800" b="1" noProof="1">
                <a:solidFill>
                  <a:srgbClr val="0000FF"/>
                </a:solidFill>
                <a:latin typeface="楷体_GB2312" pitchFamily="49" charset="-122"/>
                <a:ea typeface="楷体_GB2312" pitchFamily="49" charset="-122"/>
              </a:rPr>
              <a:t>I(x)→P(x)</a:t>
            </a:r>
            <a:r>
              <a:rPr lang="en-US" altLang="zh-CN" sz="2800" b="1" noProof="1">
                <a:solidFill>
                  <a:srgbClr val="CC00FF"/>
                </a:solidFill>
                <a:latin typeface="楷体_GB2312" pitchFamily="49" charset="-122"/>
                <a:ea typeface="楷体_GB2312" pitchFamily="49" charset="-122"/>
              </a:rPr>
              <a:t>)</a:t>
            </a:r>
          </a:p>
          <a:p>
            <a:pPr marL="533400" indent="-533400" algn="just">
              <a:lnSpc>
                <a:spcPct val="120000"/>
              </a:lnSpc>
              <a:buClr>
                <a:srgbClr val="FF0000"/>
              </a:buClr>
              <a:buFont typeface="Wingdings" pitchFamily="2" charset="2"/>
              <a:buAutoNum type="arabicParenR"/>
            </a:pPr>
            <a:r>
              <a:rPr lang="en-US" altLang="zh-CN" sz="2800" b="1" noProof="1">
                <a:solidFill>
                  <a:srgbClr val="0000FF"/>
                </a:solidFill>
                <a:latin typeface="楷体_GB2312" pitchFamily="49" charset="-122"/>
                <a:ea typeface="楷体_GB2312" pitchFamily="49" charset="-122"/>
              </a:rPr>
              <a:t>(</a:t>
            </a:r>
            <a:r>
              <a:rPr lang="en-US" altLang="zh-CN" sz="2800" b="1" noProof="1">
                <a:solidFill>
                  <a:srgbClr val="0000FF"/>
                </a:solidFill>
                <a:latin typeface="楷体_GB2312" pitchFamily="49" charset="-122"/>
                <a:ea typeface="楷体_GB2312" pitchFamily="49" charset="-122"/>
                <a:sym typeface="Symbol" pitchFamily="18" charset="2"/>
              </a:rPr>
              <a:t>x)</a:t>
            </a:r>
            <a:r>
              <a:rPr lang="en-US" altLang="zh-CN" sz="2800" b="1" noProof="1">
                <a:solidFill>
                  <a:srgbClr val="CC00FF"/>
                </a:solidFill>
                <a:latin typeface="楷体_GB2312" pitchFamily="49" charset="-122"/>
                <a:ea typeface="楷体_GB2312" pitchFamily="49" charset="-122"/>
              </a:rPr>
              <a:t>(</a:t>
            </a:r>
            <a:r>
              <a:rPr lang="en-US" altLang="zh-CN" sz="2800" b="1" noProof="1">
                <a:solidFill>
                  <a:srgbClr val="0000FF"/>
                </a:solidFill>
                <a:latin typeface="楷体_GB2312" pitchFamily="49" charset="-122"/>
                <a:ea typeface="楷体_GB2312" pitchFamily="49" charset="-122"/>
              </a:rPr>
              <a:t>I(x)∧P(x)</a:t>
            </a:r>
            <a:r>
              <a:rPr lang="en-US" altLang="zh-CN" sz="2800" b="1" noProof="1">
                <a:solidFill>
                  <a:srgbClr val="CC00FF"/>
                </a:solidFill>
                <a:latin typeface="楷体_GB2312" pitchFamily="49" charset="-122"/>
                <a:ea typeface="楷体_GB2312" pitchFamily="49" charset="-122"/>
              </a:rPr>
              <a:t>)</a:t>
            </a:r>
          </a:p>
          <a:p>
            <a:pPr marL="533400" indent="-533400" algn="just">
              <a:lnSpc>
                <a:spcPct val="120000"/>
              </a:lnSpc>
              <a:buClr>
                <a:srgbClr val="FF0000"/>
              </a:buClr>
              <a:buFont typeface="Wingdings" pitchFamily="2" charset="2"/>
              <a:buAutoNum type="arabicParenR"/>
            </a:pPr>
            <a:r>
              <a:rPr lang="en-US" altLang="zh-CN" sz="2800" b="1" noProof="1">
                <a:solidFill>
                  <a:srgbClr val="0000FF"/>
                </a:solidFill>
                <a:latin typeface="楷体_GB2312" pitchFamily="49" charset="-122"/>
                <a:ea typeface="楷体_GB2312" pitchFamily="49" charset="-122"/>
              </a:rPr>
              <a:t>(</a:t>
            </a:r>
            <a:r>
              <a:rPr lang="en-US" altLang="en-US" sz="2800" b="1" noProof="1">
                <a:solidFill>
                  <a:srgbClr val="0000FF"/>
                </a:solidFill>
                <a:latin typeface="楷体_GB2312" pitchFamily="49" charset="-122"/>
                <a:ea typeface="楷体_GB2312" pitchFamily="49" charset="-122"/>
                <a:sym typeface="Symbol" pitchFamily="18" charset="2"/>
              </a:rPr>
              <a:t>x</a:t>
            </a:r>
            <a:r>
              <a:rPr lang="en-US" altLang="zh-CN" sz="2800" b="1" noProof="1">
                <a:solidFill>
                  <a:srgbClr val="0000FF"/>
                </a:solidFill>
                <a:latin typeface="楷体_GB2312" pitchFamily="49" charset="-122"/>
                <a:ea typeface="楷体_GB2312" pitchFamily="49" charset="-122"/>
                <a:sym typeface="Symbol" pitchFamily="18" charset="2"/>
              </a:rPr>
              <a:t>)</a:t>
            </a:r>
            <a:r>
              <a:rPr lang="en-US" altLang="zh-CN" sz="2800" b="1" noProof="1">
                <a:solidFill>
                  <a:srgbClr val="0000FF"/>
                </a:solidFill>
                <a:latin typeface="楷体_GB2312" pitchFamily="49" charset="-122"/>
                <a:ea typeface="楷体_GB2312" pitchFamily="49" charset="-122"/>
              </a:rPr>
              <a:t>(</a:t>
            </a:r>
            <a:r>
              <a:rPr lang="en-US" altLang="en-US" sz="2800" b="1" noProof="1">
                <a:solidFill>
                  <a:srgbClr val="0000FF"/>
                </a:solidFill>
                <a:latin typeface="楷体_GB2312" pitchFamily="49" charset="-122"/>
                <a:ea typeface="楷体_GB2312" pitchFamily="49" charset="-122"/>
                <a:sym typeface="Symbol" pitchFamily="18" charset="2"/>
              </a:rPr>
              <a:t>y</a:t>
            </a:r>
            <a:r>
              <a:rPr lang="en-US" altLang="zh-CN" sz="2800" b="1" noProof="1">
                <a:solidFill>
                  <a:srgbClr val="0000FF"/>
                </a:solidFill>
                <a:latin typeface="楷体_GB2312" pitchFamily="49" charset="-122"/>
                <a:ea typeface="楷体_GB2312" pitchFamily="49" charset="-122"/>
                <a:sym typeface="Symbol" pitchFamily="18" charset="2"/>
              </a:rPr>
              <a:t>)</a:t>
            </a:r>
            <a:r>
              <a:rPr lang="en-US" altLang="zh-CN" sz="2800" b="1" noProof="1">
                <a:solidFill>
                  <a:srgbClr val="FF0000"/>
                </a:solidFill>
                <a:latin typeface="楷体_GB2312" pitchFamily="49" charset="-122"/>
                <a:ea typeface="楷体_GB2312" pitchFamily="49" charset="-122"/>
              </a:rPr>
              <a:t>(</a:t>
            </a:r>
            <a:r>
              <a:rPr lang="en-US" altLang="zh-CN" sz="2800" b="1" noProof="1">
                <a:solidFill>
                  <a:srgbClr val="0000FF"/>
                </a:solidFill>
                <a:latin typeface="楷体_GB2312" pitchFamily="49" charset="-122"/>
                <a:ea typeface="楷体_GB2312" pitchFamily="49" charset="-122"/>
              </a:rPr>
              <a:t>I(x)∧I(y)→Q(x，y)</a:t>
            </a:r>
            <a:r>
              <a:rPr lang="en-US" altLang="zh-CN" sz="2800" b="1" noProof="1">
                <a:solidFill>
                  <a:srgbClr val="FF0000"/>
                </a:solidFill>
                <a:latin typeface="楷体_GB2312" pitchFamily="49" charset="-122"/>
                <a:ea typeface="楷体_GB2312" pitchFamily="49" charset="-122"/>
              </a:rPr>
              <a:t>)</a:t>
            </a:r>
          </a:p>
          <a:p>
            <a:pPr marL="533400" indent="-533400" algn="just">
              <a:lnSpc>
                <a:spcPct val="120000"/>
              </a:lnSpc>
              <a:buClr>
                <a:srgbClr val="FF0000"/>
              </a:buClr>
              <a:buFont typeface="Wingdings" pitchFamily="2" charset="2"/>
              <a:buAutoNum type="arabicParenR"/>
            </a:pPr>
            <a:r>
              <a:rPr lang="en-US" altLang="zh-CN" sz="2800" b="1" noProof="1">
                <a:solidFill>
                  <a:srgbClr val="0000FF"/>
                </a:solidFill>
                <a:latin typeface="楷体_GB2312" pitchFamily="49" charset="-122"/>
                <a:ea typeface="楷体_GB2312" pitchFamily="49" charset="-122"/>
              </a:rPr>
              <a:t>(</a:t>
            </a:r>
            <a:r>
              <a:rPr lang="en-US" altLang="en-US" sz="2800" b="1" noProof="1">
                <a:solidFill>
                  <a:srgbClr val="0000FF"/>
                </a:solidFill>
                <a:latin typeface="楷体_GB2312" pitchFamily="49" charset="-122"/>
                <a:ea typeface="楷体_GB2312" pitchFamily="49" charset="-122"/>
                <a:sym typeface="Symbol" pitchFamily="18" charset="2"/>
              </a:rPr>
              <a:t>x</a:t>
            </a:r>
            <a:r>
              <a:rPr lang="en-US" altLang="zh-CN" sz="2800" b="1" noProof="1">
                <a:solidFill>
                  <a:srgbClr val="0000FF"/>
                </a:solidFill>
                <a:latin typeface="楷体_GB2312" pitchFamily="49" charset="-122"/>
                <a:ea typeface="楷体_GB2312" pitchFamily="49" charset="-122"/>
                <a:sym typeface="Symbol" pitchFamily="18" charset="2"/>
              </a:rPr>
              <a:t>)</a:t>
            </a:r>
            <a:r>
              <a:rPr lang="en-US" altLang="zh-CN" sz="2800" b="1" noProof="1">
                <a:solidFill>
                  <a:srgbClr val="FF0000"/>
                </a:solidFill>
                <a:latin typeface="楷体_GB2312" pitchFamily="49" charset="-122"/>
                <a:ea typeface="楷体_GB2312" pitchFamily="49" charset="-122"/>
              </a:rPr>
              <a:t>(</a:t>
            </a:r>
            <a:r>
              <a:rPr lang="en-US" altLang="zh-CN" sz="2800" b="1" noProof="1">
                <a:solidFill>
                  <a:srgbClr val="0000FF"/>
                </a:solidFill>
                <a:latin typeface="楷体_GB2312" pitchFamily="49" charset="-122"/>
                <a:ea typeface="楷体_GB2312" pitchFamily="49" charset="-122"/>
              </a:rPr>
              <a:t>I(x)→(</a:t>
            </a:r>
            <a:r>
              <a:rPr lang="en-US" altLang="zh-CN" sz="2800" b="1" noProof="1">
                <a:solidFill>
                  <a:srgbClr val="0000FF"/>
                </a:solidFill>
                <a:latin typeface="楷体_GB2312" pitchFamily="49" charset="-122"/>
                <a:ea typeface="楷体_GB2312" pitchFamily="49" charset="-122"/>
                <a:sym typeface="Symbol" pitchFamily="18" charset="2"/>
              </a:rPr>
              <a:t>y)</a:t>
            </a:r>
            <a:r>
              <a:rPr lang="en-US" altLang="zh-CN" sz="2800" b="1" noProof="1">
                <a:solidFill>
                  <a:srgbClr val="CC00FF"/>
                </a:solidFill>
                <a:latin typeface="楷体_GB2312" pitchFamily="49" charset="-122"/>
                <a:ea typeface="楷体_GB2312" pitchFamily="49" charset="-122"/>
              </a:rPr>
              <a:t>(</a:t>
            </a:r>
            <a:r>
              <a:rPr lang="en-US" altLang="zh-CN" sz="2800" b="1" noProof="1">
                <a:solidFill>
                  <a:srgbClr val="0000FF"/>
                </a:solidFill>
                <a:latin typeface="楷体_GB2312" pitchFamily="49" charset="-122"/>
                <a:ea typeface="楷体_GB2312" pitchFamily="49" charset="-122"/>
              </a:rPr>
              <a:t>I(y)∧Q(x，y)</a:t>
            </a:r>
            <a:r>
              <a:rPr lang="en-US" altLang="zh-CN" sz="2800" b="1" noProof="1">
                <a:solidFill>
                  <a:srgbClr val="CC00FF"/>
                </a:solidFill>
                <a:latin typeface="楷体_GB2312" pitchFamily="49" charset="-122"/>
                <a:ea typeface="楷体_GB2312" pitchFamily="49" charset="-122"/>
              </a:rPr>
              <a:t>)</a:t>
            </a:r>
            <a:r>
              <a:rPr lang="en-US" altLang="zh-CN" sz="2800" b="1" noProof="1">
                <a:solidFill>
                  <a:srgbClr val="FF0000"/>
                </a:solidFill>
                <a:latin typeface="楷体_GB2312" pitchFamily="49" charset="-122"/>
                <a:ea typeface="楷体_GB2312" pitchFamily="49" charset="-122"/>
              </a:rPr>
              <a:t>)</a:t>
            </a:r>
          </a:p>
          <a:p>
            <a:pPr marL="533400" indent="-533400" algn="just">
              <a:lnSpc>
                <a:spcPct val="120000"/>
              </a:lnSpc>
              <a:buClr>
                <a:srgbClr val="FF0000"/>
              </a:buClr>
              <a:buFont typeface="Wingdings" pitchFamily="2" charset="2"/>
              <a:buAutoNum type="arabicParenR"/>
            </a:pPr>
            <a:r>
              <a:rPr lang="en-US" altLang="zh-CN" sz="2800" b="1" noProof="1">
                <a:solidFill>
                  <a:srgbClr val="0000FF"/>
                </a:solidFill>
                <a:latin typeface="楷体_GB2312" pitchFamily="49" charset="-122"/>
                <a:ea typeface="楷体_GB2312" pitchFamily="49" charset="-122"/>
              </a:rPr>
              <a:t>(</a:t>
            </a:r>
            <a:r>
              <a:rPr lang="en-US" altLang="zh-CN" sz="2800" b="1" noProof="1">
                <a:solidFill>
                  <a:srgbClr val="0000FF"/>
                </a:solidFill>
                <a:latin typeface="楷体_GB2312" pitchFamily="49" charset="-122"/>
                <a:ea typeface="楷体_GB2312" pitchFamily="49" charset="-122"/>
                <a:sym typeface="Symbol" pitchFamily="18" charset="2"/>
              </a:rPr>
              <a:t>x)</a:t>
            </a:r>
            <a:r>
              <a:rPr lang="en-US" altLang="zh-CN" sz="2800" b="1" noProof="1">
                <a:solidFill>
                  <a:srgbClr val="0000FF"/>
                </a:solidFill>
                <a:latin typeface="楷体_GB2312" pitchFamily="49" charset="-122"/>
                <a:ea typeface="楷体_GB2312" pitchFamily="49" charset="-122"/>
              </a:rPr>
              <a:t>(</a:t>
            </a:r>
            <a:r>
              <a:rPr lang="en-US" altLang="en-US" sz="2800" b="1" noProof="1">
                <a:solidFill>
                  <a:srgbClr val="0000FF"/>
                </a:solidFill>
                <a:latin typeface="楷体_GB2312" pitchFamily="49" charset="-122"/>
                <a:ea typeface="楷体_GB2312" pitchFamily="49" charset="-122"/>
                <a:sym typeface="Symbol" pitchFamily="18" charset="2"/>
              </a:rPr>
              <a:t>y</a:t>
            </a:r>
            <a:r>
              <a:rPr lang="en-US" altLang="zh-CN" sz="2800" b="1" noProof="1">
                <a:solidFill>
                  <a:srgbClr val="0000FF"/>
                </a:solidFill>
                <a:latin typeface="楷体_GB2312" pitchFamily="49" charset="-122"/>
                <a:ea typeface="楷体_GB2312" pitchFamily="49" charset="-122"/>
                <a:sym typeface="Symbol" pitchFamily="18" charset="2"/>
              </a:rPr>
              <a:t>)</a:t>
            </a:r>
            <a:r>
              <a:rPr lang="en-US" altLang="zh-CN" sz="2800" b="1" noProof="1">
                <a:solidFill>
                  <a:srgbClr val="CC00FF"/>
                </a:solidFill>
                <a:latin typeface="楷体_GB2312" pitchFamily="49" charset="-122"/>
                <a:ea typeface="楷体_GB2312" pitchFamily="49" charset="-122"/>
              </a:rPr>
              <a:t>(</a:t>
            </a:r>
            <a:r>
              <a:rPr lang="en-US" altLang="zh-CN" sz="2800" b="1" noProof="1">
                <a:solidFill>
                  <a:srgbClr val="0000FF"/>
                </a:solidFill>
                <a:latin typeface="楷体_GB2312" pitchFamily="49" charset="-122"/>
                <a:ea typeface="楷体_GB2312" pitchFamily="49" charset="-122"/>
              </a:rPr>
              <a:t>I(x)∧</a:t>
            </a:r>
            <a:r>
              <a:rPr lang="en-US" altLang="zh-CN" sz="2800" b="1" noProof="1">
                <a:solidFill>
                  <a:srgbClr val="006600"/>
                </a:solidFill>
                <a:latin typeface="楷体_GB2312" pitchFamily="49" charset="-122"/>
                <a:ea typeface="楷体_GB2312" pitchFamily="49" charset="-122"/>
              </a:rPr>
              <a:t>(</a:t>
            </a:r>
            <a:r>
              <a:rPr lang="en-US" altLang="zh-CN" sz="2800" b="1" noProof="1">
                <a:solidFill>
                  <a:srgbClr val="0000FF"/>
                </a:solidFill>
                <a:latin typeface="楷体_GB2312" pitchFamily="49" charset="-122"/>
                <a:ea typeface="楷体_GB2312" pitchFamily="49" charset="-122"/>
              </a:rPr>
              <a:t>I(y)→Q(x，y)</a:t>
            </a:r>
            <a:r>
              <a:rPr lang="en-US" altLang="zh-CN" sz="2800" b="1" noProof="1">
                <a:solidFill>
                  <a:srgbClr val="006600"/>
                </a:solidFill>
                <a:latin typeface="楷体_GB2312" pitchFamily="49" charset="-122"/>
                <a:ea typeface="楷体_GB2312" pitchFamily="49" charset="-122"/>
              </a:rPr>
              <a:t>)</a:t>
            </a:r>
            <a:r>
              <a:rPr lang="en-US" altLang="zh-CN" sz="2800" b="1" noProof="1">
                <a:solidFill>
                  <a:srgbClr val="CC00FF"/>
                </a:solidFill>
                <a:latin typeface="楷体_GB2312" pitchFamily="49" charset="-122"/>
                <a:ea typeface="楷体_GB2312" pitchFamily="49" charset="-122"/>
              </a:rPr>
              <a:t>)</a:t>
            </a:r>
            <a:endParaRPr lang="en-US" altLang="zh-CN" sz="2800" b="1" dirty="0">
              <a:solidFill>
                <a:srgbClr val="CC00FF"/>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8ADED59-9C34-461D-83AA-825534B6D1D6}"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013645A3-7D43-488B-A7E2-5BB4D6E42E6C}" type="slidenum">
              <a:rPr lang="en-US" altLang="zh-CN"/>
              <a:pPr/>
              <a:t>61</a:t>
            </a:fld>
            <a:r>
              <a:rPr lang="en-US" altLang="zh-CN"/>
              <a:t>/70</a:t>
            </a:r>
          </a:p>
        </p:txBody>
      </p:sp>
      <p:sp>
        <p:nvSpPr>
          <p:cNvPr id="178178" name="Rectangle 2"/>
          <p:cNvSpPr>
            <a:spLocks noGrp="1" noChangeArrowheads="1"/>
          </p:cNvSpPr>
          <p:nvPr>
            <p:ph type="title"/>
          </p:nvPr>
        </p:nvSpPr>
        <p:spPr>
          <a:xfrm>
            <a:off x="1619250" y="304800"/>
            <a:ext cx="7005638" cy="719138"/>
          </a:xfrm>
        </p:spPr>
        <p:txBody>
          <a:bodyPr/>
          <a:lstStyle/>
          <a:p>
            <a:pPr algn="l"/>
            <a:r>
              <a:rPr lang="zh-CN" altLang="en-US">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1.7</a:t>
            </a:r>
            <a:r>
              <a:rPr lang="zh-CN" altLang="en-US" sz="3600">
                <a:solidFill>
                  <a:srgbClr val="FF0000"/>
                </a:solidFill>
                <a:latin typeface="楷体_GB2312" pitchFamily="49" charset="-122"/>
                <a:ea typeface="楷体_GB2312" pitchFamily="49" charset="-122"/>
              </a:rPr>
              <a:t>： （续）</a:t>
            </a:r>
          </a:p>
        </p:txBody>
      </p:sp>
      <p:sp>
        <p:nvSpPr>
          <p:cNvPr id="178180" name="Rectangle 4"/>
          <p:cNvSpPr>
            <a:spLocks noChangeArrowheads="1"/>
          </p:cNvSpPr>
          <p:nvPr/>
        </p:nvSpPr>
        <p:spPr bwMode="auto">
          <a:xfrm>
            <a:off x="1116013" y="1125538"/>
            <a:ext cx="76962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FF0000"/>
              </a:buClr>
              <a:buFont typeface="Wingdings" pitchFamily="2" charset="2"/>
              <a:buAutoNum type="arabicParenR"/>
            </a:pPr>
            <a:r>
              <a:rPr lang="zh-CN" altLang="en-US" b="1" noProof="1">
                <a:solidFill>
                  <a:srgbClr val="0000FF"/>
                </a:solidFill>
                <a:latin typeface="楷体_GB2312" pitchFamily="49" charset="-122"/>
                <a:ea typeface="楷体_GB2312" pitchFamily="49" charset="-122"/>
              </a:rPr>
              <a:t>可描述为：</a:t>
            </a:r>
            <a:r>
              <a:rPr lang="zh-CN" altLang="en-US" b="1" noProof="1">
                <a:solidFill>
                  <a:srgbClr val="0000FF"/>
                </a:solidFill>
                <a:latin typeface="Times New Roman"/>
                <a:ea typeface="楷体_GB2312" pitchFamily="49" charset="-122"/>
              </a:rPr>
              <a:t>“</a:t>
            </a:r>
            <a:r>
              <a:rPr lang="zh-CN" altLang="en-US" b="1" noProof="1">
                <a:solidFill>
                  <a:srgbClr val="0000FF"/>
                </a:solidFill>
                <a:latin typeface="楷体_GB2312" pitchFamily="49" charset="-122"/>
                <a:ea typeface="楷体_GB2312" pitchFamily="49" charset="-122"/>
              </a:rPr>
              <a:t>对任意的整数</a:t>
            </a:r>
            <a:r>
              <a:rPr lang="en-US" altLang="zh-CN" b="1" noProof="1">
                <a:solidFill>
                  <a:srgbClr val="0000FF"/>
                </a:solidFill>
                <a:latin typeface="楷体_GB2312" pitchFamily="49" charset="-122"/>
                <a:ea typeface="楷体_GB2312" pitchFamily="49" charset="-122"/>
              </a:rPr>
              <a:t>x，x</a:t>
            </a:r>
            <a:r>
              <a:rPr lang="zh-CN" altLang="en-US" b="1" noProof="1">
                <a:solidFill>
                  <a:srgbClr val="0000FF"/>
                </a:solidFill>
                <a:latin typeface="楷体_GB2312" pitchFamily="49" charset="-122"/>
                <a:ea typeface="楷体_GB2312" pitchFamily="49" charset="-122"/>
              </a:rPr>
              <a:t>一定是素数</a:t>
            </a:r>
            <a:r>
              <a:rPr lang="zh-CN" altLang="en-US" b="1" noProof="1">
                <a:solidFill>
                  <a:srgbClr val="0000FF"/>
                </a:solidFill>
                <a:latin typeface="Times New Roman"/>
                <a:ea typeface="楷体_GB2312" pitchFamily="49" charset="-122"/>
              </a:rPr>
              <a:t>”</a:t>
            </a:r>
            <a:r>
              <a:rPr lang="en-US" altLang="en-US" b="1">
                <a:solidFill>
                  <a:srgbClr val="0000FF"/>
                </a:solidFill>
                <a:latin typeface="楷体_GB2312" pitchFamily="49" charset="-122"/>
                <a:ea typeface="楷体_GB2312" pitchFamily="49" charset="-122"/>
              </a:rPr>
              <a:t>,</a:t>
            </a:r>
            <a:r>
              <a:rPr lang="zh-CN" altLang="en-US" b="1" noProof="1">
                <a:solidFill>
                  <a:srgbClr val="0000FF"/>
                </a:solidFill>
                <a:latin typeface="楷体_GB2312" pitchFamily="49" charset="-122"/>
                <a:ea typeface="楷体_GB2312" pitchFamily="49" charset="-122"/>
              </a:rPr>
              <a:t>真值为</a:t>
            </a:r>
            <a:r>
              <a:rPr lang="zh-CN" altLang="en-US" b="1" noProof="1">
                <a:solidFill>
                  <a:srgbClr val="0000FF"/>
                </a:solidFill>
                <a:latin typeface="Times New Roman"/>
                <a:ea typeface="楷体_GB2312" pitchFamily="49" charset="-122"/>
              </a:rPr>
              <a:t>“</a:t>
            </a:r>
            <a:r>
              <a:rPr lang="zh-CN" altLang="en-US" b="1" noProof="1">
                <a:solidFill>
                  <a:srgbClr val="0000FF"/>
                </a:solidFill>
                <a:latin typeface="楷体_GB2312" pitchFamily="49" charset="-122"/>
                <a:ea typeface="楷体_GB2312" pitchFamily="49" charset="-122"/>
              </a:rPr>
              <a:t>假</a:t>
            </a:r>
            <a:r>
              <a:rPr lang="zh-CN" altLang="en-US" b="1" noProof="1">
                <a:solidFill>
                  <a:srgbClr val="0000FF"/>
                </a:solidFill>
                <a:latin typeface="Times New Roman"/>
                <a:ea typeface="楷体_GB2312" pitchFamily="49" charset="-122"/>
              </a:rPr>
              <a:t>”</a:t>
            </a:r>
            <a:r>
              <a:rPr lang="zh-CN" altLang="en-US" b="1" noProof="1">
                <a:solidFill>
                  <a:srgbClr val="0000FF"/>
                </a:solidFill>
                <a:latin typeface="楷体_GB2312" pitchFamily="49" charset="-122"/>
                <a:ea typeface="楷体_GB2312" pitchFamily="49" charset="-122"/>
              </a:rPr>
              <a:t>。</a:t>
            </a:r>
            <a:r>
              <a:rPr lang="zh-CN" altLang="zh-CN" sz="2000" b="1" noProof="1">
                <a:solidFill>
                  <a:srgbClr val="CC00FF"/>
                </a:solidFill>
                <a:latin typeface="楷体_GB2312" pitchFamily="49" charset="-122"/>
                <a:ea typeface="楷体_GB2312" pitchFamily="49" charset="-122"/>
              </a:rPr>
              <a:t>(</a:t>
            </a:r>
            <a:r>
              <a:rPr lang="zh-CN" altLang="en-US" sz="2000" b="1" noProof="1">
                <a:solidFill>
                  <a:srgbClr val="CC00FF"/>
                </a:solidFill>
                <a:latin typeface="楷体_GB2312" pitchFamily="49" charset="-122"/>
                <a:ea typeface="楷体_GB2312" pitchFamily="49" charset="-122"/>
                <a:sym typeface="Symbol" pitchFamily="18" charset="2"/>
              </a:rPr>
              <a:t></a:t>
            </a:r>
            <a:r>
              <a:rPr lang="en-US" altLang="en-US" sz="2000" b="1" noProof="1">
                <a:solidFill>
                  <a:srgbClr val="CC00FF"/>
                </a:solidFill>
                <a:latin typeface="楷体_GB2312" pitchFamily="49" charset="-122"/>
                <a:ea typeface="楷体_GB2312" pitchFamily="49" charset="-122"/>
                <a:sym typeface="Symbol" pitchFamily="18" charset="2"/>
              </a:rPr>
              <a:t>x</a:t>
            </a:r>
            <a:r>
              <a:rPr lang="en-US" altLang="zh-CN" sz="2000" b="1" noProof="1">
                <a:solidFill>
                  <a:srgbClr val="CC00FF"/>
                </a:solidFill>
                <a:latin typeface="楷体_GB2312" pitchFamily="49" charset="-122"/>
                <a:ea typeface="楷体_GB2312" pitchFamily="49" charset="-122"/>
                <a:sym typeface="Symbol" pitchFamily="18" charset="2"/>
              </a:rPr>
              <a:t>)</a:t>
            </a:r>
            <a:r>
              <a:rPr lang="en-US" altLang="en-US" sz="2000" b="1" noProof="1">
                <a:solidFill>
                  <a:srgbClr val="CC00FF"/>
                </a:solidFill>
                <a:latin typeface="楷体_GB2312" pitchFamily="49" charset="-122"/>
                <a:ea typeface="楷体_GB2312" pitchFamily="49" charset="-122"/>
              </a:rPr>
              <a:t>(</a:t>
            </a:r>
            <a:r>
              <a:rPr lang="en-US" altLang="zh-CN" sz="2000" b="1" noProof="1">
                <a:solidFill>
                  <a:srgbClr val="CC00FF"/>
                </a:solidFill>
                <a:latin typeface="楷体_GB2312" pitchFamily="49" charset="-122"/>
                <a:ea typeface="楷体_GB2312" pitchFamily="49" charset="-122"/>
              </a:rPr>
              <a:t>I(x)→P(x))</a:t>
            </a:r>
            <a:endParaRPr lang="en-US" altLang="en-US" sz="2000" b="1" noProof="1">
              <a:solidFill>
                <a:srgbClr val="CC00FF"/>
              </a:solidFill>
              <a:latin typeface="楷体_GB2312" pitchFamily="49" charset="-122"/>
              <a:ea typeface="楷体_GB2312" pitchFamily="49" charset="-122"/>
            </a:endParaRPr>
          </a:p>
          <a:p>
            <a:pPr marL="533400" indent="-533400" algn="just">
              <a:lnSpc>
                <a:spcPct val="120000"/>
              </a:lnSpc>
              <a:buClr>
                <a:srgbClr val="B2B2B2"/>
              </a:buClr>
              <a:buFont typeface="Wingdings" pitchFamily="2" charset="2"/>
              <a:buAutoNum type="arabicParenR"/>
            </a:pPr>
            <a:r>
              <a:rPr lang="zh-CN" altLang="en-US" b="1" noProof="1">
                <a:solidFill>
                  <a:srgbClr val="B2B2B2"/>
                </a:solidFill>
                <a:latin typeface="楷体_GB2312" pitchFamily="49" charset="-122"/>
                <a:ea typeface="楷体_GB2312" pitchFamily="49" charset="-122"/>
              </a:rPr>
              <a:t>可描述为：</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存在一些整数</a:t>
            </a:r>
            <a:r>
              <a:rPr lang="en-US" altLang="zh-CN" b="1" noProof="1">
                <a:solidFill>
                  <a:srgbClr val="B2B2B2"/>
                </a:solidFill>
                <a:latin typeface="楷体_GB2312" pitchFamily="49" charset="-122"/>
                <a:ea typeface="楷体_GB2312" pitchFamily="49" charset="-122"/>
              </a:rPr>
              <a:t>x，x</a:t>
            </a:r>
            <a:r>
              <a:rPr lang="zh-CN" altLang="en-US" b="1" noProof="1">
                <a:solidFill>
                  <a:srgbClr val="B2B2B2"/>
                </a:solidFill>
                <a:latin typeface="楷体_GB2312" pitchFamily="49" charset="-122"/>
                <a:ea typeface="楷体_GB2312" pitchFamily="49" charset="-122"/>
              </a:rPr>
              <a:t>是素数</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，真值为</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真</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 </a:t>
            </a:r>
            <a:r>
              <a:rPr lang="zh-CN" altLang="zh-CN" sz="2000" b="1" noProof="1">
                <a:solidFill>
                  <a:srgbClr val="B2B2B2"/>
                </a:solidFill>
                <a:latin typeface="楷体_GB2312" pitchFamily="49" charset="-122"/>
                <a:ea typeface="楷体_GB2312" pitchFamily="49" charset="-122"/>
              </a:rPr>
              <a:t>(</a:t>
            </a:r>
            <a:r>
              <a:rPr lang="zh-CN" altLang="zh-CN" sz="2000" b="1" noProof="1">
                <a:solidFill>
                  <a:srgbClr val="B2B2B2"/>
                </a:solidFill>
                <a:latin typeface="楷体_GB2312" pitchFamily="49" charset="-122"/>
                <a:ea typeface="楷体_GB2312" pitchFamily="49" charset="-122"/>
                <a:sym typeface="Symbol" pitchFamily="18" charset="2"/>
              </a:rPr>
              <a:t></a:t>
            </a:r>
            <a:r>
              <a:rPr lang="en-US" altLang="zh-CN" sz="2000" b="1" noProof="1">
                <a:solidFill>
                  <a:srgbClr val="B2B2B2"/>
                </a:solidFill>
                <a:latin typeface="楷体_GB2312" pitchFamily="49" charset="-122"/>
                <a:ea typeface="楷体_GB2312" pitchFamily="49" charset="-122"/>
                <a:sym typeface="Symbol" pitchFamily="18" charset="2"/>
              </a:rPr>
              <a:t>x)</a:t>
            </a:r>
            <a:r>
              <a:rPr lang="en-US" altLang="zh-CN" sz="2000" b="1" noProof="1">
                <a:solidFill>
                  <a:srgbClr val="B2B2B2"/>
                </a:solidFill>
                <a:latin typeface="楷体_GB2312" pitchFamily="49" charset="-122"/>
                <a:ea typeface="楷体_GB2312" pitchFamily="49" charset="-122"/>
              </a:rPr>
              <a:t>(I(x)∧P(x))</a:t>
            </a:r>
            <a:endParaRPr lang="en-US" altLang="en-US" sz="2000" b="1" noProof="1">
              <a:solidFill>
                <a:srgbClr val="B2B2B2"/>
              </a:solidFill>
              <a:latin typeface="楷体_GB2312" pitchFamily="49" charset="-122"/>
              <a:ea typeface="楷体_GB2312" pitchFamily="49" charset="-122"/>
            </a:endParaRPr>
          </a:p>
          <a:p>
            <a:pPr marL="533400" indent="-533400" algn="just">
              <a:lnSpc>
                <a:spcPct val="120000"/>
              </a:lnSpc>
              <a:buClr>
                <a:srgbClr val="B2B2B2"/>
              </a:buClr>
              <a:buFont typeface="Wingdings" pitchFamily="2" charset="2"/>
              <a:buAutoNum type="arabicParenR"/>
            </a:pPr>
            <a:r>
              <a:rPr lang="zh-CN" altLang="en-US" b="1" noProof="1">
                <a:solidFill>
                  <a:srgbClr val="B2B2B2"/>
                </a:solidFill>
                <a:latin typeface="楷体_GB2312" pitchFamily="49" charset="-122"/>
                <a:ea typeface="楷体_GB2312" pitchFamily="49" charset="-122"/>
              </a:rPr>
              <a:t>可描述为：</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对任意的整数</a:t>
            </a:r>
            <a:r>
              <a:rPr lang="en-US" altLang="zh-CN" b="1" noProof="1">
                <a:solidFill>
                  <a:srgbClr val="B2B2B2"/>
                </a:solidFill>
                <a:latin typeface="楷体_GB2312" pitchFamily="49" charset="-122"/>
                <a:ea typeface="楷体_GB2312" pitchFamily="49" charset="-122"/>
              </a:rPr>
              <a:t>x，y，</a:t>
            </a:r>
            <a:r>
              <a:rPr lang="zh-CN" altLang="en-US" b="1" noProof="1">
                <a:solidFill>
                  <a:srgbClr val="B2B2B2"/>
                </a:solidFill>
                <a:latin typeface="楷体_GB2312" pitchFamily="49" charset="-122"/>
                <a:ea typeface="楷体_GB2312" pitchFamily="49" charset="-122"/>
              </a:rPr>
              <a:t>都有</a:t>
            </a:r>
            <a:r>
              <a:rPr lang="en-US" altLang="zh-CN" b="1" noProof="1">
                <a:solidFill>
                  <a:srgbClr val="B2B2B2"/>
                </a:solidFill>
                <a:latin typeface="楷体_GB2312" pitchFamily="49" charset="-122"/>
                <a:ea typeface="楷体_GB2312" pitchFamily="49" charset="-122"/>
              </a:rPr>
              <a:t>x+y=0</a:t>
            </a:r>
            <a:r>
              <a:rPr lang="en-US" altLang="zh-CN" b="1" noProof="1">
                <a:solidFill>
                  <a:srgbClr val="B2B2B2"/>
                </a:solidFill>
                <a:latin typeface="Times New Roman"/>
                <a:ea typeface="楷体_GB2312" pitchFamily="49" charset="-122"/>
              </a:rPr>
              <a:t>”</a:t>
            </a:r>
            <a:r>
              <a:rPr lang="en-US" altLang="zh-CN" b="1" noProof="1">
                <a:solidFill>
                  <a:srgbClr val="B2B2B2"/>
                </a:solidFill>
                <a:latin typeface="楷体_GB2312" pitchFamily="49" charset="-122"/>
                <a:ea typeface="楷体_GB2312" pitchFamily="49" charset="-122"/>
              </a:rPr>
              <a:t>，</a:t>
            </a:r>
            <a:r>
              <a:rPr lang="zh-CN" altLang="en-US" b="1" noProof="1">
                <a:solidFill>
                  <a:srgbClr val="B2B2B2"/>
                </a:solidFill>
                <a:latin typeface="楷体_GB2312" pitchFamily="49" charset="-122"/>
                <a:ea typeface="楷体_GB2312" pitchFamily="49" charset="-122"/>
              </a:rPr>
              <a:t>真值为</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假</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a:t>
            </a:r>
            <a:r>
              <a:rPr lang="zh-CN" altLang="zh-CN" sz="2000" b="1" noProof="1">
                <a:solidFill>
                  <a:srgbClr val="B2B2B2"/>
                </a:solidFill>
                <a:latin typeface="楷体_GB2312" pitchFamily="49" charset="-122"/>
                <a:ea typeface="楷体_GB2312" pitchFamily="49" charset="-122"/>
              </a:rPr>
              <a:t>(</a:t>
            </a:r>
            <a:r>
              <a:rPr lang="zh-CN" altLang="en-US" sz="2000" b="1" noProof="1">
                <a:solidFill>
                  <a:srgbClr val="B2B2B2"/>
                </a:solidFill>
                <a:latin typeface="楷体_GB2312" pitchFamily="49" charset="-122"/>
                <a:ea typeface="楷体_GB2312" pitchFamily="49" charset="-122"/>
                <a:sym typeface="Symbol" pitchFamily="18" charset="2"/>
              </a:rPr>
              <a:t></a:t>
            </a:r>
            <a:r>
              <a:rPr lang="en-US" altLang="en-US" sz="2000" b="1" noProof="1">
                <a:solidFill>
                  <a:srgbClr val="B2B2B2"/>
                </a:solidFill>
                <a:latin typeface="楷体_GB2312" pitchFamily="49" charset="-122"/>
                <a:ea typeface="楷体_GB2312" pitchFamily="49" charset="-122"/>
                <a:sym typeface="Symbol" pitchFamily="18" charset="2"/>
              </a:rPr>
              <a:t>x</a:t>
            </a:r>
            <a:r>
              <a:rPr lang="en-US" altLang="zh-CN" sz="2000" b="1" noProof="1">
                <a:solidFill>
                  <a:srgbClr val="B2B2B2"/>
                </a:solidFill>
                <a:latin typeface="楷体_GB2312" pitchFamily="49" charset="-122"/>
                <a:ea typeface="楷体_GB2312" pitchFamily="49" charset="-122"/>
                <a:sym typeface="Symbol" pitchFamily="18" charset="2"/>
              </a:rPr>
              <a:t>)</a:t>
            </a:r>
            <a:r>
              <a:rPr lang="en-US" altLang="zh-CN" sz="2000" b="1" noProof="1">
                <a:solidFill>
                  <a:srgbClr val="B2B2B2"/>
                </a:solidFill>
                <a:latin typeface="楷体_GB2312" pitchFamily="49" charset="-122"/>
                <a:ea typeface="楷体_GB2312" pitchFamily="49" charset="-122"/>
              </a:rPr>
              <a:t>(</a:t>
            </a:r>
            <a:r>
              <a:rPr lang="en-US" altLang="en-US" sz="2000" b="1" noProof="1">
                <a:solidFill>
                  <a:srgbClr val="B2B2B2"/>
                </a:solidFill>
                <a:latin typeface="楷体_GB2312" pitchFamily="49" charset="-122"/>
                <a:ea typeface="楷体_GB2312" pitchFamily="49" charset="-122"/>
                <a:sym typeface="Symbol" pitchFamily="18" charset="2"/>
              </a:rPr>
              <a:t>y</a:t>
            </a:r>
            <a:r>
              <a:rPr lang="en-US" altLang="zh-CN" sz="2000" b="1" noProof="1">
                <a:solidFill>
                  <a:srgbClr val="B2B2B2"/>
                </a:solidFill>
                <a:latin typeface="楷体_GB2312" pitchFamily="49" charset="-122"/>
                <a:ea typeface="楷体_GB2312" pitchFamily="49" charset="-122"/>
                <a:sym typeface="Symbol" pitchFamily="18" charset="2"/>
              </a:rPr>
              <a:t>)</a:t>
            </a:r>
            <a:r>
              <a:rPr lang="en-US" altLang="zh-CN" sz="2000" b="1" noProof="1">
                <a:solidFill>
                  <a:srgbClr val="B2B2B2"/>
                </a:solidFill>
                <a:latin typeface="楷体_GB2312" pitchFamily="49" charset="-122"/>
                <a:ea typeface="楷体_GB2312" pitchFamily="49" charset="-122"/>
              </a:rPr>
              <a:t>(I(x)∧I(y)→Q(x，y))</a:t>
            </a:r>
            <a:endParaRPr lang="en-US" altLang="en-US" sz="2000" b="1" noProof="1">
              <a:solidFill>
                <a:srgbClr val="B2B2B2"/>
              </a:solidFill>
              <a:latin typeface="楷体_GB2312" pitchFamily="49" charset="-122"/>
              <a:ea typeface="楷体_GB2312" pitchFamily="49" charset="-122"/>
            </a:endParaRPr>
          </a:p>
          <a:p>
            <a:pPr marL="533400" indent="-533400" algn="just">
              <a:lnSpc>
                <a:spcPct val="120000"/>
              </a:lnSpc>
              <a:buClr>
                <a:srgbClr val="B2B2B2"/>
              </a:buClr>
              <a:buFont typeface="Wingdings" pitchFamily="2" charset="2"/>
              <a:buAutoNum type="arabicParenR"/>
            </a:pPr>
            <a:r>
              <a:rPr lang="zh-CN" altLang="en-US" b="1" noProof="1">
                <a:solidFill>
                  <a:srgbClr val="B2B2B2"/>
                </a:solidFill>
                <a:latin typeface="楷体_GB2312" pitchFamily="49" charset="-122"/>
                <a:ea typeface="楷体_GB2312" pitchFamily="49" charset="-122"/>
              </a:rPr>
              <a:t>可描述为：</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对任意的整数</a:t>
            </a:r>
            <a:r>
              <a:rPr lang="en-US" altLang="zh-CN" b="1" noProof="1">
                <a:solidFill>
                  <a:srgbClr val="B2B2B2"/>
                </a:solidFill>
                <a:latin typeface="楷体_GB2312" pitchFamily="49" charset="-122"/>
                <a:ea typeface="楷体_GB2312" pitchFamily="49" charset="-122"/>
              </a:rPr>
              <a:t>x，</a:t>
            </a:r>
            <a:r>
              <a:rPr lang="zh-CN" altLang="en-US" b="1" noProof="1">
                <a:solidFill>
                  <a:srgbClr val="B2B2B2"/>
                </a:solidFill>
                <a:latin typeface="楷体_GB2312" pitchFamily="49" charset="-122"/>
                <a:ea typeface="楷体_GB2312" pitchFamily="49" charset="-122"/>
              </a:rPr>
              <a:t>都存在着整数</a:t>
            </a:r>
            <a:r>
              <a:rPr lang="en-US" altLang="zh-CN" b="1" noProof="1">
                <a:solidFill>
                  <a:srgbClr val="B2B2B2"/>
                </a:solidFill>
                <a:latin typeface="楷体_GB2312" pitchFamily="49" charset="-122"/>
                <a:ea typeface="楷体_GB2312" pitchFamily="49" charset="-122"/>
              </a:rPr>
              <a:t>y，</a:t>
            </a:r>
            <a:r>
              <a:rPr lang="zh-CN" altLang="en-US" b="1" noProof="1">
                <a:solidFill>
                  <a:srgbClr val="B2B2B2"/>
                </a:solidFill>
                <a:latin typeface="楷体_GB2312" pitchFamily="49" charset="-122"/>
                <a:ea typeface="楷体_GB2312" pitchFamily="49" charset="-122"/>
              </a:rPr>
              <a:t>使得</a:t>
            </a:r>
            <a:r>
              <a:rPr lang="en-US" altLang="zh-CN" b="1" noProof="1">
                <a:solidFill>
                  <a:srgbClr val="B2B2B2"/>
                </a:solidFill>
                <a:latin typeface="楷体_GB2312" pitchFamily="49" charset="-122"/>
                <a:ea typeface="楷体_GB2312" pitchFamily="49" charset="-122"/>
              </a:rPr>
              <a:t>x+y=0</a:t>
            </a:r>
            <a:r>
              <a:rPr lang="en-US" altLang="zh-CN" b="1" noProof="1">
                <a:solidFill>
                  <a:srgbClr val="B2B2B2"/>
                </a:solidFill>
                <a:latin typeface="Times New Roman"/>
                <a:ea typeface="楷体_GB2312" pitchFamily="49" charset="-122"/>
              </a:rPr>
              <a:t>”</a:t>
            </a:r>
            <a:r>
              <a:rPr lang="en-US" altLang="zh-CN" b="1" noProof="1">
                <a:solidFill>
                  <a:srgbClr val="B2B2B2"/>
                </a:solidFill>
                <a:latin typeface="楷体_GB2312" pitchFamily="49" charset="-122"/>
                <a:ea typeface="楷体_GB2312" pitchFamily="49" charset="-122"/>
              </a:rPr>
              <a:t>，</a:t>
            </a:r>
            <a:r>
              <a:rPr lang="zh-CN" altLang="en-US" b="1" noProof="1">
                <a:solidFill>
                  <a:srgbClr val="B2B2B2"/>
                </a:solidFill>
                <a:latin typeface="楷体_GB2312" pitchFamily="49" charset="-122"/>
                <a:ea typeface="楷体_GB2312" pitchFamily="49" charset="-122"/>
              </a:rPr>
              <a:t>真值为</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真</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a:t>
            </a:r>
            <a:r>
              <a:rPr lang="zh-CN" altLang="zh-CN" sz="2000" b="1" noProof="1">
                <a:solidFill>
                  <a:srgbClr val="B2B2B2"/>
                </a:solidFill>
                <a:latin typeface="楷体_GB2312" pitchFamily="49" charset="-122"/>
                <a:ea typeface="楷体_GB2312" pitchFamily="49" charset="-122"/>
              </a:rPr>
              <a:t>(</a:t>
            </a:r>
            <a:r>
              <a:rPr lang="zh-CN" altLang="en-US" sz="2000" b="1" noProof="1">
                <a:solidFill>
                  <a:srgbClr val="B2B2B2"/>
                </a:solidFill>
                <a:latin typeface="楷体_GB2312" pitchFamily="49" charset="-122"/>
                <a:ea typeface="楷体_GB2312" pitchFamily="49" charset="-122"/>
                <a:sym typeface="Symbol" pitchFamily="18" charset="2"/>
              </a:rPr>
              <a:t></a:t>
            </a:r>
            <a:r>
              <a:rPr lang="en-US" altLang="en-US" sz="2000" b="1" noProof="1">
                <a:solidFill>
                  <a:srgbClr val="B2B2B2"/>
                </a:solidFill>
                <a:latin typeface="楷体_GB2312" pitchFamily="49" charset="-122"/>
                <a:ea typeface="楷体_GB2312" pitchFamily="49" charset="-122"/>
                <a:sym typeface="Symbol" pitchFamily="18" charset="2"/>
              </a:rPr>
              <a:t>x</a:t>
            </a:r>
            <a:r>
              <a:rPr lang="en-US" altLang="zh-CN" sz="2000" b="1" noProof="1">
                <a:solidFill>
                  <a:srgbClr val="B2B2B2"/>
                </a:solidFill>
                <a:latin typeface="楷体_GB2312" pitchFamily="49" charset="-122"/>
                <a:ea typeface="楷体_GB2312" pitchFamily="49" charset="-122"/>
                <a:sym typeface="Symbol" pitchFamily="18" charset="2"/>
              </a:rPr>
              <a:t>)</a:t>
            </a:r>
            <a:r>
              <a:rPr lang="en-US" altLang="zh-CN" sz="2000" b="1" noProof="1">
                <a:solidFill>
                  <a:srgbClr val="B2B2B2"/>
                </a:solidFill>
                <a:latin typeface="楷体_GB2312" pitchFamily="49" charset="-122"/>
                <a:ea typeface="楷体_GB2312" pitchFamily="49" charset="-122"/>
              </a:rPr>
              <a:t>(I(x)→(</a:t>
            </a:r>
            <a:r>
              <a:rPr lang="en-US" altLang="zh-CN" sz="2000" b="1" noProof="1">
                <a:solidFill>
                  <a:srgbClr val="B2B2B2"/>
                </a:solidFill>
                <a:latin typeface="楷体_GB2312" pitchFamily="49" charset="-122"/>
                <a:ea typeface="楷体_GB2312" pitchFamily="49" charset="-122"/>
                <a:sym typeface="Symbol" pitchFamily="18" charset="2"/>
              </a:rPr>
              <a:t>y)</a:t>
            </a:r>
            <a:r>
              <a:rPr lang="en-US" altLang="zh-CN" sz="2000" b="1" noProof="1">
                <a:solidFill>
                  <a:srgbClr val="B2B2B2"/>
                </a:solidFill>
                <a:latin typeface="楷体_GB2312" pitchFamily="49" charset="-122"/>
                <a:ea typeface="楷体_GB2312" pitchFamily="49" charset="-122"/>
              </a:rPr>
              <a:t>(I(y)∧Q(x，y)))</a:t>
            </a:r>
            <a:endParaRPr lang="en-US" altLang="en-US" sz="2000" b="1" noProof="1">
              <a:solidFill>
                <a:srgbClr val="B2B2B2"/>
              </a:solidFill>
              <a:latin typeface="楷体_GB2312" pitchFamily="49" charset="-122"/>
              <a:ea typeface="楷体_GB2312" pitchFamily="49" charset="-122"/>
            </a:endParaRPr>
          </a:p>
          <a:p>
            <a:pPr marL="533400" indent="-533400">
              <a:lnSpc>
                <a:spcPct val="120000"/>
              </a:lnSpc>
              <a:buClr>
                <a:srgbClr val="B2B2B2"/>
              </a:buClr>
              <a:buFont typeface="Wingdings" pitchFamily="2" charset="2"/>
              <a:buAutoNum type="arabicParenR"/>
            </a:pPr>
            <a:r>
              <a:rPr lang="zh-CN" altLang="en-US" b="1" noProof="1">
                <a:solidFill>
                  <a:srgbClr val="B2B2B2"/>
                </a:solidFill>
                <a:latin typeface="楷体_GB2312" pitchFamily="49" charset="-122"/>
                <a:ea typeface="楷体_GB2312" pitchFamily="49" charset="-122"/>
              </a:rPr>
              <a:t>可描述为：</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存在着整数</a:t>
            </a:r>
            <a:r>
              <a:rPr lang="en-US" altLang="zh-CN" b="1" noProof="1">
                <a:solidFill>
                  <a:srgbClr val="B2B2B2"/>
                </a:solidFill>
                <a:latin typeface="楷体_GB2312" pitchFamily="49" charset="-122"/>
                <a:ea typeface="楷体_GB2312" pitchFamily="49" charset="-122"/>
              </a:rPr>
              <a:t>x，</a:t>
            </a:r>
            <a:r>
              <a:rPr lang="zh-CN" altLang="en-US" b="1" noProof="1">
                <a:solidFill>
                  <a:srgbClr val="B2B2B2"/>
                </a:solidFill>
                <a:latin typeface="楷体_GB2312" pitchFamily="49" charset="-122"/>
                <a:ea typeface="楷体_GB2312" pitchFamily="49" charset="-122"/>
              </a:rPr>
              <a:t>使得对任意的整数</a:t>
            </a:r>
            <a:r>
              <a:rPr lang="en-US" altLang="zh-CN" b="1" noProof="1">
                <a:solidFill>
                  <a:srgbClr val="B2B2B2"/>
                </a:solidFill>
                <a:latin typeface="楷体_GB2312" pitchFamily="49" charset="-122"/>
                <a:ea typeface="楷体_GB2312" pitchFamily="49" charset="-122"/>
              </a:rPr>
              <a:t>y，</a:t>
            </a:r>
            <a:r>
              <a:rPr lang="zh-CN" altLang="en-US" b="1" noProof="1">
                <a:solidFill>
                  <a:srgbClr val="B2B2B2"/>
                </a:solidFill>
                <a:latin typeface="楷体_GB2312" pitchFamily="49" charset="-122"/>
                <a:ea typeface="楷体_GB2312" pitchFamily="49" charset="-122"/>
              </a:rPr>
              <a:t>都有</a:t>
            </a:r>
            <a:r>
              <a:rPr lang="en-US" altLang="zh-CN" b="1" noProof="1">
                <a:solidFill>
                  <a:srgbClr val="B2B2B2"/>
                </a:solidFill>
                <a:latin typeface="楷体_GB2312" pitchFamily="49" charset="-122"/>
                <a:ea typeface="楷体_GB2312" pitchFamily="49" charset="-122"/>
              </a:rPr>
              <a:t>x+y=0</a:t>
            </a:r>
            <a:r>
              <a:rPr lang="en-US" altLang="zh-CN" b="1" noProof="1">
                <a:solidFill>
                  <a:srgbClr val="B2B2B2"/>
                </a:solidFill>
                <a:latin typeface="Times New Roman"/>
                <a:ea typeface="楷体_GB2312" pitchFamily="49" charset="-122"/>
              </a:rPr>
              <a:t>”</a:t>
            </a:r>
            <a:r>
              <a:rPr lang="en-US" altLang="zh-CN" b="1" noProof="1">
                <a:solidFill>
                  <a:srgbClr val="B2B2B2"/>
                </a:solidFill>
                <a:latin typeface="楷体_GB2312" pitchFamily="49" charset="-122"/>
                <a:ea typeface="楷体_GB2312" pitchFamily="49" charset="-122"/>
              </a:rPr>
              <a:t>，</a:t>
            </a:r>
            <a:r>
              <a:rPr lang="zh-CN" altLang="en-US" b="1" noProof="1">
                <a:solidFill>
                  <a:srgbClr val="B2B2B2"/>
                </a:solidFill>
                <a:latin typeface="楷体_GB2312" pitchFamily="49" charset="-122"/>
                <a:ea typeface="楷体_GB2312" pitchFamily="49" charset="-122"/>
              </a:rPr>
              <a:t>真值为</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假</a:t>
            </a:r>
            <a:r>
              <a:rPr lang="zh-CN" altLang="en-US" b="1" noProof="1">
                <a:solidFill>
                  <a:srgbClr val="B2B2B2"/>
                </a:solidFill>
                <a:latin typeface="Times New Roman"/>
                <a:ea typeface="楷体_GB2312" pitchFamily="49" charset="-122"/>
              </a:rPr>
              <a:t>”</a:t>
            </a:r>
            <a:r>
              <a:rPr lang="zh-CN" altLang="zh-CN" b="1" noProof="1">
                <a:solidFill>
                  <a:srgbClr val="B2B2B2"/>
                </a:solidFill>
                <a:latin typeface="楷体_GB2312" pitchFamily="49" charset="-122"/>
                <a:ea typeface="楷体_GB2312" pitchFamily="49" charset="-122"/>
              </a:rPr>
              <a:t>。</a:t>
            </a:r>
            <a:r>
              <a:rPr lang="zh-CN" altLang="zh-CN" sz="2000" b="1" noProof="1">
                <a:solidFill>
                  <a:srgbClr val="B2B2B2"/>
                </a:solidFill>
                <a:latin typeface="楷体_GB2312" pitchFamily="49" charset="-122"/>
                <a:ea typeface="楷体_GB2312" pitchFamily="49" charset="-122"/>
              </a:rPr>
              <a:t>(</a:t>
            </a:r>
            <a:r>
              <a:rPr lang="zh-CN" altLang="zh-CN" sz="2000" b="1" noProof="1">
                <a:solidFill>
                  <a:srgbClr val="B2B2B2"/>
                </a:solidFill>
                <a:latin typeface="楷体_GB2312" pitchFamily="49" charset="-122"/>
                <a:ea typeface="楷体_GB2312" pitchFamily="49" charset="-122"/>
                <a:sym typeface="Symbol" pitchFamily="18" charset="2"/>
              </a:rPr>
              <a:t></a:t>
            </a:r>
            <a:r>
              <a:rPr lang="en-US" altLang="zh-CN" sz="2000" b="1" noProof="1">
                <a:solidFill>
                  <a:srgbClr val="B2B2B2"/>
                </a:solidFill>
                <a:latin typeface="楷体_GB2312" pitchFamily="49" charset="-122"/>
                <a:ea typeface="楷体_GB2312" pitchFamily="49" charset="-122"/>
                <a:sym typeface="Symbol" pitchFamily="18" charset="2"/>
              </a:rPr>
              <a:t>x)</a:t>
            </a:r>
            <a:r>
              <a:rPr lang="en-US" altLang="zh-CN" sz="2000" b="1" noProof="1">
                <a:solidFill>
                  <a:srgbClr val="B2B2B2"/>
                </a:solidFill>
                <a:latin typeface="楷体_GB2312" pitchFamily="49" charset="-122"/>
                <a:ea typeface="楷体_GB2312" pitchFamily="49" charset="-122"/>
              </a:rPr>
              <a:t>(</a:t>
            </a:r>
            <a:r>
              <a:rPr lang="en-US" altLang="en-US" sz="2000" b="1" noProof="1">
                <a:solidFill>
                  <a:srgbClr val="B2B2B2"/>
                </a:solidFill>
                <a:latin typeface="楷体_GB2312" pitchFamily="49" charset="-122"/>
                <a:ea typeface="楷体_GB2312" pitchFamily="49" charset="-122"/>
                <a:sym typeface="Symbol" pitchFamily="18" charset="2"/>
              </a:rPr>
              <a:t>y</a:t>
            </a:r>
            <a:r>
              <a:rPr lang="en-US" altLang="zh-CN" sz="2000" b="1" noProof="1">
                <a:solidFill>
                  <a:srgbClr val="B2B2B2"/>
                </a:solidFill>
                <a:latin typeface="楷体_GB2312" pitchFamily="49" charset="-122"/>
                <a:ea typeface="楷体_GB2312" pitchFamily="49" charset="-122"/>
                <a:sym typeface="Symbol" pitchFamily="18" charset="2"/>
              </a:rPr>
              <a:t>)</a:t>
            </a:r>
            <a:r>
              <a:rPr lang="en-US" altLang="zh-CN" sz="2000" b="1" noProof="1">
                <a:solidFill>
                  <a:srgbClr val="B2B2B2"/>
                </a:solidFill>
                <a:latin typeface="楷体_GB2312" pitchFamily="49" charset="-122"/>
                <a:ea typeface="楷体_GB2312" pitchFamily="49" charset="-122"/>
              </a:rPr>
              <a:t>(I(x)∧(I(y)→Q(x，y)))</a:t>
            </a:r>
            <a:endParaRPr lang="en-US" altLang="zh-CN" sz="2000" b="1">
              <a:solidFill>
                <a:srgbClr val="B2B2B2"/>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F84EEFF-C237-49F9-A062-F5FF385F57EA}"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46529805-395E-481B-9B91-259A6B159ABD}" type="slidenum">
              <a:rPr lang="en-US" altLang="zh-CN"/>
              <a:pPr/>
              <a:t>62</a:t>
            </a:fld>
            <a:r>
              <a:rPr lang="en-US" altLang="zh-CN"/>
              <a:t>/70</a:t>
            </a:r>
          </a:p>
        </p:txBody>
      </p:sp>
      <p:sp>
        <p:nvSpPr>
          <p:cNvPr id="221186" name="Rectangle 2"/>
          <p:cNvSpPr>
            <a:spLocks noGrp="1" noChangeArrowheads="1"/>
          </p:cNvSpPr>
          <p:nvPr>
            <p:ph type="title"/>
          </p:nvPr>
        </p:nvSpPr>
        <p:spPr>
          <a:xfrm>
            <a:off x="1619250" y="304800"/>
            <a:ext cx="7005638" cy="719138"/>
          </a:xfrm>
        </p:spPr>
        <p:txBody>
          <a:bodyPr/>
          <a:lstStyle/>
          <a:p>
            <a:pPr algn="l"/>
            <a:r>
              <a:rPr lang="zh-CN" altLang="en-US">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1.7</a:t>
            </a:r>
            <a:r>
              <a:rPr lang="zh-CN" altLang="en-US" sz="3600">
                <a:solidFill>
                  <a:srgbClr val="FF0000"/>
                </a:solidFill>
                <a:latin typeface="楷体_GB2312" pitchFamily="49" charset="-122"/>
                <a:ea typeface="楷体_GB2312" pitchFamily="49" charset="-122"/>
              </a:rPr>
              <a:t>： （续）</a:t>
            </a:r>
          </a:p>
        </p:txBody>
      </p:sp>
      <p:sp>
        <p:nvSpPr>
          <p:cNvPr id="221187" name="Rectangle 3"/>
          <p:cNvSpPr>
            <a:spLocks noChangeArrowheads="1"/>
          </p:cNvSpPr>
          <p:nvPr/>
        </p:nvSpPr>
        <p:spPr bwMode="auto">
          <a:xfrm>
            <a:off x="1116013" y="1125538"/>
            <a:ext cx="76962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FF0000"/>
              </a:buClr>
              <a:buFont typeface="Wingdings" pitchFamily="2" charset="2"/>
              <a:buAutoNum type="arabicParenR"/>
            </a:pPr>
            <a:r>
              <a:rPr lang="zh-CN" altLang="en-US" noProof="1">
                <a:latin typeface="楷体_GB2312" pitchFamily="49" charset="-122"/>
                <a:ea typeface="楷体_GB2312" pitchFamily="49" charset="-122"/>
              </a:rPr>
              <a:t>可描述为：</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对任意的整数</a:t>
            </a:r>
            <a:r>
              <a:rPr lang="en-US" altLang="zh-CN" noProof="1">
                <a:latin typeface="楷体_GB2312" pitchFamily="49" charset="-122"/>
                <a:ea typeface="楷体_GB2312" pitchFamily="49" charset="-122"/>
              </a:rPr>
              <a:t>x，x</a:t>
            </a:r>
            <a:r>
              <a:rPr lang="zh-CN" altLang="en-US" noProof="1">
                <a:latin typeface="楷体_GB2312" pitchFamily="49" charset="-122"/>
                <a:ea typeface="楷体_GB2312" pitchFamily="49" charset="-122"/>
              </a:rPr>
              <a:t>一定是素数</a:t>
            </a:r>
            <a:r>
              <a:rPr lang="zh-CN" altLang="en-US" noProof="1">
                <a:latin typeface="Times New Roman"/>
                <a:ea typeface="楷体_GB2312" pitchFamily="49" charset="-122"/>
              </a:rPr>
              <a:t>”</a:t>
            </a:r>
            <a:r>
              <a:rPr lang="en-US" altLang="en-US">
                <a:latin typeface="楷体_GB2312" pitchFamily="49" charset="-122"/>
                <a:ea typeface="楷体_GB2312" pitchFamily="49" charset="-122"/>
              </a:rPr>
              <a:t>,</a:t>
            </a:r>
            <a:r>
              <a:rPr lang="zh-CN" altLang="en-US" noProof="1">
                <a:latin typeface="楷体_GB2312" pitchFamily="49" charset="-122"/>
                <a:ea typeface="楷体_GB2312" pitchFamily="49" charset="-122"/>
              </a:rPr>
              <a:t>真值为</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假</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a:t>
            </a:r>
            <a:r>
              <a:rPr lang="zh-CN" altLang="zh-CN" sz="2000" noProof="1">
                <a:latin typeface="楷体_GB2312" pitchFamily="49" charset="-122"/>
                <a:ea typeface="楷体_GB2312" pitchFamily="49" charset="-122"/>
              </a:rPr>
              <a:t>(</a:t>
            </a:r>
            <a:r>
              <a:rPr lang="zh-CN" altLang="en-US" sz="2000" noProof="1">
                <a:latin typeface="楷体_GB2312" pitchFamily="49" charset="-122"/>
                <a:ea typeface="楷体_GB2312" pitchFamily="49" charset="-122"/>
                <a:sym typeface="Symbol" pitchFamily="18" charset="2"/>
              </a:rPr>
              <a:t></a:t>
            </a:r>
            <a:r>
              <a:rPr lang="en-US" altLang="en-US" sz="2000" noProof="1">
                <a:latin typeface="楷体_GB2312" pitchFamily="49" charset="-122"/>
                <a:ea typeface="楷体_GB2312" pitchFamily="49" charset="-122"/>
                <a:sym typeface="Symbol" pitchFamily="18" charset="2"/>
              </a:rPr>
              <a:t>x</a:t>
            </a:r>
            <a:r>
              <a:rPr lang="en-US" altLang="zh-CN" sz="2000" noProof="1">
                <a:latin typeface="楷体_GB2312" pitchFamily="49" charset="-122"/>
                <a:ea typeface="楷体_GB2312" pitchFamily="49" charset="-122"/>
                <a:sym typeface="Symbol" pitchFamily="18" charset="2"/>
              </a:rPr>
              <a:t>)</a:t>
            </a:r>
            <a:r>
              <a:rPr lang="en-US" altLang="en-US" sz="2000" noProof="1">
                <a:latin typeface="楷体_GB2312" pitchFamily="49" charset="-122"/>
                <a:ea typeface="楷体_GB2312" pitchFamily="49" charset="-122"/>
              </a:rPr>
              <a:t>(</a:t>
            </a:r>
            <a:r>
              <a:rPr lang="en-US" altLang="zh-CN" sz="2000" noProof="1">
                <a:latin typeface="楷体_GB2312" pitchFamily="49" charset="-122"/>
                <a:ea typeface="楷体_GB2312" pitchFamily="49" charset="-122"/>
              </a:rPr>
              <a:t>I(x)→P(x))</a:t>
            </a:r>
            <a:endParaRPr lang="en-US" altLang="en-US" sz="2000" noProof="1">
              <a:latin typeface="楷体_GB2312" pitchFamily="49" charset="-122"/>
              <a:ea typeface="楷体_GB2312" pitchFamily="49" charset="-122"/>
            </a:endParaRPr>
          </a:p>
          <a:p>
            <a:pPr marL="533400" indent="-533400" algn="just">
              <a:lnSpc>
                <a:spcPct val="120000"/>
              </a:lnSpc>
              <a:buClr>
                <a:srgbClr val="FF0000"/>
              </a:buClr>
              <a:buFont typeface="Wingdings" pitchFamily="2" charset="2"/>
              <a:buAutoNum type="arabicParenR"/>
            </a:pPr>
            <a:r>
              <a:rPr lang="zh-CN" altLang="en-US" b="1" noProof="1">
                <a:solidFill>
                  <a:srgbClr val="0000FF"/>
                </a:solidFill>
                <a:latin typeface="楷体_GB2312" pitchFamily="49" charset="-122"/>
                <a:ea typeface="楷体_GB2312" pitchFamily="49" charset="-122"/>
              </a:rPr>
              <a:t>可描述为：</a:t>
            </a:r>
            <a:r>
              <a:rPr lang="zh-CN" altLang="en-US" b="1" noProof="1">
                <a:solidFill>
                  <a:srgbClr val="0000FF"/>
                </a:solidFill>
                <a:latin typeface="Times New Roman"/>
                <a:ea typeface="楷体_GB2312" pitchFamily="49" charset="-122"/>
              </a:rPr>
              <a:t>“</a:t>
            </a:r>
            <a:r>
              <a:rPr lang="zh-CN" altLang="en-US" b="1" noProof="1">
                <a:solidFill>
                  <a:srgbClr val="0000FF"/>
                </a:solidFill>
                <a:latin typeface="楷体_GB2312" pitchFamily="49" charset="-122"/>
                <a:ea typeface="楷体_GB2312" pitchFamily="49" charset="-122"/>
              </a:rPr>
              <a:t>存在一些整数</a:t>
            </a:r>
            <a:r>
              <a:rPr lang="en-US" altLang="zh-CN" b="1" noProof="1">
                <a:solidFill>
                  <a:srgbClr val="0000FF"/>
                </a:solidFill>
                <a:latin typeface="楷体_GB2312" pitchFamily="49" charset="-122"/>
                <a:ea typeface="楷体_GB2312" pitchFamily="49" charset="-122"/>
              </a:rPr>
              <a:t>x，x</a:t>
            </a:r>
            <a:r>
              <a:rPr lang="zh-CN" altLang="en-US" b="1" noProof="1">
                <a:solidFill>
                  <a:srgbClr val="0000FF"/>
                </a:solidFill>
                <a:latin typeface="楷体_GB2312" pitchFamily="49" charset="-122"/>
                <a:ea typeface="楷体_GB2312" pitchFamily="49" charset="-122"/>
              </a:rPr>
              <a:t>是素数</a:t>
            </a:r>
            <a:r>
              <a:rPr lang="zh-CN" altLang="en-US" b="1" noProof="1">
                <a:solidFill>
                  <a:srgbClr val="0000FF"/>
                </a:solidFill>
                <a:latin typeface="Times New Roman"/>
                <a:ea typeface="楷体_GB2312" pitchFamily="49" charset="-122"/>
              </a:rPr>
              <a:t>”</a:t>
            </a:r>
            <a:r>
              <a:rPr lang="zh-CN" altLang="en-US" b="1" noProof="1">
                <a:solidFill>
                  <a:srgbClr val="0000FF"/>
                </a:solidFill>
                <a:latin typeface="楷体_GB2312" pitchFamily="49" charset="-122"/>
                <a:ea typeface="楷体_GB2312" pitchFamily="49" charset="-122"/>
              </a:rPr>
              <a:t>，真值为</a:t>
            </a:r>
            <a:r>
              <a:rPr lang="zh-CN" altLang="en-US" b="1" noProof="1">
                <a:solidFill>
                  <a:srgbClr val="0000FF"/>
                </a:solidFill>
                <a:latin typeface="Times New Roman"/>
                <a:ea typeface="楷体_GB2312" pitchFamily="49" charset="-122"/>
              </a:rPr>
              <a:t>“</a:t>
            </a:r>
            <a:r>
              <a:rPr lang="zh-CN" altLang="en-US" b="1" noProof="1">
                <a:solidFill>
                  <a:srgbClr val="0000FF"/>
                </a:solidFill>
                <a:latin typeface="楷体_GB2312" pitchFamily="49" charset="-122"/>
                <a:ea typeface="楷体_GB2312" pitchFamily="49" charset="-122"/>
              </a:rPr>
              <a:t>真</a:t>
            </a:r>
            <a:r>
              <a:rPr lang="zh-CN" altLang="en-US" b="1" noProof="1">
                <a:solidFill>
                  <a:srgbClr val="0000FF"/>
                </a:solidFill>
                <a:latin typeface="Times New Roman"/>
                <a:ea typeface="楷体_GB2312" pitchFamily="49" charset="-122"/>
              </a:rPr>
              <a:t>”</a:t>
            </a:r>
            <a:r>
              <a:rPr lang="zh-CN" altLang="en-US" b="1" noProof="1">
                <a:solidFill>
                  <a:srgbClr val="0000FF"/>
                </a:solidFill>
                <a:latin typeface="楷体_GB2312" pitchFamily="49" charset="-122"/>
                <a:ea typeface="楷体_GB2312" pitchFamily="49" charset="-122"/>
              </a:rPr>
              <a:t>。 </a:t>
            </a:r>
            <a:r>
              <a:rPr lang="zh-CN" altLang="zh-CN" sz="2000" b="1" noProof="1">
                <a:solidFill>
                  <a:srgbClr val="CC00FF"/>
                </a:solidFill>
                <a:latin typeface="楷体_GB2312" pitchFamily="49" charset="-122"/>
                <a:ea typeface="楷体_GB2312" pitchFamily="49" charset="-122"/>
              </a:rPr>
              <a:t>(</a:t>
            </a:r>
            <a:r>
              <a:rPr lang="zh-CN" altLang="zh-CN" sz="2000" b="1" noProof="1">
                <a:solidFill>
                  <a:srgbClr val="CC00FF"/>
                </a:solidFill>
                <a:latin typeface="楷体_GB2312" pitchFamily="49" charset="-122"/>
                <a:ea typeface="楷体_GB2312" pitchFamily="49" charset="-122"/>
                <a:sym typeface="Symbol" pitchFamily="18" charset="2"/>
              </a:rPr>
              <a:t></a:t>
            </a:r>
            <a:r>
              <a:rPr lang="en-US" altLang="zh-CN" sz="2000" b="1" noProof="1">
                <a:solidFill>
                  <a:srgbClr val="CC00FF"/>
                </a:solidFill>
                <a:latin typeface="楷体_GB2312" pitchFamily="49" charset="-122"/>
                <a:ea typeface="楷体_GB2312" pitchFamily="49" charset="-122"/>
                <a:sym typeface="Symbol" pitchFamily="18" charset="2"/>
              </a:rPr>
              <a:t>x)</a:t>
            </a:r>
            <a:r>
              <a:rPr lang="en-US" altLang="zh-CN" sz="2000" b="1" noProof="1">
                <a:solidFill>
                  <a:srgbClr val="CC00FF"/>
                </a:solidFill>
                <a:latin typeface="楷体_GB2312" pitchFamily="49" charset="-122"/>
                <a:ea typeface="楷体_GB2312" pitchFamily="49" charset="-122"/>
              </a:rPr>
              <a:t>(I(x)∧P(x))</a:t>
            </a:r>
            <a:endParaRPr lang="en-US" altLang="en-US" sz="2000" b="1" noProof="1">
              <a:solidFill>
                <a:srgbClr val="CC00FF"/>
              </a:solidFill>
              <a:latin typeface="楷体_GB2312" pitchFamily="49" charset="-122"/>
              <a:ea typeface="楷体_GB2312" pitchFamily="49" charset="-122"/>
            </a:endParaRPr>
          </a:p>
          <a:p>
            <a:pPr marL="533400" indent="-533400" algn="just">
              <a:lnSpc>
                <a:spcPct val="120000"/>
              </a:lnSpc>
              <a:buClr>
                <a:srgbClr val="B2B2B2"/>
              </a:buClr>
              <a:buFont typeface="Wingdings" pitchFamily="2" charset="2"/>
              <a:buAutoNum type="arabicParenR"/>
            </a:pPr>
            <a:r>
              <a:rPr lang="zh-CN" altLang="en-US" b="1" noProof="1">
                <a:solidFill>
                  <a:srgbClr val="B2B2B2"/>
                </a:solidFill>
                <a:latin typeface="楷体_GB2312" pitchFamily="49" charset="-122"/>
                <a:ea typeface="楷体_GB2312" pitchFamily="49" charset="-122"/>
              </a:rPr>
              <a:t>可描述为：</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对任意的整数</a:t>
            </a:r>
            <a:r>
              <a:rPr lang="en-US" altLang="zh-CN" b="1" noProof="1">
                <a:solidFill>
                  <a:srgbClr val="B2B2B2"/>
                </a:solidFill>
                <a:latin typeface="楷体_GB2312" pitchFamily="49" charset="-122"/>
                <a:ea typeface="楷体_GB2312" pitchFamily="49" charset="-122"/>
              </a:rPr>
              <a:t>x，y，</a:t>
            </a:r>
            <a:r>
              <a:rPr lang="zh-CN" altLang="en-US" b="1" noProof="1">
                <a:solidFill>
                  <a:srgbClr val="B2B2B2"/>
                </a:solidFill>
                <a:latin typeface="楷体_GB2312" pitchFamily="49" charset="-122"/>
                <a:ea typeface="楷体_GB2312" pitchFamily="49" charset="-122"/>
              </a:rPr>
              <a:t>都有</a:t>
            </a:r>
            <a:r>
              <a:rPr lang="en-US" altLang="zh-CN" b="1" noProof="1">
                <a:solidFill>
                  <a:srgbClr val="B2B2B2"/>
                </a:solidFill>
                <a:latin typeface="楷体_GB2312" pitchFamily="49" charset="-122"/>
                <a:ea typeface="楷体_GB2312" pitchFamily="49" charset="-122"/>
              </a:rPr>
              <a:t>x+y=0</a:t>
            </a:r>
            <a:r>
              <a:rPr lang="en-US" altLang="zh-CN" b="1" noProof="1">
                <a:solidFill>
                  <a:srgbClr val="B2B2B2"/>
                </a:solidFill>
                <a:latin typeface="Times New Roman"/>
                <a:ea typeface="楷体_GB2312" pitchFamily="49" charset="-122"/>
              </a:rPr>
              <a:t>”</a:t>
            </a:r>
            <a:r>
              <a:rPr lang="en-US" altLang="zh-CN" b="1" noProof="1">
                <a:solidFill>
                  <a:srgbClr val="B2B2B2"/>
                </a:solidFill>
                <a:latin typeface="楷体_GB2312" pitchFamily="49" charset="-122"/>
                <a:ea typeface="楷体_GB2312" pitchFamily="49" charset="-122"/>
              </a:rPr>
              <a:t>，</a:t>
            </a:r>
            <a:r>
              <a:rPr lang="zh-CN" altLang="en-US" b="1" noProof="1">
                <a:solidFill>
                  <a:srgbClr val="B2B2B2"/>
                </a:solidFill>
                <a:latin typeface="楷体_GB2312" pitchFamily="49" charset="-122"/>
                <a:ea typeface="楷体_GB2312" pitchFamily="49" charset="-122"/>
              </a:rPr>
              <a:t>真值为</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假</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a:t>
            </a:r>
            <a:r>
              <a:rPr lang="zh-CN" altLang="zh-CN" sz="2000" b="1" noProof="1">
                <a:solidFill>
                  <a:srgbClr val="B2B2B2"/>
                </a:solidFill>
                <a:latin typeface="楷体_GB2312" pitchFamily="49" charset="-122"/>
                <a:ea typeface="楷体_GB2312" pitchFamily="49" charset="-122"/>
              </a:rPr>
              <a:t>(</a:t>
            </a:r>
            <a:r>
              <a:rPr lang="zh-CN" altLang="en-US" sz="2000" b="1" noProof="1">
                <a:solidFill>
                  <a:srgbClr val="B2B2B2"/>
                </a:solidFill>
                <a:latin typeface="楷体_GB2312" pitchFamily="49" charset="-122"/>
                <a:ea typeface="楷体_GB2312" pitchFamily="49" charset="-122"/>
                <a:sym typeface="Symbol" pitchFamily="18" charset="2"/>
              </a:rPr>
              <a:t></a:t>
            </a:r>
            <a:r>
              <a:rPr lang="en-US" altLang="en-US" sz="2000" b="1" noProof="1">
                <a:solidFill>
                  <a:srgbClr val="B2B2B2"/>
                </a:solidFill>
                <a:latin typeface="楷体_GB2312" pitchFamily="49" charset="-122"/>
                <a:ea typeface="楷体_GB2312" pitchFamily="49" charset="-122"/>
                <a:sym typeface="Symbol" pitchFamily="18" charset="2"/>
              </a:rPr>
              <a:t>x</a:t>
            </a:r>
            <a:r>
              <a:rPr lang="en-US" altLang="zh-CN" sz="2000" b="1" noProof="1">
                <a:solidFill>
                  <a:srgbClr val="B2B2B2"/>
                </a:solidFill>
                <a:latin typeface="楷体_GB2312" pitchFamily="49" charset="-122"/>
                <a:ea typeface="楷体_GB2312" pitchFamily="49" charset="-122"/>
                <a:sym typeface="Symbol" pitchFamily="18" charset="2"/>
              </a:rPr>
              <a:t>)</a:t>
            </a:r>
            <a:r>
              <a:rPr lang="en-US" altLang="zh-CN" sz="2000" b="1" noProof="1">
                <a:solidFill>
                  <a:srgbClr val="B2B2B2"/>
                </a:solidFill>
                <a:latin typeface="楷体_GB2312" pitchFamily="49" charset="-122"/>
                <a:ea typeface="楷体_GB2312" pitchFamily="49" charset="-122"/>
              </a:rPr>
              <a:t>(</a:t>
            </a:r>
            <a:r>
              <a:rPr lang="en-US" altLang="en-US" sz="2000" b="1" noProof="1">
                <a:solidFill>
                  <a:srgbClr val="B2B2B2"/>
                </a:solidFill>
                <a:latin typeface="楷体_GB2312" pitchFamily="49" charset="-122"/>
                <a:ea typeface="楷体_GB2312" pitchFamily="49" charset="-122"/>
                <a:sym typeface="Symbol" pitchFamily="18" charset="2"/>
              </a:rPr>
              <a:t>y</a:t>
            </a:r>
            <a:r>
              <a:rPr lang="en-US" altLang="zh-CN" sz="2000" b="1" noProof="1">
                <a:solidFill>
                  <a:srgbClr val="B2B2B2"/>
                </a:solidFill>
                <a:latin typeface="楷体_GB2312" pitchFamily="49" charset="-122"/>
                <a:ea typeface="楷体_GB2312" pitchFamily="49" charset="-122"/>
                <a:sym typeface="Symbol" pitchFamily="18" charset="2"/>
              </a:rPr>
              <a:t>)</a:t>
            </a:r>
            <a:r>
              <a:rPr lang="en-US" altLang="zh-CN" sz="2000" b="1" noProof="1">
                <a:solidFill>
                  <a:srgbClr val="B2B2B2"/>
                </a:solidFill>
                <a:latin typeface="楷体_GB2312" pitchFamily="49" charset="-122"/>
                <a:ea typeface="楷体_GB2312" pitchFamily="49" charset="-122"/>
              </a:rPr>
              <a:t>(I(x)∧I(y)→Q(x，y))</a:t>
            </a:r>
            <a:endParaRPr lang="en-US" altLang="en-US" sz="2000" b="1" noProof="1">
              <a:solidFill>
                <a:srgbClr val="B2B2B2"/>
              </a:solidFill>
              <a:latin typeface="楷体_GB2312" pitchFamily="49" charset="-122"/>
              <a:ea typeface="楷体_GB2312" pitchFamily="49" charset="-122"/>
            </a:endParaRPr>
          </a:p>
          <a:p>
            <a:pPr marL="533400" indent="-533400" algn="just">
              <a:lnSpc>
                <a:spcPct val="120000"/>
              </a:lnSpc>
              <a:buClr>
                <a:srgbClr val="B2B2B2"/>
              </a:buClr>
              <a:buFont typeface="Wingdings" pitchFamily="2" charset="2"/>
              <a:buAutoNum type="arabicParenR"/>
            </a:pPr>
            <a:r>
              <a:rPr lang="zh-CN" altLang="en-US" b="1" noProof="1">
                <a:solidFill>
                  <a:srgbClr val="B2B2B2"/>
                </a:solidFill>
                <a:latin typeface="楷体_GB2312" pitchFamily="49" charset="-122"/>
                <a:ea typeface="楷体_GB2312" pitchFamily="49" charset="-122"/>
              </a:rPr>
              <a:t>可描述为：</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对任意的整数</a:t>
            </a:r>
            <a:r>
              <a:rPr lang="en-US" altLang="zh-CN" b="1" noProof="1">
                <a:solidFill>
                  <a:srgbClr val="B2B2B2"/>
                </a:solidFill>
                <a:latin typeface="楷体_GB2312" pitchFamily="49" charset="-122"/>
                <a:ea typeface="楷体_GB2312" pitchFamily="49" charset="-122"/>
              </a:rPr>
              <a:t>x，</a:t>
            </a:r>
            <a:r>
              <a:rPr lang="zh-CN" altLang="en-US" b="1" noProof="1">
                <a:solidFill>
                  <a:srgbClr val="B2B2B2"/>
                </a:solidFill>
                <a:latin typeface="楷体_GB2312" pitchFamily="49" charset="-122"/>
                <a:ea typeface="楷体_GB2312" pitchFamily="49" charset="-122"/>
              </a:rPr>
              <a:t>都存在着整数</a:t>
            </a:r>
            <a:r>
              <a:rPr lang="en-US" altLang="zh-CN" b="1" noProof="1">
                <a:solidFill>
                  <a:srgbClr val="B2B2B2"/>
                </a:solidFill>
                <a:latin typeface="楷体_GB2312" pitchFamily="49" charset="-122"/>
                <a:ea typeface="楷体_GB2312" pitchFamily="49" charset="-122"/>
              </a:rPr>
              <a:t>y，</a:t>
            </a:r>
            <a:r>
              <a:rPr lang="zh-CN" altLang="en-US" b="1" noProof="1">
                <a:solidFill>
                  <a:srgbClr val="B2B2B2"/>
                </a:solidFill>
                <a:latin typeface="楷体_GB2312" pitchFamily="49" charset="-122"/>
                <a:ea typeface="楷体_GB2312" pitchFamily="49" charset="-122"/>
              </a:rPr>
              <a:t>使得</a:t>
            </a:r>
            <a:r>
              <a:rPr lang="en-US" altLang="zh-CN" b="1" noProof="1">
                <a:solidFill>
                  <a:srgbClr val="B2B2B2"/>
                </a:solidFill>
                <a:latin typeface="楷体_GB2312" pitchFamily="49" charset="-122"/>
                <a:ea typeface="楷体_GB2312" pitchFamily="49" charset="-122"/>
              </a:rPr>
              <a:t>x+y=0</a:t>
            </a:r>
            <a:r>
              <a:rPr lang="en-US" altLang="zh-CN" b="1" noProof="1">
                <a:solidFill>
                  <a:srgbClr val="B2B2B2"/>
                </a:solidFill>
                <a:latin typeface="Times New Roman"/>
                <a:ea typeface="楷体_GB2312" pitchFamily="49" charset="-122"/>
              </a:rPr>
              <a:t>”</a:t>
            </a:r>
            <a:r>
              <a:rPr lang="en-US" altLang="zh-CN" b="1" noProof="1">
                <a:solidFill>
                  <a:srgbClr val="B2B2B2"/>
                </a:solidFill>
                <a:latin typeface="楷体_GB2312" pitchFamily="49" charset="-122"/>
                <a:ea typeface="楷体_GB2312" pitchFamily="49" charset="-122"/>
              </a:rPr>
              <a:t>，</a:t>
            </a:r>
            <a:r>
              <a:rPr lang="zh-CN" altLang="en-US" b="1" noProof="1">
                <a:solidFill>
                  <a:srgbClr val="B2B2B2"/>
                </a:solidFill>
                <a:latin typeface="楷体_GB2312" pitchFamily="49" charset="-122"/>
                <a:ea typeface="楷体_GB2312" pitchFamily="49" charset="-122"/>
              </a:rPr>
              <a:t>真值为</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真</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a:t>
            </a:r>
            <a:r>
              <a:rPr lang="zh-CN" altLang="zh-CN" sz="2000" b="1" noProof="1">
                <a:solidFill>
                  <a:srgbClr val="B2B2B2"/>
                </a:solidFill>
                <a:latin typeface="楷体_GB2312" pitchFamily="49" charset="-122"/>
                <a:ea typeface="楷体_GB2312" pitchFamily="49" charset="-122"/>
              </a:rPr>
              <a:t>(</a:t>
            </a:r>
            <a:r>
              <a:rPr lang="zh-CN" altLang="en-US" sz="2000" b="1" noProof="1">
                <a:solidFill>
                  <a:srgbClr val="B2B2B2"/>
                </a:solidFill>
                <a:latin typeface="楷体_GB2312" pitchFamily="49" charset="-122"/>
                <a:ea typeface="楷体_GB2312" pitchFamily="49" charset="-122"/>
                <a:sym typeface="Symbol" pitchFamily="18" charset="2"/>
              </a:rPr>
              <a:t></a:t>
            </a:r>
            <a:r>
              <a:rPr lang="en-US" altLang="en-US" sz="2000" b="1" noProof="1">
                <a:solidFill>
                  <a:srgbClr val="B2B2B2"/>
                </a:solidFill>
                <a:latin typeface="楷体_GB2312" pitchFamily="49" charset="-122"/>
                <a:ea typeface="楷体_GB2312" pitchFamily="49" charset="-122"/>
                <a:sym typeface="Symbol" pitchFamily="18" charset="2"/>
              </a:rPr>
              <a:t>x</a:t>
            </a:r>
            <a:r>
              <a:rPr lang="en-US" altLang="zh-CN" sz="2000" b="1" noProof="1">
                <a:solidFill>
                  <a:srgbClr val="B2B2B2"/>
                </a:solidFill>
                <a:latin typeface="楷体_GB2312" pitchFamily="49" charset="-122"/>
                <a:ea typeface="楷体_GB2312" pitchFamily="49" charset="-122"/>
                <a:sym typeface="Symbol" pitchFamily="18" charset="2"/>
              </a:rPr>
              <a:t>)</a:t>
            </a:r>
            <a:r>
              <a:rPr lang="en-US" altLang="zh-CN" sz="2000" b="1" noProof="1">
                <a:solidFill>
                  <a:srgbClr val="B2B2B2"/>
                </a:solidFill>
                <a:latin typeface="楷体_GB2312" pitchFamily="49" charset="-122"/>
                <a:ea typeface="楷体_GB2312" pitchFamily="49" charset="-122"/>
              </a:rPr>
              <a:t>(I(x)→(</a:t>
            </a:r>
            <a:r>
              <a:rPr lang="en-US" altLang="zh-CN" sz="2000" b="1" noProof="1">
                <a:solidFill>
                  <a:srgbClr val="B2B2B2"/>
                </a:solidFill>
                <a:latin typeface="楷体_GB2312" pitchFamily="49" charset="-122"/>
                <a:ea typeface="楷体_GB2312" pitchFamily="49" charset="-122"/>
                <a:sym typeface="Symbol" pitchFamily="18" charset="2"/>
              </a:rPr>
              <a:t>y)</a:t>
            </a:r>
            <a:r>
              <a:rPr lang="en-US" altLang="zh-CN" sz="2000" b="1" noProof="1">
                <a:solidFill>
                  <a:srgbClr val="B2B2B2"/>
                </a:solidFill>
                <a:latin typeface="楷体_GB2312" pitchFamily="49" charset="-122"/>
                <a:ea typeface="楷体_GB2312" pitchFamily="49" charset="-122"/>
              </a:rPr>
              <a:t>(I(y)∧Q(x，y)))</a:t>
            </a:r>
            <a:endParaRPr lang="en-US" altLang="en-US" sz="2000" b="1" noProof="1">
              <a:solidFill>
                <a:srgbClr val="B2B2B2"/>
              </a:solidFill>
              <a:latin typeface="楷体_GB2312" pitchFamily="49" charset="-122"/>
              <a:ea typeface="楷体_GB2312" pitchFamily="49" charset="-122"/>
            </a:endParaRPr>
          </a:p>
          <a:p>
            <a:pPr marL="533400" indent="-533400">
              <a:lnSpc>
                <a:spcPct val="120000"/>
              </a:lnSpc>
              <a:buClr>
                <a:srgbClr val="B2B2B2"/>
              </a:buClr>
              <a:buFont typeface="Wingdings" pitchFamily="2" charset="2"/>
              <a:buAutoNum type="arabicParenR"/>
            </a:pPr>
            <a:r>
              <a:rPr lang="zh-CN" altLang="en-US" b="1" noProof="1">
                <a:solidFill>
                  <a:srgbClr val="B2B2B2"/>
                </a:solidFill>
                <a:latin typeface="楷体_GB2312" pitchFamily="49" charset="-122"/>
                <a:ea typeface="楷体_GB2312" pitchFamily="49" charset="-122"/>
              </a:rPr>
              <a:t>可描述为：</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存在着整数</a:t>
            </a:r>
            <a:r>
              <a:rPr lang="en-US" altLang="zh-CN" b="1" noProof="1">
                <a:solidFill>
                  <a:srgbClr val="B2B2B2"/>
                </a:solidFill>
                <a:latin typeface="楷体_GB2312" pitchFamily="49" charset="-122"/>
                <a:ea typeface="楷体_GB2312" pitchFamily="49" charset="-122"/>
              </a:rPr>
              <a:t>x，</a:t>
            </a:r>
            <a:r>
              <a:rPr lang="zh-CN" altLang="en-US" b="1" noProof="1">
                <a:solidFill>
                  <a:srgbClr val="B2B2B2"/>
                </a:solidFill>
                <a:latin typeface="楷体_GB2312" pitchFamily="49" charset="-122"/>
                <a:ea typeface="楷体_GB2312" pitchFamily="49" charset="-122"/>
              </a:rPr>
              <a:t>使得对任意的整数</a:t>
            </a:r>
            <a:r>
              <a:rPr lang="en-US" altLang="zh-CN" b="1" noProof="1">
                <a:solidFill>
                  <a:srgbClr val="B2B2B2"/>
                </a:solidFill>
                <a:latin typeface="楷体_GB2312" pitchFamily="49" charset="-122"/>
                <a:ea typeface="楷体_GB2312" pitchFamily="49" charset="-122"/>
              </a:rPr>
              <a:t>y，</a:t>
            </a:r>
            <a:r>
              <a:rPr lang="zh-CN" altLang="en-US" b="1" noProof="1">
                <a:solidFill>
                  <a:srgbClr val="B2B2B2"/>
                </a:solidFill>
                <a:latin typeface="楷体_GB2312" pitchFamily="49" charset="-122"/>
                <a:ea typeface="楷体_GB2312" pitchFamily="49" charset="-122"/>
              </a:rPr>
              <a:t>都有</a:t>
            </a:r>
            <a:r>
              <a:rPr lang="en-US" altLang="zh-CN" b="1" noProof="1">
                <a:solidFill>
                  <a:srgbClr val="B2B2B2"/>
                </a:solidFill>
                <a:latin typeface="楷体_GB2312" pitchFamily="49" charset="-122"/>
                <a:ea typeface="楷体_GB2312" pitchFamily="49" charset="-122"/>
              </a:rPr>
              <a:t>x+y=0</a:t>
            </a:r>
            <a:r>
              <a:rPr lang="en-US" altLang="zh-CN" b="1" noProof="1">
                <a:solidFill>
                  <a:srgbClr val="B2B2B2"/>
                </a:solidFill>
                <a:latin typeface="Times New Roman"/>
                <a:ea typeface="楷体_GB2312" pitchFamily="49" charset="-122"/>
              </a:rPr>
              <a:t>”</a:t>
            </a:r>
            <a:r>
              <a:rPr lang="en-US" altLang="zh-CN" b="1" noProof="1">
                <a:solidFill>
                  <a:srgbClr val="B2B2B2"/>
                </a:solidFill>
                <a:latin typeface="楷体_GB2312" pitchFamily="49" charset="-122"/>
                <a:ea typeface="楷体_GB2312" pitchFamily="49" charset="-122"/>
              </a:rPr>
              <a:t>，</a:t>
            </a:r>
            <a:r>
              <a:rPr lang="zh-CN" altLang="en-US" b="1" noProof="1">
                <a:solidFill>
                  <a:srgbClr val="B2B2B2"/>
                </a:solidFill>
                <a:latin typeface="楷体_GB2312" pitchFamily="49" charset="-122"/>
                <a:ea typeface="楷体_GB2312" pitchFamily="49" charset="-122"/>
              </a:rPr>
              <a:t>真值为</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假</a:t>
            </a:r>
            <a:r>
              <a:rPr lang="zh-CN" altLang="en-US" b="1" noProof="1">
                <a:solidFill>
                  <a:srgbClr val="B2B2B2"/>
                </a:solidFill>
                <a:latin typeface="Times New Roman"/>
                <a:ea typeface="楷体_GB2312" pitchFamily="49" charset="-122"/>
              </a:rPr>
              <a:t>”</a:t>
            </a:r>
            <a:r>
              <a:rPr lang="zh-CN" altLang="zh-CN" b="1" noProof="1">
                <a:solidFill>
                  <a:srgbClr val="B2B2B2"/>
                </a:solidFill>
                <a:latin typeface="楷体_GB2312" pitchFamily="49" charset="-122"/>
                <a:ea typeface="楷体_GB2312" pitchFamily="49" charset="-122"/>
              </a:rPr>
              <a:t>。</a:t>
            </a:r>
            <a:r>
              <a:rPr lang="zh-CN" altLang="zh-CN" sz="2000" b="1" noProof="1">
                <a:solidFill>
                  <a:srgbClr val="B2B2B2"/>
                </a:solidFill>
                <a:latin typeface="楷体_GB2312" pitchFamily="49" charset="-122"/>
                <a:ea typeface="楷体_GB2312" pitchFamily="49" charset="-122"/>
              </a:rPr>
              <a:t>(</a:t>
            </a:r>
            <a:r>
              <a:rPr lang="zh-CN" altLang="zh-CN" sz="2000" b="1" noProof="1">
                <a:solidFill>
                  <a:srgbClr val="B2B2B2"/>
                </a:solidFill>
                <a:latin typeface="楷体_GB2312" pitchFamily="49" charset="-122"/>
                <a:ea typeface="楷体_GB2312" pitchFamily="49" charset="-122"/>
                <a:sym typeface="Symbol" pitchFamily="18" charset="2"/>
              </a:rPr>
              <a:t></a:t>
            </a:r>
            <a:r>
              <a:rPr lang="en-US" altLang="zh-CN" sz="2000" b="1" noProof="1">
                <a:solidFill>
                  <a:srgbClr val="B2B2B2"/>
                </a:solidFill>
                <a:latin typeface="楷体_GB2312" pitchFamily="49" charset="-122"/>
                <a:ea typeface="楷体_GB2312" pitchFamily="49" charset="-122"/>
                <a:sym typeface="Symbol" pitchFamily="18" charset="2"/>
              </a:rPr>
              <a:t>x)</a:t>
            </a:r>
            <a:r>
              <a:rPr lang="en-US" altLang="zh-CN" sz="2000" b="1" noProof="1">
                <a:solidFill>
                  <a:srgbClr val="B2B2B2"/>
                </a:solidFill>
                <a:latin typeface="楷体_GB2312" pitchFamily="49" charset="-122"/>
                <a:ea typeface="楷体_GB2312" pitchFamily="49" charset="-122"/>
              </a:rPr>
              <a:t>(</a:t>
            </a:r>
            <a:r>
              <a:rPr lang="en-US" altLang="en-US" sz="2000" b="1" noProof="1">
                <a:solidFill>
                  <a:srgbClr val="B2B2B2"/>
                </a:solidFill>
                <a:latin typeface="楷体_GB2312" pitchFamily="49" charset="-122"/>
                <a:ea typeface="楷体_GB2312" pitchFamily="49" charset="-122"/>
                <a:sym typeface="Symbol" pitchFamily="18" charset="2"/>
              </a:rPr>
              <a:t>y</a:t>
            </a:r>
            <a:r>
              <a:rPr lang="en-US" altLang="zh-CN" sz="2000" b="1" noProof="1">
                <a:solidFill>
                  <a:srgbClr val="B2B2B2"/>
                </a:solidFill>
                <a:latin typeface="楷体_GB2312" pitchFamily="49" charset="-122"/>
                <a:ea typeface="楷体_GB2312" pitchFamily="49" charset="-122"/>
                <a:sym typeface="Symbol" pitchFamily="18" charset="2"/>
              </a:rPr>
              <a:t>)</a:t>
            </a:r>
            <a:r>
              <a:rPr lang="en-US" altLang="zh-CN" sz="2000" b="1" noProof="1">
                <a:solidFill>
                  <a:srgbClr val="B2B2B2"/>
                </a:solidFill>
                <a:latin typeface="楷体_GB2312" pitchFamily="49" charset="-122"/>
                <a:ea typeface="楷体_GB2312" pitchFamily="49" charset="-122"/>
              </a:rPr>
              <a:t>(I(x)∧(I(y)→Q(x，y)))</a:t>
            </a:r>
            <a:endParaRPr lang="en-US" altLang="zh-CN" sz="2000" b="1">
              <a:solidFill>
                <a:srgbClr val="B2B2B2"/>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3F57510-DB22-47E6-8017-D45380B26CCB}"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47197E7C-98A5-4900-845A-EB389D13C7DD}" type="slidenum">
              <a:rPr lang="en-US" altLang="zh-CN"/>
              <a:pPr/>
              <a:t>63</a:t>
            </a:fld>
            <a:r>
              <a:rPr lang="en-US" altLang="zh-CN"/>
              <a:t>/70</a:t>
            </a:r>
          </a:p>
        </p:txBody>
      </p:sp>
      <p:sp>
        <p:nvSpPr>
          <p:cNvPr id="220162" name="Rectangle 2"/>
          <p:cNvSpPr>
            <a:spLocks noGrp="1" noChangeArrowheads="1"/>
          </p:cNvSpPr>
          <p:nvPr>
            <p:ph type="title"/>
          </p:nvPr>
        </p:nvSpPr>
        <p:spPr>
          <a:xfrm>
            <a:off x="1619250" y="304800"/>
            <a:ext cx="7005638" cy="719138"/>
          </a:xfrm>
        </p:spPr>
        <p:txBody>
          <a:bodyPr/>
          <a:lstStyle/>
          <a:p>
            <a:pPr algn="l"/>
            <a:r>
              <a:rPr lang="zh-CN" altLang="en-US">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1.7</a:t>
            </a:r>
            <a:r>
              <a:rPr lang="zh-CN" altLang="en-US" sz="3600">
                <a:solidFill>
                  <a:srgbClr val="FF0000"/>
                </a:solidFill>
                <a:latin typeface="楷体_GB2312" pitchFamily="49" charset="-122"/>
                <a:ea typeface="楷体_GB2312" pitchFamily="49" charset="-122"/>
              </a:rPr>
              <a:t>： （续）</a:t>
            </a:r>
          </a:p>
        </p:txBody>
      </p:sp>
      <p:sp>
        <p:nvSpPr>
          <p:cNvPr id="220163" name="Rectangle 3"/>
          <p:cNvSpPr>
            <a:spLocks noChangeArrowheads="1"/>
          </p:cNvSpPr>
          <p:nvPr/>
        </p:nvSpPr>
        <p:spPr bwMode="auto">
          <a:xfrm>
            <a:off x="1116013" y="1125538"/>
            <a:ext cx="76962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FF0000"/>
              </a:buClr>
              <a:buFont typeface="Wingdings" pitchFamily="2" charset="2"/>
              <a:buAutoNum type="arabicParenR"/>
            </a:pPr>
            <a:r>
              <a:rPr lang="zh-CN" altLang="en-US" noProof="1">
                <a:latin typeface="楷体_GB2312" pitchFamily="49" charset="-122"/>
                <a:ea typeface="楷体_GB2312" pitchFamily="49" charset="-122"/>
              </a:rPr>
              <a:t>可描述为：</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对任意的整数</a:t>
            </a:r>
            <a:r>
              <a:rPr lang="en-US" altLang="zh-CN" noProof="1">
                <a:latin typeface="楷体_GB2312" pitchFamily="49" charset="-122"/>
                <a:ea typeface="楷体_GB2312" pitchFamily="49" charset="-122"/>
              </a:rPr>
              <a:t>x，x</a:t>
            </a:r>
            <a:r>
              <a:rPr lang="zh-CN" altLang="en-US" noProof="1">
                <a:latin typeface="楷体_GB2312" pitchFamily="49" charset="-122"/>
                <a:ea typeface="楷体_GB2312" pitchFamily="49" charset="-122"/>
              </a:rPr>
              <a:t>一定是素数</a:t>
            </a:r>
            <a:r>
              <a:rPr lang="zh-CN" altLang="en-US" noProof="1">
                <a:latin typeface="Times New Roman"/>
                <a:ea typeface="楷体_GB2312" pitchFamily="49" charset="-122"/>
              </a:rPr>
              <a:t>”</a:t>
            </a:r>
            <a:r>
              <a:rPr lang="en-US" altLang="en-US">
                <a:latin typeface="楷体_GB2312" pitchFamily="49" charset="-122"/>
                <a:ea typeface="楷体_GB2312" pitchFamily="49" charset="-122"/>
              </a:rPr>
              <a:t>,</a:t>
            </a:r>
            <a:r>
              <a:rPr lang="zh-CN" altLang="en-US" noProof="1">
                <a:latin typeface="楷体_GB2312" pitchFamily="49" charset="-122"/>
                <a:ea typeface="楷体_GB2312" pitchFamily="49" charset="-122"/>
              </a:rPr>
              <a:t>真值为</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假</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a:t>
            </a:r>
            <a:r>
              <a:rPr lang="zh-CN" altLang="zh-CN" sz="2000" noProof="1">
                <a:latin typeface="楷体_GB2312" pitchFamily="49" charset="-122"/>
                <a:ea typeface="楷体_GB2312" pitchFamily="49" charset="-122"/>
              </a:rPr>
              <a:t>(</a:t>
            </a:r>
            <a:r>
              <a:rPr lang="zh-CN" altLang="en-US" sz="2000" noProof="1">
                <a:latin typeface="楷体_GB2312" pitchFamily="49" charset="-122"/>
                <a:ea typeface="楷体_GB2312" pitchFamily="49" charset="-122"/>
                <a:sym typeface="Symbol" pitchFamily="18" charset="2"/>
              </a:rPr>
              <a:t></a:t>
            </a:r>
            <a:r>
              <a:rPr lang="en-US" altLang="en-US" sz="2000" noProof="1">
                <a:latin typeface="楷体_GB2312" pitchFamily="49" charset="-122"/>
                <a:ea typeface="楷体_GB2312" pitchFamily="49" charset="-122"/>
                <a:sym typeface="Symbol" pitchFamily="18" charset="2"/>
              </a:rPr>
              <a:t>x</a:t>
            </a:r>
            <a:r>
              <a:rPr lang="en-US" altLang="zh-CN" sz="2000" noProof="1">
                <a:latin typeface="楷体_GB2312" pitchFamily="49" charset="-122"/>
                <a:ea typeface="楷体_GB2312" pitchFamily="49" charset="-122"/>
                <a:sym typeface="Symbol" pitchFamily="18" charset="2"/>
              </a:rPr>
              <a:t>)</a:t>
            </a:r>
            <a:r>
              <a:rPr lang="en-US" altLang="en-US" sz="2000" noProof="1">
                <a:latin typeface="楷体_GB2312" pitchFamily="49" charset="-122"/>
                <a:ea typeface="楷体_GB2312" pitchFamily="49" charset="-122"/>
              </a:rPr>
              <a:t>(</a:t>
            </a:r>
            <a:r>
              <a:rPr lang="en-US" altLang="zh-CN" sz="2000" noProof="1">
                <a:latin typeface="楷体_GB2312" pitchFamily="49" charset="-122"/>
                <a:ea typeface="楷体_GB2312" pitchFamily="49" charset="-122"/>
              </a:rPr>
              <a:t>I(x)→P(x))</a:t>
            </a:r>
            <a:endParaRPr lang="en-US" altLang="en-US" sz="2000" noProof="1">
              <a:latin typeface="楷体_GB2312" pitchFamily="49" charset="-122"/>
              <a:ea typeface="楷体_GB2312" pitchFamily="49" charset="-122"/>
            </a:endParaRPr>
          </a:p>
          <a:p>
            <a:pPr marL="533400" indent="-533400" algn="just">
              <a:lnSpc>
                <a:spcPct val="120000"/>
              </a:lnSpc>
              <a:buClr>
                <a:srgbClr val="FF0000"/>
              </a:buClr>
              <a:buFont typeface="Wingdings" pitchFamily="2" charset="2"/>
              <a:buAutoNum type="arabicParenR"/>
            </a:pPr>
            <a:r>
              <a:rPr lang="zh-CN" altLang="en-US" noProof="1">
                <a:latin typeface="楷体_GB2312" pitchFamily="49" charset="-122"/>
                <a:ea typeface="楷体_GB2312" pitchFamily="49" charset="-122"/>
              </a:rPr>
              <a:t>可描述为：</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存在一些整数</a:t>
            </a:r>
            <a:r>
              <a:rPr lang="en-US" altLang="zh-CN" noProof="1">
                <a:latin typeface="楷体_GB2312" pitchFamily="49" charset="-122"/>
                <a:ea typeface="楷体_GB2312" pitchFamily="49" charset="-122"/>
              </a:rPr>
              <a:t>x，x</a:t>
            </a:r>
            <a:r>
              <a:rPr lang="zh-CN" altLang="en-US" noProof="1">
                <a:latin typeface="楷体_GB2312" pitchFamily="49" charset="-122"/>
                <a:ea typeface="楷体_GB2312" pitchFamily="49" charset="-122"/>
              </a:rPr>
              <a:t>是素数</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，真值为</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真</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 </a:t>
            </a:r>
            <a:r>
              <a:rPr lang="zh-CN" altLang="zh-CN" sz="2000" noProof="1">
                <a:latin typeface="楷体_GB2312" pitchFamily="49" charset="-122"/>
                <a:ea typeface="楷体_GB2312" pitchFamily="49" charset="-122"/>
              </a:rPr>
              <a:t>(</a:t>
            </a:r>
            <a:r>
              <a:rPr lang="zh-CN" altLang="zh-CN" sz="2000" noProof="1">
                <a:latin typeface="楷体_GB2312" pitchFamily="49" charset="-122"/>
                <a:ea typeface="楷体_GB2312" pitchFamily="49" charset="-122"/>
                <a:sym typeface="Symbol" pitchFamily="18" charset="2"/>
              </a:rPr>
              <a:t></a:t>
            </a:r>
            <a:r>
              <a:rPr lang="en-US" altLang="zh-CN" sz="2000" noProof="1">
                <a:latin typeface="楷体_GB2312" pitchFamily="49" charset="-122"/>
                <a:ea typeface="楷体_GB2312" pitchFamily="49" charset="-122"/>
                <a:sym typeface="Symbol" pitchFamily="18" charset="2"/>
              </a:rPr>
              <a:t>x)</a:t>
            </a:r>
            <a:r>
              <a:rPr lang="en-US" altLang="zh-CN" sz="2000" noProof="1">
                <a:latin typeface="楷体_GB2312" pitchFamily="49" charset="-122"/>
                <a:ea typeface="楷体_GB2312" pitchFamily="49" charset="-122"/>
              </a:rPr>
              <a:t>(I(x)∧P(x))</a:t>
            </a:r>
            <a:endParaRPr lang="en-US" altLang="en-US" sz="2000" noProof="1">
              <a:latin typeface="楷体_GB2312" pitchFamily="49" charset="-122"/>
              <a:ea typeface="楷体_GB2312" pitchFamily="49" charset="-122"/>
            </a:endParaRPr>
          </a:p>
          <a:p>
            <a:pPr marL="533400" indent="-533400" algn="just">
              <a:lnSpc>
                <a:spcPct val="120000"/>
              </a:lnSpc>
              <a:buClr>
                <a:srgbClr val="FF0000"/>
              </a:buClr>
              <a:buFont typeface="Wingdings" pitchFamily="2" charset="2"/>
              <a:buAutoNum type="arabicParenR"/>
            </a:pPr>
            <a:r>
              <a:rPr lang="zh-CN" altLang="en-US" b="1" noProof="1">
                <a:solidFill>
                  <a:srgbClr val="0000FF"/>
                </a:solidFill>
                <a:latin typeface="楷体_GB2312" pitchFamily="49" charset="-122"/>
                <a:ea typeface="楷体_GB2312" pitchFamily="49" charset="-122"/>
              </a:rPr>
              <a:t>可描述为：</a:t>
            </a:r>
            <a:r>
              <a:rPr lang="zh-CN" altLang="en-US" b="1" noProof="1">
                <a:solidFill>
                  <a:srgbClr val="0000FF"/>
                </a:solidFill>
                <a:latin typeface="Times New Roman"/>
                <a:ea typeface="楷体_GB2312" pitchFamily="49" charset="-122"/>
              </a:rPr>
              <a:t>“</a:t>
            </a:r>
            <a:r>
              <a:rPr lang="zh-CN" altLang="en-US" b="1" noProof="1">
                <a:solidFill>
                  <a:srgbClr val="0000FF"/>
                </a:solidFill>
                <a:latin typeface="楷体_GB2312" pitchFamily="49" charset="-122"/>
                <a:ea typeface="楷体_GB2312" pitchFamily="49" charset="-122"/>
              </a:rPr>
              <a:t>对任意的整数</a:t>
            </a:r>
            <a:r>
              <a:rPr lang="en-US" altLang="zh-CN" b="1" noProof="1">
                <a:solidFill>
                  <a:srgbClr val="0000FF"/>
                </a:solidFill>
                <a:latin typeface="楷体_GB2312" pitchFamily="49" charset="-122"/>
                <a:ea typeface="楷体_GB2312" pitchFamily="49" charset="-122"/>
              </a:rPr>
              <a:t>x，y，</a:t>
            </a:r>
            <a:r>
              <a:rPr lang="zh-CN" altLang="en-US" b="1" noProof="1">
                <a:solidFill>
                  <a:srgbClr val="0000FF"/>
                </a:solidFill>
                <a:latin typeface="楷体_GB2312" pitchFamily="49" charset="-122"/>
                <a:ea typeface="楷体_GB2312" pitchFamily="49" charset="-122"/>
              </a:rPr>
              <a:t>都有</a:t>
            </a:r>
            <a:r>
              <a:rPr lang="en-US" altLang="zh-CN" b="1" noProof="1">
                <a:solidFill>
                  <a:srgbClr val="0000FF"/>
                </a:solidFill>
                <a:latin typeface="楷体_GB2312" pitchFamily="49" charset="-122"/>
                <a:ea typeface="楷体_GB2312" pitchFamily="49" charset="-122"/>
              </a:rPr>
              <a:t>x+y=0</a:t>
            </a:r>
            <a:r>
              <a:rPr lang="en-US" altLang="zh-CN" b="1" noProof="1">
                <a:solidFill>
                  <a:srgbClr val="0000FF"/>
                </a:solidFill>
                <a:latin typeface="Times New Roman"/>
                <a:ea typeface="楷体_GB2312" pitchFamily="49" charset="-122"/>
              </a:rPr>
              <a:t>”</a:t>
            </a:r>
            <a:r>
              <a:rPr lang="en-US" altLang="zh-CN" b="1" noProof="1">
                <a:solidFill>
                  <a:srgbClr val="0000FF"/>
                </a:solidFill>
                <a:latin typeface="楷体_GB2312" pitchFamily="49" charset="-122"/>
                <a:ea typeface="楷体_GB2312" pitchFamily="49" charset="-122"/>
              </a:rPr>
              <a:t>，</a:t>
            </a:r>
            <a:r>
              <a:rPr lang="zh-CN" altLang="en-US" b="1" noProof="1">
                <a:solidFill>
                  <a:srgbClr val="0000FF"/>
                </a:solidFill>
                <a:latin typeface="楷体_GB2312" pitchFamily="49" charset="-122"/>
                <a:ea typeface="楷体_GB2312" pitchFamily="49" charset="-122"/>
              </a:rPr>
              <a:t>真值为</a:t>
            </a:r>
            <a:r>
              <a:rPr lang="zh-CN" altLang="en-US" b="1" noProof="1">
                <a:solidFill>
                  <a:srgbClr val="0000FF"/>
                </a:solidFill>
                <a:latin typeface="Times New Roman"/>
                <a:ea typeface="楷体_GB2312" pitchFamily="49" charset="-122"/>
              </a:rPr>
              <a:t>“</a:t>
            </a:r>
            <a:r>
              <a:rPr lang="zh-CN" altLang="en-US" b="1" noProof="1">
                <a:solidFill>
                  <a:srgbClr val="0000FF"/>
                </a:solidFill>
                <a:latin typeface="楷体_GB2312" pitchFamily="49" charset="-122"/>
                <a:ea typeface="楷体_GB2312" pitchFamily="49" charset="-122"/>
              </a:rPr>
              <a:t>假</a:t>
            </a:r>
            <a:r>
              <a:rPr lang="zh-CN" altLang="en-US" b="1" noProof="1">
                <a:solidFill>
                  <a:srgbClr val="0000FF"/>
                </a:solidFill>
                <a:latin typeface="Times New Roman"/>
                <a:ea typeface="楷体_GB2312" pitchFamily="49" charset="-122"/>
              </a:rPr>
              <a:t>”</a:t>
            </a:r>
            <a:r>
              <a:rPr lang="zh-CN" altLang="en-US" b="1" noProof="1">
                <a:solidFill>
                  <a:srgbClr val="0000FF"/>
                </a:solidFill>
                <a:latin typeface="楷体_GB2312" pitchFamily="49" charset="-122"/>
                <a:ea typeface="楷体_GB2312" pitchFamily="49" charset="-122"/>
              </a:rPr>
              <a:t>。</a:t>
            </a:r>
            <a:r>
              <a:rPr lang="zh-CN" altLang="zh-CN" sz="2000" b="1" noProof="1">
                <a:solidFill>
                  <a:srgbClr val="CC00FF"/>
                </a:solidFill>
                <a:latin typeface="楷体_GB2312" pitchFamily="49" charset="-122"/>
                <a:ea typeface="楷体_GB2312" pitchFamily="49" charset="-122"/>
              </a:rPr>
              <a:t>(</a:t>
            </a:r>
            <a:r>
              <a:rPr lang="zh-CN" altLang="en-US" sz="2000" b="1" noProof="1">
                <a:solidFill>
                  <a:srgbClr val="CC00FF"/>
                </a:solidFill>
                <a:latin typeface="楷体_GB2312" pitchFamily="49" charset="-122"/>
                <a:ea typeface="楷体_GB2312" pitchFamily="49" charset="-122"/>
                <a:sym typeface="Symbol" pitchFamily="18" charset="2"/>
              </a:rPr>
              <a:t></a:t>
            </a:r>
            <a:r>
              <a:rPr lang="en-US" altLang="en-US" sz="2000" b="1" noProof="1">
                <a:solidFill>
                  <a:srgbClr val="CC00FF"/>
                </a:solidFill>
                <a:latin typeface="楷体_GB2312" pitchFamily="49" charset="-122"/>
                <a:ea typeface="楷体_GB2312" pitchFamily="49" charset="-122"/>
                <a:sym typeface="Symbol" pitchFamily="18" charset="2"/>
              </a:rPr>
              <a:t>x</a:t>
            </a:r>
            <a:r>
              <a:rPr lang="en-US" altLang="zh-CN" sz="2000" b="1" noProof="1">
                <a:solidFill>
                  <a:srgbClr val="CC00FF"/>
                </a:solidFill>
                <a:latin typeface="楷体_GB2312" pitchFamily="49" charset="-122"/>
                <a:ea typeface="楷体_GB2312" pitchFamily="49" charset="-122"/>
                <a:sym typeface="Symbol" pitchFamily="18" charset="2"/>
              </a:rPr>
              <a:t>)</a:t>
            </a:r>
            <a:r>
              <a:rPr lang="en-US" altLang="zh-CN" sz="2000" b="1" noProof="1">
                <a:solidFill>
                  <a:srgbClr val="CC00FF"/>
                </a:solidFill>
                <a:latin typeface="楷体_GB2312" pitchFamily="49" charset="-122"/>
                <a:ea typeface="楷体_GB2312" pitchFamily="49" charset="-122"/>
              </a:rPr>
              <a:t>(</a:t>
            </a:r>
            <a:r>
              <a:rPr lang="en-US" altLang="en-US" sz="2000" b="1" noProof="1">
                <a:solidFill>
                  <a:srgbClr val="CC00FF"/>
                </a:solidFill>
                <a:latin typeface="楷体_GB2312" pitchFamily="49" charset="-122"/>
                <a:ea typeface="楷体_GB2312" pitchFamily="49" charset="-122"/>
                <a:sym typeface="Symbol" pitchFamily="18" charset="2"/>
              </a:rPr>
              <a:t>y</a:t>
            </a:r>
            <a:r>
              <a:rPr lang="en-US" altLang="zh-CN" sz="2000" b="1" noProof="1">
                <a:solidFill>
                  <a:srgbClr val="CC00FF"/>
                </a:solidFill>
                <a:latin typeface="楷体_GB2312" pitchFamily="49" charset="-122"/>
                <a:ea typeface="楷体_GB2312" pitchFamily="49" charset="-122"/>
                <a:sym typeface="Symbol" pitchFamily="18" charset="2"/>
              </a:rPr>
              <a:t>)</a:t>
            </a:r>
            <a:r>
              <a:rPr lang="en-US" altLang="zh-CN" sz="2000" b="1" noProof="1">
                <a:solidFill>
                  <a:srgbClr val="CC00FF"/>
                </a:solidFill>
                <a:latin typeface="楷体_GB2312" pitchFamily="49" charset="-122"/>
                <a:ea typeface="楷体_GB2312" pitchFamily="49" charset="-122"/>
              </a:rPr>
              <a:t>(I(x)∧I(y)→Q(x，y))</a:t>
            </a:r>
            <a:endParaRPr lang="en-US" altLang="en-US" sz="2000" b="1" noProof="1">
              <a:solidFill>
                <a:srgbClr val="CC00FF"/>
              </a:solidFill>
              <a:latin typeface="楷体_GB2312" pitchFamily="49" charset="-122"/>
              <a:ea typeface="楷体_GB2312" pitchFamily="49" charset="-122"/>
            </a:endParaRPr>
          </a:p>
          <a:p>
            <a:pPr marL="533400" indent="-533400" algn="just">
              <a:lnSpc>
                <a:spcPct val="120000"/>
              </a:lnSpc>
              <a:buClr>
                <a:srgbClr val="B2B2B2"/>
              </a:buClr>
              <a:buFont typeface="Wingdings" pitchFamily="2" charset="2"/>
              <a:buAutoNum type="arabicParenR"/>
            </a:pPr>
            <a:r>
              <a:rPr lang="zh-CN" altLang="en-US" b="1" noProof="1">
                <a:solidFill>
                  <a:srgbClr val="B2B2B2"/>
                </a:solidFill>
                <a:latin typeface="楷体_GB2312" pitchFamily="49" charset="-122"/>
                <a:ea typeface="楷体_GB2312" pitchFamily="49" charset="-122"/>
              </a:rPr>
              <a:t>可描述为：</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对任意的整数</a:t>
            </a:r>
            <a:r>
              <a:rPr lang="en-US" altLang="zh-CN" b="1" noProof="1">
                <a:solidFill>
                  <a:srgbClr val="B2B2B2"/>
                </a:solidFill>
                <a:latin typeface="楷体_GB2312" pitchFamily="49" charset="-122"/>
                <a:ea typeface="楷体_GB2312" pitchFamily="49" charset="-122"/>
              </a:rPr>
              <a:t>x，</a:t>
            </a:r>
            <a:r>
              <a:rPr lang="zh-CN" altLang="en-US" b="1" noProof="1">
                <a:solidFill>
                  <a:srgbClr val="B2B2B2"/>
                </a:solidFill>
                <a:latin typeface="楷体_GB2312" pitchFamily="49" charset="-122"/>
                <a:ea typeface="楷体_GB2312" pitchFamily="49" charset="-122"/>
              </a:rPr>
              <a:t>都存在着整数</a:t>
            </a:r>
            <a:r>
              <a:rPr lang="en-US" altLang="zh-CN" b="1" noProof="1">
                <a:solidFill>
                  <a:srgbClr val="B2B2B2"/>
                </a:solidFill>
                <a:latin typeface="楷体_GB2312" pitchFamily="49" charset="-122"/>
                <a:ea typeface="楷体_GB2312" pitchFamily="49" charset="-122"/>
              </a:rPr>
              <a:t>y，</a:t>
            </a:r>
            <a:r>
              <a:rPr lang="zh-CN" altLang="en-US" b="1" noProof="1">
                <a:solidFill>
                  <a:srgbClr val="B2B2B2"/>
                </a:solidFill>
                <a:latin typeface="楷体_GB2312" pitchFamily="49" charset="-122"/>
                <a:ea typeface="楷体_GB2312" pitchFamily="49" charset="-122"/>
              </a:rPr>
              <a:t>使得</a:t>
            </a:r>
            <a:r>
              <a:rPr lang="en-US" altLang="zh-CN" b="1" noProof="1">
                <a:solidFill>
                  <a:srgbClr val="B2B2B2"/>
                </a:solidFill>
                <a:latin typeface="楷体_GB2312" pitchFamily="49" charset="-122"/>
                <a:ea typeface="楷体_GB2312" pitchFamily="49" charset="-122"/>
              </a:rPr>
              <a:t>x+y=0</a:t>
            </a:r>
            <a:r>
              <a:rPr lang="en-US" altLang="zh-CN" b="1" noProof="1">
                <a:solidFill>
                  <a:srgbClr val="B2B2B2"/>
                </a:solidFill>
                <a:latin typeface="Times New Roman"/>
                <a:ea typeface="楷体_GB2312" pitchFamily="49" charset="-122"/>
              </a:rPr>
              <a:t>”</a:t>
            </a:r>
            <a:r>
              <a:rPr lang="en-US" altLang="zh-CN" b="1" noProof="1">
                <a:solidFill>
                  <a:srgbClr val="B2B2B2"/>
                </a:solidFill>
                <a:latin typeface="楷体_GB2312" pitchFamily="49" charset="-122"/>
                <a:ea typeface="楷体_GB2312" pitchFamily="49" charset="-122"/>
              </a:rPr>
              <a:t>，</a:t>
            </a:r>
            <a:r>
              <a:rPr lang="zh-CN" altLang="en-US" b="1" noProof="1">
                <a:solidFill>
                  <a:srgbClr val="B2B2B2"/>
                </a:solidFill>
                <a:latin typeface="楷体_GB2312" pitchFamily="49" charset="-122"/>
                <a:ea typeface="楷体_GB2312" pitchFamily="49" charset="-122"/>
              </a:rPr>
              <a:t>真值为</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真</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a:t>
            </a:r>
            <a:r>
              <a:rPr lang="zh-CN" altLang="zh-CN" sz="2000" b="1" noProof="1">
                <a:solidFill>
                  <a:srgbClr val="B2B2B2"/>
                </a:solidFill>
                <a:latin typeface="楷体_GB2312" pitchFamily="49" charset="-122"/>
                <a:ea typeface="楷体_GB2312" pitchFamily="49" charset="-122"/>
              </a:rPr>
              <a:t>(</a:t>
            </a:r>
            <a:r>
              <a:rPr lang="zh-CN" altLang="en-US" sz="2000" b="1" noProof="1">
                <a:solidFill>
                  <a:srgbClr val="B2B2B2"/>
                </a:solidFill>
                <a:latin typeface="楷体_GB2312" pitchFamily="49" charset="-122"/>
                <a:ea typeface="楷体_GB2312" pitchFamily="49" charset="-122"/>
                <a:sym typeface="Symbol" pitchFamily="18" charset="2"/>
              </a:rPr>
              <a:t></a:t>
            </a:r>
            <a:r>
              <a:rPr lang="en-US" altLang="en-US" sz="2000" b="1" noProof="1">
                <a:solidFill>
                  <a:srgbClr val="B2B2B2"/>
                </a:solidFill>
                <a:latin typeface="楷体_GB2312" pitchFamily="49" charset="-122"/>
                <a:ea typeface="楷体_GB2312" pitchFamily="49" charset="-122"/>
                <a:sym typeface="Symbol" pitchFamily="18" charset="2"/>
              </a:rPr>
              <a:t>x</a:t>
            </a:r>
            <a:r>
              <a:rPr lang="en-US" altLang="zh-CN" sz="2000" b="1" noProof="1">
                <a:solidFill>
                  <a:srgbClr val="B2B2B2"/>
                </a:solidFill>
                <a:latin typeface="楷体_GB2312" pitchFamily="49" charset="-122"/>
                <a:ea typeface="楷体_GB2312" pitchFamily="49" charset="-122"/>
                <a:sym typeface="Symbol" pitchFamily="18" charset="2"/>
              </a:rPr>
              <a:t>)</a:t>
            </a:r>
            <a:r>
              <a:rPr lang="en-US" altLang="zh-CN" sz="2000" b="1" noProof="1">
                <a:solidFill>
                  <a:srgbClr val="B2B2B2"/>
                </a:solidFill>
                <a:latin typeface="楷体_GB2312" pitchFamily="49" charset="-122"/>
                <a:ea typeface="楷体_GB2312" pitchFamily="49" charset="-122"/>
              </a:rPr>
              <a:t>(I(x)→(</a:t>
            </a:r>
            <a:r>
              <a:rPr lang="en-US" altLang="zh-CN" sz="2000" b="1" noProof="1">
                <a:solidFill>
                  <a:srgbClr val="B2B2B2"/>
                </a:solidFill>
                <a:latin typeface="楷体_GB2312" pitchFamily="49" charset="-122"/>
                <a:ea typeface="楷体_GB2312" pitchFamily="49" charset="-122"/>
                <a:sym typeface="Symbol" pitchFamily="18" charset="2"/>
              </a:rPr>
              <a:t>y)</a:t>
            </a:r>
            <a:r>
              <a:rPr lang="en-US" altLang="zh-CN" sz="2000" b="1" noProof="1">
                <a:solidFill>
                  <a:srgbClr val="B2B2B2"/>
                </a:solidFill>
                <a:latin typeface="楷体_GB2312" pitchFamily="49" charset="-122"/>
                <a:ea typeface="楷体_GB2312" pitchFamily="49" charset="-122"/>
              </a:rPr>
              <a:t>(I(y)∧Q(x，y)))</a:t>
            </a:r>
            <a:endParaRPr lang="en-US" altLang="en-US" sz="2000" b="1" noProof="1">
              <a:solidFill>
                <a:srgbClr val="B2B2B2"/>
              </a:solidFill>
              <a:latin typeface="楷体_GB2312" pitchFamily="49" charset="-122"/>
              <a:ea typeface="楷体_GB2312" pitchFamily="49" charset="-122"/>
            </a:endParaRPr>
          </a:p>
          <a:p>
            <a:pPr marL="533400" indent="-533400">
              <a:lnSpc>
                <a:spcPct val="120000"/>
              </a:lnSpc>
              <a:buClr>
                <a:srgbClr val="B2B2B2"/>
              </a:buClr>
              <a:buFont typeface="Wingdings" pitchFamily="2" charset="2"/>
              <a:buAutoNum type="arabicParenR"/>
            </a:pPr>
            <a:r>
              <a:rPr lang="zh-CN" altLang="en-US" b="1" noProof="1">
                <a:solidFill>
                  <a:srgbClr val="B2B2B2"/>
                </a:solidFill>
                <a:latin typeface="楷体_GB2312" pitchFamily="49" charset="-122"/>
                <a:ea typeface="楷体_GB2312" pitchFamily="49" charset="-122"/>
              </a:rPr>
              <a:t>可描述为：</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存在着整数</a:t>
            </a:r>
            <a:r>
              <a:rPr lang="en-US" altLang="zh-CN" b="1" noProof="1">
                <a:solidFill>
                  <a:srgbClr val="B2B2B2"/>
                </a:solidFill>
                <a:latin typeface="楷体_GB2312" pitchFamily="49" charset="-122"/>
                <a:ea typeface="楷体_GB2312" pitchFamily="49" charset="-122"/>
              </a:rPr>
              <a:t>x，</a:t>
            </a:r>
            <a:r>
              <a:rPr lang="zh-CN" altLang="en-US" b="1" noProof="1">
                <a:solidFill>
                  <a:srgbClr val="B2B2B2"/>
                </a:solidFill>
                <a:latin typeface="楷体_GB2312" pitchFamily="49" charset="-122"/>
                <a:ea typeface="楷体_GB2312" pitchFamily="49" charset="-122"/>
              </a:rPr>
              <a:t>使得对任意的整数</a:t>
            </a:r>
            <a:r>
              <a:rPr lang="en-US" altLang="zh-CN" b="1" noProof="1">
                <a:solidFill>
                  <a:srgbClr val="B2B2B2"/>
                </a:solidFill>
                <a:latin typeface="楷体_GB2312" pitchFamily="49" charset="-122"/>
                <a:ea typeface="楷体_GB2312" pitchFamily="49" charset="-122"/>
              </a:rPr>
              <a:t>y，</a:t>
            </a:r>
            <a:r>
              <a:rPr lang="zh-CN" altLang="en-US" b="1" noProof="1">
                <a:solidFill>
                  <a:srgbClr val="B2B2B2"/>
                </a:solidFill>
                <a:latin typeface="楷体_GB2312" pitchFamily="49" charset="-122"/>
                <a:ea typeface="楷体_GB2312" pitchFamily="49" charset="-122"/>
              </a:rPr>
              <a:t>都有</a:t>
            </a:r>
            <a:r>
              <a:rPr lang="en-US" altLang="zh-CN" b="1" noProof="1">
                <a:solidFill>
                  <a:srgbClr val="B2B2B2"/>
                </a:solidFill>
                <a:latin typeface="楷体_GB2312" pitchFamily="49" charset="-122"/>
                <a:ea typeface="楷体_GB2312" pitchFamily="49" charset="-122"/>
              </a:rPr>
              <a:t>x+y=0</a:t>
            </a:r>
            <a:r>
              <a:rPr lang="en-US" altLang="zh-CN" b="1" noProof="1">
                <a:solidFill>
                  <a:srgbClr val="B2B2B2"/>
                </a:solidFill>
                <a:latin typeface="Times New Roman"/>
                <a:ea typeface="楷体_GB2312" pitchFamily="49" charset="-122"/>
              </a:rPr>
              <a:t>”</a:t>
            </a:r>
            <a:r>
              <a:rPr lang="en-US" altLang="zh-CN" b="1" noProof="1">
                <a:solidFill>
                  <a:srgbClr val="B2B2B2"/>
                </a:solidFill>
                <a:latin typeface="楷体_GB2312" pitchFamily="49" charset="-122"/>
                <a:ea typeface="楷体_GB2312" pitchFamily="49" charset="-122"/>
              </a:rPr>
              <a:t>，</a:t>
            </a:r>
            <a:r>
              <a:rPr lang="zh-CN" altLang="en-US" b="1" noProof="1">
                <a:solidFill>
                  <a:srgbClr val="B2B2B2"/>
                </a:solidFill>
                <a:latin typeface="楷体_GB2312" pitchFamily="49" charset="-122"/>
                <a:ea typeface="楷体_GB2312" pitchFamily="49" charset="-122"/>
              </a:rPr>
              <a:t>真值为</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假</a:t>
            </a:r>
            <a:r>
              <a:rPr lang="zh-CN" altLang="en-US" b="1" noProof="1">
                <a:solidFill>
                  <a:srgbClr val="B2B2B2"/>
                </a:solidFill>
                <a:latin typeface="Times New Roman"/>
                <a:ea typeface="楷体_GB2312" pitchFamily="49" charset="-122"/>
              </a:rPr>
              <a:t>”</a:t>
            </a:r>
            <a:r>
              <a:rPr lang="zh-CN" altLang="zh-CN" b="1" noProof="1">
                <a:solidFill>
                  <a:srgbClr val="B2B2B2"/>
                </a:solidFill>
                <a:latin typeface="楷体_GB2312" pitchFamily="49" charset="-122"/>
                <a:ea typeface="楷体_GB2312" pitchFamily="49" charset="-122"/>
              </a:rPr>
              <a:t>。</a:t>
            </a:r>
            <a:r>
              <a:rPr lang="zh-CN" altLang="zh-CN" sz="2000" b="1" noProof="1">
                <a:solidFill>
                  <a:srgbClr val="B2B2B2"/>
                </a:solidFill>
                <a:latin typeface="楷体_GB2312" pitchFamily="49" charset="-122"/>
                <a:ea typeface="楷体_GB2312" pitchFamily="49" charset="-122"/>
              </a:rPr>
              <a:t>(</a:t>
            </a:r>
            <a:r>
              <a:rPr lang="zh-CN" altLang="zh-CN" sz="2000" b="1" noProof="1">
                <a:solidFill>
                  <a:srgbClr val="B2B2B2"/>
                </a:solidFill>
                <a:latin typeface="楷体_GB2312" pitchFamily="49" charset="-122"/>
                <a:ea typeface="楷体_GB2312" pitchFamily="49" charset="-122"/>
                <a:sym typeface="Symbol" pitchFamily="18" charset="2"/>
              </a:rPr>
              <a:t></a:t>
            </a:r>
            <a:r>
              <a:rPr lang="en-US" altLang="zh-CN" sz="2000" b="1" noProof="1">
                <a:solidFill>
                  <a:srgbClr val="B2B2B2"/>
                </a:solidFill>
                <a:latin typeface="楷体_GB2312" pitchFamily="49" charset="-122"/>
                <a:ea typeface="楷体_GB2312" pitchFamily="49" charset="-122"/>
                <a:sym typeface="Symbol" pitchFamily="18" charset="2"/>
              </a:rPr>
              <a:t>x)</a:t>
            </a:r>
            <a:r>
              <a:rPr lang="en-US" altLang="zh-CN" sz="2000" b="1" noProof="1">
                <a:solidFill>
                  <a:srgbClr val="B2B2B2"/>
                </a:solidFill>
                <a:latin typeface="楷体_GB2312" pitchFamily="49" charset="-122"/>
                <a:ea typeface="楷体_GB2312" pitchFamily="49" charset="-122"/>
              </a:rPr>
              <a:t>(</a:t>
            </a:r>
            <a:r>
              <a:rPr lang="en-US" altLang="en-US" sz="2000" b="1" noProof="1">
                <a:solidFill>
                  <a:srgbClr val="B2B2B2"/>
                </a:solidFill>
                <a:latin typeface="楷体_GB2312" pitchFamily="49" charset="-122"/>
                <a:ea typeface="楷体_GB2312" pitchFamily="49" charset="-122"/>
                <a:sym typeface="Symbol" pitchFamily="18" charset="2"/>
              </a:rPr>
              <a:t>y</a:t>
            </a:r>
            <a:r>
              <a:rPr lang="en-US" altLang="zh-CN" sz="2000" b="1" noProof="1">
                <a:solidFill>
                  <a:srgbClr val="B2B2B2"/>
                </a:solidFill>
                <a:latin typeface="楷体_GB2312" pitchFamily="49" charset="-122"/>
                <a:ea typeface="楷体_GB2312" pitchFamily="49" charset="-122"/>
                <a:sym typeface="Symbol" pitchFamily="18" charset="2"/>
              </a:rPr>
              <a:t>)</a:t>
            </a:r>
            <a:r>
              <a:rPr lang="en-US" altLang="zh-CN" sz="2000" b="1" noProof="1">
                <a:solidFill>
                  <a:srgbClr val="B2B2B2"/>
                </a:solidFill>
                <a:latin typeface="楷体_GB2312" pitchFamily="49" charset="-122"/>
                <a:ea typeface="楷体_GB2312" pitchFamily="49" charset="-122"/>
              </a:rPr>
              <a:t>(I(x)∧(I(y)→Q(x，y)))</a:t>
            </a:r>
            <a:endParaRPr lang="en-US" altLang="zh-CN" sz="2000" b="1">
              <a:solidFill>
                <a:srgbClr val="B2B2B2"/>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8E4B0D6-F51D-472C-89CB-CACB8FF91529}"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490AF52E-0C12-420C-BA7D-6CB885463F84}" type="slidenum">
              <a:rPr lang="en-US" altLang="zh-CN"/>
              <a:pPr/>
              <a:t>64</a:t>
            </a:fld>
            <a:r>
              <a:rPr lang="en-US" altLang="zh-CN"/>
              <a:t>/70</a:t>
            </a:r>
          </a:p>
        </p:txBody>
      </p:sp>
      <p:sp>
        <p:nvSpPr>
          <p:cNvPr id="219138" name="Rectangle 2"/>
          <p:cNvSpPr>
            <a:spLocks noGrp="1" noChangeArrowheads="1"/>
          </p:cNvSpPr>
          <p:nvPr>
            <p:ph type="title"/>
          </p:nvPr>
        </p:nvSpPr>
        <p:spPr>
          <a:xfrm>
            <a:off x="1619250" y="304800"/>
            <a:ext cx="7005638" cy="719138"/>
          </a:xfrm>
        </p:spPr>
        <p:txBody>
          <a:bodyPr/>
          <a:lstStyle/>
          <a:p>
            <a:pPr algn="l"/>
            <a:r>
              <a:rPr lang="zh-CN" altLang="en-US">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1.7</a:t>
            </a:r>
            <a:r>
              <a:rPr lang="zh-CN" altLang="en-US" sz="3600">
                <a:solidFill>
                  <a:srgbClr val="FF0000"/>
                </a:solidFill>
                <a:latin typeface="楷体_GB2312" pitchFamily="49" charset="-122"/>
                <a:ea typeface="楷体_GB2312" pitchFamily="49" charset="-122"/>
              </a:rPr>
              <a:t>： （续）</a:t>
            </a:r>
          </a:p>
        </p:txBody>
      </p:sp>
      <p:sp>
        <p:nvSpPr>
          <p:cNvPr id="219139" name="Rectangle 3"/>
          <p:cNvSpPr>
            <a:spLocks noChangeArrowheads="1"/>
          </p:cNvSpPr>
          <p:nvPr/>
        </p:nvSpPr>
        <p:spPr bwMode="auto">
          <a:xfrm>
            <a:off x="1116013" y="1125538"/>
            <a:ext cx="76962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FF0000"/>
              </a:buClr>
              <a:buFont typeface="Wingdings" pitchFamily="2" charset="2"/>
              <a:buAutoNum type="arabicParenR"/>
            </a:pPr>
            <a:r>
              <a:rPr lang="zh-CN" altLang="en-US" noProof="1">
                <a:latin typeface="楷体_GB2312" pitchFamily="49" charset="-122"/>
                <a:ea typeface="楷体_GB2312" pitchFamily="49" charset="-122"/>
              </a:rPr>
              <a:t>可描述为：</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对任意的整数</a:t>
            </a:r>
            <a:r>
              <a:rPr lang="en-US" altLang="zh-CN" noProof="1">
                <a:latin typeface="楷体_GB2312" pitchFamily="49" charset="-122"/>
                <a:ea typeface="楷体_GB2312" pitchFamily="49" charset="-122"/>
              </a:rPr>
              <a:t>x，x</a:t>
            </a:r>
            <a:r>
              <a:rPr lang="zh-CN" altLang="en-US" noProof="1">
                <a:latin typeface="楷体_GB2312" pitchFamily="49" charset="-122"/>
                <a:ea typeface="楷体_GB2312" pitchFamily="49" charset="-122"/>
              </a:rPr>
              <a:t>一定是素数</a:t>
            </a:r>
            <a:r>
              <a:rPr lang="zh-CN" altLang="en-US" noProof="1">
                <a:latin typeface="Times New Roman"/>
                <a:ea typeface="楷体_GB2312" pitchFamily="49" charset="-122"/>
              </a:rPr>
              <a:t>”</a:t>
            </a:r>
            <a:r>
              <a:rPr lang="en-US" altLang="en-US">
                <a:latin typeface="楷体_GB2312" pitchFamily="49" charset="-122"/>
                <a:ea typeface="楷体_GB2312" pitchFamily="49" charset="-122"/>
              </a:rPr>
              <a:t>,</a:t>
            </a:r>
            <a:r>
              <a:rPr lang="zh-CN" altLang="en-US" noProof="1">
                <a:latin typeface="楷体_GB2312" pitchFamily="49" charset="-122"/>
                <a:ea typeface="楷体_GB2312" pitchFamily="49" charset="-122"/>
              </a:rPr>
              <a:t>真值为</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假</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a:t>
            </a:r>
            <a:r>
              <a:rPr lang="zh-CN" altLang="zh-CN" sz="2000" noProof="1">
                <a:latin typeface="楷体_GB2312" pitchFamily="49" charset="-122"/>
                <a:ea typeface="楷体_GB2312" pitchFamily="49" charset="-122"/>
              </a:rPr>
              <a:t>(</a:t>
            </a:r>
            <a:r>
              <a:rPr lang="zh-CN" altLang="en-US" sz="2000" noProof="1">
                <a:latin typeface="楷体_GB2312" pitchFamily="49" charset="-122"/>
                <a:ea typeface="楷体_GB2312" pitchFamily="49" charset="-122"/>
                <a:sym typeface="Symbol" pitchFamily="18" charset="2"/>
              </a:rPr>
              <a:t></a:t>
            </a:r>
            <a:r>
              <a:rPr lang="en-US" altLang="en-US" sz="2000" noProof="1">
                <a:latin typeface="楷体_GB2312" pitchFamily="49" charset="-122"/>
                <a:ea typeface="楷体_GB2312" pitchFamily="49" charset="-122"/>
                <a:sym typeface="Symbol" pitchFamily="18" charset="2"/>
              </a:rPr>
              <a:t>x</a:t>
            </a:r>
            <a:r>
              <a:rPr lang="en-US" altLang="zh-CN" sz="2000" noProof="1">
                <a:latin typeface="楷体_GB2312" pitchFamily="49" charset="-122"/>
                <a:ea typeface="楷体_GB2312" pitchFamily="49" charset="-122"/>
                <a:sym typeface="Symbol" pitchFamily="18" charset="2"/>
              </a:rPr>
              <a:t>)</a:t>
            </a:r>
            <a:r>
              <a:rPr lang="en-US" altLang="en-US" sz="2000" noProof="1">
                <a:latin typeface="楷体_GB2312" pitchFamily="49" charset="-122"/>
                <a:ea typeface="楷体_GB2312" pitchFamily="49" charset="-122"/>
              </a:rPr>
              <a:t>(</a:t>
            </a:r>
            <a:r>
              <a:rPr lang="en-US" altLang="zh-CN" sz="2000" noProof="1">
                <a:latin typeface="楷体_GB2312" pitchFamily="49" charset="-122"/>
                <a:ea typeface="楷体_GB2312" pitchFamily="49" charset="-122"/>
              </a:rPr>
              <a:t>I(x)→P(x))</a:t>
            </a:r>
            <a:endParaRPr lang="en-US" altLang="en-US" sz="2000" noProof="1">
              <a:latin typeface="楷体_GB2312" pitchFamily="49" charset="-122"/>
              <a:ea typeface="楷体_GB2312" pitchFamily="49" charset="-122"/>
            </a:endParaRPr>
          </a:p>
          <a:p>
            <a:pPr marL="533400" indent="-533400" algn="just">
              <a:lnSpc>
                <a:spcPct val="120000"/>
              </a:lnSpc>
              <a:buClr>
                <a:srgbClr val="FF0000"/>
              </a:buClr>
              <a:buFont typeface="Wingdings" pitchFamily="2" charset="2"/>
              <a:buAutoNum type="arabicParenR"/>
            </a:pPr>
            <a:r>
              <a:rPr lang="zh-CN" altLang="en-US" noProof="1">
                <a:latin typeface="楷体_GB2312" pitchFamily="49" charset="-122"/>
                <a:ea typeface="楷体_GB2312" pitchFamily="49" charset="-122"/>
              </a:rPr>
              <a:t>可描述为：</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存在一些整数</a:t>
            </a:r>
            <a:r>
              <a:rPr lang="en-US" altLang="zh-CN" noProof="1">
                <a:latin typeface="楷体_GB2312" pitchFamily="49" charset="-122"/>
                <a:ea typeface="楷体_GB2312" pitchFamily="49" charset="-122"/>
              </a:rPr>
              <a:t>x，x</a:t>
            </a:r>
            <a:r>
              <a:rPr lang="zh-CN" altLang="en-US" noProof="1">
                <a:latin typeface="楷体_GB2312" pitchFamily="49" charset="-122"/>
                <a:ea typeface="楷体_GB2312" pitchFamily="49" charset="-122"/>
              </a:rPr>
              <a:t>是素数</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，真值为</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真</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 </a:t>
            </a:r>
            <a:r>
              <a:rPr lang="zh-CN" altLang="zh-CN" sz="2000" noProof="1">
                <a:latin typeface="楷体_GB2312" pitchFamily="49" charset="-122"/>
                <a:ea typeface="楷体_GB2312" pitchFamily="49" charset="-122"/>
              </a:rPr>
              <a:t>(</a:t>
            </a:r>
            <a:r>
              <a:rPr lang="zh-CN" altLang="zh-CN" sz="2000" noProof="1">
                <a:latin typeface="楷体_GB2312" pitchFamily="49" charset="-122"/>
                <a:ea typeface="楷体_GB2312" pitchFamily="49" charset="-122"/>
                <a:sym typeface="Symbol" pitchFamily="18" charset="2"/>
              </a:rPr>
              <a:t></a:t>
            </a:r>
            <a:r>
              <a:rPr lang="en-US" altLang="zh-CN" sz="2000" noProof="1">
                <a:latin typeface="楷体_GB2312" pitchFamily="49" charset="-122"/>
                <a:ea typeface="楷体_GB2312" pitchFamily="49" charset="-122"/>
                <a:sym typeface="Symbol" pitchFamily="18" charset="2"/>
              </a:rPr>
              <a:t>x)</a:t>
            </a:r>
            <a:r>
              <a:rPr lang="en-US" altLang="zh-CN" sz="2000" noProof="1">
                <a:latin typeface="楷体_GB2312" pitchFamily="49" charset="-122"/>
                <a:ea typeface="楷体_GB2312" pitchFamily="49" charset="-122"/>
              </a:rPr>
              <a:t>(I(x)∧P(x))</a:t>
            </a:r>
            <a:endParaRPr lang="en-US" altLang="en-US" sz="2000" noProof="1">
              <a:latin typeface="楷体_GB2312" pitchFamily="49" charset="-122"/>
              <a:ea typeface="楷体_GB2312" pitchFamily="49" charset="-122"/>
            </a:endParaRPr>
          </a:p>
          <a:p>
            <a:pPr marL="533400" indent="-533400" algn="just">
              <a:lnSpc>
                <a:spcPct val="120000"/>
              </a:lnSpc>
              <a:buClr>
                <a:srgbClr val="FF0000"/>
              </a:buClr>
              <a:buFont typeface="Wingdings" pitchFamily="2" charset="2"/>
              <a:buAutoNum type="arabicParenR"/>
            </a:pPr>
            <a:r>
              <a:rPr lang="zh-CN" altLang="en-US" noProof="1">
                <a:latin typeface="楷体_GB2312" pitchFamily="49" charset="-122"/>
                <a:ea typeface="楷体_GB2312" pitchFamily="49" charset="-122"/>
              </a:rPr>
              <a:t>可描述为：</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对任意的整数</a:t>
            </a:r>
            <a:r>
              <a:rPr lang="en-US" altLang="zh-CN" noProof="1">
                <a:latin typeface="楷体_GB2312" pitchFamily="49" charset="-122"/>
                <a:ea typeface="楷体_GB2312" pitchFamily="49" charset="-122"/>
              </a:rPr>
              <a:t>x，y，</a:t>
            </a:r>
            <a:r>
              <a:rPr lang="zh-CN" altLang="en-US" noProof="1">
                <a:latin typeface="楷体_GB2312" pitchFamily="49" charset="-122"/>
                <a:ea typeface="楷体_GB2312" pitchFamily="49" charset="-122"/>
              </a:rPr>
              <a:t>都有</a:t>
            </a:r>
            <a:r>
              <a:rPr lang="en-US" altLang="zh-CN" noProof="1">
                <a:latin typeface="楷体_GB2312" pitchFamily="49" charset="-122"/>
                <a:ea typeface="楷体_GB2312" pitchFamily="49" charset="-122"/>
              </a:rPr>
              <a:t>x+y=0</a:t>
            </a:r>
            <a:r>
              <a:rPr lang="en-US" altLang="zh-CN" noProof="1">
                <a:latin typeface="Times New Roman"/>
                <a:ea typeface="楷体_GB2312" pitchFamily="49" charset="-122"/>
              </a:rPr>
              <a:t>”</a:t>
            </a:r>
            <a:r>
              <a:rPr lang="en-US" altLang="zh-CN" noProof="1">
                <a:latin typeface="楷体_GB2312" pitchFamily="49" charset="-122"/>
                <a:ea typeface="楷体_GB2312" pitchFamily="49" charset="-122"/>
              </a:rPr>
              <a:t>，</a:t>
            </a:r>
            <a:r>
              <a:rPr lang="zh-CN" altLang="en-US" noProof="1">
                <a:latin typeface="楷体_GB2312" pitchFamily="49" charset="-122"/>
                <a:ea typeface="楷体_GB2312" pitchFamily="49" charset="-122"/>
              </a:rPr>
              <a:t>真值为</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假</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a:t>
            </a:r>
            <a:r>
              <a:rPr lang="zh-CN" altLang="zh-CN" sz="2000" noProof="1">
                <a:latin typeface="楷体_GB2312" pitchFamily="49" charset="-122"/>
                <a:ea typeface="楷体_GB2312" pitchFamily="49" charset="-122"/>
              </a:rPr>
              <a:t>(</a:t>
            </a:r>
            <a:r>
              <a:rPr lang="zh-CN" altLang="en-US" sz="2000" noProof="1">
                <a:latin typeface="楷体_GB2312" pitchFamily="49" charset="-122"/>
                <a:ea typeface="楷体_GB2312" pitchFamily="49" charset="-122"/>
                <a:sym typeface="Symbol" pitchFamily="18" charset="2"/>
              </a:rPr>
              <a:t></a:t>
            </a:r>
            <a:r>
              <a:rPr lang="en-US" altLang="en-US" sz="2000" noProof="1">
                <a:latin typeface="楷体_GB2312" pitchFamily="49" charset="-122"/>
                <a:ea typeface="楷体_GB2312" pitchFamily="49" charset="-122"/>
                <a:sym typeface="Symbol" pitchFamily="18" charset="2"/>
              </a:rPr>
              <a:t>x</a:t>
            </a:r>
            <a:r>
              <a:rPr lang="en-US" altLang="zh-CN" sz="2000" noProof="1">
                <a:latin typeface="楷体_GB2312" pitchFamily="49" charset="-122"/>
                <a:ea typeface="楷体_GB2312" pitchFamily="49" charset="-122"/>
                <a:sym typeface="Symbol" pitchFamily="18" charset="2"/>
              </a:rPr>
              <a:t>)</a:t>
            </a:r>
            <a:r>
              <a:rPr lang="en-US" altLang="zh-CN" sz="2000" noProof="1">
                <a:latin typeface="楷体_GB2312" pitchFamily="49" charset="-122"/>
                <a:ea typeface="楷体_GB2312" pitchFamily="49" charset="-122"/>
              </a:rPr>
              <a:t>(</a:t>
            </a:r>
            <a:r>
              <a:rPr lang="en-US" altLang="en-US" sz="2000" noProof="1">
                <a:latin typeface="楷体_GB2312" pitchFamily="49" charset="-122"/>
                <a:ea typeface="楷体_GB2312" pitchFamily="49" charset="-122"/>
                <a:sym typeface="Symbol" pitchFamily="18" charset="2"/>
              </a:rPr>
              <a:t>y</a:t>
            </a:r>
            <a:r>
              <a:rPr lang="en-US" altLang="zh-CN" sz="2000" noProof="1">
                <a:latin typeface="楷体_GB2312" pitchFamily="49" charset="-122"/>
                <a:ea typeface="楷体_GB2312" pitchFamily="49" charset="-122"/>
                <a:sym typeface="Symbol" pitchFamily="18" charset="2"/>
              </a:rPr>
              <a:t>)</a:t>
            </a:r>
            <a:r>
              <a:rPr lang="en-US" altLang="zh-CN" sz="2000" noProof="1">
                <a:latin typeface="楷体_GB2312" pitchFamily="49" charset="-122"/>
                <a:ea typeface="楷体_GB2312" pitchFamily="49" charset="-122"/>
              </a:rPr>
              <a:t>(I(x)∧I(y)→Q(x，y))</a:t>
            </a:r>
            <a:endParaRPr lang="en-US" altLang="en-US" sz="2000" noProof="1">
              <a:latin typeface="楷体_GB2312" pitchFamily="49" charset="-122"/>
              <a:ea typeface="楷体_GB2312" pitchFamily="49" charset="-122"/>
            </a:endParaRPr>
          </a:p>
          <a:p>
            <a:pPr marL="533400" indent="-533400" algn="just">
              <a:lnSpc>
                <a:spcPct val="120000"/>
              </a:lnSpc>
              <a:buClr>
                <a:srgbClr val="FF0000"/>
              </a:buClr>
              <a:buFont typeface="Wingdings" pitchFamily="2" charset="2"/>
              <a:buAutoNum type="arabicParenR"/>
            </a:pPr>
            <a:r>
              <a:rPr lang="zh-CN" altLang="en-US" b="1" noProof="1">
                <a:solidFill>
                  <a:srgbClr val="0000FF"/>
                </a:solidFill>
                <a:latin typeface="楷体_GB2312" pitchFamily="49" charset="-122"/>
                <a:ea typeface="楷体_GB2312" pitchFamily="49" charset="-122"/>
              </a:rPr>
              <a:t>可描述为：</a:t>
            </a:r>
            <a:r>
              <a:rPr lang="zh-CN" altLang="en-US" b="1" noProof="1">
                <a:solidFill>
                  <a:srgbClr val="0000FF"/>
                </a:solidFill>
                <a:latin typeface="Times New Roman"/>
                <a:ea typeface="楷体_GB2312" pitchFamily="49" charset="-122"/>
              </a:rPr>
              <a:t>“</a:t>
            </a:r>
            <a:r>
              <a:rPr lang="zh-CN" altLang="en-US" b="1" noProof="1">
                <a:solidFill>
                  <a:srgbClr val="0000FF"/>
                </a:solidFill>
                <a:latin typeface="楷体_GB2312" pitchFamily="49" charset="-122"/>
                <a:ea typeface="楷体_GB2312" pitchFamily="49" charset="-122"/>
              </a:rPr>
              <a:t>对任意的整数</a:t>
            </a:r>
            <a:r>
              <a:rPr lang="en-US" altLang="zh-CN" b="1" noProof="1">
                <a:solidFill>
                  <a:srgbClr val="0000FF"/>
                </a:solidFill>
                <a:latin typeface="楷体_GB2312" pitchFamily="49" charset="-122"/>
                <a:ea typeface="楷体_GB2312" pitchFamily="49" charset="-122"/>
              </a:rPr>
              <a:t>x，</a:t>
            </a:r>
            <a:r>
              <a:rPr lang="zh-CN" altLang="en-US" b="1" noProof="1">
                <a:solidFill>
                  <a:srgbClr val="0000FF"/>
                </a:solidFill>
                <a:latin typeface="楷体_GB2312" pitchFamily="49" charset="-122"/>
                <a:ea typeface="楷体_GB2312" pitchFamily="49" charset="-122"/>
              </a:rPr>
              <a:t>都存在着整数</a:t>
            </a:r>
            <a:r>
              <a:rPr lang="en-US" altLang="zh-CN" b="1" noProof="1">
                <a:solidFill>
                  <a:srgbClr val="0000FF"/>
                </a:solidFill>
                <a:latin typeface="楷体_GB2312" pitchFamily="49" charset="-122"/>
                <a:ea typeface="楷体_GB2312" pitchFamily="49" charset="-122"/>
              </a:rPr>
              <a:t>y，</a:t>
            </a:r>
            <a:r>
              <a:rPr lang="zh-CN" altLang="en-US" b="1" noProof="1">
                <a:solidFill>
                  <a:srgbClr val="0000FF"/>
                </a:solidFill>
                <a:latin typeface="楷体_GB2312" pitchFamily="49" charset="-122"/>
                <a:ea typeface="楷体_GB2312" pitchFamily="49" charset="-122"/>
              </a:rPr>
              <a:t>使得</a:t>
            </a:r>
            <a:r>
              <a:rPr lang="en-US" altLang="zh-CN" b="1" noProof="1">
                <a:solidFill>
                  <a:srgbClr val="0000FF"/>
                </a:solidFill>
                <a:latin typeface="楷体_GB2312" pitchFamily="49" charset="-122"/>
                <a:ea typeface="楷体_GB2312" pitchFamily="49" charset="-122"/>
              </a:rPr>
              <a:t>x+y=0</a:t>
            </a:r>
            <a:r>
              <a:rPr lang="en-US" altLang="zh-CN" b="1" noProof="1">
                <a:solidFill>
                  <a:srgbClr val="0000FF"/>
                </a:solidFill>
                <a:latin typeface="Times New Roman"/>
                <a:ea typeface="楷体_GB2312" pitchFamily="49" charset="-122"/>
              </a:rPr>
              <a:t>”</a:t>
            </a:r>
            <a:r>
              <a:rPr lang="en-US" altLang="zh-CN" b="1" noProof="1">
                <a:solidFill>
                  <a:srgbClr val="0000FF"/>
                </a:solidFill>
                <a:latin typeface="楷体_GB2312" pitchFamily="49" charset="-122"/>
                <a:ea typeface="楷体_GB2312" pitchFamily="49" charset="-122"/>
              </a:rPr>
              <a:t>，</a:t>
            </a:r>
            <a:r>
              <a:rPr lang="zh-CN" altLang="en-US" b="1" noProof="1">
                <a:solidFill>
                  <a:srgbClr val="0000FF"/>
                </a:solidFill>
                <a:latin typeface="楷体_GB2312" pitchFamily="49" charset="-122"/>
                <a:ea typeface="楷体_GB2312" pitchFamily="49" charset="-122"/>
              </a:rPr>
              <a:t>真值为</a:t>
            </a:r>
            <a:r>
              <a:rPr lang="zh-CN" altLang="en-US" b="1" noProof="1">
                <a:solidFill>
                  <a:srgbClr val="0000FF"/>
                </a:solidFill>
                <a:latin typeface="Times New Roman"/>
                <a:ea typeface="楷体_GB2312" pitchFamily="49" charset="-122"/>
              </a:rPr>
              <a:t>“</a:t>
            </a:r>
            <a:r>
              <a:rPr lang="zh-CN" altLang="en-US" b="1" noProof="1">
                <a:solidFill>
                  <a:srgbClr val="0000FF"/>
                </a:solidFill>
                <a:latin typeface="楷体_GB2312" pitchFamily="49" charset="-122"/>
                <a:ea typeface="楷体_GB2312" pitchFamily="49" charset="-122"/>
              </a:rPr>
              <a:t>真</a:t>
            </a:r>
            <a:r>
              <a:rPr lang="zh-CN" altLang="en-US" b="1" noProof="1">
                <a:solidFill>
                  <a:srgbClr val="0000FF"/>
                </a:solidFill>
                <a:latin typeface="Times New Roman"/>
                <a:ea typeface="楷体_GB2312" pitchFamily="49" charset="-122"/>
              </a:rPr>
              <a:t>”</a:t>
            </a:r>
            <a:r>
              <a:rPr lang="zh-CN" altLang="en-US" b="1" noProof="1">
                <a:solidFill>
                  <a:srgbClr val="0000FF"/>
                </a:solidFill>
                <a:latin typeface="楷体_GB2312" pitchFamily="49" charset="-122"/>
                <a:ea typeface="楷体_GB2312" pitchFamily="49" charset="-122"/>
              </a:rPr>
              <a:t>。</a:t>
            </a:r>
            <a:r>
              <a:rPr lang="zh-CN" altLang="zh-CN" sz="2000" b="1" noProof="1">
                <a:solidFill>
                  <a:srgbClr val="CC00FF"/>
                </a:solidFill>
                <a:latin typeface="楷体_GB2312" pitchFamily="49" charset="-122"/>
                <a:ea typeface="楷体_GB2312" pitchFamily="49" charset="-122"/>
              </a:rPr>
              <a:t>(</a:t>
            </a:r>
            <a:r>
              <a:rPr lang="zh-CN" altLang="en-US" sz="2000" b="1" noProof="1">
                <a:solidFill>
                  <a:srgbClr val="CC00FF"/>
                </a:solidFill>
                <a:latin typeface="楷体_GB2312" pitchFamily="49" charset="-122"/>
                <a:ea typeface="楷体_GB2312" pitchFamily="49" charset="-122"/>
                <a:sym typeface="Symbol" pitchFamily="18" charset="2"/>
              </a:rPr>
              <a:t></a:t>
            </a:r>
            <a:r>
              <a:rPr lang="en-US" altLang="en-US" sz="2000" b="1" noProof="1">
                <a:solidFill>
                  <a:srgbClr val="CC00FF"/>
                </a:solidFill>
                <a:latin typeface="楷体_GB2312" pitchFamily="49" charset="-122"/>
                <a:ea typeface="楷体_GB2312" pitchFamily="49" charset="-122"/>
                <a:sym typeface="Symbol" pitchFamily="18" charset="2"/>
              </a:rPr>
              <a:t>x</a:t>
            </a:r>
            <a:r>
              <a:rPr lang="en-US" altLang="zh-CN" sz="2000" b="1" noProof="1">
                <a:solidFill>
                  <a:srgbClr val="CC00FF"/>
                </a:solidFill>
                <a:latin typeface="楷体_GB2312" pitchFamily="49" charset="-122"/>
                <a:ea typeface="楷体_GB2312" pitchFamily="49" charset="-122"/>
                <a:sym typeface="Symbol" pitchFamily="18" charset="2"/>
              </a:rPr>
              <a:t>)</a:t>
            </a:r>
            <a:r>
              <a:rPr lang="en-US" altLang="zh-CN" sz="2000" b="1" noProof="1">
                <a:solidFill>
                  <a:srgbClr val="CC00FF"/>
                </a:solidFill>
                <a:latin typeface="楷体_GB2312" pitchFamily="49" charset="-122"/>
                <a:ea typeface="楷体_GB2312" pitchFamily="49" charset="-122"/>
              </a:rPr>
              <a:t>(I(x)→(</a:t>
            </a:r>
            <a:r>
              <a:rPr lang="en-US" altLang="zh-CN" sz="2000" b="1" noProof="1">
                <a:solidFill>
                  <a:srgbClr val="CC00FF"/>
                </a:solidFill>
                <a:latin typeface="楷体_GB2312" pitchFamily="49" charset="-122"/>
                <a:ea typeface="楷体_GB2312" pitchFamily="49" charset="-122"/>
                <a:sym typeface="Symbol" pitchFamily="18" charset="2"/>
              </a:rPr>
              <a:t>y)</a:t>
            </a:r>
            <a:r>
              <a:rPr lang="en-US" altLang="zh-CN" sz="2000" b="1" noProof="1">
                <a:solidFill>
                  <a:srgbClr val="CC00FF"/>
                </a:solidFill>
                <a:latin typeface="楷体_GB2312" pitchFamily="49" charset="-122"/>
                <a:ea typeface="楷体_GB2312" pitchFamily="49" charset="-122"/>
              </a:rPr>
              <a:t>(I(y)∧Q(x，y)))</a:t>
            </a:r>
            <a:endParaRPr lang="en-US" altLang="en-US" sz="2000" b="1" noProof="1">
              <a:solidFill>
                <a:srgbClr val="CC00FF"/>
              </a:solidFill>
              <a:latin typeface="楷体_GB2312" pitchFamily="49" charset="-122"/>
              <a:ea typeface="楷体_GB2312" pitchFamily="49" charset="-122"/>
            </a:endParaRPr>
          </a:p>
          <a:p>
            <a:pPr marL="533400" indent="-533400">
              <a:lnSpc>
                <a:spcPct val="120000"/>
              </a:lnSpc>
              <a:buClr>
                <a:srgbClr val="B2B2B2"/>
              </a:buClr>
              <a:buFont typeface="Wingdings" pitchFamily="2" charset="2"/>
              <a:buAutoNum type="arabicParenR"/>
            </a:pPr>
            <a:r>
              <a:rPr lang="zh-CN" altLang="en-US" b="1" noProof="1">
                <a:solidFill>
                  <a:srgbClr val="B2B2B2"/>
                </a:solidFill>
                <a:latin typeface="楷体_GB2312" pitchFamily="49" charset="-122"/>
                <a:ea typeface="楷体_GB2312" pitchFamily="49" charset="-122"/>
              </a:rPr>
              <a:t>可描述为：</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存在着整数</a:t>
            </a:r>
            <a:r>
              <a:rPr lang="en-US" altLang="zh-CN" b="1" noProof="1">
                <a:solidFill>
                  <a:srgbClr val="B2B2B2"/>
                </a:solidFill>
                <a:latin typeface="楷体_GB2312" pitchFamily="49" charset="-122"/>
                <a:ea typeface="楷体_GB2312" pitchFamily="49" charset="-122"/>
              </a:rPr>
              <a:t>x，</a:t>
            </a:r>
            <a:r>
              <a:rPr lang="zh-CN" altLang="en-US" b="1" noProof="1">
                <a:solidFill>
                  <a:srgbClr val="B2B2B2"/>
                </a:solidFill>
                <a:latin typeface="楷体_GB2312" pitchFamily="49" charset="-122"/>
                <a:ea typeface="楷体_GB2312" pitchFamily="49" charset="-122"/>
              </a:rPr>
              <a:t>使得对任意的整数</a:t>
            </a:r>
            <a:r>
              <a:rPr lang="en-US" altLang="zh-CN" b="1" noProof="1">
                <a:solidFill>
                  <a:srgbClr val="B2B2B2"/>
                </a:solidFill>
                <a:latin typeface="楷体_GB2312" pitchFamily="49" charset="-122"/>
                <a:ea typeface="楷体_GB2312" pitchFamily="49" charset="-122"/>
              </a:rPr>
              <a:t>y，</a:t>
            </a:r>
            <a:r>
              <a:rPr lang="zh-CN" altLang="en-US" b="1" noProof="1">
                <a:solidFill>
                  <a:srgbClr val="B2B2B2"/>
                </a:solidFill>
                <a:latin typeface="楷体_GB2312" pitchFamily="49" charset="-122"/>
                <a:ea typeface="楷体_GB2312" pitchFamily="49" charset="-122"/>
              </a:rPr>
              <a:t>都有</a:t>
            </a:r>
            <a:r>
              <a:rPr lang="en-US" altLang="zh-CN" b="1" noProof="1">
                <a:solidFill>
                  <a:srgbClr val="B2B2B2"/>
                </a:solidFill>
                <a:latin typeface="楷体_GB2312" pitchFamily="49" charset="-122"/>
                <a:ea typeface="楷体_GB2312" pitchFamily="49" charset="-122"/>
              </a:rPr>
              <a:t>x+y=0</a:t>
            </a:r>
            <a:r>
              <a:rPr lang="en-US" altLang="zh-CN" b="1" noProof="1">
                <a:solidFill>
                  <a:srgbClr val="B2B2B2"/>
                </a:solidFill>
                <a:latin typeface="Times New Roman"/>
                <a:ea typeface="楷体_GB2312" pitchFamily="49" charset="-122"/>
              </a:rPr>
              <a:t>”</a:t>
            </a:r>
            <a:r>
              <a:rPr lang="en-US" altLang="zh-CN" b="1" noProof="1">
                <a:solidFill>
                  <a:srgbClr val="B2B2B2"/>
                </a:solidFill>
                <a:latin typeface="楷体_GB2312" pitchFamily="49" charset="-122"/>
                <a:ea typeface="楷体_GB2312" pitchFamily="49" charset="-122"/>
              </a:rPr>
              <a:t>，</a:t>
            </a:r>
            <a:r>
              <a:rPr lang="zh-CN" altLang="en-US" b="1" noProof="1">
                <a:solidFill>
                  <a:srgbClr val="B2B2B2"/>
                </a:solidFill>
                <a:latin typeface="楷体_GB2312" pitchFamily="49" charset="-122"/>
                <a:ea typeface="楷体_GB2312" pitchFamily="49" charset="-122"/>
              </a:rPr>
              <a:t>真值为</a:t>
            </a:r>
            <a:r>
              <a:rPr lang="zh-CN" altLang="en-US" b="1" noProof="1">
                <a:solidFill>
                  <a:srgbClr val="B2B2B2"/>
                </a:solidFill>
                <a:latin typeface="Times New Roman"/>
                <a:ea typeface="楷体_GB2312" pitchFamily="49" charset="-122"/>
              </a:rPr>
              <a:t>“</a:t>
            </a:r>
            <a:r>
              <a:rPr lang="zh-CN" altLang="en-US" b="1" noProof="1">
                <a:solidFill>
                  <a:srgbClr val="B2B2B2"/>
                </a:solidFill>
                <a:latin typeface="楷体_GB2312" pitchFamily="49" charset="-122"/>
                <a:ea typeface="楷体_GB2312" pitchFamily="49" charset="-122"/>
              </a:rPr>
              <a:t>假</a:t>
            </a:r>
            <a:r>
              <a:rPr lang="zh-CN" altLang="en-US" b="1" noProof="1">
                <a:solidFill>
                  <a:srgbClr val="B2B2B2"/>
                </a:solidFill>
                <a:latin typeface="Times New Roman"/>
                <a:ea typeface="楷体_GB2312" pitchFamily="49" charset="-122"/>
              </a:rPr>
              <a:t>”</a:t>
            </a:r>
            <a:r>
              <a:rPr lang="zh-CN" altLang="zh-CN" b="1" noProof="1">
                <a:solidFill>
                  <a:srgbClr val="B2B2B2"/>
                </a:solidFill>
                <a:latin typeface="楷体_GB2312" pitchFamily="49" charset="-122"/>
                <a:ea typeface="楷体_GB2312" pitchFamily="49" charset="-122"/>
              </a:rPr>
              <a:t>。</a:t>
            </a:r>
            <a:r>
              <a:rPr lang="zh-CN" altLang="zh-CN" sz="2000" b="1" noProof="1">
                <a:solidFill>
                  <a:srgbClr val="B2B2B2"/>
                </a:solidFill>
                <a:latin typeface="楷体_GB2312" pitchFamily="49" charset="-122"/>
                <a:ea typeface="楷体_GB2312" pitchFamily="49" charset="-122"/>
              </a:rPr>
              <a:t>(</a:t>
            </a:r>
            <a:r>
              <a:rPr lang="zh-CN" altLang="zh-CN" sz="2000" b="1" noProof="1">
                <a:solidFill>
                  <a:srgbClr val="B2B2B2"/>
                </a:solidFill>
                <a:latin typeface="楷体_GB2312" pitchFamily="49" charset="-122"/>
                <a:ea typeface="楷体_GB2312" pitchFamily="49" charset="-122"/>
                <a:sym typeface="Symbol" pitchFamily="18" charset="2"/>
              </a:rPr>
              <a:t></a:t>
            </a:r>
            <a:r>
              <a:rPr lang="en-US" altLang="zh-CN" sz="2000" b="1" noProof="1">
                <a:solidFill>
                  <a:srgbClr val="B2B2B2"/>
                </a:solidFill>
                <a:latin typeface="楷体_GB2312" pitchFamily="49" charset="-122"/>
                <a:ea typeface="楷体_GB2312" pitchFamily="49" charset="-122"/>
                <a:sym typeface="Symbol" pitchFamily="18" charset="2"/>
              </a:rPr>
              <a:t>x)</a:t>
            </a:r>
            <a:r>
              <a:rPr lang="en-US" altLang="zh-CN" sz="2000" b="1" noProof="1">
                <a:solidFill>
                  <a:srgbClr val="B2B2B2"/>
                </a:solidFill>
                <a:latin typeface="楷体_GB2312" pitchFamily="49" charset="-122"/>
                <a:ea typeface="楷体_GB2312" pitchFamily="49" charset="-122"/>
              </a:rPr>
              <a:t>(</a:t>
            </a:r>
            <a:r>
              <a:rPr lang="en-US" altLang="en-US" sz="2000" b="1" noProof="1">
                <a:solidFill>
                  <a:srgbClr val="B2B2B2"/>
                </a:solidFill>
                <a:latin typeface="楷体_GB2312" pitchFamily="49" charset="-122"/>
                <a:ea typeface="楷体_GB2312" pitchFamily="49" charset="-122"/>
                <a:sym typeface="Symbol" pitchFamily="18" charset="2"/>
              </a:rPr>
              <a:t>y</a:t>
            </a:r>
            <a:r>
              <a:rPr lang="en-US" altLang="zh-CN" sz="2000" b="1" noProof="1">
                <a:solidFill>
                  <a:srgbClr val="B2B2B2"/>
                </a:solidFill>
                <a:latin typeface="楷体_GB2312" pitchFamily="49" charset="-122"/>
                <a:ea typeface="楷体_GB2312" pitchFamily="49" charset="-122"/>
                <a:sym typeface="Symbol" pitchFamily="18" charset="2"/>
              </a:rPr>
              <a:t>)</a:t>
            </a:r>
            <a:r>
              <a:rPr lang="en-US" altLang="zh-CN" sz="2000" b="1" noProof="1">
                <a:solidFill>
                  <a:srgbClr val="B2B2B2"/>
                </a:solidFill>
                <a:latin typeface="楷体_GB2312" pitchFamily="49" charset="-122"/>
                <a:ea typeface="楷体_GB2312" pitchFamily="49" charset="-122"/>
              </a:rPr>
              <a:t>(I(x)∧(I(y)→Q(x，y)))</a:t>
            </a:r>
            <a:endParaRPr lang="en-US" altLang="zh-CN" sz="2000" b="1">
              <a:solidFill>
                <a:srgbClr val="B2B2B2"/>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2FF59A7-28F4-4C7B-B2F5-E7EB8D78BB1E}"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182E69B0-ED57-4973-9D3A-596D82AD8E88}" type="slidenum">
              <a:rPr lang="en-US" altLang="zh-CN"/>
              <a:pPr/>
              <a:t>65</a:t>
            </a:fld>
            <a:r>
              <a:rPr lang="en-US" altLang="zh-CN"/>
              <a:t>/70</a:t>
            </a:r>
          </a:p>
        </p:txBody>
      </p:sp>
      <p:sp>
        <p:nvSpPr>
          <p:cNvPr id="218114" name="Rectangle 2"/>
          <p:cNvSpPr>
            <a:spLocks noGrp="1" noChangeArrowheads="1"/>
          </p:cNvSpPr>
          <p:nvPr>
            <p:ph type="title"/>
          </p:nvPr>
        </p:nvSpPr>
        <p:spPr>
          <a:xfrm>
            <a:off x="1619250" y="304800"/>
            <a:ext cx="7005638" cy="719138"/>
          </a:xfrm>
        </p:spPr>
        <p:txBody>
          <a:bodyPr/>
          <a:lstStyle/>
          <a:p>
            <a:pPr algn="l"/>
            <a:r>
              <a:rPr lang="zh-CN" altLang="en-US">
                <a:solidFill>
                  <a:srgbClr val="FF0000"/>
                </a:solidFill>
                <a:latin typeface="楷体_GB2312" pitchFamily="49" charset="-122"/>
                <a:ea typeface="楷体_GB2312" pitchFamily="49" charset="-122"/>
              </a:rPr>
              <a:t>例</a:t>
            </a:r>
            <a:r>
              <a:rPr lang="en-US" altLang="zh-CN" sz="3600">
                <a:solidFill>
                  <a:srgbClr val="FF0000"/>
                </a:solidFill>
                <a:latin typeface="楷体_GB2312" pitchFamily="49" charset="-122"/>
                <a:ea typeface="楷体_GB2312" pitchFamily="49" charset="-122"/>
              </a:rPr>
              <a:t>1.7</a:t>
            </a:r>
            <a:r>
              <a:rPr lang="zh-CN" altLang="en-US" sz="3600">
                <a:solidFill>
                  <a:srgbClr val="FF0000"/>
                </a:solidFill>
                <a:latin typeface="楷体_GB2312" pitchFamily="49" charset="-122"/>
                <a:ea typeface="楷体_GB2312" pitchFamily="49" charset="-122"/>
              </a:rPr>
              <a:t>： （续）</a:t>
            </a:r>
          </a:p>
        </p:txBody>
      </p:sp>
      <p:sp>
        <p:nvSpPr>
          <p:cNvPr id="218115" name="Rectangle 3"/>
          <p:cNvSpPr>
            <a:spLocks noChangeArrowheads="1"/>
          </p:cNvSpPr>
          <p:nvPr/>
        </p:nvSpPr>
        <p:spPr bwMode="auto">
          <a:xfrm>
            <a:off x="1116013" y="1125538"/>
            <a:ext cx="76962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3400" indent="-533400" algn="just">
              <a:lnSpc>
                <a:spcPct val="120000"/>
              </a:lnSpc>
              <a:buClr>
                <a:srgbClr val="FF0000"/>
              </a:buClr>
              <a:buFont typeface="Wingdings" pitchFamily="2" charset="2"/>
              <a:buAutoNum type="arabicParenR"/>
            </a:pPr>
            <a:r>
              <a:rPr lang="zh-CN" altLang="en-US" noProof="1">
                <a:latin typeface="楷体_GB2312" pitchFamily="49" charset="-122"/>
                <a:ea typeface="楷体_GB2312" pitchFamily="49" charset="-122"/>
              </a:rPr>
              <a:t>可描述为：</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对任意的整数</a:t>
            </a:r>
            <a:r>
              <a:rPr lang="en-US" altLang="zh-CN" noProof="1">
                <a:latin typeface="楷体_GB2312" pitchFamily="49" charset="-122"/>
                <a:ea typeface="楷体_GB2312" pitchFamily="49" charset="-122"/>
              </a:rPr>
              <a:t>x，x</a:t>
            </a:r>
            <a:r>
              <a:rPr lang="zh-CN" altLang="en-US" noProof="1">
                <a:latin typeface="楷体_GB2312" pitchFamily="49" charset="-122"/>
                <a:ea typeface="楷体_GB2312" pitchFamily="49" charset="-122"/>
              </a:rPr>
              <a:t>一定是素数</a:t>
            </a:r>
            <a:r>
              <a:rPr lang="zh-CN" altLang="en-US" noProof="1">
                <a:latin typeface="Times New Roman"/>
                <a:ea typeface="楷体_GB2312" pitchFamily="49" charset="-122"/>
              </a:rPr>
              <a:t>”</a:t>
            </a:r>
            <a:r>
              <a:rPr lang="en-US" altLang="en-US">
                <a:latin typeface="楷体_GB2312" pitchFamily="49" charset="-122"/>
                <a:ea typeface="楷体_GB2312" pitchFamily="49" charset="-122"/>
              </a:rPr>
              <a:t>,</a:t>
            </a:r>
            <a:r>
              <a:rPr lang="zh-CN" altLang="en-US" noProof="1">
                <a:latin typeface="楷体_GB2312" pitchFamily="49" charset="-122"/>
                <a:ea typeface="楷体_GB2312" pitchFamily="49" charset="-122"/>
              </a:rPr>
              <a:t>真值为</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假</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a:t>
            </a:r>
            <a:r>
              <a:rPr lang="zh-CN" altLang="zh-CN" sz="2000" noProof="1">
                <a:latin typeface="楷体_GB2312" pitchFamily="49" charset="-122"/>
                <a:ea typeface="楷体_GB2312" pitchFamily="49" charset="-122"/>
              </a:rPr>
              <a:t>(</a:t>
            </a:r>
            <a:r>
              <a:rPr lang="zh-CN" altLang="en-US" sz="2000" noProof="1">
                <a:latin typeface="楷体_GB2312" pitchFamily="49" charset="-122"/>
                <a:ea typeface="楷体_GB2312" pitchFamily="49" charset="-122"/>
                <a:sym typeface="Symbol" pitchFamily="18" charset="2"/>
              </a:rPr>
              <a:t></a:t>
            </a:r>
            <a:r>
              <a:rPr lang="en-US" altLang="en-US" sz="2000" noProof="1">
                <a:latin typeface="楷体_GB2312" pitchFamily="49" charset="-122"/>
                <a:ea typeface="楷体_GB2312" pitchFamily="49" charset="-122"/>
                <a:sym typeface="Symbol" pitchFamily="18" charset="2"/>
              </a:rPr>
              <a:t>x</a:t>
            </a:r>
            <a:r>
              <a:rPr lang="en-US" altLang="zh-CN" sz="2000" noProof="1">
                <a:latin typeface="楷体_GB2312" pitchFamily="49" charset="-122"/>
                <a:ea typeface="楷体_GB2312" pitchFamily="49" charset="-122"/>
                <a:sym typeface="Symbol" pitchFamily="18" charset="2"/>
              </a:rPr>
              <a:t>)</a:t>
            </a:r>
            <a:r>
              <a:rPr lang="en-US" altLang="en-US" sz="2000" noProof="1">
                <a:latin typeface="楷体_GB2312" pitchFamily="49" charset="-122"/>
                <a:ea typeface="楷体_GB2312" pitchFamily="49" charset="-122"/>
              </a:rPr>
              <a:t>(</a:t>
            </a:r>
            <a:r>
              <a:rPr lang="en-US" altLang="zh-CN" sz="2000" noProof="1">
                <a:latin typeface="楷体_GB2312" pitchFamily="49" charset="-122"/>
                <a:ea typeface="楷体_GB2312" pitchFamily="49" charset="-122"/>
              </a:rPr>
              <a:t>I(x)→P(x))</a:t>
            </a:r>
            <a:endParaRPr lang="en-US" altLang="en-US" sz="2000" noProof="1">
              <a:latin typeface="楷体_GB2312" pitchFamily="49" charset="-122"/>
              <a:ea typeface="楷体_GB2312" pitchFamily="49" charset="-122"/>
            </a:endParaRPr>
          </a:p>
          <a:p>
            <a:pPr marL="533400" indent="-533400" algn="just">
              <a:lnSpc>
                <a:spcPct val="120000"/>
              </a:lnSpc>
              <a:buClr>
                <a:srgbClr val="FF0000"/>
              </a:buClr>
              <a:buFont typeface="Wingdings" pitchFamily="2" charset="2"/>
              <a:buAutoNum type="arabicParenR"/>
            </a:pPr>
            <a:r>
              <a:rPr lang="zh-CN" altLang="en-US" noProof="1">
                <a:latin typeface="楷体_GB2312" pitchFamily="49" charset="-122"/>
                <a:ea typeface="楷体_GB2312" pitchFamily="49" charset="-122"/>
              </a:rPr>
              <a:t>可描述为：</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存在一些整数</a:t>
            </a:r>
            <a:r>
              <a:rPr lang="en-US" altLang="zh-CN" noProof="1">
                <a:latin typeface="楷体_GB2312" pitchFamily="49" charset="-122"/>
                <a:ea typeface="楷体_GB2312" pitchFamily="49" charset="-122"/>
              </a:rPr>
              <a:t>x，x</a:t>
            </a:r>
            <a:r>
              <a:rPr lang="zh-CN" altLang="en-US" noProof="1">
                <a:latin typeface="楷体_GB2312" pitchFamily="49" charset="-122"/>
                <a:ea typeface="楷体_GB2312" pitchFamily="49" charset="-122"/>
              </a:rPr>
              <a:t>是素数</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，真值为</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真</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 </a:t>
            </a:r>
            <a:r>
              <a:rPr lang="zh-CN" altLang="zh-CN" sz="2000" noProof="1">
                <a:latin typeface="楷体_GB2312" pitchFamily="49" charset="-122"/>
                <a:ea typeface="楷体_GB2312" pitchFamily="49" charset="-122"/>
              </a:rPr>
              <a:t>(</a:t>
            </a:r>
            <a:r>
              <a:rPr lang="zh-CN" altLang="zh-CN" sz="2000" noProof="1">
                <a:latin typeface="楷体_GB2312" pitchFamily="49" charset="-122"/>
                <a:ea typeface="楷体_GB2312" pitchFamily="49" charset="-122"/>
                <a:sym typeface="Symbol" pitchFamily="18" charset="2"/>
              </a:rPr>
              <a:t></a:t>
            </a:r>
            <a:r>
              <a:rPr lang="en-US" altLang="zh-CN" sz="2000" noProof="1">
                <a:latin typeface="楷体_GB2312" pitchFamily="49" charset="-122"/>
                <a:ea typeface="楷体_GB2312" pitchFamily="49" charset="-122"/>
                <a:sym typeface="Symbol" pitchFamily="18" charset="2"/>
              </a:rPr>
              <a:t>x)</a:t>
            </a:r>
            <a:r>
              <a:rPr lang="en-US" altLang="zh-CN" sz="2000" noProof="1">
                <a:latin typeface="楷体_GB2312" pitchFamily="49" charset="-122"/>
                <a:ea typeface="楷体_GB2312" pitchFamily="49" charset="-122"/>
              </a:rPr>
              <a:t>(I(x)∧P(x))</a:t>
            </a:r>
            <a:endParaRPr lang="en-US" altLang="en-US" sz="2000" noProof="1">
              <a:latin typeface="楷体_GB2312" pitchFamily="49" charset="-122"/>
              <a:ea typeface="楷体_GB2312" pitchFamily="49" charset="-122"/>
            </a:endParaRPr>
          </a:p>
          <a:p>
            <a:pPr marL="533400" indent="-533400" algn="just">
              <a:lnSpc>
                <a:spcPct val="120000"/>
              </a:lnSpc>
              <a:buClr>
                <a:srgbClr val="FF0000"/>
              </a:buClr>
              <a:buFont typeface="Wingdings" pitchFamily="2" charset="2"/>
              <a:buAutoNum type="arabicParenR"/>
            </a:pPr>
            <a:r>
              <a:rPr lang="zh-CN" altLang="en-US" noProof="1">
                <a:latin typeface="楷体_GB2312" pitchFamily="49" charset="-122"/>
                <a:ea typeface="楷体_GB2312" pitchFamily="49" charset="-122"/>
              </a:rPr>
              <a:t>可描述为：</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对任意的整数</a:t>
            </a:r>
            <a:r>
              <a:rPr lang="en-US" altLang="zh-CN" noProof="1">
                <a:latin typeface="楷体_GB2312" pitchFamily="49" charset="-122"/>
                <a:ea typeface="楷体_GB2312" pitchFamily="49" charset="-122"/>
              </a:rPr>
              <a:t>x，y，</a:t>
            </a:r>
            <a:r>
              <a:rPr lang="zh-CN" altLang="en-US" noProof="1">
                <a:latin typeface="楷体_GB2312" pitchFamily="49" charset="-122"/>
                <a:ea typeface="楷体_GB2312" pitchFamily="49" charset="-122"/>
              </a:rPr>
              <a:t>都有</a:t>
            </a:r>
            <a:r>
              <a:rPr lang="en-US" altLang="zh-CN" noProof="1">
                <a:latin typeface="楷体_GB2312" pitchFamily="49" charset="-122"/>
                <a:ea typeface="楷体_GB2312" pitchFamily="49" charset="-122"/>
              </a:rPr>
              <a:t>x+y=0</a:t>
            </a:r>
            <a:r>
              <a:rPr lang="en-US" altLang="zh-CN" noProof="1">
                <a:latin typeface="Times New Roman"/>
                <a:ea typeface="楷体_GB2312" pitchFamily="49" charset="-122"/>
              </a:rPr>
              <a:t>”</a:t>
            </a:r>
            <a:r>
              <a:rPr lang="en-US" altLang="zh-CN" noProof="1">
                <a:latin typeface="楷体_GB2312" pitchFamily="49" charset="-122"/>
                <a:ea typeface="楷体_GB2312" pitchFamily="49" charset="-122"/>
              </a:rPr>
              <a:t>，</a:t>
            </a:r>
            <a:r>
              <a:rPr lang="zh-CN" altLang="en-US" noProof="1">
                <a:latin typeface="楷体_GB2312" pitchFamily="49" charset="-122"/>
                <a:ea typeface="楷体_GB2312" pitchFamily="49" charset="-122"/>
              </a:rPr>
              <a:t>真值为</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假</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a:t>
            </a:r>
            <a:r>
              <a:rPr lang="zh-CN" altLang="zh-CN" sz="2000" noProof="1">
                <a:latin typeface="楷体_GB2312" pitchFamily="49" charset="-122"/>
                <a:ea typeface="楷体_GB2312" pitchFamily="49" charset="-122"/>
              </a:rPr>
              <a:t>(</a:t>
            </a:r>
            <a:r>
              <a:rPr lang="zh-CN" altLang="en-US" sz="2000" noProof="1">
                <a:latin typeface="楷体_GB2312" pitchFamily="49" charset="-122"/>
                <a:ea typeface="楷体_GB2312" pitchFamily="49" charset="-122"/>
                <a:sym typeface="Symbol" pitchFamily="18" charset="2"/>
              </a:rPr>
              <a:t></a:t>
            </a:r>
            <a:r>
              <a:rPr lang="en-US" altLang="en-US" sz="2000" noProof="1">
                <a:latin typeface="楷体_GB2312" pitchFamily="49" charset="-122"/>
                <a:ea typeface="楷体_GB2312" pitchFamily="49" charset="-122"/>
                <a:sym typeface="Symbol" pitchFamily="18" charset="2"/>
              </a:rPr>
              <a:t>x</a:t>
            </a:r>
            <a:r>
              <a:rPr lang="en-US" altLang="zh-CN" sz="2000" noProof="1">
                <a:latin typeface="楷体_GB2312" pitchFamily="49" charset="-122"/>
                <a:ea typeface="楷体_GB2312" pitchFamily="49" charset="-122"/>
                <a:sym typeface="Symbol" pitchFamily="18" charset="2"/>
              </a:rPr>
              <a:t>)</a:t>
            </a:r>
            <a:r>
              <a:rPr lang="en-US" altLang="zh-CN" sz="2000" noProof="1">
                <a:latin typeface="楷体_GB2312" pitchFamily="49" charset="-122"/>
                <a:ea typeface="楷体_GB2312" pitchFamily="49" charset="-122"/>
              </a:rPr>
              <a:t>(</a:t>
            </a:r>
            <a:r>
              <a:rPr lang="en-US" altLang="en-US" sz="2000" noProof="1">
                <a:latin typeface="楷体_GB2312" pitchFamily="49" charset="-122"/>
                <a:ea typeface="楷体_GB2312" pitchFamily="49" charset="-122"/>
                <a:sym typeface="Symbol" pitchFamily="18" charset="2"/>
              </a:rPr>
              <a:t>y</a:t>
            </a:r>
            <a:r>
              <a:rPr lang="en-US" altLang="zh-CN" sz="2000" noProof="1">
                <a:latin typeface="楷体_GB2312" pitchFamily="49" charset="-122"/>
                <a:ea typeface="楷体_GB2312" pitchFamily="49" charset="-122"/>
                <a:sym typeface="Symbol" pitchFamily="18" charset="2"/>
              </a:rPr>
              <a:t>)</a:t>
            </a:r>
            <a:r>
              <a:rPr lang="en-US" altLang="zh-CN" sz="2000" noProof="1">
                <a:latin typeface="楷体_GB2312" pitchFamily="49" charset="-122"/>
                <a:ea typeface="楷体_GB2312" pitchFamily="49" charset="-122"/>
              </a:rPr>
              <a:t>(I(x)∧I(y)→Q(x，y))</a:t>
            </a:r>
            <a:endParaRPr lang="en-US" altLang="en-US" sz="2000" noProof="1">
              <a:latin typeface="楷体_GB2312" pitchFamily="49" charset="-122"/>
              <a:ea typeface="楷体_GB2312" pitchFamily="49" charset="-122"/>
            </a:endParaRPr>
          </a:p>
          <a:p>
            <a:pPr marL="533400" indent="-533400" algn="just">
              <a:lnSpc>
                <a:spcPct val="120000"/>
              </a:lnSpc>
              <a:buClr>
                <a:srgbClr val="FF0000"/>
              </a:buClr>
              <a:buFont typeface="Wingdings" pitchFamily="2" charset="2"/>
              <a:buAutoNum type="arabicParenR"/>
            </a:pPr>
            <a:r>
              <a:rPr lang="zh-CN" altLang="en-US" noProof="1">
                <a:latin typeface="楷体_GB2312" pitchFamily="49" charset="-122"/>
                <a:ea typeface="楷体_GB2312" pitchFamily="49" charset="-122"/>
              </a:rPr>
              <a:t>可描述为：</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对任意的整数</a:t>
            </a:r>
            <a:r>
              <a:rPr lang="en-US" altLang="zh-CN" noProof="1">
                <a:latin typeface="楷体_GB2312" pitchFamily="49" charset="-122"/>
                <a:ea typeface="楷体_GB2312" pitchFamily="49" charset="-122"/>
              </a:rPr>
              <a:t>x，</a:t>
            </a:r>
            <a:r>
              <a:rPr lang="zh-CN" altLang="en-US" noProof="1">
                <a:latin typeface="楷体_GB2312" pitchFamily="49" charset="-122"/>
                <a:ea typeface="楷体_GB2312" pitchFamily="49" charset="-122"/>
              </a:rPr>
              <a:t>都存在着整数</a:t>
            </a:r>
            <a:r>
              <a:rPr lang="en-US" altLang="zh-CN" noProof="1">
                <a:latin typeface="楷体_GB2312" pitchFamily="49" charset="-122"/>
                <a:ea typeface="楷体_GB2312" pitchFamily="49" charset="-122"/>
              </a:rPr>
              <a:t>y，</a:t>
            </a:r>
            <a:r>
              <a:rPr lang="zh-CN" altLang="en-US" noProof="1">
                <a:latin typeface="楷体_GB2312" pitchFamily="49" charset="-122"/>
                <a:ea typeface="楷体_GB2312" pitchFamily="49" charset="-122"/>
              </a:rPr>
              <a:t>使得</a:t>
            </a:r>
            <a:r>
              <a:rPr lang="en-US" altLang="zh-CN" noProof="1">
                <a:latin typeface="楷体_GB2312" pitchFamily="49" charset="-122"/>
                <a:ea typeface="楷体_GB2312" pitchFamily="49" charset="-122"/>
              </a:rPr>
              <a:t>x+y=0</a:t>
            </a:r>
            <a:r>
              <a:rPr lang="en-US" altLang="zh-CN" noProof="1">
                <a:latin typeface="Times New Roman"/>
                <a:ea typeface="楷体_GB2312" pitchFamily="49" charset="-122"/>
              </a:rPr>
              <a:t>”</a:t>
            </a:r>
            <a:r>
              <a:rPr lang="en-US" altLang="zh-CN" noProof="1">
                <a:latin typeface="楷体_GB2312" pitchFamily="49" charset="-122"/>
                <a:ea typeface="楷体_GB2312" pitchFamily="49" charset="-122"/>
              </a:rPr>
              <a:t>，</a:t>
            </a:r>
            <a:r>
              <a:rPr lang="zh-CN" altLang="en-US" noProof="1">
                <a:latin typeface="楷体_GB2312" pitchFamily="49" charset="-122"/>
                <a:ea typeface="楷体_GB2312" pitchFamily="49" charset="-122"/>
              </a:rPr>
              <a:t>真值为</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真</a:t>
            </a:r>
            <a:r>
              <a:rPr lang="zh-CN" altLang="en-US" noProof="1">
                <a:latin typeface="Times New Roman"/>
                <a:ea typeface="楷体_GB2312" pitchFamily="49" charset="-122"/>
              </a:rPr>
              <a:t>”</a:t>
            </a:r>
            <a:r>
              <a:rPr lang="zh-CN" altLang="en-US" noProof="1">
                <a:latin typeface="楷体_GB2312" pitchFamily="49" charset="-122"/>
                <a:ea typeface="楷体_GB2312" pitchFamily="49" charset="-122"/>
              </a:rPr>
              <a:t>。</a:t>
            </a:r>
            <a:r>
              <a:rPr lang="zh-CN" altLang="zh-CN" sz="2000" noProof="1">
                <a:latin typeface="楷体_GB2312" pitchFamily="49" charset="-122"/>
                <a:ea typeface="楷体_GB2312" pitchFamily="49" charset="-122"/>
              </a:rPr>
              <a:t>(</a:t>
            </a:r>
            <a:r>
              <a:rPr lang="zh-CN" altLang="en-US" sz="2000" noProof="1">
                <a:latin typeface="楷体_GB2312" pitchFamily="49" charset="-122"/>
                <a:ea typeface="楷体_GB2312" pitchFamily="49" charset="-122"/>
                <a:sym typeface="Symbol" pitchFamily="18" charset="2"/>
              </a:rPr>
              <a:t></a:t>
            </a:r>
            <a:r>
              <a:rPr lang="en-US" altLang="en-US" sz="2000" noProof="1">
                <a:latin typeface="楷体_GB2312" pitchFamily="49" charset="-122"/>
                <a:ea typeface="楷体_GB2312" pitchFamily="49" charset="-122"/>
                <a:sym typeface="Symbol" pitchFamily="18" charset="2"/>
              </a:rPr>
              <a:t>x</a:t>
            </a:r>
            <a:r>
              <a:rPr lang="en-US" altLang="zh-CN" sz="2000" noProof="1">
                <a:latin typeface="楷体_GB2312" pitchFamily="49" charset="-122"/>
                <a:ea typeface="楷体_GB2312" pitchFamily="49" charset="-122"/>
                <a:sym typeface="Symbol" pitchFamily="18" charset="2"/>
              </a:rPr>
              <a:t>)</a:t>
            </a:r>
            <a:r>
              <a:rPr lang="en-US" altLang="zh-CN" sz="2000" noProof="1">
                <a:latin typeface="楷体_GB2312" pitchFamily="49" charset="-122"/>
                <a:ea typeface="楷体_GB2312" pitchFamily="49" charset="-122"/>
              </a:rPr>
              <a:t>(I(x)→(</a:t>
            </a:r>
            <a:r>
              <a:rPr lang="en-US" altLang="zh-CN" sz="2000" noProof="1">
                <a:latin typeface="楷体_GB2312" pitchFamily="49" charset="-122"/>
                <a:ea typeface="楷体_GB2312" pitchFamily="49" charset="-122"/>
                <a:sym typeface="Symbol" pitchFamily="18" charset="2"/>
              </a:rPr>
              <a:t>y)</a:t>
            </a:r>
            <a:r>
              <a:rPr lang="en-US" altLang="zh-CN" sz="2000" noProof="1">
                <a:latin typeface="楷体_GB2312" pitchFamily="49" charset="-122"/>
                <a:ea typeface="楷体_GB2312" pitchFamily="49" charset="-122"/>
              </a:rPr>
              <a:t>(I(y)∧Q(x，y)))</a:t>
            </a:r>
            <a:endParaRPr lang="en-US" altLang="en-US" sz="2000" noProof="1">
              <a:latin typeface="楷体_GB2312" pitchFamily="49" charset="-122"/>
              <a:ea typeface="楷体_GB2312" pitchFamily="49" charset="-122"/>
            </a:endParaRPr>
          </a:p>
          <a:p>
            <a:pPr marL="533400" indent="-533400">
              <a:lnSpc>
                <a:spcPct val="120000"/>
              </a:lnSpc>
              <a:buClr>
                <a:srgbClr val="FF0000"/>
              </a:buClr>
              <a:buFont typeface="Wingdings" pitchFamily="2" charset="2"/>
              <a:buAutoNum type="arabicParenR"/>
            </a:pPr>
            <a:r>
              <a:rPr lang="zh-CN" altLang="en-US" b="1" noProof="1">
                <a:solidFill>
                  <a:srgbClr val="0000FF"/>
                </a:solidFill>
                <a:latin typeface="楷体_GB2312" pitchFamily="49" charset="-122"/>
                <a:ea typeface="楷体_GB2312" pitchFamily="49" charset="-122"/>
              </a:rPr>
              <a:t>可描述为：</a:t>
            </a:r>
            <a:r>
              <a:rPr lang="zh-CN" altLang="en-US" b="1" noProof="1">
                <a:solidFill>
                  <a:srgbClr val="0000FF"/>
                </a:solidFill>
                <a:latin typeface="Times New Roman"/>
                <a:ea typeface="楷体_GB2312" pitchFamily="49" charset="-122"/>
              </a:rPr>
              <a:t>“</a:t>
            </a:r>
            <a:r>
              <a:rPr lang="zh-CN" altLang="en-US" b="1" noProof="1">
                <a:solidFill>
                  <a:srgbClr val="0000FF"/>
                </a:solidFill>
                <a:latin typeface="楷体_GB2312" pitchFamily="49" charset="-122"/>
                <a:ea typeface="楷体_GB2312" pitchFamily="49" charset="-122"/>
              </a:rPr>
              <a:t>存在着整数</a:t>
            </a:r>
            <a:r>
              <a:rPr lang="en-US" altLang="zh-CN" b="1" noProof="1">
                <a:solidFill>
                  <a:srgbClr val="0000FF"/>
                </a:solidFill>
                <a:latin typeface="楷体_GB2312" pitchFamily="49" charset="-122"/>
                <a:ea typeface="楷体_GB2312" pitchFamily="49" charset="-122"/>
              </a:rPr>
              <a:t>x，</a:t>
            </a:r>
            <a:r>
              <a:rPr lang="zh-CN" altLang="en-US" b="1" noProof="1">
                <a:solidFill>
                  <a:srgbClr val="0000FF"/>
                </a:solidFill>
                <a:latin typeface="楷体_GB2312" pitchFamily="49" charset="-122"/>
                <a:ea typeface="楷体_GB2312" pitchFamily="49" charset="-122"/>
              </a:rPr>
              <a:t>使得对任意的整数</a:t>
            </a:r>
            <a:r>
              <a:rPr lang="en-US" altLang="zh-CN" b="1" noProof="1">
                <a:solidFill>
                  <a:srgbClr val="0000FF"/>
                </a:solidFill>
                <a:latin typeface="楷体_GB2312" pitchFamily="49" charset="-122"/>
                <a:ea typeface="楷体_GB2312" pitchFamily="49" charset="-122"/>
              </a:rPr>
              <a:t>y，</a:t>
            </a:r>
            <a:r>
              <a:rPr lang="zh-CN" altLang="en-US" b="1" noProof="1">
                <a:solidFill>
                  <a:srgbClr val="0000FF"/>
                </a:solidFill>
                <a:latin typeface="楷体_GB2312" pitchFamily="49" charset="-122"/>
                <a:ea typeface="楷体_GB2312" pitchFamily="49" charset="-122"/>
              </a:rPr>
              <a:t>都有</a:t>
            </a:r>
            <a:r>
              <a:rPr lang="en-US" altLang="zh-CN" b="1" noProof="1">
                <a:solidFill>
                  <a:srgbClr val="0000FF"/>
                </a:solidFill>
                <a:latin typeface="楷体_GB2312" pitchFamily="49" charset="-122"/>
                <a:ea typeface="楷体_GB2312" pitchFamily="49" charset="-122"/>
              </a:rPr>
              <a:t>x+y=0</a:t>
            </a:r>
            <a:r>
              <a:rPr lang="en-US" altLang="zh-CN" b="1" noProof="1">
                <a:solidFill>
                  <a:srgbClr val="0000FF"/>
                </a:solidFill>
                <a:latin typeface="Times New Roman"/>
                <a:ea typeface="楷体_GB2312" pitchFamily="49" charset="-122"/>
              </a:rPr>
              <a:t>”</a:t>
            </a:r>
            <a:r>
              <a:rPr lang="en-US" altLang="zh-CN" b="1" noProof="1">
                <a:solidFill>
                  <a:srgbClr val="0000FF"/>
                </a:solidFill>
                <a:latin typeface="楷体_GB2312" pitchFamily="49" charset="-122"/>
                <a:ea typeface="楷体_GB2312" pitchFamily="49" charset="-122"/>
              </a:rPr>
              <a:t>，</a:t>
            </a:r>
            <a:r>
              <a:rPr lang="zh-CN" altLang="en-US" b="1" noProof="1">
                <a:solidFill>
                  <a:srgbClr val="0000FF"/>
                </a:solidFill>
                <a:latin typeface="楷体_GB2312" pitchFamily="49" charset="-122"/>
                <a:ea typeface="楷体_GB2312" pitchFamily="49" charset="-122"/>
              </a:rPr>
              <a:t>真值为</a:t>
            </a:r>
            <a:r>
              <a:rPr lang="zh-CN" altLang="en-US" b="1" noProof="1">
                <a:solidFill>
                  <a:srgbClr val="0000FF"/>
                </a:solidFill>
                <a:latin typeface="Times New Roman"/>
                <a:ea typeface="楷体_GB2312" pitchFamily="49" charset="-122"/>
              </a:rPr>
              <a:t>“</a:t>
            </a:r>
            <a:r>
              <a:rPr lang="zh-CN" altLang="en-US" b="1" noProof="1">
                <a:solidFill>
                  <a:srgbClr val="0000FF"/>
                </a:solidFill>
                <a:latin typeface="楷体_GB2312" pitchFamily="49" charset="-122"/>
                <a:ea typeface="楷体_GB2312" pitchFamily="49" charset="-122"/>
              </a:rPr>
              <a:t>假</a:t>
            </a:r>
            <a:r>
              <a:rPr lang="zh-CN" altLang="en-US" b="1" noProof="1">
                <a:solidFill>
                  <a:srgbClr val="0000FF"/>
                </a:solidFill>
                <a:latin typeface="Times New Roman"/>
                <a:ea typeface="楷体_GB2312" pitchFamily="49" charset="-122"/>
              </a:rPr>
              <a:t>”</a:t>
            </a:r>
            <a:r>
              <a:rPr lang="zh-CN" altLang="zh-CN" b="1" noProof="1">
                <a:solidFill>
                  <a:srgbClr val="0000FF"/>
                </a:solidFill>
                <a:latin typeface="楷体_GB2312" pitchFamily="49" charset="-122"/>
                <a:ea typeface="楷体_GB2312" pitchFamily="49" charset="-122"/>
              </a:rPr>
              <a:t>。</a:t>
            </a:r>
            <a:r>
              <a:rPr lang="zh-CN" altLang="zh-CN" sz="2000" b="1" noProof="1">
                <a:solidFill>
                  <a:srgbClr val="CC00FF"/>
                </a:solidFill>
                <a:latin typeface="楷体_GB2312" pitchFamily="49" charset="-122"/>
                <a:ea typeface="楷体_GB2312" pitchFamily="49" charset="-122"/>
              </a:rPr>
              <a:t>(</a:t>
            </a:r>
            <a:r>
              <a:rPr lang="zh-CN" altLang="zh-CN" sz="2000" b="1" noProof="1">
                <a:solidFill>
                  <a:srgbClr val="CC00FF"/>
                </a:solidFill>
                <a:latin typeface="楷体_GB2312" pitchFamily="49" charset="-122"/>
                <a:ea typeface="楷体_GB2312" pitchFamily="49" charset="-122"/>
                <a:sym typeface="Symbol" pitchFamily="18" charset="2"/>
              </a:rPr>
              <a:t></a:t>
            </a:r>
            <a:r>
              <a:rPr lang="en-US" altLang="zh-CN" sz="2000" b="1" noProof="1">
                <a:solidFill>
                  <a:srgbClr val="CC00FF"/>
                </a:solidFill>
                <a:latin typeface="楷体_GB2312" pitchFamily="49" charset="-122"/>
                <a:ea typeface="楷体_GB2312" pitchFamily="49" charset="-122"/>
                <a:sym typeface="Symbol" pitchFamily="18" charset="2"/>
              </a:rPr>
              <a:t>x)</a:t>
            </a:r>
            <a:r>
              <a:rPr lang="en-US" altLang="zh-CN" sz="2000" b="1" noProof="1">
                <a:solidFill>
                  <a:srgbClr val="CC00FF"/>
                </a:solidFill>
                <a:latin typeface="楷体_GB2312" pitchFamily="49" charset="-122"/>
                <a:ea typeface="楷体_GB2312" pitchFamily="49" charset="-122"/>
              </a:rPr>
              <a:t>(</a:t>
            </a:r>
            <a:r>
              <a:rPr lang="en-US" altLang="en-US" sz="2000" b="1" noProof="1">
                <a:solidFill>
                  <a:srgbClr val="CC00FF"/>
                </a:solidFill>
                <a:latin typeface="楷体_GB2312" pitchFamily="49" charset="-122"/>
                <a:ea typeface="楷体_GB2312" pitchFamily="49" charset="-122"/>
                <a:sym typeface="Symbol" pitchFamily="18" charset="2"/>
              </a:rPr>
              <a:t>y</a:t>
            </a:r>
            <a:r>
              <a:rPr lang="en-US" altLang="zh-CN" sz="2000" b="1" noProof="1">
                <a:solidFill>
                  <a:srgbClr val="CC00FF"/>
                </a:solidFill>
                <a:latin typeface="楷体_GB2312" pitchFamily="49" charset="-122"/>
                <a:ea typeface="楷体_GB2312" pitchFamily="49" charset="-122"/>
                <a:sym typeface="Symbol" pitchFamily="18" charset="2"/>
              </a:rPr>
              <a:t>)</a:t>
            </a:r>
            <a:r>
              <a:rPr lang="en-US" altLang="zh-CN" sz="2000" b="1" noProof="1">
                <a:solidFill>
                  <a:srgbClr val="CC00FF"/>
                </a:solidFill>
                <a:latin typeface="楷体_GB2312" pitchFamily="49" charset="-122"/>
                <a:ea typeface="楷体_GB2312" pitchFamily="49" charset="-122"/>
              </a:rPr>
              <a:t>(I(x)∧(I(y)→Q(x，y)))</a:t>
            </a:r>
            <a:endParaRPr lang="en-US" altLang="zh-CN" sz="2000" b="1">
              <a:solidFill>
                <a:srgbClr val="CC00FF"/>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4B8C7CF-1CAB-4240-945F-86C36739B0FC}"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A3558463-E0CE-46BA-99A0-2D70AE02E4B6}" type="slidenum">
              <a:rPr lang="en-US" altLang="zh-CN"/>
              <a:pPr/>
              <a:t>66</a:t>
            </a:fld>
            <a:r>
              <a:rPr lang="en-US" altLang="zh-CN"/>
              <a:t>/70</a:t>
            </a:r>
          </a:p>
        </p:txBody>
      </p:sp>
      <p:sp>
        <p:nvSpPr>
          <p:cNvPr id="179202" name="Rectangle 2"/>
          <p:cNvSpPr>
            <a:spLocks noGrp="1" noChangeArrowheads="1"/>
          </p:cNvSpPr>
          <p:nvPr>
            <p:ph type="title"/>
          </p:nvPr>
        </p:nvSpPr>
        <p:spPr/>
        <p:txBody>
          <a:bodyPr/>
          <a:lstStyle/>
          <a:p>
            <a:r>
              <a:rPr lang="zh-CN" altLang="en-US">
                <a:solidFill>
                  <a:srgbClr val="FF0000"/>
                </a:solidFill>
                <a:latin typeface="楷体_GB2312" pitchFamily="49" charset="-122"/>
                <a:ea typeface="楷体_GB2312" pitchFamily="49" charset="-122"/>
              </a:rPr>
              <a:t>说  明</a:t>
            </a:r>
          </a:p>
        </p:txBody>
      </p:sp>
      <p:sp>
        <p:nvSpPr>
          <p:cNvPr id="179203" name="Rectangle 3"/>
          <p:cNvSpPr>
            <a:spLocks noGrp="1" noChangeArrowheads="1"/>
          </p:cNvSpPr>
          <p:nvPr>
            <p:ph type="body" idx="1"/>
          </p:nvPr>
        </p:nvSpPr>
        <p:spPr>
          <a:xfrm>
            <a:off x="971550" y="1196975"/>
            <a:ext cx="7753350" cy="4835525"/>
          </a:xfrm>
        </p:spPr>
        <p:txBody>
          <a:bodyPr/>
          <a:lstStyle/>
          <a:p>
            <a:pPr>
              <a:buClr>
                <a:srgbClr val="FF0000"/>
              </a:buClr>
              <a:buFont typeface="Wingdings" pitchFamily="2" charset="2"/>
              <a:buChar char="n"/>
            </a:pPr>
            <a:r>
              <a:rPr lang="zh-CN" altLang="en-US" sz="2600">
                <a:solidFill>
                  <a:srgbClr val="0000FF"/>
                </a:solidFill>
                <a:latin typeface="楷体_GB2312" pitchFamily="49" charset="-122"/>
                <a:ea typeface="楷体_GB2312" pitchFamily="49" charset="-122"/>
              </a:rPr>
              <a:t>从上面的例子可知，如有多个量词，则读的顺序按从左到右的顺序，即：</a:t>
            </a:r>
          </a:p>
          <a:p>
            <a:pPr>
              <a:buFont typeface="Wingdings" pitchFamily="2" charset="2"/>
              <a:buNone/>
            </a:pPr>
            <a:r>
              <a:rPr lang="zh-CN" altLang="en-US" sz="2600">
                <a:solidFill>
                  <a:srgbClr val="0000FF"/>
                </a:solidFill>
                <a:latin typeface="楷体_GB2312" pitchFamily="49" charset="-122"/>
                <a:ea typeface="楷体_GB2312" pitchFamily="49" charset="-122"/>
              </a:rPr>
              <a:t>    </a:t>
            </a:r>
            <a:r>
              <a:rPr lang="en-US" altLang="zh-CN" sz="2600">
                <a:solidFill>
                  <a:srgbClr val="0000FF"/>
                </a:solidFill>
                <a:latin typeface="楷体_GB2312" pitchFamily="49" charset="-122"/>
                <a:ea typeface="楷体_GB2312" pitchFamily="49" charset="-122"/>
              </a:rPr>
              <a:t>(</a:t>
            </a:r>
            <a:r>
              <a:rPr lang="en-US" altLang="zh-CN" sz="2600">
                <a:solidFill>
                  <a:srgbClr val="0000FF"/>
                </a:solidFill>
                <a:latin typeface="楷体_GB2312" pitchFamily="49" charset="-122"/>
                <a:ea typeface="楷体_GB2312" pitchFamily="49" charset="-122"/>
                <a:sym typeface="Symbol" pitchFamily="18" charset="2"/>
              </a:rPr>
              <a:t></a:t>
            </a:r>
            <a:r>
              <a:rPr lang="en-US" altLang="zh-CN" sz="2600">
                <a:solidFill>
                  <a:srgbClr val="0000FF"/>
                </a:solidFill>
                <a:latin typeface="楷体_GB2312" pitchFamily="49" charset="-122"/>
                <a:ea typeface="楷体_GB2312" pitchFamily="49" charset="-122"/>
              </a:rPr>
              <a:t>x)(</a:t>
            </a:r>
            <a:r>
              <a:rPr lang="en-US" altLang="zh-CN" sz="2600">
                <a:solidFill>
                  <a:srgbClr val="0000FF"/>
                </a:solidFill>
                <a:latin typeface="楷体_GB2312" pitchFamily="49" charset="-122"/>
                <a:ea typeface="楷体_GB2312" pitchFamily="49" charset="-122"/>
                <a:sym typeface="Symbol" pitchFamily="18" charset="2"/>
              </a:rPr>
              <a:t></a:t>
            </a:r>
            <a:r>
              <a:rPr lang="en-US" altLang="zh-CN" sz="2600">
                <a:solidFill>
                  <a:srgbClr val="0000FF"/>
                </a:solidFill>
                <a:latin typeface="楷体_GB2312" pitchFamily="49" charset="-122"/>
                <a:ea typeface="楷体_GB2312" pitchFamily="49" charset="-122"/>
              </a:rPr>
              <a:t>y)G(x,y)</a:t>
            </a:r>
            <a:r>
              <a:rPr lang="zh-CN" altLang="en-US" sz="2600">
                <a:solidFill>
                  <a:srgbClr val="0000FF"/>
                </a:solidFill>
                <a:latin typeface="楷体_GB2312" pitchFamily="49" charset="-122"/>
                <a:ea typeface="楷体_GB2312" pitchFamily="49" charset="-122"/>
              </a:rPr>
              <a:t>＝</a:t>
            </a:r>
            <a:r>
              <a:rPr lang="en-US" altLang="zh-CN" sz="2600">
                <a:solidFill>
                  <a:srgbClr val="0000FF"/>
                </a:solidFill>
                <a:latin typeface="楷体_GB2312" pitchFamily="49" charset="-122"/>
                <a:ea typeface="楷体_GB2312" pitchFamily="49" charset="-122"/>
              </a:rPr>
              <a:t>(</a:t>
            </a:r>
            <a:r>
              <a:rPr lang="en-US" altLang="zh-CN" sz="2600">
                <a:solidFill>
                  <a:srgbClr val="0000FF"/>
                </a:solidFill>
                <a:latin typeface="楷体_GB2312" pitchFamily="49" charset="-122"/>
                <a:ea typeface="楷体_GB2312" pitchFamily="49" charset="-122"/>
                <a:sym typeface="Symbol" pitchFamily="18" charset="2"/>
              </a:rPr>
              <a:t></a:t>
            </a:r>
            <a:r>
              <a:rPr lang="en-US" altLang="zh-CN" sz="2600">
                <a:solidFill>
                  <a:srgbClr val="0000FF"/>
                </a:solidFill>
                <a:latin typeface="楷体_GB2312" pitchFamily="49" charset="-122"/>
                <a:ea typeface="楷体_GB2312" pitchFamily="49" charset="-122"/>
              </a:rPr>
              <a:t>x)</a:t>
            </a:r>
            <a:r>
              <a:rPr lang="en-US" altLang="zh-CN" sz="2600">
                <a:solidFill>
                  <a:srgbClr val="CC00FF"/>
                </a:solidFill>
                <a:latin typeface="楷体_GB2312" pitchFamily="49" charset="-122"/>
                <a:ea typeface="楷体_GB2312" pitchFamily="49" charset="-122"/>
              </a:rPr>
              <a:t>(</a:t>
            </a:r>
            <a:r>
              <a:rPr lang="en-US" altLang="zh-CN" sz="2600">
                <a:solidFill>
                  <a:srgbClr val="0000FF"/>
                </a:solidFill>
                <a:latin typeface="楷体_GB2312" pitchFamily="49" charset="-122"/>
                <a:ea typeface="楷体_GB2312" pitchFamily="49" charset="-122"/>
              </a:rPr>
              <a:t>(</a:t>
            </a:r>
            <a:r>
              <a:rPr lang="en-US" altLang="zh-CN" sz="2600">
                <a:solidFill>
                  <a:srgbClr val="0000FF"/>
                </a:solidFill>
                <a:latin typeface="楷体_GB2312" pitchFamily="49" charset="-122"/>
                <a:ea typeface="楷体_GB2312" pitchFamily="49" charset="-122"/>
                <a:sym typeface="Symbol" pitchFamily="18" charset="2"/>
              </a:rPr>
              <a:t></a:t>
            </a:r>
            <a:r>
              <a:rPr lang="en-US" altLang="zh-CN" sz="2600">
                <a:solidFill>
                  <a:srgbClr val="0000FF"/>
                </a:solidFill>
                <a:latin typeface="楷体_GB2312" pitchFamily="49" charset="-122"/>
                <a:ea typeface="楷体_GB2312" pitchFamily="49" charset="-122"/>
              </a:rPr>
              <a:t>y)(G(x</a:t>
            </a:r>
            <a:r>
              <a:rPr lang="zh-CN" altLang="en-US" sz="2600">
                <a:solidFill>
                  <a:srgbClr val="0000FF"/>
                </a:solidFill>
                <a:latin typeface="楷体_GB2312" pitchFamily="49" charset="-122"/>
                <a:ea typeface="楷体_GB2312" pitchFamily="49" charset="-122"/>
              </a:rPr>
              <a:t>，</a:t>
            </a:r>
            <a:r>
              <a:rPr lang="en-US" altLang="zh-CN" sz="2600">
                <a:solidFill>
                  <a:srgbClr val="0000FF"/>
                </a:solidFill>
                <a:latin typeface="楷体_GB2312" pitchFamily="49" charset="-122"/>
                <a:ea typeface="楷体_GB2312" pitchFamily="49" charset="-122"/>
              </a:rPr>
              <a:t>y)</a:t>
            </a:r>
            <a:r>
              <a:rPr lang="en-US" altLang="zh-CN" sz="2600">
                <a:solidFill>
                  <a:srgbClr val="CC00FF"/>
                </a:solidFill>
                <a:latin typeface="楷体_GB2312" pitchFamily="49" charset="-122"/>
                <a:ea typeface="楷体_GB2312" pitchFamily="49" charset="-122"/>
              </a:rPr>
              <a:t>)</a:t>
            </a:r>
          </a:p>
          <a:p>
            <a:pPr>
              <a:buClr>
                <a:srgbClr val="B2B2B2"/>
              </a:buClr>
              <a:buFont typeface="Wingdings" pitchFamily="2" charset="2"/>
              <a:buChar char="n"/>
            </a:pPr>
            <a:r>
              <a:rPr lang="zh-CN" altLang="en-US" sz="2600">
                <a:solidFill>
                  <a:srgbClr val="B2B2B2"/>
                </a:solidFill>
                <a:latin typeface="楷体_GB2312" pitchFamily="49" charset="-122"/>
                <a:ea typeface="楷体_GB2312" pitchFamily="49" charset="-122"/>
              </a:rPr>
              <a:t>另外，量词对变元的约束，往往与量词的次序有关，不同的量词次序，可以产生不同的真值，此时对多个量词同时出现时，不能随意颠倒它们的顺序，颠倒后会改变原体的含义。</a:t>
            </a:r>
          </a:p>
          <a:p>
            <a:pPr>
              <a:buClr>
                <a:srgbClr val="B2B2B2"/>
              </a:buClr>
              <a:buFont typeface="Wingdings" pitchFamily="2" charset="2"/>
              <a:buChar char="n"/>
            </a:pPr>
            <a:r>
              <a:rPr lang="zh-CN" altLang="en-US" sz="2600">
                <a:solidFill>
                  <a:srgbClr val="B2B2B2"/>
                </a:solidFill>
                <a:latin typeface="楷体_GB2312" pitchFamily="49" charset="-122"/>
                <a:ea typeface="楷体_GB2312" pitchFamily="49" charset="-122"/>
              </a:rPr>
              <a:t>例如：</a:t>
            </a:r>
            <a:r>
              <a:rPr lang="zh-CN" altLang="en-US" sz="2600">
                <a:solidFill>
                  <a:srgbClr val="B2B2B2"/>
                </a:solidFill>
                <a:latin typeface="Times New Roman"/>
                <a:ea typeface="楷体_GB2312" pitchFamily="49" charset="-122"/>
              </a:rPr>
              <a:t>“</a:t>
            </a:r>
            <a:r>
              <a:rPr lang="zh-CN" altLang="en-US" sz="2600">
                <a:solidFill>
                  <a:srgbClr val="B2B2B2"/>
                </a:solidFill>
                <a:latin typeface="楷体_GB2312" pitchFamily="49" charset="-122"/>
                <a:ea typeface="楷体_GB2312" pitchFamily="49" charset="-122"/>
              </a:rPr>
              <a:t>每个人都有一个好朋友</a:t>
            </a:r>
            <a:r>
              <a:rPr lang="zh-CN" altLang="en-US" sz="2600">
                <a:solidFill>
                  <a:srgbClr val="B2B2B2"/>
                </a:solidFill>
                <a:latin typeface="Times New Roman"/>
                <a:ea typeface="楷体_GB2312" pitchFamily="49" charset="-122"/>
              </a:rPr>
              <a:t>”</a:t>
            </a:r>
            <a:r>
              <a:rPr lang="en-US" altLang="zh-CN" sz="2600">
                <a:solidFill>
                  <a:srgbClr val="B2B2B2"/>
                </a:solidFill>
                <a:latin typeface="楷体_GB2312" pitchFamily="49" charset="-122"/>
                <a:ea typeface="楷体_GB2312" pitchFamily="49" charset="-122"/>
              </a:rPr>
              <a:t>((</a:t>
            </a:r>
            <a:r>
              <a:rPr lang="zh-CN" altLang="zh-CN" sz="2600">
                <a:solidFill>
                  <a:srgbClr val="B2B2B2"/>
                </a:solidFill>
                <a:latin typeface="楷体_GB2312" pitchFamily="49" charset="-122"/>
                <a:ea typeface="楷体_GB2312" pitchFamily="49" charset="-122"/>
                <a:sym typeface="Symbol" pitchFamily="18" charset="2"/>
              </a:rPr>
              <a:t></a:t>
            </a:r>
            <a:r>
              <a:rPr lang="zh-CN" altLang="zh-CN" sz="2600">
                <a:solidFill>
                  <a:srgbClr val="B2B2B2"/>
                </a:solidFill>
                <a:latin typeface="楷体_GB2312" pitchFamily="49" charset="-122"/>
                <a:ea typeface="楷体_GB2312" pitchFamily="49" charset="-122"/>
              </a:rPr>
              <a:t>x</a:t>
            </a:r>
            <a:r>
              <a:rPr lang="en-US" altLang="zh-CN" sz="2600">
                <a:solidFill>
                  <a:srgbClr val="B2B2B2"/>
                </a:solidFill>
                <a:latin typeface="楷体_GB2312" pitchFamily="49" charset="-122"/>
                <a:ea typeface="楷体_GB2312" pitchFamily="49" charset="-122"/>
              </a:rPr>
              <a:t>)(</a:t>
            </a:r>
            <a:r>
              <a:rPr lang="zh-CN" altLang="zh-CN" sz="2600">
                <a:solidFill>
                  <a:srgbClr val="B2B2B2"/>
                </a:solidFill>
                <a:latin typeface="楷体_GB2312" pitchFamily="49" charset="-122"/>
                <a:ea typeface="楷体_GB2312" pitchFamily="49" charset="-122"/>
                <a:sym typeface="Symbol" pitchFamily="18" charset="2"/>
              </a:rPr>
              <a:t></a:t>
            </a:r>
            <a:r>
              <a:rPr lang="en-US" altLang="zh-CN" sz="2600">
                <a:solidFill>
                  <a:srgbClr val="B2B2B2"/>
                </a:solidFill>
                <a:latin typeface="楷体_GB2312" pitchFamily="49" charset="-122"/>
                <a:ea typeface="楷体_GB2312" pitchFamily="49" charset="-122"/>
              </a:rPr>
              <a:t>y)G(x,y))</a:t>
            </a:r>
            <a:r>
              <a:rPr lang="zh-CN" altLang="en-US" sz="2600">
                <a:solidFill>
                  <a:srgbClr val="B2B2B2"/>
                </a:solidFill>
                <a:latin typeface="楷体_GB2312" pitchFamily="49" charset="-122"/>
                <a:ea typeface="楷体_GB2312" pitchFamily="49" charset="-122"/>
              </a:rPr>
              <a:t>与</a:t>
            </a:r>
            <a:r>
              <a:rPr lang="zh-CN" altLang="en-US" sz="2600">
                <a:solidFill>
                  <a:srgbClr val="B2B2B2"/>
                </a:solidFill>
                <a:latin typeface="Times New Roman"/>
                <a:ea typeface="楷体_GB2312" pitchFamily="49" charset="-122"/>
              </a:rPr>
              <a:t>“</a:t>
            </a:r>
            <a:r>
              <a:rPr lang="zh-CN" altLang="en-US" sz="2600">
                <a:solidFill>
                  <a:srgbClr val="B2B2B2"/>
                </a:solidFill>
                <a:latin typeface="楷体_GB2312" pitchFamily="49" charset="-122"/>
                <a:ea typeface="楷体_GB2312" pitchFamily="49" charset="-122"/>
              </a:rPr>
              <a:t>有一个人是所有人的好朋友</a:t>
            </a:r>
            <a:r>
              <a:rPr lang="zh-CN" altLang="en-US" sz="2600">
                <a:solidFill>
                  <a:srgbClr val="B2B2B2"/>
                </a:solidFill>
                <a:latin typeface="Times New Roman"/>
                <a:ea typeface="楷体_GB2312" pitchFamily="49" charset="-122"/>
              </a:rPr>
              <a:t>”</a:t>
            </a:r>
            <a:r>
              <a:rPr lang="zh-CN" altLang="en-US" sz="2600">
                <a:solidFill>
                  <a:srgbClr val="B2B2B2"/>
                </a:solidFill>
                <a:latin typeface="楷体_GB2312" pitchFamily="49" charset="-122"/>
                <a:ea typeface="楷体_GB2312" pitchFamily="49" charset="-122"/>
              </a:rPr>
              <a:t> （</a:t>
            </a:r>
            <a:r>
              <a:rPr lang="zh-CN" altLang="zh-CN" sz="2600">
                <a:solidFill>
                  <a:srgbClr val="B2B2B2"/>
                </a:solidFill>
                <a:latin typeface="楷体_GB2312" pitchFamily="49" charset="-122"/>
                <a:ea typeface="楷体_GB2312" pitchFamily="49" charset="-122"/>
              </a:rPr>
              <a:t>(</a:t>
            </a:r>
            <a:r>
              <a:rPr lang="zh-CN" altLang="zh-CN" sz="2600">
                <a:solidFill>
                  <a:srgbClr val="B2B2B2"/>
                </a:solidFill>
                <a:latin typeface="楷体_GB2312" pitchFamily="49" charset="-122"/>
                <a:ea typeface="楷体_GB2312" pitchFamily="49" charset="-122"/>
                <a:sym typeface="Symbol" pitchFamily="18" charset="2"/>
              </a:rPr>
              <a:t></a:t>
            </a:r>
            <a:r>
              <a:rPr lang="zh-CN" altLang="zh-CN" sz="2600">
                <a:solidFill>
                  <a:srgbClr val="B2B2B2"/>
                </a:solidFill>
                <a:latin typeface="楷体_GB2312" pitchFamily="49" charset="-122"/>
                <a:ea typeface="楷体_GB2312" pitchFamily="49" charset="-122"/>
              </a:rPr>
              <a:t>x)(</a:t>
            </a:r>
            <a:r>
              <a:rPr lang="zh-CN" altLang="zh-CN" sz="2600">
                <a:solidFill>
                  <a:srgbClr val="B2B2B2"/>
                </a:solidFill>
                <a:latin typeface="楷体_GB2312" pitchFamily="49" charset="-122"/>
                <a:ea typeface="楷体_GB2312" pitchFamily="49" charset="-122"/>
                <a:sym typeface="Symbol" pitchFamily="18" charset="2"/>
              </a:rPr>
              <a:t></a:t>
            </a:r>
            <a:r>
              <a:rPr lang="en-US" altLang="zh-CN" sz="2600">
                <a:solidFill>
                  <a:srgbClr val="B2B2B2"/>
                </a:solidFill>
                <a:latin typeface="楷体_GB2312" pitchFamily="49" charset="-122"/>
                <a:ea typeface="楷体_GB2312" pitchFamily="49" charset="-122"/>
              </a:rPr>
              <a:t>y)G(x,y)</a:t>
            </a:r>
            <a:r>
              <a:rPr lang="zh-CN" altLang="en-US" sz="2600">
                <a:solidFill>
                  <a:srgbClr val="B2B2B2"/>
                </a:solidFill>
                <a:latin typeface="楷体_GB2312" pitchFamily="49" charset="-122"/>
                <a:ea typeface="楷体_GB2312" pitchFamily="49" charset="-122"/>
              </a:rPr>
              <a:t>）是完全不同的含义。</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7279838-BAF4-470B-93B3-6B2A895513B9}"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1A912789-9432-401C-8112-08371DF498EC}" type="slidenum">
              <a:rPr lang="en-US" altLang="zh-CN"/>
              <a:pPr/>
              <a:t>67</a:t>
            </a:fld>
            <a:r>
              <a:rPr lang="en-US" altLang="zh-CN"/>
              <a:t>/70</a:t>
            </a:r>
          </a:p>
        </p:txBody>
      </p:sp>
      <p:sp>
        <p:nvSpPr>
          <p:cNvPr id="223234" name="Rectangle 2"/>
          <p:cNvSpPr>
            <a:spLocks noGrp="1" noChangeArrowheads="1"/>
          </p:cNvSpPr>
          <p:nvPr>
            <p:ph type="title"/>
          </p:nvPr>
        </p:nvSpPr>
        <p:spPr/>
        <p:txBody>
          <a:bodyPr/>
          <a:lstStyle/>
          <a:p>
            <a:r>
              <a:rPr lang="zh-CN" altLang="en-US">
                <a:solidFill>
                  <a:srgbClr val="FF0000"/>
                </a:solidFill>
                <a:latin typeface="楷体_GB2312" pitchFamily="49" charset="-122"/>
                <a:ea typeface="楷体_GB2312" pitchFamily="49" charset="-122"/>
              </a:rPr>
              <a:t>说  明</a:t>
            </a:r>
          </a:p>
        </p:txBody>
      </p:sp>
      <p:sp>
        <p:nvSpPr>
          <p:cNvPr id="223235" name="Rectangle 3"/>
          <p:cNvSpPr>
            <a:spLocks noGrp="1" noChangeArrowheads="1"/>
          </p:cNvSpPr>
          <p:nvPr>
            <p:ph type="body" idx="1"/>
          </p:nvPr>
        </p:nvSpPr>
        <p:spPr>
          <a:xfrm>
            <a:off x="971550" y="1196975"/>
            <a:ext cx="7753350" cy="4835525"/>
          </a:xfrm>
        </p:spPr>
        <p:txBody>
          <a:bodyPr/>
          <a:lstStyle/>
          <a:p>
            <a:pPr>
              <a:buClr>
                <a:srgbClr val="FF0000"/>
              </a:buClr>
              <a:buFont typeface="Wingdings" pitchFamily="2" charset="2"/>
              <a:buChar char="n"/>
            </a:pPr>
            <a:r>
              <a:rPr lang="zh-CN" altLang="en-US" sz="2600" b="0">
                <a:latin typeface="楷体_GB2312" pitchFamily="49" charset="-122"/>
                <a:ea typeface="楷体_GB2312" pitchFamily="49" charset="-122"/>
              </a:rPr>
              <a:t>从上面的例子可知，如有多个量词，则读的顺序按从左到右的顺序，即：</a:t>
            </a:r>
          </a:p>
          <a:p>
            <a:pPr>
              <a:buFont typeface="Wingdings" pitchFamily="2" charset="2"/>
              <a:buNone/>
            </a:pPr>
            <a:r>
              <a:rPr lang="zh-CN" altLang="en-US" sz="2600" b="0">
                <a:latin typeface="楷体_GB2312" pitchFamily="49" charset="-122"/>
                <a:ea typeface="楷体_GB2312" pitchFamily="49" charset="-122"/>
              </a:rPr>
              <a:t>    </a:t>
            </a:r>
            <a:r>
              <a:rPr lang="en-US" altLang="zh-CN" sz="2600" b="0">
                <a:latin typeface="楷体_GB2312" pitchFamily="49" charset="-122"/>
                <a:ea typeface="楷体_GB2312" pitchFamily="49" charset="-122"/>
              </a:rPr>
              <a:t>(</a:t>
            </a:r>
            <a:r>
              <a:rPr lang="en-US" altLang="zh-CN" sz="2600" b="0">
                <a:latin typeface="楷体_GB2312" pitchFamily="49" charset="-122"/>
                <a:ea typeface="楷体_GB2312" pitchFamily="49" charset="-122"/>
                <a:sym typeface="Symbol" pitchFamily="18" charset="2"/>
              </a:rPr>
              <a:t></a:t>
            </a:r>
            <a:r>
              <a:rPr lang="en-US" altLang="zh-CN" sz="2600" b="0">
                <a:latin typeface="楷体_GB2312" pitchFamily="49" charset="-122"/>
                <a:ea typeface="楷体_GB2312" pitchFamily="49" charset="-122"/>
              </a:rPr>
              <a:t>x)(</a:t>
            </a:r>
            <a:r>
              <a:rPr lang="en-US" altLang="zh-CN" sz="2600" b="0">
                <a:latin typeface="楷体_GB2312" pitchFamily="49" charset="-122"/>
                <a:ea typeface="楷体_GB2312" pitchFamily="49" charset="-122"/>
                <a:sym typeface="Symbol" pitchFamily="18" charset="2"/>
              </a:rPr>
              <a:t></a:t>
            </a:r>
            <a:r>
              <a:rPr lang="en-US" altLang="zh-CN" sz="2600" b="0">
                <a:latin typeface="楷体_GB2312" pitchFamily="49" charset="-122"/>
                <a:ea typeface="楷体_GB2312" pitchFamily="49" charset="-122"/>
              </a:rPr>
              <a:t>y)G(x,y)</a:t>
            </a:r>
            <a:r>
              <a:rPr lang="zh-CN" altLang="en-US" sz="2600" b="0">
                <a:latin typeface="楷体_GB2312" pitchFamily="49" charset="-122"/>
                <a:ea typeface="楷体_GB2312" pitchFamily="49" charset="-122"/>
              </a:rPr>
              <a:t>＝</a:t>
            </a:r>
            <a:r>
              <a:rPr lang="en-US" altLang="zh-CN" sz="2600" b="0">
                <a:latin typeface="楷体_GB2312" pitchFamily="49" charset="-122"/>
                <a:ea typeface="楷体_GB2312" pitchFamily="49" charset="-122"/>
              </a:rPr>
              <a:t>(</a:t>
            </a:r>
            <a:r>
              <a:rPr lang="en-US" altLang="zh-CN" sz="2600" b="0">
                <a:latin typeface="楷体_GB2312" pitchFamily="49" charset="-122"/>
                <a:ea typeface="楷体_GB2312" pitchFamily="49" charset="-122"/>
                <a:sym typeface="Symbol" pitchFamily="18" charset="2"/>
              </a:rPr>
              <a:t></a:t>
            </a:r>
            <a:r>
              <a:rPr lang="en-US" altLang="zh-CN" sz="2600" b="0">
                <a:latin typeface="楷体_GB2312" pitchFamily="49" charset="-122"/>
                <a:ea typeface="楷体_GB2312" pitchFamily="49" charset="-122"/>
              </a:rPr>
              <a:t>x)((</a:t>
            </a:r>
            <a:r>
              <a:rPr lang="en-US" altLang="zh-CN" sz="2600" b="0">
                <a:latin typeface="楷体_GB2312" pitchFamily="49" charset="-122"/>
                <a:ea typeface="楷体_GB2312" pitchFamily="49" charset="-122"/>
                <a:sym typeface="Symbol" pitchFamily="18" charset="2"/>
              </a:rPr>
              <a:t></a:t>
            </a:r>
            <a:r>
              <a:rPr lang="en-US" altLang="zh-CN" sz="2600" b="0">
                <a:latin typeface="楷体_GB2312" pitchFamily="49" charset="-122"/>
                <a:ea typeface="楷体_GB2312" pitchFamily="49" charset="-122"/>
              </a:rPr>
              <a:t>y)(G(x</a:t>
            </a:r>
            <a:r>
              <a:rPr lang="zh-CN" altLang="en-US" sz="2600" b="0">
                <a:latin typeface="楷体_GB2312" pitchFamily="49" charset="-122"/>
                <a:ea typeface="楷体_GB2312" pitchFamily="49" charset="-122"/>
              </a:rPr>
              <a:t>，</a:t>
            </a:r>
            <a:r>
              <a:rPr lang="en-US" altLang="zh-CN" sz="2600" b="0">
                <a:latin typeface="楷体_GB2312" pitchFamily="49" charset="-122"/>
                <a:ea typeface="楷体_GB2312" pitchFamily="49" charset="-122"/>
              </a:rPr>
              <a:t>y))</a:t>
            </a:r>
          </a:p>
          <a:p>
            <a:pPr>
              <a:buClr>
                <a:srgbClr val="FF0000"/>
              </a:buClr>
              <a:buFont typeface="Wingdings" pitchFamily="2" charset="2"/>
              <a:buChar char="n"/>
            </a:pPr>
            <a:r>
              <a:rPr lang="zh-CN" altLang="en-US" sz="2600">
                <a:solidFill>
                  <a:srgbClr val="0000FF"/>
                </a:solidFill>
                <a:latin typeface="楷体_GB2312" pitchFamily="49" charset="-122"/>
                <a:ea typeface="楷体_GB2312" pitchFamily="49" charset="-122"/>
              </a:rPr>
              <a:t>另外，量词对变元的约束，往往与</a:t>
            </a:r>
            <a:r>
              <a:rPr lang="zh-CN" altLang="en-US" sz="2600">
                <a:solidFill>
                  <a:srgbClr val="FF0000"/>
                </a:solidFill>
                <a:latin typeface="楷体_GB2312" pitchFamily="49" charset="-122"/>
                <a:ea typeface="楷体_GB2312" pitchFamily="49" charset="-122"/>
              </a:rPr>
              <a:t>量词的次序</a:t>
            </a:r>
            <a:r>
              <a:rPr lang="zh-CN" altLang="en-US" sz="2600">
                <a:solidFill>
                  <a:srgbClr val="0000FF"/>
                </a:solidFill>
                <a:latin typeface="楷体_GB2312" pitchFamily="49" charset="-122"/>
                <a:ea typeface="楷体_GB2312" pitchFamily="49" charset="-122"/>
              </a:rPr>
              <a:t>有关，不同的量词次序，可以产生不同的真值，此时对多个量词同时出现时，不能随意颠倒它们的顺序，颠倒后会改变原体的含义。</a:t>
            </a:r>
          </a:p>
          <a:p>
            <a:pPr>
              <a:buClr>
                <a:srgbClr val="B2B2B2"/>
              </a:buClr>
              <a:buFont typeface="Wingdings" pitchFamily="2" charset="2"/>
              <a:buChar char="n"/>
            </a:pPr>
            <a:r>
              <a:rPr lang="zh-CN" altLang="en-US" sz="2600">
                <a:solidFill>
                  <a:srgbClr val="B2B2B2"/>
                </a:solidFill>
                <a:latin typeface="楷体_GB2312" pitchFamily="49" charset="-122"/>
                <a:ea typeface="楷体_GB2312" pitchFamily="49" charset="-122"/>
              </a:rPr>
              <a:t>例如：</a:t>
            </a:r>
            <a:r>
              <a:rPr lang="zh-CN" altLang="en-US" sz="2600">
                <a:solidFill>
                  <a:srgbClr val="B2B2B2"/>
                </a:solidFill>
                <a:latin typeface="Times New Roman"/>
                <a:ea typeface="楷体_GB2312" pitchFamily="49" charset="-122"/>
              </a:rPr>
              <a:t>“</a:t>
            </a:r>
            <a:r>
              <a:rPr lang="zh-CN" altLang="en-US" sz="2600">
                <a:solidFill>
                  <a:srgbClr val="B2B2B2"/>
                </a:solidFill>
                <a:latin typeface="楷体_GB2312" pitchFamily="49" charset="-122"/>
                <a:ea typeface="楷体_GB2312" pitchFamily="49" charset="-122"/>
              </a:rPr>
              <a:t>每个人都有一个好朋友</a:t>
            </a:r>
            <a:r>
              <a:rPr lang="zh-CN" altLang="en-US" sz="2600">
                <a:solidFill>
                  <a:srgbClr val="B2B2B2"/>
                </a:solidFill>
                <a:latin typeface="Times New Roman"/>
                <a:ea typeface="楷体_GB2312" pitchFamily="49" charset="-122"/>
              </a:rPr>
              <a:t>”</a:t>
            </a:r>
            <a:r>
              <a:rPr lang="en-US" altLang="zh-CN" sz="2600">
                <a:solidFill>
                  <a:srgbClr val="B2B2B2"/>
                </a:solidFill>
                <a:latin typeface="楷体_GB2312" pitchFamily="49" charset="-122"/>
                <a:ea typeface="楷体_GB2312" pitchFamily="49" charset="-122"/>
              </a:rPr>
              <a:t>((</a:t>
            </a:r>
            <a:r>
              <a:rPr lang="zh-CN" altLang="zh-CN" sz="2600">
                <a:solidFill>
                  <a:srgbClr val="B2B2B2"/>
                </a:solidFill>
                <a:latin typeface="楷体_GB2312" pitchFamily="49" charset="-122"/>
                <a:ea typeface="楷体_GB2312" pitchFamily="49" charset="-122"/>
                <a:sym typeface="Symbol" pitchFamily="18" charset="2"/>
              </a:rPr>
              <a:t></a:t>
            </a:r>
            <a:r>
              <a:rPr lang="zh-CN" altLang="zh-CN" sz="2600">
                <a:solidFill>
                  <a:srgbClr val="B2B2B2"/>
                </a:solidFill>
                <a:latin typeface="楷体_GB2312" pitchFamily="49" charset="-122"/>
                <a:ea typeface="楷体_GB2312" pitchFamily="49" charset="-122"/>
              </a:rPr>
              <a:t>x</a:t>
            </a:r>
            <a:r>
              <a:rPr lang="en-US" altLang="zh-CN" sz="2600">
                <a:solidFill>
                  <a:srgbClr val="B2B2B2"/>
                </a:solidFill>
                <a:latin typeface="楷体_GB2312" pitchFamily="49" charset="-122"/>
                <a:ea typeface="楷体_GB2312" pitchFamily="49" charset="-122"/>
              </a:rPr>
              <a:t>)(</a:t>
            </a:r>
            <a:r>
              <a:rPr lang="zh-CN" altLang="zh-CN" sz="2600">
                <a:solidFill>
                  <a:srgbClr val="B2B2B2"/>
                </a:solidFill>
                <a:latin typeface="楷体_GB2312" pitchFamily="49" charset="-122"/>
                <a:ea typeface="楷体_GB2312" pitchFamily="49" charset="-122"/>
                <a:sym typeface="Symbol" pitchFamily="18" charset="2"/>
              </a:rPr>
              <a:t></a:t>
            </a:r>
            <a:r>
              <a:rPr lang="en-US" altLang="zh-CN" sz="2600">
                <a:solidFill>
                  <a:srgbClr val="B2B2B2"/>
                </a:solidFill>
                <a:latin typeface="楷体_GB2312" pitchFamily="49" charset="-122"/>
                <a:ea typeface="楷体_GB2312" pitchFamily="49" charset="-122"/>
              </a:rPr>
              <a:t>y)G(x,y))</a:t>
            </a:r>
            <a:r>
              <a:rPr lang="zh-CN" altLang="en-US" sz="2600">
                <a:solidFill>
                  <a:srgbClr val="B2B2B2"/>
                </a:solidFill>
                <a:latin typeface="楷体_GB2312" pitchFamily="49" charset="-122"/>
                <a:ea typeface="楷体_GB2312" pitchFamily="49" charset="-122"/>
              </a:rPr>
              <a:t>与</a:t>
            </a:r>
            <a:r>
              <a:rPr lang="zh-CN" altLang="en-US" sz="2600">
                <a:solidFill>
                  <a:srgbClr val="B2B2B2"/>
                </a:solidFill>
                <a:latin typeface="Times New Roman"/>
                <a:ea typeface="楷体_GB2312" pitchFamily="49" charset="-122"/>
              </a:rPr>
              <a:t>“</a:t>
            </a:r>
            <a:r>
              <a:rPr lang="zh-CN" altLang="en-US" sz="2600">
                <a:solidFill>
                  <a:srgbClr val="B2B2B2"/>
                </a:solidFill>
                <a:latin typeface="楷体_GB2312" pitchFamily="49" charset="-122"/>
                <a:ea typeface="楷体_GB2312" pitchFamily="49" charset="-122"/>
              </a:rPr>
              <a:t>有一个人是所有人的好朋友</a:t>
            </a:r>
            <a:r>
              <a:rPr lang="zh-CN" altLang="en-US" sz="2600">
                <a:solidFill>
                  <a:srgbClr val="B2B2B2"/>
                </a:solidFill>
                <a:latin typeface="Times New Roman"/>
                <a:ea typeface="楷体_GB2312" pitchFamily="49" charset="-122"/>
              </a:rPr>
              <a:t>”</a:t>
            </a:r>
            <a:r>
              <a:rPr lang="zh-CN" altLang="en-US" sz="2600">
                <a:solidFill>
                  <a:srgbClr val="B2B2B2"/>
                </a:solidFill>
                <a:latin typeface="楷体_GB2312" pitchFamily="49" charset="-122"/>
                <a:ea typeface="楷体_GB2312" pitchFamily="49" charset="-122"/>
              </a:rPr>
              <a:t> （</a:t>
            </a:r>
            <a:r>
              <a:rPr lang="zh-CN" altLang="zh-CN" sz="2600">
                <a:solidFill>
                  <a:srgbClr val="B2B2B2"/>
                </a:solidFill>
                <a:latin typeface="楷体_GB2312" pitchFamily="49" charset="-122"/>
                <a:ea typeface="楷体_GB2312" pitchFamily="49" charset="-122"/>
              </a:rPr>
              <a:t>(</a:t>
            </a:r>
            <a:r>
              <a:rPr lang="zh-CN" altLang="zh-CN" sz="2600">
                <a:solidFill>
                  <a:srgbClr val="B2B2B2"/>
                </a:solidFill>
                <a:latin typeface="楷体_GB2312" pitchFamily="49" charset="-122"/>
                <a:ea typeface="楷体_GB2312" pitchFamily="49" charset="-122"/>
                <a:sym typeface="Symbol" pitchFamily="18" charset="2"/>
              </a:rPr>
              <a:t></a:t>
            </a:r>
            <a:r>
              <a:rPr lang="zh-CN" altLang="zh-CN" sz="2600">
                <a:solidFill>
                  <a:srgbClr val="B2B2B2"/>
                </a:solidFill>
                <a:latin typeface="楷体_GB2312" pitchFamily="49" charset="-122"/>
                <a:ea typeface="楷体_GB2312" pitchFamily="49" charset="-122"/>
              </a:rPr>
              <a:t>x)(</a:t>
            </a:r>
            <a:r>
              <a:rPr lang="zh-CN" altLang="zh-CN" sz="2600">
                <a:solidFill>
                  <a:srgbClr val="B2B2B2"/>
                </a:solidFill>
                <a:latin typeface="楷体_GB2312" pitchFamily="49" charset="-122"/>
                <a:ea typeface="楷体_GB2312" pitchFamily="49" charset="-122"/>
                <a:sym typeface="Symbol" pitchFamily="18" charset="2"/>
              </a:rPr>
              <a:t></a:t>
            </a:r>
            <a:r>
              <a:rPr lang="en-US" altLang="zh-CN" sz="2600">
                <a:solidFill>
                  <a:srgbClr val="B2B2B2"/>
                </a:solidFill>
                <a:latin typeface="楷体_GB2312" pitchFamily="49" charset="-122"/>
                <a:ea typeface="楷体_GB2312" pitchFamily="49" charset="-122"/>
              </a:rPr>
              <a:t>y)G(x,y)</a:t>
            </a:r>
            <a:r>
              <a:rPr lang="zh-CN" altLang="en-US" sz="2600">
                <a:solidFill>
                  <a:srgbClr val="B2B2B2"/>
                </a:solidFill>
                <a:latin typeface="楷体_GB2312" pitchFamily="49" charset="-122"/>
                <a:ea typeface="楷体_GB2312" pitchFamily="49" charset="-122"/>
              </a:rPr>
              <a:t>）是完全不同的含义。</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3698799-8FED-4CD1-86B9-0950008068EF}"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C9EF923E-3401-4C9E-818E-854B9F036467}" type="slidenum">
              <a:rPr lang="en-US" altLang="zh-CN"/>
              <a:pPr/>
              <a:t>68</a:t>
            </a:fld>
            <a:r>
              <a:rPr lang="en-US" altLang="zh-CN"/>
              <a:t>/70</a:t>
            </a:r>
          </a:p>
        </p:txBody>
      </p:sp>
      <p:sp>
        <p:nvSpPr>
          <p:cNvPr id="222210" name="Rectangle 2"/>
          <p:cNvSpPr>
            <a:spLocks noGrp="1" noChangeArrowheads="1"/>
          </p:cNvSpPr>
          <p:nvPr>
            <p:ph type="title"/>
          </p:nvPr>
        </p:nvSpPr>
        <p:spPr/>
        <p:txBody>
          <a:bodyPr/>
          <a:lstStyle/>
          <a:p>
            <a:r>
              <a:rPr lang="zh-CN" altLang="en-US">
                <a:solidFill>
                  <a:srgbClr val="FF0000"/>
                </a:solidFill>
                <a:latin typeface="楷体_GB2312" pitchFamily="49" charset="-122"/>
                <a:ea typeface="楷体_GB2312" pitchFamily="49" charset="-122"/>
              </a:rPr>
              <a:t>说  明</a:t>
            </a:r>
          </a:p>
        </p:txBody>
      </p:sp>
      <p:sp>
        <p:nvSpPr>
          <p:cNvPr id="222211" name="Rectangle 3"/>
          <p:cNvSpPr>
            <a:spLocks noGrp="1" noChangeArrowheads="1"/>
          </p:cNvSpPr>
          <p:nvPr>
            <p:ph type="body" idx="1"/>
          </p:nvPr>
        </p:nvSpPr>
        <p:spPr>
          <a:xfrm>
            <a:off x="971550" y="1196975"/>
            <a:ext cx="7753350" cy="4835525"/>
          </a:xfrm>
        </p:spPr>
        <p:txBody>
          <a:bodyPr/>
          <a:lstStyle/>
          <a:p>
            <a:pPr>
              <a:buClr>
                <a:srgbClr val="FF0000"/>
              </a:buClr>
              <a:buFont typeface="Wingdings" pitchFamily="2" charset="2"/>
              <a:buChar char="n"/>
            </a:pPr>
            <a:r>
              <a:rPr lang="zh-CN" altLang="en-US" sz="2600" b="0" dirty="0">
                <a:latin typeface="楷体_GB2312" pitchFamily="49" charset="-122"/>
                <a:ea typeface="楷体_GB2312" pitchFamily="49" charset="-122"/>
              </a:rPr>
              <a:t>从上面的例子可知，如有多个量词，则读的顺序按从左到右的顺序，即：</a:t>
            </a:r>
          </a:p>
          <a:p>
            <a:pPr>
              <a:buFont typeface="Wingdings" pitchFamily="2" charset="2"/>
              <a:buNone/>
            </a:pPr>
            <a:r>
              <a:rPr lang="zh-CN" altLang="en-US" sz="2600" b="0" dirty="0">
                <a:latin typeface="楷体_GB2312" pitchFamily="49" charset="-122"/>
                <a:ea typeface="楷体_GB2312" pitchFamily="49" charset="-122"/>
              </a:rPr>
              <a:t>    </a:t>
            </a:r>
            <a:r>
              <a:rPr lang="en-US" altLang="zh-CN" sz="2600" b="0" dirty="0">
                <a:latin typeface="楷体_GB2312" pitchFamily="49" charset="-122"/>
                <a:ea typeface="楷体_GB2312" pitchFamily="49" charset="-122"/>
              </a:rPr>
              <a:t>(</a:t>
            </a:r>
            <a:r>
              <a:rPr lang="en-US" altLang="zh-CN" sz="2600" b="0" dirty="0">
                <a:latin typeface="楷体_GB2312" pitchFamily="49" charset="-122"/>
                <a:ea typeface="楷体_GB2312" pitchFamily="49" charset="-122"/>
                <a:sym typeface="Symbol" pitchFamily="18" charset="2"/>
              </a:rPr>
              <a:t></a:t>
            </a:r>
            <a:r>
              <a:rPr lang="en-US" altLang="zh-CN" sz="2600" b="0" dirty="0">
                <a:latin typeface="楷体_GB2312" pitchFamily="49" charset="-122"/>
                <a:ea typeface="楷体_GB2312" pitchFamily="49" charset="-122"/>
              </a:rPr>
              <a:t>x)(</a:t>
            </a:r>
            <a:r>
              <a:rPr lang="en-US" altLang="zh-CN" sz="2600" b="0" dirty="0">
                <a:latin typeface="楷体_GB2312" pitchFamily="49" charset="-122"/>
                <a:ea typeface="楷体_GB2312" pitchFamily="49" charset="-122"/>
                <a:sym typeface="Symbol" pitchFamily="18" charset="2"/>
              </a:rPr>
              <a:t></a:t>
            </a:r>
            <a:r>
              <a:rPr lang="en-US" altLang="zh-CN" sz="2600" b="0" dirty="0">
                <a:latin typeface="楷体_GB2312" pitchFamily="49" charset="-122"/>
                <a:ea typeface="楷体_GB2312" pitchFamily="49" charset="-122"/>
              </a:rPr>
              <a:t>y)G(</a:t>
            </a:r>
            <a:r>
              <a:rPr lang="en-US" altLang="zh-CN" sz="2600" b="0" dirty="0" err="1">
                <a:latin typeface="楷体_GB2312" pitchFamily="49" charset="-122"/>
                <a:ea typeface="楷体_GB2312" pitchFamily="49" charset="-122"/>
              </a:rPr>
              <a:t>x,y</a:t>
            </a:r>
            <a:r>
              <a:rPr lang="en-US" altLang="zh-CN" sz="2600" b="0" dirty="0">
                <a:latin typeface="楷体_GB2312" pitchFamily="49" charset="-122"/>
                <a:ea typeface="楷体_GB2312" pitchFamily="49" charset="-122"/>
              </a:rPr>
              <a:t>)</a:t>
            </a:r>
            <a:r>
              <a:rPr lang="zh-CN" altLang="en-US" sz="2600" b="0" dirty="0">
                <a:latin typeface="楷体_GB2312" pitchFamily="49" charset="-122"/>
                <a:ea typeface="楷体_GB2312" pitchFamily="49" charset="-122"/>
              </a:rPr>
              <a:t>＝</a:t>
            </a:r>
            <a:r>
              <a:rPr lang="en-US" altLang="zh-CN" sz="2600" b="0" dirty="0">
                <a:latin typeface="楷体_GB2312" pitchFamily="49" charset="-122"/>
                <a:ea typeface="楷体_GB2312" pitchFamily="49" charset="-122"/>
              </a:rPr>
              <a:t>(</a:t>
            </a:r>
            <a:r>
              <a:rPr lang="en-US" altLang="zh-CN" sz="2600" b="0" dirty="0">
                <a:latin typeface="楷体_GB2312" pitchFamily="49" charset="-122"/>
                <a:ea typeface="楷体_GB2312" pitchFamily="49" charset="-122"/>
                <a:sym typeface="Symbol" pitchFamily="18" charset="2"/>
              </a:rPr>
              <a:t></a:t>
            </a:r>
            <a:r>
              <a:rPr lang="en-US" altLang="zh-CN" sz="2600" b="0" dirty="0">
                <a:latin typeface="楷体_GB2312" pitchFamily="49" charset="-122"/>
                <a:ea typeface="楷体_GB2312" pitchFamily="49" charset="-122"/>
              </a:rPr>
              <a:t>x)((</a:t>
            </a:r>
            <a:r>
              <a:rPr lang="en-US" altLang="zh-CN" sz="2600" b="0" dirty="0">
                <a:latin typeface="楷体_GB2312" pitchFamily="49" charset="-122"/>
                <a:ea typeface="楷体_GB2312" pitchFamily="49" charset="-122"/>
                <a:sym typeface="Symbol" pitchFamily="18" charset="2"/>
              </a:rPr>
              <a:t></a:t>
            </a:r>
            <a:r>
              <a:rPr lang="en-US" altLang="zh-CN" sz="2600" b="0" dirty="0">
                <a:latin typeface="楷体_GB2312" pitchFamily="49" charset="-122"/>
                <a:ea typeface="楷体_GB2312" pitchFamily="49" charset="-122"/>
              </a:rPr>
              <a:t>y)(G(x</a:t>
            </a:r>
            <a:r>
              <a:rPr lang="zh-CN" altLang="en-US" sz="2600" b="0" dirty="0">
                <a:latin typeface="楷体_GB2312" pitchFamily="49" charset="-122"/>
                <a:ea typeface="楷体_GB2312" pitchFamily="49" charset="-122"/>
              </a:rPr>
              <a:t>，</a:t>
            </a:r>
            <a:r>
              <a:rPr lang="en-US" altLang="zh-CN" sz="2600" b="0" dirty="0">
                <a:latin typeface="楷体_GB2312" pitchFamily="49" charset="-122"/>
                <a:ea typeface="楷体_GB2312" pitchFamily="49" charset="-122"/>
              </a:rPr>
              <a:t>y))</a:t>
            </a:r>
          </a:p>
          <a:p>
            <a:pPr>
              <a:buClr>
                <a:srgbClr val="FF0000"/>
              </a:buClr>
              <a:buFont typeface="Wingdings" pitchFamily="2" charset="2"/>
              <a:buChar char="n"/>
            </a:pPr>
            <a:r>
              <a:rPr lang="zh-CN" altLang="en-US" sz="2600" b="0" dirty="0">
                <a:latin typeface="楷体_GB2312" pitchFamily="49" charset="-122"/>
                <a:ea typeface="楷体_GB2312" pitchFamily="49" charset="-122"/>
              </a:rPr>
              <a:t>另外，量词对变元的约束，往往与量词的次序有关，不同的量词次序，可以产生不同的真值，此时对多个量词同时出现时，不能随意颠倒它们的顺序，颠倒后会改变原体的含义。</a:t>
            </a:r>
          </a:p>
          <a:p>
            <a:pPr>
              <a:buClr>
                <a:srgbClr val="FF0000"/>
              </a:buClr>
              <a:buFont typeface="Wingdings" pitchFamily="2" charset="2"/>
              <a:buChar char="n"/>
            </a:pPr>
            <a:r>
              <a:rPr lang="zh-CN" altLang="en-US" sz="2600" dirty="0">
                <a:solidFill>
                  <a:srgbClr val="0000FF"/>
                </a:solidFill>
                <a:latin typeface="楷体_GB2312" pitchFamily="49" charset="-122"/>
                <a:ea typeface="楷体_GB2312" pitchFamily="49" charset="-122"/>
              </a:rPr>
              <a:t>例如：</a:t>
            </a:r>
            <a:r>
              <a:rPr lang="zh-CN" altLang="en-US" sz="2600" dirty="0">
                <a:solidFill>
                  <a:srgbClr val="0000FF"/>
                </a:solidFill>
                <a:latin typeface="Times New Roman"/>
                <a:ea typeface="楷体_GB2312" pitchFamily="49" charset="-122"/>
              </a:rPr>
              <a:t>“</a:t>
            </a:r>
            <a:r>
              <a:rPr lang="zh-CN" altLang="en-US" sz="2600" dirty="0">
                <a:solidFill>
                  <a:srgbClr val="0000FF"/>
                </a:solidFill>
                <a:latin typeface="楷体_GB2312" pitchFamily="49" charset="-122"/>
                <a:ea typeface="楷体_GB2312" pitchFamily="49" charset="-122"/>
              </a:rPr>
              <a:t>每个人都有一个好朋友</a:t>
            </a:r>
            <a:r>
              <a:rPr lang="zh-CN" altLang="en-US" sz="2600" dirty="0">
                <a:solidFill>
                  <a:srgbClr val="0000FF"/>
                </a:solidFill>
                <a:latin typeface="Times New Roman"/>
                <a:ea typeface="楷体_GB2312" pitchFamily="49" charset="-122"/>
              </a:rPr>
              <a:t>”</a:t>
            </a:r>
            <a:r>
              <a:rPr lang="en-US" altLang="zh-CN" sz="2600" dirty="0">
                <a:solidFill>
                  <a:srgbClr val="CC00FF"/>
                </a:solidFill>
                <a:latin typeface="楷体_GB2312" pitchFamily="49" charset="-122"/>
                <a:ea typeface="楷体_GB2312" pitchFamily="49" charset="-122"/>
              </a:rPr>
              <a:t>(</a:t>
            </a:r>
            <a:r>
              <a:rPr lang="en-US" altLang="zh-CN" sz="2600" dirty="0">
                <a:solidFill>
                  <a:srgbClr val="0000FF"/>
                </a:solidFill>
                <a:latin typeface="楷体_GB2312" pitchFamily="49" charset="-122"/>
                <a:ea typeface="楷体_GB2312" pitchFamily="49" charset="-122"/>
              </a:rPr>
              <a:t>(</a:t>
            </a:r>
            <a:r>
              <a:rPr lang="zh-CN" altLang="zh-CN" sz="2600" dirty="0">
                <a:solidFill>
                  <a:srgbClr val="0000FF"/>
                </a:solidFill>
                <a:latin typeface="楷体_GB2312" pitchFamily="49" charset="-122"/>
                <a:ea typeface="楷体_GB2312" pitchFamily="49" charset="-122"/>
                <a:sym typeface="Symbol" pitchFamily="18" charset="2"/>
              </a:rPr>
              <a:t></a:t>
            </a:r>
            <a:r>
              <a:rPr lang="zh-CN" altLang="zh-CN" sz="2600" dirty="0">
                <a:solidFill>
                  <a:srgbClr val="0000FF"/>
                </a:solidFill>
                <a:latin typeface="楷体_GB2312" pitchFamily="49" charset="-122"/>
                <a:ea typeface="楷体_GB2312" pitchFamily="49" charset="-122"/>
              </a:rPr>
              <a:t>x</a:t>
            </a:r>
            <a:r>
              <a:rPr lang="en-US" altLang="zh-CN" sz="2600" dirty="0">
                <a:solidFill>
                  <a:srgbClr val="0000FF"/>
                </a:solidFill>
                <a:latin typeface="楷体_GB2312" pitchFamily="49" charset="-122"/>
                <a:ea typeface="楷体_GB2312" pitchFamily="49" charset="-122"/>
              </a:rPr>
              <a:t>)(</a:t>
            </a:r>
            <a:r>
              <a:rPr lang="zh-CN" altLang="zh-CN" sz="2600" dirty="0">
                <a:solidFill>
                  <a:srgbClr val="0000FF"/>
                </a:solidFill>
                <a:latin typeface="楷体_GB2312" pitchFamily="49" charset="-122"/>
                <a:ea typeface="楷体_GB2312" pitchFamily="49" charset="-122"/>
                <a:sym typeface="Symbol" pitchFamily="18" charset="2"/>
              </a:rPr>
              <a:t></a:t>
            </a:r>
            <a:r>
              <a:rPr lang="en-US" altLang="zh-CN" sz="2600" dirty="0">
                <a:solidFill>
                  <a:srgbClr val="0000FF"/>
                </a:solidFill>
                <a:latin typeface="楷体_GB2312" pitchFamily="49" charset="-122"/>
                <a:ea typeface="楷体_GB2312" pitchFamily="49" charset="-122"/>
              </a:rPr>
              <a:t>y)G(</a:t>
            </a:r>
            <a:r>
              <a:rPr lang="en-US" altLang="zh-CN" sz="2600" dirty="0" err="1">
                <a:solidFill>
                  <a:srgbClr val="0000FF"/>
                </a:solidFill>
                <a:latin typeface="楷体_GB2312" pitchFamily="49" charset="-122"/>
                <a:ea typeface="楷体_GB2312" pitchFamily="49" charset="-122"/>
              </a:rPr>
              <a:t>x,y</a:t>
            </a:r>
            <a:r>
              <a:rPr lang="en-US" altLang="zh-CN" sz="2600" dirty="0">
                <a:solidFill>
                  <a:srgbClr val="0000FF"/>
                </a:solidFill>
                <a:latin typeface="楷体_GB2312" pitchFamily="49" charset="-122"/>
                <a:ea typeface="楷体_GB2312" pitchFamily="49" charset="-122"/>
              </a:rPr>
              <a:t>)</a:t>
            </a:r>
            <a:r>
              <a:rPr lang="en-US" altLang="zh-CN" sz="2600" dirty="0">
                <a:solidFill>
                  <a:srgbClr val="CC00FF"/>
                </a:solidFill>
                <a:latin typeface="楷体_GB2312" pitchFamily="49" charset="-122"/>
                <a:ea typeface="楷体_GB2312" pitchFamily="49" charset="-122"/>
              </a:rPr>
              <a:t>)</a:t>
            </a:r>
            <a:r>
              <a:rPr lang="zh-CN" altLang="en-US" sz="2600" dirty="0">
                <a:solidFill>
                  <a:srgbClr val="0000FF"/>
                </a:solidFill>
                <a:latin typeface="楷体_GB2312" pitchFamily="49" charset="-122"/>
                <a:ea typeface="楷体_GB2312" pitchFamily="49" charset="-122"/>
              </a:rPr>
              <a:t>与</a:t>
            </a:r>
            <a:r>
              <a:rPr lang="zh-CN" altLang="en-US" sz="2600" dirty="0">
                <a:solidFill>
                  <a:srgbClr val="0000FF"/>
                </a:solidFill>
                <a:latin typeface="Times New Roman"/>
                <a:ea typeface="楷体_GB2312" pitchFamily="49" charset="-122"/>
              </a:rPr>
              <a:t>“</a:t>
            </a:r>
            <a:r>
              <a:rPr lang="zh-CN" altLang="en-US" sz="2600" dirty="0">
                <a:solidFill>
                  <a:srgbClr val="0000FF"/>
                </a:solidFill>
                <a:latin typeface="楷体_GB2312" pitchFamily="49" charset="-122"/>
                <a:ea typeface="楷体_GB2312" pitchFamily="49" charset="-122"/>
              </a:rPr>
              <a:t>有一个人是所有人的好朋友</a:t>
            </a:r>
            <a:r>
              <a:rPr lang="zh-CN" altLang="en-US" sz="2600" dirty="0">
                <a:solidFill>
                  <a:srgbClr val="0000FF"/>
                </a:solidFill>
                <a:latin typeface="Times New Roman"/>
                <a:ea typeface="楷体_GB2312" pitchFamily="49" charset="-122"/>
              </a:rPr>
              <a:t>”</a:t>
            </a:r>
            <a:r>
              <a:rPr lang="zh-CN" altLang="en-US" sz="2600" dirty="0">
                <a:solidFill>
                  <a:srgbClr val="0000FF"/>
                </a:solidFill>
                <a:latin typeface="楷体_GB2312" pitchFamily="49" charset="-122"/>
                <a:ea typeface="楷体_GB2312" pitchFamily="49" charset="-122"/>
              </a:rPr>
              <a:t> （</a:t>
            </a:r>
            <a:r>
              <a:rPr lang="zh-CN" altLang="zh-CN" sz="2600" dirty="0">
                <a:solidFill>
                  <a:srgbClr val="0000FF"/>
                </a:solidFill>
                <a:latin typeface="楷体_GB2312" pitchFamily="49" charset="-122"/>
                <a:ea typeface="楷体_GB2312" pitchFamily="49" charset="-122"/>
              </a:rPr>
              <a:t>(</a:t>
            </a:r>
            <a:r>
              <a:rPr lang="zh-CN" altLang="zh-CN" sz="2600" dirty="0">
                <a:solidFill>
                  <a:srgbClr val="0000FF"/>
                </a:solidFill>
                <a:latin typeface="楷体_GB2312" pitchFamily="49" charset="-122"/>
                <a:ea typeface="楷体_GB2312" pitchFamily="49" charset="-122"/>
                <a:sym typeface="Symbol" pitchFamily="18" charset="2"/>
              </a:rPr>
              <a:t></a:t>
            </a:r>
            <a:r>
              <a:rPr lang="zh-CN" altLang="zh-CN" sz="2600" dirty="0">
                <a:solidFill>
                  <a:srgbClr val="0000FF"/>
                </a:solidFill>
                <a:latin typeface="楷体_GB2312" pitchFamily="49" charset="-122"/>
                <a:ea typeface="楷体_GB2312" pitchFamily="49" charset="-122"/>
              </a:rPr>
              <a:t>x)</a:t>
            </a:r>
            <a:r>
              <a:rPr lang="zh-CN" altLang="zh-CN" sz="2600" dirty="0">
                <a:solidFill>
                  <a:srgbClr val="FF0000"/>
                </a:solidFill>
                <a:latin typeface="楷体_GB2312" pitchFamily="49" charset="-122"/>
                <a:ea typeface="楷体_GB2312" pitchFamily="49" charset="-122"/>
              </a:rPr>
              <a:t>(</a:t>
            </a:r>
            <a:r>
              <a:rPr lang="zh-CN" altLang="zh-CN" sz="2600" dirty="0">
                <a:solidFill>
                  <a:srgbClr val="0000FF"/>
                </a:solidFill>
                <a:latin typeface="楷体_GB2312" pitchFamily="49" charset="-122"/>
                <a:ea typeface="楷体_GB2312" pitchFamily="49" charset="-122"/>
                <a:sym typeface="Symbol" pitchFamily="18" charset="2"/>
              </a:rPr>
              <a:t></a:t>
            </a:r>
            <a:r>
              <a:rPr lang="en-US" altLang="zh-CN" sz="2600" dirty="0">
                <a:solidFill>
                  <a:srgbClr val="0000FF"/>
                </a:solidFill>
                <a:latin typeface="楷体_GB2312" pitchFamily="49" charset="-122"/>
                <a:ea typeface="楷体_GB2312" pitchFamily="49" charset="-122"/>
              </a:rPr>
              <a:t>y)G(</a:t>
            </a:r>
            <a:r>
              <a:rPr lang="en-US" altLang="zh-CN" sz="2600" dirty="0" err="1">
                <a:solidFill>
                  <a:srgbClr val="0000FF"/>
                </a:solidFill>
                <a:latin typeface="楷体_GB2312" pitchFamily="49" charset="-122"/>
                <a:ea typeface="楷体_GB2312" pitchFamily="49" charset="-122"/>
              </a:rPr>
              <a:t>x,y</a:t>
            </a:r>
            <a:r>
              <a:rPr lang="en-US" altLang="zh-CN" sz="2600" dirty="0">
                <a:solidFill>
                  <a:srgbClr val="0000FF"/>
                </a:solidFill>
                <a:latin typeface="楷体_GB2312" pitchFamily="49" charset="-122"/>
                <a:ea typeface="楷体_GB2312" pitchFamily="49" charset="-122"/>
              </a:rPr>
              <a:t>)</a:t>
            </a:r>
            <a:r>
              <a:rPr lang="en-US" altLang="zh-CN" sz="2600" dirty="0">
                <a:solidFill>
                  <a:srgbClr val="FF0000"/>
                </a:solidFill>
                <a:latin typeface="楷体_GB2312" pitchFamily="49" charset="-122"/>
                <a:ea typeface="楷体_GB2312" pitchFamily="49" charset="-122"/>
              </a:rPr>
              <a:t>)</a:t>
            </a:r>
            <a:r>
              <a:rPr lang="zh-CN" altLang="en-US" sz="2600" dirty="0">
                <a:solidFill>
                  <a:srgbClr val="0000FF"/>
                </a:solidFill>
                <a:latin typeface="楷体_GB2312" pitchFamily="49" charset="-122"/>
                <a:ea typeface="楷体_GB2312" pitchFamily="49" charset="-122"/>
              </a:rPr>
              <a:t>）是完全不同的含义。</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D00FD10A-4820-4ADB-A27E-53CF2F663242}" type="datetime1">
              <a:rPr lang="zh-CN" altLang="en-US"/>
              <a:pPr/>
              <a:t>2018/9/27</a:t>
            </a:fld>
            <a:endParaRPr lang="en-US" altLang="zh-CN"/>
          </a:p>
        </p:txBody>
      </p:sp>
      <p:sp>
        <p:nvSpPr>
          <p:cNvPr id="6" name="页脚占位符 4"/>
          <p:cNvSpPr>
            <a:spLocks noGrp="1"/>
          </p:cNvSpPr>
          <p:nvPr>
            <p:ph type="ftr" sz="quarter" idx="11"/>
          </p:nvPr>
        </p:nvSpPr>
        <p:spPr/>
        <p:txBody>
          <a:bodyPr/>
          <a:lstStyle/>
          <a:p>
            <a:r>
              <a:rPr lang="zh-CN" altLang="en-US"/>
              <a:t>计算机学院</a:t>
            </a:r>
          </a:p>
        </p:txBody>
      </p:sp>
      <p:sp>
        <p:nvSpPr>
          <p:cNvPr id="7" name="灯片编号占位符 5"/>
          <p:cNvSpPr>
            <a:spLocks noGrp="1"/>
          </p:cNvSpPr>
          <p:nvPr>
            <p:ph type="sldNum" sz="quarter" idx="12"/>
          </p:nvPr>
        </p:nvSpPr>
        <p:spPr/>
        <p:txBody>
          <a:bodyPr/>
          <a:lstStyle/>
          <a:p>
            <a:fld id="{A96D4D78-79F7-490A-9C77-9145EB65A7BC}" type="slidenum">
              <a:rPr lang="en-US" altLang="zh-CN"/>
              <a:pPr/>
              <a:t>69</a:t>
            </a:fld>
            <a:r>
              <a:rPr lang="en-US" altLang="zh-CN"/>
              <a:t>/70</a:t>
            </a:r>
          </a:p>
        </p:txBody>
      </p:sp>
      <p:sp>
        <p:nvSpPr>
          <p:cNvPr id="184322" name="Rectangle 2"/>
          <p:cNvSpPr>
            <a:spLocks noGrp="1" noChangeArrowheads="1"/>
          </p:cNvSpPr>
          <p:nvPr>
            <p:ph type="title"/>
          </p:nvPr>
        </p:nvSpPr>
        <p:spPr/>
        <p:txBody>
          <a:bodyPr/>
          <a:lstStyle/>
          <a:p>
            <a:r>
              <a:rPr lang="zh-CN" altLang="en-US">
                <a:solidFill>
                  <a:srgbClr val="FF0000"/>
                </a:solidFill>
                <a:ea typeface="楷体_GB2312" pitchFamily="49" charset="-122"/>
              </a:rPr>
              <a:t>基本要求</a:t>
            </a:r>
          </a:p>
        </p:txBody>
      </p:sp>
      <p:sp>
        <p:nvSpPr>
          <p:cNvPr id="184323" name="Rectangle 3"/>
          <p:cNvSpPr>
            <a:spLocks noGrp="1" noChangeArrowheads="1"/>
          </p:cNvSpPr>
          <p:nvPr>
            <p:ph type="body" idx="1"/>
          </p:nvPr>
        </p:nvSpPr>
        <p:spPr>
          <a:xfrm>
            <a:off x="1066800" y="1166813"/>
            <a:ext cx="7620000" cy="3692156"/>
          </a:xfrm>
        </p:spPr>
        <p:txBody>
          <a:bodyPr/>
          <a:lstStyle/>
          <a:p>
            <a:pPr marL="533400" indent="-533400">
              <a:buClr>
                <a:srgbClr val="FF0000"/>
              </a:buClr>
              <a:buFont typeface="Wingdings" pitchFamily="2" charset="2"/>
              <a:buChar char="n"/>
            </a:pPr>
            <a:r>
              <a:rPr lang="zh-CN" altLang="en-US" dirty="0">
                <a:solidFill>
                  <a:srgbClr val="0000FF"/>
                </a:solidFill>
                <a:latin typeface="楷体_GB2312" pitchFamily="49" charset="-122"/>
                <a:ea typeface="楷体_GB2312" pitchFamily="49" charset="-122"/>
              </a:rPr>
              <a:t>能准确地将给定命题符号化</a:t>
            </a:r>
          </a:p>
          <a:p>
            <a:pPr marL="533400" indent="-533400">
              <a:buClr>
                <a:srgbClr val="FF0000"/>
              </a:buClr>
              <a:buFont typeface="Wingdings" pitchFamily="2" charset="2"/>
              <a:buChar char="n"/>
            </a:pPr>
            <a:r>
              <a:rPr lang="zh-CN" altLang="en-US" dirty="0">
                <a:solidFill>
                  <a:srgbClr val="0000FF"/>
                </a:solidFill>
                <a:latin typeface="楷体_GB2312" pitchFamily="49" charset="-122"/>
                <a:ea typeface="楷体_GB2312" pitchFamily="49" charset="-122"/>
              </a:rPr>
              <a:t>深刻理解全称量词、存在量词及量词的辖域、</a:t>
            </a:r>
            <a:r>
              <a:rPr lang="zh-CN" altLang="en-US" dirty="0">
                <a:solidFill>
                  <a:srgbClr val="0000FF"/>
                </a:solidFill>
                <a:ea typeface="楷体_GB2312" pitchFamily="49" charset="-122"/>
              </a:rPr>
              <a:t>全总个体域</a:t>
            </a:r>
            <a:r>
              <a:rPr lang="zh-CN" altLang="en-US" dirty="0">
                <a:solidFill>
                  <a:srgbClr val="0000FF"/>
                </a:solidFill>
                <a:latin typeface="楷体_GB2312" pitchFamily="49" charset="-122"/>
                <a:ea typeface="楷体_GB2312" pitchFamily="49" charset="-122"/>
              </a:rPr>
              <a:t>的</a:t>
            </a:r>
            <a:r>
              <a:rPr lang="zh-CN" altLang="en-US" dirty="0" smtClean="0">
                <a:solidFill>
                  <a:srgbClr val="0000FF"/>
                </a:solidFill>
                <a:latin typeface="楷体_GB2312" pitchFamily="49" charset="-122"/>
                <a:ea typeface="楷体_GB2312" pitchFamily="49" charset="-122"/>
              </a:rPr>
              <a:t>概念</a:t>
            </a:r>
            <a:endParaRPr lang="en-US" altLang="zh-CN" dirty="0" smtClean="0">
              <a:solidFill>
                <a:srgbClr val="0000FF"/>
              </a:solidFill>
              <a:latin typeface="楷体_GB2312" pitchFamily="49" charset="-122"/>
              <a:ea typeface="楷体_GB2312" pitchFamily="49" charset="-122"/>
            </a:endParaRPr>
          </a:p>
          <a:p>
            <a:pPr marL="533400" indent="-533400">
              <a:buClr>
                <a:srgbClr val="FF0000"/>
              </a:buClr>
              <a:buFont typeface="Wingdings" pitchFamily="2" charset="2"/>
              <a:buChar char="n"/>
            </a:pPr>
            <a:r>
              <a:rPr lang="zh-CN" altLang="en-US" smtClean="0">
                <a:solidFill>
                  <a:srgbClr val="0000FF"/>
                </a:solidFill>
                <a:latin typeface="楷体_GB2312" pitchFamily="49" charset="-122"/>
                <a:ea typeface="楷体_GB2312" pitchFamily="49" charset="-122"/>
              </a:rPr>
              <a:t>特性谓词表达个体域</a:t>
            </a:r>
            <a:endParaRPr lang="zh-CN" altLang="en-US">
              <a:solidFill>
                <a:srgbClr val="0000FF"/>
              </a:solidFill>
              <a:latin typeface="楷体_GB2312" pitchFamily="49" charset="-122"/>
              <a:ea typeface="楷体_GB2312" pitchFamily="49" charset="-122"/>
            </a:endParaRPr>
          </a:p>
          <a:p>
            <a:pPr marL="533400" indent="-533400">
              <a:buClr>
                <a:srgbClr val="FF0000"/>
              </a:buClr>
              <a:buFont typeface="Wingdings" pitchFamily="2" charset="2"/>
              <a:buChar char="n"/>
            </a:pPr>
            <a:r>
              <a:rPr lang="zh-CN" altLang="en-US" dirty="0">
                <a:solidFill>
                  <a:srgbClr val="0000FF"/>
                </a:solidFill>
                <a:latin typeface="楷体_GB2312" pitchFamily="49" charset="-122"/>
                <a:ea typeface="楷体_GB2312" pitchFamily="49" charset="-122"/>
              </a:rPr>
              <a:t>能准确理解约束变元</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量</a:t>
            </a:r>
            <a:r>
              <a:rPr lang="en-US" altLang="zh-CN" dirty="0">
                <a:solidFill>
                  <a:srgbClr val="0000FF"/>
                </a:solidFill>
                <a:latin typeface="楷体_GB2312" pitchFamily="49" charset="-122"/>
                <a:ea typeface="楷体_GB2312" pitchFamily="49" charset="-122"/>
              </a:rPr>
              <a:t>)</a:t>
            </a:r>
            <a:r>
              <a:rPr lang="zh-CN" altLang="en-US" dirty="0">
                <a:solidFill>
                  <a:srgbClr val="0000FF"/>
                </a:solidFill>
                <a:latin typeface="楷体_GB2312" pitchFamily="49" charset="-122"/>
                <a:ea typeface="楷体_GB2312" pitchFamily="49" charset="-122"/>
              </a:rPr>
              <a:t>和自由变元的概念</a:t>
            </a:r>
          </a:p>
          <a:p>
            <a:pPr marL="533400" indent="-533400">
              <a:buClr>
                <a:srgbClr val="FF0000"/>
              </a:buClr>
              <a:buFont typeface="Wingdings" pitchFamily="2" charset="2"/>
              <a:buChar char="n"/>
            </a:pPr>
            <a:r>
              <a:rPr lang="zh-CN" altLang="en-US" dirty="0">
                <a:solidFill>
                  <a:srgbClr val="0000FF"/>
                </a:solidFill>
                <a:latin typeface="楷体_GB2312" pitchFamily="49" charset="-122"/>
                <a:ea typeface="楷体_GB2312" pitchFamily="49" charset="-122"/>
              </a:rPr>
              <a:t>掌握约束变元的改名规则和自由变元的代入规则</a:t>
            </a:r>
          </a:p>
        </p:txBody>
      </p:sp>
      <p:sp>
        <p:nvSpPr>
          <p:cNvPr id="184324" name="Rectangle 4"/>
          <p:cNvSpPr>
            <a:spLocks noChangeArrowheads="1"/>
          </p:cNvSpPr>
          <p:nvPr/>
        </p:nvSpPr>
        <p:spPr bwMode="auto">
          <a:xfrm>
            <a:off x="1403350" y="4652963"/>
            <a:ext cx="732948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zh-CN" sz="4000" b="1">
              <a:solidFill>
                <a:srgbClr val="CC00CC"/>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D719AAA7-7284-48DA-BBEA-19B2FA5312E2}" type="datetime1">
              <a:rPr lang="zh-CN" altLang="en-US"/>
              <a:pPr/>
              <a:t>2018/9/27</a:t>
            </a:fld>
            <a:endParaRPr lang="en-US" altLang="zh-CN"/>
          </a:p>
        </p:txBody>
      </p:sp>
      <p:sp>
        <p:nvSpPr>
          <p:cNvPr id="7" name="页脚占位符 4"/>
          <p:cNvSpPr>
            <a:spLocks noGrp="1"/>
          </p:cNvSpPr>
          <p:nvPr>
            <p:ph type="ftr" sz="quarter" idx="11"/>
          </p:nvPr>
        </p:nvSpPr>
        <p:spPr/>
        <p:txBody>
          <a:bodyPr/>
          <a:lstStyle/>
          <a:p>
            <a:r>
              <a:rPr lang="zh-CN" altLang="en-US"/>
              <a:t>计算机学院</a:t>
            </a:r>
          </a:p>
        </p:txBody>
      </p:sp>
      <p:sp>
        <p:nvSpPr>
          <p:cNvPr id="8" name="灯片编号占位符 5"/>
          <p:cNvSpPr>
            <a:spLocks noGrp="1"/>
          </p:cNvSpPr>
          <p:nvPr>
            <p:ph type="sldNum" sz="quarter" idx="12"/>
          </p:nvPr>
        </p:nvSpPr>
        <p:spPr/>
        <p:txBody>
          <a:bodyPr/>
          <a:lstStyle/>
          <a:p>
            <a:fld id="{E831177C-5EDE-423E-8339-C1FA99DD52E8}" type="slidenum">
              <a:rPr lang="en-US" altLang="zh-CN"/>
              <a:pPr/>
              <a:t>7</a:t>
            </a:fld>
            <a:r>
              <a:rPr lang="en-US" altLang="zh-CN"/>
              <a:t>/70</a:t>
            </a:r>
          </a:p>
        </p:txBody>
      </p:sp>
      <p:sp>
        <p:nvSpPr>
          <p:cNvPr id="187394" name="Rectangle 2"/>
          <p:cNvSpPr>
            <a:spLocks noChangeArrowheads="1"/>
          </p:cNvSpPr>
          <p:nvPr/>
        </p:nvSpPr>
        <p:spPr bwMode="auto">
          <a:xfrm>
            <a:off x="1692275" y="260350"/>
            <a:ext cx="712470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3600" b="1">
              <a:solidFill>
                <a:srgbClr val="FF0000"/>
              </a:solidFill>
              <a:latin typeface="楷体_GB2312" pitchFamily="49" charset="-122"/>
              <a:ea typeface="楷体_GB2312" pitchFamily="49" charset="-122"/>
            </a:endParaRPr>
          </a:p>
        </p:txBody>
      </p:sp>
      <p:sp>
        <p:nvSpPr>
          <p:cNvPr id="187395" name="Rectangle 3"/>
          <p:cNvSpPr>
            <a:spLocks noChangeArrowheads="1"/>
          </p:cNvSpPr>
          <p:nvPr/>
        </p:nvSpPr>
        <p:spPr bwMode="auto">
          <a:xfrm>
            <a:off x="1187450" y="2924175"/>
            <a:ext cx="74676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42900" indent="-342900" algn="just">
              <a:lnSpc>
                <a:spcPct val="120000"/>
              </a:lnSpc>
              <a:buClr>
                <a:srgbClr val="00FF00"/>
              </a:buClr>
              <a:buFont typeface="Wingdings" pitchFamily="2" charset="2"/>
              <a:buNone/>
            </a:pPr>
            <a:r>
              <a:rPr lang="zh-CN" altLang="en-US" b="1">
                <a:solidFill>
                  <a:srgbClr val="FF0000"/>
                </a:solidFill>
                <a:latin typeface="黑体" pitchFamily="2" charset="-122"/>
                <a:ea typeface="楷体_GB2312" pitchFamily="49" charset="-122"/>
              </a:rPr>
              <a:t>解：</a:t>
            </a:r>
            <a:r>
              <a:rPr lang="zh-CN" altLang="en-US">
                <a:latin typeface="黑体" pitchFamily="2" charset="-122"/>
                <a:ea typeface="楷体_GB2312" pitchFamily="49" charset="-122"/>
              </a:rPr>
              <a:t>假设：</a:t>
            </a:r>
            <a:endParaRPr lang="zh-CN" altLang="en-US">
              <a:ea typeface="楷体_GB2312" pitchFamily="49" charset="-122"/>
            </a:endParaRPr>
          </a:p>
        </p:txBody>
      </p:sp>
      <p:sp>
        <p:nvSpPr>
          <p:cNvPr id="187396" name="Rectangle 4"/>
          <p:cNvSpPr>
            <a:spLocks noChangeArrowheads="1"/>
          </p:cNvSpPr>
          <p:nvPr/>
        </p:nvSpPr>
        <p:spPr bwMode="auto">
          <a:xfrm>
            <a:off x="1042988" y="1052513"/>
            <a:ext cx="7848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a:buFont typeface="Wingdings" pitchFamily="2" charset="2"/>
              <a:buChar char="n"/>
            </a:pPr>
            <a:r>
              <a:rPr lang="zh-CN" altLang="en-US" b="1">
                <a:solidFill>
                  <a:srgbClr val="FF0000"/>
                </a:solidFill>
                <a:latin typeface="楷体_GB2312" pitchFamily="49" charset="-122"/>
                <a:ea typeface="楷体_GB2312" pitchFamily="49" charset="-122"/>
              </a:rPr>
              <a:t>例</a:t>
            </a:r>
            <a:r>
              <a:rPr lang="en-US" altLang="zh-CN" b="1">
                <a:solidFill>
                  <a:srgbClr val="FF0000"/>
                </a:solidFill>
                <a:latin typeface="楷体_GB2312" pitchFamily="49" charset="-122"/>
                <a:ea typeface="楷体_GB2312" pitchFamily="49" charset="-122"/>
              </a:rPr>
              <a:t>1.2</a:t>
            </a:r>
            <a:r>
              <a:rPr lang="en-US" altLang="zh-CN" b="1">
                <a:latin typeface="楷体_GB2312" pitchFamily="49" charset="-122"/>
                <a:ea typeface="楷体_GB2312" pitchFamily="49" charset="-122"/>
              </a:rPr>
              <a:t> </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著名的苏格拉底三段论</a:t>
            </a:r>
            <a:r>
              <a:rPr lang="en-US" altLang="zh-CN">
                <a:latin typeface="楷体_GB2312" pitchFamily="49" charset="-122"/>
                <a:ea typeface="楷体_GB2312" pitchFamily="49" charset="-122"/>
              </a:rPr>
              <a:t>)</a:t>
            </a:r>
          </a:p>
          <a:p>
            <a:pPr algn="just"/>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设自然语言中的三个命题：</a:t>
            </a:r>
          </a:p>
          <a:p>
            <a:pPr algn="just">
              <a:buClr>
                <a:srgbClr val="00FF00"/>
              </a:buClr>
              <a:buSzPts val="2400"/>
              <a:buFont typeface="Wingdings" pitchFamily="2" charset="2"/>
              <a:buNone/>
            </a:pPr>
            <a:r>
              <a:rPr lang="zh-CN" altLang="en-US">
                <a:latin typeface="楷体_GB2312" pitchFamily="49" charset="-122"/>
                <a:ea typeface="楷体_GB2312" pitchFamily="49" charset="-122"/>
              </a:rPr>
              <a:t>   </a:t>
            </a:r>
            <a:r>
              <a:rPr lang="en-US" altLang="zh-CN">
                <a:latin typeface="楷体_GB2312" pitchFamily="49" charset="-122"/>
                <a:ea typeface="楷体_GB2312" pitchFamily="49" charset="-122"/>
              </a:rPr>
              <a:t>1</a:t>
            </a:r>
            <a:r>
              <a:rPr lang="zh-CN" altLang="en-US">
                <a:latin typeface="楷体_GB2312" pitchFamily="49" charset="-122"/>
                <a:ea typeface="楷体_GB2312" pitchFamily="49" charset="-122"/>
              </a:rPr>
              <a:t>）所有的人都是要死的；</a:t>
            </a:r>
          </a:p>
          <a:p>
            <a:pPr algn="just">
              <a:buClr>
                <a:srgbClr val="00FF00"/>
              </a:buClr>
              <a:buSzPts val="2400"/>
              <a:buFont typeface="Wingdings" pitchFamily="2" charset="2"/>
              <a:buNone/>
            </a:pPr>
            <a:r>
              <a:rPr lang="zh-CN" altLang="en-US">
                <a:latin typeface="楷体_GB2312" pitchFamily="49" charset="-122"/>
                <a:ea typeface="楷体_GB2312" pitchFamily="49" charset="-122"/>
              </a:rPr>
              <a:t>   </a:t>
            </a:r>
            <a:r>
              <a:rPr lang="en-US" altLang="zh-CN">
                <a:latin typeface="楷体_GB2312" pitchFamily="49" charset="-122"/>
                <a:ea typeface="楷体_GB2312" pitchFamily="49" charset="-122"/>
              </a:rPr>
              <a:t>2</a:t>
            </a:r>
            <a:r>
              <a:rPr lang="zh-CN" altLang="en-US">
                <a:latin typeface="楷体_GB2312" pitchFamily="49" charset="-122"/>
                <a:ea typeface="楷体_GB2312" pitchFamily="49" charset="-122"/>
              </a:rPr>
              <a:t>）苏格拉底是人；</a:t>
            </a:r>
          </a:p>
          <a:p>
            <a:pPr algn="just">
              <a:buClr>
                <a:srgbClr val="00FF00"/>
              </a:buClr>
              <a:buSzPts val="2400"/>
              <a:buFont typeface="Wingdings" pitchFamily="2" charset="2"/>
              <a:buNone/>
            </a:pPr>
            <a:r>
              <a:rPr lang="zh-CN" altLang="en-US">
                <a:latin typeface="楷体_GB2312" pitchFamily="49" charset="-122"/>
                <a:ea typeface="楷体_GB2312" pitchFamily="49" charset="-122"/>
              </a:rPr>
              <a:t>   </a:t>
            </a:r>
            <a:r>
              <a:rPr lang="en-US" altLang="zh-CN">
                <a:latin typeface="楷体_GB2312" pitchFamily="49" charset="-122"/>
                <a:ea typeface="楷体_GB2312" pitchFamily="49" charset="-122"/>
              </a:rPr>
              <a:t>3</a:t>
            </a:r>
            <a:r>
              <a:rPr lang="zh-CN" altLang="en-US">
                <a:latin typeface="楷体_GB2312" pitchFamily="49" charset="-122"/>
                <a:ea typeface="楷体_GB2312" pitchFamily="49" charset="-122"/>
              </a:rPr>
              <a:t>）所以，苏格拉底是要死的。</a:t>
            </a:r>
          </a:p>
        </p:txBody>
      </p:sp>
      <p:sp>
        <p:nvSpPr>
          <p:cNvPr id="187397" name="Rectangle 5"/>
          <p:cNvSpPr>
            <a:spLocks noChangeArrowheads="1"/>
          </p:cNvSpPr>
          <p:nvPr/>
        </p:nvSpPr>
        <p:spPr bwMode="auto">
          <a:xfrm>
            <a:off x="1116013" y="3500438"/>
            <a:ext cx="7704137" cy="2534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lgn="just"/>
            <a:r>
              <a:rPr lang="en-US" altLang="zh-CN" sz="2000" dirty="0">
                <a:latin typeface="楷体_GB2312" pitchFamily="49" charset="-122"/>
                <a:ea typeface="楷体_GB2312" pitchFamily="49" charset="-122"/>
              </a:rPr>
              <a:t>     P</a:t>
            </a:r>
            <a:r>
              <a:rPr lang="zh-CN" altLang="en-US" sz="2000" dirty="0">
                <a:latin typeface="楷体_GB2312" pitchFamily="49" charset="-122"/>
                <a:ea typeface="楷体_GB2312" pitchFamily="49" charset="-122"/>
              </a:rPr>
              <a:t>：所有的人都是要死的；</a:t>
            </a:r>
          </a:p>
          <a:p>
            <a:pPr algn="just"/>
            <a:r>
              <a:rPr lang="zh-CN" altLang="en-US" sz="2000" dirty="0">
                <a:latin typeface="楷体_GB2312" pitchFamily="49" charset="-122"/>
                <a:ea typeface="楷体_GB2312" pitchFamily="49" charset="-122"/>
              </a:rPr>
              <a:t>     </a:t>
            </a:r>
            <a:r>
              <a:rPr lang="en-US" altLang="zh-CN" sz="2000" dirty="0">
                <a:latin typeface="楷体_GB2312" pitchFamily="49" charset="-122"/>
                <a:ea typeface="楷体_GB2312" pitchFamily="49" charset="-122"/>
              </a:rPr>
              <a:t>Q</a:t>
            </a:r>
            <a:r>
              <a:rPr lang="zh-CN" altLang="en-US" sz="2000" dirty="0">
                <a:latin typeface="楷体_GB2312" pitchFamily="49" charset="-122"/>
                <a:ea typeface="楷体_GB2312" pitchFamily="49" charset="-122"/>
              </a:rPr>
              <a:t>：苏格拉底是人。</a:t>
            </a:r>
          </a:p>
          <a:p>
            <a:pPr algn="just"/>
            <a:r>
              <a:rPr lang="zh-CN" altLang="en-US" sz="2000" dirty="0">
                <a:latin typeface="楷体_GB2312" pitchFamily="49" charset="-122"/>
                <a:ea typeface="楷体_GB2312" pitchFamily="49" charset="-122"/>
              </a:rPr>
              <a:t>     </a:t>
            </a:r>
            <a:r>
              <a:rPr lang="en-US" altLang="zh-CN" sz="2000" dirty="0">
                <a:latin typeface="楷体_GB2312" pitchFamily="49" charset="-122"/>
                <a:ea typeface="楷体_GB2312" pitchFamily="49" charset="-122"/>
              </a:rPr>
              <a:t>R</a:t>
            </a:r>
            <a:r>
              <a:rPr lang="zh-CN" altLang="en-US" sz="2000" dirty="0">
                <a:latin typeface="楷体_GB2312" pitchFamily="49" charset="-122"/>
                <a:ea typeface="楷体_GB2312" pitchFamily="49" charset="-122"/>
              </a:rPr>
              <a:t>：所以，苏格拉底是要死的。</a:t>
            </a:r>
          </a:p>
          <a:p>
            <a:pPr algn="just"/>
            <a:r>
              <a:rPr lang="zh-CN" altLang="en-US" sz="2000" dirty="0">
                <a:latin typeface="楷体_GB2312" pitchFamily="49" charset="-122"/>
                <a:ea typeface="楷体_GB2312" pitchFamily="49" charset="-122"/>
              </a:rPr>
              <a:t>     显然，无论用什么方法也无法推论出</a:t>
            </a:r>
          </a:p>
          <a:p>
            <a:pPr algn="just"/>
            <a:r>
              <a:rPr lang="zh-CN" altLang="en-US" sz="2000" dirty="0">
                <a:latin typeface="楷体_GB2312" pitchFamily="49" charset="-122"/>
                <a:ea typeface="楷体_GB2312" pitchFamily="49" charset="-122"/>
              </a:rPr>
              <a:t>                </a:t>
            </a:r>
            <a:r>
              <a:rPr lang="en-US" altLang="zh-CN" sz="2000" dirty="0">
                <a:latin typeface="楷体_GB2312" pitchFamily="49" charset="-122"/>
                <a:ea typeface="楷体_GB2312" pitchFamily="49" charset="-122"/>
              </a:rPr>
              <a:t>P</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Q </a:t>
            </a:r>
            <a:r>
              <a:rPr lang="en-US" altLang="zh-CN" sz="2000" dirty="0">
                <a:latin typeface="楷体_GB2312" pitchFamily="49" charset="-122"/>
                <a:ea typeface="楷体_GB2312" pitchFamily="49" charset="-122"/>
                <a:sym typeface="Symbol" pitchFamily="18" charset="2"/>
              </a:rPr>
              <a:t></a:t>
            </a:r>
            <a:r>
              <a:rPr lang="en-US" altLang="zh-CN" sz="2000" dirty="0">
                <a:latin typeface="楷体_GB2312" pitchFamily="49" charset="-122"/>
                <a:ea typeface="楷体_GB2312" pitchFamily="49" charset="-122"/>
              </a:rPr>
              <a:t>R</a:t>
            </a:r>
            <a:r>
              <a:rPr lang="zh-CN" altLang="en-US" sz="2000" dirty="0">
                <a:latin typeface="楷体_GB2312" pitchFamily="49" charset="-122"/>
                <a:ea typeface="楷体_GB2312" pitchFamily="49" charset="-122"/>
              </a:rPr>
              <a:t>。</a:t>
            </a:r>
          </a:p>
          <a:p>
            <a:pPr algn="just"/>
            <a:r>
              <a:rPr lang="zh-CN" altLang="en-US" sz="2000" b="1" dirty="0">
                <a:solidFill>
                  <a:srgbClr val="0000FF"/>
                </a:solidFill>
                <a:ea typeface="楷体_GB2312" pitchFamily="49" charset="-122"/>
              </a:rPr>
              <a:t>         </a:t>
            </a:r>
            <a:r>
              <a:rPr lang="zh-CN" altLang="en-US" sz="2000" b="1" dirty="0">
                <a:solidFill>
                  <a:srgbClr val="FF0000"/>
                </a:solidFill>
                <a:ea typeface="楷体_GB2312" pitchFamily="49" charset="-122"/>
              </a:rPr>
              <a:t>但是</a:t>
            </a:r>
            <a:r>
              <a:rPr lang="zh-CN" altLang="en-US" sz="2000" b="1" dirty="0">
                <a:solidFill>
                  <a:srgbClr val="0000FF"/>
                </a:solidFill>
                <a:ea typeface="楷体_GB2312" pitchFamily="49" charset="-122"/>
              </a:rPr>
              <a:t>，这样简单的、凭直觉就知</a:t>
            </a:r>
            <a:r>
              <a:rPr lang="zh-CN" altLang="en-US" sz="2000" b="1" dirty="0" smtClean="0">
                <a:solidFill>
                  <a:srgbClr val="0000FF"/>
                </a:solidFill>
                <a:ea typeface="楷体_GB2312" pitchFamily="49" charset="-122"/>
              </a:rPr>
              <a:t>苏格拉底要死的</a:t>
            </a:r>
            <a:r>
              <a:rPr lang="zh-CN" altLang="en-US" sz="2000" b="1" dirty="0">
                <a:solidFill>
                  <a:srgbClr val="0000FF"/>
                </a:solidFill>
                <a:ea typeface="楷体_GB2312" pitchFamily="49" charset="-122"/>
              </a:rPr>
              <a:t>论证是正确的推理，命题逻辑却无能为力。</a:t>
            </a:r>
            <a:r>
              <a:rPr lang="zh-CN" altLang="en-US" sz="2000" b="1" dirty="0">
                <a:solidFill>
                  <a:srgbClr val="0000FF"/>
                </a:solidFill>
                <a:latin typeface="楷体_GB2312" pitchFamily="49" charset="-122"/>
                <a:ea typeface="楷体_GB2312" pitchFamily="49" charset="-122"/>
              </a:rPr>
              <a:t>这是由命题逻辑的局限性造成的，因此，</a:t>
            </a:r>
            <a:r>
              <a:rPr lang="zh-CN" altLang="en-US" sz="2000" b="1" dirty="0">
                <a:solidFill>
                  <a:srgbClr val="FF0000"/>
                </a:solidFill>
                <a:latin typeface="楷体_GB2312" pitchFamily="49" charset="-122"/>
                <a:ea typeface="楷体_GB2312" pitchFamily="49" charset="-122"/>
              </a:rPr>
              <a:t>需要对命题的内部关系进行研究。</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B93E010-2E7D-4A39-A99E-4DAEA3BB6887}"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9876CEEF-0689-443C-A1A5-CD73100AA03C}" type="slidenum">
              <a:rPr lang="en-US" altLang="zh-CN"/>
              <a:pPr/>
              <a:t>70</a:t>
            </a:fld>
            <a:r>
              <a:rPr lang="en-US" altLang="zh-CN"/>
              <a:t>/70</a:t>
            </a:r>
          </a:p>
        </p:txBody>
      </p:sp>
      <p:sp>
        <p:nvSpPr>
          <p:cNvPr id="172034" name="Rectangle 2"/>
          <p:cNvSpPr>
            <a:spLocks noGrp="1" noChangeArrowheads="1"/>
          </p:cNvSpPr>
          <p:nvPr>
            <p:ph type="title"/>
          </p:nvPr>
        </p:nvSpPr>
        <p:spPr/>
        <p:txBody>
          <a:bodyPr/>
          <a:lstStyle/>
          <a:p>
            <a:r>
              <a:rPr lang="zh-CN" altLang="en-US">
                <a:solidFill>
                  <a:srgbClr val="FF0000"/>
                </a:solidFill>
                <a:ea typeface="楷体_GB2312" pitchFamily="49" charset="-122"/>
              </a:rPr>
              <a:t>作业</a:t>
            </a:r>
          </a:p>
        </p:txBody>
      </p:sp>
      <p:sp>
        <p:nvSpPr>
          <p:cNvPr id="172037" name="Rectangle 5"/>
          <p:cNvSpPr>
            <a:spLocks noChangeArrowheads="1"/>
          </p:cNvSpPr>
          <p:nvPr/>
        </p:nvSpPr>
        <p:spPr bwMode="auto">
          <a:xfrm>
            <a:off x="1187450" y="1268413"/>
            <a:ext cx="76200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marL="342900" indent="-342900" algn="just">
              <a:lnSpc>
                <a:spcPct val="120000"/>
              </a:lnSpc>
              <a:buClr>
                <a:srgbClr val="FF0000"/>
              </a:buClr>
              <a:buFont typeface="Wingdings" pitchFamily="2" charset="2"/>
              <a:buChar char="n"/>
            </a:pPr>
            <a:r>
              <a:rPr lang="en-US" altLang="zh-CN" sz="2800" b="1" dirty="0" smtClean="0">
                <a:solidFill>
                  <a:srgbClr val="FF0000"/>
                </a:solidFill>
              </a:rPr>
              <a:t>P</a:t>
            </a:r>
            <a:r>
              <a:rPr lang="en-US" altLang="zh-CN" sz="2800" b="1" baseline="-25000" dirty="0" smtClean="0">
                <a:solidFill>
                  <a:srgbClr val="FF0000"/>
                </a:solidFill>
              </a:rPr>
              <a:t>42</a:t>
            </a:r>
            <a:r>
              <a:rPr lang="en-US" altLang="zh-CN" sz="2800" b="1" dirty="0" smtClean="0">
                <a:solidFill>
                  <a:srgbClr val="FF0000"/>
                </a:solidFill>
              </a:rPr>
              <a:t>  1.2,1.4</a:t>
            </a:r>
            <a:r>
              <a:rPr lang="zh-CN" altLang="en-US" sz="2800" b="1" dirty="0" smtClean="0">
                <a:solidFill>
                  <a:srgbClr val="FF0000"/>
                </a:solidFill>
              </a:rPr>
              <a:t>、</a:t>
            </a:r>
            <a:r>
              <a:rPr lang="en-US" altLang="zh-CN" sz="2800" b="1" dirty="0" smtClean="0">
                <a:solidFill>
                  <a:srgbClr val="FF0000"/>
                </a:solidFill>
              </a:rPr>
              <a:t>2.1</a:t>
            </a:r>
            <a:r>
              <a:rPr lang="zh-CN" altLang="en-US" sz="2800" b="1" dirty="0" smtClean="0">
                <a:solidFill>
                  <a:srgbClr val="FF0000"/>
                </a:solidFill>
              </a:rPr>
              <a:t>、</a:t>
            </a:r>
            <a:r>
              <a:rPr lang="en-US" altLang="zh-CN" sz="2800" b="1" dirty="0" smtClean="0">
                <a:solidFill>
                  <a:srgbClr val="FF0000"/>
                </a:solidFill>
              </a:rPr>
              <a:t>3.2,3.3</a:t>
            </a:r>
            <a:r>
              <a:rPr lang="zh-CN" altLang="en-US" sz="2800" b="1" dirty="0" smtClean="0">
                <a:solidFill>
                  <a:srgbClr val="FF0000"/>
                </a:solidFill>
              </a:rPr>
              <a:t>、</a:t>
            </a:r>
            <a:r>
              <a:rPr lang="en-US" altLang="zh-CN" sz="2800" b="1" smtClean="0">
                <a:solidFill>
                  <a:srgbClr val="FF0000"/>
                </a:solidFill>
              </a:rPr>
              <a:t>4.2 </a:t>
            </a:r>
            <a:endParaRPr lang="en-US" altLang="zh-CN" sz="2800" b="1" dirty="0">
              <a:solidFill>
                <a:srgbClr val="FF0000"/>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A565BC1-E795-4D71-847A-FD240C401CFC}"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B2232EE7-BAA9-438D-B238-237863C5A2A3}" type="slidenum">
              <a:rPr lang="en-US" altLang="zh-CN"/>
              <a:pPr/>
              <a:t>8</a:t>
            </a:fld>
            <a:r>
              <a:rPr lang="en-US" altLang="zh-CN"/>
              <a:t>/70</a:t>
            </a:r>
          </a:p>
        </p:txBody>
      </p:sp>
      <p:sp>
        <p:nvSpPr>
          <p:cNvPr id="141314" name="Rectangle 2"/>
          <p:cNvSpPr>
            <a:spLocks noGrp="1" noChangeArrowheads="1"/>
          </p:cNvSpPr>
          <p:nvPr>
            <p:ph type="title"/>
          </p:nvPr>
        </p:nvSpPr>
        <p:spPr>
          <a:xfrm>
            <a:off x="1619250" y="304800"/>
            <a:ext cx="7005638" cy="719138"/>
          </a:xfrm>
        </p:spPr>
        <p:txBody>
          <a:bodyPr/>
          <a:lstStyle/>
          <a:p>
            <a:pPr algn="l"/>
            <a:r>
              <a:rPr lang="en-US" altLang="zh-CN" sz="3200">
                <a:solidFill>
                  <a:srgbClr val="FF0000"/>
                </a:solidFill>
                <a:latin typeface="楷体_GB2312" pitchFamily="49" charset="-122"/>
                <a:ea typeface="楷体_GB2312" pitchFamily="49" charset="-122"/>
              </a:rPr>
              <a:t>§2.1  </a:t>
            </a:r>
            <a:r>
              <a:rPr lang="zh-CN" altLang="en-US" sz="3200">
                <a:solidFill>
                  <a:srgbClr val="FF0000"/>
                </a:solidFill>
                <a:latin typeface="楷体_GB2312" pitchFamily="49" charset="-122"/>
                <a:ea typeface="楷体_GB2312" pitchFamily="49" charset="-122"/>
              </a:rPr>
              <a:t>量词化逻辑</a:t>
            </a:r>
            <a:r>
              <a:rPr lang="en-US" altLang="zh-CN" sz="3200">
                <a:solidFill>
                  <a:srgbClr val="FF0000"/>
                </a:solidFill>
                <a:latin typeface="Times New Roman"/>
                <a:ea typeface="楷体_GB2312" pitchFamily="49" charset="-122"/>
              </a:rPr>
              <a:t>——</a:t>
            </a:r>
            <a:r>
              <a:rPr lang="zh-CN" altLang="en-US" sz="3200">
                <a:solidFill>
                  <a:srgbClr val="FF0000"/>
                </a:solidFill>
                <a:latin typeface="楷体_GB2312" pitchFamily="49" charset="-122"/>
                <a:ea typeface="楷体_GB2312" pitchFamily="49" charset="-122"/>
              </a:rPr>
              <a:t>谓词和量词</a:t>
            </a:r>
          </a:p>
        </p:txBody>
      </p:sp>
      <p:sp>
        <p:nvSpPr>
          <p:cNvPr id="141315" name="Rectangle 3"/>
          <p:cNvSpPr>
            <a:spLocks noGrp="1" noChangeArrowheads="1"/>
          </p:cNvSpPr>
          <p:nvPr>
            <p:ph type="body" idx="1"/>
          </p:nvPr>
        </p:nvSpPr>
        <p:spPr>
          <a:xfrm>
            <a:off x="1066800" y="1166813"/>
            <a:ext cx="7620000" cy="5157787"/>
          </a:xfrm>
        </p:spPr>
        <p:txBody>
          <a:bodyPr/>
          <a:lstStyle/>
          <a:p>
            <a:pPr>
              <a:buClr>
                <a:srgbClr val="FF0000"/>
              </a:buClr>
              <a:buFont typeface="Wingdings" pitchFamily="2" charset="2"/>
              <a:buChar char="n"/>
            </a:pPr>
            <a:r>
              <a:rPr lang="zh-CN" altLang="en-US" dirty="0">
                <a:solidFill>
                  <a:srgbClr val="FF0000"/>
                </a:solidFill>
                <a:latin typeface="楷体_GB2312" pitchFamily="49" charset="-122"/>
                <a:ea typeface="楷体_GB2312" pitchFamily="49" charset="-122"/>
              </a:rPr>
              <a:t>一、谓词</a:t>
            </a:r>
            <a:r>
              <a:rPr lang="zh-CN" altLang="en-US" dirty="0">
                <a:solidFill>
                  <a:srgbClr val="0000FF"/>
                </a:solidFill>
                <a:latin typeface="楷体_GB2312" pitchFamily="49" charset="-122"/>
                <a:ea typeface="楷体_GB2312" pitchFamily="49" charset="-122"/>
              </a:rPr>
              <a:t> </a:t>
            </a:r>
            <a:r>
              <a:rPr lang="en-US" altLang="zh-CN" dirty="0" smtClean="0">
                <a:solidFill>
                  <a:srgbClr val="0000FF"/>
                </a:solidFill>
                <a:latin typeface="楷体_GB2312" pitchFamily="49" charset="-122"/>
                <a:ea typeface="楷体_GB2312" pitchFamily="49" charset="-122"/>
              </a:rPr>
              <a:t>Predicate</a:t>
            </a:r>
            <a:endParaRPr lang="en-US" altLang="zh-CN" dirty="0">
              <a:solidFill>
                <a:srgbClr val="0000FF"/>
              </a:solidFill>
              <a:latin typeface="楷体_GB2312" pitchFamily="49" charset="-122"/>
              <a:ea typeface="楷体_GB2312" pitchFamily="49" charset="-122"/>
            </a:endParaRPr>
          </a:p>
          <a:p>
            <a:pPr>
              <a:buFont typeface="Wingdings" pitchFamily="2" charset="2"/>
              <a:buNone/>
            </a:pPr>
            <a:r>
              <a:rPr lang="en-US" altLang="zh-CN" dirty="0">
                <a:latin typeface="楷体_GB2312" pitchFamily="49" charset="-122"/>
                <a:ea typeface="楷体_GB2312" pitchFamily="49" charset="-122"/>
              </a:rPr>
              <a:t>  </a:t>
            </a:r>
            <a:r>
              <a:rPr lang="zh-CN" altLang="en-US" dirty="0">
                <a:solidFill>
                  <a:srgbClr val="0000FF"/>
                </a:solidFill>
                <a:latin typeface="楷体_GB2312" pitchFamily="49" charset="-122"/>
                <a:ea typeface="楷体_GB2312" pitchFamily="49" charset="-122"/>
              </a:rPr>
              <a:t>在对命题的</a:t>
            </a:r>
            <a:r>
              <a:rPr lang="zh-CN" altLang="en-US" dirty="0">
                <a:solidFill>
                  <a:srgbClr val="FF0000"/>
                </a:solidFill>
                <a:latin typeface="楷体_GB2312" pitchFamily="49" charset="-122"/>
                <a:ea typeface="楷体_GB2312" pitchFamily="49" charset="-122"/>
              </a:rPr>
              <a:t>内部逻辑关系</a:t>
            </a:r>
            <a:r>
              <a:rPr lang="zh-CN" altLang="en-US" dirty="0">
                <a:solidFill>
                  <a:srgbClr val="0000FF"/>
                </a:solidFill>
                <a:latin typeface="楷体_GB2312" pitchFamily="49" charset="-122"/>
                <a:ea typeface="楷体_GB2312" pitchFamily="49" charset="-122"/>
              </a:rPr>
              <a:t>进行研究时，把基本命题分成</a:t>
            </a:r>
            <a:r>
              <a:rPr lang="zh-CN" altLang="en-US" dirty="0">
                <a:solidFill>
                  <a:srgbClr val="FF0000"/>
                </a:solidFill>
                <a:latin typeface="楷体_GB2312" pitchFamily="49" charset="-122"/>
                <a:ea typeface="楷体_GB2312" pitchFamily="49" charset="-122"/>
              </a:rPr>
              <a:t>客体</a:t>
            </a:r>
            <a:r>
              <a:rPr lang="en-US" altLang="zh-CN" dirty="0">
                <a:solidFill>
                  <a:srgbClr val="FF0000"/>
                </a:solidFill>
                <a:latin typeface="楷体_GB2312" pitchFamily="49" charset="-122"/>
                <a:ea typeface="楷体_GB2312" pitchFamily="49" charset="-122"/>
              </a:rPr>
              <a:t>(</a:t>
            </a:r>
            <a:r>
              <a:rPr lang="zh-CN" altLang="en-US" dirty="0">
                <a:solidFill>
                  <a:srgbClr val="FF0000"/>
                </a:solidFill>
                <a:latin typeface="楷体_GB2312" pitchFamily="49" charset="-122"/>
                <a:ea typeface="楷体_GB2312" pitchFamily="49" charset="-122"/>
              </a:rPr>
              <a:t>个体）</a:t>
            </a:r>
            <a:r>
              <a:rPr lang="zh-CN" altLang="en-US" dirty="0">
                <a:solidFill>
                  <a:srgbClr val="0000FF"/>
                </a:solidFill>
                <a:latin typeface="楷体_GB2312" pitchFamily="49" charset="-122"/>
                <a:ea typeface="楷体_GB2312" pitchFamily="49" charset="-122"/>
              </a:rPr>
              <a:t>和</a:t>
            </a:r>
            <a:r>
              <a:rPr lang="zh-CN" altLang="en-US" dirty="0">
                <a:solidFill>
                  <a:srgbClr val="FF0000"/>
                </a:solidFill>
                <a:latin typeface="楷体_GB2312" pitchFamily="49" charset="-122"/>
                <a:ea typeface="楷体_GB2312" pitchFamily="49" charset="-122"/>
              </a:rPr>
              <a:t>谓词</a:t>
            </a:r>
            <a:r>
              <a:rPr lang="zh-CN" altLang="en-US" dirty="0">
                <a:latin typeface="楷体_GB2312" pitchFamily="49" charset="-122"/>
                <a:ea typeface="楷体_GB2312" pitchFamily="49" charset="-122"/>
              </a:rPr>
              <a:t>。</a:t>
            </a:r>
          </a:p>
          <a:p>
            <a:pPr>
              <a:buClr>
                <a:srgbClr val="B2B2B2"/>
              </a:buClr>
              <a:buFont typeface="Wingdings" pitchFamily="2" charset="2"/>
              <a:buChar char="n"/>
            </a:pPr>
            <a:r>
              <a:rPr lang="zh-CN" altLang="en-US" dirty="0">
                <a:solidFill>
                  <a:srgbClr val="B2B2B2"/>
                </a:solidFill>
                <a:latin typeface="楷体_GB2312" pitchFamily="49" charset="-122"/>
                <a:ea typeface="楷体_GB2312" pitchFamily="49" charset="-122"/>
              </a:rPr>
              <a:t>客体</a:t>
            </a:r>
            <a:r>
              <a:rPr lang="en-US" altLang="zh-CN" dirty="0">
                <a:solidFill>
                  <a:srgbClr val="B2B2B2"/>
                </a:solidFill>
                <a:latin typeface="Times New Roman"/>
                <a:ea typeface="楷体_GB2312" pitchFamily="49" charset="-122"/>
              </a:rPr>
              <a:t>——</a:t>
            </a:r>
            <a:r>
              <a:rPr lang="zh-CN" altLang="en-US" dirty="0">
                <a:solidFill>
                  <a:srgbClr val="B2B2B2"/>
                </a:solidFill>
                <a:latin typeface="楷体_GB2312" pitchFamily="49" charset="-122"/>
                <a:ea typeface="楷体_GB2312" pitchFamily="49" charset="-122"/>
              </a:rPr>
              <a:t>命题中所描述的对象。（命题中的主语，客观实体，可以独立存在的物体）。</a:t>
            </a:r>
          </a:p>
          <a:p>
            <a:pPr>
              <a:buClr>
                <a:srgbClr val="B2B2B2"/>
              </a:buClr>
              <a:buFont typeface="Wingdings" pitchFamily="2" charset="2"/>
              <a:buChar char="n"/>
            </a:pPr>
            <a:r>
              <a:rPr lang="zh-CN" altLang="en-US" dirty="0">
                <a:solidFill>
                  <a:srgbClr val="B2B2B2"/>
                </a:solidFill>
                <a:latin typeface="楷体_GB2312" pitchFamily="49" charset="-122"/>
                <a:ea typeface="楷体_GB2312" pitchFamily="49" charset="-122"/>
              </a:rPr>
              <a:t>谓词</a:t>
            </a:r>
            <a:r>
              <a:rPr lang="en-US" altLang="zh-CN" dirty="0">
                <a:solidFill>
                  <a:srgbClr val="B2B2B2"/>
                </a:solidFill>
                <a:latin typeface="Times New Roman"/>
                <a:ea typeface="楷体_GB2312" pitchFamily="49" charset="-122"/>
              </a:rPr>
              <a:t>——</a:t>
            </a:r>
            <a:r>
              <a:rPr lang="zh-CN" altLang="en-US" dirty="0">
                <a:solidFill>
                  <a:srgbClr val="B2B2B2"/>
                </a:solidFill>
                <a:latin typeface="楷体_GB2312" pitchFamily="49" charset="-122"/>
                <a:ea typeface="楷体_GB2312" pitchFamily="49" charset="-122"/>
              </a:rPr>
              <a:t>命题中描述的个体性质（特征）或关系的部分。</a:t>
            </a:r>
          </a:p>
          <a:p>
            <a:pPr>
              <a:buClr>
                <a:srgbClr val="B2B2B2"/>
              </a:buClr>
              <a:buFont typeface="Wingdings" pitchFamily="2" charset="2"/>
              <a:buChar char="n"/>
            </a:pPr>
            <a:r>
              <a:rPr lang="zh-CN" altLang="en-US" dirty="0">
                <a:solidFill>
                  <a:srgbClr val="B2B2B2"/>
                </a:solidFill>
                <a:latin typeface="楷体_GB2312" pitchFamily="49" charset="-122"/>
                <a:ea typeface="楷体_GB2312" pitchFamily="49" charset="-122"/>
              </a:rPr>
              <a:t>谓词一般用大写字母（串）表示</a:t>
            </a:r>
            <a:r>
              <a:rPr lang="en-US" altLang="zh-CN" dirty="0">
                <a:solidFill>
                  <a:srgbClr val="B2B2B2"/>
                </a:solidFill>
                <a:latin typeface="楷体_GB2312" pitchFamily="49" charset="-122"/>
                <a:ea typeface="楷体_GB2312" pitchFamily="49" charset="-122"/>
              </a:rPr>
              <a:t>;</a:t>
            </a:r>
          </a:p>
          <a:p>
            <a:pPr algn="l">
              <a:lnSpc>
                <a:spcPct val="90000"/>
              </a:lnSpc>
              <a:spcBef>
                <a:spcPct val="20000"/>
              </a:spcBef>
              <a:buClr>
                <a:srgbClr val="B2B2B2"/>
              </a:buClr>
              <a:buFont typeface="Wingdings" pitchFamily="2" charset="2"/>
              <a:buChar char="n"/>
            </a:pPr>
            <a:r>
              <a:rPr lang="zh-CN" altLang="en-US" dirty="0" smtClean="0">
                <a:solidFill>
                  <a:srgbClr val="B2B2B2"/>
                </a:solidFill>
                <a:latin typeface="楷体_GB2312" pitchFamily="49" charset="-122"/>
                <a:ea typeface="楷体_GB2312" pitchFamily="49" charset="-122"/>
              </a:rPr>
              <a:t>客体</a:t>
            </a:r>
            <a:r>
              <a:rPr lang="zh-CN" altLang="en-US" dirty="0">
                <a:solidFill>
                  <a:srgbClr val="B2B2B2"/>
                </a:solidFill>
                <a:latin typeface="楷体_GB2312" pitchFamily="49" charset="-122"/>
                <a:ea typeface="楷体_GB2312" pitchFamily="49" charset="-122"/>
              </a:rPr>
              <a:t>用小写字母表示。</a:t>
            </a:r>
          </a:p>
          <a:p>
            <a:pPr>
              <a:buClr>
                <a:srgbClr val="B2B2B2"/>
              </a:buClr>
            </a:pPr>
            <a:endParaRPr lang="en-US" altLang="zh-CN" dirty="0">
              <a:solidFill>
                <a:srgbClr val="B2B2B2"/>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BE21C00-3EA3-47AA-ABD2-318E04BAAC6C}" type="datetime1">
              <a:rPr lang="zh-CN" altLang="en-US"/>
              <a:pPr/>
              <a:t>2018/9/27</a:t>
            </a:fld>
            <a:endParaRPr lang="en-US" altLang="zh-CN"/>
          </a:p>
        </p:txBody>
      </p:sp>
      <p:sp>
        <p:nvSpPr>
          <p:cNvPr id="5" name="页脚占位符 4"/>
          <p:cNvSpPr>
            <a:spLocks noGrp="1"/>
          </p:cNvSpPr>
          <p:nvPr>
            <p:ph type="ftr" sz="quarter" idx="11"/>
          </p:nvPr>
        </p:nvSpPr>
        <p:spPr/>
        <p:txBody>
          <a:bodyPr/>
          <a:lstStyle/>
          <a:p>
            <a:r>
              <a:rPr lang="zh-CN" altLang="en-US"/>
              <a:t>计算机学院</a:t>
            </a:r>
          </a:p>
        </p:txBody>
      </p:sp>
      <p:sp>
        <p:nvSpPr>
          <p:cNvPr id="6" name="灯片编号占位符 5"/>
          <p:cNvSpPr>
            <a:spLocks noGrp="1"/>
          </p:cNvSpPr>
          <p:nvPr>
            <p:ph type="sldNum" sz="quarter" idx="12"/>
          </p:nvPr>
        </p:nvSpPr>
        <p:spPr/>
        <p:txBody>
          <a:bodyPr/>
          <a:lstStyle/>
          <a:p>
            <a:fld id="{DF4BE301-76B6-43EE-BF7C-D982945EA3E1}" type="slidenum">
              <a:rPr lang="en-US" altLang="zh-CN"/>
              <a:pPr/>
              <a:t>9</a:t>
            </a:fld>
            <a:r>
              <a:rPr lang="en-US" altLang="zh-CN"/>
              <a:t>/70</a:t>
            </a:r>
          </a:p>
        </p:txBody>
      </p:sp>
      <p:sp>
        <p:nvSpPr>
          <p:cNvPr id="188418" name="Rectangle 2"/>
          <p:cNvSpPr>
            <a:spLocks noGrp="1" noChangeArrowheads="1"/>
          </p:cNvSpPr>
          <p:nvPr>
            <p:ph type="title"/>
          </p:nvPr>
        </p:nvSpPr>
        <p:spPr>
          <a:xfrm>
            <a:off x="1619250" y="304800"/>
            <a:ext cx="7005638" cy="719138"/>
          </a:xfrm>
        </p:spPr>
        <p:txBody>
          <a:bodyPr/>
          <a:lstStyle/>
          <a:p>
            <a:pPr algn="l"/>
            <a:r>
              <a:rPr lang="en-US" altLang="zh-CN" sz="3200">
                <a:solidFill>
                  <a:srgbClr val="FF0000"/>
                </a:solidFill>
                <a:latin typeface="楷体_GB2312" pitchFamily="49" charset="-122"/>
                <a:ea typeface="楷体_GB2312" pitchFamily="49" charset="-122"/>
              </a:rPr>
              <a:t>§2.1  </a:t>
            </a:r>
            <a:r>
              <a:rPr lang="zh-CN" altLang="en-US" sz="3200">
                <a:solidFill>
                  <a:srgbClr val="FF0000"/>
                </a:solidFill>
                <a:latin typeface="楷体_GB2312" pitchFamily="49" charset="-122"/>
                <a:ea typeface="楷体_GB2312" pitchFamily="49" charset="-122"/>
              </a:rPr>
              <a:t>量词化逻辑</a:t>
            </a:r>
            <a:r>
              <a:rPr lang="en-US" altLang="zh-CN" sz="3200">
                <a:solidFill>
                  <a:srgbClr val="FF0000"/>
                </a:solidFill>
                <a:latin typeface="Times New Roman"/>
                <a:ea typeface="楷体_GB2312" pitchFamily="49" charset="-122"/>
              </a:rPr>
              <a:t>——</a:t>
            </a:r>
            <a:r>
              <a:rPr lang="zh-CN" altLang="en-US" sz="3200">
                <a:solidFill>
                  <a:srgbClr val="FF0000"/>
                </a:solidFill>
                <a:latin typeface="楷体_GB2312" pitchFamily="49" charset="-122"/>
                <a:ea typeface="楷体_GB2312" pitchFamily="49" charset="-122"/>
              </a:rPr>
              <a:t>谓词和量词</a:t>
            </a:r>
          </a:p>
        </p:txBody>
      </p:sp>
      <p:sp>
        <p:nvSpPr>
          <p:cNvPr id="188419" name="Rectangle 3"/>
          <p:cNvSpPr>
            <a:spLocks noGrp="1" noChangeArrowheads="1"/>
          </p:cNvSpPr>
          <p:nvPr>
            <p:ph type="body" idx="1"/>
          </p:nvPr>
        </p:nvSpPr>
        <p:spPr>
          <a:xfrm>
            <a:off x="1066800" y="1166813"/>
            <a:ext cx="7620000" cy="5157787"/>
          </a:xfrm>
        </p:spPr>
        <p:txBody>
          <a:bodyPr/>
          <a:lstStyle/>
          <a:p>
            <a:pPr>
              <a:buClr>
                <a:srgbClr val="FF0000"/>
              </a:buClr>
              <a:buFont typeface="Wingdings" pitchFamily="2" charset="2"/>
              <a:buChar char="n"/>
            </a:pPr>
            <a:r>
              <a:rPr lang="zh-CN" altLang="en-US" dirty="0">
                <a:solidFill>
                  <a:srgbClr val="FF0000"/>
                </a:solidFill>
                <a:latin typeface="楷体_GB2312" pitchFamily="49" charset="-122"/>
                <a:ea typeface="楷体_GB2312" pitchFamily="49" charset="-122"/>
              </a:rPr>
              <a:t>一、谓词</a:t>
            </a:r>
            <a:r>
              <a:rPr lang="zh-CN" altLang="en-US" dirty="0">
                <a:solidFill>
                  <a:srgbClr val="0000FF"/>
                </a:solidFill>
                <a:latin typeface="楷体_GB2312" pitchFamily="49" charset="-122"/>
                <a:ea typeface="楷体_GB2312" pitchFamily="49" charset="-122"/>
              </a:rPr>
              <a:t> </a:t>
            </a:r>
            <a:r>
              <a:rPr lang="en-US" altLang="zh-CN" dirty="0" err="1">
                <a:solidFill>
                  <a:srgbClr val="0000FF"/>
                </a:solidFill>
                <a:latin typeface="楷体_GB2312" pitchFamily="49" charset="-122"/>
                <a:ea typeface="楷体_GB2312" pitchFamily="49" charset="-122"/>
              </a:rPr>
              <a:t>Predlicate</a:t>
            </a:r>
            <a:endParaRPr lang="en-US" altLang="zh-CN" dirty="0">
              <a:solidFill>
                <a:srgbClr val="0000FF"/>
              </a:solidFill>
              <a:latin typeface="楷体_GB2312" pitchFamily="49" charset="-122"/>
              <a:ea typeface="楷体_GB2312" pitchFamily="49" charset="-122"/>
            </a:endParaRPr>
          </a:p>
          <a:p>
            <a:pPr>
              <a:buFont typeface="Wingdings" pitchFamily="2" charset="2"/>
              <a:buNone/>
            </a:pPr>
            <a:r>
              <a:rPr lang="en-US" altLang="zh-CN" dirty="0">
                <a:latin typeface="楷体_GB2312" pitchFamily="49" charset="-122"/>
                <a:ea typeface="楷体_GB2312" pitchFamily="49" charset="-122"/>
              </a:rPr>
              <a:t>  </a:t>
            </a:r>
            <a:r>
              <a:rPr lang="zh-CN" altLang="en-US" b="0" dirty="0">
                <a:latin typeface="楷体_GB2312" pitchFamily="49" charset="-122"/>
                <a:ea typeface="楷体_GB2312" pitchFamily="49" charset="-122"/>
              </a:rPr>
              <a:t>在对命题的内部逻辑关系进行研究时，把基本命题分成客体</a:t>
            </a:r>
            <a:r>
              <a:rPr lang="en-US" altLang="zh-CN" b="0" dirty="0">
                <a:latin typeface="楷体_GB2312" pitchFamily="49" charset="-122"/>
                <a:ea typeface="楷体_GB2312" pitchFamily="49" charset="-122"/>
              </a:rPr>
              <a:t>(</a:t>
            </a:r>
            <a:r>
              <a:rPr lang="zh-CN" altLang="en-US" b="0" dirty="0">
                <a:latin typeface="楷体_GB2312" pitchFamily="49" charset="-122"/>
                <a:ea typeface="楷体_GB2312" pitchFamily="49" charset="-122"/>
              </a:rPr>
              <a:t>个体）和谓词。</a:t>
            </a:r>
          </a:p>
          <a:p>
            <a:pPr>
              <a:buClr>
                <a:srgbClr val="FF0000"/>
              </a:buClr>
              <a:buFont typeface="Wingdings" pitchFamily="2" charset="2"/>
              <a:buChar char="n"/>
            </a:pPr>
            <a:r>
              <a:rPr lang="zh-CN" altLang="en-US" dirty="0">
                <a:solidFill>
                  <a:srgbClr val="FF0000"/>
                </a:solidFill>
                <a:latin typeface="楷体_GB2312" pitchFamily="49" charset="-122"/>
                <a:ea typeface="楷体_GB2312" pitchFamily="49" charset="-122"/>
              </a:rPr>
              <a:t>客体</a:t>
            </a:r>
            <a:r>
              <a:rPr lang="en-US" altLang="zh-CN" dirty="0">
                <a:solidFill>
                  <a:srgbClr val="0000FF"/>
                </a:solidFill>
                <a:latin typeface="Times New Roman"/>
                <a:ea typeface="楷体_GB2312" pitchFamily="49" charset="-122"/>
              </a:rPr>
              <a:t>——</a:t>
            </a:r>
            <a:r>
              <a:rPr lang="zh-CN" altLang="en-US" dirty="0">
                <a:solidFill>
                  <a:srgbClr val="0000FF"/>
                </a:solidFill>
                <a:latin typeface="楷体_GB2312" pitchFamily="49" charset="-122"/>
                <a:ea typeface="楷体_GB2312" pitchFamily="49" charset="-122"/>
              </a:rPr>
              <a:t>命题中所描述的对象。（命题中的主语，客观实体，可以独立存在的物体）。</a:t>
            </a:r>
          </a:p>
          <a:p>
            <a:pPr>
              <a:buClr>
                <a:srgbClr val="FF0000"/>
              </a:buClr>
              <a:buFont typeface="Wingdings" pitchFamily="2" charset="2"/>
              <a:buChar char="n"/>
            </a:pPr>
            <a:r>
              <a:rPr lang="zh-CN" altLang="en-US" dirty="0">
                <a:solidFill>
                  <a:srgbClr val="FF0000"/>
                </a:solidFill>
                <a:latin typeface="楷体_GB2312" pitchFamily="49" charset="-122"/>
                <a:ea typeface="楷体_GB2312" pitchFamily="49" charset="-122"/>
              </a:rPr>
              <a:t>谓词</a:t>
            </a:r>
            <a:r>
              <a:rPr lang="en-US" altLang="zh-CN" dirty="0">
                <a:solidFill>
                  <a:srgbClr val="0000FF"/>
                </a:solidFill>
                <a:latin typeface="Times New Roman"/>
                <a:ea typeface="楷体_GB2312" pitchFamily="49" charset="-122"/>
              </a:rPr>
              <a:t>——</a:t>
            </a:r>
            <a:r>
              <a:rPr lang="zh-CN" altLang="en-US" dirty="0">
                <a:solidFill>
                  <a:srgbClr val="0000FF"/>
                </a:solidFill>
                <a:latin typeface="楷体_GB2312" pitchFamily="49" charset="-122"/>
                <a:ea typeface="楷体_GB2312" pitchFamily="49" charset="-122"/>
              </a:rPr>
              <a:t>命题中描述的个体性质（特征）或关系的部分。</a:t>
            </a:r>
          </a:p>
          <a:p>
            <a:pPr>
              <a:buClr>
                <a:srgbClr val="B2B2B2"/>
              </a:buClr>
              <a:buFont typeface="Wingdings" pitchFamily="2" charset="2"/>
              <a:buChar char="n"/>
            </a:pPr>
            <a:r>
              <a:rPr lang="zh-CN" altLang="en-US" dirty="0">
                <a:solidFill>
                  <a:srgbClr val="B2B2B2"/>
                </a:solidFill>
                <a:latin typeface="楷体_GB2312" pitchFamily="49" charset="-122"/>
                <a:ea typeface="楷体_GB2312" pitchFamily="49" charset="-122"/>
              </a:rPr>
              <a:t>谓词一般用大写字母（串）表示</a:t>
            </a:r>
            <a:r>
              <a:rPr lang="en-US" altLang="zh-CN" dirty="0">
                <a:solidFill>
                  <a:srgbClr val="B2B2B2"/>
                </a:solidFill>
                <a:latin typeface="楷体_GB2312" pitchFamily="49" charset="-122"/>
                <a:ea typeface="楷体_GB2312" pitchFamily="49" charset="-122"/>
              </a:rPr>
              <a:t>;</a:t>
            </a:r>
          </a:p>
          <a:p>
            <a:pPr algn="l">
              <a:lnSpc>
                <a:spcPct val="90000"/>
              </a:lnSpc>
              <a:spcBef>
                <a:spcPct val="20000"/>
              </a:spcBef>
              <a:buClr>
                <a:srgbClr val="B2B2B2"/>
              </a:buClr>
              <a:buFont typeface="Wingdings" pitchFamily="2" charset="2"/>
              <a:buChar char="n"/>
            </a:pPr>
            <a:r>
              <a:rPr lang="zh-CN" altLang="en-US" dirty="0">
                <a:solidFill>
                  <a:srgbClr val="B2B2B2"/>
                </a:solidFill>
                <a:latin typeface="楷体_GB2312" pitchFamily="49" charset="-122"/>
                <a:ea typeface="楷体_GB2312" pitchFamily="49" charset="-122"/>
              </a:rPr>
              <a:t>客体用小写字母表示。</a:t>
            </a:r>
          </a:p>
          <a:p>
            <a:endParaRPr lang="en-US" altLang="zh-CN" dirty="0">
              <a:solidFill>
                <a:srgbClr val="B2B2B2"/>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2300</TotalTime>
  <Words>8095</Words>
  <Application>Microsoft Office PowerPoint</Application>
  <PresentationFormat>全屏显示(4:3)</PresentationFormat>
  <Paragraphs>754</Paragraphs>
  <Slides>70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70</vt:i4>
      </vt:variant>
    </vt:vector>
  </HeadingPairs>
  <TitlesOfParts>
    <vt:vector size="77" baseType="lpstr">
      <vt:lpstr>黑体</vt:lpstr>
      <vt:lpstr>楷体_GB2312</vt:lpstr>
      <vt:lpstr>宋体</vt:lpstr>
      <vt:lpstr>Symbol</vt:lpstr>
      <vt:lpstr>Times New Roman</vt:lpstr>
      <vt:lpstr>Wingdings</vt:lpstr>
      <vt:lpstr>Notebook</vt:lpstr>
      <vt:lpstr>PowerPoint 演示文稿</vt:lpstr>
      <vt:lpstr>主要内容</vt:lpstr>
      <vt:lpstr>第二章:一阶谓词逻辑</vt:lpstr>
      <vt:lpstr>第二章:一阶谓词逻辑</vt:lpstr>
      <vt:lpstr>PowerPoint 演示文稿</vt:lpstr>
      <vt:lpstr>PowerPoint 演示文稿</vt:lpstr>
      <vt:lpstr>PowerPoint 演示文稿</vt:lpstr>
      <vt:lpstr>§2.1  量词化逻辑——谓词和量词</vt:lpstr>
      <vt:lpstr>§2.1  量词化逻辑——谓词和量词</vt:lpstr>
      <vt:lpstr>§2.1  量词化逻辑——谓词和量词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几个结论</vt:lpstr>
      <vt:lpstr>几个结论</vt:lpstr>
      <vt:lpstr>几个结论</vt:lpstr>
      <vt:lpstr>几个结论</vt:lpstr>
      <vt:lpstr>几个结论</vt:lpstr>
      <vt:lpstr>二、量词 Quantifier</vt:lpstr>
      <vt:lpstr>二、量词 Quantifier</vt:lpstr>
      <vt:lpstr>二、量词 Quantifier</vt:lpstr>
      <vt:lpstr>例1.4：</vt:lpstr>
      <vt:lpstr>例1.4（续1）</vt:lpstr>
      <vt:lpstr>量词的定义：</vt:lpstr>
      <vt:lpstr>量词的定义：</vt:lpstr>
      <vt:lpstr>量词的定义：</vt:lpstr>
      <vt:lpstr>例1.4 (续2)</vt:lpstr>
      <vt:lpstr>例1.4 (续2)</vt:lpstr>
      <vt:lpstr>不便之处</vt:lpstr>
      <vt:lpstr>不便之处</vt:lpstr>
      <vt:lpstr>三、全总个体域</vt:lpstr>
      <vt:lpstr>三、全总个体域</vt:lpstr>
      <vt:lpstr>例1.4 (续3)</vt:lpstr>
      <vt:lpstr>例1.4 (续3)</vt:lpstr>
      <vt:lpstr>例1.5:</vt:lpstr>
      <vt:lpstr>例1.5 (续1)</vt:lpstr>
      <vt:lpstr>例1.5 (续1)</vt:lpstr>
      <vt:lpstr>例1.5 (续2)</vt:lpstr>
      <vt:lpstr>例1.5 (续2)</vt:lpstr>
      <vt:lpstr>例1.5 (续2)</vt:lpstr>
      <vt:lpstr>例1.5 (续3)</vt:lpstr>
      <vt:lpstr>例1.5 (续3)</vt:lpstr>
      <vt:lpstr>四、自由变元与约束变元</vt:lpstr>
      <vt:lpstr>四、自由变元与约束变元</vt:lpstr>
      <vt:lpstr>四、自由变元与约束变元</vt:lpstr>
      <vt:lpstr>PowerPoint 演示文稿</vt:lpstr>
      <vt:lpstr>PowerPoint 演示文稿</vt:lpstr>
      <vt:lpstr>两个规则:</vt:lpstr>
      <vt:lpstr>两个规则:</vt:lpstr>
      <vt:lpstr>例1.7：</vt:lpstr>
      <vt:lpstr>例1.7：</vt:lpstr>
      <vt:lpstr>例1.7： （续）</vt:lpstr>
      <vt:lpstr>例1.7： （续）</vt:lpstr>
      <vt:lpstr>例1.7： （续）</vt:lpstr>
      <vt:lpstr>例1.7： （续）</vt:lpstr>
      <vt:lpstr>例1.7： （续）</vt:lpstr>
      <vt:lpstr>说  明</vt:lpstr>
      <vt:lpstr>说  明</vt:lpstr>
      <vt:lpstr>说  明</vt:lpstr>
      <vt:lpstr>基本要求</vt:lpstr>
      <vt:lpstr>作业</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fws</dc:creator>
  <cp:lastModifiedBy>admin</cp:lastModifiedBy>
  <cp:revision>233</cp:revision>
  <dcterms:created xsi:type="dcterms:W3CDTF">2002-08-01T13:37:15Z</dcterms:created>
  <dcterms:modified xsi:type="dcterms:W3CDTF">2018-09-27T00:55:30Z</dcterms:modified>
</cp:coreProperties>
</file>