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9"/>
  </p:notesMasterIdLst>
  <p:sldIdLst>
    <p:sldId id="341" r:id="rId2"/>
    <p:sldId id="350" r:id="rId3"/>
    <p:sldId id="349" r:id="rId4"/>
    <p:sldId id="395" r:id="rId5"/>
    <p:sldId id="394" r:id="rId6"/>
    <p:sldId id="393" r:id="rId7"/>
    <p:sldId id="396" r:id="rId8"/>
    <p:sldId id="397" r:id="rId9"/>
    <p:sldId id="398" r:id="rId10"/>
    <p:sldId id="352" r:id="rId11"/>
    <p:sldId id="399" r:id="rId12"/>
    <p:sldId id="378" r:id="rId13"/>
    <p:sldId id="379" r:id="rId14"/>
    <p:sldId id="444" r:id="rId15"/>
    <p:sldId id="383" r:id="rId16"/>
    <p:sldId id="401" r:id="rId17"/>
    <p:sldId id="402" r:id="rId18"/>
    <p:sldId id="385" r:id="rId19"/>
    <p:sldId id="404" r:id="rId20"/>
    <p:sldId id="403" r:id="rId21"/>
    <p:sldId id="386" r:id="rId22"/>
    <p:sldId id="381" r:id="rId23"/>
    <p:sldId id="405" r:id="rId24"/>
    <p:sldId id="388" r:id="rId25"/>
    <p:sldId id="389" r:id="rId26"/>
    <p:sldId id="406" r:id="rId27"/>
    <p:sldId id="390" r:id="rId28"/>
    <p:sldId id="384" r:id="rId29"/>
    <p:sldId id="408" r:id="rId30"/>
    <p:sldId id="407" r:id="rId31"/>
    <p:sldId id="353" r:id="rId32"/>
    <p:sldId id="409" r:id="rId33"/>
    <p:sldId id="410" r:id="rId34"/>
    <p:sldId id="447" r:id="rId35"/>
    <p:sldId id="354" r:id="rId36"/>
    <p:sldId id="355" r:id="rId37"/>
    <p:sldId id="414" r:id="rId38"/>
    <p:sldId id="413" r:id="rId39"/>
    <p:sldId id="412" r:id="rId40"/>
    <p:sldId id="448" r:id="rId41"/>
    <p:sldId id="411" r:id="rId42"/>
    <p:sldId id="445" r:id="rId43"/>
    <p:sldId id="417" r:id="rId44"/>
    <p:sldId id="446" r:id="rId45"/>
    <p:sldId id="449" r:id="rId46"/>
    <p:sldId id="416" r:id="rId47"/>
    <p:sldId id="415" r:id="rId48"/>
    <p:sldId id="391" r:id="rId49"/>
    <p:sldId id="450" r:id="rId50"/>
    <p:sldId id="441" r:id="rId51"/>
    <p:sldId id="452" r:id="rId52"/>
    <p:sldId id="451" r:id="rId53"/>
    <p:sldId id="440" r:id="rId54"/>
    <p:sldId id="439" r:id="rId55"/>
    <p:sldId id="392" r:id="rId56"/>
    <p:sldId id="418" r:id="rId57"/>
    <p:sldId id="453" r:id="rId58"/>
    <p:sldId id="359" r:id="rId59"/>
    <p:sldId id="420" r:id="rId60"/>
    <p:sldId id="419" r:id="rId61"/>
    <p:sldId id="360" r:id="rId62"/>
    <p:sldId id="421" r:id="rId63"/>
    <p:sldId id="422" r:id="rId64"/>
    <p:sldId id="424" r:id="rId65"/>
    <p:sldId id="423" r:id="rId66"/>
    <p:sldId id="361" r:id="rId67"/>
    <p:sldId id="425" r:id="rId68"/>
    <p:sldId id="435" r:id="rId69"/>
    <p:sldId id="437" r:id="rId70"/>
    <p:sldId id="436" r:id="rId71"/>
    <p:sldId id="438" r:id="rId72"/>
    <p:sldId id="362" r:id="rId73"/>
    <p:sldId id="427" r:id="rId74"/>
    <p:sldId id="426" r:id="rId75"/>
    <p:sldId id="428" r:id="rId76"/>
    <p:sldId id="429" r:id="rId77"/>
    <p:sldId id="364" r:id="rId78"/>
    <p:sldId id="443" r:id="rId79"/>
    <p:sldId id="442" r:id="rId80"/>
    <p:sldId id="430" r:id="rId81"/>
    <p:sldId id="365" r:id="rId82"/>
    <p:sldId id="432" r:id="rId83"/>
    <p:sldId id="431" r:id="rId84"/>
    <p:sldId id="433" r:id="rId85"/>
    <p:sldId id="434" r:id="rId86"/>
    <p:sldId id="366" r:id="rId87"/>
    <p:sldId id="367" r:id="rId88"/>
  </p:sldIdLst>
  <p:sldSz cx="9144000" cy="6858000" type="screen4x3"/>
  <p:notesSz cx="6858000" cy="9144000"/>
  <p:custDataLst>
    <p:tags r:id="rId9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0000"/>
    <a:srgbClr val="FF33CC"/>
    <a:srgbClr val="FF00FF"/>
    <a:srgbClr val="9933FF"/>
    <a:srgbClr val="0000FF"/>
    <a:srgbClr val="33CC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965092-541D-41D8-B4DE-434341AEA541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9109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65092-541D-41D8-B4DE-434341AEA541}" type="slidenum">
              <a:rPr lang="zh-CN" altLang="zh-CN" smtClean="0"/>
              <a:pPr/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958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noProof="0" smtClean="0"/>
              <a:t>单击此处编辑母版副标题样式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quarter" idx="2"/>
          </p:nvPr>
        </p:nvSpPr>
        <p:spPr>
          <a:xfrm>
            <a:off x="10842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C211437F-5643-4B7C-B33E-4CFF3C96A95D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22663" y="6096000"/>
            <a:ext cx="28956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zh-CN"/>
              <a:t>计算机科学与工程学院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51663" y="60960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4A8F8225-7901-45AB-AB55-D004252FC14F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2055" name="Picture 7" descr="图标-1"/>
          <p:cNvPicPr>
            <a:picLocks noChangeAspect="1" noChangeArrowheads="1"/>
          </p:cNvPicPr>
          <p:nvPr userDrawn="1"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8382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03E39B-76D3-4865-BF18-14ACF4EB7E48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D16BB-36DF-43E1-A323-D144E5169811}" type="slidenum">
              <a:rPr lang="zh-CN" altLang="zh-CN"/>
              <a:pPr/>
              <a:t>‹#›</a:t>
            </a:fld>
            <a:r>
              <a:rPr lang="zh-CN" altLang="zh-CN"/>
              <a:t>/87</a:t>
            </a:r>
          </a:p>
        </p:txBody>
      </p:sp>
    </p:spTree>
    <p:extLst>
      <p:ext uri="{BB962C8B-B14F-4D97-AF65-F5344CB8AC3E}">
        <p14:creationId xmlns:p14="http://schemas.microsoft.com/office/powerpoint/2010/main" val="770306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05000" cy="144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62600" cy="144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E1256-802E-47EC-B22E-A2D001CE0210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54745-0510-492D-BB19-15B7F1AC9831}" type="slidenum">
              <a:rPr lang="zh-CN" altLang="zh-CN"/>
              <a:pPr/>
              <a:t>‹#›</a:t>
            </a:fld>
            <a:r>
              <a:rPr lang="zh-CN" altLang="zh-CN"/>
              <a:t>/87</a:t>
            </a:r>
          </a:p>
        </p:txBody>
      </p:sp>
    </p:spTree>
    <p:extLst>
      <p:ext uri="{BB962C8B-B14F-4D97-AF65-F5344CB8AC3E}">
        <p14:creationId xmlns:p14="http://schemas.microsoft.com/office/powerpoint/2010/main" val="42463723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22031D-61FB-48C8-9342-345073EF61F8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F2565-7E26-453C-AD06-2DE5AF0FD319}" type="slidenum">
              <a:rPr lang="zh-CN" altLang="zh-CN"/>
              <a:pPr/>
              <a:t>‹#›</a:t>
            </a:fld>
            <a:r>
              <a:rPr lang="zh-CN" altLang="zh-CN"/>
              <a:t>/87</a:t>
            </a:r>
          </a:p>
        </p:txBody>
      </p:sp>
    </p:spTree>
    <p:extLst>
      <p:ext uri="{BB962C8B-B14F-4D97-AF65-F5344CB8AC3E}">
        <p14:creationId xmlns:p14="http://schemas.microsoft.com/office/powerpoint/2010/main" val="25334955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B18CDC-AF83-4904-8225-E547E57776B0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A9EEF-41AF-4448-82FE-77EFF214D315}" type="slidenum">
              <a:rPr lang="zh-CN" altLang="zh-CN"/>
              <a:pPr/>
              <a:t>‹#›</a:t>
            </a:fld>
            <a:r>
              <a:rPr lang="zh-CN" altLang="zh-CN"/>
              <a:t>/87</a:t>
            </a:r>
          </a:p>
        </p:txBody>
      </p:sp>
    </p:spTree>
    <p:extLst>
      <p:ext uri="{BB962C8B-B14F-4D97-AF65-F5344CB8AC3E}">
        <p14:creationId xmlns:p14="http://schemas.microsoft.com/office/powerpoint/2010/main" val="2150262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66813"/>
            <a:ext cx="3733800" cy="585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518B50-15D2-4BEC-AEA5-7633B7324E82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818FA-999D-4A7A-B273-D97E9316232C}" type="slidenum">
              <a:rPr lang="zh-CN" altLang="zh-CN"/>
              <a:pPr/>
              <a:t>‹#›</a:t>
            </a:fld>
            <a:r>
              <a:rPr lang="zh-CN" altLang="zh-CN"/>
              <a:t>/87</a:t>
            </a:r>
          </a:p>
        </p:txBody>
      </p:sp>
    </p:spTree>
    <p:extLst>
      <p:ext uri="{BB962C8B-B14F-4D97-AF65-F5344CB8AC3E}">
        <p14:creationId xmlns:p14="http://schemas.microsoft.com/office/powerpoint/2010/main" val="27278723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2D7187-56D1-42F6-B93C-DB7C4E2297FA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计算机学院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912CF-EB8F-488F-9349-BC0E2A19303D}" type="slidenum">
              <a:rPr lang="zh-CN" altLang="zh-CN"/>
              <a:pPr/>
              <a:t>‹#›</a:t>
            </a:fld>
            <a:r>
              <a:rPr lang="zh-CN" altLang="zh-CN"/>
              <a:t>/87</a:t>
            </a:r>
          </a:p>
        </p:txBody>
      </p:sp>
    </p:spTree>
    <p:extLst>
      <p:ext uri="{BB962C8B-B14F-4D97-AF65-F5344CB8AC3E}">
        <p14:creationId xmlns:p14="http://schemas.microsoft.com/office/powerpoint/2010/main" val="16852755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2026C3-DCC2-4901-AA12-37451837DDA3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计算机学院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7CF25-769D-432E-86EE-F9E81DD0CEAB}" type="slidenum">
              <a:rPr lang="zh-CN" altLang="zh-CN"/>
              <a:pPr/>
              <a:t>‹#›</a:t>
            </a:fld>
            <a:r>
              <a:rPr lang="zh-CN" altLang="zh-CN"/>
              <a:t>/87</a:t>
            </a:r>
          </a:p>
        </p:txBody>
      </p:sp>
    </p:spTree>
    <p:extLst>
      <p:ext uri="{BB962C8B-B14F-4D97-AF65-F5344CB8AC3E}">
        <p14:creationId xmlns:p14="http://schemas.microsoft.com/office/powerpoint/2010/main" val="41272002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6D45F-7F10-4F22-AE36-FDB320FC81B2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68C64-9F8D-4BEA-9A8C-2EF5BFAF5235}" type="slidenum">
              <a:rPr lang="zh-CN" altLang="zh-CN"/>
              <a:pPr/>
              <a:t>‹#›</a:t>
            </a:fld>
            <a:r>
              <a:rPr lang="zh-CN" altLang="zh-CN"/>
              <a:t>/87</a:t>
            </a:r>
          </a:p>
        </p:txBody>
      </p:sp>
    </p:spTree>
    <p:extLst>
      <p:ext uri="{BB962C8B-B14F-4D97-AF65-F5344CB8AC3E}">
        <p14:creationId xmlns:p14="http://schemas.microsoft.com/office/powerpoint/2010/main" val="10157728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DB9366-3288-4398-90E8-9566CC15796F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A5510-8071-416D-AFF6-F8879409BD77}" type="slidenum">
              <a:rPr lang="zh-CN" altLang="zh-CN"/>
              <a:pPr/>
              <a:t>‹#›</a:t>
            </a:fld>
            <a:r>
              <a:rPr lang="zh-CN" altLang="zh-CN"/>
              <a:t>/87</a:t>
            </a:r>
          </a:p>
        </p:txBody>
      </p:sp>
    </p:spTree>
    <p:extLst>
      <p:ext uri="{BB962C8B-B14F-4D97-AF65-F5344CB8AC3E}">
        <p14:creationId xmlns:p14="http://schemas.microsoft.com/office/powerpoint/2010/main" val="127235769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F8E4EA-46C1-48DF-9FC8-54D310AB67C9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计算机学院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63C71-0688-48A6-B804-723E861BE624}" type="slidenum">
              <a:rPr lang="zh-CN" altLang="zh-CN"/>
              <a:pPr/>
              <a:t>‹#›</a:t>
            </a:fld>
            <a:r>
              <a:rPr lang="zh-CN" altLang="zh-CN"/>
              <a:t>/87</a:t>
            </a:r>
          </a:p>
        </p:txBody>
      </p:sp>
    </p:spTree>
    <p:extLst>
      <p:ext uri="{BB962C8B-B14F-4D97-AF65-F5344CB8AC3E}">
        <p14:creationId xmlns:p14="http://schemas.microsoft.com/office/powerpoint/2010/main" val="34247821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>
          <a:outerShdw dist="107763" dir="2700000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7" name="Picture 3" descr="minispi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auto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32948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166813"/>
            <a:ext cx="7620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mtClean="0"/>
              <a:t> 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44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1216F087-4477-48AF-B940-A0FD822AA246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1000" y="6542088"/>
            <a:ext cx="3959225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FF00"/>
                </a:solidFill>
                <a:latin typeface="+mn-ea"/>
              </a:defRPr>
            </a:lvl1pPr>
          </a:lstStyle>
          <a:p>
            <a:r>
              <a:rPr lang="zh-CN"/>
              <a:t>计算机学院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1813" y="6542088"/>
            <a:ext cx="1905000" cy="16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FF00"/>
                </a:solidFill>
                <a:latin typeface="+mn-ea"/>
              </a:defRPr>
            </a:lvl1pPr>
          </a:lstStyle>
          <a:p>
            <a:fld id="{17152DC5-DC58-42DA-855E-71A5EEEDBCCA}" type="slidenum">
              <a:rPr lang="zh-CN" altLang="zh-CN"/>
              <a:pPr/>
              <a:t>‹#›</a:t>
            </a:fld>
            <a:r>
              <a:rPr lang="zh-CN" altLang="zh-CN"/>
              <a:t>/87</a:t>
            </a: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1066800" y="1012825"/>
            <a:ext cx="7558088" cy="5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6" name="Picture 12" descr="图标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CC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just" rtl="0" fontAlgn="base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itchFamily="2" charset="2"/>
        <a:buChar char="§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3932238"/>
            <a:ext cx="6858000" cy="823912"/>
          </a:xfrm>
        </p:spPr>
        <p:txBody>
          <a:bodyPr>
            <a:spAutoFit/>
          </a:bodyPr>
          <a:lstStyle/>
          <a:p>
            <a:r>
              <a:rPr lang="zh-CN" altLang="en-US" sz="4800" dirty="0" smtClean="0">
                <a:solidFill>
                  <a:srgbClr val="0000FF"/>
                </a:solidFill>
                <a:ea typeface="楷体_GB2312" pitchFamily="1" charset="-122"/>
              </a:rPr>
              <a:t>代术成</a:t>
            </a:r>
            <a:endParaRPr lang="zh-CN" sz="4800" dirty="0">
              <a:solidFill>
                <a:srgbClr val="0000FF"/>
              </a:solidFill>
              <a:ea typeface="楷体_GB2312" pitchFamily="1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495800"/>
            <a:ext cx="8382000" cy="2287588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3200" dirty="0">
                <a:solidFill>
                  <a:srgbClr val="990033"/>
                </a:solidFill>
              </a:rPr>
              <a:t>Email</a:t>
            </a:r>
            <a:r>
              <a:rPr lang="zh-CN" sz="3200" dirty="0" smtClean="0">
                <a:solidFill>
                  <a:srgbClr val="990033"/>
                </a:solidFill>
              </a:rPr>
              <a:t>：</a:t>
            </a:r>
            <a:r>
              <a:rPr lang="en-US" altLang="zh-CN" sz="3200" dirty="0" smtClean="0">
                <a:solidFill>
                  <a:srgbClr val="990033"/>
                </a:solidFill>
              </a:rPr>
              <a:t>daishucheng@scu.edu.cn</a:t>
            </a:r>
            <a:endParaRPr lang="zh-CN" altLang="zh-CN" sz="3200" dirty="0">
              <a:solidFill>
                <a:srgbClr val="990033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smtClean="0">
                <a:solidFill>
                  <a:srgbClr val="990033"/>
                </a:solidFill>
              </a:rPr>
              <a:t>18980455872</a:t>
            </a:r>
            <a:endParaRPr lang="zh-CN" altLang="zh-CN" sz="3200" dirty="0">
              <a:solidFill>
                <a:srgbClr val="990033"/>
              </a:solidFill>
            </a:endParaRPr>
          </a:p>
          <a:p>
            <a:pPr>
              <a:lnSpc>
                <a:spcPct val="150000"/>
              </a:lnSpc>
            </a:pPr>
            <a:fld id="{681B7335-81B3-4586-8D1A-ED5127358632}" type="datetime3">
              <a:rPr lang="zh-CN" altLang="en-US" sz="3200">
                <a:solidFill>
                  <a:srgbClr val="00CC99"/>
                </a:solidFill>
              </a:rPr>
              <a:pPr>
                <a:lnSpc>
                  <a:spcPct val="150000"/>
                </a:lnSpc>
              </a:pPr>
              <a:t>2018年9月27日星期四</a:t>
            </a:fld>
            <a:endParaRPr lang="zh-CN" altLang="zh-CN" sz="3200" dirty="0">
              <a:solidFill>
                <a:srgbClr val="00CC99"/>
              </a:solidFill>
            </a:endParaRPr>
          </a:p>
        </p:txBody>
      </p:sp>
      <p:sp>
        <p:nvSpPr>
          <p:cNvPr id="4100" name="WordArt 4"/>
          <p:cNvSpPr>
            <a:spLocks noChangeArrowheads="1" noChangeShapeType="1"/>
          </p:cNvSpPr>
          <p:nvPr/>
        </p:nvSpPr>
        <p:spPr bwMode="auto">
          <a:xfrm>
            <a:off x="406400" y="1524000"/>
            <a:ext cx="8280400" cy="2362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9600" kern="10">
                <a:ln w="6350" cmpd="sng">
                  <a:solidFill>
                    <a:srgbClr val="CC00CC"/>
                  </a:solidFill>
                  <a:round/>
                  <a:headEnd/>
                  <a:tailEnd/>
                </a:ln>
                <a:solidFill>
                  <a:srgbClr val="CC00CC"/>
                </a:solidFill>
                <a:latin typeface="黑体"/>
                <a:ea typeface="黑体"/>
              </a:rPr>
              <a:t>离散　　数学</a:t>
            </a:r>
          </a:p>
        </p:txBody>
      </p:sp>
      <p:sp>
        <p:nvSpPr>
          <p:cNvPr id="4101" name="WordArt 5"/>
          <p:cNvSpPr>
            <a:spLocks noChangeArrowheads="1" noChangeShapeType="1"/>
          </p:cNvSpPr>
          <p:nvPr/>
        </p:nvSpPr>
        <p:spPr bwMode="auto">
          <a:xfrm>
            <a:off x="3048000" y="3200400"/>
            <a:ext cx="2809875" cy="5619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4400" kern="10">
                <a:ln w="9525" cap="sq" cmpd="sng">
                  <a:solidFill>
                    <a:srgbClr val="00FF00"/>
                  </a:solidFill>
                  <a:round/>
                  <a:headEnd/>
                  <a:tailEnd/>
                </a:ln>
                <a:solidFill>
                  <a:srgbClr val="008080"/>
                </a:solidFill>
                <a:latin typeface="黑体"/>
                <a:ea typeface="黑体"/>
              </a:rPr>
              <a:t>计算机学院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95DC-3819-4543-AC32-82C08E695A37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64CB-6897-4D31-9F43-A14E73C750D8}" type="slidenum">
              <a:rPr lang="zh-CN" altLang="zh-CN"/>
              <a:pPr/>
              <a:t>10</a:t>
            </a:fld>
            <a:r>
              <a:rPr lang="zh-CN" altLang="zh-CN"/>
              <a:t>/87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042988" y="1196975"/>
            <a:ext cx="7705725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>
              <a:buFont typeface="Wingdings" pitchFamily="2" charset="2"/>
              <a:buChar char="n"/>
            </a:pP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2-2.2 </a:t>
            </a:r>
          </a:p>
          <a:p>
            <a:pPr algn="just">
              <a:buFont typeface="Wingdings" pitchFamily="2" charset="2"/>
              <a:buNone/>
            </a:pP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/>
              <a:t>  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,...x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元谓词，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t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,...t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是项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  </a:t>
            </a:r>
          </a:p>
          <a:p>
            <a:pPr algn="just">
              <a:buFont typeface="Wingdings" pitchFamily="2" charset="2"/>
              <a:buNone/>
            </a:pP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则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P(t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,...t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原子谓词公式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，简称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原子公式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2-2.3</a:t>
            </a:r>
          </a:p>
          <a:p>
            <a:pPr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满足下列条件的表达式，称为合适公式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简称公式。</a:t>
            </a:r>
          </a:p>
          <a:p>
            <a:pPr>
              <a:buClr>
                <a:srgbClr val="DDDDDD"/>
              </a:buClr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）原子公式是合适公式；</a:t>
            </a:r>
          </a:p>
          <a:p>
            <a:pPr>
              <a:buClr>
                <a:srgbClr val="DDDDDD"/>
              </a:buClr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）若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H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是合适公式，则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G)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H)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(G∨H)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、 </a:t>
            </a:r>
          </a:p>
          <a:p>
            <a:pPr>
              <a:buClr>
                <a:srgbClr val="DDDDDD"/>
              </a:buClr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(G∧H)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(G→H)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(G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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H)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也是合适公式；</a:t>
            </a:r>
          </a:p>
          <a:p>
            <a:pPr>
              <a:buClr>
                <a:srgbClr val="DDDDDD"/>
              </a:buClr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）若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是合适公式，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是个体变量，则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x)G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x)G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也 </a:t>
            </a:r>
          </a:p>
          <a:p>
            <a:pPr>
              <a:buClr>
                <a:srgbClr val="DDDDDD"/>
              </a:buClr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是合适公式；</a:t>
            </a:r>
          </a:p>
          <a:p>
            <a:pPr>
              <a:buClr>
                <a:srgbClr val="DDDDDD"/>
              </a:buClr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）仅仅由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1)-3)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产生的表达式才是合适公式。</a:t>
            </a:r>
            <a:endParaRPr lang="zh-CN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>
              <a:lnSpc>
                <a:spcPct val="110000"/>
              </a:lnSpc>
              <a:buClr>
                <a:srgbClr val="DDDDDD"/>
              </a:buClr>
            </a:pPr>
            <a:endParaRPr lang="zh-CN" altLang="zh-CN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BBDE-8BD6-4A64-9E98-854CA81F7946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1DD7F-E1E8-4FA1-9CF0-747CAAACD098}" type="slidenum">
              <a:rPr lang="zh-CN" altLang="zh-CN"/>
              <a:pPr/>
              <a:t>11</a:t>
            </a:fld>
            <a:r>
              <a:rPr lang="zh-CN" altLang="zh-CN"/>
              <a:t>/87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42988" y="1196975"/>
            <a:ext cx="7705725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2-2.2 </a:t>
            </a:r>
          </a:p>
          <a:p>
            <a:pPr algn="just">
              <a:buFont typeface="Wingdings" pitchFamily="2" charset="2"/>
              <a:buNone/>
            </a:pP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dirty="0"/>
              <a:t>  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P(x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,...x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元谓词，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t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,...t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是项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  </a:t>
            </a:r>
          </a:p>
          <a:p>
            <a:pPr algn="just">
              <a:buFont typeface="Wingdings" pitchFamily="2" charset="2"/>
              <a:buNone/>
            </a:pP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则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P(t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,...t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是原子谓词公式，简称原子公式。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2-2.3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zh-CN" b="1" dirty="0">
                <a:solidFill>
                  <a:srgbClr val="CC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满足下列条件的表达式，称为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合适公式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简称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公式</a:t>
            </a:r>
            <a:r>
              <a:rPr lang="zh-CN" b="1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r>
              <a:rPr lang="zh-CN" b="1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）原子公式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是合适公式；</a:t>
            </a:r>
          </a:p>
          <a:p>
            <a:r>
              <a:rPr lang="zh-CN" b="1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若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H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是合适公式，则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G)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H)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(G∨H)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、 </a:t>
            </a:r>
          </a:p>
          <a:p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(G∧H)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(G→H)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(G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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H)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也是合适公式；</a:t>
            </a:r>
          </a:p>
          <a:p>
            <a:r>
              <a:rPr lang="zh-CN" b="1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若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是合适公式，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是个体变量，则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x)G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x)G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也 </a:t>
            </a:r>
          </a:p>
          <a:p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 是合适公式；</a:t>
            </a:r>
          </a:p>
          <a:p>
            <a:r>
              <a:rPr lang="zh-CN" b="1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）仅仅由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1)-3)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产生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b="1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表达式</a:t>
            </a:r>
            <a:r>
              <a:rPr lang="zh-CN" b="1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合适公式</a:t>
            </a:r>
            <a:r>
              <a:rPr lang="zh-CN" b="1" dirty="0">
                <a:latin typeface="楷体_GB2312" pitchFamily="1" charset="-122"/>
                <a:ea typeface="楷体_GB2312" pitchFamily="1" charset="-122"/>
              </a:rPr>
              <a:t>。</a:t>
            </a:r>
            <a:endParaRPr lang="zh-CN" dirty="0">
              <a:latin typeface="楷体_GB2312" pitchFamily="1" charset="-122"/>
              <a:ea typeface="楷体_GB2312" pitchFamily="1" charset="-122"/>
            </a:endParaRPr>
          </a:p>
          <a:p>
            <a:pPr algn="just">
              <a:lnSpc>
                <a:spcPct val="110000"/>
              </a:lnSpc>
            </a:pPr>
            <a:endParaRPr lang="zh-CN" altLang="zh-CN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25DD-B129-4DAD-AABA-897CF4CA1A98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D317-BADF-4875-8841-9CC7CBF2C994}" type="slidenum">
              <a:rPr lang="zh-CN" altLang="zh-CN"/>
              <a:pPr/>
              <a:t>12</a:t>
            </a:fld>
            <a:r>
              <a:rPr lang="zh-CN" altLang="zh-CN"/>
              <a:t>/87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endParaRPr lang="zh-CN" altLang="zh-CN" sz="360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87887"/>
          </a:xfrm>
          <a:noFill/>
          <a:ln/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例2.2：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(P(x)→(Q(x,y)∨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en-US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R(x,a,f(z))))</a:t>
            </a:r>
          </a:p>
          <a:p>
            <a:pPr>
              <a:buFont typeface="Wingdings" pitchFamily="2" charset="2"/>
              <a:buNone/>
            </a:pP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		</a:t>
            </a:r>
            <a:r>
              <a:rPr lang="en-US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(P(x)∨R(y))</a:t>
            </a:r>
          </a:p>
          <a:p>
            <a:pPr>
              <a:buFont typeface="Wingdings" pitchFamily="2" charset="2"/>
              <a:buNone/>
            </a:pP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		</a:t>
            </a:r>
            <a:r>
              <a:rPr lang="zh-CN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en-US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x)(P(x))</a:t>
            </a:r>
            <a:endParaRPr lang="zh-CN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等都是公式。</a:t>
            </a:r>
            <a:endParaRPr lang="zh-CN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而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		     </a:t>
            </a:r>
            <a:r>
              <a:rPr lang="zh-CN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en-US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x)</a:t>
            </a:r>
            <a:r>
              <a:rPr lang="en-US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en-US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P(x)→R(x)</a:t>
            </a:r>
          </a:p>
          <a:p>
            <a:pPr>
              <a:buFont typeface="Wingdings" pitchFamily="2" charset="2"/>
              <a:buNone/>
            </a:pP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		     </a:t>
            </a:r>
            <a:r>
              <a:rPr lang="zh-CN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en-US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x)∨P(x)(</a:t>
            </a:r>
            <a:r>
              <a:rPr lang="en-US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endParaRPr lang="zh-CN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等则不是公式，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前者括号不匹配，后者量词无辖域。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D9E-2E5B-4AA3-B646-0B22BED48D9D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2056-ED12-4036-856F-95A2D318E08B}" type="slidenum">
              <a:rPr lang="zh-CN" altLang="zh-CN"/>
              <a:pPr/>
              <a:t>13</a:t>
            </a:fld>
            <a:r>
              <a:rPr lang="zh-CN" altLang="zh-CN"/>
              <a:t>/87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二、公式的解释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16013" y="1219200"/>
            <a:ext cx="7704137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2-2.4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是定义在论域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上的谓词公式。当按照下面规则为常量标识符、函数标识符和谓词标识符</a:t>
            </a:r>
            <a:r>
              <a:rPr lang="zh-CN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赋值</a:t>
            </a:r>
            <a:r>
              <a:rPr lang="zh-CN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时，称为对公式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的一个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解释（指派）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I 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对每个常量标识符赋予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中的一个元素；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对每个（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元）函数标识符指定</a:t>
            </a:r>
            <a:r>
              <a:rPr lang="zh-CN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一个具体的函数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对每个</a:t>
            </a:r>
            <a:r>
              <a:rPr lang="zh-CN" b="1">
                <a:solidFill>
                  <a:srgbClr val="0000FF"/>
                </a:solidFill>
              </a:rPr>
              <a:t>（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元</a:t>
            </a:r>
            <a:r>
              <a:rPr lang="zh-CN" b="1">
                <a:solidFill>
                  <a:srgbClr val="0000FF"/>
                </a:solidFill>
              </a:rPr>
              <a:t>）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谓词符号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指定</a:t>
            </a:r>
            <a:r>
              <a:rPr lang="zh-CN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一个具体的命题函数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注：定义中所谓指定一个具体函数，即是对每组可能的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变量值给出函数的对应值；所谓指定一个具体命题函数，就是对每组可能的客体变元取值给出谓词的对应值，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表示逻辑真，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表示逻辑假。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C186-A32F-4AA0-AAF9-93EFDAB6C8CE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5C38-40FF-4664-906B-62AE50E0F6A8}" type="slidenum">
              <a:rPr lang="zh-CN" altLang="zh-CN"/>
              <a:pPr/>
              <a:t>14</a:t>
            </a:fld>
            <a:r>
              <a:rPr lang="zh-CN" altLang="zh-CN"/>
              <a:t>/87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二、公式的解释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16013" y="1219200"/>
            <a:ext cx="7704137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2-2.4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是定义在论域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上的谓词公式。当按照下面规则为常量标识符、函数标识符和谓词标识符</a:t>
            </a:r>
            <a:r>
              <a:rPr lang="zh-CN" b="1">
                <a:latin typeface="Times New Roman"/>
                <a:ea typeface="楷体_GB2312" pitchFamily="1" charset="-122"/>
              </a:rPr>
              <a:t>“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赋值</a:t>
            </a:r>
            <a:r>
              <a:rPr lang="zh-CN" b="1">
                <a:latin typeface="Times New Roman"/>
                <a:ea typeface="楷体_GB2312" pitchFamily="1" charset="-122"/>
              </a:rPr>
              <a:t>”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时，称为对公式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的一个解释（指派）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I 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：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对每个常量标识符赋予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中的一个元素；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对每个（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元）函数标识符指定一个具体的函数；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对每个</a:t>
            </a:r>
            <a:r>
              <a:rPr lang="zh-CN" b="1"/>
              <a:t>（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/>
              <a:t>元）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谓词符号</a:t>
            </a: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指定一个具体的命题函数；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注：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定义中所谓指定一个具体函数，即是对每组可能的</a:t>
            </a:r>
          </a:p>
          <a:p>
            <a:pPr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变量值给出函数的对应值；所谓指定一个具体命题函数，就是对每组可能的客体变元取值给出谓词的对应值，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表示逻辑真，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表示逻辑假。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1709-0622-420B-BC6B-C7B1AEA1ABB7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27BB-1697-4159-B371-C96FF4CB6D2C}" type="slidenum">
              <a:rPr lang="zh-CN" altLang="zh-CN"/>
              <a:pPr/>
              <a:t>15</a:t>
            </a:fld>
            <a:r>
              <a:rPr lang="zh-CN" altLang="zh-CN"/>
              <a:t>/87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含有量词的公式的解释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77162" cy="468788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对于含有量词的公式的解释，需要根据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量词的逻辑意义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来决定公式的值。</a:t>
            </a: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设论域  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D={a</a:t>
            </a:r>
            <a:r>
              <a:rPr lang="zh-CN" altLang="zh-CN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zh-CN" altLang="zh-CN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zh-CN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zh-CN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}</a:t>
            </a:r>
          </a:p>
          <a:p>
            <a:pPr>
              <a:buClr>
                <a:srgbClr val="DDDDDD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1)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x)P(x)  P(a</a:t>
            </a:r>
            <a:r>
              <a:rPr lang="zh-CN" altLang="zh-CN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1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) ∧ P(a</a:t>
            </a:r>
            <a:r>
              <a:rPr lang="zh-CN" altLang="zh-CN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2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) ∧</a:t>
            </a:r>
            <a:r>
              <a:rPr lang="zh-CN" altLang="zh-CN">
                <a:solidFill>
                  <a:srgbClr val="DDDDDD"/>
                </a:solidFill>
                <a:latin typeface="Times New Roman"/>
                <a:ea typeface="楷体_GB2312" pitchFamily="1" charset="-122"/>
                <a:sym typeface="Symbol" pitchFamily="18" charset="2"/>
              </a:rPr>
              <a:t>…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∧P(a</a:t>
            </a:r>
            <a:r>
              <a:rPr lang="zh-CN" altLang="zh-CN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Clr>
                <a:srgbClr val="DDDDDD"/>
              </a:buCl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表示公式（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x)P(x)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值为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当且仅当</a:t>
            </a:r>
            <a:r>
              <a:rPr lang="zh-CN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对论  </a:t>
            </a:r>
          </a:p>
          <a:p>
            <a:pPr>
              <a:buClr>
                <a:srgbClr val="DDDDDD"/>
              </a:buClr>
              <a:buFont typeface="Wingdings" pitchFamily="2" charset="2"/>
              <a:buNone/>
            </a:pP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域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中每个元素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a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 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P(a)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的值为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Clr>
                <a:srgbClr val="DDDDDD"/>
              </a:buClr>
              <a:buFont typeface="Wingdings" pitchFamily="2" charset="2"/>
              <a:buNone/>
            </a:pP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2)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x)P(x)  P(a</a:t>
            </a:r>
            <a:r>
              <a:rPr lang="zh-CN" altLang="zh-CN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1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rgbClr val="DDDDDD"/>
                </a:solidFill>
                <a:ea typeface="楷体_GB2312" pitchFamily="1" charset="-122"/>
                <a:sym typeface="Symbol" pitchFamily="18" charset="2"/>
              </a:rPr>
              <a:t>∨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P(a</a:t>
            </a:r>
            <a:r>
              <a:rPr lang="zh-CN" altLang="zh-CN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2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rgbClr val="DDDDDD"/>
                </a:solidFill>
                <a:ea typeface="楷体_GB2312" pitchFamily="1" charset="-122"/>
                <a:sym typeface="Symbol" pitchFamily="18" charset="2"/>
              </a:rPr>
              <a:t>∨</a:t>
            </a:r>
            <a:r>
              <a:rPr lang="zh-CN" altLang="zh-CN">
                <a:solidFill>
                  <a:srgbClr val="DDDDDD"/>
                </a:solidFill>
                <a:latin typeface="Times New Roman"/>
                <a:ea typeface="楷体_GB2312" pitchFamily="1" charset="-122"/>
                <a:sym typeface="Symbol" pitchFamily="18" charset="2"/>
              </a:rPr>
              <a:t>…</a:t>
            </a:r>
            <a:r>
              <a:rPr lang="zh-CN" altLang="zh-CN">
                <a:solidFill>
                  <a:srgbClr val="DDDDDD"/>
                </a:solidFill>
                <a:ea typeface="楷体_GB2312" pitchFamily="1" charset="-122"/>
              </a:rPr>
              <a:t>∨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P(a</a:t>
            </a:r>
            <a:r>
              <a:rPr lang="zh-CN" altLang="zh-CN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Clr>
                <a:srgbClr val="DDDDDD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表示公式（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x)P(x)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值为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altLang="zh-CN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当且仅当</a:t>
            </a:r>
            <a:r>
              <a:rPr lang="zh-CN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对论域 </a:t>
            </a:r>
          </a:p>
          <a:p>
            <a:pPr>
              <a:buClr>
                <a:srgbClr val="DDDDDD"/>
              </a:buClr>
              <a:buFont typeface="Wingdings" pitchFamily="2" charset="2"/>
              <a:buNone/>
            </a:pP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中每个元素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a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 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P(a)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的值为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8CA6-06BA-4510-9A3A-85E956007544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055A-068E-49F0-9628-6E6E32C0F5F4}" type="slidenum">
              <a:rPr lang="zh-CN" altLang="zh-CN"/>
              <a:pPr/>
              <a:t>16</a:t>
            </a:fld>
            <a:r>
              <a:rPr lang="zh-CN" altLang="zh-CN"/>
              <a:t>/87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含有量词的公式的解释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77162" cy="5243349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b="0" dirty="0">
                <a:latin typeface="楷体_GB2312" pitchFamily="1" charset="-122"/>
                <a:ea typeface="楷体_GB2312" pitchFamily="1" charset="-122"/>
              </a:rPr>
              <a:t>对于含有量词的公式的解释，需要根据量词的逻辑意义来决定公式的值。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设论域  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D={a</a:t>
            </a:r>
            <a:r>
              <a:rPr lang="zh-CN" altLang="zh-CN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zh-CN" altLang="zh-CN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zh-CN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zh-CN" altLang="zh-CN" dirty="0">
                <a:solidFill>
                  <a:srgbClr val="33CC33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1)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x)P(x)  P(a</a:t>
            </a:r>
            <a:r>
              <a:rPr lang="zh-CN" altLang="zh-CN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) ∧ P(a</a:t>
            </a:r>
            <a:r>
              <a:rPr lang="zh-CN" altLang="zh-CN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2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) ∧</a:t>
            </a:r>
            <a:r>
              <a:rPr lang="zh-CN" altLang="zh-CN" dirty="0">
                <a:solidFill>
                  <a:srgbClr val="0000FF"/>
                </a:solidFill>
                <a:latin typeface="Times New Roman"/>
                <a:ea typeface="楷体_GB2312" pitchFamily="1" charset="-122"/>
                <a:sym typeface="Symbol" pitchFamily="18" charset="2"/>
              </a:rPr>
              <a:t>…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∧P(a</a:t>
            </a:r>
            <a:r>
              <a:rPr lang="zh-CN" altLang="zh-CN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表示公式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x)P(x)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值为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当且仅当</a:t>
            </a:r>
            <a:r>
              <a:rPr lang="zh-CN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对</a:t>
            </a:r>
            <a:r>
              <a:rPr lang="zh-CN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论域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中每个元素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a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 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P(a)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的值为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solidFill>
                  <a:srgbClr val="33CC33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2)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x)P(x)  P(a</a:t>
            </a:r>
            <a:r>
              <a:rPr lang="zh-CN" altLang="zh-CN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1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) </a:t>
            </a:r>
            <a:r>
              <a:rPr lang="zh-CN" altLang="zh-CN" dirty="0">
                <a:solidFill>
                  <a:srgbClr val="DDDDDD"/>
                </a:solidFill>
                <a:ea typeface="楷体_GB2312" pitchFamily="1" charset="-122"/>
                <a:sym typeface="Symbol" pitchFamily="18" charset="2"/>
              </a:rPr>
              <a:t>∨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P(a</a:t>
            </a:r>
            <a:r>
              <a:rPr lang="zh-CN" altLang="zh-CN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2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) </a:t>
            </a:r>
            <a:r>
              <a:rPr lang="zh-CN" altLang="zh-CN" dirty="0">
                <a:solidFill>
                  <a:srgbClr val="DDDDDD"/>
                </a:solidFill>
                <a:ea typeface="楷体_GB2312" pitchFamily="1" charset="-122"/>
                <a:sym typeface="Symbol" pitchFamily="18" charset="2"/>
              </a:rPr>
              <a:t>∨</a:t>
            </a:r>
            <a:r>
              <a:rPr lang="zh-CN" altLang="zh-CN" dirty="0">
                <a:solidFill>
                  <a:srgbClr val="DDDDDD"/>
                </a:solidFill>
                <a:latin typeface="Times New Roman"/>
                <a:ea typeface="楷体_GB2312" pitchFamily="1" charset="-122"/>
                <a:sym typeface="Symbol" pitchFamily="18" charset="2"/>
              </a:rPr>
              <a:t>…</a:t>
            </a:r>
            <a:r>
              <a:rPr lang="zh-CN" altLang="zh-CN" dirty="0">
                <a:solidFill>
                  <a:srgbClr val="DDDDDD"/>
                </a:solidFill>
                <a:ea typeface="楷体_GB2312" pitchFamily="1" charset="-122"/>
              </a:rPr>
              <a:t>∨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P(a</a:t>
            </a:r>
            <a:r>
              <a:rPr lang="zh-CN" altLang="zh-CN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表示公式（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x)P(x)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值为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altLang="zh-CN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当且仅当</a:t>
            </a:r>
            <a:r>
              <a:rPr lang="zh-CN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对论域 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中每个元素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a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 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P(a)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的值为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E049-C726-4215-9917-CB5C51437A78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8811-7A3B-4A1B-A0DF-30504D2B19F7}" type="slidenum">
              <a:rPr lang="zh-CN" altLang="zh-CN"/>
              <a:pPr/>
              <a:t>17</a:t>
            </a:fld>
            <a:r>
              <a:rPr lang="zh-CN" altLang="zh-CN"/>
              <a:t>/87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含有量词的公式的解释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77162" cy="472628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b="0" dirty="0">
                <a:latin typeface="楷体_GB2312" pitchFamily="1" charset="-122"/>
                <a:ea typeface="楷体_GB2312" pitchFamily="1" charset="-122"/>
              </a:rPr>
              <a:t>对于含有量词的公式的解释，需要根据量词的逻辑意义来决定公式的值。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设论域  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D={a</a:t>
            </a:r>
            <a:r>
              <a:rPr lang="zh-CN" altLang="zh-CN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zh-CN" altLang="zh-CN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zh-CN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zh-CN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zh-CN" altLang="zh-CN" dirty="0">
                <a:solidFill>
                  <a:srgbClr val="33CC33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1)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x)P(x)  P(a</a:t>
            </a:r>
            <a:r>
              <a:rPr lang="zh-CN" altLang="zh-CN" b="0" baseline="-250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1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) ∧ P(a</a:t>
            </a:r>
            <a:r>
              <a:rPr lang="zh-CN" altLang="zh-CN" b="0" baseline="-250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2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) ∧</a:t>
            </a:r>
            <a:r>
              <a:rPr lang="zh-CN" altLang="zh-CN" b="0" dirty="0">
                <a:latin typeface="Times New Roman"/>
                <a:ea typeface="楷体_GB2312" pitchFamily="1" charset="-122"/>
                <a:sym typeface="Symbol" pitchFamily="18" charset="2"/>
              </a:rPr>
              <a:t>…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∧P(a</a:t>
            </a:r>
            <a:r>
              <a:rPr lang="zh-CN" altLang="zh-CN" b="0" baseline="-25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表示公式（</a:t>
            </a:r>
            <a:r>
              <a:rPr 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x)P(x)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值为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0" dirty="0">
                <a:latin typeface="Times New Roman"/>
                <a:ea typeface="楷体_GB2312" pitchFamily="1" charset="-122"/>
              </a:rPr>
              <a:t>“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当且仅当</a:t>
            </a:r>
            <a:r>
              <a:rPr lang="zh-CN" b="0" dirty="0">
                <a:latin typeface="Times New Roman"/>
                <a:ea typeface="楷体_GB2312" pitchFamily="1" charset="-122"/>
              </a:rPr>
              <a:t>”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对</a:t>
            </a:r>
            <a:r>
              <a:rPr lang="zh-CN" b="0" dirty="0" smtClean="0">
                <a:latin typeface="楷体_GB2312" pitchFamily="1" charset="-122"/>
                <a:ea typeface="楷体_GB2312" pitchFamily="1" charset="-122"/>
              </a:rPr>
              <a:t>论域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中每个元素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a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， 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P(a)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的值为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solidFill>
                  <a:srgbClr val="33CC33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2)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x)P(x)  P(a</a:t>
            </a:r>
            <a:r>
              <a:rPr lang="zh-CN" altLang="zh-CN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) </a:t>
            </a:r>
            <a:r>
              <a:rPr lang="zh-CN" altLang="zh-CN" dirty="0">
                <a:solidFill>
                  <a:srgbClr val="0000FF"/>
                </a:solidFill>
                <a:ea typeface="楷体_GB2312" pitchFamily="1" charset="-122"/>
                <a:sym typeface="Symbol" pitchFamily="18" charset="2"/>
              </a:rPr>
              <a:t>∨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P(a</a:t>
            </a:r>
            <a:r>
              <a:rPr lang="zh-CN" altLang="zh-CN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2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) </a:t>
            </a:r>
            <a:r>
              <a:rPr lang="zh-CN" altLang="zh-CN" dirty="0">
                <a:solidFill>
                  <a:srgbClr val="0000FF"/>
                </a:solidFill>
                <a:ea typeface="楷体_GB2312" pitchFamily="1" charset="-122"/>
                <a:sym typeface="Symbol" pitchFamily="18" charset="2"/>
              </a:rPr>
              <a:t>∨</a:t>
            </a:r>
            <a:r>
              <a:rPr lang="zh-CN" altLang="zh-CN" dirty="0">
                <a:solidFill>
                  <a:srgbClr val="0000FF"/>
                </a:solidFill>
                <a:latin typeface="Times New Roman"/>
                <a:ea typeface="楷体_GB2312" pitchFamily="1" charset="-122"/>
                <a:sym typeface="Symbol" pitchFamily="18" charset="2"/>
              </a:rPr>
              <a:t>…</a:t>
            </a:r>
            <a:r>
              <a:rPr lang="zh-CN" altLang="zh-CN" dirty="0">
                <a:solidFill>
                  <a:srgbClr val="0000FF"/>
                </a:solidFill>
                <a:ea typeface="楷体_GB2312" pitchFamily="1" charset="-122"/>
              </a:rPr>
              <a:t>∨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P(a</a:t>
            </a:r>
            <a:r>
              <a:rPr lang="zh-CN" altLang="zh-CN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表示公式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x)P(x)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值为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altLang="zh-CN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当且仅当</a:t>
            </a:r>
            <a:r>
              <a:rPr lang="zh-CN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对</a:t>
            </a:r>
            <a:r>
              <a:rPr lang="zh-CN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论域 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中每个元素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a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 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P(a)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的值为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61C1-3889-458D-8BBD-99484BB321E0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3F1F-6513-40D5-B7AE-90B62B7DAE4F}" type="slidenum">
              <a:rPr lang="zh-CN" altLang="zh-CN"/>
              <a:pPr/>
              <a:t>18</a:t>
            </a:fld>
            <a:r>
              <a:rPr lang="zh-CN" altLang="zh-CN"/>
              <a:t>/87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36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981075"/>
            <a:ext cx="7850187" cy="1098550"/>
          </a:xfrm>
          <a:noFill/>
          <a:ln/>
        </p:spPr>
        <p:txBody>
          <a:bodyPr/>
          <a:lstStyle/>
          <a:p>
            <a:pPr algn="l"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例2.3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设公式：(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x)(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(P(x,y)→Q(x,y))。</a:t>
            </a:r>
            <a:br>
              <a:rPr lang="en-US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</a:br>
            <a:r>
              <a:rPr lang="zh-CN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在如下给定的解释下,判断该公式的真值。</a:t>
            </a:r>
            <a:endParaRPr lang="zh-CN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71550" y="2060575"/>
            <a:ext cx="78486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800" b="1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1)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800" b="1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解释</a:t>
            </a:r>
            <a:r>
              <a:rPr lang="en-US" sz="2800" b="1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800" b="1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为：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sz="2800" b="1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①个体域为</a:t>
            </a:r>
            <a:r>
              <a:rPr lang="en-US" sz="2800" b="1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800" b="1" baseline="30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(严格大于0的整数)；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②P(x,y)指定为：</a:t>
            </a:r>
            <a:r>
              <a:rPr lang="zh-CN" sz="2800" b="1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y≥x</a:t>
            </a:r>
            <a:r>
              <a:rPr lang="zh-CN" sz="2800" b="1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③Q(x,y)指定为：</a:t>
            </a:r>
            <a:r>
              <a:rPr lang="zh-CN" sz="2800" b="1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y≥1</a:t>
            </a:r>
            <a:r>
              <a:rPr lang="zh-CN" sz="2800" b="1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则原公式的真值为</a:t>
            </a:r>
            <a:r>
              <a:rPr lang="zh-CN" sz="2800" b="1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800" b="1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。因确能找到一个x（=1）∈N</a:t>
            </a:r>
            <a:r>
              <a:rPr lang="zh-CN" sz="2800" b="1" baseline="30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，使得对任意y,都有y≥x和y≥1。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此时蕴涵公式的前件为真，后件也为真。所以，整个公式为真。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BE8C9-3C3D-4C8F-8476-ECB91A39961C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D68F-49D7-4FC8-B9DD-89A49A703193}" type="slidenum">
              <a:rPr lang="zh-CN" altLang="zh-CN"/>
              <a:pPr/>
              <a:t>19</a:t>
            </a:fld>
            <a:r>
              <a:rPr lang="zh-CN" altLang="zh-CN"/>
              <a:t>/87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36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981075"/>
            <a:ext cx="7850187" cy="1098550"/>
          </a:xfrm>
          <a:noFill/>
          <a:ln/>
        </p:spPr>
        <p:txBody>
          <a:bodyPr/>
          <a:lstStyle/>
          <a:p>
            <a:pPr algn="l"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例2.3 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设公式：(</a:t>
            </a:r>
            <a:r>
              <a:rPr lang="zh-CN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x)(</a:t>
            </a:r>
            <a:r>
              <a:rPr lang="zh-CN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b="0" noProof="1">
                <a:latin typeface="楷体_GB2312" pitchFamily="1" charset="-122"/>
                <a:ea typeface="楷体_GB2312" pitchFamily="1" charset="-122"/>
              </a:rPr>
              <a:t>(P(x,y)→Q(x,y))。</a:t>
            </a:r>
            <a:br>
              <a:rPr lang="en-US" b="0" noProof="1">
                <a:latin typeface="楷体_GB2312" pitchFamily="1" charset="-122"/>
                <a:ea typeface="楷体_GB2312" pitchFamily="1" charset="-122"/>
              </a:rPr>
            </a:br>
            <a:r>
              <a:rPr lang="zh-CN" b="0" noProof="1">
                <a:latin typeface="楷体_GB2312" pitchFamily="1" charset="-122"/>
                <a:ea typeface="楷体_GB2312" pitchFamily="1" charset="-122"/>
              </a:rPr>
              <a:t>在如下给定的解释下,判断该公式的真值。</a:t>
            </a:r>
            <a:endParaRPr lang="zh-CN" b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71550" y="2060575"/>
            <a:ext cx="78486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8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1)</a:t>
            </a:r>
            <a:r>
              <a:rPr lang="zh-CN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8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解释</a:t>
            </a:r>
            <a:r>
              <a:rPr lang="en-US" sz="28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8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为：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sz="28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①个体域为</a:t>
            </a:r>
            <a:r>
              <a:rPr lang="en-US" sz="28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800" b="1" baseline="30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(严格大于0的整数)；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②P(x,y)指定为：</a:t>
            </a:r>
            <a:r>
              <a:rPr lang="zh-CN" sz="2800" b="1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y≥x</a:t>
            </a:r>
            <a:r>
              <a:rPr lang="zh-CN" sz="2800" b="1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③Q(x,y)指定为：</a:t>
            </a:r>
            <a:r>
              <a:rPr lang="zh-CN" sz="2800" b="1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y≥1</a:t>
            </a:r>
            <a:r>
              <a:rPr lang="zh-CN" sz="2800" b="1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sz="2800" b="1" dirty="0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则原公式的真值为</a:t>
            </a:r>
            <a:r>
              <a:rPr lang="zh-CN" sz="2800" b="1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800" b="1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。因确能找到一个x（=1）∈N</a:t>
            </a:r>
            <a:r>
              <a:rPr lang="zh-CN" sz="2800" b="1" baseline="30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，使得对任意y,都有y≥x和y≥1。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此时蕴涵公式的前件为真，后件也为真。所以，整个公式为真。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31FE-D6AB-4D91-B599-FFF50983C11F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5445-10A8-4C53-8E33-EBE2F7A654A9}" type="slidenum">
              <a:rPr lang="zh-CN" altLang="zh-CN"/>
              <a:pPr/>
              <a:t>2</a:t>
            </a:fld>
            <a:r>
              <a:rPr lang="zh-CN" altLang="zh-CN"/>
              <a:t>/87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§2.2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　谓词公式与解释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065462"/>
          </a:xfrm>
        </p:spPr>
        <p:txBody>
          <a:bodyPr/>
          <a:lstStyle/>
          <a:p>
            <a:pPr>
              <a:lnSpc>
                <a:spcPct val="14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0000FF"/>
                </a:solidFill>
                <a:ea typeface="楷体_GB2312" pitchFamily="1" charset="-122"/>
              </a:rPr>
              <a:t>同命题演算一样，在谓词逻辑中也同样包含命题变元和命题联结词，</a:t>
            </a:r>
            <a:r>
              <a:rPr lang="zh-CN" u="sng" dirty="0">
                <a:solidFill>
                  <a:srgbClr val="0000FF"/>
                </a:solidFill>
                <a:ea typeface="楷体_GB2312" pitchFamily="1" charset="-122"/>
              </a:rPr>
              <a:t>为了</a:t>
            </a:r>
            <a:r>
              <a:rPr lang="zh-CN" dirty="0">
                <a:solidFill>
                  <a:srgbClr val="0000FF"/>
                </a:solidFill>
                <a:ea typeface="楷体_GB2312" pitchFamily="1" charset="-122"/>
              </a:rPr>
              <a:t>能够进行</a:t>
            </a:r>
            <a:r>
              <a:rPr lang="zh-CN" dirty="0">
                <a:solidFill>
                  <a:srgbClr val="FF0000"/>
                </a:solidFill>
                <a:ea typeface="楷体_GB2312" pitchFamily="1" charset="-122"/>
              </a:rPr>
              <a:t>演绎和推理</a:t>
            </a:r>
            <a:r>
              <a:rPr lang="zh-CN" dirty="0">
                <a:solidFill>
                  <a:srgbClr val="0000FF"/>
                </a:solidFill>
                <a:ea typeface="楷体_GB2312" pitchFamily="1" charset="-122"/>
              </a:rPr>
              <a:t>，</a:t>
            </a:r>
            <a:r>
              <a:rPr lang="zh-CN" u="sng" dirty="0">
                <a:solidFill>
                  <a:srgbClr val="0000FF"/>
                </a:solidFill>
                <a:ea typeface="楷体_GB2312" pitchFamily="1" charset="-122"/>
              </a:rPr>
              <a:t>为了</a:t>
            </a:r>
            <a:r>
              <a:rPr lang="zh-CN" dirty="0">
                <a:solidFill>
                  <a:srgbClr val="0000FF"/>
                </a:solidFill>
                <a:ea typeface="楷体_GB2312" pitchFamily="1" charset="-122"/>
              </a:rPr>
              <a:t>对谓词逻辑中关于谓词的表达式加以形式化，利用</a:t>
            </a:r>
            <a:r>
              <a:rPr lang="zh-CN" dirty="0">
                <a:solidFill>
                  <a:srgbClr val="FF0000"/>
                </a:solidFill>
                <a:ea typeface="楷体_GB2312" pitchFamily="1" charset="-122"/>
              </a:rPr>
              <a:t>联结词、谓词与量词</a:t>
            </a:r>
            <a:r>
              <a:rPr lang="zh-CN" dirty="0">
                <a:solidFill>
                  <a:srgbClr val="0000FF"/>
                </a:solidFill>
                <a:ea typeface="楷体_GB2312" pitchFamily="1" charset="-122"/>
              </a:rPr>
              <a:t>构成命题函数，因此我们必须引入</a:t>
            </a:r>
            <a:r>
              <a:rPr lang="zh-CN" dirty="0">
                <a:solidFill>
                  <a:srgbClr val="FF0000"/>
                </a:solidFill>
                <a:ea typeface="楷体_GB2312" pitchFamily="1" charset="-122"/>
              </a:rPr>
              <a:t>公式</a:t>
            </a:r>
            <a:r>
              <a:rPr lang="zh-CN" dirty="0">
                <a:solidFill>
                  <a:srgbClr val="0000FF"/>
                </a:solidFill>
                <a:ea typeface="楷体_GB2312" pitchFamily="1" charset="-122"/>
              </a:rPr>
              <a:t>的概念。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3471E-8002-401A-AD91-067C5B2A1EB6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B0F7-B6F7-4C65-96C3-B820C63B06AD}" type="slidenum">
              <a:rPr lang="zh-CN" altLang="zh-CN"/>
              <a:pPr/>
              <a:t>20</a:t>
            </a:fld>
            <a:r>
              <a:rPr lang="zh-CN" altLang="zh-CN"/>
              <a:t>/87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36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981075"/>
            <a:ext cx="7850187" cy="1098550"/>
          </a:xfrm>
          <a:noFill/>
          <a:ln/>
        </p:spPr>
        <p:txBody>
          <a:bodyPr/>
          <a:lstStyle/>
          <a:p>
            <a:pPr algn="l"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例2.3 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设公式：(</a:t>
            </a:r>
            <a:r>
              <a:rPr lang="zh-CN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x)(</a:t>
            </a:r>
            <a:r>
              <a:rPr lang="zh-CN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b="0" noProof="1">
                <a:latin typeface="楷体_GB2312" pitchFamily="1" charset="-122"/>
                <a:ea typeface="楷体_GB2312" pitchFamily="1" charset="-122"/>
              </a:rPr>
              <a:t>(P(x,y)→Q(x,y))。</a:t>
            </a:r>
            <a:br>
              <a:rPr lang="en-US" b="0" noProof="1">
                <a:latin typeface="楷体_GB2312" pitchFamily="1" charset="-122"/>
                <a:ea typeface="楷体_GB2312" pitchFamily="1" charset="-122"/>
              </a:rPr>
            </a:br>
            <a:r>
              <a:rPr lang="zh-CN" b="0" noProof="1">
                <a:latin typeface="楷体_GB2312" pitchFamily="1" charset="-122"/>
                <a:ea typeface="楷体_GB2312" pitchFamily="1" charset="-122"/>
              </a:rPr>
              <a:t>在如下给定的解释下,判断该公式的真值。</a:t>
            </a:r>
            <a:endParaRPr lang="zh-CN" b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71550" y="2060575"/>
            <a:ext cx="78486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8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1)</a:t>
            </a: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800" b="1" noProof="1">
                <a:latin typeface="楷体_GB2312" pitchFamily="1" charset="-122"/>
                <a:ea typeface="楷体_GB2312" pitchFamily="1" charset="-122"/>
              </a:rPr>
              <a:t>解释</a:t>
            </a:r>
            <a:r>
              <a:rPr lang="en-US" sz="2800" b="1" noProof="1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800" b="1" noProof="1">
                <a:latin typeface="楷体_GB2312" pitchFamily="1" charset="-122"/>
                <a:ea typeface="楷体_GB2312" pitchFamily="1" charset="-122"/>
              </a:rPr>
              <a:t>为：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zh-CN" sz="2800" b="1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sz="2800" b="1" noProof="1">
                <a:latin typeface="楷体_GB2312" pitchFamily="1" charset="-122"/>
                <a:ea typeface="楷体_GB2312" pitchFamily="1" charset="-122"/>
              </a:rPr>
              <a:t>①个体域为</a:t>
            </a:r>
            <a:r>
              <a:rPr lang="en-US" sz="2800" b="1" noProof="1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800" b="1" baseline="30000"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sz="2800" b="1">
                <a:latin typeface="楷体_GB2312" pitchFamily="1" charset="-122"/>
                <a:ea typeface="楷体_GB2312" pitchFamily="1" charset="-122"/>
              </a:rPr>
              <a:t>(严格大于0的整数)；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zh-CN" sz="2800" b="1">
                <a:latin typeface="楷体_GB2312" pitchFamily="1" charset="-122"/>
                <a:ea typeface="楷体_GB2312" pitchFamily="1" charset="-122"/>
              </a:rPr>
              <a:t>    ②P(x,y)指定为：</a:t>
            </a:r>
            <a:r>
              <a:rPr lang="zh-CN" sz="2800" b="1">
                <a:latin typeface="Times New Roman"/>
                <a:ea typeface="楷体_GB2312" pitchFamily="1" charset="-122"/>
              </a:rPr>
              <a:t>“</a:t>
            </a:r>
            <a:r>
              <a:rPr lang="zh-CN" sz="2800" b="1">
                <a:latin typeface="楷体_GB2312" pitchFamily="1" charset="-122"/>
                <a:ea typeface="楷体_GB2312" pitchFamily="1" charset="-122"/>
              </a:rPr>
              <a:t>y≥x</a:t>
            </a:r>
            <a:r>
              <a:rPr lang="zh-CN" sz="2800" b="1">
                <a:latin typeface="Times New Roman"/>
                <a:ea typeface="楷体_GB2312" pitchFamily="1" charset="-122"/>
              </a:rPr>
              <a:t>”</a:t>
            </a:r>
            <a:r>
              <a:rPr lang="zh-CN" sz="2800" b="1"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zh-CN" sz="2800" b="1">
                <a:latin typeface="楷体_GB2312" pitchFamily="1" charset="-122"/>
                <a:ea typeface="楷体_GB2312" pitchFamily="1" charset="-122"/>
              </a:rPr>
              <a:t>    ③Q(x,y)指定为：</a:t>
            </a:r>
            <a:r>
              <a:rPr lang="zh-CN" sz="2800" b="1">
                <a:latin typeface="Times New Roman"/>
                <a:ea typeface="楷体_GB2312" pitchFamily="1" charset="-122"/>
              </a:rPr>
              <a:t>“</a:t>
            </a:r>
            <a:r>
              <a:rPr lang="zh-CN" sz="2800" b="1">
                <a:latin typeface="楷体_GB2312" pitchFamily="1" charset="-122"/>
                <a:ea typeface="楷体_GB2312" pitchFamily="1" charset="-122"/>
              </a:rPr>
              <a:t>y≥1</a:t>
            </a:r>
            <a:r>
              <a:rPr lang="zh-CN" sz="2800" b="1">
                <a:latin typeface="Times New Roman"/>
                <a:ea typeface="楷体_GB2312" pitchFamily="1" charset="-122"/>
              </a:rPr>
              <a:t>”</a:t>
            </a:r>
            <a:r>
              <a:rPr lang="zh-CN" sz="2800" b="1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sz="2800" b="1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则原公式的真值为</a:t>
            </a:r>
            <a:r>
              <a:rPr lang="zh-CN" sz="2800" b="1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800" b="1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。因</a:t>
            </a: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确能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找到一个x（=1）∈N</a:t>
            </a:r>
            <a:r>
              <a:rPr lang="zh-CN" sz="2800" b="1" baseline="30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，使得对任意y,都有y≥x和y≥1。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此时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蕴涵公式的前件为真，后件也为真。所以，整个公式为真。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832F-DDD1-4635-A9A1-B2CB53FF63A2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E1A8-67E7-4E75-AB66-4B19C05D9AF7}" type="slidenum">
              <a:rPr lang="zh-CN" altLang="zh-CN"/>
              <a:pPr/>
              <a:t>21</a:t>
            </a:fld>
            <a:r>
              <a:rPr lang="zh-CN" altLang="zh-CN"/>
              <a:t>/87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36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981075"/>
            <a:ext cx="7850187" cy="1098550"/>
          </a:xfrm>
          <a:noFill/>
          <a:ln/>
        </p:spPr>
        <p:txBody>
          <a:bodyPr/>
          <a:lstStyle/>
          <a:p>
            <a:pPr algn="l"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例2.3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设公式：(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x)(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(P(x,y)→Q(x,y))。</a:t>
            </a:r>
            <a:br>
              <a:rPr lang="en-US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</a:br>
            <a:r>
              <a:rPr lang="zh-CN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在如下给定的解释下,判断该公式的真值。</a:t>
            </a:r>
            <a:endParaRPr lang="zh-CN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71550" y="2060575"/>
            <a:ext cx="78486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8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1)</a:t>
            </a: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8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解释</a:t>
            </a:r>
            <a:r>
              <a:rPr lang="en-US" sz="28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8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为：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zh-CN" sz="2800" b="1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sz="28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①</a:t>
            </a:r>
            <a:r>
              <a:rPr lang="zh-CN" sz="28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个体域为</a:t>
            </a:r>
            <a:r>
              <a:rPr lang="en-US" sz="28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800" b="1" baseline="30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(严格大于0的整数)；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zh-CN" sz="2800" b="1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②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P(x,y)指定为：</a:t>
            </a:r>
            <a:r>
              <a:rPr lang="zh-CN" sz="28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y≥x</a:t>
            </a:r>
            <a:r>
              <a:rPr lang="zh-CN" sz="28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</a:pPr>
            <a:r>
              <a:rPr lang="zh-CN" sz="2800" b="1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③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Q(x,y)指定为：</a:t>
            </a:r>
            <a:r>
              <a:rPr lang="zh-CN" sz="28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y≥1</a:t>
            </a:r>
            <a:r>
              <a:rPr lang="zh-CN" sz="28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sz="2800" b="1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则原公式的真值为</a:t>
            </a:r>
            <a:r>
              <a:rPr lang="zh-CN" sz="28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8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。因</a:t>
            </a: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确能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找到一个x（=1）∈N</a:t>
            </a:r>
            <a:r>
              <a:rPr lang="zh-CN" sz="2800" b="1" baseline="30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，使得对任意y,都有y≥x和y≥1。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此时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蕴涵公式的前件为真，后件也为真。所以，整个公式为真。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042988" y="4581525"/>
            <a:ext cx="7777162" cy="1597025"/>
          </a:xfrm>
          <a:prstGeom prst="rect">
            <a:avLst/>
          </a:prstGeom>
          <a:solidFill>
            <a:srgbClr val="FFFF99"/>
          </a:solidFill>
          <a:ln w="9525" cmpd="sng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在此解释下，原公式变成下述命题：存在一个正整数x，使对任意的正整数y，如y</a:t>
            </a:r>
            <a:r>
              <a:rPr 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≥</a:t>
            </a:r>
            <a:r>
              <a:rPr 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x，则y</a:t>
            </a:r>
            <a:r>
              <a:rPr 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≥</a:t>
            </a:r>
            <a:r>
              <a:rPr 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1。</a:t>
            </a:r>
          </a:p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显然，该命题是正确的。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F61-8ADC-4932-823B-EB396FE1E0D4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0FD4-BDE3-4208-908A-56A6D773133D}" type="slidenum">
              <a:rPr lang="zh-CN" altLang="zh-CN"/>
              <a:pPr/>
              <a:t>22</a:t>
            </a:fld>
            <a:r>
              <a:rPr lang="zh-CN" altLang="zh-CN"/>
              <a:t>/87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2.3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（续</a:t>
            </a:r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81913" cy="533082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2) 解释I为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</a:t>
            </a:r>
          </a:p>
          <a:p>
            <a:pPr lvl="1" algn="just">
              <a:buFontTx/>
              <a:buNone/>
            </a:pPr>
            <a:r>
              <a:rPr 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①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个体域为N；</a:t>
            </a:r>
          </a:p>
          <a:p>
            <a:pPr lvl="1" algn="just">
              <a:buFontTx/>
              <a:buNone/>
            </a:pPr>
            <a:r>
              <a:rPr 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②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P(x,y)指定为：</a:t>
            </a:r>
            <a:r>
              <a:rPr lang="zh-CN" sz="24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xy＝0</a:t>
            </a:r>
            <a:r>
              <a:rPr lang="zh-CN" sz="24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lvl="1" algn="just">
              <a:buFontTx/>
              <a:buNone/>
            </a:pPr>
            <a:r>
              <a:rPr 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③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Q(x,y)指定为：</a:t>
            </a:r>
            <a:r>
              <a:rPr lang="zh-CN" sz="24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x＝y</a:t>
            </a:r>
            <a:r>
              <a:rPr lang="zh-CN" sz="24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则原公式的真值为</a:t>
            </a:r>
            <a:r>
              <a:rPr lang="zh-CN" sz="240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因对任意的x≠0,当y＝0时，有P(x,y)→Q(x,y)为  </a:t>
            </a:r>
            <a:r>
              <a:rPr lang="zh-CN" sz="240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，即有：(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。而对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x＝0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，当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y≥1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时，有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P(x,y)→Q(x,y)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。即有：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所以，对任意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x∈N,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都有：</a:t>
            </a:r>
            <a:b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</a:b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即有：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x)(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endParaRPr lang="zh-CN" sz="24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2990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036E-8019-4849-B5C3-2551880E74F5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FCF9-68DE-47D7-B4BC-E21E328BD3AC}" type="slidenum">
              <a:rPr lang="zh-CN" altLang="zh-CN"/>
              <a:pPr/>
              <a:t>23</a:t>
            </a:fld>
            <a:r>
              <a:rPr lang="zh-CN" altLang="zh-CN"/>
              <a:t>/87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2.3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（续</a:t>
            </a:r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81913" cy="533082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2) 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解释I为：</a:t>
            </a:r>
          </a:p>
          <a:p>
            <a:pPr lvl="1" algn="just">
              <a:buFontTx/>
              <a:buNone/>
            </a:pPr>
            <a:r>
              <a:rPr lang="zh-CN" sz="2400" b="1">
                <a:latin typeface="楷体_GB2312" pitchFamily="1" charset="-122"/>
                <a:ea typeface="楷体_GB2312" pitchFamily="1" charset="-122"/>
              </a:rPr>
              <a:t> ①个体域为N；</a:t>
            </a:r>
          </a:p>
          <a:p>
            <a:pPr lvl="1" algn="just">
              <a:buFontTx/>
              <a:buNone/>
            </a:pPr>
            <a:r>
              <a:rPr lang="zh-CN" sz="2400" b="1">
                <a:latin typeface="楷体_GB2312" pitchFamily="1" charset="-122"/>
                <a:ea typeface="楷体_GB2312" pitchFamily="1" charset="-122"/>
              </a:rPr>
              <a:t> ②P(x,y)指定为：</a:t>
            </a:r>
            <a:r>
              <a:rPr lang="zh-CN" sz="2400" b="1">
                <a:latin typeface="Times New Roman"/>
                <a:ea typeface="楷体_GB2312" pitchFamily="1" charset="-122"/>
              </a:rPr>
              <a:t>“</a:t>
            </a:r>
            <a:r>
              <a:rPr lang="zh-CN" sz="2400" b="1">
                <a:latin typeface="楷体_GB2312" pitchFamily="1" charset="-122"/>
                <a:ea typeface="楷体_GB2312" pitchFamily="1" charset="-122"/>
              </a:rPr>
              <a:t>xy＝0</a:t>
            </a:r>
            <a:r>
              <a:rPr lang="zh-CN" sz="2400" b="1">
                <a:latin typeface="Times New Roman"/>
                <a:ea typeface="楷体_GB2312" pitchFamily="1" charset="-122"/>
              </a:rPr>
              <a:t>”</a:t>
            </a:r>
            <a:r>
              <a:rPr lang="zh-CN" sz="2400" b="1"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lvl="1" algn="just">
              <a:buFontTx/>
              <a:buNone/>
            </a:pPr>
            <a:r>
              <a:rPr lang="zh-CN" sz="2400" b="1">
                <a:latin typeface="楷体_GB2312" pitchFamily="1" charset="-122"/>
                <a:ea typeface="楷体_GB2312" pitchFamily="1" charset="-122"/>
              </a:rPr>
              <a:t> ③Q(x,y)指定为：</a:t>
            </a:r>
            <a:r>
              <a:rPr lang="zh-CN" sz="2400" b="1">
                <a:latin typeface="Times New Roman"/>
                <a:ea typeface="楷体_GB2312" pitchFamily="1" charset="-122"/>
              </a:rPr>
              <a:t>“</a:t>
            </a:r>
            <a:r>
              <a:rPr lang="zh-CN" sz="2400" b="1">
                <a:latin typeface="楷体_GB2312" pitchFamily="1" charset="-122"/>
                <a:ea typeface="楷体_GB2312" pitchFamily="1" charset="-122"/>
              </a:rPr>
              <a:t>x＝y</a:t>
            </a:r>
            <a:r>
              <a:rPr lang="zh-CN" sz="2400" b="1">
                <a:latin typeface="Times New Roman"/>
                <a:ea typeface="楷体_GB2312" pitchFamily="1" charset="-122"/>
              </a:rPr>
              <a:t>”</a:t>
            </a:r>
            <a:r>
              <a:rPr lang="zh-CN" sz="2400" b="1"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则原公式的真值为</a:t>
            </a:r>
            <a:r>
              <a:rPr lang="zh-CN" sz="2400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因对任意的x≠0,当y＝0时，有P(x,y)→Q(x,y)为  </a:t>
            </a:r>
            <a:r>
              <a:rPr 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，即有：(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。而对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x＝0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，当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y≥1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时，有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P(x,y)→Q(x,y)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。即有：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(x,y)→Q(x,y))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所以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，对任意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x∈N,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都有：</a:t>
            </a:r>
            <a:b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</a:b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即有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x)(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endParaRPr lang="zh-CN" sz="24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2990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82AB-F383-4A14-B6BA-5864E0189F83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0EEB-48AF-400A-B0CA-4495A06574B3}" type="slidenum">
              <a:rPr lang="zh-CN" altLang="zh-CN"/>
              <a:pPr/>
              <a:t>24</a:t>
            </a:fld>
            <a:r>
              <a:rPr lang="zh-CN" altLang="zh-CN"/>
              <a:t>/87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2.3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（续</a:t>
            </a:r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81913" cy="533082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2) 解释I为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</a:t>
            </a:r>
          </a:p>
          <a:p>
            <a:pPr lvl="1" algn="just">
              <a:buFontTx/>
              <a:buNone/>
            </a:pPr>
            <a:r>
              <a:rPr 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①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个体域为N；</a:t>
            </a:r>
          </a:p>
          <a:p>
            <a:pPr lvl="1" algn="just">
              <a:buFontTx/>
              <a:buNone/>
            </a:pPr>
            <a:r>
              <a:rPr 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②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P(x,y)指定为：</a:t>
            </a:r>
            <a:r>
              <a:rPr lang="zh-CN" sz="24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xy＝0</a:t>
            </a:r>
            <a:r>
              <a:rPr lang="zh-CN" sz="24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lvl="1" algn="just">
              <a:buFontTx/>
              <a:buNone/>
            </a:pPr>
            <a:r>
              <a:rPr 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③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Q(x,y)指定为：</a:t>
            </a:r>
            <a:r>
              <a:rPr lang="zh-CN" sz="24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x＝y</a:t>
            </a:r>
            <a:r>
              <a:rPr lang="zh-CN" sz="2400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则原公式的真值为</a:t>
            </a:r>
            <a:r>
              <a:rPr lang="zh-CN" sz="2400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因对任意的x≠0,当y＝0时，有P(x,y)→Q(x,y)为  </a:t>
            </a:r>
            <a:r>
              <a:rPr 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，即有：(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。而对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x＝0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，当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y≥1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时，有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P(x,y)→Q(x,y)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。即有：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所以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，对任意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x∈N,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都有：</a:t>
            </a:r>
            <a:b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</a:b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即有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x)(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endParaRPr lang="zh-CN" sz="24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16013" y="3429000"/>
            <a:ext cx="7559675" cy="1597025"/>
          </a:xfrm>
          <a:prstGeom prst="rect">
            <a:avLst/>
          </a:prstGeom>
          <a:solidFill>
            <a:srgbClr val="FFFF99"/>
          </a:solidFill>
          <a:ln w="9525" cmpd="sng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在此解释下，原公式变成下述命题：存在一个整数</a:t>
            </a:r>
            <a:r>
              <a:rPr lang="zh-CN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，使对任意的整数</a:t>
            </a:r>
            <a:r>
              <a:rPr lang="zh-CN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，如</a:t>
            </a:r>
            <a:r>
              <a:rPr lang="zh-CN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xy=0</a:t>
            </a:r>
            <a:r>
              <a:rPr 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，则</a:t>
            </a:r>
            <a:r>
              <a:rPr lang="zh-CN" alt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x=y</a:t>
            </a:r>
            <a:r>
              <a:rPr 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显然，该命题是错误的。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2990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175-561C-4A4F-8346-A79AEB63E507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179E-F8A9-4C5E-A4C6-11D48573A8E9}" type="slidenum">
              <a:rPr lang="zh-CN" altLang="zh-CN"/>
              <a:pPr/>
              <a:t>25</a:t>
            </a:fld>
            <a:r>
              <a:rPr lang="zh-CN" altLang="zh-CN"/>
              <a:t>/87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2.3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（续</a:t>
            </a:r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0163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3) 解释</a:t>
            </a:r>
            <a:r>
              <a:rPr lang="en-US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为：</a:t>
            </a:r>
            <a:endParaRPr lang="zh-CN" sz="240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buFontTx/>
              <a:buNone/>
            </a:pPr>
            <a:r>
              <a:rPr lang="zh-CN" sz="24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①</a:t>
            </a:r>
            <a:r>
              <a:rPr lang="zh-CN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个体域为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N；</a:t>
            </a:r>
            <a:endParaRPr lang="zh-CN" sz="2400" b="1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buFontTx/>
              <a:buNone/>
            </a:pPr>
            <a:r>
              <a:rPr lang="zh-CN" sz="24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②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P(x,y)</a:t>
            </a:r>
            <a:r>
              <a:rPr lang="zh-CN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指定为：</a:t>
            </a:r>
            <a:r>
              <a:rPr lang="zh-CN" sz="2400" b="1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x+y＝0</a:t>
            </a:r>
            <a:r>
              <a:rPr lang="en-US" sz="2400" b="1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  <a:endParaRPr lang="zh-CN" sz="2400" b="1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buFontTx/>
              <a:buNone/>
            </a:pPr>
            <a:r>
              <a:rPr lang="zh-CN" sz="24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③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Q(x,y)</a:t>
            </a:r>
            <a:r>
              <a:rPr lang="zh-CN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指定为：</a:t>
            </a:r>
            <a:r>
              <a:rPr lang="zh-CN" sz="2400" b="1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x&gt;y</a:t>
            </a:r>
            <a:r>
              <a:rPr lang="en-US" sz="2400" b="1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则原公式的真值为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  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因对任意的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x≠0,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任意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y∈N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，有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"x+y＝0"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所以无论后件如何，都有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P(x,y)→Q(x,y)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即有：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所以：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x)(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400" noProof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endParaRPr lang="zh-CN" sz="24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2990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366C-BB38-4C9F-B541-2EA0FA3E918A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E2D8E-7A53-41FE-8DEC-4435B08529EB}" type="slidenum">
              <a:rPr lang="zh-CN" altLang="zh-CN"/>
              <a:pPr/>
              <a:t>26</a:t>
            </a:fld>
            <a:r>
              <a:rPr lang="zh-CN" altLang="zh-CN"/>
              <a:t>/87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2.3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（续</a:t>
            </a:r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0163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3) </a:t>
            </a:r>
            <a:r>
              <a:rPr lang="zh-CN" sz="2400" noProof="1">
                <a:latin typeface="楷体_GB2312" pitchFamily="1" charset="-122"/>
                <a:ea typeface="楷体_GB2312" pitchFamily="1" charset="-122"/>
              </a:rPr>
              <a:t>解释</a:t>
            </a:r>
            <a:r>
              <a:rPr lang="en-US" sz="2400" noProof="1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noProof="1">
                <a:latin typeface="楷体_GB2312" pitchFamily="1" charset="-122"/>
                <a:ea typeface="楷体_GB2312" pitchFamily="1" charset="-122"/>
              </a:rPr>
              <a:t>为：</a:t>
            </a:r>
            <a:endParaRPr lang="zh-CN" sz="2400">
              <a:latin typeface="楷体_GB2312" pitchFamily="1" charset="-122"/>
              <a:ea typeface="楷体_GB2312" pitchFamily="1" charset="-122"/>
            </a:endParaRPr>
          </a:p>
          <a:p>
            <a:pPr lvl="1">
              <a:buFontTx/>
              <a:buNone/>
            </a:pPr>
            <a:r>
              <a:rPr lang="zh-CN" sz="24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b="1" noProof="1">
                <a:latin typeface="楷体_GB2312" pitchFamily="1" charset="-122"/>
                <a:ea typeface="楷体_GB2312" pitchFamily="1" charset="-122"/>
              </a:rPr>
              <a:t>①个体域为</a:t>
            </a:r>
            <a:r>
              <a:rPr lang="en-US" sz="2400" b="1" noProof="1">
                <a:latin typeface="楷体_GB2312" pitchFamily="1" charset="-122"/>
                <a:ea typeface="楷体_GB2312" pitchFamily="1" charset="-122"/>
              </a:rPr>
              <a:t>N；</a:t>
            </a:r>
            <a:endParaRPr lang="zh-CN" sz="2400" b="1">
              <a:latin typeface="楷体_GB2312" pitchFamily="1" charset="-122"/>
              <a:ea typeface="楷体_GB2312" pitchFamily="1" charset="-122"/>
            </a:endParaRPr>
          </a:p>
          <a:p>
            <a:pPr lvl="1">
              <a:buFontTx/>
              <a:buNone/>
            </a:pPr>
            <a:r>
              <a:rPr lang="zh-CN" sz="24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b="1" noProof="1">
                <a:latin typeface="楷体_GB2312" pitchFamily="1" charset="-122"/>
                <a:ea typeface="楷体_GB2312" pitchFamily="1" charset="-122"/>
              </a:rPr>
              <a:t>②</a:t>
            </a:r>
            <a:r>
              <a:rPr lang="en-US" sz="2400" b="1" noProof="1">
                <a:latin typeface="楷体_GB2312" pitchFamily="1" charset="-122"/>
                <a:ea typeface="楷体_GB2312" pitchFamily="1" charset="-122"/>
              </a:rPr>
              <a:t>P(x,y)</a:t>
            </a:r>
            <a:r>
              <a:rPr lang="zh-CN" sz="2400" b="1" noProof="1">
                <a:latin typeface="楷体_GB2312" pitchFamily="1" charset="-122"/>
                <a:ea typeface="楷体_GB2312" pitchFamily="1" charset="-122"/>
              </a:rPr>
              <a:t>指定为：</a:t>
            </a:r>
            <a:r>
              <a:rPr lang="zh-CN" sz="2400" b="1" noProof="1">
                <a:latin typeface="Times New Roman"/>
                <a:ea typeface="楷体_GB2312" pitchFamily="1" charset="-122"/>
              </a:rPr>
              <a:t>“</a:t>
            </a:r>
            <a:r>
              <a:rPr lang="en-US" sz="2400" b="1" noProof="1">
                <a:latin typeface="楷体_GB2312" pitchFamily="1" charset="-122"/>
                <a:ea typeface="楷体_GB2312" pitchFamily="1" charset="-122"/>
              </a:rPr>
              <a:t>x+y＝0</a:t>
            </a:r>
            <a:r>
              <a:rPr lang="en-US" sz="2400" b="1" noProof="1">
                <a:latin typeface="Times New Roman"/>
                <a:ea typeface="楷体_GB2312" pitchFamily="1" charset="-122"/>
              </a:rPr>
              <a:t>”</a:t>
            </a:r>
            <a:r>
              <a:rPr lang="en-US" sz="2400" b="1" noProof="1">
                <a:latin typeface="楷体_GB2312" pitchFamily="1" charset="-122"/>
                <a:ea typeface="楷体_GB2312" pitchFamily="1" charset="-122"/>
              </a:rPr>
              <a:t>；</a:t>
            </a:r>
            <a:endParaRPr lang="zh-CN" sz="2400" b="1">
              <a:latin typeface="楷体_GB2312" pitchFamily="1" charset="-122"/>
              <a:ea typeface="楷体_GB2312" pitchFamily="1" charset="-122"/>
            </a:endParaRPr>
          </a:p>
          <a:p>
            <a:pPr lvl="1">
              <a:buFontTx/>
              <a:buNone/>
            </a:pPr>
            <a:r>
              <a:rPr lang="zh-CN" sz="24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b="1" noProof="1">
                <a:latin typeface="楷体_GB2312" pitchFamily="1" charset="-122"/>
                <a:ea typeface="楷体_GB2312" pitchFamily="1" charset="-122"/>
              </a:rPr>
              <a:t>③</a:t>
            </a:r>
            <a:r>
              <a:rPr lang="en-US" sz="2400" b="1" noProof="1">
                <a:latin typeface="楷体_GB2312" pitchFamily="1" charset="-122"/>
                <a:ea typeface="楷体_GB2312" pitchFamily="1" charset="-122"/>
              </a:rPr>
              <a:t>Q(x,y)</a:t>
            </a:r>
            <a:r>
              <a:rPr lang="zh-CN" sz="2400" b="1" noProof="1">
                <a:latin typeface="楷体_GB2312" pitchFamily="1" charset="-122"/>
                <a:ea typeface="楷体_GB2312" pitchFamily="1" charset="-122"/>
              </a:rPr>
              <a:t>指定为：</a:t>
            </a:r>
            <a:r>
              <a:rPr lang="zh-CN" sz="2400" b="1" noProof="1">
                <a:latin typeface="Times New Roman"/>
                <a:ea typeface="楷体_GB2312" pitchFamily="1" charset="-122"/>
              </a:rPr>
              <a:t>“</a:t>
            </a:r>
            <a:r>
              <a:rPr lang="en-US" sz="2400" b="1" noProof="1">
                <a:latin typeface="楷体_GB2312" pitchFamily="1" charset="-122"/>
                <a:ea typeface="楷体_GB2312" pitchFamily="1" charset="-122"/>
              </a:rPr>
              <a:t>x&gt;y</a:t>
            </a:r>
            <a:r>
              <a:rPr lang="en-US" sz="2400" b="1" noProof="1">
                <a:latin typeface="Times New Roman"/>
                <a:ea typeface="楷体_GB2312" pitchFamily="1" charset="-122"/>
              </a:rPr>
              <a:t>”</a:t>
            </a:r>
            <a:r>
              <a:rPr lang="en-US" sz="2400" b="1" noProof="1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则原公式的真值为</a:t>
            </a:r>
            <a:r>
              <a:rPr lang="zh-CN" sz="2400" noProof="1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400" noProof="1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zh-CN" sz="2400" noProof="1">
                <a:latin typeface="楷体_GB2312" pitchFamily="1" charset="-122"/>
                <a:ea typeface="楷体_GB2312" pitchFamily="1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因对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任意的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x≠0,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任意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y∈N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，有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"x+y＝0"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所以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无论后件如何，都有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P(x,y)→Q(x,y)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即有：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400" noProof="1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所以：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x)(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endParaRPr lang="zh-CN" sz="24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2990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C3B1-1C7E-46EC-8AED-429DAB382AE1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77EB-53C5-47F8-8BCE-5FE966FA8AFB}" type="slidenum">
              <a:rPr lang="zh-CN" altLang="zh-CN"/>
              <a:pPr/>
              <a:t>27</a:t>
            </a:fld>
            <a:r>
              <a:rPr lang="zh-CN" altLang="zh-CN"/>
              <a:t>/87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04800"/>
            <a:ext cx="7077075" cy="719138"/>
          </a:xfrm>
        </p:spPr>
        <p:txBody>
          <a:bodyPr/>
          <a:lstStyle/>
          <a:p>
            <a:pPr algn="l"/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2.3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（续</a:t>
            </a:r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016375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3) 解释</a:t>
            </a:r>
            <a:r>
              <a:rPr lang="en-US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为：</a:t>
            </a:r>
            <a:endParaRPr lang="zh-CN" sz="240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buFontTx/>
              <a:buNone/>
            </a:pPr>
            <a:r>
              <a:rPr lang="zh-CN" sz="24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①</a:t>
            </a:r>
            <a:r>
              <a:rPr lang="zh-CN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个体域为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N；</a:t>
            </a:r>
            <a:endParaRPr lang="zh-CN" sz="2400" b="1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buFontTx/>
              <a:buNone/>
            </a:pPr>
            <a:r>
              <a:rPr lang="zh-CN" sz="24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②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P(x,y)</a:t>
            </a:r>
            <a:r>
              <a:rPr lang="zh-CN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指定为：</a:t>
            </a:r>
            <a:r>
              <a:rPr lang="zh-CN" sz="2400" b="1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x+y＝0</a:t>
            </a:r>
            <a:r>
              <a:rPr lang="en-US" sz="2400" b="1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  <a:endParaRPr lang="zh-CN" sz="2400" b="1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buFontTx/>
              <a:buNone/>
            </a:pPr>
            <a:r>
              <a:rPr lang="zh-CN" sz="2400" b="1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b="1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③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Q(x,y)</a:t>
            </a:r>
            <a:r>
              <a:rPr lang="zh-CN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指定为：</a:t>
            </a:r>
            <a:r>
              <a:rPr lang="zh-CN" sz="2400" b="1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x&gt;y</a:t>
            </a:r>
            <a:r>
              <a:rPr lang="en-US" sz="2400" b="1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en-US" sz="2400" b="1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则原公式的真值为</a:t>
            </a:r>
            <a:r>
              <a:rPr lang="zh-CN" sz="2400" noProof="1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400" noProof="1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zh-CN" sz="2400" noProof="1">
                <a:latin typeface="楷体_GB2312" pitchFamily="1" charset="-122"/>
                <a:ea typeface="楷体_GB2312" pitchFamily="1" charset="-122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因对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任意的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x≠0,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任意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y∈N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，有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"x+y＝0"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假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所以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无论后件如何，都有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P(x,y)→Q(x,y)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即有：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400" noProof="1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noProof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所以：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x)(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y)</a:t>
            </a:r>
            <a:r>
              <a:rPr lang="en-US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(P(x,y)→Q(x,y))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“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真</a:t>
            </a:r>
            <a:r>
              <a:rPr lang="zh-CN" sz="2400" noProof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”</a:t>
            </a:r>
            <a:r>
              <a:rPr lang="zh-CN" sz="2400" noProof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endParaRPr lang="zh-CN" sz="24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042988" y="3644900"/>
            <a:ext cx="7777162" cy="1597025"/>
          </a:xfrm>
          <a:prstGeom prst="rect">
            <a:avLst/>
          </a:prstGeom>
          <a:solidFill>
            <a:srgbClr val="FFFF99"/>
          </a:solidFill>
          <a:ln w="9525" cmpd="sng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在此解释下，原公式变成下述命题：存在一个整数</a:t>
            </a:r>
            <a:r>
              <a:rPr lang="zh-CN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，使对任意的整数</a:t>
            </a:r>
            <a:r>
              <a:rPr lang="zh-CN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，如</a:t>
            </a:r>
            <a:r>
              <a:rPr lang="zh-CN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x+y=0</a:t>
            </a:r>
            <a:r>
              <a:rPr 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，则</a:t>
            </a:r>
            <a:r>
              <a:rPr lang="zh-CN" alt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＞</a:t>
            </a:r>
            <a:r>
              <a:rPr lang="zh-CN" alt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显然，该命题是正确的。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29908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0A4D-FFD9-424E-B71D-3CFF4EEC7504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1538B-011A-480A-86B1-246781542895}" type="slidenum">
              <a:rPr lang="zh-CN" altLang="zh-CN"/>
              <a:pPr/>
              <a:t>28</a:t>
            </a:fld>
            <a:r>
              <a:rPr lang="zh-CN" altLang="zh-CN"/>
              <a:t>/87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几个特殊公式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111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2-2.5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16013" y="1700213"/>
            <a:ext cx="7654925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Times New Roman" pitchFamily="18" charset="0"/>
              <a:buNone/>
            </a:pP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1)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是以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为论域的谓词公式，如果在关于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任一解释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之下，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的值都为真（或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）时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，称公式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上的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永真公式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重言式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Times New Roman" pitchFamily="18" charset="0"/>
              <a:buNone/>
            </a:pPr>
            <a:r>
              <a:rPr 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是以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为论域的谓词公式，如果在关于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的任一解释之下，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的值都为假（或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）时，称公式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上的永假公式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矛盾式，不可满足公式）；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Times New Roman" pitchFamily="18" charset="0"/>
              <a:buNone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是以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为论域的谓词公式，如果在关于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的某个解释之下，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取值为真（或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），称公式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上的可满足公式。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9873-B60A-4700-8145-E610073C515A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B3F8B-7B98-4C37-8CEA-FE54751574D5}" type="slidenum">
              <a:rPr lang="zh-CN" altLang="zh-CN"/>
              <a:pPr/>
              <a:t>29</a:t>
            </a:fld>
            <a:r>
              <a:rPr lang="zh-CN" altLang="zh-CN"/>
              <a:t>/87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几个特殊公式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111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2-2.5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116013" y="1700213"/>
            <a:ext cx="7654925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Times New Roman" pitchFamily="18" charset="0"/>
              <a:buNone/>
            </a:pP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1)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是以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为论域的谓词公式，如果在关于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的任一解释之下，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的值都为真（或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）时，称公式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上的永真公式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重言式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) 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Times New Roman" pitchFamily="18" charset="0"/>
              <a:buNone/>
            </a:pPr>
            <a:r>
              <a:rPr 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2)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是以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为论域的谓词公式，如果在关于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任一解释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之下，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的值都为假（或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）时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，称公式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上的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永假公式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矛盾式，不可满足公式）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Times New Roman" pitchFamily="18" charset="0"/>
              <a:buNone/>
            </a:pPr>
            <a:r>
              <a:rPr 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是以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为论域的谓词公式，如果在关于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的某个解释之下，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取值为真（或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），称公式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上的可满足公式。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86F4-4E38-4F4B-9A1E-84EEB41E1308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D4C7-5D08-47FA-9AA2-E0681A4B3AAF}" type="slidenum">
              <a:rPr lang="zh-CN" altLang="zh-CN"/>
              <a:pPr/>
              <a:t>3</a:t>
            </a:fld>
            <a:r>
              <a:rPr lang="zh-CN" altLang="zh-CN"/>
              <a:t>/87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四类符号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常量符号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：一般用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a,b,c,</a:t>
            </a:r>
            <a:r>
              <a:rPr lang="zh-CN" altLang="zh-CN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,b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,c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来表示，它可以是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中的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某个元素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变量符号：一般用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x,y,z,</a:t>
            </a:r>
            <a:r>
              <a:rPr lang="zh-CN" altLang="zh-CN" b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  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,y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,z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b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来表示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它可以取值于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中的任意元素；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函数符号：一般用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f,g,h,</a:t>
            </a:r>
            <a:r>
              <a:rPr lang="zh-CN" altLang="zh-CN" b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  f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,g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,h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b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来表示。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元函数符号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f(x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,...x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可以是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b="1" baseline="30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→D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的任意一个函数；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谓词符号：一般用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P,Q,R,...,  P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,Q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,R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,...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来表示。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元谓词符号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,...x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可以是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b="1" baseline="30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→{0,1}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的任意一个谓词。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注：不含变元的函数是常量；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不含客体变元的谓词是命题。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D789-37C7-4EDA-A120-B817F72A87D8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2AA5-5F53-4467-B522-639770EF822A}" type="slidenum">
              <a:rPr lang="zh-CN" altLang="zh-CN"/>
              <a:pPr/>
              <a:t>30</a:t>
            </a:fld>
            <a:r>
              <a:rPr lang="zh-CN" altLang="zh-CN"/>
              <a:t>/87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几个特殊公式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111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2-2.5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116013" y="1700213"/>
            <a:ext cx="7654925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Times New Roman" pitchFamily="18" charset="0"/>
              <a:buNone/>
            </a:pPr>
            <a:r>
              <a:rPr lang="zh-CN" alt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1)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是以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为论域的谓词公式，如果在关于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的任一解释之下，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的值都为真（或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）时，称公式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上的永真公式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重言式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) 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Times New Roman" pitchFamily="18" charset="0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2)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是以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为论域的谓词公式，如果在关于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的任一解释之下，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的值都为假（或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）时，称公式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上的永假公式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矛盾式，不可满足公式）；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Times New Roman" pitchFamily="18" charset="0"/>
              <a:buNone/>
            </a:pPr>
            <a:r>
              <a:rPr 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3)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是以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为论域的谓词公式，如果在关于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b="1" u="sng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某个解释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之下，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取值为真（或</a:t>
            </a:r>
            <a:r>
              <a:rPr lang="zh-CN" alt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，称公式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上的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可满足公式。</a:t>
            </a:r>
            <a:endParaRPr lang="zh-CN" b="1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691-8902-47EE-AE15-3CCF20A18668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EBFC-28EE-4B6B-814D-5B2D10657B3D}" type="slidenum">
              <a:rPr lang="zh-CN" altLang="zh-CN"/>
              <a:pPr/>
              <a:t>31</a:t>
            </a:fld>
            <a:r>
              <a:rPr lang="zh-CN" altLang="zh-CN"/>
              <a:t>/87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7113588" cy="719138"/>
          </a:xfrm>
        </p:spPr>
        <p:txBody>
          <a:bodyPr/>
          <a:lstStyle/>
          <a:p>
            <a:pPr algn="l"/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§2.3 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谓词公式的等价与范式表示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878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一、谓词公式的等价</a:t>
            </a:r>
          </a:p>
          <a:p>
            <a:pPr>
              <a:buFont typeface="Wingdings" pitchFamily="2" charset="2"/>
              <a:buNone/>
            </a:pP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u="sng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u="sng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2-3.1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是以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为论域的谓词公式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如果在任一解释下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都取相同的真值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则称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在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上是等价的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记作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 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B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u="sng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u="sng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2-3.1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 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B  iff A 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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B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上的永真公式。</a:t>
            </a: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二、谓词演算的基本等价式</a:t>
            </a:r>
          </a:p>
          <a:p>
            <a:pPr>
              <a:buFont typeface="Wingdings" pitchFamily="2" charset="2"/>
              <a:buNone/>
            </a:pP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命题演算中的等价式在谓词演算中都成立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下面只涉及量词</a:t>
            </a:r>
            <a:r>
              <a:rPr lang="zh-CN" alt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(Quanitifier)</a:t>
            </a:r>
            <a:r>
              <a:rPr lang="zh-CN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的一些等价式。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5CB3-2484-4770-8C3A-AB3162DE9922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9C0F-B37F-49CA-ABA6-C232CE2090DB}" type="slidenum">
              <a:rPr lang="zh-CN" altLang="zh-CN"/>
              <a:pPr/>
              <a:t>32</a:t>
            </a:fld>
            <a:r>
              <a:rPr lang="zh-CN" altLang="zh-CN"/>
              <a:t>/87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33375"/>
            <a:ext cx="7113588" cy="719138"/>
          </a:xfrm>
        </p:spPr>
        <p:txBody>
          <a:bodyPr/>
          <a:lstStyle/>
          <a:p>
            <a:pPr algn="l"/>
            <a:r>
              <a:rPr lang="zh-CN" alt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§2.3 </a:t>
            </a:r>
            <a:r>
              <a:rPr lang="zh-CN" sz="36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谓词公式的等价与范式表示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878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一、谓词公式的等价</a:t>
            </a:r>
          </a:p>
          <a:p>
            <a:pPr>
              <a:buFont typeface="Wingdings" pitchFamily="2" charset="2"/>
              <a:buNone/>
            </a:pP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b="0" u="sng"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b="0" u="sng">
                <a:latin typeface="楷体_GB2312" pitchFamily="1" charset="-122"/>
                <a:ea typeface="楷体_GB2312" pitchFamily="1" charset="-122"/>
              </a:rPr>
              <a:t>2-3.1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： 设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是以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为论域的谓词公式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如果在任一解释下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都取相同的真值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则称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在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上是等价的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记作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A </a:t>
            </a:r>
            <a:r>
              <a:rPr lang="zh-CN" altLang="zh-CN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 B 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b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b="0" u="sng"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b="0" u="sng">
                <a:latin typeface="楷体_GB2312" pitchFamily="1" charset="-122"/>
                <a:ea typeface="楷体_GB2312" pitchFamily="1" charset="-122"/>
              </a:rPr>
              <a:t>2-3.1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： </a:t>
            </a:r>
          </a:p>
          <a:p>
            <a:pPr>
              <a:buFont typeface="Wingdings" pitchFamily="2" charset="2"/>
              <a:buNone/>
            </a:pPr>
            <a:r>
              <a:rPr lang="zh-CN" b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A </a:t>
            </a:r>
            <a:r>
              <a:rPr lang="zh-CN" altLang="zh-CN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 B  iff A </a:t>
            </a:r>
            <a:r>
              <a:rPr lang="zh-CN" altLang="zh-CN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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 B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 b="0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0">
                <a:latin typeface="楷体_GB2312" pitchFamily="1" charset="-122"/>
                <a:ea typeface="楷体_GB2312" pitchFamily="1" charset="-122"/>
              </a:rPr>
              <a:t>上的永真公式。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二、谓词演算的基本等价式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命题演算中的等价式在谓词演算中都成立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下面只涉及量词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(Quanitifier)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的一些等价式。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9C63-5425-4E08-B7ED-0F719C7FFFBA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70B1-9757-419F-BFE5-144E8CBFC543}" type="slidenum">
              <a:rPr lang="zh-CN" altLang="zh-CN"/>
              <a:pPr/>
              <a:t>33</a:t>
            </a:fld>
            <a:r>
              <a:rPr lang="zh-CN" altLang="zh-CN"/>
              <a:t>/87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２：量词否定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量词转换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</a:rPr>
              <a:t>   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25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/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～（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P(x)] 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</a:rPr>
              <a:t>   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26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/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～（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P(x)]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显然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‘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并非所有的人都是学生</a:t>
            </a:r>
            <a:r>
              <a:rPr 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’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‘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有些人不是学生</a:t>
            </a:r>
            <a:r>
              <a:rPr 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’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有相同含义。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‘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不存在长生不老的人</a:t>
            </a:r>
            <a:r>
              <a:rPr 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’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和 </a:t>
            </a:r>
            <a:r>
              <a:rPr 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‘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所有的人都不是长生不老的</a:t>
            </a:r>
            <a:r>
              <a:rPr 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’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有相同含义。</a:t>
            </a: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量词的转换可以推广到含多个量词的谓词公式。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）～（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）～（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）～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D5C9-99DE-4C71-B944-A7B23EC9301B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23A8-CA94-478B-8975-88756E3A4529}" type="slidenum">
              <a:rPr lang="zh-CN" altLang="zh-CN"/>
              <a:pPr/>
              <a:t>34</a:t>
            </a:fld>
            <a:r>
              <a:rPr lang="zh-CN" altLang="zh-CN"/>
              <a:t>/87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２：量词否定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量词转换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</a:rPr>
              <a:t>   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25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/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～（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P(x)] 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</a:rPr>
              <a:t>   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26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/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～（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P(x)]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显然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>
                <a:latin typeface="Times New Roman"/>
                <a:ea typeface="楷体_GB2312" pitchFamily="1" charset="-122"/>
              </a:rPr>
              <a:t>‘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并非所有的人都是学生</a:t>
            </a:r>
            <a:r>
              <a:rPr lang="zh-CN" sz="2400">
                <a:latin typeface="Times New Roman"/>
                <a:ea typeface="楷体_GB2312" pitchFamily="1" charset="-122"/>
              </a:rPr>
              <a:t>’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sz="2400">
                <a:latin typeface="Times New Roman"/>
                <a:ea typeface="楷体_GB2312" pitchFamily="1" charset="-122"/>
              </a:rPr>
              <a:t>‘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有些人不是学生</a:t>
            </a:r>
            <a:r>
              <a:rPr lang="zh-CN" sz="2400">
                <a:latin typeface="Times New Roman"/>
                <a:ea typeface="楷体_GB2312" pitchFamily="1" charset="-122"/>
              </a:rPr>
              <a:t>’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  有相同含义。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sz="2400">
                <a:latin typeface="Times New Roman"/>
                <a:ea typeface="楷体_GB2312" pitchFamily="1" charset="-122"/>
              </a:rPr>
              <a:t>‘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不存在长生不老的人</a:t>
            </a:r>
            <a:r>
              <a:rPr lang="zh-CN" sz="2400">
                <a:latin typeface="Times New Roman"/>
                <a:ea typeface="楷体_GB2312" pitchFamily="1" charset="-122"/>
              </a:rPr>
              <a:t>’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 和 </a:t>
            </a:r>
            <a:r>
              <a:rPr lang="zh-CN" sz="2400">
                <a:latin typeface="Times New Roman"/>
                <a:ea typeface="楷体_GB2312" pitchFamily="1" charset="-122"/>
              </a:rPr>
              <a:t>‘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所有的人都不是长生不老的</a:t>
            </a:r>
            <a:r>
              <a:rPr lang="zh-CN" sz="2400">
                <a:latin typeface="Times New Roman"/>
                <a:ea typeface="楷体_GB2312" pitchFamily="1" charset="-122"/>
              </a:rPr>
              <a:t>’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有相同含义。</a:t>
            </a: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量词的转换可以推广到含多个量词的谓词公式。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）～（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）～（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）～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042988" y="4437063"/>
            <a:ext cx="7591425" cy="1577975"/>
          </a:xfrm>
          <a:prstGeom prst="rect">
            <a:avLst/>
          </a:prstGeom>
          <a:solidFill>
            <a:srgbClr val="FFFF99"/>
          </a:solidFill>
          <a:ln w="25400" cmpd="sng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b="1">
                <a:solidFill>
                  <a:srgbClr val="FF33CC"/>
                </a:solidFill>
              </a:rPr>
              <a:t>例如，</a:t>
            </a:r>
            <a:r>
              <a:rPr lang="zh-CN" altLang="zh-CN" b="1">
                <a:solidFill>
                  <a:srgbClr val="0000FF"/>
                </a:solidFill>
              </a:rPr>
              <a:t>D=</a:t>
            </a:r>
            <a:r>
              <a:rPr lang="zh-CN" b="1">
                <a:solidFill>
                  <a:srgbClr val="0000FF"/>
                </a:solidFill>
              </a:rPr>
              <a:t>｛</a:t>
            </a:r>
            <a:r>
              <a:rPr lang="zh-CN" altLang="zh-CN" b="1">
                <a:solidFill>
                  <a:srgbClr val="0000FF"/>
                </a:solidFill>
              </a:rPr>
              <a:t>a,b,c</a:t>
            </a:r>
            <a:r>
              <a:rPr lang="zh-CN" b="1">
                <a:solidFill>
                  <a:srgbClr val="0000FF"/>
                </a:solidFill>
              </a:rPr>
              <a:t>｝时，</a:t>
            </a:r>
          </a:p>
          <a:p>
            <a:r>
              <a:rPr lang="zh-CN" b="1"/>
              <a:t>          </a:t>
            </a:r>
            <a:r>
              <a:rPr lang="zh-CN" b="1">
                <a:solidFill>
                  <a:srgbClr val="FF0000"/>
                </a:solidFill>
              </a:rPr>
              <a:t>～（</a:t>
            </a:r>
            <a:r>
              <a:rPr lang="zh-CN" b="1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zh-CN" altLang="zh-CN" b="1">
                <a:solidFill>
                  <a:srgbClr val="FF0000"/>
                </a:solidFill>
              </a:rPr>
              <a:t>x</a:t>
            </a:r>
            <a:r>
              <a:rPr lang="zh-CN" b="1">
                <a:solidFill>
                  <a:srgbClr val="FF0000"/>
                </a:solidFill>
              </a:rPr>
              <a:t>）</a:t>
            </a:r>
            <a:r>
              <a:rPr lang="zh-CN" altLang="zh-CN" b="1">
                <a:solidFill>
                  <a:srgbClr val="FF0000"/>
                </a:solidFill>
              </a:rPr>
              <a:t>P(x)</a:t>
            </a:r>
            <a:r>
              <a:rPr lang="zh-CN" altLang="zh-CN" b="1"/>
              <a:t> = </a:t>
            </a:r>
            <a:r>
              <a:rPr lang="zh-CN" b="1">
                <a:solidFill>
                  <a:srgbClr val="FF0000"/>
                </a:solidFill>
              </a:rPr>
              <a:t>～（</a:t>
            </a:r>
            <a:r>
              <a:rPr lang="zh-CN" altLang="zh-CN" b="1">
                <a:solidFill>
                  <a:srgbClr val="0000FF"/>
                </a:solidFill>
              </a:rPr>
              <a:t>P(a) ∧ P(b) ∧ P(c)</a:t>
            </a:r>
            <a:r>
              <a:rPr lang="zh-CN" b="1">
                <a:solidFill>
                  <a:srgbClr val="FF0000"/>
                </a:solidFill>
              </a:rPr>
              <a:t>）</a:t>
            </a:r>
          </a:p>
          <a:p>
            <a:r>
              <a:rPr lang="zh-CN" b="1">
                <a:solidFill>
                  <a:srgbClr val="FF0000"/>
                </a:solidFill>
              </a:rPr>
              <a:t>                                   </a:t>
            </a:r>
            <a:r>
              <a:rPr lang="zh-CN" altLang="zh-CN" b="1">
                <a:solidFill>
                  <a:srgbClr val="FF0000"/>
                </a:solidFill>
              </a:rPr>
              <a:t>= </a:t>
            </a:r>
            <a:r>
              <a:rPr lang="zh-CN" b="1">
                <a:solidFill>
                  <a:srgbClr val="FF0000"/>
                </a:solidFill>
              </a:rPr>
              <a:t>～</a:t>
            </a:r>
            <a:r>
              <a:rPr lang="zh-CN" altLang="zh-CN" b="1">
                <a:solidFill>
                  <a:srgbClr val="0000FF"/>
                </a:solidFill>
              </a:rPr>
              <a:t>P(a) </a:t>
            </a:r>
            <a:r>
              <a:rPr lang="zh-CN" altLang="zh-CN">
                <a:solidFill>
                  <a:srgbClr val="0000FF"/>
                </a:solidFill>
              </a:rPr>
              <a:t>∨</a:t>
            </a:r>
            <a:r>
              <a:rPr lang="zh-CN" altLang="zh-CN" b="1"/>
              <a:t> </a:t>
            </a:r>
            <a:r>
              <a:rPr lang="zh-CN" b="1">
                <a:solidFill>
                  <a:srgbClr val="FF0000"/>
                </a:solidFill>
              </a:rPr>
              <a:t>～</a:t>
            </a:r>
            <a:r>
              <a:rPr lang="zh-CN"/>
              <a:t> </a:t>
            </a:r>
            <a:r>
              <a:rPr lang="zh-CN" altLang="zh-CN" b="1">
                <a:solidFill>
                  <a:srgbClr val="0000FF"/>
                </a:solidFill>
              </a:rPr>
              <a:t>P(b) </a:t>
            </a:r>
            <a:r>
              <a:rPr lang="zh-CN" altLang="zh-CN">
                <a:solidFill>
                  <a:srgbClr val="0000FF"/>
                </a:solidFill>
              </a:rPr>
              <a:t>∨</a:t>
            </a:r>
            <a:r>
              <a:rPr lang="zh-CN" altLang="zh-CN" b="1"/>
              <a:t> </a:t>
            </a:r>
            <a:r>
              <a:rPr lang="zh-CN" b="1">
                <a:solidFill>
                  <a:srgbClr val="FF0000"/>
                </a:solidFill>
              </a:rPr>
              <a:t>～</a:t>
            </a:r>
            <a:r>
              <a:rPr lang="zh-CN" b="1"/>
              <a:t> </a:t>
            </a:r>
            <a:r>
              <a:rPr lang="zh-CN" altLang="zh-CN" b="1">
                <a:solidFill>
                  <a:srgbClr val="0000FF"/>
                </a:solidFill>
              </a:rPr>
              <a:t>P(c)</a:t>
            </a:r>
            <a:r>
              <a:rPr lang="zh-CN" b="1">
                <a:solidFill>
                  <a:srgbClr val="FF0000"/>
                </a:solidFill>
              </a:rPr>
              <a:t>）；</a:t>
            </a:r>
          </a:p>
          <a:p>
            <a:r>
              <a:rPr lang="zh-CN" b="1">
                <a:solidFill>
                  <a:srgbClr val="FF0000"/>
                </a:solidFill>
              </a:rPr>
              <a:t>        （</a:t>
            </a:r>
            <a:r>
              <a:rPr lang="zh-CN" b="1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zh-CN" altLang="zh-CN" b="1">
                <a:solidFill>
                  <a:srgbClr val="FF0000"/>
                </a:solidFill>
              </a:rPr>
              <a:t>x</a:t>
            </a:r>
            <a:r>
              <a:rPr lang="zh-CN" b="1">
                <a:solidFill>
                  <a:srgbClr val="FF0000"/>
                </a:solidFill>
              </a:rPr>
              <a:t>）</a:t>
            </a:r>
            <a:r>
              <a:rPr lang="zh-CN" altLang="zh-CN" b="1">
                <a:solidFill>
                  <a:srgbClr val="FF0000"/>
                </a:solidFill>
              </a:rPr>
              <a:t>[</a:t>
            </a:r>
            <a:r>
              <a:rPr lang="zh-CN" b="1">
                <a:solidFill>
                  <a:srgbClr val="FF0000"/>
                </a:solidFill>
              </a:rPr>
              <a:t>～</a:t>
            </a:r>
            <a:r>
              <a:rPr lang="zh-CN" altLang="zh-CN" b="1">
                <a:solidFill>
                  <a:srgbClr val="FF0000"/>
                </a:solidFill>
              </a:rPr>
              <a:t>P(x)] = </a:t>
            </a:r>
            <a:r>
              <a:rPr lang="zh-CN" b="1">
                <a:solidFill>
                  <a:srgbClr val="FF0000"/>
                </a:solidFill>
              </a:rPr>
              <a:t>～</a:t>
            </a:r>
            <a:r>
              <a:rPr lang="zh-CN" altLang="zh-CN" b="1">
                <a:solidFill>
                  <a:srgbClr val="0000FF"/>
                </a:solidFill>
              </a:rPr>
              <a:t>P(a) </a:t>
            </a:r>
            <a:r>
              <a:rPr lang="zh-CN" altLang="zh-CN">
                <a:solidFill>
                  <a:srgbClr val="0000FF"/>
                </a:solidFill>
              </a:rPr>
              <a:t>∨</a:t>
            </a:r>
            <a:r>
              <a:rPr lang="zh-CN" altLang="zh-CN" b="1"/>
              <a:t> </a:t>
            </a:r>
            <a:r>
              <a:rPr lang="zh-CN" b="1">
                <a:solidFill>
                  <a:srgbClr val="FF0000"/>
                </a:solidFill>
              </a:rPr>
              <a:t>～</a:t>
            </a:r>
            <a:r>
              <a:rPr lang="zh-CN"/>
              <a:t> </a:t>
            </a:r>
            <a:r>
              <a:rPr lang="zh-CN" altLang="zh-CN" b="1">
                <a:solidFill>
                  <a:srgbClr val="0000FF"/>
                </a:solidFill>
              </a:rPr>
              <a:t>P(b) </a:t>
            </a:r>
            <a:r>
              <a:rPr lang="zh-CN" altLang="zh-CN">
                <a:solidFill>
                  <a:srgbClr val="0000FF"/>
                </a:solidFill>
              </a:rPr>
              <a:t>∨</a:t>
            </a:r>
            <a:r>
              <a:rPr lang="zh-CN" altLang="zh-CN" b="1"/>
              <a:t> </a:t>
            </a:r>
            <a:r>
              <a:rPr lang="zh-CN" b="1">
                <a:solidFill>
                  <a:srgbClr val="FF0000"/>
                </a:solidFill>
              </a:rPr>
              <a:t>～</a:t>
            </a:r>
            <a:r>
              <a:rPr lang="zh-CN" b="1"/>
              <a:t> </a:t>
            </a:r>
            <a:r>
              <a:rPr lang="zh-CN" altLang="zh-CN" b="1">
                <a:solidFill>
                  <a:srgbClr val="0000FF"/>
                </a:solidFill>
              </a:rPr>
              <a:t>P(c)</a:t>
            </a:r>
            <a:r>
              <a:rPr lang="zh-CN" b="1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6081-F431-47C9-9953-9A817B3F9DFA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7C36-A408-496F-9CFD-7DCCACDAA9E9}" type="slidenum">
              <a:rPr lang="zh-CN" altLang="zh-CN"/>
              <a:pPr/>
              <a:t>35</a:t>
            </a:fld>
            <a:r>
              <a:rPr lang="zh-CN" altLang="zh-CN"/>
              <a:t>/87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5330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２：量词否定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量词转换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400"/>
              <a:t>     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latin typeface="楷体_GB2312" pitchFamily="1" charset="-122"/>
                <a:ea typeface="楷体_GB2312" pitchFamily="1" charset="-122"/>
              </a:rPr>
              <a:t>25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/>
              <a:t> 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～（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P(x)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[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P(x)] </a:t>
            </a:r>
          </a:p>
          <a:p>
            <a:pPr>
              <a:buFont typeface="Wingdings" pitchFamily="2" charset="2"/>
              <a:buNone/>
            </a:pPr>
            <a:r>
              <a:rPr lang="zh-CN" altLang="zh-CN" sz="2400"/>
              <a:t>     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latin typeface="楷体_GB2312" pitchFamily="1" charset="-122"/>
                <a:ea typeface="楷体_GB2312" pitchFamily="1" charset="-122"/>
              </a:rPr>
              <a:t>26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/>
              <a:t> 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～（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P(x)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[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P(x)] 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显然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>
                <a:latin typeface="Times New Roman"/>
                <a:ea typeface="楷体_GB2312" pitchFamily="1" charset="-122"/>
              </a:rPr>
              <a:t>‘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并非所有的人都是学生</a:t>
            </a:r>
            <a:r>
              <a:rPr lang="zh-CN" sz="2400">
                <a:latin typeface="Times New Roman"/>
                <a:ea typeface="楷体_GB2312" pitchFamily="1" charset="-122"/>
              </a:rPr>
              <a:t>’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zh-CN" sz="2400">
                <a:latin typeface="Times New Roman"/>
                <a:ea typeface="楷体_GB2312" pitchFamily="1" charset="-122"/>
              </a:rPr>
              <a:t>‘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有些人不是学生</a:t>
            </a:r>
            <a:r>
              <a:rPr lang="zh-CN" sz="2400">
                <a:latin typeface="Times New Roman"/>
                <a:ea typeface="楷体_GB2312" pitchFamily="1" charset="-122"/>
              </a:rPr>
              <a:t>’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  有相同含义。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sz="2400">
                <a:latin typeface="Times New Roman"/>
                <a:ea typeface="楷体_GB2312" pitchFamily="1" charset="-122"/>
              </a:rPr>
              <a:t>‘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不存在长生不老的人</a:t>
            </a:r>
            <a:r>
              <a:rPr lang="zh-CN" sz="2400">
                <a:latin typeface="Times New Roman"/>
                <a:ea typeface="楷体_GB2312" pitchFamily="1" charset="-122"/>
              </a:rPr>
              <a:t>’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 和 </a:t>
            </a:r>
            <a:r>
              <a:rPr lang="zh-CN" sz="2400">
                <a:latin typeface="Times New Roman"/>
                <a:ea typeface="楷体_GB2312" pitchFamily="1" charset="-122"/>
              </a:rPr>
              <a:t>‘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所有的人都不是长生不老的</a:t>
            </a:r>
            <a:r>
              <a:rPr lang="zh-CN" sz="2400">
                <a:latin typeface="Times New Roman"/>
                <a:ea typeface="楷体_GB2312" pitchFamily="1" charset="-122"/>
              </a:rPr>
              <a:t>’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有相同含义。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量词的转换可以推广到含多个量词的谓词公式。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～（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）～（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）～（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）～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BCFC-EB0F-4A5E-8473-B5A0F0203850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00989-6321-412A-90F8-51EE2054B99C}" type="slidenum">
              <a:rPr lang="zh-CN" altLang="zh-CN"/>
              <a:pPr/>
              <a:t>36</a:t>
            </a:fld>
            <a:r>
              <a:rPr lang="zh-CN" altLang="zh-CN"/>
              <a:t>/87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3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３：（量词辖域的扩充与收缩）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是不含指导变元的谓词公式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 dirty="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27</a:t>
            </a:r>
            <a:r>
              <a:rPr lang="zh-CN" sz="2400" dirty="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[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P(x)∨Q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]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28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29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31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[P(x)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Q]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）［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］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33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P(x)]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34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P(x))]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711B-8B90-4EAA-8C98-737411E05B6E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ED60-C722-49EF-B31F-8B261AB019E8}" type="slidenum">
              <a:rPr lang="zh-CN" altLang="zh-CN"/>
              <a:pPr/>
              <a:t>37</a:t>
            </a:fld>
            <a:r>
              <a:rPr lang="zh-CN" altLang="zh-CN"/>
              <a:t>/87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3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３：（量词辖域的扩充与收缩）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是不含指导变元的谓词公式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27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28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[P(x)∧Q]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29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31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）［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］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33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34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P(x))]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24A2-44D2-4852-8489-B23E22E7381C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752E6-7F09-42E0-A67C-80B9C6CE3709}" type="slidenum">
              <a:rPr lang="zh-CN" altLang="zh-CN"/>
              <a:pPr/>
              <a:t>38</a:t>
            </a:fld>
            <a:r>
              <a:rPr lang="zh-CN" altLang="zh-CN"/>
              <a:t>/87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3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３：（量词辖域的扩充与收缩）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是不含指导变元的谓词公式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27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28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29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31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）［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］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33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34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P(x))]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6329-BCD5-41B0-8C66-292AEC749348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B2AC-BE62-479C-9117-6C2A4144DCC8}" type="slidenum">
              <a:rPr lang="zh-CN" altLang="zh-CN"/>
              <a:pPr/>
              <a:t>39</a:t>
            </a:fld>
            <a:r>
              <a:rPr lang="zh-CN" altLang="zh-CN"/>
              <a:t>/87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3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３：（量词辖域的扩充与收缩）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是不含指导变元的谓词公式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27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28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29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31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）［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］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33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34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P(x))]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A7E5-5474-416F-B3D5-B5D9131629E4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34DA5-9FD7-44AD-95D0-327030D0D7AD}" type="slidenum">
              <a:rPr lang="zh-CN" altLang="zh-CN"/>
              <a:pPr/>
              <a:t>4</a:t>
            </a:fld>
            <a:r>
              <a:rPr lang="zh-CN" altLang="zh-CN"/>
              <a:t>/87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四类符号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常量符号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：一般用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a,b,c,</a:t>
            </a:r>
            <a:r>
              <a:rPr lang="zh-CN" altLang="zh-CN">
                <a:latin typeface="Times New Roman"/>
                <a:ea typeface="楷体_GB2312" pitchFamily="1" charset="-122"/>
              </a:rPr>
              <a:t>…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,b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,c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>
                <a:latin typeface="Times New Roman"/>
                <a:ea typeface="楷体_GB2312" pitchFamily="1" charset="-122"/>
              </a:rPr>
              <a:t>…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来表示，它可以是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中的某个元素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变量符号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：一般用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x,y,z,</a:t>
            </a:r>
            <a:r>
              <a:rPr lang="zh-CN" altLang="zh-CN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  x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,y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,z</a:t>
            </a:r>
            <a:r>
              <a:rPr lang="zh-CN" alt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来表示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它可以取值于</a:t>
            </a:r>
            <a:r>
              <a:rPr lang="zh-CN" alt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中的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任意元素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函数符号：一般用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f,g,h,</a:t>
            </a:r>
            <a:r>
              <a:rPr lang="zh-CN" altLang="zh-CN" b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  f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,g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,h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b="1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来表示。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元函数符号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f(x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,...x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可以是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b="1" baseline="30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→D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的任意一个函数；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谓词符号：一般用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P,Q,R,...,  P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,Q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,R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,...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来表示。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元谓词符号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,...x</a:t>
            </a:r>
            <a:r>
              <a:rPr lang="zh-CN" altLang="zh-CN" b="1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可以是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b="1" baseline="30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→{0,1}</a:t>
            </a: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的任意一个谓词。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注：不含变元的函数是常量；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不含客体变元的谓词是命题。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CDB90-1558-4F62-AD46-B265F6EE9AF3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EC77-7AD5-4CB1-93E7-769F00FAF43D}" type="slidenum">
              <a:rPr lang="zh-CN" altLang="zh-CN"/>
              <a:pPr/>
              <a:t>40</a:t>
            </a:fld>
            <a:r>
              <a:rPr lang="zh-CN" altLang="zh-CN"/>
              <a:t>/87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3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３：（量词辖域的扩充与收缩）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是不含指导变元的谓词公式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27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28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29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31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）［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］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33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34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P(x))]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403350" y="4292600"/>
            <a:ext cx="6408738" cy="1562100"/>
          </a:xfrm>
          <a:prstGeom prst="rect">
            <a:avLst/>
          </a:prstGeom>
          <a:solidFill>
            <a:srgbClr val="FFFF99"/>
          </a:solidFill>
          <a:ln w="9525" cmpd="sng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b="1">
                <a:solidFill>
                  <a:srgbClr val="FF0000"/>
                </a:solidFill>
              </a:rPr>
              <a:t>注：</a:t>
            </a:r>
            <a:r>
              <a:rPr lang="zh-CN" b="1">
                <a:solidFill>
                  <a:srgbClr val="FF33CC"/>
                </a:solidFill>
              </a:rPr>
              <a:t>以上</a:t>
            </a:r>
            <a:r>
              <a:rPr lang="zh-CN" altLang="zh-CN" b="1">
                <a:solidFill>
                  <a:srgbClr val="FF33CC"/>
                </a:solidFill>
              </a:rPr>
              <a:t>4</a:t>
            </a:r>
            <a:r>
              <a:rPr lang="zh-CN" b="1">
                <a:solidFill>
                  <a:srgbClr val="FF33CC"/>
                </a:solidFill>
              </a:rPr>
              <a:t>个公式中，若</a:t>
            </a:r>
            <a:r>
              <a:rPr lang="zh-CN" altLang="zh-CN" b="1">
                <a:solidFill>
                  <a:srgbClr val="FF33CC"/>
                </a:solidFill>
              </a:rPr>
              <a:t>Q</a:t>
            </a:r>
            <a:r>
              <a:rPr lang="zh-CN" b="1">
                <a:solidFill>
                  <a:srgbClr val="FF33CC"/>
                </a:solidFill>
              </a:rPr>
              <a:t>换为</a:t>
            </a:r>
            <a:r>
              <a:rPr lang="zh-CN" altLang="zh-CN" b="1">
                <a:solidFill>
                  <a:srgbClr val="FF33CC"/>
                </a:solidFill>
              </a:rPr>
              <a:t>Q</a:t>
            </a:r>
            <a:r>
              <a:rPr lang="zh-CN" b="1">
                <a:solidFill>
                  <a:srgbClr val="FF33CC"/>
                </a:solidFill>
              </a:rPr>
              <a:t>（</a:t>
            </a:r>
            <a:r>
              <a:rPr lang="zh-CN" altLang="zh-CN" b="1">
                <a:solidFill>
                  <a:srgbClr val="FF33CC"/>
                </a:solidFill>
              </a:rPr>
              <a:t>y</a:t>
            </a:r>
            <a:r>
              <a:rPr lang="zh-CN" b="1">
                <a:solidFill>
                  <a:srgbClr val="FF33CC"/>
                </a:solidFill>
              </a:rPr>
              <a:t>）或其它更复杂的公式，只要其不含指导变元</a:t>
            </a:r>
            <a:r>
              <a:rPr lang="zh-CN" altLang="zh-CN" b="1">
                <a:solidFill>
                  <a:srgbClr val="FF33CC"/>
                </a:solidFill>
              </a:rPr>
              <a:t>x</a:t>
            </a:r>
            <a:r>
              <a:rPr lang="zh-CN" b="1">
                <a:solidFill>
                  <a:srgbClr val="FF33CC"/>
                </a:solidFill>
              </a:rPr>
              <a:t>，那么上面</a:t>
            </a:r>
            <a:r>
              <a:rPr lang="zh-CN" altLang="zh-CN" b="1">
                <a:solidFill>
                  <a:srgbClr val="FF33CC"/>
                </a:solidFill>
              </a:rPr>
              <a:t>4</a:t>
            </a:r>
            <a:r>
              <a:rPr lang="zh-CN" b="1">
                <a:solidFill>
                  <a:srgbClr val="FF33CC"/>
                </a:solidFill>
              </a:rPr>
              <a:t>个公式仍成立。此外，此组公式只适用于∧和∨运算。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018B-9CD5-4FA6-9790-5E9BBCE73D30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8F43-3D18-430F-B0E3-FB572B7EB0BA}" type="slidenum">
              <a:rPr lang="zh-CN" altLang="zh-CN"/>
              <a:pPr/>
              <a:t>41</a:t>
            </a:fld>
            <a:r>
              <a:rPr lang="zh-CN" altLang="zh-CN"/>
              <a:t>/87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3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３：（量词辖域的扩充与收缩）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是不含指导变元的谓词公式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27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28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29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31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[P(x)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）［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］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33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34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P(x))]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6714-C9E7-4B32-A3FD-8CD91E7E8738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B2DB-E310-4833-B500-DC7A17569523}" type="slidenum">
              <a:rPr lang="zh-CN" altLang="zh-CN"/>
              <a:pPr/>
              <a:t>42</a:t>
            </a:fld>
            <a:r>
              <a:rPr lang="zh-CN" altLang="zh-CN"/>
              <a:t>/87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3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３：（量词辖域的扩充与收缩）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是不含指导变元的谓词公式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27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28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29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31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[P(x)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）［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］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33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34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P(x))]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258888" y="4508500"/>
            <a:ext cx="6716712" cy="1568450"/>
          </a:xfrm>
          <a:prstGeom prst="rect">
            <a:avLst/>
          </a:prstGeom>
          <a:solidFill>
            <a:srgbClr val="FFFF99"/>
          </a:solidFill>
          <a:ln w="15875" cmpd="sng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b="1">
                <a:solidFill>
                  <a:srgbClr val="FF00FF"/>
                </a:solidFill>
              </a:rPr>
              <a:t>证明：</a:t>
            </a:r>
            <a:r>
              <a:rPr lang="zh-CN"/>
              <a:t> </a:t>
            </a:r>
            <a:r>
              <a:rPr lang="zh-CN" b="1">
                <a:solidFill>
                  <a:srgbClr val="FF0000"/>
                </a:solidFill>
              </a:rPr>
              <a:t>（</a:t>
            </a:r>
            <a:r>
              <a:rPr lang="zh-CN" b="1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zh-CN" altLang="zh-CN" b="1">
                <a:solidFill>
                  <a:srgbClr val="FF0000"/>
                </a:solidFill>
              </a:rPr>
              <a:t>x</a:t>
            </a:r>
            <a:r>
              <a:rPr lang="zh-CN" b="1">
                <a:solidFill>
                  <a:srgbClr val="FF0000"/>
                </a:solidFill>
              </a:rPr>
              <a:t>）</a:t>
            </a:r>
            <a:r>
              <a:rPr lang="zh-CN" altLang="zh-CN" b="1">
                <a:solidFill>
                  <a:srgbClr val="FF0000"/>
                </a:solidFill>
              </a:rPr>
              <a:t>P(x)</a:t>
            </a:r>
            <a:r>
              <a:rPr lang="zh-CN" altLang="zh-CN" b="1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zh-CN" altLang="zh-CN" b="1">
                <a:solidFill>
                  <a:srgbClr val="FF0000"/>
                </a:solidFill>
              </a:rPr>
              <a:t>Q</a:t>
            </a:r>
            <a:r>
              <a:rPr lang="zh-CN" altLang="zh-CN"/>
              <a:t> </a:t>
            </a:r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 </a:t>
            </a:r>
            <a:r>
              <a:rPr lang="zh-CN"/>
              <a:t>～ </a:t>
            </a:r>
            <a:r>
              <a:rPr lang="zh-CN" b="1"/>
              <a:t>（</a:t>
            </a:r>
            <a:r>
              <a:rPr lang="zh-CN" b="1">
                <a:sym typeface="Symbol" pitchFamily="18" charset="2"/>
              </a:rPr>
              <a:t></a:t>
            </a:r>
            <a:r>
              <a:rPr lang="zh-CN" altLang="zh-CN" b="1"/>
              <a:t>x</a:t>
            </a:r>
            <a:r>
              <a:rPr lang="zh-CN" b="1"/>
              <a:t>）</a:t>
            </a:r>
            <a:r>
              <a:rPr lang="zh-CN" altLang="zh-CN" b="1"/>
              <a:t>P(x) </a:t>
            </a:r>
            <a:r>
              <a:rPr lang="zh-CN" altLang="zh-CN"/>
              <a:t>∨</a:t>
            </a:r>
            <a:r>
              <a:rPr lang="zh-CN" altLang="zh-CN">
                <a:sym typeface="Symbol" pitchFamily="18" charset="2"/>
              </a:rPr>
              <a:t> </a:t>
            </a:r>
            <a:r>
              <a:rPr lang="zh-CN" altLang="zh-CN" b="1"/>
              <a:t>Q</a:t>
            </a:r>
            <a:r>
              <a:rPr lang="zh-CN" altLang="zh-CN"/>
              <a:t> </a:t>
            </a:r>
          </a:p>
          <a:p>
            <a:r>
              <a:rPr lang="zh-CN" altLang="zh-CN"/>
              <a:t>                                         </a:t>
            </a:r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 </a:t>
            </a:r>
            <a:r>
              <a:rPr lang="zh-CN" b="1"/>
              <a:t>（</a:t>
            </a:r>
            <a:r>
              <a:rPr lang="zh-CN" b="1">
                <a:sym typeface="Symbol" pitchFamily="18" charset="2"/>
              </a:rPr>
              <a:t></a:t>
            </a:r>
            <a:r>
              <a:rPr lang="zh-CN" altLang="zh-CN" b="1"/>
              <a:t>x</a:t>
            </a:r>
            <a:r>
              <a:rPr lang="zh-CN" b="1"/>
              <a:t>）</a:t>
            </a:r>
            <a:r>
              <a:rPr lang="zh-CN" altLang="zh-CN" b="1"/>
              <a:t>[ </a:t>
            </a:r>
            <a:r>
              <a:rPr lang="zh-CN"/>
              <a:t>～ </a:t>
            </a:r>
            <a:r>
              <a:rPr lang="zh-CN" altLang="zh-CN" b="1"/>
              <a:t>P(x)] </a:t>
            </a:r>
            <a:r>
              <a:rPr lang="zh-CN" altLang="zh-CN"/>
              <a:t>∨</a:t>
            </a:r>
            <a:r>
              <a:rPr lang="zh-CN" altLang="zh-CN">
                <a:sym typeface="Symbol" pitchFamily="18" charset="2"/>
              </a:rPr>
              <a:t> </a:t>
            </a:r>
            <a:r>
              <a:rPr lang="zh-CN" altLang="zh-CN" b="1"/>
              <a:t>Q</a:t>
            </a:r>
            <a:r>
              <a:rPr lang="zh-CN" altLang="zh-CN"/>
              <a:t> </a:t>
            </a:r>
          </a:p>
          <a:p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                                          </a:t>
            </a:r>
            <a:r>
              <a:rPr lang="zh-CN" b="1"/>
              <a:t>（</a:t>
            </a:r>
            <a:r>
              <a:rPr lang="zh-CN" b="1">
                <a:sym typeface="Symbol" pitchFamily="18" charset="2"/>
              </a:rPr>
              <a:t></a:t>
            </a:r>
            <a:r>
              <a:rPr lang="zh-CN" altLang="zh-CN" b="1"/>
              <a:t>x</a:t>
            </a:r>
            <a:r>
              <a:rPr lang="zh-CN" b="1"/>
              <a:t>）</a:t>
            </a:r>
            <a:r>
              <a:rPr lang="zh-CN" altLang="zh-CN" b="1"/>
              <a:t>[ </a:t>
            </a:r>
            <a:r>
              <a:rPr lang="zh-CN"/>
              <a:t>～ </a:t>
            </a:r>
            <a:r>
              <a:rPr lang="zh-CN" altLang="zh-CN" b="1"/>
              <a:t>P(x) </a:t>
            </a:r>
            <a:r>
              <a:rPr lang="zh-CN" altLang="zh-CN"/>
              <a:t>∨</a:t>
            </a:r>
            <a:r>
              <a:rPr lang="zh-CN" altLang="zh-CN">
                <a:sym typeface="Symbol" pitchFamily="18" charset="2"/>
              </a:rPr>
              <a:t> </a:t>
            </a:r>
            <a:r>
              <a:rPr lang="zh-CN" altLang="zh-CN" b="1"/>
              <a:t>Q]</a:t>
            </a:r>
          </a:p>
          <a:p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                                         </a:t>
            </a:r>
            <a:r>
              <a:rPr lang="zh-CN" altLang="zh-CN" b="1">
                <a:solidFill>
                  <a:srgbClr val="FF0000"/>
                </a:solidFill>
              </a:rPr>
              <a:t> </a:t>
            </a:r>
            <a:r>
              <a:rPr lang="zh-CN" b="1">
                <a:solidFill>
                  <a:srgbClr val="FF0000"/>
                </a:solidFill>
              </a:rPr>
              <a:t>（</a:t>
            </a:r>
            <a:r>
              <a:rPr lang="zh-CN" b="1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zh-CN" altLang="zh-CN" b="1">
                <a:solidFill>
                  <a:srgbClr val="FF0000"/>
                </a:solidFill>
              </a:rPr>
              <a:t>x</a:t>
            </a:r>
            <a:r>
              <a:rPr lang="zh-CN" b="1">
                <a:solidFill>
                  <a:srgbClr val="FF0000"/>
                </a:solidFill>
              </a:rPr>
              <a:t>）</a:t>
            </a:r>
            <a:r>
              <a:rPr lang="zh-CN" altLang="zh-CN" b="1">
                <a:solidFill>
                  <a:srgbClr val="FF0000"/>
                </a:solidFill>
              </a:rPr>
              <a:t>[P(x)</a:t>
            </a:r>
            <a:r>
              <a:rPr lang="zh-CN" altLang="zh-CN" b="1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zh-CN" altLang="zh-CN" b="1">
                <a:solidFill>
                  <a:srgbClr val="FF0000"/>
                </a:solidFill>
              </a:rPr>
              <a:t>Q]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784C-FBDD-471B-A1B8-EB9E1E3E51F0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68C5-BCDE-4B1D-A33C-C7BBEF9A6C86}" type="slidenum">
              <a:rPr lang="zh-CN" altLang="zh-CN"/>
              <a:pPr/>
              <a:t>43</a:t>
            </a:fld>
            <a:r>
              <a:rPr lang="zh-CN" altLang="zh-CN"/>
              <a:t>/87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3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３：（量词辖域的扩充与收缩）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是不含指导变元的谓词公式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27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28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29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31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）［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］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33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34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P(x))]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C0D2-2C52-406E-AD52-764E85D6021C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98A4-AC6A-4659-A414-6D7009E7E979}" type="slidenum">
              <a:rPr lang="zh-CN" altLang="zh-CN"/>
              <a:pPr/>
              <a:t>44</a:t>
            </a:fld>
            <a:r>
              <a:rPr lang="zh-CN" altLang="zh-CN"/>
              <a:t>/87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3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３：（量词辖域的扩充与收缩）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是不含指导变元的谓词公式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27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28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29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31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）［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］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33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34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P(x))]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258888" y="4941888"/>
            <a:ext cx="6716712" cy="1568450"/>
          </a:xfrm>
          <a:prstGeom prst="rect">
            <a:avLst/>
          </a:prstGeom>
          <a:solidFill>
            <a:srgbClr val="FFFF99"/>
          </a:solidFill>
          <a:ln w="15875" cmpd="sng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b="1">
                <a:solidFill>
                  <a:srgbClr val="FF00FF"/>
                </a:solidFill>
              </a:rPr>
              <a:t>证明：</a:t>
            </a:r>
            <a:r>
              <a:rPr lang="zh-CN"/>
              <a:t> </a:t>
            </a:r>
            <a:r>
              <a:rPr lang="zh-CN" b="1">
                <a:solidFill>
                  <a:srgbClr val="FF0000"/>
                </a:solidFill>
              </a:rPr>
              <a:t>（ </a:t>
            </a:r>
            <a:r>
              <a:rPr lang="zh-CN" b="1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zh-CN">
                <a:sym typeface="Symbol" pitchFamily="18" charset="2"/>
              </a:rPr>
              <a:t> </a:t>
            </a:r>
            <a:r>
              <a:rPr lang="zh-CN" altLang="zh-CN" b="1">
                <a:solidFill>
                  <a:srgbClr val="FF0000"/>
                </a:solidFill>
              </a:rPr>
              <a:t>x</a:t>
            </a:r>
            <a:r>
              <a:rPr lang="zh-CN" b="1">
                <a:solidFill>
                  <a:srgbClr val="FF0000"/>
                </a:solidFill>
              </a:rPr>
              <a:t>）</a:t>
            </a:r>
            <a:r>
              <a:rPr lang="zh-CN" altLang="zh-CN" b="1">
                <a:solidFill>
                  <a:srgbClr val="FF0000"/>
                </a:solidFill>
              </a:rPr>
              <a:t>P(x)</a:t>
            </a:r>
            <a:r>
              <a:rPr lang="zh-CN" altLang="zh-CN" b="1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zh-CN" altLang="zh-CN" b="1">
                <a:solidFill>
                  <a:srgbClr val="FF0000"/>
                </a:solidFill>
              </a:rPr>
              <a:t>Q</a:t>
            </a:r>
            <a:r>
              <a:rPr lang="zh-CN" altLang="zh-CN"/>
              <a:t> </a:t>
            </a:r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 </a:t>
            </a:r>
            <a:r>
              <a:rPr lang="zh-CN"/>
              <a:t>～ </a:t>
            </a:r>
            <a:r>
              <a:rPr lang="zh-CN" b="1"/>
              <a:t>（</a:t>
            </a:r>
            <a:r>
              <a:rPr lang="zh-CN" b="1">
                <a:sym typeface="Symbol" pitchFamily="18" charset="2"/>
              </a:rPr>
              <a:t></a:t>
            </a:r>
            <a:r>
              <a:rPr lang="zh-CN" altLang="zh-CN" b="1"/>
              <a:t>x</a:t>
            </a:r>
            <a:r>
              <a:rPr lang="zh-CN" b="1"/>
              <a:t>）</a:t>
            </a:r>
            <a:r>
              <a:rPr lang="zh-CN" altLang="zh-CN" b="1"/>
              <a:t>P(x) </a:t>
            </a:r>
            <a:r>
              <a:rPr lang="zh-CN" altLang="zh-CN"/>
              <a:t>∨</a:t>
            </a:r>
            <a:r>
              <a:rPr lang="zh-CN" altLang="zh-CN">
                <a:sym typeface="Symbol" pitchFamily="18" charset="2"/>
              </a:rPr>
              <a:t> </a:t>
            </a:r>
            <a:r>
              <a:rPr lang="zh-CN" altLang="zh-CN" b="1"/>
              <a:t>Q</a:t>
            </a:r>
            <a:r>
              <a:rPr lang="zh-CN" altLang="zh-CN"/>
              <a:t> </a:t>
            </a:r>
          </a:p>
          <a:p>
            <a:r>
              <a:rPr lang="zh-CN" altLang="zh-CN"/>
              <a:t>                                         </a:t>
            </a:r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 </a:t>
            </a:r>
            <a:r>
              <a:rPr lang="zh-CN" b="1"/>
              <a:t>（</a:t>
            </a:r>
            <a:r>
              <a:rPr lang="zh-CN" b="1">
                <a:sym typeface="Symbol" pitchFamily="18" charset="2"/>
              </a:rPr>
              <a:t></a:t>
            </a:r>
            <a:r>
              <a:rPr lang="zh-CN" altLang="zh-CN" b="1"/>
              <a:t>x</a:t>
            </a:r>
            <a:r>
              <a:rPr lang="zh-CN" b="1"/>
              <a:t>）</a:t>
            </a:r>
            <a:r>
              <a:rPr lang="zh-CN" altLang="zh-CN" b="1"/>
              <a:t>[ </a:t>
            </a:r>
            <a:r>
              <a:rPr lang="zh-CN"/>
              <a:t>～ </a:t>
            </a:r>
            <a:r>
              <a:rPr lang="zh-CN" altLang="zh-CN" b="1"/>
              <a:t>P(x)] </a:t>
            </a:r>
            <a:r>
              <a:rPr lang="zh-CN" altLang="zh-CN"/>
              <a:t>∨</a:t>
            </a:r>
            <a:r>
              <a:rPr lang="zh-CN" altLang="zh-CN">
                <a:sym typeface="Symbol" pitchFamily="18" charset="2"/>
              </a:rPr>
              <a:t> </a:t>
            </a:r>
            <a:r>
              <a:rPr lang="zh-CN" altLang="zh-CN" b="1"/>
              <a:t>Q</a:t>
            </a:r>
            <a:r>
              <a:rPr lang="zh-CN" altLang="zh-CN"/>
              <a:t> </a:t>
            </a:r>
          </a:p>
          <a:p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                                          </a:t>
            </a:r>
            <a:r>
              <a:rPr lang="zh-CN" b="1"/>
              <a:t>（</a:t>
            </a:r>
            <a:r>
              <a:rPr lang="zh-CN" b="1">
                <a:sym typeface="Symbol" pitchFamily="18" charset="2"/>
              </a:rPr>
              <a:t></a:t>
            </a:r>
            <a:r>
              <a:rPr lang="zh-CN" altLang="zh-CN" b="1"/>
              <a:t>x</a:t>
            </a:r>
            <a:r>
              <a:rPr lang="zh-CN" b="1"/>
              <a:t>）</a:t>
            </a:r>
            <a:r>
              <a:rPr lang="zh-CN" altLang="zh-CN" b="1"/>
              <a:t>[ </a:t>
            </a:r>
            <a:r>
              <a:rPr lang="zh-CN"/>
              <a:t>～ </a:t>
            </a:r>
            <a:r>
              <a:rPr lang="zh-CN" altLang="zh-CN" b="1"/>
              <a:t>P(x) </a:t>
            </a:r>
            <a:r>
              <a:rPr lang="zh-CN" altLang="zh-CN"/>
              <a:t>∨</a:t>
            </a:r>
            <a:r>
              <a:rPr lang="zh-CN" altLang="zh-CN">
                <a:sym typeface="Symbol" pitchFamily="18" charset="2"/>
              </a:rPr>
              <a:t> </a:t>
            </a:r>
            <a:r>
              <a:rPr lang="zh-CN" altLang="zh-CN" b="1"/>
              <a:t>Q]</a:t>
            </a:r>
          </a:p>
          <a:p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                                         </a:t>
            </a:r>
            <a:r>
              <a:rPr lang="zh-CN" altLang="zh-CN" b="1">
                <a:solidFill>
                  <a:srgbClr val="FF0000"/>
                </a:solidFill>
              </a:rPr>
              <a:t> </a:t>
            </a:r>
            <a:r>
              <a:rPr lang="zh-CN" b="1">
                <a:solidFill>
                  <a:srgbClr val="FF0000"/>
                </a:solidFill>
              </a:rPr>
              <a:t>（</a:t>
            </a:r>
            <a:r>
              <a:rPr lang="zh-CN" b="1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zh-CN" altLang="zh-CN" b="1">
                <a:solidFill>
                  <a:srgbClr val="FF0000"/>
                </a:solidFill>
              </a:rPr>
              <a:t>x</a:t>
            </a:r>
            <a:r>
              <a:rPr lang="zh-CN" b="1">
                <a:solidFill>
                  <a:srgbClr val="FF0000"/>
                </a:solidFill>
              </a:rPr>
              <a:t>）</a:t>
            </a:r>
            <a:r>
              <a:rPr lang="zh-CN" altLang="zh-CN" b="1">
                <a:solidFill>
                  <a:srgbClr val="FF0000"/>
                </a:solidFill>
              </a:rPr>
              <a:t>[P(x)</a:t>
            </a:r>
            <a:r>
              <a:rPr lang="zh-CN" altLang="zh-CN" b="1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zh-CN" altLang="zh-CN" b="1">
                <a:solidFill>
                  <a:srgbClr val="FF0000"/>
                </a:solidFill>
              </a:rPr>
              <a:t>Q]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6B55-BE5C-4B1F-A37C-31CEC8B44DB9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35F1-4758-4297-900D-C08C72EADF1D}" type="slidenum">
              <a:rPr lang="zh-CN" altLang="zh-CN"/>
              <a:pPr/>
              <a:t>45</a:t>
            </a:fld>
            <a:r>
              <a:rPr lang="zh-CN" altLang="zh-CN"/>
              <a:t>/87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3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３：（量词辖域的扩充与收缩）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是不含指导变元的谓词公式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27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28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29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31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）［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］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33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34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P(x))]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258888" y="5300663"/>
            <a:ext cx="6716712" cy="473075"/>
          </a:xfrm>
          <a:prstGeom prst="rect">
            <a:avLst/>
          </a:prstGeom>
          <a:solidFill>
            <a:srgbClr val="FFFF99"/>
          </a:solidFill>
          <a:ln w="15875" cmpd="sng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b="1">
                <a:solidFill>
                  <a:srgbClr val="FF0000"/>
                </a:solidFill>
              </a:rPr>
              <a:t>（</a:t>
            </a:r>
            <a:r>
              <a:rPr lang="zh-CN" b="1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zh-CN" altLang="zh-CN" b="1">
                <a:solidFill>
                  <a:srgbClr val="FF0000"/>
                </a:solidFill>
              </a:rPr>
              <a:t>x</a:t>
            </a:r>
            <a:r>
              <a:rPr lang="zh-CN" b="1">
                <a:solidFill>
                  <a:srgbClr val="FF0000"/>
                </a:solidFill>
              </a:rPr>
              <a:t>）</a:t>
            </a:r>
            <a:r>
              <a:rPr lang="zh-CN" altLang="zh-CN" b="1">
                <a:solidFill>
                  <a:srgbClr val="FF0000"/>
                </a:solidFill>
              </a:rPr>
              <a:t>P(x)</a:t>
            </a:r>
            <a:r>
              <a:rPr lang="zh-CN" altLang="zh-CN" b="1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zh-CN" altLang="zh-CN" b="1">
                <a:solidFill>
                  <a:srgbClr val="FF0000"/>
                </a:solidFill>
              </a:rPr>
              <a:t>Q </a:t>
            </a:r>
            <a:r>
              <a:rPr lang="zh-CN" b="1">
                <a:solidFill>
                  <a:srgbClr val="FF0000"/>
                </a:solidFill>
              </a:rPr>
              <a:t>和（</a:t>
            </a:r>
            <a:r>
              <a:rPr lang="zh-CN" b="1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zh-CN" altLang="zh-CN" b="1">
                <a:solidFill>
                  <a:srgbClr val="FF0000"/>
                </a:solidFill>
              </a:rPr>
              <a:t>x</a:t>
            </a:r>
            <a:r>
              <a:rPr lang="zh-CN" b="1">
                <a:solidFill>
                  <a:srgbClr val="FF0000"/>
                </a:solidFill>
              </a:rPr>
              <a:t>）</a:t>
            </a:r>
            <a:r>
              <a:rPr lang="zh-CN" altLang="zh-CN" b="1">
                <a:solidFill>
                  <a:srgbClr val="FF0000"/>
                </a:solidFill>
              </a:rPr>
              <a:t>[P(x)</a:t>
            </a:r>
            <a:r>
              <a:rPr lang="zh-CN" altLang="zh-CN" b="1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zh-CN" altLang="zh-CN" b="1">
                <a:solidFill>
                  <a:srgbClr val="FF0000"/>
                </a:solidFill>
              </a:rPr>
              <a:t>Q] </a:t>
            </a:r>
            <a:r>
              <a:rPr lang="zh-CN" b="1">
                <a:solidFill>
                  <a:srgbClr val="FF0000"/>
                </a:solidFill>
              </a:rPr>
              <a:t>含义不同！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6AA-1F1A-4BE8-B039-BBE0646205BB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3CE7A-576A-4942-A9E1-25C7CB3D8F33}" type="slidenum">
              <a:rPr lang="zh-CN" altLang="zh-CN"/>
              <a:pPr/>
              <a:t>46</a:t>
            </a:fld>
            <a:r>
              <a:rPr lang="zh-CN" altLang="zh-CN"/>
              <a:t>/87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3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３：（量词辖域的扩充与收缩）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是不含指导变元的谓词公式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27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28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29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31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）［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］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33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[Q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P(x)]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34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[Q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P(x))]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C84B-C89E-466F-9EF4-424779578A62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75F07-C2EF-46CE-BE60-1E40C8176312}" type="slidenum">
              <a:rPr lang="zh-CN" altLang="zh-CN"/>
              <a:pPr/>
              <a:t>47</a:t>
            </a:fld>
            <a:r>
              <a:rPr lang="zh-CN" altLang="zh-CN"/>
              <a:t>/87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037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３：（量词辖域的扩充与收缩）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</a:t>
            </a:r>
            <a:r>
              <a:rPr lang="zh-CN" alt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是不含指导变元的谓词公式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27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28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29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[P(x)∨Q]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P(x)∨Q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[P(x)∧Q]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P(x)∧Q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31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  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）［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］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33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[Q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 P(x)]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34</a:t>
            </a:r>
            <a:r>
              <a:rPr lang="zh-CN" sz="24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P(x)  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[Q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P(x)]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042E-D761-4CAE-A11A-DAA35020549B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9977C-C6D7-43E2-9595-0E67B39F0988}" type="slidenum">
              <a:rPr lang="zh-CN" altLang="zh-CN"/>
              <a:pPr/>
              <a:t>48</a:t>
            </a:fld>
            <a:r>
              <a:rPr lang="zh-CN" altLang="zh-CN"/>
              <a:t>/87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05725" cy="4235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４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35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P(x)∧Q(x)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36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(P(x)∨Q(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37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(P(x)∧Q(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38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(P(x)∨Q(x))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39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５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双量词公式的等价性）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40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41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724A-94CE-40ED-9079-AF603B69C26C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AF4E-F67C-4264-B900-601F5A4FCCB2}" type="slidenum">
              <a:rPr lang="zh-CN" altLang="zh-CN"/>
              <a:pPr/>
              <a:t>49</a:t>
            </a:fld>
            <a:r>
              <a:rPr lang="zh-CN" altLang="zh-CN"/>
              <a:t>/87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05725" cy="4235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４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35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P(x)∧Q(x)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36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(P(x)∨Q(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37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(P(x)∧Q(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38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(P(x)∨Q(x))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39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５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双量词公式的等价性）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40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41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403350" y="2205038"/>
            <a:ext cx="444817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b="1">
                <a:solidFill>
                  <a:srgbClr val="FF0000"/>
                </a:solidFill>
              </a:rPr>
              <a:t>例如，</a:t>
            </a:r>
            <a:r>
              <a:rPr lang="zh-CN" b="1">
                <a:solidFill>
                  <a:srgbClr val="0000FF"/>
                </a:solidFill>
              </a:rPr>
              <a:t>屋里每个人都在唱歌跳舞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FBCC-63ED-4A2D-9EB4-0D107EB2EA62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0BA53-BC5D-45D7-9790-5F1B24F009C8}" type="slidenum">
              <a:rPr lang="zh-CN" altLang="zh-CN"/>
              <a:pPr/>
              <a:t>5</a:t>
            </a:fld>
            <a:r>
              <a:rPr lang="zh-CN" altLang="zh-CN"/>
              <a:t>/87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四类符号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常量符号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：一般用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a,b,c,</a:t>
            </a:r>
            <a:r>
              <a:rPr lang="zh-CN" altLang="zh-CN" dirty="0">
                <a:latin typeface="Times New Roman"/>
                <a:ea typeface="楷体_GB2312" pitchFamily="1" charset="-122"/>
              </a:rPr>
              <a:t>…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,b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,c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dirty="0">
                <a:latin typeface="Times New Roman"/>
                <a:ea typeface="楷体_GB2312" pitchFamily="1" charset="-122"/>
              </a:rPr>
              <a:t>…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来表示，它可以是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中的某个元素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变量符号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：一般用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x,y,z,</a:t>
            </a:r>
            <a:r>
              <a:rPr lang="zh-CN" altLang="zh-CN" dirty="0">
                <a:latin typeface="Times New Roman"/>
                <a:ea typeface="楷体_GB2312" pitchFamily="1" charset="-122"/>
              </a:rPr>
              <a:t>…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  x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,y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,z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dirty="0">
                <a:latin typeface="Times New Roman"/>
                <a:ea typeface="楷体_GB2312" pitchFamily="1" charset="-122"/>
              </a:rPr>
              <a:t>…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来表示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它可以取值于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中的任意元素；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函数符号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：一般用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f,g,h,</a:t>
            </a:r>
            <a:r>
              <a:rPr lang="zh-CN" altLang="zh-CN" b="1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  f</a:t>
            </a:r>
            <a:r>
              <a:rPr lang="zh-CN" altLang="zh-CN" b="1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,g</a:t>
            </a:r>
            <a:r>
              <a:rPr lang="zh-CN" altLang="zh-CN" b="1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,h</a:t>
            </a:r>
            <a:r>
              <a:rPr lang="zh-CN" altLang="zh-CN" b="1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b="1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来表示。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元函数符号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f(x</a:t>
            </a:r>
            <a:r>
              <a:rPr lang="zh-CN" altLang="zh-CN" b="1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="1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,...x</a:t>
            </a:r>
            <a:r>
              <a:rPr lang="zh-CN" altLang="zh-CN" b="1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可以是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b="1" baseline="30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→D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的任意一个函数</a:t>
            </a:r>
            <a:r>
              <a:rPr lang="zh-CN" b="1" dirty="0"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谓词符号：一般用</a:t>
            </a:r>
            <a:r>
              <a:rPr lang="zh-CN" alt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P,Q,R,...,  P</a:t>
            </a:r>
            <a:r>
              <a:rPr lang="zh-CN" altLang="zh-CN" b="1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,Q</a:t>
            </a:r>
            <a:r>
              <a:rPr lang="zh-CN" altLang="zh-CN" b="1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,R</a:t>
            </a:r>
            <a:r>
              <a:rPr lang="zh-CN" altLang="zh-CN" b="1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,...</a:t>
            </a:r>
            <a:r>
              <a:rPr 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来表示。</a:t>
            </a:r>
            <a:r>
              <a:rPr lang="zh-CN" alt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元谓词符号</a:t>
            </a:r>
            <a:r>
              <a:rPr lang="zh-CN" alt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</a:t>
            </a:r>
            <a:r>
              <a:rPr lang="zh-CN" altLang="zh-CN" b="1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="1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,...x</a:t>
            </a:r>
            <a:r>
              <a:rPr lang="zh-CN" altLang="zh-CN" b="1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可以是</a:t>
            </a:r>
            <a:r>
              <a:rPr lang="zh-CN" alt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b="1" baseline="30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→{0,1}</a:t>
            </a:r>
            <a:r>
              <a:rPr 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的任意一个谓词。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注：不含变元的函数是常量；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不含客体变元的谓词是命题。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0312-C22E-4F5A-9AD7-CD74819DD2A1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82F2-5618-442A-A6F8-662042FA8421}" type="slidenum">
              <a:rPr lang="zh-CN" altLang="zh-CN"/>
              <a:pPr/>
              <a:t>50</a:t>
            </a:fld>
            <a:r>
              <a:rPr lang="zh-CN" altLang="zh-CN"/>
              <a:t>/87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05725" cy="4235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４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sz="2000" b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35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 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(P(x)∧Q(x))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36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Q(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37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∧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Q(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∧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38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(P(x)∨Q(x))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39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５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双量词公式的等价性）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40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41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6625-B56B-4235-AF0D-19C3C43507CC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51D7-EA52-4D09-9C94-BDFDDDAD4719}" type="slidenum">
              <a:rPr lang="zh-CN" altLang="zh-CN"/>
              <a:pPr/>
              <a:t>51</a:t>
            </a:fld>
            <a:r>
              <a:rPr lang="zh-CN" altLang="zh-CN"/>
              <a:t>/87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05725" cy="4235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４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sz="2000" b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35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 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(P(x)∧Q(x))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36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Q(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37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∧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Q(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∧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38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(P(x)∨Q(x))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39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５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双量词公式的等价性）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40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41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187450" y="3233738"/>
            <a:ext cx="7724775" cy="22828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b="1">
                <a:solidFill>
                  <a:srgbClr val="FF0000"/>
                </a:solidFill>
              </a:rPr>
              <a:t>例如，</a:t>
            </a:r>
            <a:r>
              <a:rPr lang="zh-CN" altLang="zh-CN" b="1">
                <a:solidFill>
                  <a:srgbClr val="FF0000"/>
                </a:solidFill>
              </a:rPr>
              <a:t>36</a:t>
            </a:r>
            <a:r>
              <a:rPr lang="zh-CN" b="1">
                <a:solidFill>
                  <a:srgbClr val="FF0000"/>
                </a:solidFill>
              </a:rPr>
              <a:t>式表达的是：</a:t>
            </a:r>
          </a:p>
          <a:p>
            <a:r>
              <a:rPr lang="zh-CN" b="1">
                <a:solidFill>
                  <a:srgbClr val="FF0000"/>
                </a:solidFill>
              </a:rPr>
              <a:t>           右边：</a:t>
            </a:r>
            <a:r>
              <a:rPr lang="zh-CN" b="1">
                <a:solidFill>
                  <a:srgbClr val="0000FF"/>
                </a:solidFill>
              </a:rPr>
              <a:t>屋里每个人在听课或者每个人在看书，</a:t>
            </a:r>
          </a:p>
          <a:p>
            <a:r>
              <a:rPr lang="zh-CN" b="1">
                <a:solidFill>
                  <a:srgbClr val="0000FF"/>
                </a:solidFill>
              </a:rPr>
              <a:t>                      也即那些听课的在听课，那些看书的在看书 </a:t>
            </a:r>
          </a:p>
          <a:p>
            <a:r>
              <a:rPr lang="zh-CN" b="1">
                <a:solidFill>
                  <a:srgbClr val="FF0000"/>
                </a:solidFill>
              </a:rPr>
              <a:t>            </a:t>
            </a:r>
            <a:r>
              <a:rPr lang="zh-CN" altLang="zh-CN" b="1">
                <a:solidFill>
                  <a:srgbClr val="FF0000"/>
                </a:solidFill>
              </a:rPr>
              <a:t>37</a:t>
            </a:r>
            <a:r>
              <a:rPr lang="zh-CN" b="1">
                <a:solidFill>
                  <a:srgbClr val="FF0000"/>
                </a:solidFill>
              </a:rPr>
              <a:t>式表达的是：</a:t>
            </a:r>
          </a:p>
          <a:p>
            <a:r>
              <a:rPr lang="zh-CN" b="1">
                <a:solidFill>
                  <a:srgbClr val="FF0000"/>
                </a:solidFill>
              </a:rPr>
              <a:t>           右边：</a:t>
            </a:r>
            <a:r>
              <a:rPr lang="zh-CN" b="1">
                <a:solidFill>
                  <a:srgbClr val="0000FF"/>
                </a:solidFill>
              </a:rPr>
              <a:t>屋里有些人在听课，有些人在看书，</a:t>
            </a:r>
          </a:p>
          <a:p>
            <a:r>
              <a:rPr lang="zh-CN" b="1">
                <a:solidFill>
                  <a:srgbClr val="0000FF"/>
                </a:solidFill>
              </a:rPr>
              <a:t>                      也即有些听课的在听课，有些看书的在看书 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E22E-B42E-4FF3-A911-64048760F12C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05C8-593C-4445-8F80-8D1D58571801}" type="slidenum">
              <a:rPr lang="zh-CN" altLang="zh-CN"/>
              <a:pPr/>
              <a:t>52</a:t>
            </a:fld>
            <a:r>
              <a:rPr lang="zh-CN" altLang="zh-CN"/>
              <a:t>/87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05725" cy="4235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４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35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(P(x)∧Q(x))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36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 b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 b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37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 b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∧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 b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∧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38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39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５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双量词公式的等价性）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40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41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7A5-181F-45D1-84DB-F88ED81AC139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3EA8-1B02-4CD9-8A79-C65E40014131}" type="slidenum">
              <a:rPr lang="zh-CN" altLang="zh-CN"/>
              <a:pPr/>
              <a:t>53</a:t>
            </a:fld>
            <a:r>
              <a:rPr lang="zh-CN" altLang="zh-CN"/>
              <a:t>/87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05725" cy="4235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４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35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(P(x)∧Q(x))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36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 b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 b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37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 b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∧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 b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∧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38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39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５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双量词公式的等价性）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40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41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403350" y="3357563"/>
            <a:ext cx="5667375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b="1">
                <a:solidFill>
                  <a:srgbClr val="FF0000"/>
                </a:solidFill>
              </a:rPr>
              <a:t>例如，</a:t>
            </a:r>
            <a:r>
              <a:rPr lang="zh-CN" b="1">
                <a:solidFill>
                  <a:srgbClr val="0000FF"/>
                </a:solidFill>
              </a:rPr>
              <a:t>屋里有的人在唱歌，有的人在跳舞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BCFE9-ACF7-4F8D-912B-85FF5DC598D4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CEC9-4813-46A8-BDE4-591DE28D1BDB}" type="slidenum">
              <a:rPr lang="zh-CN" altLang="zh-CN"/>
              <a:pPr/>
              <a:t>54</a:t>
            </a:fld>
            <a:r>
              <a:rPr lang="zh-CN" altLang="zh-CN"/>
              <a:t>/87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05725" cy="4235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４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35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(P(x)∧Q(x))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36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(P(x)∨Q(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37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(P(x)∧Q(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38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(P(x)∨Q(x))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39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endParaRPr lang="zh-CN" altLang="zh-CN" sz="2000">
              <a:latin typeface="楷体_GB2312" pitchFamily="1" charset="-122"/>
              <a:ea typeface="楷体_GB2312" pitchFamily="1" charset="-122"/>
            </a:endParaRP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５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双量词公式的等价性）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40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41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5AD2-FF93-4850-B8DC-CAABFA605181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B122-91B8-45F5-8FDD-FFA706DA9AC7}" type="slidenum">
              <a:rPr lang="zh-CN" altLang="zh-CN"/>
              <a:pPr/>
              <a:t>55</a:t>
            </a:fld>
            <a:r>
              <a:rPr lang="zh-CN" altLang="zh-CN"/>
              <a:t>/87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05725" cy="4235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４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35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(P(x)∧Q(x))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36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(P(x)∨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Q(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37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(P(x)∧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Q(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  <a:r>
              <a:rPr lang="zh-CN" altLang="zh-CN" sz="200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38</a:t>
            </a:r>
            <a:r>
              <a:rPr lang="zh-CN" sz="200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(P(x)∨Q(x))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39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endParaRPr lang="zh-CN" altLang="zh-CN" sz="2000">
              <a:latin typeface="楷体_GB2312" pitchFamily="1" charset="-122"/>
              <a:ea typeface="楷体_GB2312" pitchFamily="1" charset="-122"/>
            </a:endParaRP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５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双量词公式的等价性）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40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41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endParaRPr lang="zh-CN" altLang="zh-CN" sz="200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4932363" y="4149725"/>
            <a:ext cx="3816350" cy="1368425"/>
          </a:xfrm>
          <a:prstGeom prst="cloudCallout">
            <a:avLst>
              <a:gd name="adj1" fmla="val -60731"/>
              <a:gd name="adj2" fmla="val -91301"/>
            </a:avLst>
          </a:prstGeom>
          <a:solidFill>
            <a:srgbClr val="FFFF99"/>
          </a:solidFill>
          <a:ln w="9525" cmpd="sng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zh-CN" alt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lang="zh-CN" altLang="zh-CN" b="1" baseline="-25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36</a:t>
            </a:r>
            <a:r>
              <a:rPr 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lang="zh-CN" altLang="zh-CN" b="1" baseline="-25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37</a:t>
            </a:r>
            <a:r>
              <a:rPr 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lang="zh-CN" altLang="zh-CN" b="1" baseline="-25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39</a:t>
            </a:r>
            <a:r>
              <a:rPr lang="zh-CN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的含义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708C-5A85-484D-B778-DB9D9867E80D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5D5F-01C4-49BE-8322-D44353A8A3F1}" type="slidenum">
              <a:rPr lang="zh-CN" altLang="zh-CN"/>
              <a:pPr/>
              <a:t>56</a:t>
            </a:fld>
            <a:r>
              <a:rPr lang="zh-CN" altLang="zh-CN"/>
              <a:t>/87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05725" cy="4235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b="0"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４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sz="2000" b="0"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="0" baseline="-25000">
                <a:latin typeface="楷体_GB2312" pitchFamily="1" charset="-122"/>
                <a:ea typeface="楷体_GB2312" pitchFamily="1" charset="-122"/>
              </a:rPr>
              <a:t>35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(P(x)∧Q(x))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="0" baseline="-25000">
                <a:latin typeface="楷体_GB2312" pitchFamily="1" charset="-122"/>
                <a:ea typeface="楷体_GB2312" pitchFamily="1" charset="-122"/>
              </a:rPr>
              <a:t>36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(P(x)∨Q(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="0" baseline="-25000">
                <a:latin typeface="楷体_GB2312" pitchFamily="1" charset="-122"/>
                <a:ea typeface="楷体_GB2312" pitchFamily="1" charset="-122"/>
              </a:rPr>
              <a:t>37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(P(x)∧Q(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="0" baseline="-25000">
                <a:latin typeface="楷体_GB2312" pitchFamily="1" charset="-122"/>
                <a:ea typeface="楷体_GB2312" pitchFamily="1" charset="-122"/>
              </a:rPr>
              <a:t>38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(P(x)∨Q(x))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="0" baseline="-25000">
                <a:latin typeface="楷体_GB2312" pitchFamily="1" charset="-122"/>
                <a:ea typeface="楷体_GB2312" pitchFamily="1" charset="-122"/>
              </a:rPr>
              <a:t>39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endParaRPr lang="zh-CN" altLang="zh-CN" sz="2000" b="0">
              <a:latin typeface="楷体_GB2312" pitchFamily="1" charset="-122"/>
              <a:ea typeface="楷体_GB2312" pitchFamily="1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５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双量词公式的等价性）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40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41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endParaRPr lang="zh-CN" altLang="zh-CN" sz="20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D5F-ABEE-4821-B1D2-0AA59FFC1E5C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0A1D2-8BD1-470E-92D0-8AC889A51712}" type="slidenum">
              <a:rPr lang="zh-CN" altLang="zh-CN"/>
              <a:pPr/>
              <a:t>57</a:t>
            </a:fld>
            <a:r>
              <a:rPr lang="zh-CN" altLang="zh-CN"/>
              <a:t>/87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705725" cy="4235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b="0"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４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sz="2000" b="0"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="0" baseline="-25000">
                <a:latin typeface="楷体_GB2312" pitchFamily="1" charset="-122"/>
                <a:ea typeface="楷体_GB2312" pitchFamily="1" charset="-122"/>
              </a:rPr>
              <a:t>35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(P(x)∧Q(x))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="0" baseline="-25000">
                <a:latin typeface="楷体_GB2312" pitchFamily="1" charset="-122"/>
                <a:ea typeface="楷体_GB2312" pitchFamily="1" charset="-122"/>
              </a:rPr>
              <a:t>36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(P(x)∨Q(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="0" baseline="-25000">
                <a:latin typeface="楷体_GB2312" pitchFamily="1" charset="-122"/>
                <a:ea typeface="楷体_GB2312" pitchFamily="1" charset="-122"/>
              </a:rPr>
              <a:t>37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(P(x)∧Q(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ｙ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="0" baseline="-25000">
                <a:latin typeface="楷体_GB2312" pitchFamily="1" charset="-122"/>
                <a:ea typeface="楷体_GB2312" pitchFamily="1" charset="-122"/>
              </a:rPr>
              <a:t>38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(P(x)∨Q(x))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P(x)∨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 </a:t>
            </a:r>
          </a:p>
          <a:p>
            <a:pPr>
              <a:buFont typeface="Wingdings" pitchFamily="2" charset="2"/>
              <a:buNone/>
            </a:pP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="0" baseline="-25000">
                <a:latin typeface="楷体_GB2312" pitchFamily="1" charset="-122"/>
                <a:ea typeface="楷体_GB2312" pitchFamily="1" charset="-122"/>
              </a:rPr>
              <a:t>39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(P(x)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P(x)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sz="20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（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000" b="0">
                <a:latin typeface="楷体_GB2312" pitchFamily="1" charset="-122"/>
                <a:ea typeface="楷体_GB2312" pitchFamily="1" charset="-122"/>
              </a:rPr>
              <a:t>Q(x)</a:t>
            </a:r>
          </a:p>
          <a:p>
            <a:pPr>
              <a:buFont typeface="Wingdings" pitchFamily="2" charset="2"/>
              <a:buNone/>
            </a:pPr>
            <a:endParaRPr lang="zh-CN" altLang="zh-CN" sz="2000" b="0">
              <a:latin typeface="楷体_GB2312" pitchFamily="1" charset="-122"/>
              <a:ea typeface="楷体_GB2312" pitchFamily="1" charset="-122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５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Wingdings" pitchFamily="2" charset="2"/>
              </a:rPr>
              <a:t>：（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双量词公式的等价性）</a:t>
            </a:r>
          </a:p>
          <a:p>
            <a:pPr>
              <a:buFont typeface="Wingdings" pitchFamily="2" charset="2"/>
              <a:buNone/>
            </a:pP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Ｅ</a:t>
            </a:r>
            <a:r>
              <a:rPr lang="zh-CN" altLang="zh-CN" sz="20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40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0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41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 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ｙ）Ａ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ｙ）（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）Ａ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(x</a:t>
            </a:r>
            <a:r>
              <a:rPr 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，ｙ</a:t>
            </a:r>
            <a:r>
              <a:rPr lang="zh-CN" altLang="zh-CN" sz="2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endParaRPr lang="zh-CN" altLang="zh-CN" sz="20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684213" y="908050"/>
            <a:ext cx="8137525" cy="3022600"/>
          </a:xfrm>
          <a:prstGeom prst="rect">
            <a:avLst/>
          </a:prstGeom>
          <a:solidFill>
            <a:srgbClr val="FFFF99"/>
          </a:solidFill>
          <a:ln w="9525" cmpd="sng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b="1">
                <a:solidFill>
                  <a:srgbClr val="FF33CC"/>
                </a:solidFill>
              </a:rPr>
              <a:t>注：</a:t>
            </a:r>
            <a:r>
              <a:rPr lang="zh-CN" altLang="zh-CN" b="1">
                <a:solidFill>
                  <a:srgbClr val="FF33CC"/>
                </a:solidFill>
              </a:rPr>
              <a:t>40</a:t>
            </a:r>
            <a:r>
              <a:rPr lang="zh-CN" b="1">
                <a:solidFill>
                  <a:srgbClr val="FF33CC"/>
                </a:solidFill>
              </a:rPr>
              <a:t>、</a:t>
            </a:r>
            <a:r>
              <a:rPr lang="zh-CN" altLang="zh-CN" b="1">
                <a:solidFill>
                  <a:srgbClr val="FF33CC"/>
                </a:solidFill>
              </a:rPr>
              <a:t>41</a:t>
            </a:r>
            <a:r>
              <a:rPr lang="zh-CN" b="1">
                <a:solidFill>
                  <a:srgbClr val="FF33CC"/>
                </a:solidFill>
              </a:rPr>
              <a:t>两个公式说明：同性质的量词是可以交换顺序的。</a:t>
            </a:r>
          </a:p>
          <a:p>
            <a:r>
              <a:rPr lang="zh-CN" b="1">
                <a:solidFill>
                  <a:srgbClr val="FF33CC"/>
                </a:solidFill>
              </a:rPr>
              <a:t>例如，</a:t>
            </a:r>
            <a:r>
              <a:rPr lang="zh-CN" altLang="zh-CN" b="1">
                <a:solidFill>
                  <a:srgbClr val="0000FF"/>
                </a:solidFill>
              </a:rPr>
              <a:t>D={a,b},</a:t>
            </a:r>
          </a:p>
          <a:p>
            <a:r>
              <a:rPr lang="zh-CN" altLang="zh-CN" b="1">
                <a:solidFill>
                  <a:srgbClr val="0000FF"/>
                </a:solidFill>
              </a:rPr>
              <a:t>(</a:t>
            </a:r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zh-CN" altLang="zh-CN" b="1">
                <a:solidFill>
                  <a:srgbClr val="0000FF"/>
                </a:solidFill>
              </a:rPr>
              <a:t>x)(</a:t>
            </a:r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zh-CN" b="1">
                <a:solidFill>
                  <a:srgbClr val="0000FF"/>
                </a:solidFill>
              </a:rPr>
              <a:t>ｙ</a:t>
            </a:r>
            <a:r>
              <a:rPr lang="zh-CN" altLang="zh-CN" b="1">
                <a:solidFill>
                  <a:srgbClr val="0000FF"/>
                </a:solidFill>
              </a:rPr>
              <a:t>)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(x,</a:t>
            </a:r>
            <a:r>
              <a:rPr lang="zh-CN" b="1">
                <a:solidFill>
                  <a:srgbClr val="0000FF"/>
                </a:solidFill>
              </a:rPr>
              <a:t>ｙ</a:t>
            </a:r>
            <a:r>
              <a:rPr lang="zh-CN" altLang="zh-CN" b="1">
                <a:solidFill>
                  <a:srgbClr val="0000FF"/>
                </a:solidFill>
              </a:rPr>
              <a:t>)= [(</a:t>
            </a:r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zh-CN" b="1">
                <a:solidFill>
                  <a:srgbClr val="0000FF"/>
                </a:solidFill>
              </a:rPr>
              <a:t>ｙ</a:t>
            </a:r>
            <a:r>
              <a:rPr lang="zh-CN" altLang="zh-CN" b="1">
                <a:solidFill>
                  <a:srgbClr val="0000FF"/>
                </a:solidFill>
              </a:rPr>
              <a:t>)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(a,</a:t>
            </a:r>
            <a:r>
              <a:rPr lang="zh-CN" b="1">
                <a:solidFill>
                  <a:srgbClr val="0000FF"/>
                </a:solidFill>
              </a:rPr>
              <a:t>ｙ</a:t>
            </a:r>
            <a:r>
              <a:rPr lang="zh-CN" altLang="zh-CN" b="1">
                <a:solidFill>
                  <a:srgbClr val="0000FF"/>
                </a:solidFill>
              </a:rPr>
              <a:t>)] ∧[(</a:t>
            </a:r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zh-CN" b="1">
                <a:solidFill>
                  <a:srgbClr val="0000FF"/>
                </a:solidFill>
              </a:rPr>
              <a:t>ｙ</a:t>
            </a:r>
            <a:r>
              <a:rPr lang="zh-CN" altLang="zh-CN" b="1">
                <a:solidFill>
                  <a:srgbClr val="0000FF"/>
                </a:solidFill>
              </a:rPr>
              <a:t>)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(b,</a:t>
            </a:r>
            <a:r>
              <a:rPr lang="zh-CN" b="1">
                <a:solidFill>
                  <a:srgbClr val="0000FF"/>
                </a:solidFill>
              </a:rPr>
              <a:t>ｙ</a:t>
            </a:r>
            <a:r>
              <a:rPr lang="zh-CN" altLang="zh-CN" b="1">
                <a:solidFill>
                  <a:srgbClr val="0000FF"/>
                </a:solidFill>
              </a:rPr>
              <a:t>)]</a:t>
            </a:r>
          </a:p>
          <a:p>
            <a:r>
              <a:rPr lang="zh-CN" altLang="zh-CN" b="1">
                <a:solidFill>
                  <a:srgbClr val="0000FF"/>
                </a:solidFill>
              </a:rPr>
              <a:t>                    = [(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(a, a) ∧ (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(a, b)</a:t>
            </a:r>
            <a:r>
              <a:rPr lang="zh-CN" altLang="zh-CN"/>
              <a:t> </a:t>
            </a:r>
            <a:r>
              <a:rPr lang="zh-CN" altLang="zh-CN" b="1">
                <a:solidFill>
                  <a:srgbClr val="0000FF"/>
                </a:solidFill>
              </a:rPr>
              <a:t>] ∧[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(b, a) ∧ (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(b, b)</a:t>
            </a:r>
            <a:r>
              <a:rPr lang="zh-CN" altLang="zh-CN"/>
              <a:t> </a:t>
            </a:r>
            <a:r>
              <a:rPr lang="zh-CN" altLang="zh-CN" b="1">
                <a:solidFill>
                  <a:srgbClr val="0000FF"/>
                </a:solidFill>
              </a:rPr>
              <a:t>]</a:t>
            </a:r>
          </a:p>
          <a:p>
            <a:r>
              <a:rPr lang="zh-CN" altLang="zh-CN" b="1">
                <a:solidFill>
                  <a:srgbClr val="0000FF"/>
                </a:solidFill>
              </a:rPr>
              <a:t>(</a:t>
            </a:r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zh-CN" altLang="zh-CN" b="1">
                <a:solidFill>
                  <a:srgbClr val="0000FF"/>
                </a:solidFill>
              </a:rPr>
              <a:t>y)(</a:t>
            </a:r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zh-CN" altLang="zh-CN" b="1">
                <a:solidFill>
                  <a:srgbClr val="0000FF"/>
                </a:solidFill>
              </a:rPr>
              <a:t>x)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(x,</a:t>
            </a:r>
            <a:r>
              <a:rPr lang="zh-CN" b="1">
                <a:solidFill>
                  <a:srgbClr val="0000FF"/>
                </a:solidFill>
              </a:rPr>
              <a:t>ｙ</a:t>
            </a:r>
            <a:r>
              <a:rPr lang="zh-CN" altLang="zh-CN" b="1">
                <a:solidFill>
                  <a:srgbClr val="0000FF"/>
                </a:solidFill>
              </a:rPr>
              <a:t>)= [(</a:t>
            </a:r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zh-CN" altLang="zh-CN" b="1">
                <a:solidFill>
                  <a:srgbClr val="0000FF"/>
                </a:solidFill>
              </a:rPr>
              <a:t>x)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(x,a)] ∧[(</a:t>
            </a:r>
            <a:r>
              <a:rPr lang="zh-CN" altLang="zh-CN" b="1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zh-CN" altLang="zh-CN" b="1">
                <a:solidFill>
                  <a:srgbClr val="0000FF"/>
                </a:solidFill>
              </a:rPr>
              <a:t>x)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(x,b)]</a:t>
            </a:r>
          </a:p>
          <a:p>
            <a:r>
              <a:rPr lang="zh-CN" altLang="zh-CN" b="1">
                <a:solidFill>
                  <a:srgbClr val="0000FF"/>
                </a:solidFill>
              </a:rPr>
              <a:t>                    = [(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(a, a) ∧ (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(b, a)</a:t>
            </a:r>
            <a:r>
              <a:rPr lang="zh-CN" altLang="zh-CN"/>
              <a:t> </a:t>
            </a:r>
            <a:r>
              <a:rPr lang="zh-CN" altLang="zh-CN" b="1">
                <a:solidFill>
                  <a:srgbClr val="0000FF"/>
                </a:solidFill>
              </a:rPr>
              <a:t>] ∧[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(a, b) ∧ (</a:t>
            </a:r>
            <a:r>
              <a:rPr lang="zh-CN" b="1">
                <a:solidFill>
                  <a:srgbClr val="0000FF"/>
                </a:solidFill>
              </a:rPr>
              <a:t>Ａ</a:t>
            </a:r>
            <a:r>
              <a:rPr lang="zh-CN" altLang="zh-CN" b="1">
                <a:solidFill>
                  <a:srgbClr val="0000FF"/>
                </a:solidFill>
              </a:rPr>
              <a:t>(b, b)</a:t>
            </a:r>
            <a:r>
              <a:rPr lang="zh-CN" altLang="zh-CN"/>
              <a:t> </a:t>
            </a:r>
            <a:r>
              <a:rPr lang="zh-CN" altLang="zh-CN" b="1">
                <a:solidFill>
                  <a:srgbClr val="0000FF"/>
                </a:solidFill>
              </a:rPr>
              <a:t>]</a:t>
            </a:r>
            <a:endParaRPr lang="zh-CN" altLang="zh-CN" b="1">
              <a:solidFill>
                <a:srgbClr val="FF33CC"/>
              </a:solidFill>
            </a:endParaRPr>
          </a:p>
          <a:p>
            <a:r>
              <a:rPr lang="zh-CN" b="1">
                <a:solidFill>
                  <a:srgbClr val="FF33CC"/>
                </a:solidFill>
              </a:rPr>
              <a:t>因此，左</a:t>
            </a:r>
            <a:r>
              <a:rPr lang="zh-CN" altLang="zh-CN" b="1">
                <a:solidFill>
                  <a:srgbClr val="FF33CC"/>
                </a:solidFill>
              </a:rPr>
              <a:t>=</a:t>
            </a:r>
            <a:r>
              <a:rPr lang="zh-CN" b="1">
                <a:solidFill>
                  <a:srgbClr val="FF33CC"/>
                </a:solidFill>
              </a:rPr>
              <a:t>右。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C0D3-88BD-4898-BD97-21BD06709D93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D85C-F63F-4238-9D3F-8058919938AE}" type="slidenum">
              <a:rPr lang="zh-CN" altLang="zh-CN"/>
              <a:pPr/>
              <a:t>58</a:t>
            </a:fld>
            <a:r>
              <a:rPr lang="zh-CN" altLang="zh-CN"/>
              <a:t>/87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三、前束范式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66813"/>
            <a:ext cx="7920037" cy="489267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与命题演算类似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谓词演算也有范式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规范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标准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的公式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２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如果谓词公式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A=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aseline="3000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。其中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或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(1 ≤i ≤n),G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是不含量词的公式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则称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是前束范式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称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的母式。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所有量词均非否定地出现在公式的最前面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且它的辖域一直延伸到公式之末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如（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(P(x,y)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Q(y,z))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 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  <a:p>
            <a:pPr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３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如果在前束范式（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aseline="3000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中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母式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是合取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或析取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相应地称这个前束范式为前束合取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或析取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范式。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05AF-CFF6-4FE5-96A8-3FF767CE8F1A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BF467-F291-4D57-A288-4A25CE3F9175}" type="slidenum">
              <a:rPr lang="zh-CN" altLang="zh-CN"/>
              <a:pPr/>
              <a:t>59</a:t>
            </a:fld>
            <a:r>
              <a:rPr lang="zh-CN" altLang="zh-CN"/>
              <a:t>/87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三、前束范式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66813"/>
            <a:ext cx="7920037" cy="4491037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与命题演算类似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谓词演算也有范式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规范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标准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的公式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２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如果谓词公式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A=(Q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)(Q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400" baseline="30000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(Q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)G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。其中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或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(1 ≤i ≤n),G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是不含量词的公式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则称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是前束范式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称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的母式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u="sng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所有量词</a:t>
            </a:r>
            <a:r>
              <a:rPr lang="zh-CN" sz="2400" u="sng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均非否定</a:t>
            </a:r>
            <a:r>
              <a:rPr lang="zh-CN" sz="2400" u="sng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地出现在公式的</a:t>
            </a:r>
            <a:r>
              <a:rPr lang="zh-CN" sz="2400" u="sng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最前面</a:t>
            </a:r>
            <a:r>
              <a:rPr lang="zh-CN" altLang="zh-CN" sz="2400" u="sng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u="sng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且它的辖域一直延伸到</a:t>
            </a:r>
            <a:r>
              <a:rPr lang="zh-CN" sz="2400" u="sng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公式之末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如：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(P(x,y) 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Q(y,z))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     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p(x,y,z)</a:t>
            </a:r>
          </a:p>
          <a:p>
            <a:pPr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３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如果在前束范式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(Q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)(Q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400" baseline="30000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(Q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)G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中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母式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是合取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或析取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相应地称这个前束范式为前束合取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或析取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范式。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C9D4-2A33-4FC6-ADDF-41A376D5CC60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8ED44-8833-468D-A9FB-D735FB6F33F0}" type="slidenum">
              <a:rPr lang="zh-CN" altLang="zh-CN"/>
              <a:pPr/>
              <a:t>6</a:t>
            </a:fld>
            <a:r>
              <a:rPr lang="zh-CN" altLang="zh-CN"/>
              <a:t>/87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四类符号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常量符号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：一般用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a,b,c,</a:t>
            </a:r>
            <a:r>
              <a:rPr lang="zh-CN" altLang="zh-CN" dirty="0">
                <a:latin typeface="Times New Roman"/>
                <a:ea typeface="楷体_GB2312" pitchFamily="1" charset="-122"/>
              </a:rPr>
              <a:t>…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,b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,c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dirty="0">
                <a:latin typeface="Times New Roman"/>
                <a:ea typeface="楷体_GB2312" pitchFamily="1" charset="-122"/>
              </a:rPr>
              <a:t>…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来表示，它可以是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中的某个元素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变量符号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：一般用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x,y,z,</a:t>
            </a:r>
            <a:r>
              <a:rPr lang="zh-CN" altLang="zh-CN" dirty="0">
                <a:latin typeface="Times New Roman"/>
                <a:ea typeface="楷体_GB2312" pitchFamily="1" charset="-122"/>
              </a:rPr>
              <a:t>…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  x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,y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,z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dirty="0">
                <a:latin typeface="Times New Roman"/>
                <a:ea typeface="楷体_GB2312" pitchFamily="1" charset="-122"/>
              </a:rPr>
              <a:t>…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来表示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它可以取值于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中的任意元素；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函数符号：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一般用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f,g,h,</a:t>
            </a:r>
            <a:r>
              <a:rPr lang="zh-CN" altLang="zh-CN" dirty="0">
                <a:latin typeface="Times New Roman"/>
                <a:ea typeface="楷体_GB2312" pitchFamily="1" charset="-122"/>
              </a:rPr>
              <a:t>…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  f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,g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,h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dirty="0">
                <a:latin typeface="Times New Roman"/>
                <a:ea typeface="楷体_GB2312" pitchFamily="1" charset="-122"/>
              </a:rPr>
              <a:t>…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来表示。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元函数符号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f(x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,...x</a:t>
            </a:r>
            <a:r>
              <a:rPr lang="zh-CN" altLang="zh-CN" baseline="-25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可以是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baseline="30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→D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的任意一个函数；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谓词符号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：一般用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P,Q,R,...,  P</a:t>
            </a:r>
            <a:r>
              <a:rPr lang="zh-CN" altLang="zh-CN" b="1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,Q</a:t>
            </a:r>
            <a:r>
              <a:rPr lang="zh-CN" altLang="zh-CN" b="1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,R</a:t>
            </a:r>
            <a:r>
              <a:rPr lang="zh-CN" altLang="zh-CN" b="1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,...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来表示。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元谓词符号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</a:t>
            </a:r>
            <a:r>
              <a:rPr lang="zh-CN" altLang="zh-CN" b="1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="1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,...x</a:t>
            </a:r>
            <a:r>
              <a:rPr lang="zh-CN" altLang="zh-CN" b="1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可以是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b="1" baseline="30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→{0,1}</a:t>
            </a: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的任意一个谓词</a:t>
            </a:r>
            <a:r>
              <a:rPr lang="zh-CN" b="1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注：不含变元的函数是常量；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不含客体变元的谓词是命题。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475E-79C8-45A7-B00B-99F9571C4037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648C-99C3-4CF0-900C-C3E98673A97E}" type="slidenum">
              <a:rPr lang="zh-CN" altLang="zh-CN"/>
              <a:pPr/>
              <a:t>60</a:t>
            </a:fld>
            <a:r>
              <a:rPr lang="zh-CN" altLang="zh-CN"/>
              <a:t>/87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三、前束范式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66813"/>
            <a:ext cx="7920037" cy="4135354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与命题演算类似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谓词演算也有范式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规范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标准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的公式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sz="2400" b="0" dirty="0" smtClean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en-US" altLang="zh-CN" sz="2400" b="0" dirty="0" smtClean="0">
                <a:latin typeface="楷体_GB2312" pitchFamily="1" charset="-122"/>
                <a:ea typeface="楷体_GB2312" pitchFamily="1" charset="-122"/>
              </a:rPr>
              <a:t>.13</a:t>
            </a:r>
            <a:r>
              <a:rPr lang="zh-CN" altLang="zh-CN" sz="2400" b="0" dirty="0" smtClean="0"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如果谓词公式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A=(Q</a:t>
            </a:r>
            <a:r>
              <a:rPr lang="zh-CN" altLang="zh-CN" sz="2400" b="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="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)(Q</a:t>
            </a:r>
            <a:r>
              <a:rPr lang="zh-CN" altLang="zh-CN" sz="2400" b="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="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400" b="0" baseline="30000" dirty="0">
                <a:latin typeface="Times New Roman"/>
                <a:ea typeface="楷体_GB2312" pitchFamily="1" charset="-122"/>
              </a:rPr>
              <a:t>…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(Q</a:t>
            </a:r>
            <a:r>
              <a:rPr lang="zh-CN" altLang="zh-CN" sz="2400" b="0" baseline="-25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="0" baseline="-25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)G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。其中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altLang="zh-CN" sz="2400" b="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="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="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或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="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(1 ≤i ≤n),G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是不含量词的公式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则称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是前束范式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称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的母式。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所有量词均非否定地出现在公式的最前面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且它的辖域一直延伸到公式之末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如：（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(P(x,y) 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 Q(y,z))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    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（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）（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p(x,y,z)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altLang="zh-CN" sz="240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.14</a:t>
            </a:r>
            <a:r>
              <a:rPr lang="zh-CN" altLang="zh-CN" sz="240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如果在前束范式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(Q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)(Q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400" baseline="30000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(Q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)G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中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母式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是合取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或析取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相应地称这个前束范式为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前束合取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或析取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003B-9B62-4904-8932-DFC4FAF8D954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89D2-6B27-466C-87C3-6A4C0A8DDABB}" type="slidenum">
              <a:rPr lang="zh-CN" altLang="zh-CN"/>
              <a:pPr/>
              <a:t>61</a:t>
            </a:fld>
            <a:r>
              <a:rPr lang="zh-CN" altLang="zh-CN"/>
              <a:t>/87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44545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.6</a:t>
            </a:r>
            <a:r>
              <a:rPr lang="zh-CN" sz="2400" dirty="0" smtClean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每一个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含量词的谓词公式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都存在着与之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等价的前束范式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化规过程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1.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将公式中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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化成～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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</a:t>
            </a:r>
            <a:endParaRPr lang="zh-CN" altLang="zh-CN" sz="2400" dirty="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2.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利用量词转换律Ｅ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25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６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和德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摩根定律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将否定直接移到原子公式前。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利用约束变元的改名和自由变元的代入规则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使所有约束变元之间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自由变元与约束变元之间均不同名。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4.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利用量词的扩张与收缩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把量词移到全式的最前面。</a:t>
            </a:r>
          </a:p>
          <a:p>
            <a:endParaRPr lang="zh-CN" altLang="zh-CN" sz="2400" dirty="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849D-C079-4DE9-8F6B-40510BD47C55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5B1E-367B-47BF-AACD-489E709E68F9}" type="slidenum">
              <a:rPr lang="zh-CN" altLang="zh-CN"/>
              <a:pPr/>
              <a:t>62</a:t>
            </a:fld>
            <a:r>
              <a:rPr lang="zh-CN" altLang="zh-CN"/>
              <a:t>/87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44545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 b="0" dirty="0" smtClean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en-US" altLang="zh-CN" sz="2400" b="0" dirty="0" smtClean="0"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400" b="0" dirty="0" smtClean="0">
                <a:latin typeface="楷体_GB2312" pitchFamily="1" charset="-122"/>
                <a:ea typeface="楷体_GB2312" pitchFamily="1" charset="-122"/>
              </a:rPr>
              <a:t>６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每一个含量词的谓词公式都存在着与之等价的前束范式。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化规过程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将公式中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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化成～ 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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</a:t>
            </a:r>
            <a:endParaRPr lang="zh-CN" altLang="zh-CN" sz="2400" dirty="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33CC33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利用量词转换律Ｅ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25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６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和德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摩根定律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将否定直接移到原子公式前。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利用约束变元的改名和自由变元的代入规则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使所有约束变元之间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自由变元与约束变元之间均不同名。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4.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利用量词的扩张与收缩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把量词移到全式的最前面。</a:t>
            </a:r>
          </a:p>
          <a:p>
            <a:endParaRPr lang="zh-CN" altLang="zh-CN" sz="2400" dirty="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BA24-0FC3-49E0-87E7-F05CA48D0D32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CFF-0389-4D61-8251-A754C8AC3812}" type="slidenum">
              <a:rPr lang="zh-CN" altLang="zh-CN"/>
              <a:pPr/>
              <a:t>63</a:t>
            </a:fld>
            <a:r>
              <a:rPr lang="zh-CN" altLang="zh-CN"/>
              <a:t>/87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44545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６ 每一个含量词的谓词公式都存在着与之等价的前束范式。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化规过程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将公式中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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化成～ 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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</a:t>
            </a:r>
            <a:endParaRPr lang="zh-CN" altLang="zh-CN" sz="2400" b="0" dirty="0"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33CC33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利用量词转换律Ｅ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25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６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和德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摩根定律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将否定直接移到原子公式前。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利用约束变元的改名和自由变元的代入规则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使所有约束变元之间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自由变元与约束变元之间均不同名。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4.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利用量词的扩张与收缩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把量词移到全式的最前面。</a:t>
            </a:r>
          </a:p>
          <a:p>
            <a:endParaRPr lang="zh-CN" altLang="zh-CN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A348-993C-4587-941E-42131B489A9D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D2A1-F3ED-4AAF-95B6-AA99180E6886}" type="slidenum">
              <a:rPr lang="zh-CN" altLang="zh-CN"/>
              <a:pPr/>
              <a:t>64</a:t>
            </a:fld>
            <a:r>
              <a:rPr lang="zh-CN" altLang="zh-CN"/>
              <a:t>/87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44545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b="0"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６ 每一个含量词的谓词公式都存在着与之等价的前束范式。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化规过程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将公式中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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化成～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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</a:t>
            </a:r>
            <a:endParaRPr lang="zh-CN" altLang="zh-CN" sz="2400" b="0"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33CC33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利用量词转换律Ｅ</a:t>
            </a:r>
            <a:r>
              <a:rPr lang="zh-CN" altLang="zh-CN" sz="2400" b="0" baseline="-25000">
                <a:latin typeface="楷体_GB2312" pitchFamily="1" charset="-122"/>
                <a:ea typeface="楷体_GB2312" pitchFamily="1" charset="-122"/>
              </a:rPr>
              <a:t>25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="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６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和德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摩根定律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将否定直接移到原子公式前。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利用约束变元的改名和自由变元的代入规则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使所有约束变元之间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自由变元与约束变元之间均不同名。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4.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利用量词的扩张与收缩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把量词移到全式的最前面。</a:t>
            </a:r>
          </a:p>
          <a:p>
            <a:endParaRPr lang="zh-CN" altLang="zh-CN" sz="240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7356-EBBF-4FB6-BC10-25EB98D70A4B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93DE5-6FFF-40B4-BE0A-2A96240524C3}" type="slidenum">
              <a:rPr lang="zh-CN" altLang="zh-CN"/>
              <a:pPr/>
              <a:t>65</a:t>
            </a:fld>
            <a:r>
              <a:rPr lang="zh-CN" altLang="zh-CN"/>
              <a:t>/87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753350" cy="44545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b="0"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2-3.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６ 每一个含量词的谓词公式都存在着与之等价的前束范式。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化规过程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将公式中</a:t>
            </a:r>
            <a:r>
              <a:rPr 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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化成～ 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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</a:t>
            </a:r>
            <a:endParaRPr lang="zh-CN" altLang="zh-CN" sz="2400" b="0"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33CC33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利用量词转换律Ｅ</a:t>
            </a:r>
            <a:r>
              <a:rPr lang="zh-CN" altLang="zh-CN" sz="2400" b="0" baseline="-25000">
                <a:latin typeface="楷体_GB2312" pitchFamily="1" charset="-122"/>
                <a:ea typeface="楷体_GB2312" pitchFamily="1" charset="-122"/>
              </a:rPr>
              <a:t>25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Ｅ</a:t>
            </a:r>
            <a:r>
              <a:rPr lang="zh-CN" altLang="zh-CN" sz="2400" b="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６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和德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摩根定律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将否定直接移到原子公式前。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利用约束变元的改名和自由变元的代入规则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使所有约束变元之间</a:t>
            </a:r>
            <a:r>
              <a:rPr lang="zh-CN" alt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自由变元与约束变元之间均不同名。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4.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利用量词的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扩张与收缩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把量词移到全式的最前面。</a:t>
            </a:r>
          </a:p>
          <a:p>
            <a:endParaRPr lang="zh-CN" altLang="zh-CN" sz="240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33AE-6B7F-4210-A1A0-BDE2CF549433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6081-D5BE-4099-BF55-2B7E0FFBEA05}" type="slidenum">
              <a:rPr lang="zh-CN" altLang="zh-CN"/>
              <a:pPr/>
              <a:t>66</a:t>
            </a:fld>
            <a:r>
              <a:rPr lang="zh-CN" altLang="zh-CN"/>
              <a:t>/87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678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2.4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将公式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xP(x)</a:t>
            </a:r>
            <a:r>
              <a:rPr lang="zh-CN" altLang="zh-CN" sz="2400" dirty="0">
                <a:solidFill>
                  <a:srgbClr val="0000FF"/>
                </a:solidFill>
              </a:rPr>
              <a:t>∨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yR(y))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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化规为前束范式。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解：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xP(x)∨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yR(y))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xP(x)∨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yR(y))∨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(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R(y))∨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）∨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zF(z)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z((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R(y))∨F(z))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z((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P(x)∨F(z))∧(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R(y)∧F(z))</a:t>
            </a:r>
          </a:p>
          <a:p>
            <a:endParaRPr lang="zh-CN" altLang="zh-CN" sz="2400" dirty="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D7D0B-09E1-49DE-990E-066A2D768D57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8E3C-7C57-4CD7-8B62-C64C582E88AE}" type="slidenum">
              <a:rPr lang="zh-CN" altLang="zh-CN"/>
              <a:pPr/>
              <a:t>67</a:t>
            </a:fld>
            <a:r>
              <a:rPr lang="zh-CN" altLang="zh-CN"/>
              <a:t>/87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314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2.4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将公式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xP(x)</a:t>
            </a:r>
            <a:r>
              <a:rPr lang="zh-CN" altLang="zh-CN"/>
              <a:t>∨</a:t>
            </a:r>
            <a:r>
              <a:rPr lang="zh-CN" altLang="zh-CN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yR(y))</a:t>
            </a:r>
            <a:r>
              <a:rPr lang="zh-CN" altLang="zh-CN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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xF(x)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化规为前束范式。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解：</a:t>
            </a:r>
          </a:p>
          <a:p>
            <a:pPr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     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xP(x)∨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yR(y))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[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xP(x)∨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yR(y)</a:t>
            </a:r>
            <a:r>
              <a:rPr lang="zh-CN" alt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]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(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R(y))∨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）∨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zF(z)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z((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R(y))∨F(z))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z((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P(x)∨F(z))∧(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R(y)∧F(z))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116F-3137-4D31-AE40-82D0487E1B80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245C4-F735-4302-A192-66FC87CE09F6}" type="slidenum">
              <a:rPr lang="zh-CN" altLang="zh-CN"/>
              <a:pPr/>
              <a:t>68</a:t>
            </a:fld>
            <a:r>
              <a:rPr lang="zh-CN" altLang="zh-CN"/>
              <a:t>/87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314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2.4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将公式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xP(x)</a:t>
            </a:r>
            <a:r>
              <a:rPr lang="zh-CN" altLang="zh-CN" dirty="0"/>
              <a:t>∨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yR(y))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xF(x)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化规为前束范式。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解：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       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xP(x)∨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yR(y))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xP(x)∨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yR(y)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(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R(y))∨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）∨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zF(z)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z((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R(y))∨F(z))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z((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P(x)∨F(z))∧(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R(y)∧F(z))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D7E2-431D-40EE-8116-877052D6A83E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91B9-F119-4032-9B13-7E6D85CA0B21}" type="slidenum">
              <a:rPr lang="zh-CN" altLang="zh-CN"/>
              <a:pPr/>
              <a:t>69</a:t>
            </a:fld>
            <a:r>
              <a:rPr lang="zh-CN" altLang="zh-CN"/>
              <a:t>/87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314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2.4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将公式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xP(x)</a:t>
            </a:r>
            <a:r>
              <a:rPr lang="zh-CN" altLang="zh-CN" dirty="0"/>
              <a:t>∨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yR(y))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xF(x)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化规为前束范式。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解：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       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xP(x)∨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yR(y))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xP(x)∨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yR(y))∨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(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R(y))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∨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R(y)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）∨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zF(z)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z((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R(y))∨F(z))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z((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P(x)∨F(z))∧(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R(y)∧F(z))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0EB5-66A8-4A1C-84B7-CB06F95064D9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507C8-E1BF-45C1-B41E-084750E11CC0}" type="slidenum">
              <a:rPr lang="zh-CN" altLang="zh-CN"/>
              <a:pPr/>
              <a:t>7</a:t>
            </a:fld>
            <a:r>
              <a:rPr lang="zh-CN" altLang="zh-CN"/>
              <a:t>/87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四类符号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116013" y="1052513"/>
            <a:ext cx="7772400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常量符号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：一般用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a,b,c,</a:t>
            </a:r>
            <a:r>
              <a:rPr lang="zh-CN" altLang="zh-CN">
                <a:latin typeface="Times New Roman"/>
                <a:ea typeface="楷体_GB2312" pitchFamily="1" charset="-122"/>
              </a:rPr>
              <a:t>…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,a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,b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,c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>
                <a:latin typeface="Times New Roman"/>
                <a:ea typeface="楷体_GB2312" pitchFamily="1" charset="-122"/>
              </a:rPr>
              <a:t>…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来表示，它可以是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中的某个元素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变量符号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：一般用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x,y,z,</a:t>
            </a:r>
            <a:r>
              <a:rPr lang="zh-CN" altLang="zh-CN">
                <a:latin typeface="Times New Roman"/>
                <a:ea typeface="楷体_GB2312" pitchFamily="1" charset="-122"/>
              </a:rPr>
              <a:t>…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  x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,y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,z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>
                <a:latin typeface="Times New Roman"/>
                <a:ea typeface="楷体_GB2312" pitchFamily="1" charset="-122"/>
              </a:rPr>
              <a:t>…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来表示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它可以取值于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中的任意元素；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函数符号：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一般用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f,g,h,</a:t>
            </a:r>
            <a:r>
              <a:rPr lang="zh-CN" altLang="zh-CN">
                <a:latin typeface="Times New Roman"/>
                <a:ea typeface="楷体_GB2312" pitchFamily="1" charset="-122"/>
              </a:rPr>
              <a:t>…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  f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,g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,h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>
                <a:latin typeface="Times New Roman"/>
                <a:ea typeface="楷体_GB2312" pitchFamily="1" charset="-122"/>
              </a:rPr>
              <a:t>…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来表示。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元函数符号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f(x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,...x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可以是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baseline="300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→D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的任意一个函数；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谓词符号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：一般用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P,Q,R,...,  P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,Q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,R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,...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来表示。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元谓词符号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P(x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,...x</a:t>
            </a:r>
            <a:r>
              <a:rPr lang="zh-CN" altLang="zh-CN" baseline="-250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可以是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D</a:t>
            </a:r>
            <a:r>
              <a:rPr lang="zh-CN" altLang="zh-CN" baseline="300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>
                <a:latin typeface="楷体_GB2312" pitchFamily="1" charset="-122"/>
                <a:ea typeface="楷体_GB2312" pitchFamily="1" charset="-122"/>
              </a:rPr>
              <a:t>→{0,1}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的任意一个谓词。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注：</a:t>
            </a: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不含变元的函数是常量；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sz="2800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  不含客体变元的谓词是命题。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BAD4-3A4D-40F8-B64D-4D1C2A033117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FAF80-6D5F-48B5-AC36-572439117C3F}" type="slidenum">
              <a:rPr lang="zh-CN" altLang="zh-CN"/>
              <a:pPr/>
              <a:t>70</a:t>
            </a:fld>
            <a:r>
              <a:rPr lang="zh-CN" altLang="zh-CN"/>
              <a:t>/87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31482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2.4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将公式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xP(x)</a:t>
            </a:r>
            <a:r>
              <a:rPr lang="zh-CN" altLang="zh-CN" dirty="0"/>
              <a:t>∨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yR(y))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xF(x)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化规为前束范式。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解：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       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xP(x)∨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yR(y))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xP(x)∨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yR(y))∨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 (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R(y))∨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R(y)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）∨</a:t>
            </a:r>
            <a:r>
              <a:rPr lang="zh-CN" sz="24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zF(z)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R(y))∨F(z)</a:t>
            </a:r>
            <a:r>
              <a:rPr lang="zh-CN" altLang="zh-CN" sz="2400" dirty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z((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P(x)∨F(z))∧(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R(y) ∨ F(z))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FA15-D3DC-457D-9623-197132AC032C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2B-232F-4CAE-9593-C689940AD7AF}" type="slidenum">
              <a:rPr lang="zh-CN" altLang="zh-CN"/>
              <a:pPr/>
              <a:t>71</a:t>
            </a:fld>
            <a:r>
              <a:rPr lang="zh-CN" altLang="zh-CN"/>
              <a:t>/87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196909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32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sz="32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zh-CN" sz="320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.4</a:t>
            </a:r>
            <a:r>
              <a:rPr lang="zh-CN" sz="3200" dirty="0" smtClean="0">
                <a:latin typeface="楷体_GB2312" pitchFamily="1" charset="-122"/>
                <a:ea typeface="楷体_GB2312" pitchFamily="1" charset="-122"/>
              </a:rPr>
              <a:t>将</a:t>
            </a:r>
            <a:r>
              <a:rPr lang="zh-CN" sz="3200" dirty="0">
                <a:latin typeface="楷体_GB2312" pitchFamily="1" charset="-122"/>
                <a:ea typeface="楷体_GB2312" pitchFamily="1" charset="-122"/>
              </a:rPr>
              <a:t>公式</a:t>
            </a:r>
            <a:r>
              <a:rPr lang="zh-CN" altLang="zh-CN" sz="32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32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3200" dirty="0">
                <a:latin typeface="楷体_GB2312" pitchFamily="1" charset="-122"/>
                <a:ea typeface="楷体_GB2312" pitchFamily="1" charset="-122"/>
              </a:rPr>
              <a:t>xP(x)</a:t>
            </a:r>
            <a:r>
              <a:rPr lang="zh-CN" altLang="zh-CN" sz="3200" dirty="0"/>
              <a:t>∨</a:t>
            </a:r>
            <a:r>
              <a:rPr lang="zh-CN" altLang="zh-CN" sz="32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3200" dirty="0">
                <a:latin typeface="楷体_GB2312" pitchFamily="1" charset="-122"/>
                <a:ea typeface="楷体_GB2312" pitchFamily="1" charset="-122"/>
              </a:rPr>
              <a:t>yR(y))</a:t>
            </a:r>
            <a:r>
              <a:rPr lang="zh-CN" altLang="zh-CN" sz="320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</a:t>
            </a:r>
            <a:r>
              <a:rPr lang="zh-CN" altLang="zh-CN" sz="3200" dirty="0">
                <a:latin typeface="楷体_GB2312" pitchFamily="1" charset="-122"/>
                <a:ea typeface="楷体_GB2312" pitchFamily="1" charset="-122"/>
              </a:rPr>
              <a:t>xF(x)</a:t>
            </a:r>
            <a:r>
              <a:rPr lang="zh-CN" sz="3200" dirty="0">
                <a:latin typeface="楷体_GB2312" pitchFamily="1" charset="-122"/>
                <a:ea typeface="楷体_GB2312" pitchFamily="1" charset="-122"/>
              </a:rPr>
              <a:t>化规为前束范式。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sz="32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32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解：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sz="3200" dirty="0">
                <a:latin typeface="楷体_GB2312" pitchFamily="1" charset="-122"/>
                <a:ea typeface="楷体_GB2312" pitchFamily="1" charset="-122"/>
              </a:rPr>
              <a:t>       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xP(x)∨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yR(y))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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xP(x)∨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yR(y))∨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 (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R(y))∨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xF(x)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R(y)</a:t>
            </a:r>
            <a:r>
              <a:rPr lang="zh-CN" b="0" dirty="0">
                <a:latin typeface="楷体_GB2312" pitchFamily="1" charset="-122"/>
                <a:ea typeface="楷体_GB2312" pitchFamily="1" charset="-122"/>
              </a:rPr>
              <a:t>）∨</a:t>
            </a:r>
            <a:r>
              <a:rPr lang="zh-CN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b="0" dirty="0">
                <a:latin typeface="楷体_GB2312" pitchFamily="1" charset="-122"/>
                <a:ea typeface="楷体_GB2312" pitchFamily="1" charset="-122"/>
              </a:rPr>
              <a:t>zF(z)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z(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P(x)∧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R(y)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)∨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F(z))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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zh-CN" sz="2400" dirty="0">
                <a:solidFill>
                  <a:srgbClr val="996633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P(x)∨F(z)</a:t>
            </a:r>
            <a:r>
              <a:rPr lang="zh-CN" altLang="zh-CN" sz="2400" dirty="0">
                <a:solidFill>
                  <a:srgbClr val="996633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∧</a:t>
            </a:r>
            <a:r>
              <a:rPr lang="zh-CN" altLang="zh-CN" sz="240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R(y)∨F(z)</a:t>
            </a:r>
            <a:r>
              <a:rPr lang="zh-CN" altLang="zh-CN" sz="240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400" dirty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4D70-2B64-4353-A1E6-5F0674550604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8BFD-8E80-4A5B-BB0A-49C37A10270A}" type="slidenum">
              <a:rPr lang="zh-CN" altLang="zh-CN"/>
              <a:pPr/>
              <a:t>72</a:t>
            </a:fld>
            <a:r>
              <a:rPr lang="zh-CN" altLang="zh-CN"/>
              <a:t>/87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200900" cy="719138"/>
          </a:xfrm>
        </p:spPr>
        <p:txBody>
          <a:bodyPr/>
          <a:lstStyle/>
          <a:p>
            <a:pPr algn="l"/>
            <a:r>
              <a:rPr lang="zh-CN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四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斯柯林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(Skolem)</a:t>
            </a:r>
            <a:r>
              <a:rPr lang="zh-CN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--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不含存在量词的前束合取范式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920037" cy="4874018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</a:t>
            </a:r>
            <a:r>
              <a:rPr lang="zh-CN" sz="240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.15</a:t>
            </a:r>
            <a:r>
              <a:rPr lang="zh-CN" sz="2400" dirty="0" smtClean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设谓词公式A的等价</a:t>
            </a:r>
            <a:r>
              <a:rPr lang="zh-CN" sz="2400" dirty="0">
                <a:solidFill>
                  <a:srgbClr val="FF33CC"/>
                </a:solidFill>
                <a:latin typeface="楷体_GB2312" pitchFamily="1" charset="-122"/>
                <a:ea typeface="楷体_GB2312" pitchFamily="1" charset="-122"/>
              </a:rPr>
              <a:t>前束合取范式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是（Q</a:t>
            </a:r>
            <a:r>
              <a:rPr 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）（Q</a:t>
            </a:r>
            <a:r>
              <a:rPr 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400" baseline="30000" dirty="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（Q</a:t>
            </a:r>
            <a:r>
              <a:rPr 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）G,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00CC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1)从左到右扫描量词，设Q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是第一个遇到的存在量词,   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ea typeface="楷体_GB2312" pitchFamily="1" charset="-122"/>
              </a:rPr>
              <a:t>        ①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如i=1,则选择一个在G中未使用过的常量标识符代 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替G中的全部x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,然后删去Q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ea typeface="楷体_GB2312" pitchFamily="1" charset="-122"/>
              </a:rPr>
              <a:t>        ②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如果i&gt;1,则Q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１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,Q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i-1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都是全称量词,这时选择 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一个在G中未使用过的函数标识符(如g)，并用 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g(x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,..,x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i-1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)去代替G中的全部x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,然后删去Q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2)重复这一过程,直到公式中不含存在量词为止。</a:t>
            </a: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这样得到的公式称为Skolem范式,而取代存在量词时使用的常量标识符或函数,称为Skolem函数。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6576-835E-42BE-9518-4FB197C24357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9BEB3-BFFA-42BA-85E8-50CE8E064C61}" type="slidenum">
              <a:rPr lang="zh-CN" altLang="zh-CN"/>
              <a:pPr/>
              <a:t>73</a:t>
            </a:fld>
            <a:r>
              <a:rPr lang="zh-CN" altLang="zh-CN"/>
              <a:t>/87</a:t>
            </a: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200900" cy="719138"/>
          </a:xfrm>
        </p:spPr>
        <p:txBody>
          <a:bodyPr/>
          <a:lstStyle/>
          <a:p>
            <a:pPr algn="l"/>
            <a:r>
              <a:rPr 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四</a:t>
            </a:r>
            <a:r>
              <a:rPr lang="zh-CN" alt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斯柯林</a:t>
            </a:r>
            <a:r>
              <a:rPr lang="zh-CN" alt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(Skolem)</a:t>
            </a:r>
            <a:r>
              <a:rPr 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alt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--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不含存在量词的前束合取范式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920037" cy="481965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定义2－3.4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设谓词公式A的等价前束合取范式是（Q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）（Q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400" b="0" baseline="30000" dirty="0">
                <a:latin typeface="Times New Roman"/>
                <a:ea typeface="楷体_GB2312" pitchFamily="1" charset="-122"/>
              </a:rPr>
              <a:t>…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（Q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）G,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00CC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1)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从左到右扫描量词，设Q</a:t>
            </a:r>
            <a:r>
              <a:rPr 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是第一个遇到的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存在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量词,   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ea typeface="楷体_GB2312" pitchFamily="1" charset="-122"/>
              </a:rPr>
              <a:t>        </a:t>
            </a:r>
            <a:r>
              <a:rPr lang="zh-CN" sz="2400" dirty="0">
                <a:solidFill>
                  <a:srgbClr val="FF0000"/>
                </a:solidFill>
                <a:ea typeface="楷体_GB2312" pitchFamily="1" charset="-122"/>
              </a:rPr>
              <a:t>①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如果i=1,则选择一个在G中未使用过的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常量标识符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代 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  替G中的全部x</a:t>
            </a:r>
            <a:r>
              <a:rPr 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,然后删去Q</a:t>
            </a:r>
            <a:r>
              <a:rPr 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aseline="-250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ea typeface="楷体_GB2312" pitchFamily="1" charset="-122"/>
              </a:rPr>
              <a:t>        </a:t>
            </a:r>
            <a:r>
              <a:rPr lang="zh-CN" sz="2400" dirty="0">
                <a:solidFill>
                  <a:srgbClr val="DDDDDD"/>
                </a:solidFill>
                <a:ea typeface="楷体_GB2312" pitchFamily="1" charset="-122"/>
              </a:rPr>
              <a:t>②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如果i&gt;1,则Q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１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,Q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i-1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都是全称量词,这时选择 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一个在G中未使用过的函数标识符(如g)，并用 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g(x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,..,x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i-1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)去代替G中的全部x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,然后删去Q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aseline="-250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2)重复这一过程,直到公式中不含存在量词为止。</a:t>
            </a: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这样得到的公式称为Skolem范式,而取代存在量词时使用的常量标识符或函数,称为Skolem函数。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A516-1C5A-4753-8830-A334F9B4F6D6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F7A5-E77C-4E67-A07A-45B761DCBB59}" type="slidenum">
              <a:rPr lang="zh-CN" altLang="zh-CN"/>
              <a:pPr/>
              <a:t>74</a:t>
            </a:fld>
            <a:r>
              <a:rPr lang="zh-CN" altLang="zh-CN"/>
              <a:t>/87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200900" cy="719138"/>
          </a:xfrm>
        </p:spPr>
        <p:txBody>
          <a:bodyPr/>
          <a:lstStyle/>
          <a:p>
            <a:pPr algn="l"/>
            <a:r>
              <a:rPr 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四</a:t>
            </a:r>
            <a:r>
              <a:rPr lang="zh-CN" alt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斯柯林</a:t>
            </a:r>
            <a:r>
              <a:rPr lang="zh-CN" alt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(Skolem)</a:t>
            </a:r>
            <a:r>
              <a:rPr 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alt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--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不含存在量词的前束合取范式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920037" cy="481965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定义2－3.4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设谓词公式A的等价前束合取范式是（Q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）（Q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400" b="0" baseline="30000">
                <a:latin typeface="Times New Roman"/>
                <a:ea typeface="楷体_GB2312" pitchFamily="1" charset="-122"/>
              </a:rPr>
              <a:t>…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）G,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CC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1)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从左到右扫描量词，设Q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是第一个遇到的存在量词,   </a:t>
            </a:r>
          </a:p>
          <a:p>
            <a:pPr>
              <a:buFont typeface="Wingdings" pitchFamily="2" charset="2"/>
              <a:buNone/>
            </a:pPr>
            <a:r>
              <a:rPr lang="zh-CN" sz="2400" b="0">
                <a:ea typeface="楷体_GB2312" pitchFamily="1" charset="-122"/>
              </a:rPr>
              <a:t>        </a:t>
            </a:r>
            <a:r>
              <a:rPr lang="zh-CN" sz="2400">
                <a:solidFill>
                  <a:srgbClr val="FF0000"/>
                </a:solidFill>
                <a:ea typeface="楷体_GB2312" pitchFamily="1" charset="-122"/>
              </a:rPr>
              <a:t>①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如果i=1,则选择一个在G中未使用过的常量标识符代 </a:t>
            </a:r>
          </a:p>
          <a:p>
            <a:pPr>
              <a:buFont typeface="Wingdings" pitchFamily="2" charset="2"/>
              <a:buNone/>
            </a:pPr>
            <a:r>
              <a:rPr lang="zh-CN" sz="2400" b="0">
                <a:latin typeface="楷体_GB2312" pitchFamily="1" charset="-122"/>
                <a:ea typeface="楷体_GB2312" pitchFamily="1" charset="-122"/>
              </a:rPr>
              <a:t>      替G中的全部x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,然后删去Q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ea typeface="楷体_GB2312" pitchFamily="1" charset="-122"/>
              </a:rPr>
              <a:t>        </a:t>
            </a:r>
            <a:r>
              <a:rPr lang="zh-CN" sz="2400">
                <a:solidFill>
                  <a:srgbClr val="FF0000"/>
                </a:solidFill>
                <a:ea typeface="楷体_GB2312" pitchFamily="1" charset="-122"/>
              </a:rPr>
              <a:t>②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如果i&gt;1,则Q</a:t>
            </a:r>
            <a:r>
              <a:rPr 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１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,Q</a:t>
            </a:r>
            <a:r>
              <a:rPr 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i-1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都是全称量词,这时选择 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  一个在G中未使用过的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函数标识符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(如g)，并用 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g(x</a:t>
            </a:r>
            <a:r>
              <a:rPr lang="zh-CN" sz="24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sz="24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,..,x</a:t>
            </a:r>
            <a:r>
              <a:rPr lang="zh-CN" sz="2400" baseline="-250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i-1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去代替G中的全部x</a:t>
            </a:r>
            <a:r>
              <a:rPr 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,然后删去Q</a:t>
            </a:r>
            <a:r>
              <a:rPr 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CC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2)重复这一过程,直到公式中不含存在量词为止。</a:t>
            </a: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这样得到的公式称为Skolem范式,而取代存在量词时使用的常量标识符或函数,称为Skolem函数。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8540-3DDB-4A01-9715-FD3F385E5531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720E-0DD8-41A6-A3E5-73004267B296}" type="slidenum">
              <a:rPr lang="zh-CN" altLang="zh-CN"/>
              <a:pPr/>
              <a:t>75</a:t>
            </a:fld>
            <a:r>
              <a:rPr lang="zh-CN" altLang="zh-CN"/>
              <a:t>/87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200900" cy="719138"/>
          </a:xfrm>
        </p:spPr>
        <p:txBody>
          <a:bodyPr/>
          <a:lstStyle/>
          <a:p>
            <a:pPr algn="l"/>
            <a:r>
              <a:rPr 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四</a:t>
            </a:r>
            <a:r>
              <a:rPr lang="zh-CN" alt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斯柯林</a:t>
            </a:r>
            <a:r>
              <a:rPr lang="zh-CN" alt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(Skolem)</a:t>
            </a:r>
            <a:r>
              <a:rPr 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altLang="zh-CN" sz="28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--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不含存在量词的前束合取范式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920037" cy="481965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定义2－3.4</a:t>
            </a:r>
            <a:r>
              <a:rPr lang="zh-CN" sz="240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设谓词公式A的等价前束合取范式是（Q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）（Q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400" b="0" baseline="30000">
                <a:latin typeface="Times New Roman"/>
                <a:ea typeface="楷体_GB2312" pitchFamily="1" charset="-122"/>
              </a:rPr>
              <a:t>…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（Q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）G,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CC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1)</a:t>
            </a:r>
            <a:r>
              <a:rPr lang="zh-CN" sz="2400" u="sng">
                <a:latin typeface="楷体_GB2312" pitchFamily="1" charset="-122"/>
                <a:ea typeface="楷体_GB2312" pitchFamily="1" charset="-122"/>
              </a:rPr>
              <a:t>从左到右扫描量词，设Q</a:t>
            </a:r>
            <a:r>
              <a:rPr lang="zh-CN" sz="2400" u="sng" baseline="-2500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u="sng">
                <a:latin typeface="楷体_GB2312" pitchFamily="1" charset="-122"/>
                <a:ea typeface="楷体_GB2312" pitchFamily="1" charset="-122"/>
              </a:rPr>
              <a:t>是第一个遇到的存在量词,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ea typeface="楷体_GB2312" pitchFamily="1" charset="-122"/>
              </a:rPr>
              <a:t>        </a:t>
            </a:r>
            <a:r>
              <a:rPr lang="zh-CN" sz="2400">
                <a:solidFill>
                  <a:srgbClr val="FF0000"/>
                </a:solidFill>
                <a:ea typeface="楷体_GB2312" pitchFamily="1" charset="-122"/>
              </a:rPr>
              <a:t>①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如果i=1,则选择一个在G中未使用过的常量标识符代 </a:t>
            </a:r>
          </a:p>
          <a:p>
            <a:pPr>
              <a:buFont typeface="Wingdings" pitchFamily="2" charset="2"/>
              <a:buNone/>
            </a:pPr>
            <a:r>
              <a:rPr lang="zh-CN" sz="2400" b="0">
                <a:latin typeface="楷体_GB2312" pitchFamily="1" charset="-122"/>
                <a:ea typeface="楷体_GB2312" pitchFamily="1" charset="-122"/>
              </a:rPr>
              <a:t>      替G中的全部x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,然后删去Q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ea typeface="楷体_GB2312" pitchFamily="1" charset="-122"/>
              </a:rPr>
              <a:t>        </a:t>
            </a:r>
            <a:r>
              <a:rPr lang="zh-CN" sz="2400">
                <a:solidFill>
                  <a:srgbClr val="FF0000"/>
                </a:solidFill>
                <a:ea typeface="楷体_GB2312" pitchFamily="1" charset="-122"/>
              </a:rPr>
              <a:t>②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如果i&gt;1,则Q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１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,Q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>
                <a:latin typeface="Times New Roman"/>
                <a:ea typeface="楷体_GB2312" pitchFamily="1" charset="-122"/>
              </a:rPr>
              <a:t>…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i-1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都是全称量词,这时选择 </a:t>
            </a:r>
          </a:p>
          <a:p>
            <a:pPr>
              <a:buFont typeface="Wingdings" pitchFamily="2" charset="2"/>
              <a:buNone/>
            </a:pPr>
            <a:r>
              <a:rPr lang="zh-CN" sz="2400" b="0">
                <a:latin typeface="楷体_GB2312" pitchFamily="1" charset="-122"/>
                <a:ea typeface="楷体_GB2312" pitchFamily="1" charset="-122"/>
              </a:rPr>
              <a:t>      一个在G中未使用过的函数标识符(如g)，并用 </a:t>
            </a:r>
          </a:p>
          <a:p>
            <a:pPr>
              <a:buFont typeface="Wingdings" pitchFamily="2" charset="2"/>
              <a:buNone/>
            </a:pPr>
            <a:r>
              <a:rPr lang="zh-CN" sz="2400" b="0">
                <a:latin typeface="楷体_GB2312" pitchFamily="1" charset="-122"/>
                <a:ea typeface="楷体_GB2312" pitchFamily="1" charset="-122"/>
              </a:rPr>
              <a:t>      g(x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,..,x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i-1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)去代替G中的全部x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,然后删去Q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b="0"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00CC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2)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重复这一过程,直到公式中不含存在量词为止。</a:t>
            </a:r>
          </a:p>
          <a:p>
            <a:pPr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这样得到的公式称为Skolem范式,而取代存在量词时使用的常量标识符或函数,称为Skolem函数。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5A73-16EA-4544-A5EE-B8C2F79ABC75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F700-FA4A-4A3D-B948-0DEEE9B8B154}" type="slidenum">
              <a:rPr lang="zh-CN" altLang="zh-CN"/>
              <a:pPr/>
              <a:t>76</a:t>
            </a:fld>
            <a:r>
              <a:rPr lang="zh-CN" altLang="zh-CN"/>
              <a:t>/87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200900" cy="719138"/>
          </a:xfrm>
        </p:spPr>
        <p:txBody>
          <a:bodyPr/>
          <a:lstStyle/>
          <a:p>
            <a:pPr algn="l"/>
            <a:r>
              <a:rPr lang="zh-CN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四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r>
              <a:rPr lang="zh-CN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斯柯林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(Skolem)</a:t>
            </a:r>
            <a:r>
              <a:rPr lang="zh-CN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--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不含存在量词的前束合取范式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7920037" cy="481965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定义2－3.4 设谓词公式A的等价前束合取范式是（Q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）（Q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400" b="0" baseline="30000" dirty="0">
                <a:latin typeface="Times New Roman"/>
                <a:ea typeface="楷体_GB2312" pitchFamily="1" charset="-122"/>
              </a:rPr>
              <a:t>…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（Q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）G,</a:t>
            </a:r>
          </a:p>
          <a:p>
            <a:pPr>
              <a:buFont typeface="Wingdings" pitchFamily="2" charset="2"/>
              <a:buNone/>
            </a:pP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  1)从左到右扫描量词，设Q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是第一个遇到的存在量词,   </a:t>
            </a:r>
          </a:p>
          <a:p>
            <a:pPr>
              <a:buFont typeface="Wingdings" pitchFamily="2" charset="2"/>
              <a:buNone/>
            </a:pPr>
            <a:r>
              <a:rPr lang="zh-CN" sz="2400" b="0" dirty="0">
                <a:ea typeface="楷体_GB2312" pitchFamily="1" charset="-122"/>
              </a:rPr>
              <a:t>        ①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如i=1,则选择一个在G中未使用过的常量标识符代 </a:t>
            </a:r>
          </a:p>
          <a:p>
            <a:pPr>
              <a:buFont typeface="Wingdings" pitchFamily="2" charset="2"/>
              <a:buNone/>
            </a:pP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      替G中的全部x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,然后删去Q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zh-CN" sz="2400" b="0" dirty="0">
                <a:ea typeface="楷体_GB2312" pitchFamily="1" charset="-122"/>
              </a:rPr>
              <a:t>        ②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如果i&gt;1,则Q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１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,Q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 dirty="0">
                <a:latin typeface="Times New Roman"/>
                <a:ea typeface="楷体_GB2312" pitchFamily="1" charset="-122"/>
              </a:rPr>
              <a:t>…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Q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i-1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都是全称量词,这时选择 </a:t>
            </a:r>
          </a:p>
          <a:p>
            <a:pPr>
              <a:buFont typeface="Wingdings" pitchFamily="2" charset="2"/>
              <a:buNone/>
            </a:pP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      一个在G中未使用过的函数标识符(如g)，并用 </a:t>
            </a:r>
          </a:p>
          <a:p>
            <a:pPr>
              <a:buFont typeface="Wingdings" pitchFamily="2" charset="2"/>
              <a:buNone/>
            </a:pP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      g(x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,..,x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i-1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)去代替G中的全部x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,然后删去Q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baseline="-25000" dirty="0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  2)重复这一过程,直到公式中不含存在量词为止。</a:t>
            </a:r>
          </a:p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这样得到的公式称为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Skolem范式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,而取代存在量词时使用的常量标识符或函数,称为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Skolem函数。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EC1D-A20C-4A89-B9BC-B4C5E545EDCA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AD8C-89C2-40CA-BCD1-6C74B8F0E488}" type="slidenum">
              <a:rPr lang="zh-CN" altLang="zh-CN"/>
              <a:pPr/>
              <a:t>77</a:t>
            </a:fld>
            <a:r>
              <a:rPr lang="zh-CN" altLang="zh-CN"/>
              <a:t>/87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6623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2.5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求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wP(x,y,z,u,v,w)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范式。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解： 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wP(x,y,z,u,v,w)</a:t>
            </a:r>
          </a:p>
          <a:p>
            <a:pPr>
              <a:buFont typeface="Wingdings" pitchFamily="2" charset="2"/>
              <a:buNone/>
            </a:pP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wP(a,y,z,u,v,w)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（消去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wP(a,y,z,f(y,z),v,w)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（消去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ｕ）</a:t>
            </a:r>
            <a:endParaRPr lang="zh-CN" dirty="0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vP(a,y,z,f(y,z),v,g(y,z,v))</a:t>
            </a:r>
            <a:r>
              <a:rPr lang="zh-CN" altLang="zh-CN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（消去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ｗ）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F07-B03B-4314-8638-337CBE4AB401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7FAAC-49C7-4C4E-8B83-D5B767B45F3D}" type="slidenum">
              <a:rPr lang="zh-CN" altLang="zh-CN"/>
              <a:pPr/>
              <a:t>78</a:t>
            </a:fld>
            <a:r>
              <a:rPr lang="zh-CN" altLang="zh-CN"/>
              <a:t>/87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5099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2.5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求</a:t>
            </a:r>
            <a:r>
              <a:rPr 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wP(x,y,z,u,v,w)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范式。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解：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sz="32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wP(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,y,z,u,v,w)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wP(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,y,z,u,v,w)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（消去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wP(a,y,z,f(y,z),v,w)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（消去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ｕ）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vP(a,y,z,f(y,z),v,g(y,z,v))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（消去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ｗ）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7B2B-E359-4A82-891F-BA7E6720AA32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EEA2-218B-48A9-A581-1D26348AD46D}" type="slidenum">
              <a:rPr lang="zh-CN" altLang="zh-CN"/>
              <a:pPr/>
              <a:t>79</a:t>
            </a:fld>
            <a:r>
              <a:rPr lang="zh-CN" altLang="zh-CN"/>
              <a:t>/87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5099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2.5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求</a:t>
            </a:r>
            <a:r>
              <a:rPr 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wP(x,y,z,u,v,w)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范式。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解：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sz="32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wP(x,y,z,u,v,w)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 b="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b="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sz="2400" b="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400" b="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wP(a,</a:t>
            </a:r>
            <a:r>
              <a:rPr lang="zh-CN" altLang="zh-CN" sz="2400" b="0" u="sng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y,z</a:t>
            </a:r>
            <a:r>
              <a:rPr lang="zh-CN" altLang="zh-CN" sz="2400" b="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2400" b="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sz="2400" b="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,v,w)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（消去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wP(a,y,z,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f(y,z)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,v,w)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（消去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ｕ）</a:t>
            </a:r>
            <a:endParaRPr lang="zh-CN" sz="2400" dirty="0"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vP(a,y,z,f(y,z),v,g(y,z,v))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（消去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ｗ）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498E-307B-4026-B097-43E1B3EEB9D4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E3C8-35B3-4A77-BB80-E4BEE83235CE}" type="slidenum">
              <a:rPr lang="zh-CN" altLang="zh-CN"/>
              <a:pPr/>
              <a:t>8</a:t>
            </a:fld>
            <a:r>
              <a:rPr lang="zh-CN" altLang="zh-CN"/>
              <a:t>/87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一、谓词的合适公式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定义2-2.1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谓词逻辑中的,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项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被递归地定义为：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1）</a:t>
            </a:r>
            <a:r>
              <a:rPr lang="zh-CN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任意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常量符号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是项；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2）</a:t>
            </a:r>
            <a:r>
              <a:rPr lang="zh-CN" b="1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任意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变量符号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是项；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3）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若f(x</a:t>
            </a:r>
            <a:r>
              <a:rPr 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)是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n元函数符号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  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  t</a:t>
            </a:r>
            <a:r>
              <a:rPr 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是项，则f(t</a:t>
            </a:r>
            <a:r>
              <a:rPr 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b="1">
                <a:solidFill>
                  <a:srgbClr val="0000FF"/>
                </a:solidFill>
                <a:latin typeface="Times New Roman"/>
                <a:ea typeface="楷体_GB2312" pitchFamily="1" charset="-122"/>
              </a:rPr>
              <a:t>…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b="1" baseline="-250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)是项；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4）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只有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有限次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使用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1）</a:t>
            </a:r>
            <a:r>
              <a:rPr lang="en-US" b="1">
                <a:solidFill>
                  <a:srgbClr val="FF0000"/>
                </a:solidFill>
              </a:rPr>
              <a:t>～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3）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产生的符号串才是项。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例2.1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复合函数f(g(f(a),g(a,x)))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b="1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是一个项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Char char="§"/>
            </a:pPr>
            <a:endParaRPr lang="zh-CN" b="1">
              <a:solidFill>
                <a:srgbClr val="DDDDDD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9748-C02B-4AE5-9D55-0B3F44CC72CB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E054-4B4F-433A-B62D-8940847435A7}" type="slidenum">
              <a:rPr lang="zh-CN" altLang="zh-CN"/>
              <a:pPr/>
              <a:t>80</a:t>
            </a:fld>
            <a:r>
              <a:rPr lang="zh-CN" altLang="zh-CN"/>
              <a:t>/87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>
              <a:solidFill>
                <a:srgbClr val="FF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350996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zh-CN" alt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2.5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求</a:t>
            </a:r>
            <a:r>
              <a:rPr 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wP(x,y,z,u,v,w)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dirty="0"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范式。</a:t>
            </a:r>
          </a:p>
          <a:p>
            <a:pPr>
              <a:buFont typeface="Wingdings" pitchFamily="2" charset="2"/>
              <a:buNone/>
            </a:pPr>
            <a:r>
              <a:rPr lang="zh-CN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解：</a:t>
            </a:r>
            <a:r>
              <a:rPr lang="zh-CN" dirty="0">
                <a:latin typeface="楷体_GB2312" pitchFamily="1" charset="-122"/>
                <a:ea typeface="楷体_GB2312" pitchFamily="1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sz="32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wP(x,y,z,u,v,w)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u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wP(a,y,z,u,v,w)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（消去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w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P(a,y,z,f(y,z),v,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w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（消去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ｕ）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z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vP(a,y,z,f(y,z),v,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g(y,z,v)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（消去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ｗ）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AAFA-D48D-42A4-B8ED-8F56360FEAA0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1FFE-5484-4682-905E-79BD84434909}" type="slidenum">
              <a:rPr lang="zh-CN" altLang="zh-CN"/>
              <a:pPr/>
              <a:t>81</a:t>
            </a:fld>
            <a:r>
              <a:rPr lang="zh-CN" altLang="zh-CN"/>
              <a:t>/87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7329487" cy="719138"/>
          </a:xfrm>
        </p:spPr>
        <p:txBody>
          <a:bodyPr/>
          <a:lstStyle/>
          <a:p>
            <a:r>
              <a:rPr lang="zh-CN" altLang="zh-CN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Skolem</a:t>
            </a:r>
            <a:r>
              <a:rPr lang="zh-CN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范式的理解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endParaRPr lang="zh-CN" altLang="zh-CN" sz="240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如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yP(x,y)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范式是</a:t>
            </a:r>
            <a:r>
              <a:rPr 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xP(x,f(x))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因为，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yP(x,y)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的意思是对任一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都有一个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使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P(x,y)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成立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这个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通常是依赖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可视为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的某个函数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f(x),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从而有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xP(x,f(x))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    然而能找到的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不一定是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的函数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f,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于是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  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yP(x,y)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xP(x,f(x))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并不等值。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如Ｄ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={1,2}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yP(x,y)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(P(1,1)</a:t>
            </a:r>
            <a:r>
              <a:rPr lang="zh-CN" altLang="zh-CN" sz="2400">
                <a:solidFill>
                  <a:srgbClr val="DDDDDD"/>
                </a:solidFill>
              </a:rPr>
              <a:t>∨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P(1,2))</a:t>
            </a:r>
            <a:r>
              <a:rPr lang="zh-CN" altLang="zh-CN" sz="2400">
                <a:solidFill>
                  <a:srgbClr val="DDDDDD"/>
                </a:solidFill>
              </a:rPr>
              <a:t>∧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(P(2,1)</a:t>
            </a:r>
            <a:r>
              <a:rPr lang="zh-CN" altLang="zh-CN" sz="2400">
                <a:solidFill>
                  <a:srgbClr val="DDDDDD"/>
                </a:solidFill>
              </a:rPr>
              <a:t>∨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P(2,2))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xP(x,f(x)) 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P(1,f(1))</a:t>
            </a:r>
            <a:r>
              <a:rPr lang="zh-CN" altLang="zh-CN" sz="2400">
                <a:solidFill>
                  <a:srgbClr val="DDDDDD"/>
                </a:solidFill>
              </a:rPr>
              <a:t>∧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P(2,f(2))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两者明显不等值</a:t>
            </a:r>
            <a:r>
              <a:rPr lang="zh-CN" alt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但在不可满足的意义下是一致的。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B591-AD1D-4AC2-9232-6E25C623C95A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296B4-14B7-4DB2-B38B-73D174A34C5B}" type="slidenum">
              <a:rPr lang="zh-CN" altLang="zh-CN"/>
              <a:pPr/>
              <a:t>82</a:t>
            </a:fld>
            <a:r>
              <a:rPr lang="zh-CN" altLang="zh-CN"/>
              <a:t>/87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7329487" cy="719138"/>
          </a:xfrm>
        </p:spPr>
        <p:txBody>
          <a:bodyPr/>
          <a:lstStyle/>
          <a:p>
            <a:r>
              <a:rPr lang="zh-CN" altLang="zh-CN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Skolem</a:t>
            </a:r>
            <a:r>
              <a:rPr lang="zh-CN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范式的理解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892675"/>
          </a:xfrm>
        </p:spPr>
        <p:txBody>
          <a:bodyPr/>
          <a:lstStyle/>
          <a:p>
            <a:endParaRPr lang="zh-CN" altLang="zh-CN" sz="2400" dirty="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如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yP(x,y)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范式是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xP(x,f(x))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因为，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yP(x,y)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的意思是对任一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都有一个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使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P(x,y)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成立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这个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通常是依赖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可视为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的某个函数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f(x),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从而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有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xP(x,f(x)) 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然而能找到的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不一定是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的函数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f,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于是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  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yP(x,y)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xP(x,f(x))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并不等值。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如Ｄ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={1,2}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yP(x,y)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(P(1,1)</a:t>
            </a:r>
            <a:r>
              <a:rPr lang="zh-CN" altLang="zh-CN" sz="2400" dirty="0">
                <a:solidFill>
                  <a:srgbClr val="DDDDDD"/>
                </a:solidFill>
              </a:rPr>
              <a:t>∨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P(1,2))</a:t>
            </a:r>
            <a:r>
              <a:rPr lang="zh-CN" altLang="zh-CN" sz="2400" dirty="0">
                <a:solidFill>
                  <a:srgbClr val="DDDDDD"/>
                </a:solidFill>
              </a:rPr>
              <a:t>∧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(P(2,1)</a:t>
            </a:r>
            <a:r>
              <a:rPr lang="zh-CN" altLang="zh-CN" sz="2400" dirty="0">
                <a:solidFill>
                  <a:srgbClr val="DDDDDD"/>
                </a:solidFill>
              </a:rPr>
              <a:t>∨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P(2,2))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xP(x,f(x)) 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P(1,f(1))</a:t>
            </a:r>
            <a:r>
              <a:rPr lang="zh-CN" altLang="zh-CN" sz="2400" dirty="0">
                <a:solidFill>
                  <a:srgbClr val="DDDDDD"/>
                </a:solidFill>
              </a:rPr>
              <a:t>∧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P(2,f(2))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两者明显不等值</a:t>
            </a:r>
            <a:r>
              <a:rPr lang="zh-CN" alt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但在不可满足的意义下是一致的。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3DC1-BAC5-49AE-919D-F26B905B3056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8396C-98C7-441C-9C9A-F421F2B4780F}" type="slidenum">
              <a:rPr lang="zh-CN" altLang="zh-CN"/>
              <a:pPr/>
              <a:t>83</a:t>
            </a:fld>
            <a:r>
              <a:rPr lang="zh-CN" altLang="zh-CN"/>
              <a:t>/87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333375"/>
            <a:ext cx="7329487" cy="719138"/>
          </a:xfrm>
        </p:spPr>
        <p:txBody>
          <a:bodyPr/>
          <a:lstStyle/>
          <a:p>
            <a:r>
              <a:rPr lang="zh-CN" altLang="zh-CN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Skolem</a:t>
            </a:r>
            <a:r>
              <a:rPr lang="zh-CN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范式的理解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4947884"/>
          </a:xfrm>
        </p:spPr>
        <p:txBody>
          <a:bodyPr/>
          <a:lstStyle/>
          <a:p>
            <a:endParaRPr lang="zh-CN" altLang="zh-CN" sz="2400" dirty="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如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yP(x,y)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范式是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xP(x,f(x))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因为，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yP(x,y)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的意思是对任一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都有一个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使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P(x,y)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成立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这个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通常是依赖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可视为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的某个函数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f(x),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从而有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b="0" dirty="0">
                <a:latin typeface="楷体_GB2312" pitchFamily="1" charset="-122"/>
                <a:ea typeface="楷体_GB2312" pitchFamily="1" charset="-122"/>
              </a:rPr>
              <a:t>xP(x,f(x)) </a:t>
            </a:r>
            <a:r>
              <a:rPr lang="zh-CN" sz="2400" b="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然而能找到的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y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不一定是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的函数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f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于是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    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yP(x,y)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xP(x,f(x))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并不等值。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如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Ｄ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={1,2}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  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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yP(x,y)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(P(1,1)</a:t>
            </a:r>
            <a:r>
              <a:rPr lang="zh-CN" altLang="zh-CN" sz="2400" dirty="0">
                <a:solidFill>
                  <a:srgbClr val="92D050"/>
                </a:solidFill>
              </a:rPr>
              <a:t>∨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P(1,2))</a:t>
            </a:r>
            <a:r>
              <a:rPr lang="zh-CN" altLang="zh-CN" sz="2400" dirty="0">
                <a:solidFill>
                  <a:srgbClr val="FF0000"/>
                </a:solidFill>
              </a:rPr>
              <a:t>∧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(P(2,1)</a:t>
            </a:r>
            <a:r>
              <a:rPr lang="zh-CN" altLang="zh-CN" sz="2400" dirty="0">
                <a:solidFill>
                  <a:srgbClr val="92D050"/>
                </a:solidFill>
              </a:rPr>
              <a:t>∨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P(2,2))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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xP(x,f(x)) 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  <a:sym typeface="Symbol" pitchFamily="18" charset="2"/>
              </a:rPr>
              <a:t>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P(1,f(1))</a:t>
            </a:r>
            <a:r>
              <a:rPr lang="zh-CN" altLang="zh-CN" sz="2400" dirty="0">
                <a:solidFill>
                  <a:srgbClr val="FF0000"/>
                </a:solidFill>
              </a:rPr>
              <a:t>∧</a:t>
            </a:r>
            <a:r>
              <a:rPr lang="zh-CN" altLang="zh-CN" sz="24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P(2,f(2))</a:t>
            </a:r>
          </a:p>
          <a:p>
            <a:pPr>
              <a:buFont typeface="Wingdings" pitchFamily="2" charset="2"/>
              <a:buNone/>
            </a:pP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两者明显不等值</a:t>
            </a:r>
            <a:r>
              <a:rPr lang="zh-CN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但在不可满足的意义下是一致的。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342A-C081-4934-B450-046086255FD5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F7F-814F-4462-A01D-BB3C67B33D86}" type="slidenum">
              <a:rPr lang="zh-CN" altLang="zh-CN"/>
              <a:pPr/>
              <a:t>84</a:t>
            </a:fld>
            <a:r>
              <a:rPr lang="zh-CN" altLang="zh-CN"/>
              <a:t>/87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098550"/>
          </a:xfrm>
        </p:spPr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066800" y="1166813"/>
            <a:ext cx="762000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是一种重要的范式形式，机器定理证明和逻辑程序设计中的消解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或称归结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原理就建立在这种范式的基础上。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下面的定理说明了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范式的重要性：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800" b="1" dirty="0" smtClean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7 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设谓词公式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范式为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S,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则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为矛盾式当且仅当 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为矛盾式。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sz="2800" b="1" dirty="0">
                <a:solidFill>
                  <a:srgbClr val="DDDDDD"/>
                </a:solidFill>
                <a:latin typeface="黑体" pitchFamily="49" charset="-122"/>
                <a:ea typeface="黑体" pitchFamily="49" charset="-122"/>
              </a:rPr>
              <a:t>  注意：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只有当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是矛盾式时，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才与它同为矛盾式。一般情况下，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并不一定等价。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3BF-3553-41F8-9453-A20B29C977F0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E89E1-7FFE-4607-978C-84BABBDDF92B}" type="slidenum">
              <a:rPr lang="zh-CN" altLang="zh-CN"/>
              <a:pPr/>
              <a:t>85</a:t>
            </a:fld>
            <a:r>
              <a:rPr lang="zh-CN" altLang="zh-CN"/>
              <a:t>/87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098550"/>
          </a:xfrm>
        </p:spPr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066800" y="1166813"/>
            <a:ext cx="762000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800" dirty="0"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800" dirty="0">
                <a:latin typeface="楷体_GB2312" pitchFamily="1" charset="-122"/>
                <a:ea typeface="楷体_GB2312" pitchFamily="1" charset="-122"/>
              </a:rPr>
              <a:t>范式是一种重要的范式形式，机器定理证明和逻辑程序设计中的消解</a:t>
            </a:r>
            <a:r>
              <a:rPr lang="zh-CN" altLang="zh-CN" sz="28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800" dirty="0">
                <a:latin typeface="楷体_GB2312" pitchFamily="1" charset="-122"/>
                <a:ea typeface="楷体_GB2312" pitchFamily="1" charset="-122"/>
              </a:rPr>
              <a:t>或称归结</a:t>
            </a:r>
            <a:r>
              <a:rPr lang="zh-CN" altLang="zh-CN" sz="28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800" dirty="0">
                <a:latin typeface="楷体_GB2312" pitchFamily="1" charset="-122"/>
                <a:ea typeface="楷体_GB2312" pitchFamily="1" charset="-122"/>
              </a:rPr>
              <a:t>原理就建立在这种范式的基础上。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下面的定理说明了</a:t>
            </a:r>
            <a:r>
              <a:rPr lang="zh-CN" altLang="zh-CN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范式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的重要性：</a:t>
            </a:r>
          </a:p>
          <a:p>
            <a:pPr marL="342900" indent="-342900" algn="just">
              <a:lnSpc>
                <a:spcPct val="110000"/>
              </a:lnSpc>
              <a:buClr>
                <a:srgbClr val="DDDDDD"/>
              </a:buClr>
              <a:buFont typeface="Wingdings" pitchFamily="2" charset="2"/>
              <a:buChar char="n"/>
            </a:pP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800" b="1" dirty="0" smtClean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7 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设谓词公式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范式为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S,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则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为矛盾式当且仅当 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为矛盾式。</a:t>
            </a:r>
          </a:p>
          <a:p>
            <a:pPr marL="342900" indent="-342900" algn="just">
              <a:lnSpc>
                <a:spcPct val="120000"/>
              </a:lnSpc>
              <a:buClr>
                <a:srgbClr val="DDDDDD"/>
              </a:buClr>
              <a:buFont typeface="Wingdings" pitchFamily="2" charset="2"/>
              <a:buNone/>
            </a:pPr>
            <a:r>
              <a:rPr lang="zh-CN" sz="2800" b="1" dirty="0">
                <a:solidFill>
                  <a:srgbClr val="DDDDDD"/>
                </a:solidFill>
                <a:latin typeface="黑体" pitchFamily="49" charset="-122"/>
                <a:ea typeface="黑体" pitchFamily="49" charset="-122"/>
              </a:rPr>
              <a:t>  注意：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只有当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是矛盾式时，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才与它同为矛盾式。一般情况下，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zh-CN" alt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sz="2800" b="1" dirty="0">
                <a:solidFill>
                  <a:srgbClr val="DDDDDD"/>
                </a:solidFill>
                <a:latin typeface="楷体_GB2312" pitchFamily="1" charset="-122"/>
                <a:ea typeface="楷体_GB2312" pitchFamily="1" charset="-122"/>
              </a:rPr>
              <a:t>并不一定等价。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FB10-B48A-4C49-B04D-CB5A7E8976BC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BBA9-ACFE-4941-BA89-CDFEBDAD47A5}" type="slidenum">
              <a:rPr lang="zh-CN" altLang="zh-CN"/>
              <a:pPr/>
              <a:t>86</a:t>
            </a:fld>
            <a:r>
              <a:rPr lang="zh-CN" altLang="zh-CN"/>
              <a:t>/87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1098550"/>
          </a:xfrm>
        </p:spPr>
        <p:txBody>
          <a:bodyPr/>
          <a:lstStyle/>
          <a:p>
            <a:endParaRPr lang="zh-CN" altLang="zh-CN"/>
          </a:p>
          <a:p>
            <a:endParaRPr lang="zh-CN" altLang="zh-CN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066800" y="1166813"/>
            <a:ext cx="7620000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800" dirty="0"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800" dirty="0">
                <a:latin typeface="楷体_GB2312" pitchFamily="1" charset="-122"/>
                <a:ea typeface="楷体_GB2312" pitchFamily="1" charset="-122"/>
              </a:rPr>
              <a:t>范式是一种重要的范式形式，机器定理证明和逻辑程序设计中的消解</a:t>
            </a:r>
            <a:r>
              <a:rPr lang="zh-CN" altLang="zh-CN" sz="28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800" dirty="0">
                <a:latin typeface="楷体_GB2312" pitchFamily="1" charset="-122"/>
                <a:ea typeface="楷体_GB2312" pitchFamily="1" charset="-122"/>
              </a:rPr>
              <a:t>或称归结</a:t>
            </a:r>
            <a:r>
              <a:rPr lang="zh-CN" altLang="zh-CN" sz="28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800" dirty="0">
                <a:latin typeface="楷体_GB2312" pitchFamily="1" charset="-122"/>
                <a:ea typeface="楷体_GB2312" pitchFamily="1" charset="-122"/>
              </a:rPr>
              <a:t>原理就建立在这种范式的基础上。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800" dirty="0">
                <a:latin typeface="楷体_GB2312" pitchFamily="1" charset="-122"/>
                <a:ea typeface="楷体_GB2312" pitchFamily="1" charset="-122"/>
              </a:rPr>
              <a:t>下面的定理说明了</a:t>
            </a:r>
            <a:r>
              <a:rPr lang="zh-CN" altLang="zh-CN" sz="2800" dirty="0"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800" dirty="0">
                <a:latin typeface="楷体_GB2312" pitchFamily="1" charset="-122"/>
                <a:ea typeface="楷体_GB2312" pitchFamily="1" charset="-122"/>
              </a:rPr>
              <a:t>范式的重要性：</a:t>
            </a:r>
          </a:p>
          <a:p>
            <a:pPr marL="342900" indent="-342900"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定理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2.</a:t>
            </a:r>
            <a:r>
              <a:rPr lang="zh-CN" altLang="zh-CN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7</a:t>
            </a:r>
            <a:r>
              <a:rPr lang="zh-CN" altLang="zh-CN" sz="28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设谓词</a:t>
            </a:r>
            <a:r>
              <a:rPr lang="zh-CN" sz="2800" b="1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公式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800" b="1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Skolem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范式为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S,</a:t>
            </a:r>
            <a:r>
              <a:rPr lang="zh-CN" sz="2800" b="1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则</a:t>
            </a:r>
            <a:r>
              <a:rPr lang="en-US" altLang="zh-CN" sz="2800" b="1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800" b="1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矛盾式</a:t>
            </a:r>
            <a:r>
              <a:rPr lang="zh-CN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当且仅当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为矛盾式。</a:t>
            </a:r>
            <a:r>
              <a:rPr lang="zh-CN" sz="2800" b="1" dirty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altLang="zh-CN" sz="2800" b="1" dirty="0" smtClean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altLang="zh-CN" sz="2800" b="1" dirty="0" smtClean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36</a:t>
            </a:r>
            <a:r>
              <a:rPr lang="zh-CN" sz="2800" b="1" dirty="0" smtClean="0">
                <a:solidFill>
                  <a:srgbClr val="FF00FF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endParaRPr lang="zh-CN" sz="2800" b="1" dirty="0">
              <a:solidFill>
                <a:srgbClr val="FF00FF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</a:pPr>
            <a:r>
              <a:rPr 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注意：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只有当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是矛盾式时，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才与它同为矛盾式。一般情况下，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与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sz="28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并不一定等价。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91A5-8F67-402C-8B5E-E739D2207D6C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AAF5-DAFA-4602-B0DE-435B44945FE4}" type="slidenum">
              <a:rPr lang="zh-CN" altLang="zh-CN"/>
              <a:pPr/>
              <a:t>87</a:t>
            </a:fld>
            <a:r>
              <a:rPr lang="zh-CN" altLang="zh-CN"/>
              <a:t>/87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olidFill>
                  <a:srgbClr val="FF0000"/>
                </a:solidFill>
                <a:ea typeface="黑体" pitchFamily="49" charset="-122"/>
              </a:rPr>
              <a:t>作业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620000" cy="73750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3600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P</a:t>
            </a:r>
            <a:r>
              <a:rPr lang="en-US" altLang="zh-CN" sz="3600" baseline="-25000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43</a:t>
            </a:r>
            <a:r>
              <a:rPr lang="zh-CN" altLang="zh-CN" sz="3600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5</a:t>
            </a:r>
            <a:r>
              <a:rPr lang="en-US" altLang="zh-CN" sz="3600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3600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6</a:t>
            </a:r>
            <a:r>
              <a:rPr lang="en-US" altLang="zh-CN" sz="3600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.1</a:t>
            </a:r>
            <a:r>
              <a:rPr lang="en-US" altLang="zh-CN" sz="3600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zh-CN" sz="3600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7</a:t>
            </a:r>
            <a:r>
              <a:rPr lang="en-US" altLang="zh-CN" sz="3600" dirty="0" smtClean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.1,7.2,11.1,11.3</a:t>
            </a:r>
            <a:endParaRPr lang="zh-CN" sz="3600" dirty="0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5559-65B9-483F-8481-3A395023E71A}" type="datetime1">
              <a:rPr lang="zh-CN" altLang="en-US"/>
              <a:pPr/>
              <a:t>2018/9/27</a:t>
            </a:fld>
            <a:endParaRPr lang="zh-CN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348-5573-46F7-8733-E34B466F6B7B}" type="slidenum">
              <a:rPr lang="zh-CN" altLang="zh-CN"/>
              <a:pPr/>
              <a:t>9</a:t>
            </a:fld>
            <a:r>
              <a:rPr lang="zh-CN" altLang="zh-CN"/>
              <a:t>/87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304800"/>
            <a:ext cx="7005638" cy="719138"/>
          </a:xfrm>
        </p:spPr>
        <p:txBody>
          <a:bodyPr/>
          <a:lstStyle/>
          <a:p>
            <a:pPr algn="l"/>
            <a:r>
              <a:rPr lang="zh-CN" sz="3600">
                <a:solidFill>
                  <a:srgbClr val="FF0000"/>
                </a:solidFill>
                <a:ea typeface="楷体_GB2312" pitchFamily="1" charset="-122"/>
              </a:rPr>
              <a:t>一、谓词的合适公式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42988" y="1052513"/>
            <a:ext cx="7773987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定义2-2.1</a:t>
            </a:r>
            <a:r>
              <a:rPr 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谓词逻辑中的,项被递归地定义为：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 1）任意的常量符号是项；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 2）任意的变量符号是项；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 3）若f(x</a:t>
            </a:r>
            <a:r>
              <a:rPr 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baseline="-2500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>
                <a:latin typeface="Times New Roman"/>
                <a:ea typeface="楷体_GB2312" pitchFamily="1" charset="-122"/>
              </a:rPr>
              <a:t>…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,x</a:t>
            </a:r>
            <a:r>
              <a:rPr lang="zh-CN" baseline="-250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)是n元函数符号，  </a:t>
            </a:r>
          </a:p>
          <a:p>
            <a:pPr marL="342900" indent="-342900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    t</a:t>
            </a:r>
            <a:r>
              <a:rPr 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baseline="-2500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>
                <a:latin typeface="Times New Roman"/>
                <a:ea typeface="楷体_GB2312" pitchFamily="1" charset="-122"/>
              </a:rPr>
              <a:t>…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baseline="-250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是项，则f(t</a:t>
            </a:r>
            <a:r>
              <a:rPr lang="zh-CN" baseline="-2500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baseline="-2500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baseline="-25000"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>
                <a:latin typeface="Times New Roman"/>
                <a:ea typeface="楷体_GB2312" pitchFamily="1" charset="-122"/>
              </a:rPr>
              <a:t>…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,t</a:t>
            </a:r>
            <a:r>
              <a:rPr lang="zh-CN" baseline="-2500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)是项；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>
                <a:latin typeface="楷体_GB2312" pitchFamily="1" charset="-122"/>
                <a:ea typeface="楷体_GB2312" pitchFamily="1" charset="-122"/>
              </a:rPr>
              <a:t>   4）只有有限次使用1）</a:t>
            </a:r>
            <a:r>
              <a:rPr lang="en-US"/>
              <a:t>～</a:t>
            </a:r>
            <a:r>
              <a:rPr lang="zh-CN">
                <a:latin typeface="楷体_GB2312" pitchFamily="1" charset="-122"/>
                <a:ea typeface="楷体_GB2312" pitchFamily="1" charset="-122"/>
              </a:rPr>
              <a:t>3）产生的符号串才是项。</a:t>
            </a:r>
          </a:p>
          <a:p>
            <a:pPr marL="342900" indent="-342900" algn="just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例2.1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复合函数f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g</a:t>
            </a:r>
            <a:r>
              <a:rPr lang="zh-CN" b="1">
                <a:solidFill>
                  <a:srgbClr val="33CC33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f(a),g(a,x)</a:t>
            </a:r>
            <a:r>
              <a:rPr lang="zh-CN" b="1">
                <a:solidFill>
                  <a:srgbClr val="33CC33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SzPct val="100000"/>
              <a:buFont typeface="Wingdings" pitchFamily="2" charset="2"/>
              <a:buNone/>
            </a:pPr>
            <a:r>
              <a:rPr lang="zh-CN" b="1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  是一个项</a:t>
            </a:r>
          </a:p>
          <a:p>
            <a:pPr marL="342900" indent="-342900" algn="just">
              <a:lnSpc>
                <a:spcPct val="120000"/>
              </a:lnSpc>
              <a:buClr>
                <a:srgbClr val="00FF00"/>
              </a:buClr>
              <a:buFont typeface="Wingdings" pitchFamily="2" charset="2"/>
              <a:buChar char="§"/>
            </a:pPr>
            <a:endParaRPr lang="zh-CN" b="1">
              <a:solidFill>
                <a:srgbClr val="0000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5651500" y="3789363"/>
          <a:ext cx="25320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r:id="rId3" imgW="2101320" imgH="2444760" progId="Visio.Drawing.11">
                  <p:embed/>
                </p:oleObj>
              </mc:Choice>
              <mc:Fallback>
                <p:oleObj r:id="rId3" imgW="2101320" imgH="24447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789363"/>
                        <a:ext cx="2532063" cy="2514600"/>
                      </a:xfrm>
                      <a:prstGeom prst="rect">
                        <a:avLst/>
                      </a:prstGeom>
                      <a:solidFill>
                        <a:srgbClr val="78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1e94f250-0dd8-488c-9ac4-eef56415dd51.mdb"/>
</p:tagLst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CC99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CC99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257</TotalTime>
  <Pages>0</Pages>
  <Words>16258</Words>
  <Characters>0</Characters>
  <Application>Microsoft Office PowerPoint</Application>
  <DocSecurity>0</DocSecurity>
  <PresentationFormat>全屏显示(4:3)</PresentationFormat>
  <Lines>0</Lines>
  <Paragraphs>1003</Paragraphs>
  <Slides>87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5" baseType="lpstr">
      <vt:lpstr>黑体</vt:lpstr>
      <vt:lpstr>楷体_GB2312</vt:lpstr>
      <vt:lpstr>宋体</vt:lpstr>
      <vt:lpstr>Symbol</vt:lpstr>
      <vt:lpstr>Times New Roman</vt:lpstr>
      <vt:lpstr>Wingdings</vt:lpstr>
      <vt:lpstr>Notebook</vt:lpstr>
      <vt:lpstr>Visio.Drawing.11</vt:lpstr>
      <vt:lpstr>代术成</vt:lpstr>
      <vt:lpstr>§2.2　谓词公式与解释</vt:lpstr>
      <vt:lpstr>四类符号</vt:lpstr>
      <vt:lpstr>四类符号</vt:lpstr>
      <vt:lpstr>四类符号</vt:lpstr>
      <vt:lpstr>四类符号</vt:lpstr>
      <vt:lpstr>四类符号</vt:lpstr>
      <vt:lpstr>一、谓词的合适公式</vt:lpstr>
      <vt:lpstr>一、谓词的合适公式</vt:lpstr>
      <vt:lpstr>PowerPoint 演示文稿</vt:lpstr>
      <vt:lpstr>PowerPoint 演示文稿</vt:lpstr>
      <vt:lpstr>PowerPoint 演示文稿</vt:lpstr>
      <vt:lpstr>二、公式的解释</vt:lpstr>
      <vt:lpstr>二、公式的解释</vt:lpstr>
      <vt:lpstr>含有量词的公式的解释</vt:lpstr>
      <vt:lpstr>含有量词的公式的解释</vt:lpstr>
      <vt:lpstr>含有量词的公式的解释</vt:lpstr>
      <vt:lpstr>PowerPoint 演示文稿</vt:lpstr>
      <vt:lpstr>PowerPoint 演示文稿</vt:lpstr>
      <vt:lpstr>PowerPoint 演示文稿</vt:lpstr>
      <vt:lpstr>PowerPoint 演示文稿</vt:lpstr>
      <vt:lpstr>例2.3（续1）</vt:lpstr>
      <vt:lpstr>例2.3（续1）</vt:lpstr>
      <vt:lpstr>例2.3（续1）</vt:lpstr>
      <vt:lpstr>例2.3（续2）</vt:lpstr>
      <vt:lpstr>例2.3（续2）</vt:lpstr>
      <vt:lpstr>例2.3（续2）</vt:lpstr>
      <vt:lpstr>几个特殊公式</vt:lpstr>
      <vt:lpstr>几个特殊公式</vt:lpstr>
      <vt:lpstr>几个特殊公式</vt:lpstr>
      <vt:lpstr>§2.3 谓词公式的等价与范式表示</vt:lpstr>
      <vt:lpstr>§2.3 谓词公式的等价与范式表示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三、前束范式</vt:lpstr>
      <vt:lpstr>三、前束范式</vt:lpstr>
      <vt:lpstr>三、前束范式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四.斯柯林(Skolem)范式--不含存在量词的前束合取范式</vt:lpstr>
      <vt:lpstr>四.斯柯林(Skolem)范式--不含存在量词的前束合取范式</vt:lpstr>
      <vt:lpstr>四.斯柯林(Skolem)范式--不含存在量词的前束合取范式</vt:lpstr>
      <vt:lpstr>四.斯柯林(Skolem)范式--不含存在量词的前束合取范式</vt:lpstr>
      <vt:lpstr>四.斯柯林(Skolem)范式--不含存在量词的前束合取范式</vt:lpstr>
      <vt:lpstr>PowerPoint 演示文稿</vt:lpstr>
      <vt:lpstr>PowerPoint 演示文稿</vt:lpstr>
      <vt:lpstr>PowerPoint 演示文稿</vt:lpstr>
      <vt:lpstr>PowerPoint 演示文稿</vt:lpstr>
      <vt:lpstr>Skolem范式的理解</vt:lpstr>
      <vt:lpstr>Skolem范式的理解</vt:lpstr>
      <vt:lpstr>Skolem范式的理解</vt:lpstr>
      <vt:lpstr>PowerPoint 演示文稿</vt:lpstr>
      <vt:lpstr>PowerPoint 演示文稿</vt:lpstr>
      <vt:lpstr>PowerPoint 演示文稿</vt:lpstr>
      <vt:lpstr>作业</vt:lpstr>
    </vt:vector>
  </TitlesOfParts>
  <Company>UESTC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fws</dc:creator>
  <cp:lastModifiedBy>ad</cp:lastModifiedBy>
  <cp:revision>273</cp:revision>
  <cp:lastPrinted>1899-12-30T00:00:00Z</cp:lastPrinted>
  <dcterms:created xsi:type="dcterms:W3CDTF">2002-08-01T13:37:15Z</dcterms:created>
  <dcterms:modified xsi:type="dcterms:W3CDTF">2018-09-27T03:14:38Z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2052-6.3.0.1817</vt:lpwstr>
  </property>
</Properties>
</file>