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42"/>
  </p:notesMasterIdLst>
  <p:sldIdLst>
    <p:sldId id="286" r:id="rId3"/>
    <p:sldId id="430" r:id="rId4"/>
    <p:sldId id="417" r:id="rId5"/>
    <p:sldId id="596" r:id="rId6"/>
    <p:sldId id="603" r:id="rId7"/>
    <p:sldId id="595" r:id="rId8"/>
    <p:sldId id="614" r:id="rId9"/>
    <p:sldId id="604" r:id="rId10"/>
    <p:sldId id="605" r:id="rId11"/>
    <p:sldId id="606" r:id="rId12"/>
    <p:sldId id="433" r:id="rId13"/>
    <p:sldId id="607" r:id="rId14"/>
    <p:sldId id="608" r:id="rId15"/>
    <p:sldId id="597" r:id="rId16"/>
    <p:sldId id="613" r:id="rId17"/>
    <p:sldId id="598" r:id="rId18"/>
    <p:sldId id="600" r:id="rId19"/>
    <p:sldId id="601" r:id="rId20"/>
    <p:sldId id="602" r:id="rId21"/>
    <p:sldId id="599" r:id="rId22"/>
    <p:sldId id="439" r:id="rId23"/>
    <p:sldId id="419" r:id="rId24"/>
    <p:sldId id="440" r:id="rId25"/>
    <p:sldId id="420" r:id="rId26"/>
    <p:sldId id="442" r:id="rId27"/>
    <p:sldId id="441" r:id="rId28"/>
    <p:sldId id="422" r:id="rId29"/>
    <p:sldId id="609" r:id="rId30"/>
    <p:sldId id="443" r:id="rId31"/>
    <p:sldId id="444" r:id="rId32"/>
    <p:sldId id="610" r:id="rId33"/>
    <p:sldId id="445" r:id="rId34"/>
    <p:sldId id="446" r:id="rId35"/>
    <p:sldId id="611" r:id="rId36"/>
    <p:sldId id="447" r:id="rId37"/>
    <p:sldId id="612" r:id="rId38"/>
    <p:sldId id="449" r:id="rId39"/>
    <p:sldId id="423" r:id="rId40"/>
    <p:sldId id="415" r:id="rId41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algn="l" rtl="0" fontAlgn="base">
      <a:lnSpc>
        <a:spcPct val="120000"/>
      </a:lnSpc>
      <a:spcBef>
        <a:spcPct val="0"/>
      </a:spcBef>
      <a:spcAft>
        <a:spcPct val="0"/>
      </a:spcAft>
      <a:buClr>
        <a:srgbClr val="00FF00"/>
      </a:buClr>
      <a:buFont typeface="Wingdings" pitchFamily="2" charset="2"/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buClr>
        <a:srgbClr val="00FF00"/>
      </a:buClr>
      <a:buFont typeface="Wingdings" pitchFamily="2" charset="2"/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buClr>
        <a:srgbClr val="00FF00"/>
      </a:buClr>
      <a:buFont typeface="Wingdings" pitchFamily="2" charset="2"/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buClr>
        <a:srgbClr val="00FF00"/>
      </a:buClr>
      <a:buFont typeface="Wingdings" pitchFamily="2" charset="2"/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buClr>
        <a:srgbClr val="00FF00"/>
      </a:buClr>
      <a:buFont typeface="Wingdings" pitchFamily="2" charset="2"/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F"/>
    <a:srgbClr val="6600CC"/>
    <a:srgbClr val="FF9900"/>
    <a:srgbClr val="0000FF"/>
    <a:srgbClr val="FF0000"/>
    <a:srgbClr val="B2B2B2"/>
    <a:srgbClr val="FF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 autoAdjust="0"/>
    <p:restoredTop sz="94660"/>
  </p:normalViewPr>
  <p:slideViewPr>
    <p:cSldViewPr>
      <p:cViewPr varScale="1">
        <p:scale>
          <a:sx n="88" d="100"/>
          <a:sy n="88" d="100"/>
        </p:scale>
        <p:origin x="86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07T08:10:43.26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0,'0'0,"24"0,-24 0,25 0,25 0,-25 0,0 0,24 0,-24 0,0 0,0 0,24 0,-24 0,0 0,0 0,0 0,0 0,-25 0,24 0,-24 0,25 0,-25 0,25 0,0 0,-25 0,25 0,-25 0,25 0,-25 0,24 0,1 0,-25 0,25 0,-25 0,25 0,-25 0,25 0,0 0,-25 0,24 0,-24 0,25 0,-25 0,25 0,0 0,-25 0,25 0,-25 0,25 0,-25 0,24 0,1 0,-25 0,25 0,-25 0,25 0,-25 0,25 0,0 0,-25 0,24 0,-24 0,25 0,-25 0,25 0,0 0,-25 0,25 0,-25 0,25 0,-25 0,24 0,-24 0,25 0,0 0,-25 0,25 0,-25 0,25 0,-25 0,25 0,-1 0,-24 0,25 0,-25 0,25 0,-25 0,25 0,0 0,-25 0,24 0,1 0,0 0,-25 0,25 0,0 0,0 0,-1 0,1 0,0 0,0 0,0 0,-25 0,25 0,-1 0,1 0,-25 0,25 0,0 0,-25 0,25 0,-25 0,25 0,-25 0,24 0,1 0,-25 0,25 0,-25 0,25 0,-25 0,25 0,-25 0,25 0,-1 0,1 0,-25 0,25 0,0 0,-25 0,25 0,0 0,-25 0,24 0,1 0,-25 0,25 0,-25 0,25 0,-25 0,25 0,0 0,-25 0,24 0,1 0,-25 0,25 0,0 0,-25 0,25 0,-25 0,49 0,-49 0,25 0,-25 0,25 0,25 0,-50 0,25 0,-25 0,24 0,1 0,0 0,-25 0,25 0,0 0,-25 0,25 0,-1 0,-24 0,50 0,-25 0,-25 0,25 0,0 0,-25 0,24 0,1 0,0 0,0 0,-25 0,50 0,-50 0,24 0,-24 0,25 0,-25 0,25 0,0 0,-25 0,25 0,-25 0,24 0,-24 0,25 0,-25 0,25 0,0 0,-25 0,25 0,-25 0,25 0,-25 0,24 0,1 0,-25 0,25 0,-25 0,25 0,-25 0,25 0,0 0,-25 0,24 0,-24 0,25 0,-25 0,25 0,0 0,-25 0,25 0,-25 0,25 0,-25 0,24 0,1 0,-25 0,25 0,-25 0,25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07T08:10:48.1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0-2,'0'0,"24"0,-24-7,25 7,-25 0,25 0,0 0,0 0,-25 0,24 0,1 0,0 0,-25 0,25 0,0 0,-1 0,-24 0,25 0,-25 0,25 0,-25 0,25 0,0 0,-25 0,24 0,-24 0,25 0,-25 0,25 0,-25 0,25 0,0 0,-25 0,25 0,-25 0,24 0,-24 0,25 0,0 0,-25 0,25 0,-25 0,25 0,-25 0,24 0,1 0,-25 0,25 0,-25 0,25 0,-25 0,25 0,-1 0,-24 0,25 0,-25 0,25 0,-25 0,25 0,0 0,-25 0,24 0,-24 0,25 0,25 0,-25 0,-1 0,26 0,-25 0,-25 0,25 0,-1 0,1 0,0 0,0 0,-25 0,25 0,-25 0,24 0,-24 0,25 0,0 0,-25 0,25 0,-25 0,25 0,-25 0,24 0,1 0,-25 0,25 0,0 0,0 0,0 0,-25 0,49 0,-49 0,25 0,25 0,-50 0,24 0,1 0,-25 0,25 0,0 0,-25 0,25 0,-25 0,24 0,-24 0,25 0,0 0,-25 0,25 0,-25 0,25 0,-25 0,24 0,1 0,-25 0,25 0,0 0,-25 0,25 0,-1 0,-24 0,25 0,0 0,0 0,-25 0,25 0,-25 0,24 0,-24 0,25 0,0 0,-25 0,25 0,-25 0,25 0,-1 0,1 0,-25 0,25 0,-25 0,25 0,-25 0,25 0,-1 0,-24 0,25 0,-25 0,25 0,-25 0,25 0,0 0,-25 0,24 0,-24 0,25 0,-25 0,25 0,0 0,-25 0,25 0,0 0,-25 0,24 0,1 0,0 0,-25 0,25 0,-25 0,25 0,-1 0,-24 0,25 0,-25 0,25 0,-25 0,25 0,0 0,-25 0,24 0,-24 0,25 0,-25 0,25 0,0 0,-25 0,25 0,-25 0,24 0,-24 0,25 0,0 0,-25 0,25 0,-25 0,25 0,-25 0,24 0,1 0,-25 0,25 0,-25 0,25 0,-25 0,25 0,-1 0,-24 0,25 0,-25 0,25 0,-25 0,25 0,0 0,-25 0,24 0,-24 0,25 0,-25 0,25 0,0 0,-25 0,25 0,-25 0,24 0,-24 0,25 0,-25 0,25 0,0 0,-25 0,25 0,-25 0,25 0,-25 0,24 0,1 0,-25 0,25 0,-25 0,25 0,-25 0,25 0,-1 0,-24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07T08:10:51.57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25 52,'-25'-26,"25"26,25-26,-25 26,24 0,-24 0,25 0,-25 0,50 0,-50 0,25 0,0 0,-1 0,1 0,25 0,-25 0,0 0,24 0,1 0,-25 0,-1 0,26 0,-25 0,0 0,0 0,24 0,-24 0,0 0,25 0,-26 0,-24 0,50 0,-25 0,-25 0,49 0,-24 0,0 0,0 0,0 0,0 0,-1 0,-24 0,25 0,0 0,-25 0,25 0,-25 0,25 0,-25 0,25 0,-1 0,-24 0,25 0,-25 0,25 0,-25 0,25 0,0 0,0 0,-25 0,24 0,-24 0,25 0,0 0,0 0,0 0,-1 0,1 0,0 0,25 0,-25 0,-25 0,49 0,-24 0,0 0,0 0,-25 0,25 0,-1 0,1 0,-25 0,25 0,-25 0,25 0,0 0,-1 0,-24 0,50 0,-25 0,-25 0,50 0,-26 0,1 0,0 0,0 0,0 0,0 0,-1 0,1 0,25 0,-50 0,25 0,24 0,-49 0,25 0,0 0,0 0,-25 0,25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07T08:10:5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7,'0'-7,"25"7,-25 0,25 0,-25 0,50 0,-26 0,1 0,25 7,-50-7,25 0,24 0,-49 0,25 0,-25 0,50 0,-50 0,24 0,-24 0,25 0,-25 0,25 0,0 0,-25 0,25 0,-25 0,24 0,-24 0,25 0,0 0,-25 0,25 0,-25 0,25 0,-25 0,24 0,1 0,-25 0,25 0,-25 0,25 0,-25 0,25 0,-1 0,-24 0,25 0,-25 0,25 0,-25 0,25 0,-25 0,25 0,-1 0,-24 0,25 0,-25 0,25 0,-25 0,25 0,-1 0,-24 0,25 0,-25 0,25 0,-25 0,25 0,0 0,-25 0,24 0,-24 0,50 0,-50 0,25 0,0 0,-1 0,1 0,25 0,-25 0,24 0,-24 0,25 0,-1 0,-24 0,0 0,24 0,1 0,-25 0,0 0,-1 0,1 0,0 0,25 0,-26 0,1 0,-25 0,25 0,-25 0,25 0,-25 0,25 0,-1 0,-24 0,25 0,-25 0,25 0,-25 0,25 0,0 0,-25 0,24 0,-24 0,25 0,-25 0,25 0,-25 0,25 0,0 0,-25 0,24 0,-24 0,25 0,-25 0,25 0,0 0,-25 0,25 0,-25 0,24 0,-24 0,25 0,0 0,-25 0,25 0,-25 0,25 0,-25 0,24 0,1 0,-25 0,25 0,-25 0,25 0,-1 0,1 0,0 0,0 0,0 0,-25 0,24 0,-24 0,25 0,0 0,-25 0,25 0,-25 0,25 0,-25 0,24 0,1 0,-25 0,25 0,-25 0,25 0,-25 0,25 0,-1 0,-24 0,25 0,-25 0,25 0,-25 0,25 0,-25 0,25 0,-1 0,-24 0,25 0,-25 0,25 0,-25 0,25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9D985687-7A91-4D49-8C95-3664FD6BB9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612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A768976D-F4D6-41D0-9254-200514AFD948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76A37CFB-9272-4B1D-951C-02432CC1FF3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9CE8B0-C824-4A08-8E0C-7DE1D1FB6E6E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2E293-65FB-484B-8D78-07799C777AEB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8050278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7688" y="304800"/>
            <a:ext cx="1943100" cy="1466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8488" cy="1466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D12AD5-C7E4-4548-B1F5-2505EC4CEB54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A1569-65BB-4DF1-903F-49317A6248E6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40733567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5580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810000" cy="604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66813"/>
            <a:ext cx="3811588" cy="604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D51D5018-5B21-465A-B4A8-C17A427575E2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60C0868B-408C-497A-8659-391B5A48C5BA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40319528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8A87D-25ED-4CAC-B53E-26B641458E6A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7AF5C-5342-4F69-9635-77E8D00C02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5015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9A7F1D-74DB-4CFB-9ABE-A507722A363A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5A0F9-E077-42B6-9733-1BCA782C33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721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D88AF-5221-4C04-9492-7D27AED325C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5E695-58B7-42B8-8B9B-98A21AD9E1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74707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A77BE-CF14-49DE-A1F9-3624EA3C3117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9B27A-F0A1-43E1-AB35-4074E99712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47551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73F6C-0E67-4031-8253-5FB85E53E471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438A8-16DA-4052-B8E5-ABD6D957B4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1472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6C270-9AAB-492D-BA24-D542E6C84578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9F312-9241-46E0-BE5C-C04AF070F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431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51AED-875E-4548-B098-118A9857DA4E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D2FBB-D4F8-46CB-897B-A339692110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4121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D1BA1-BB00-4E46-BFD7-0EE1D593F18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963C4-F8E0-45EC-A442-0A0BA7DF394E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71378475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E7C4C-39C7-413A-9F24-6EF86E16AE7E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458F9-C77E-4D7C-A8E4-B87066AEE0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283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7F565-E3A6-4FFF-8037-8A549001F7C4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077A3-9076-4751-956C-9ACF300A07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27331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48D7D-2CF2-4423-828A-08EE1106A089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2E180-130F-41A8-8C3E-65348CC1B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4532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97422-5778-431B-A64E-B326A20051FE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B9333-5171-4251-879E-DCBFEE4733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4895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768274-C864-4199-B223-258BBC673980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A3C34-9B40-49AC-B1C3-FBF86B03CA32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0414997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810000" cy="60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66813"/>
            <a:ext cx="3811588" cy="604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57552-CA3C-4A9E-9ACE-CF811084B6BD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76930-CAC2-4A8C-8113-015AACC8F8A9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1458234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5637B-52BA-4A57-9A78-D6E0611D7FBD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7BB33-E751-4EB6-BBD8-BB55C7E9EE34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7267063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06A82-0225-481E-816F-89E2E08187A2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9EAAC-6D74-4A23-B528-968F03FE43A0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36808121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5A62E5-8259-4FE7-8BF5-F11DD541A2A6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AD7D1-5D78-4A35-9CBE-D55CECB79361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2281468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EAD7D-57BB-4E34-8152-EE55B1689BDC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91735-7286-4DEB-8BD3-8353D9B71180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8514303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72535-42E0-49CE-82D5-81D82B441AC5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48452-5114-4D06-82F8-AE948C63CA2E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2589689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5580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7739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kumimoji="0" sz="1800">
                <a:solidFill>
                  <a:srgbClr val="00FF00"/>
                </a:solidFill>
                <a:latin typeface="+mn-lt"/>
                <a:ea typeface="+mn-ea"/>
              </a:defRPr>
            </a:lvl1pPr>
          </a:lstStyle>
          <a:p>
            <a:fld id="{DA542B7D-475A-4D05-B8DD-12AB460A1CF4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Tx/>
              <a:buFontTx/>
              <a:buNone/>
              <a:defRPr kumimoji="0" sz="180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kumimoji="0" sz="1800">
                <a:solidFill>
                  <a:srgbClr val="00FF00"/>
                </a:solidFill>
                <a:latin typeface="+mn-lt"/>
                <a:ea typeface="+mn-ea"/>
              </a:defRPr>
            </a:lvl1pPr>
          </a:lstStyle>
          <a:p>
            <a:fld id="{B71F80A1-5744-46AF-9E5D-D1D0BC4823D5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9" name="Picture 17" descr="图标-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400" b="0">
                <a:latin typeface="Times New Roman" pitchFamily="18" charset="0"/>
              </a:defRPr>
            </a:lvl1pPr>
          </a:lstStyle>
          <a:p>
            <a:fld id="{82C28D64-AE57-490F-A2CA-BB429020296D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Tx/>
              <a:buFontTx/>
              <a:buNone/>
              <a:defRPr sz="1400" b="0">
                <a:latin typeface="Times New Roman" pitchFamily="18" charset="0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400" b="0">
                <a:latin typeface="Times New Roman" pitchFamily="18" charset="0"/>
              </a:defRPr>
            </a:lvl1pPr>
          </a:lstStyle>
          <a:p>
            <a:fld id="{27004DDE-879E-4419-AC3C-D67357B33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n@scu.edu.c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  <a:hlinkClick r:id="rId3"/>
              </a:rPr>
              <a:t>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AF43DAFC-3F72-4E54-AEAE-6C3CC34415A5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2017年10月9日星期一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8BA-C9D3-471A-92A5-2734977BEB52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3803-5DC3-42E2-A2C5-CECD5BABEF98}" type="slidenum">
              <a:rPr lang="en-US" altLang="zh-CN"/>
              <a:pPr/>
              <a:t>10</a:t>
            </a:fld>
            <a:r>
              <a:rPr lang="en-US" altLang="zh-CN"/>
              <a:t>/39</a:t>
            </a: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(P(x)∧Q(x))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7772400" cy="22828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rgbClr val="FF00FF"/>
                </a:solidFill>
              </a:rPr>
              <a:t>证明</a:t>
            </a:r>
            <a:r>
              <a:rPr lang="en-US" altLang="zh-CN" dirty="0">
                <a:solidFill>
                  <a:srgbClr val="FF00FF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当在某解释下，上式左边取值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zh-CN" altLang="en-US" dirty="0">
                <a:solidFill>
                  <a:srgbClr val="0000FF"/>
                </a:solidFill>
              </a:rPr>
              <a:t>（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</a:rPr>
              <a:t>P(x)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zh-CN" altLang="en-US" dirty="0">
                <a:solidFill>
                  <a:srgbClr val="0000FF"/>
                </a:solidFill>
              </a:rPr>
              <a:t>（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</a:rPr>
              <a:t>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，即对所有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solidFill>
                  <a:srgbClr val="0000FF"/>
                </a:solidFill>
              </a:rPr>
              <a:t>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恒取值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恒取值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。由此可见，对所有</a:t>
            </a:r>
            <a:r>
              <a:rPr lang="en-US" altLang="zh-CN" dirty="0" err="1">
                <a:solidFill>
                  <a:srgbClr val="0000FF"/>
                </a:solidFill>
              </a:rPr>
              <a:t>x∈D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dirty="0">
                <a:solidFill>
                  <a:srgbClr val="FF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P(x)∨Q(x)</a:t>
            </a:r>
            <a:r>
              <a:rPr lang="en-US" altLang="zh-CN" dirty="0">
                <a:solidFill>
                  <a:srgbClr val="FF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zh-CN" altLang="en-US" dirty="0">
                <a:solidFill>
                  <a:srgbClr val="0000FF"/>
                </a:solidFill>
              </a:rPr>
              <a:t>（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FF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P(x)∨Q(x)</a:t>
            </a:r>
            <a:r>
              <a:rPr lang="en-US" altLang="zh-CN" dirty="0">
                <a:solidFill>
                  <a:srgbClr val="FF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。根据定义，蕴含关系成立。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B2EF-310D-4D22-A957-D3B9034D3A80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A061-2842-4511-9C38-E5EFE3E1B75E}" type="slidenum">
              <a:rPr lang="en-US" altLang="zh-CN"/>
              <a:pPr/>
              <a:t>11</a:t>
            </a:fld>
            <a:r>
              <a:rPr lang="en-US" altLang="zh-CN"/>
              <a:t>/39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(P(x)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P(x)∧Q(x)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90600" y="2743200"/>
            <a:ext cx="77724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注意：与</a:t>
            </a:r>
            <a:r>
              <a:rPr lang="en-US" altLang="zh-CN" sz="2000">
                <a:solidFill>
                  <a:srgbClr val="FF0000"/>
                </a:solidFill>
              </a:rPr>
              <a:t>E37</a:t>
            </a:r>
            <a:r>
              <a:rPr lang="zh-CN" altLang="en-US" sz="2000">
                <a:solidFill>
                  <a:srgbClr val="FF0000"/>
                </a:solidFill>
              </a:rPr>
              <a:t>的差异？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Ｅ</a:t>
            </a:r>
            <a:r>
              <a:rPr lang="en-US" altLang="zh-CN" sz="2000">
                <a:solidFill>
                  <a:srgbClr val="FF0000"/>
                </a:solidFill>
              </a:rPr>
              <a:t>37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 </a:t>
            </a:r>
            <a:r>
              <a:rPr lang="zh-CN" altLang="en-US" sz="2000">
                <a:solidFill>
                  <a:srgbClr val="0000FF"/>
                </a:solidFill>
              </a:rPr>
              <a:t>（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r>
              <a:rPr lang="zh-CN" altLang="en-US" sz="2000">
                <a:solidFill>
                  <a:srgbClr val="FF0000"/>
                </a:solidFill>
              </a:rPr>
              <a:t>（ｙ）</a:t>
            </a:r>
            <a:r>
              <a:rPr lang="en-US" altLang="zh-CN" sz="2000">
                <a:solidFill>
                  <a:srgbClr val="FF33CC"/>
                </a:solidFill>
              </a:rPr>
              <a:t>(</a:t>
            </a:r>
            <a:r>
              <a:rPr lang="en-US" altLang="zh-CN" sz="2000">
                <a:solidFill>
                  <a:srgbClr val="0000FF"/>
                </a:solidFill>
              </a:rPr>
              <a:t>P(x)∧</a:t>
            </a:r>
            <a:r>
              <a:rPr lang="en-US" altLang="zh-CN" sz="2000">
                <a:solidFill>
                  <a:srgbClr val="FF0000"/>
                </a:solidFill>
              </a:rPr>
              <a:t>Q(</a:t>
            </a:r>
            <a:r>
              <a:rPr lang="zh-CN" altLang="en-US" sz="2000">
                <a:solidFill>
                  <a:srgbClr val="FF0000"/>
                </a:solidFill>
              </a:rPr>
              <a:t>ｙ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  <a:r>
              <a:rPr lang="en-US" altLang="zh-CN" sz="2000">
                <a:solidFill>
                  <a:srgbClr val="FF33CC"/>
                </a:solidFill>
              </a:rPr>
              <a:t>)</a:t>
            </a:r>
            <a:r>
              <a:rPr lang="en-US" altLang="zh-CN" sz="2000">
                <a:solidFill>
                  <a:srgbClr val="0000FF"/>
                </a:solidFill>
              </a:rPr>
              <a:t></a:t>
            </a:r>
            <a:r>
              <a:rPr lang="zh-CN" altLang="en-US" sz="2000">
                <a:solidFill>
                  <a:srgbClr val="0000FF"/>
                </a:solidFill>
              </a:rPr>
              <a:t>（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r>
              <a:rPr lang="en-US" altLang="zh-CN" sz="2000">
                <a:solidFill>
                  <a:srgbClr val="0000FF"/>
                </a:solidFill>
              </a:rPr>
              <a:t>P(x)∧</a:t>
            </a:r>
            <a:r>
              <a:rPr lang="zh-CN" altLang="en-US" sz="2000">
                <a:solidFill>
                  <a:srgbClr val="0000FF"/>
                </a:solidFill>
              </a:rPr>
              <a:t>（</a:t>
            </a:r>
            <a:r>
              <a:rPr lang="en-US" altLang="zh-CN" sz="2000">
                <a:solidFill>
                  <a:srgbClr val="0000FF"/>
                </a:solidFill>
              </a:rPr>
              <a:t>x</a:t>
            </a:r>
            <a:r>
              <a:rPr lang="zh-CN" altLang="en-US" sz="2000">
                <a:solidFill>
                  <a:srgbClr val="0000FF"/>
                </a:solidFill>
              </a:rPr>
              <a:t>）</a:t>
            </a:r>
            <a:r>
              <a:rPr lang="en-US" altLang="zh-CN" sz="2000">
                <a:solidFill>
                  <a:srgbClr val="0000FF"/>
                </a:solidFill>
              </a:rPr>
              <a:t>Q(x)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7DF2-1112-46BD-8DF4-341A9801A596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E8D4-BB86-4572-8E9C-0884332772D8}" type="slidenum">
              <a:rPr lang="en-US" altLang="zh-CN"/>
              <a:pPr/>
              <a:t>12</a:t>
            </a:fld>
            <a:r>
              <a:rPr lang="en-US" altLang="zh-CN"/>
              <a:t>/39</a:t>
            </a: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(P(x)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P(x)∧Q(x)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7788275" cy="14065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当在某解释下使</a:t>
            </a:r>
            <a:r>
              <a:rPr lang="zh-CN" altLang="en-US" dirty="0">
                <a:solidFill>
                  <a:srgbClr val="0000FF"/>
                </a:solidFill>
              </a:rPr>
              <a:t>（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</a:rPr>
              <a:t>(P(x)∧Q(x))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时，必有客体</a:t>
            </a:r>
            <a:r>
              <a:rPr lang="en-US" altLang="zh-CN" dirty="0" err="1">
                <a:solidFill>
                  <a:srgbClr val="0000FF"/>
                </a:solidFill>
              </a:rPr>
              <a:t>c∈D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dirty="0">
                <a:solidFill>
                  <a:srgbClr val="FF00FF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P(c)∧Q(c)</a:t>
            </a:r>
            <a:r>
              <a:rPr lang="en-US" altLang="zh-CN" dirty="0">
                <a:solidFill>
                  <a:srgbClr val="FF00FF"/>
                </a:solidFill>
              </a:rPr>
              <a:t>)=1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zh-CN" altLang="en-US" dirty="0">
                <a:solidFill>
                  <a:srgbClr val="FF0000"/>
                </a:solidFill>
              </a:rPr>
              <a:t>（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P(x)∧</a:t>
            </a:r>
            <a:r>
              <a:rPr lang="zh-CN" altLang="en-US" dirty="0">
                <a:solidFill>
                  <a:srgbClr val="FF0000"/>
                </a:solidFill>
              </a:rPr>
              <a:t>（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蕴含关系成立。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3D65-3B5E-462C-A181-FC762A200950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0203-AAC0-49A7-89D5-D4AF13F33ADE}" type="slidenum">
              <a:rPr lang="en-US" altLang="zh-CN"/>
              <a:pPr/>
              <a:t>13</a:t>
            </a:fld>
            <a:r>
              <a:rPr lang="en-US" altLang="zh-CN"/>
              <a:t>/39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(P(x)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(P(x)∧Q(x))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4EE5-5AAE-433A-B3AA-70BAA5359CD7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C2F3-1FC9-4057-9FA4-D3A02AD25962}" type="slidenum">
              <a:rPr lang="en-US" altLang="zh-CN"/>
              <a:pPr/>
              <a:t>14</a:t>
            </a:fld>
            <a:r>
              <a:rPr lang="en-US" altLang="zh-CN"/>
              <a:t>/39</a:t>
            </a: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(P(x)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(P(x)∧Q(x))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990600" y="3124200"/>
            <a:ext cx="7924800" cy="3159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证明：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(x)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时，对任何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这时又有两种情况：其一，有某个</a:t>
            </a:r>
            <a:r>
              <a:rPr lang="en-US" altLang="zh-CN" dirty="0" err="1">
                <a:solidFill>
                  <a:srgbClr val="0000FF"/>
                </a:solidFill>
              </a:rPr>
              <a:t>x∈D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P(c)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，于是</a:t>
            </a:r>
            <a:r>
              <a:rPr lang="en-US" altLang="zh-CN" dirty="0">
                <a:solidFill>
                  <a:srgbClr val="0000FF"/>
                </a:solidFill>
              </a:rPr>
              <a:t>(x)</a:t>
            </a:r>
            <a:r>
              <a:rPr lang="en-US" altLang="zh-CN" noProof="1">
                <a:solidFill>
                  <a:srgbClr val="0000FF"/>
                </a:solidFill>
              </a:rPr>
              <a:t>P(x)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en-US" altLang="zh-CN" dirty="0">
                <a:solidFill>
                  <a:srgbClr val="0000FF"/>
                </a:solidFill>
              </a:rPr>
              <a:t>(x)</a:t>
            </a:r>
            <a:r>
              <a:rPr lang="en-US" altLang="zh-CN" noProof="1">
                <a:solidFill>
                  <a:srgbClr val="0000FF"/>
                </a:solidFill>
              </a:rPr>
              <a:t>P(x)→</a:t>
            </a:r>
            <a:r>
              <a:rPr lang="en-US" altLang="zh-CN" dirty="0">
                <a:solidFill>
                  <a:srgbClr val="0000FF"/>
                </a:solidFill>
              </a:rPr>
              <a:t>(x)</a:t>
            </a:r>
            <a:r>
              <a:rPr lang="en-US" altLang="zh-CN" noProof="1">
                <a:solidFill>
                  <a:srgbClr val="0000FF"/>
                </a:solidFill>
              </a:rPr>
              <a:t>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其二，对每个</a:t>
            </a:r>
            <a:r>
              <a:rPr lang="en-US" altLang="zh-CN" dirty="0" err="1">
                <a:solidFill>
                  <a:srgbClr val="B2B2B2"/>
                </a:solidFill>
              </a:rPr>
              <a:t>x∈D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，这时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也必须取值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en-US" altLang="zh-CN" dirty="0">
                <a:solidFill>
                  <a:srgbClr val="B2B2B2"/>
                </a:solidFill>
              </a:rPr>
              <a:t>(x)</a:t>
            </a:r>
            <a:r>
              <a:rPr lang="en-US" altLang="zh-CN" noProof="1">
                <a:solidFill>
                  <a:srgbClr val="B2B2B2"/>
                </a:solidFill>
              </a:rPr>
              <a:t>P(x)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B2B2B2"/>
                </a:solidFill>
              </a:rPr>
              <a:t>(x)</a:t>
            </a:r>
            <a:r>
              <a:rPr lang="en-US" altLang="zh-CN" noProof="1">
                <a:solidFill>
                  <a:srgbClr val="B2B2B2"/>
                </a:solidFill>
              </a:rPr>
              <a:t>Q(x)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，即：  </a:t>
            </a:r>
            <a:r>
              <a:rPr lang="en-US" altLang="zh-CN" dirty="0">
                <a:solidFill>
                  <a:srgbClr val="B2B2B2"/>
                </a:solidFill>
              </a:rPr>
              <a:t>(x)</a:t>
            </a:r>
            <a:r>
              <a:rPr lang="en-US" altLang="zh-CN" noProof="1">
                <a:solidFill>
                  <a:srgbClr val="B2B2B2"/>
                </a:solidFill>
              </a:rPr>
              <a:t>P(x)→</a:t>
            </a:r>
            <a:r>
              <a:rPr lang="en-US" altLang="zh-CN" dirty="0">
                <a:solidFill>
                  <a:srgbClr val="B2B2B2"/>
                </a:solidFill>
              </a:rPr>
              <a:t>(x)</a:t>
            </a:r>
            <a:r>
              <a:rPr lang="en-US" altLang="zh-CN" noProof="1">
                <a:solidFill>
                  <a:srgbClr val="B2B2B2"/>
                </a:solidFill>
              </a:rPr>
              <a:t>Q(x)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。根据蕴含定义得证。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A2D9-AC78-4775-BF63-25C0B432A9C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E0A0-3367-4265-898D-7349BA9B8E55}" type="slidenum">
              <a:rPr lang="en-US" altLang="zh-CN"/>
              <a:pPr/>
              <a:t>15</a:t>
            </a:fld>
            <a:r>
              <a:rPr lang="en-US" altLang="zh-CN"/>
              <a:t>/39</a:t>
            </a: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(P(x)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(P(x)∧Q(x))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990600" y="3124200"/>
            <a:ext cx="7924800" cy="3159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证明：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(x)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时，对任何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这时又有两种情况：其一，有某个</a:t>
            </a:r>
            <a:r>
              <a:rPr lang="en-US" altLang="zh-CN" dirty="0" err="1"/>
              <a:t>x∈D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P(c)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，于是</a:t>
            </a:r>
            <a:r>
              <a:rPr lang="en-US" altLang="zh-CN" dirty="0"/>
              <a:t>(x)</a:t>
            </a:r>
            <a:r>
              <a:rPr lang="en-US" altLang="zh-CN" noProof="1"/>
              <a:t>P(x)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en-US" altLang="zh-CN" dirty="0"/>
              <a:t>(x)</a:t>
            </a:r>
            <a:r>
              <a:rPr lang="en-US" altLang="zh-CN" noProof="1"/>
              <a:t>P(x)→</a:t>
            </a:r>
            <a:r>
              <a:rPr lang="en-US" altLang="zh-CN" dirty="0"/>
              <a:t>(x)</a:t>
            </a:r>
            <a:r>
              <a:rPr lang="en-US" altLang="zh-CN" noProof="1"/>
              <a:t>Q(x)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其二，对每个</a:t>
            </a:r>
            <a:r>
              <a:rPr lang="en-US" altLang="zh-CN" dirty="0" err="1">
                <a:solidFill>
                  <a:srgbClr val="0000FF"/>
                </a:solidFill>
              </a:rPr>
              <a:t>x∈D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，这时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也必须取值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，从而</a:t>
            </a:r>
            <a:r>
              <a:rPr lang="en-US" altLang="zh-CN" dirty="0">
                <a:solidFill>
                  <a:srgbClr val="0000FF"/>
                </a:solidFill>
              </a:rPr>
              <a:t>(x)</a:t>
            </a:r>
            <a:r>
              <a:rPr lang="en-US" altLang="zh-CN" noProof="1">
                <a:solidFill>
                  <a:srgbClr val="0000FF"/>
                </a:solidFill>
              </a:rPr>
              <a:t>P(x)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(x)</a:t>
            </a:r>
            <a:r>
              <a:rPr lang="en-US" altLang="zh-CN" noProof="1">
                <a:solidFill>
                  <a:srgbClr val="0000FF"/>
                </a:solidFill>
              </a:rPr>
              <a:t>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，即：  </a:t>
            </a:r>
            <a:r>
              <a:rPr lang="en-US" altLang="zh-CN" dirty="0">
                <a:solidFill>
                  <a:srgbClr val="0000FF"/>
                </a:solidFill>
              </a:rPr>
              <a:t>(x)</a:t>
            </a:r>
            <a:r>
              <a:rPr lang="en-US" altLang="zh-CN" noProof="1">
                <a:solidFill>
                  <a:srgbClr val="0000FF"/>
                </a:solidFill>
              </a:rPr>
              <a:t>P(x)→</a:t>
            </a:r>
            <a:r>
              <a:rPr lang="en-US" altLang="zh-CN" dirty="0">
                <a:solidFill>
                  <a:srgbClr val="0000FF"/>
                </a:solidFill>
              </a:rPr>
              <a:t>(x)</a:t>
            </a:r>
            <a:r>
              <a:rPr lang="en-US" altLang="zh-CN" noProof="1">
                <a:solidFill>
                  <a:srgbClr val="0000FF"/>
                </a:solidFill>
              </a:rPr>
              <a:t>Q(x)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。根据蕴含定义得证。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9DCD-A6A2-4357-AD82-5C1E08EA722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9A2F-6CFA-4F3A-BD87-EFCA27A461F1}" type="slidenum">
              <a:rPr lang="en-US" altLang="zh-CN"/>
              <a:pPr/>
              <a:t>16</a:t>
            </a:fld>
            <a:r>
              <a:rPr lang="en-US" altLang="zh-CN"/>
              <a:t>/39</a:t>
            </a: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(P(x)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(P(x)∧Q(x))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7252" name="AutoShape 4"/>
          <p:cNvSpPr>
            <a:spLocks noChangeArrowheads="1"/>
          </p:cNvSpPr>
          <p:nvPr/>
        </p:nvSpPr>
        <p:spPr bwMode="auto">
          <a:xfrm>
            <a:off x="2209800" y="4191000"/>
            <a:ext cx="2895600" cy="1447800"/>
          </a:xfrm>
          <a:prstGeom prst="cloudCallout">
            <a:avLst>
              <a:gd name="adj1" fmla="val -63375"/>
              <a:gd name="adj2" fmla="val -96380"/>
            </a:avLst>
          </a:prstGeom>
          <a:solidFill>
            <a:srgbClr val="FFFF99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FF00FF"/>
                </a:solidFill>
              </a:rPr>
              <a:t>证明见下页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508-A17E-41BE-BEE7-DBEAB682589A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D72C-B3C7-4C4D-8D84-414291AE784A}" type="slidenum">
              <a:rPr lang="en-US" altLang="zh-CN"/>
              <a:pPr/>
              <a:t>17</a:t>
            </a:fld>
            <a:r>
              <a:rPr lang="en-US" altLang="zh-CN"/>
              <a:t>/39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3300"/>
                </a:solidFill>
              </a:rPr>
              <a:t>补充：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001000" cy="5422900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的证明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1: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 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   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的证明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（按定义证明）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设（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在某个解释下面取值为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，分二种情况：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必有</a:t>
            </a:r>
            <a:r>
              <a:rPr 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Q(x)=1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，即对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DDDDDD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DDDDDD"/>
                </a:solidFill>
                <a:sym typeface="Symbol" pitchFamily="18" charset="2"/>
              </a:rPr>
              <a:t>，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Q(x)=1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所以对</a:t>
            </a:r>
            <a:r>
              <a:rPr lang="en-US" altLang="zh-CN" sz="2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DDDDDD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DDDDDD"/>
                </a:solidFill>
                <a:sym typeface="Symbol" pitchFamily="18" charset="2"/>
              </a:rPr>
              <a:t>， 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），都有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即（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在此解释下面取值为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即对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DDDDDD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DDDDDD"/>
                </a:solidFill>
                <a:sym typeface="Symbol" pitchFamily="18" charset="2"/>
              </a:rPr>
              <a:t>，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P(x)=0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所以对</a:t>
            </a:r>
            <a:r>
              <a:rPr lang="en-US" altLang="zh-CN" sz="2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DDDDDD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DDDDDD"/>
                </a:solidFill>
                <a:sym typeface="Symbol" pitchFamily="18" charset="2"/>
              </a:rPr>
              <a:t>， 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），都有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即（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在此解释下面取值为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4C69-F452-44F5-BF15-ECE06E4D39A7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93ECC-E54A-499D-AE6E-612D57A64C56}" type="slidenum">
              <a:rPr lang="en-US" altLang="zh-CN"/>
              <a:pPr/>
              <a:t>18</a:t>
            </a:fld>
            <a:r>
              <a:rPr lang="en-US" altLang="zh-CN"/>
              <a:t>/39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3300"/>
                </a:solidFill>
              </a:rPr>
              <a:t>补充：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001000" cy="5422900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的证明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1: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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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Q(x))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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的证明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（按定义证明）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设（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在某个解释下面取值为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，分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二种情况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必有</a:t>
            </a:r>
            <a:r>
              <a:rPr 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Q(x)=1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，即对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0000FF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， 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Q(x)=1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所以对</a:t>
            </a:r>
            <a:r>
              <a:rPr lang="en-US" altLang="zh-CN" sz="2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0000FF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， 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无论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），都有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即（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在此解释下面取值为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 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即对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DDDDDD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DDDDDD"/>
                </a:solidFill>
                <a:sym typeface="Symbol" pitchFamily="18" charset="2"/>
              </a:rPr>
              <a:t>， 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P(x)=0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所以对</a:t>
            </a:r>
            <a:r>
              <a:rPr lang="en-US" altLang="zh-CN" sz="20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DDDDDD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DDDDDD"/>
                </a:solidFill>
                <a:sym typeface="Symbol" pitchFamily="18" charset="2"/>
              </a:rPr>
              <a:t>， 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），都有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即（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在此解释下面取值为</a:t>
            </a:r>
            <a:r>
              <a:rPr lang="en-US" altLang="zh-CN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699125" y="1176338"/>
            <a:ext cx="1997075" cy="229235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sym typeface="Wingdings" pitchFamily="2" charset="2"/>
              </a:rPr>
              <a:t>P  Q  PQ</a:t>
            </a:r>
          </a:p>
          <a:p>
            <a:r>
              <a:rPr lang="en-US" altLang="zh-CN">
                <a:solidFill>
                  <a:srgbClr val="FF3300"/>
                </a:solidFill>
                <a:sym typeface="Wingdings" pitchFamily="2" charset="2"/>
              </a:rPr>
              <a:t>0  0   1</a:t>
            </a:r>
          </a:p>
          <a:p>
            <a:r>
              <a:rPr lang="en-US" altLang="zh-CN">
                <a:solidFill>
                  <a:srgbClr val="FF3300"/>
                </a:solidFill>
                <a:sym typeface="Wingdings" pitchFamily="2" charset="2"/>
              </a:rPr>
              <a:t>0  1   1</a:t>
            </a:r>
          </a:p>
          <a:p>
            <a:r>
              <a:rPr lang="en-US" altLang="zh-CN">
                <a:solidFill>
                  <a:srgbClr val="FF3300"/>
                </a:solidFill>
                <a:sym typeface="Wingdings" pitchFamily="2" charset="2"/>
              </a:rPr>
              <a:t>1  0   0</a:t>
            </a:r>
          </a:p>
          <a:p>
            <a:r>
              <a:rPr lang="en-US" altLang="zh-CN">
                <a:solidFill>
                  <a:srgbClr val="FF3300"/>
                </a:solidFill>
                <a:sym typeface="Wingdings" pitchFamily="2" charset="2"/>
              </a:rPr>
              <a:t>1  1   1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EB8F-F863-4039-870D-D44A2F6C706B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1E43-1EDB-4BD4-8FF3-464FAB01A442}" type="slidenum">
              <a:rPr lang="en-US" altLang="zh-CN"/>
              <a:pPr/>
              <a:t>19</a:t>
            </a:fld>
            <a:r>
              <a:rPr lang="en-US" altLang="zh-CN"/>
              <a:t>/39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3300"/>
                </a:solidFill>
              </a:rPr>
              <a:t>补充：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001000" cy="5422900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的证明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1: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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）～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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Q(x))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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的证明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（按定义证明）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设（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在某个解释下面取值为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，分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二种情况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必有</a:t>
            </a:r>
            <a:r>
              <a:rPr lang="zh-CN" sz="2000" b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Q(x)=1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，即对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b="0" dirty="0" err="1">
                <a:sym typeface="Symbol" pitchFamily="18" charset="2"/>
              </a:rPr>
              <a:t>∈D</a:t>
            </a:r>
            <a:r>
              <a:rPr lang="zh-CN" altLang="en-US" sz="2000" b="0" dirty="0">
                <a:sym typeface="Symbol" pitchFamily="18" charset="2"/>
              </a:rPr>
              <a:t>， 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Q(x)=1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所以对</a:t>
            </a:r>
            <a:r>
              <a:rPr lang="en-US" altLang="zh-CN" sz="20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b="0" dirty="0" err="1">
                <a:sym typeface="Symbol" pitchFamily="18" charset="2"/>
              </a:rPr>
              <a:t>∈D</a:t>
            </a:r>
            <a:r>
              <a:rPr lang="zh-CN" altLang="en-US" sz="2000" b="0" dirty="0">
                <a:sym typeface="Symbol" pitchFamily="18" charset="2"/>
              </a:rPr>
              <a:t>，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），都有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     即（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在此解释下面取值为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即对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0000FF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， 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P(x)=0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所以对</a:t>
            </a:r>
            <a:r>
              <a:rPr lang="en-US" altLang="zh-CN" sz="2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dirty="0" err="1">
                <a:solidFill>
                  <a:srgbClr val="0000FF"/>
                </a:solidFill>
                <a:sym typeface="Symbol" pitchFamily="18" charset="2"/>
              </a:rPr>
              <a:t>∈D</a:t>
            </a:r>
            <a:r>
              <a:rPr lang="zh-CN" altLang="en-US" sz="2000" dirty="0">
                <a:solidFill>
                  <a:srgbClr val="0000FF"/>
                </a:solidFill>
                <a:sym typeface="Symbol" pitchFamily="18" charset="2"/>
              </a:rPr>
              <a:t>， 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无论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），都有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 P(x)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Q(x))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在此解释下面取值为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5699125" y="1176338"/>
            <a:ext cx="1997075" cy="229235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sym typeface="Wingdings" pitchFamily="2" charset="2"/>
              </a:rPr>
              <a:t>P  Q  PQ</a:t>
            </a:r>
          </a:p>
          <a:p>
            <a:r>
              <a:rPr lang="en-US" altLang="zh-CN" dirty="0">
                <a:solidFill>
                  <a:srgbClr val="FF3300"/>
                </a:solidFill>
                <a:sym typeface="Wingdings" pitchFamily="2" charset="2"/>
              </a:rPr>
              <a:t>0  0   1</a:t>
            </a:r>
          </a:p>
          <a:p>
            <a:r>
              <a:rPr lang="en-US" altLang="zh-CN" dirty="0">
                <a:solidFill>
                  <a:srgbClr val="FF3300"/>
                </a:solidFill>
                <a:sym typeface="Wingdings" pitchFamily="2" charset="2"/>
              </a:rPr>
              <a:t>0  1   1</a:t>
            </a:r>
          </a:p>
          <a:p>
            <a:r>
              <a:rPr lang="en-US" altLang="zh-CN" dirty="0">
                <a:solidFill>
                  <a:srgbClr val="FF3300"/>
                </a:solidFill>
                <a:sym typeface="Wingdings" pitchFamily="2" charset="2"/>
              </a:rPr>
              <a:t>1  0   0</a:t>
            </a:r>
          </a:p>
          <a:p>
            <a:r>
              <a:rPr lang="en-US" altLang="zh-CN" dirty="0">
                <a:solidFill>
                  <a:srgbClr val="FF3300"/>
                </a:solidFill>
                <a:sym typeface="Wingdings" pitchFamily="2" charset="2"/>
              </a:rPr>
              <a:t>1  1   1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280-C613-4530-AEEE-60B058B75A3E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47A-E5D8-4B01-8A26-15736DF85378}" type="slidenum">
              <a:rPr lang="en-US" altLang="zh-CN"/>
              <a:pPr/>
              <a:t>2</a:t>
            </a:fld>
            <a:r>
              <a:rPr lang="en-US" altLang="zh-CN"/>
              <a:t>/39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主要内容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611579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00FF"/>
                </a:solidFill>
              </a:rPr>
              <a:t>2.4.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1B2D-02F3-44B1-80BA-9462AB3E855D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CEA-F6F7-4AE1-B388-42AF0A00DBD3}" type="slidenum">
              <a:rPr lang="en-US" altLang="zh-CN"/>
              <a:pPr/>
              <a:t>20</a:t>
            </a:fld>
            <a:r>
              <a:rPr lang="en-US" altLang="zh-CN"/>
              <a:t>/39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(P(x)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(P(x)∧Q(x))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9EEA-AC3F-4B44-B9D6-B22C908C8E79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8E0E-785A-46D6-A017-A11B83095BA2}" type="slidenum">
              <a:rPr lang="en-US" altLang="zh-CN"/>
              <a:pPr/>
              <a:t>21</a:t>
            </a:fld>
            <a:r>
              <a:rPr lang="en-US" altLang="zh-CN"/>
              <a:t>/39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4-3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24800" cy="4765675"/>
          </a:xfrm>
          <a:noFill/>
          <a:ln/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G(x)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是高才生；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是运动健将。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其中：个体域是某班的学生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x)G(x)∨(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x)H(x)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该班的所有学生是高才生或该班的所有学生是运动健将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x)(G(x)∨H(x))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该班的所有学生是高才生或是运动健将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显然，前者可推出后者，但反之则不然。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即有</a:t>
            </a: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G(x)∨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(G(x)∨H(x))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2F8-9BC4-41B0-802B-0C4C45EE5A2F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4CB2-CAA2-413F-AE69-E47BF4D6C633}" type="slidenum">
              <a:rPr lang="en-US" altLang="zh-CN"/>
              <a:pPr/>
              <a:t>22</a:t>
            </a:fld>
            <a:r>
              <a:rPr lang="en-US" altLang="zh-CN"/>
              <a:t>/39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4-3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24800" cy="4765675"/>
          </a:xfrm>
          <a:noFill/>
          <a:ln/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G(x)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是高才生；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是运动健将。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其中：个体域是某班的学生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x)G(x)∨(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x)H(x)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该班的所有学生是高才生或该班的所有学生是运动健将</a:t>
            </a:r>
            <a:r>
              <a:rPr lang="zh-CN" altLang="en-US" sz="24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x)(G(x)∨H(x))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该班的所有学生是高才生或是运动健将</a:t>
            </a:r>
            <a:r>
              <a:rPr lang="zh-CN" altLang="en-US" sz="2400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显然，前者可推出后者，但反之则不然。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即有</a:t>
            </a: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G(x)∨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(G(x)∨H(x))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E091-E809-447E-BA31-B908008DBA5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3ADA-B401-48C4-AC60-A56884B8A00D}" type="slidenum">
              <a:rPr lang="en-US" altLang="zh-CN"/>
              <a:pPr/>
              <a:t>23</a:t>
            </a:fld>
            <a:r>
              <a:rPr lang="en-US" altLang="zh-CN"/>
              <a:t>/39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4-3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24800" cy="4765675"/>
          </a:xfrm>
          <a:noFill/>
          <a:ln/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G(x)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是高才生；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是运动健将。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其中：个体域是某班的学生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则：</a:t>
            </a:r>
          </a:p>
          <a:p>
            <a:pPr lvl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x)G(x)∨(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x)H(x)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该班的所有学生是高才生或该班的所有学生是运动健将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x)(G(x)∨H(x))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该班的所有学生是高才生或是运动健将</a:t>
            </a:r>
            <a:r>
              <a:rPr lang="zh-CN" altLang="en-US" sz="240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显然，前者可推出后者，但反之则不然。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即有：</a:t>
            </a:r>
          </a:p>
          <a:p>
            <a:pPr lvl="1"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G(x)∨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(G(x)∨H(x))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46ED-C117-4B66-9FA4-1AF186B97C5A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F9F-BCCC-4304-9B48-2DB3616D4E3E}" type="slidenum">
              <a:rPr lang="en-US" altLang="zh-CN"/>
              <a:pPr/>
              <a:t>24</a:t>
            </a:fld>
            <a:r>
              <a:rPr lang="en-US" altLang="zh-CN"/>
              <a:t>/39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4-3</a:t>
            </a:r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166813"/>
            <a:ext cx="7772400" cy="4765675"/>
          </a:xfrm>
          <a:noFill/>
          <a:ln/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G(x)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是高才生；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是运动健将。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其中：个体域是某班的学生。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x)(G(x)∧H(x))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该班的一些学生既是高才生又是运动健将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x)G(x)∧(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x)H(x)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该班的一些学生是高才生且该班的一些学生是运动健将</a:t>
            </a:r>
            <a:r>
              <a:rPr lang="zh-CN" altLang="en-US" sz="2400" b="1">
                <a:solidFill>
                  <a:srgbClr val="DDDDDD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    显然，前者可推出后者，但反之则不然。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即有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x)(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G(x)∧H(x))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G(x)∧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endParaRPr lang="en-US" altLang="zh-CN" sz="24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70D8-1D03-41F1-B9AC-E9B142B9B5C2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8497-9D73-4D37-AE49-D347EE14A1C6}" type="slidenum">
              <a:rPr lang="en-US" altLang="zh-CN"/>
              <a:pPr/>
              <a:t>25</a:t>
            </a:fld>
            <a:r>
              <a:rPr lang="en-US" altLang="zh-CN"/>
              <a:t>/39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4-3</a:t>
            </a:r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6813"/>
            <a:ext cx="7772400" cy="4765675"/>
          </a:xfrm>
          <a:noFill/>
          <a:ln/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G(x)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是高才生；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是运动健将。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其中：个体域是某班的学生。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x)(G(x)∧H(x))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该班的一些学生既是高才生又是运动健将</a:t>
            </a:r>
            <a:r>
              <a:rPr lang="zh-CN" altLang="en-US" sz="2400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x)G(x)∧(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x)H(x)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该班的一些学生是高才生且该班的一些学生是运动健将</a:t>
            </a:r>
            <a:r>
              <a:rPr lang="zh-CN" altLang="en-US" sz="24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显然，前者可推出后者，但反之则不然。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即有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x)(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G(x)∧H(x))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G(x)∧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endParaRPr lang="en-US" altLang="zh-CN" sz="2400" b="1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3F3C-54DA-423A-988F-75824594831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BEA4-5BA7-4C73-B8EB-E49CB92EBB54}" type="slidenum">
              <a:rPr lang="en-US" altLang="zh-CN"/>
              <a:pPr/>
              <a:t>26</a:t>
            </a:fld>
            <a:r>
              <a:rPr lang="en-US" altLang="zh-CN"/>
              <a:t>/39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4-3</a:t>
            </a:r>
            <a:r>
              <a:rPr lang="zh-CN" altLang="en-US" sz="3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6813"/>
            <a:ext cx="7772400" cy="4765675"/>
          </a:xfrm>
          <a:noFill/>
          <a:ln/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G(x)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是高才生；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H(x)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是运动健将。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其中：个体域是某班的学生。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则：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x)(G(x)∧H(x))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该班的一些学生既是高才生又是运动健将</a:t>
            </a:r>
            <a:r>
              <a:rPr lang="zh-CN" altLang="en-US" sz="2400" b="1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x)G(x)∧(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x)H(x)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表示：</a:t>
            </a:r>
            <a:r>
              <a:rPr lang="zh-CN" altLang="en-US" sz="24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该班的一些学生是高才生且该班的一些学生是运动健将</a:t>
            </a:r>
            <a:r>
              <a:rPr lang="zh-CN" altLang="en-US" sz="2400" b="1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显然，前者可推出后者，但反之则不然。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即有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x)(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G(x)∧H(x))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G(x)∧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x)</a:t>
            </a:r>
            <a:r>
              <a:rPr lang="en-US" altLang="zh-CN" sz="2400" b="1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H(x)</a:t>
            </a:r>
            <a:endParaRPr lang="en-US" altLang="zh-CN" sz="24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F92E-B85D-4CEC-B7BF-725BAB21845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E8B-C783-4601-8B0F-B044D27E47A7}" type="slidenum">
              <a:rPr lang="en-US" altLang="zh-CN"/>
              <a:pPr/>
              <a:t>27</a:t>
            </a:fld>
            <a:r>
              <a:rPr lang="en-US" altLang="zh-CN"/>
              <a:t>/39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C65B-B211-4D43-87D4-F90F2CFCA9D5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AA56-AB38-43C2-A109-B462E4A6AEF4}" type="slidenum">
              <a:rPr lang="en-US" altLang="zh-CN"/>
              <a:pPr/>
              <a:t>28</a:t>
            </a:fld>
            <a:r>
              <a:rPr lang="en-US" altLang="zh-CN"/>
              <a:t>/39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1143000" y="2286000"/>
            <a:ext cx="7712075" cy="1844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FF"/>
                </a:solidFill>
              </a:rPr>
              <a:t>证明：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>
                <a:solidFill>
                  <a:srgbClr val="0000FF"/>
                </a:solidFill>
              </a:rPr>
              <a:t></a:t>
            </a:r>
            <a:r>
              <a:rPr lang="en-US" altLang="zh-CN">
                <a:solidFill>
                  <a:srgbClr val="0000FF"/>
                </a:solidFill>
              </a:rPr>
              <a:t>xyP(x,y)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取真值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，则对所有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。特别对所有</a:t>
            </a:r>
            <a:r>
              <a:rPr lang="en-US" altLang="zh-CN">
                <a:solidFill>
                  <a:srgbClr val="0000FF"/>
                </a:solidFill>
              </a:rPr>
              <a:t>x∈D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和某个确定客体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y=c</a:t>
            </a:r>
            <a:r>
              <a:rPr lang="en-US" altLang="zh-CN">
                <a:solidFill>
                  <a:srgbClr val="0000FF"/>
                </a:solidFill>
              </a:rPr>
              <a:t>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，也就是说，存在客体</a:t>
            </a:r>
            <a:r>
              <a:rPr lang="en-US" altLang="zh-CN">
                <a:solidFill>
                  <a:srgbClr val="0000FF"/>
                </a:solidFill>
              </a:rPr>
              <a:t>y=c∈D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使每个</a:t>
            </a:r>
            <a:r>
              <a:rPr lang="en-US" altLang="zh-CN">
                <a:solidFill>
                  <a:srgbClr val="0000FF"/>
                </a:solidFill>
              </a:rPr>
              <a:t>x∈D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均取值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。因此得证。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5F-6675-43FD-841D-1DD8E43DD079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752-5208-4B5C-8312-784F979739B2}" type="slidenum">
              <a:rPr lang="en-US" altLang="zh-CN"/>
              <a:pPr/>
              <a:t>29</a:t>
            </a:fld>
            <a:r>
              <a:rPr lang="en-US" altLang="zh-CN"/>
              <a:t>/39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5791200" y="2133600"/>
            <a:ext cx="2995613" cy="5302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FF"/>
                </a:solidFill>
              </a:rPr>
              <a:t>（证明：由</a:t>
            </a:r>
            <a:r>
              <a:rPr lang="en-US" altLang="zh-CN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16</a:t>
            </a:r>
            <a:r>
              <a:rPr lang="zh-CN" altLang="en-US">
                <a:solidFill>
                  <a:srgbClr val="FF00FF"/>
                </a:solidFill>
              </a:rPr>
              <a:t>可知）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4248-80D2-4346-A3A3-426BEAEF12C0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E26F-A62B-4FE7-8E40-A5411C056FF1}" type="slidenum">
              <a:rPr lang="en-US" altLang="zh-CN"/>
              <a:pPr/>
              <a:t>3</a:t>
            </a:fld>
            <a:r>
              <a:rPr lang="en-US" altLang="zh-CN"/>
              <a:t>/39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696200" cy="52784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2-4.1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是以为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论域的两个谓词公式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如果在任一解释下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当公式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取值真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也取值真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记作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4-1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为论域的谓词公式，证明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证明：因为在某一解释下，当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x=a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P(a)=1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时，公式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右边在该解释下也取值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。同理，当在某解释下公式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的左边取值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时，则对任何</a:t>
            </a:r>
            <a:r>
              <a:rPr lang="en-US" altLang="zh-CN" sz="24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B2B2B2"/>
                </a:solidFill>
              </a:rPr>
              <a:t>∈D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也在这个解释下取值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28C-C283-4ABF-99FC-2C55B13ECBC9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50F-7330-4B3E-9C44-7067F746C26F}" type="slidenum">
              <a:rPr lang="en-US" altLang="zh-CN"/>
              <a:pPr/>
              <a:t>30</a:t>
            </a:fld>
            <a:r>
              <a:rPr lang="en-US" altLang="zh-CN"/>
              <a:t>/39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086-7103-417A-9D01-80772A1DE491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BC1-8F07-4464-B011-A07B80786DD7}" type="slidenum">
              <a:rPr lang="en-US" altLang="zh-CN"/>
              <a:pPr/>
              <a:t>31</a:t>
            </a:fld>
            <a:r>
              <a:rPr lang="en-US" altLang="zh-CN"/>
              <a:t>/39</a:t>
            </a: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1066800" y="3276600"/>
            <a:ext cx="7788275" cy="1844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FF"/>
                </a:solidFill>
              </a:rPr>
              <a:t>证明：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>
                <a:solidFill>
                  <a:srgbClr val="0000FF"/>
                </a:solidFill>
              </a:rPr>
              <a:t></a:t>
            </a:r>
            <a:r>
              <a:rPr lang="en-US" altLang="zh-CN">
                <a:solidFill>
                  <a:srgbClr val="0000FF"/>
                </a:solidFill>
              </a:rPr>
              <a:t>yxP(x,y)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取真值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，则必有某个确定客体</a:t>
            </a:r>
            <a:r>
              <a:rPr lang="en-US" altLang="zh-CN">
                <a:solidFill>
                  <a:srgbClr val="0000FF"/>
                </a:solidFill>
              </a:rPr>
              <a:t>y=c∈D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使对所有</a:t>
            </a:r>
            <a:r>
              <a:rPr lang="en-US" altLang="zh-CN">
                <a:solidFill>
                  <a:srgbClr val="0000FF"/>
                </a:solidFill>
              </a:rPr>
              <a:t>x∈D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均取值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。这就是说，对任何</a:t>
            </a:r>
            <a:r>
              <a:rPr lang="en-US" altLang="zh-CN">
                <a:solidFill>
                  <a:srgbClr val="0000FF"/>
                </a:solidFill>
              </a:rPr>
              <a:t>x∈D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都存在同一个</a:t>
            </a:r>
            <a:r>
              <a:rPr lang="en-US" altLang="zh-CN">
                <a:solidFill>
                  <a:srgbClr val="0000FF"/>
                </a:solidFill>
              </a:rPr>
              <a:t>c∈D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y)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，因此此蕴含式成立。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AFDF-7554-466C-8BFC-69DC115C0391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85EF-177D-4FA6-8C5C-42AC77D8E15F}" type="slidenum">
              <a:rPr lang="en-US" altLang="zh-CN"/>
              <a:pPr/>
              <a:t>32</a:t>
            </a:fld>
            <a:r>
              <a:rPr lang="en-US" altLang="zh-CN"/>
              <a:t>/39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5715000" y="2971800"/>
            <a:ext cx="3023585" cy="47666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（证明：由</a:t>
            </a:r>
            <a:r>
              <a:rPr lang="en-US" altLang="zh-CN" dirty="0" smtClean="0">
                <a:solidFill>
                  <a:srgbClr val="FF00FF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FF"/>
                </a:solidFill>
              </a:rPr>
              <a:t>18</a:t>
            </a:r>
            <a:r>
              <a:rPr lang="zh-CN" altLang="en-US" dirty="0" smtClean="0">
                <a:solidFill>
                  <a:srgbClr val="FF00FF"/>
                </a:solidFill>
              </a:rPr>
              <a:t>可知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6C8-5517-463A-969D-649DF3354C9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4E3B-6B38-427E-8EDE-61B266608CBB}" type="slidenum">
              <a:rPr lang="en-US" altLang="zh-CN"/>
              <a:pPr/>
              <a:t>33</a:t>
            </a:fld>
            <a:r>
              <a:rPr lang="en-US" altLang="zh-CN"/>
              <a:t>/39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AEED-4184-491F-809F-F3F19EC188AA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AC6B-659E-4680-B1ED-2213B088CC32}" type="slidenum">
              <a:rPr lang="en-US" altLang="zh-CN"/>
              <a:pPr/>
              <a:t>34</a:t>
            </a:fld>
            <a:r>
              <a:rPr lang="en-US" altLang="zh-CN"/>
              <a:t>/39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1143000" y="4114800"/>
            <a:ext cx="7559675" cy="14065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dirty="0">
                <a:solidFill>
                  <a:srgbClr val="0000FF"/>
                </a:solidFill>
              </a:rPr>
              <a:t></a:t>
            </a:r>
            <a:r>
              <a:rPr lang="en-US" altLang="zh-CN" dirty="0" err="1">
                <a:solidFill>
                  <a:srgbClr val="0000FF"/>
                </a:solidFill>
              </a:rPr>
              <a:t>xyP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x,y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取真值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，显然，对某个特定的</a:t>
            </a:r>
            <a:r>
              <a:rPr lang="en-US" altLang="zh-CN" dirty="0">
                <a:solidFill>
                  <a:srgbClr val="0000FF"/>
                </a:solidFill>
              </a:rPr>
              <a:t>x=</a:t>
            </a:r>
            <a:r>
              <a:rPr lang="en-US" altLang="zh-CN" dirty="0" err="1">
                <a:solidFill>
                  <a:srgbClr val="0000FF"/>
                </a:solidFill>
              </a:rPr>
              <a:t>a∈D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也应存在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y=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dirty="0" err="1">
                <a:solidFill>
                  <a:srgbClr val="0000FF"/>
                </a:solidFill>
              </a:rPr>
              <a:t>∈D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zh-CN" altLang="en-US" dirty="0">
                <a:solidFill>
                  <a:srgbClr val="0000FF"/>
                </a:solidFill>
              </a:rPr>
              <a:t></a:t>
            </a:r>
            <a:r>
              <a:rPr lang="en-US" altLang="zh-CN" dirty="0" err="1">
                <a:solidFill>
                  <a:srgbClr val="0000FF"/>
                </a:solidFill>
              </a:rPr>
              <a:t>yxP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x,y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，从而此蕴含式成立。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FD82-905A-41D9-8E7F-242B1CECF14F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30-217C-4D3D-9754-7BCD6EAC530D}" type="slidenum">
              <a:rPr lang="en-US" altLang="zh-CN"/>
              <a:pPr/>
              <a:t>35</a:t>
            </a:fld>
            <a:r>
              <a:rPr lang="en-US" altLang="zh-CN"/>
              <a:t>/39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5715000" y="3886200"/>
            <a:ext cx="2995613" cy="5302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FF"/>
                </a:solidFill>
              </a:rPr>
              <a:t>（证明：由</a:t>
            </a:r>
            <a:r>
              <a:rPr lang="en-US" altLang="zh-CN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20</a:t>
            </a:r>
            <a:r>
              <a:rPr lang="zh-CN" altLang="en-US">
                <a:solidFill>
                  <a:srgbClr val="FF00FF"/>
                </a:solidFill>
              </a:rPr>
              <a:t>可知）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71B4-F357-4FB9-810D-38C9DFF4A6CF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EEC4-5FAC-49F7-A082-157B58EC1185}" type="slidenum">
              <a:rPr lang="en-US" altLang="zh-CN"/>
              <a:pPr/>
              <a:t>36</a:t>
            </a:fld>
            <a:r>
              <a:rPr lang="en-US" altLang="zh-CN"/>
              <a:t>/39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6921-CC8E-4616-9B4B-F832373EF1E3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5EDF-02A4-47E3-9C45-86213FC8994E}" type="slidenum">
              <a:rPr lang="en-US" altLang="zh-CN"/>
              <a:pPr/>
              <a:t>37</a:t>
            </a:fld>
            <a:r>
              <a:rPr lang="en-US" altLang="zh-CN"/>
              <a:t>/39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73988" cy="4110037"/>
          </a:xfrm>
        </p:spPr>
        <p:txBody>
          <a:bodyPr/>
          <a:lstStyle/>
          <a:p>
            <a:pPr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两个量词的蕴涵式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b="0">
                <a:latin typeface="楷体_GB2312" pitchFamily="49" charset="-122"/>
                <a:ea typeface="楷体_GB2312" pitchFamily="49" charset="-122"/>
              </a:rPr>
              <a:t>yP(x,y)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xP(x,y)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3AB-1A38-4C31-96C2-A3702BA8117A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A4AB-F7ED-40A7-A094-504E7803D9E7}" type="slidenum">
              <a:rPr lang="en-US" altLang="zh-CN"/>
              <a:pPr/>
              <a:t>38</a:t>
            </a:fld>
            <a:r>
              <a:rPr lang="en-US" altLang="zh-CN"/>
              <a:t>/39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4572000" y="4800600"/>
            <a:ext cx="609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/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41</a:t>
            </a:r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8" name="Oval 6"/>
          <p:cNvSpPr>
            <a:spLocks noChangeArrowheads="1"/>
          </p:cNvSpPr>
          <p:nvPr/>
        </p:nvSpPr>
        <p:spPr bwMode="auto">
          <a:xfrm>
            <a:off x="5638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9" name="Oval 7"/>
          <p:cNvSpPr>
            <a:spLocks noChangeArrowheads="1"/>
          </p:cNvSpPr>
          <p:nvPr/>
        </p:nvSpPr>
        <p:spPr bwMode="auto">
          <a:xfrm>
            <a:off x="3962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0" name="Oval 8"/>
          <p:cNvSpPr>
            <a:spLocks noChangeArrowheads="1"/>
          </p:cNvSpPr>
          <p:nvPr/>
        </p:nvSpPr>
        <p:spPr bwMode="auto">
          <a:xfrm>
            <a:off x="5638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1" name="Oval 9"/>
          <p:cNvSpPr>
            <a:spLocks noChangeArrowheads="1"/>
          </p:cNvSpPr>
          <p:nvPr/>
        </p:nvSpPr>
        <p:spPr bwMode="auto">
          <a:xfrm>
            <a:off x="2971800" y="2851150"/>
            <a:ext cx="1524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2" name="Oval 10"/>
          <p:cNvSpPr>
            <a:spLocks noChangeArrowheads="1"/>
          </p:cNvSpPr>
          <p:nvPr/>
        </p:nvSpPr>
        <p:spPr bwMode="auto">
          <a:xfrm>
            <a:off x="2971800" y="3987800"/>
            <a:ext cx="1524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3" name="Oval 11"/>
          <p:cNvSpPr>
            <a:spLocks noChangeArrowheads="1"/>
          </p:cNvSpPr>
          <p:nvPr/>
        </p:nvSpPr>
        <p:spPr bwMode="auto">
          <a:xfrm>
            <a:off x="6629400" y="2819400"/>
            <a:ext cx="1524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4" name="Oval 12"/>
          <p:cNvSpPr>
            <a:spLocks noChangeArrowheads="1"/>
          </p:cNvSpPr>
          <p:nvPr/>
        </p:nvSpPr>
        <p:spPr bwMode="auto">
          <a:xfrm>
            <a:off x="6629400" y="3956050"/>
            <a:ext cx="152400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5" name="Line 13"/>
          <p:cNvSpPr>
            <a:spLocks noChangeShapeType="1"/>
          </p:cNvSpPr>
          <p:nvPr/>
        </p:nvSpPr>
        <p:spPr bwMode="auto">
          <a:xfrm>
            <a:off x="4114800" y="2133600"/>
            <a:ext cx="152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6" name="Line 14"/>
          <p:cNvSpPr>
            <a:spLocks noChangeShapeType="1"/>
          </p:cNvSpPr>
          <p:nvPr/>
        </p:nvSpPr>
        <p:spPr bwMode="auto">
          <a:xfrm>
            <a:off x="4114800" y="4876800"/>
            <a:ext cx="152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7" name="Line 15"/>
          <p:cNvSpPr>
            <a:spLocks noChangeShapeType="1"/>
          </p:cNvSpPr>
          <p:nvPr/>
        </p:nvSpPr>
        <p:spPr bwMode="auto">
          <a:xfrm flipH="1">
            <a:off x="3095625" y="2162175"/>
            <a:ext cx="863600" cy="7191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8" name="Line 16"/>
          <p:cNvSpPr>
            <a:spLocks noChangeShapeType="1"/>
          </p:cNvSpPr>
          <p:nvPr/>
        </p:nvSpPr>
        <p:spPr bwMode="auto">
          <a:xfrm flipH="1">
            <a:off x="5791200" y="4114800"/>
            <a:ext cx="863600" cy="7191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5791200" y="2133600"/>
            <a:ext cx="863600" cy="7191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>
            <a:off x="3095625" y="4124325"/>
            <a:ext cx="863600" cy="7191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1" name="Line 19"/>
          <p:cNvSpPr>
            <a:spLocks noChangeShapeType="1"/>
          </p:cNvSpPr>
          <p:nvPr/>
        </p:nvSpPr>
        <p:spPr bwMode="auto">
          <a:xfrm>
            <a:off x="6705600" y="3014663"/>
            <a:ext cx="0" cy="935037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2" name="Line 20"/>
          <p:cNvSpPr>
            <a:spLocks noChangeShapeType="1"/>
          </p:cNvSpPr>
          <p:nvPr/>
        </p:nvSpPr>
        <p:spPr bwMode="auto">
          <a:xfrm>
            <a:off x="3048000" y="3027363"/>
            <a:ext cx="0" cy="935037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3" name="Line 21"/>
          <p:cNvSpPr>
            <a:spLocks noChangeShapeType="1"/>
          </p:cNvSpPr>
          <p:nvPr/>
        </p:nvSpPr>
        <p:spPr bwMode="auto">
          <a:xfrm>
            <a:off x="4071938" y="2209800"/>
            <a:ext cx="1600200" cy="25908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4" name="Line 22"/>
          <p:cNvSpPr>
            <a:spLocks noChangeShapeType="1"/>
          </p:cNvSpPr>
          <p:nvPr/>
        </p:nvSpPr>
        <p:spPr bwMode="auto">
          <a:xfrm flipH="1">
            <a:off x="4038600" y="2209800"/>
            <a:ext cx="1676400" cy="25908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5" name="Rectangle 23"/>
          <p:cNvSpPr>
            <a:spLocks noChangeArrowheads="1"/>
          </p:cNvSpPr>
          <p:nvPr/>
        </p:nvSpPr>
        <p:spPr bwMode="auto">
          <a:xfrm>
            <a:off x="4624388" y="166052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40</a:t>
            </a:r>
          </a:p>
        </p:txBody>
      </p:sp>
      <p:sp>
        <p:nvSpPr>
          <p:cNvPr id="243736" name="Rectangle 24"/>
          <p:cNvSpPr>
            <a:spLocks noChangeArrowheads="1"/>
          </p:cNvSpPr>
          <p:nvPr/>
        </p:nvSpPr>
        <p:spPr bwMode="auto">
          <a:xfrm>
            <a:off x="2438400" y="1828800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(x)(y)</a:t>
            </a:r>
          </a:p>
        </p:txBody>
      </p:sp>
      <p:sp>
        <p:nvSpPr>
          <p:cNvPr id="243737" name="Rectangle 25"/>
          <p:cNvSpPr>
            <a:spLocks noChangeArrowheads="1"/>
          </p:cNvSpPr>
          <p:nvPr/>
        </p:nvSpPr>
        <p:spPr bwMode="auto">
          <a:xfrm>
            <a:off x="5778500" y="1855788"/>
            <a:ext cx="154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(y)(x)</a:t>
            </a:r>
          </a:p>
        </p:txBody>
      </p:sp>
      <p:sp>
        <p:nvSpPr>
          <p:cNvPr id="243738" name="Rectangle 26"/>
          <p:cNvSpPr>
            <a:spLocks noChangeArrowheads="1"/>
          </p:cNvSpPr>
          <p:nvPr/>
        </p:nvSpPr>
        <p:spPr bwMode="auto">
          <a:xfrm>
            <a:off x="3028950" y="2157413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</a:p>
        </p:txBody>
      </p:sp>
      <p:sp>
        <p:nvSpPr>
          <p:cNvPr id="243739" name="Rectangle 27"/>
          <p:cNvSpPr>
            <a:spLocks noChangeArrowheads="1"/>
          </p:cNvSpPr>
          <p:nvPr/>
        </p:nvSpPr>
        <p:spPr bwMode="auto">
          <a:xfrm>
            <a:off x="6248400" y="21574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</a:p>
        </p:txBody>
      </p:sp>
      <p:sp>
        <p:nvSpPr>
          <p:cNvPr id="243740" name="Rectangle 28"/>
          <p:cNvSpPr>
            <a:spLocks noChangeArrowheads="1"/>
          </p:cNvSpPr>
          <p:nvPr/>
        </p:nvSpPr>
        <p:spPr bwMode="auto">
          <a:xfrm>
            <a:off x="1524000" y="266700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(y)(x)</a:t>
            </a:r>
          </a:p>
        </p:txBody>
      </p:sp>
      <p:sp>
        <p:nvSpPr>
          <p:cNvPr id="243741" name="Rectangle 29"/>
          <p:cNvSpPr>
            <a:spLocks noChangeArrowheads="1"/>
          </p:cNvSpPr>
          <p:nvPr/>
        </p:nvSpPr>
        <p:spPr bwMode="auto">
          <a:xfrm>
            <a:off x="6705600" y="2617788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(x)(y)</a:t>
            </a:r>
          </a:p>
        </p:txBody>
      </p:sp>
      <p:sp>
        <p:nvSpPr>
          <p:cNvPr id="243742" name="Rectangle 30"/>
          <p:cNvSpPr>
            <a:spLocks noChangeArrowheads="1"/>
          </p:cNvSpPr>
          <p:nvPr/>
        </p:nvSpPr>
        <p:spPr bwMode="auto">
          <a:xfrm>
            <a:off x="3886200" y="39100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</a:p>
        </p:txBody>
      </p:sp>
      <p:sp>
        <p:nvSpPr>
          <p:cNvPr id="243743" name="Rectangle 31"/>
          <p:cNvSpPr>
            <a:spLocks noChangeArrowheads="1"/>
          </p:cNvSpPr>
          <p:nvPr/>
        </p:nvSpPr>
        <p:spPr bwMode="auto">
          <a:xfrm>
            <a:off x="2590800" y="32242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</a:p>
        </p:txBody>
      </p:sp>
      <p:sp>
        <p:nvSpPr>
          <p:cNvPr id="243744" name="Rectangle 32"/>
          <p:cNvSpPr>
            <a:spLocks noChangeArrowheads="1"/>
          </p:cNvSpPr>
          <p:nvPr/>
        </p:nvSpPr>
        <p:spPr bwMode="auto">
          <a:xfrm>
            <a:off x="6629400" y="32242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</a:p>
        </p:txBody>
      </p:sp>
      <p:sp>
        <p:nvSpPr>
          <p:cNvPr id="243745" name="Rectangle 33"/>
          <p:cNvSpPr>
            <a:spLocks noChangeArrowheads="1"/>
          </p:cNvSpPr>
          <p:nvPr/>
        </p:nvSpPr>
        <p:spPr bwMode="auto">
          <a:xfrm>
            <a:off x="1447800" y="381000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(x)(y)</a:t>
            </a:r>
          </a:p>
        </p:txBody>
      </p:sp>
      <p:sp>
        <p:nvSpPr>
          <p:cNvPr id="243746" name="Rectangle 34"/>
          <p:cNvSpPr>
            <a:spLocks noChangeArrowheads="1"/>
          </p:cNvSpPr>
          <p:nvPr/>
        </p:nvSpPr>
        <p:spPr bwMode="auto">
          <a:xfrm>
            <a:off x="6734175" y="3760788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(y)(x)</a:t>
            </a:r>
          </a:p>
        </p:txBody>
      </p:sp>
      <p:sp>
        <p:nvSpPr>
          <p:cNvPr id="243747" name="Rectangle 35"/>
          <p:cNvSpPr>
            <a:spLocks noChangeArrowheads="1"/>
          </p:cNvSpPr>
          <p:nvPr/>
        </p:nvSpPr>
        <p:spPr bwMode="auto">
          <a:xfrm>
            <a:off x="5257800" y="39100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</a:p>
        </p:txBody>
      </p:sp>
      <p:sp>
        <p:nvSpPr>
          <p:cNvPr id="243748" name="Rectangle 36"/>
          <p:cNvSpPr>
            <a:spLocks noChangeArrowheads="1"/>
          </p:cNvSpPr>
          <p:nvPr/>
        </p:nvSpPr>
        <p:spPr bwMode="auto">
          <a:xfrm>
            <a:off x="3048000" y="42148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</a:p>
        </p:txBody>
      </p:sp>
      <p:sp>
        <p:nvSpPr>
          <p:cNvPr id="243749" name="Rectangle 37"/>
          <p:cNvSpPr>
            <a:spLocks noChangeArrowheads="1"/>
          </p:cNvSpPr>
          <p:nvPr/>
        </p:nvSpPr>
        <p:spPr bwMode="auto">
          <a:xfrm>
            <a:off x="6172200" y="42751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21</a:t>
            </a:r>
          </a:p>
        </p:txBody>
      </p:sp>
      <p:sp>
        <p:nvSpPr>
          <p:cNvPr id="243750" name="Rectangle 38"/>
          <p:cNvSpPr>
            <a:spLocks noChangeArrowheads="1"/>
          </p:cNvSpPr>
          <p:nvPr/>
        </p:nvSpPr>
        <p:spPr bwMode="auto">
          <a:xfrm>
            <a:off x="3048000" y="4887913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(y)(x)</a:t>
            </a:r>
          </a:p>
        </p:txBody>
      </p:sp>
      <p:sp>
        <p:nvSpPr>
          <p:cNvPr id="243751" name="Rectangle 39"/>
          <p:cNvSpPr>
            <a:spLocks noChangeArrowheads="1"/>
          </p:cNvSpPr>
          <p:nvPr/>
        </p:nvSpPr>
        <p:spPr bwMode="auto">
          <a:xfrm>
            <a:off x="5403850" y="4887913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(x)(y)</a:t>
            </a:r>
          </a:p>
        </p:txBody>
      </p:sp>
      <p:sp>
        <p:nvSpPr>
          <p:cNvPr id="243752" name="Rectangle 40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39000" cy="719138"/>
          </a:xfrm>
          <a:noFill/>
          <a:ln/>
        </p:spPr>
        <p:txBody>
          <a:bodyPr/>
          <a:lstStyle/>
          <a:p>
            <a:r>
              <a:rPr lang="zh-CN" altLang="en-US" sz="3200" noProof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上述结论的量词关系可用如下图表示：</a:t>
            </a:r>
            <a:endParaRPr lang="zh-CN" altLang="en-US" sz="32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4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build="p" autoUpdateAnimBg="0" advAuto="0"/>
      <p:bldP spid="243725" grpId="0" animBg="1"/>
      <p:bldP spid="243726" grpId="0" animBg="1"/>
      <p:bldP spid="243727" grpId="0" animBg="1"/>
      <p:bldP spid="243728" grpId="0" animBg="1"/>
      <p:bldP spid="243729" grpId="0" animBg="1"/>
      <p:bldP spid="243730" grpId="0" animBg="1"/>
      <p:bldP spid="243731" grpId="0" animBg="1"/>
      <p:bldP spid="243732" grpId="0" animBg="1"/>
      <p:bldP spid="243733" grpId="0" animBg="1"/>
      <p:bldP spid="243734" grpId="0" animBg="1"/>
      <p:bldP spid="243735" grpId="0" autoUpdateAnimBg="0"/>
      <p:bldP spid="243738" grpId="0" autoUpdateAnimBg="0"/>
      <p:bldP spid="243739" grpId="0" autoUpdateAnimBg="0"/>
      <p:bldP spid="243742" grpId="0" autoUpdateAnimBg="0"/>
      <p:bldP spid="243743" grpId="0" autoUpdateAnimBg="0"/>
      <p:bldP spid="243744" grpId="0" autoUpdateAnimBg="0"/>
      <p:bldP spid="243747" grpId="0" autoUpdateAnimBg="0"/>
      <p:bldP spid="243748" grpId="0" autoUpdateAnimBg="0"/>
      <p:bldP spid="24374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0F09-4BC0-41BE-9E46-B91DB9B5361C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00CB-67C1-4C20-A657-FEE70CC68F21}" type="slidenum">
              <a:rPr lang="en-US" altLang="zh-CN"/>
              <a:pPr/>
              <a:t>39</a:t>
            </a:fld>
            <a:r>
              <a:rPr lang="en-US" altLang="zh-CN"/>
              <a:t>/39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习　题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1295400" y="1219200"/>
            <a:ext cx="75438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3300"/>
                </a:solidFill>
              </a:rPr>
              <a:t>P</a:t>
            </a:r>
            <a:r>
              <a:rPr lang="en-US" altLang="zh-CN" sz="2800" baseline="-25000" smtClean="0">
                <a:solidFill>
                  <a:srgbClr val="FF3300"/>
                </a:solidFill>
              </a:rPr>
              <a:t>44  </a:t>
            </a:r>
            <a:r>
              <a:rPr lang="en-US" altLang="zh-CN" sz="2800" dirty="0">
                <a:solidFill>
                  <a:srgbClr val="FF3300"/>
                </a:solidFill>
              </a:rPr>
              <a:t>13(1)(2)</a:t>
            </a:r>
            <a:r>
              <a:rPr lang="zh-CN" altLang="en-US" sz="2800" dirty="0">
                <a:solidFill>
                  <a:srgbClr val="FF3300"/>
                </a:solidFill>
              </a:rPr>
              <a:t>，</a:t>
            </a:r>
            <a:r>
              <a:rPr lang="en-US" altLang="zh-CN" sz="2800" dirty="0">
                <a:solidFill>
                  <a:srgbClr val="FF3300"/>
                </a:solidFill>
              </a:rPr>
              <a:t>14(1)(2)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DC3-9AAD-4674-9C6C-9EF87DBA1327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4F06-C4AA-46BB-8121-955DEFACB561}" type="slidenum">
              <a:rPr lang="en-US" altLang="zh-CN"/>
              <a:pPr/>
              <a:t>4</a:t>
            </a:fld>
            <a:r>
              <a:rPr lang="en-US" altLang="zh-CN"/>
              <a:t>/39</a:t>
            </a: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696200" cy="52784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2-4.1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是以为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论域的两个谓词公式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如果在任一解释下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当公式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取值真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也取值真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(1),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蕴涵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记作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4-1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为论域的谓词公式，证明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因为在某一解释下，当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x=a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P(a)=1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时，公式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右边在该解释下也取值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。同理，当在某解释下公式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的左边取值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时，则对任何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dirty="0" err="1">
                <a:solidFill>
                  <a:srgbClr val="0000FF"/>
                </a:solidFill>
              </a:rPr>
              <a:t>∈D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也在这个解释下取值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graphicFrame>
        <p:nvGraphicFramePr>
          <p:cNvPr id="4352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581400"/>
          <a:ext cx="4495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1" name="Equation" r:id="rId3" imgW="2387520" imgH="203040" progId="Equation.DSMT4">
                  <p:embed/>
                </p:oleObj>
              </mc:Choice>
              <mc:Fallback>
                <p:oleObj name="Equation" r:id="rId3" imgW="23875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4495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EEB-9B2C-4DCB-A283-0B7216957CB1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1D3A-1FA6-4689-83F8-D882C78F4BC1}" type="slidenum">
              <a:rPr lang="en-US" altLang="zh-CN"/>
              <a:pPr/>
              <a:t>5</a:t>
            </a:fld>
            <a:r>
              <a:rPr lang="en-US" altLang="zh-CN"/>
              <a:t>/39</a:t>
            </a: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4526497"/>
          </a:xfrm>
        </p:spPr>
        <p:txBody>
          <a:bodyPr/>
          <a:lstStyle/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2.8</a:t>
            </a:r>
            <a:r>
              <a:rPr lang="zh-CN" altLang="en-US" sz="2400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  </a:t>
            </a:r>
            <a:r>
              <a:rPr lang="en-US" altLang="zh-CN" sz="24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iif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A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是永真式。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略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证明参考定理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1.11</a:t>
            </a:r>
            <a:endParaRPr lang="en-US" altLang="zh-CN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4-2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：证明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证明： 由前面例子可知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，由定理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2-4.1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是永真式；实际上，当在某解释下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也取值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时，无论（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取什么值，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，所以是永真式。同理，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也是永真式。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E8A1-B6B5-4272-B0D1-6067C3C52299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444E-93C4-407D-9172-17147E058D97}" type="slidenum">
              <a:rPr lang="en-US" altLang="zh-CN"/>
              <a:pPr/>
              <a:t>6</a:t>
            </a:fld>
            <a:r>
              <a:rPr lang="en-US" altLang="zh-CN"/>
              <a:t>/39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40354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2.8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B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iif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A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4-2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 由前面例子可知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，由定理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2-4.1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是永真式；实际上，当在某解释下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也取值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时，无论（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取什么值，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，所以是永真式。同理，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也是永真式。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F398-8237-4D2B-936B-AC9076CACDD1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90A-F312-4AE9-AF36-D2AE6E918702}" type="slidenum">
              <a:rPr lang="en-US" altLang="zh-CN"/>
              <a:pPr/>
              <a:t>7</a:t>
            </a:fld>
            <a:r>
              <a:rPr lang="en-US" altLang="zh-CN"/>
              <a:t>/39</a:t>
            </a:r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408329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2.8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B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iif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A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4-2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由前面例子可知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，由定理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2.8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是永真式；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实际上，当在某解释下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也取值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时，无论（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取什么值， 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，所以是永真式。同理，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也是永真式。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C5C4-1BB9-4BA2-8575-03759DA708B7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411C-CDFB-4B8B-8538-B74E0EBAA3E6}" type="slidenum">
              <a:rPr lang="en-US" altLang="zh-CN"/>
              <a:pPr/>
              <a:t>8</a:t>
            </a:fld>
            <a:r>
              <a:rPr lang="en-US" altLang="zh-CN"/>
              <a:t>/39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40354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2-4.1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B 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iif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A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4-2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是永真式。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由前面例子可知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P(x)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，由定理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2-4.1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是永真式；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实际上，当在某解释下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也取值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时，无论（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取什么值， 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都取值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，所以是永真式。同理，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也是永真式。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6BE-4CE3-42B1-804A-EA2CD6B7B832}" type="datetime1">
              <a:rPr lang="zh-CN" altLang="en-US"/>
              <a:pPr/>
              <a:t>2017/10/9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3678-DABB-494C-B21C-B385BEDC73B5}" type="slidenum">
              <a:rPr lang="en-US" altLang="zh-CN"/>
              <a:pPr/>
              <a:t>9</a:t>
            </a:fld>
            <a:r>
              <a:rPr lang="en-US" altLang="zh-CN"/>
              <a:t>/39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872288" cy="719138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§2.4 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谓词公式的蕴涵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27209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谓词演算中的蕴涵式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蕴涵定律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∨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(P(x)∧Q(x))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P(x)∧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P(x)→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（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(P(x)→Q(x))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  I</a:t>
            </a:r>
            <a:r>
              <a:rPr lang="en-US" altLang="zh-CN" sz="2400" baseline="-250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(x)(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40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(x)</a:t>
            </a:r>
            <a:r>
              <a:rPr lang="en-US" altLang="zh-CN" sz="2400" noProof="1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Q(x)</a:t>
            </a:r>
            <a:endParaRPr lang="en-US" altLang="zh-CN" sz="2400">
              <a:solidFill>
                <a:srgbClr val="DDDDD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219200" y="2209800"/>
            <a:ext cx="76962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注意：与</a:t>
            </a:r>
            <a:r>
              <a:rPr lang="en-US" altLang="zh-CN" sz="2000" dirty="0">
                <a:solidFill>
                  <a:srgbClr val="FF0000"/>
                </a:solidFill>
              </a:rPr>
              <a:t>E36</a:t>
            </a:r>
            <a:r>
              <a:rPr lang="zh-CN" altLang="en-US" sz="2000" dirty="0">
                <a:solidFill>
                  <a:srgbClr val="FF0000"/>
                </a:solidFill>
              </a:rPr>
              <a:t>的差异？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Ｅ</a:t>
            </a:r>
            <a:r>
              <a:rPr lang="en-US" altLang="zh-CN" sz="2000" dirty="0">
                <a:solidFill>
                  <a:srgbClr val="FF0000"/>
                </a:solidFill>
              </a:rPr>
              <a:t>36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（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（ｙ）</a:t>
            </a:r>
            <a:r>
              <a:rPr lang="en-US" altLang="zh-CN" sz="2000" dirty="0">
                <a:solidFill>
                  <a:srgbClr val="FF33CC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P(x)∨</a:t>
            </a:r>
            <a:r>
              <a:rPr lang="en-US" altLang="zh-CN" sz="2000" dirty="0">
                <a:solidFill>
                  <a:srgbClr val="FF0000"/>
                </a:solidFill>
              </a:rPr>
              <a:t>Q(</a:t>
            </a:r>
            <a:r>
              <a:rPr lang="zh-CN" altLang="en-US" sz="2000" dirty="0">
                <a:solidFill>
                  <a:srgbClr val="FF0000"/>
                </a:solidFill>
              </a:rPr>
              <a:t>ｙ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>
                <a:solidFill>
                  <a:srgbClr val="FF33CC"/>
                </a:solidFill>
              </a:rPr>
              <a:t>)</a:t>
            </a:r>
            <a:r>
              <a:rPr lang="en-US" altLang="zh-CN" sz="2000" dirty="0">
                <a:solidFill>
                  <a:srgbClr val="0000FF"/>
                </a:solidFill>
              </a:rPr>
              <a:t></a:t>
            </a:r>
            <a:r>
              <a:rPr lang="zh-CN" altLang="en-US" sz="2000" dirty="0">
                <a:solidFill>
                  <a:srgbClr val="0000FF"/>
                </a:solidFill>
              </a:rPr>
              <a:t>（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</a:rPr>
              <a:t>P(x)∨</a:t>
            </a:r>
            <a:r>
              <a:rPr lang="zh-CN" altLang="en-US" sz="2000" dirty="0">
                <a:solidFill>
                  <a:srgbClr val="0000FF"/>
                </a:solidFill>
              </a:rPr>
              <a:t>（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zh-CN" altLang="en-US" sz="2000" dirty="0">
                <a:solidFill>
                  <a:srgbClr val="0000FF"/>
                </a:solidFill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</a:rPr>
              <a:t>Q(x)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44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7913" y="2098675"/>
              <a:ext cx="1358900" cy="1588"/>
            </p14:xfrm>
          </p:contentPart>
        </mc:Choice>
        <mc:Fallback xmlns="">
          <p:pic>
            <p:nvPicPr>
              <p:cNvPr id="4444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274" y="2020863"/>
                <a:ext cx="1394177" cy="15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44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4338" y="2116138"/>
              <a:ext cx="1384300" cy="9525"/>
            </p14:xfrm>
          </p:contentPart>
        </mc:Choice>
        <mc:Fallback xmlns="">
          <p:pic>
            <p:nvPicPr>
              <p:cNvPr id="4444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6697" y="2096691"/>
                <a:ext cx="1419583" cy="4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44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9650" y="3062288"/>
              <a:ext cx="893763" cy="19050"/>
            </p14:xfrm>
          </p:contentPart>
        </mc:Choice>
        <mc:Fallback xmlns="">
          <p:pic>
            <p:nvPicPr>
              <p:cNvPr id="4444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012" y="3044676"/>
                <a:ext cx="929038" cy="54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44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61275" y="3071813"/>
              <a:ext cx="1125538" cy="9525"/>
            </p14:xfrm>
          </p:contentPart>
        </mc:Choice>
        <mc:Fallback xmlns="">
          <p:pic>
            <p:nvPicPr>
              <p:cNvPr id="4444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3632" y="3053144"/>
                <a:ext cx="1160824" cy="4686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b8e3cf84-e897-4301-86ef-b443575e5fc5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00FF00"/>
          </a:buClr>
          <a:buSzTx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00FF00"/>
          </a:buClr>
          <a:buSzTx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  <a:sym typeface="Symbol" pitchFamily="18" charset="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00FF00"/>
          </a:buClr>
          <a:buSzTx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00FF00"/>
          </a:buClr>
          <a:buSzTx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  <a:sym typeface="Symbol" pitchFamily="18" charset="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2144</TotalTime>
  <Words>5978</Words>
  <Application>Microsoft Office PowerPoint</Application>
  <PresentationFormat>全屏显示(4:3)</PresentationFormat>
  <Paragraphs>470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黑体</vt:lpstr>
      <vt:lpstr>楷体_GB2312</vt:lpstr>
      <vt:lpstr>宋体</vt:lpstr>
      <vt:lpstr>Arial</vt:lpstr>
      <vt:lpstr>Symbol</vt:lpstr>
      <vt:lpstr>Times New Roman</vt:lpstr>
      <vt:lpstr>Wingdings</vt:lpstr>
      <vt:lpstr>Notebook</vt:lpstr>
      <vt:lpstr>自定义设计方案</vt:lpstr>
      <vt:lpstr>Equation</vt:lpstr>
      <vt:lpstr>PowerPoint 演示文稿</vt:lpstr>
      <vt:lpstr>主要内容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§2.4  谓词公式的蕴涵</vt:lpstr>
      <vt:lpstr>补充：</vt:lpstr>
      <vt:lpstr>补充：</vt:lpstr>
      <vt:lpstr>补充：</vt:lpstr>
      <vt:lpstr>§2.4  谓词公式的蕴涵</vt:lpstr>
      <vt:lpstr>例4-3</vt:lpstr>
      <vt:lpstr>例4-3</vt:lpstr>
      <vt:lpstr>例4-3</vt:lpstr>
      <vt:lpstr>例4-3（续）</vt:lpstr>
      <vt:lpstr>例4-3（续）</vt:lpstr>
      <vt:lpstr>例4-3（续）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上述结论的量词关系可用如下图表示：</vt:lpstr>
      <vt:lpstr>习　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</cp:lastModifiedBy>
  <cp:revision>349</cp:revision>
  <dcterms:created xsi:type="dcterms:W3CDTF">2002-08-01T13:37:15Z</dcterms:created>
  <dcterms:modified xsi:type="dcterms:W3CDTF">2017-10-09T02:31:28Z</dcterms:modified>
</cp:coreProperties>
</file>