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Lst>
  <p:notesMasterIdLst>
    <p:notesMasterId r:id="rId115"/>
  </p:notesMasterIdLst>
  <p:sldIdLst>
    <p:sldId id="286" r:id="rId3"/>
    <p:sldId id="430" r:id="rId4"/>
    <p:sldId id="502" r:id="rId5"/>
    <p:sldId id="509" r:id="rId6"/>
    <p:sldId id="510" r:id="rId7"/>
    <p:sldId id="374" r:id="rId8"/>
    <p:sldId id="522" r:id="rId9"/>
    <p:sldId id="511" r:id="rId10"/>
    <p:sldId id="523" r:id="rId11"/>
    <p:sldId id="512" r:id="rId12"/>
    <p:sldId id="524" r:id="rId13"/>
    <p:sldId id="525" r:id="rId14"/>
    <p:sldId id="513" r:id="rId15"/>
    <p:sldId id="504" r:id="rId16"/>
    <p:sldId id="505" r:id="rId17"/>
    <p:sldId id="508" r:id="rId18"/>
    <p:sldId id="506" r:id="rId19"/>
    <p:sldId id="507" r:id="rId20"/>
    <p:sldId id="514" r:id="rId21"/>
    <p:sldId id="527" r:id="rId22"/>
    <p:sldId id="526" r:id="rId23"/>
    <p:sldId id="534" r:id="rId24"/>
    <p:sldId id="533" r:id="rId25"/>
    <p:sldId id="532" r:id="rId26"/>
    <p:sldId id="531" r:id="rId27"/>
    <p:sldId id="515" r:id="rId28"/>
    <p:sldId id="516" r:id="rId29"/>
    <p:sldId id="538" r:id="rId30"/>
    <p:sldId id="537" r:id="rId31"/>
    <p:sldId id="536" r:id="rId32"/>
    <p:sldId id="535" r:id="rId33"/>
    <p:sldId id="521" r:id="rId34"/>
    <p:sldId id="539" r:id="rId35"/>
    <p:sldId id="540" r:id="rId36"/>
    <p:sldId id="541" r:id="rId37"/>
    <p:sldId id="542" r:id="rId38"/>
    <p:sldId id="543" r:id="rId39"/>
    <p:sldId id="544" r:id="rId40"/>
    <p:sldId id="545" r:id="rId41"/>
    <p:sldId id="546" r:id="rId42"/>
    <p:sldId id="518" r:id="rId43"/>
    <p:sldId id="528" r:id="rId44"/>
    <p:sldId id="529" r:id="rId45"/>
    <p:sldId id="530" r:id="rId46"/>
    <p:sldId id="519" r:id="rId47"/>
    <p:sldId id="547" r:id="rId48"/>
    <p:sldId id="552" r:id="rId49"/>
    <p:sldId id="551" r:id="rId50"/>
    <p:sldId id="550" r:id="rId51"/>
    <p:sldId id="553" r:id="rId52"/>
    <p:sldId id="554" r:id="rId53"/>
    <p:sldId id="520" r:id="rId54"/>
    <p:sldId id="555" r:id="rId55"/>
    <p:sldId id="556" r:id="rId56"/>
    <p:sldId id="557" r:id="rId57"/>
    <p:sldId id="558" r:id="rId58"/>
    <p:sldId id="484" r:id="rId59"/>
    <p:sldId id="424" r:id="rId60"/>
    <p:sldId id="485" r:id="rId61"/>
    <p:sldId id="425" r:id="rId62"/>
    <p:sldId id="486" r:id="rId63"/>
    <p:sldId id="487" r:id="rId64"/>
    <p:sldId id="488" r:id="rId65"/>
    <p:sldId id="489" r:id="rId66"/>
    <p:sldId id="490" r:id="rId67"/>
    <p:sldId id="491" r:id="rId68"/>
    <p:sldId id="569" r:id="rId69"/>
    <p:sldId id="559" r:id="rId70"/>
    <p:sldId id="572" r:id="rId71"/>
    <p:sldId id="571" r:id="rId72"/>
    <p:sldId id="570" r:id="rId73"/>
    <p:sldId id="566" r:id="rId74"/>
    <p:sldId id="565" r:id="rId75"/>
    <p:sldId id="564" r:id="rId76"/>
    <p:sldId id="563" r:id="rId77"/>
    <p:sldId id="562" r:id="rId78"/>
    <p:sldId id="561" r:id="rId79"/>
    <p:sldId id="567" r:id="rId80"/>
    <p:sldId id="560" r:id="rId81"/>
    <p:sldId id="568" r:id="rId82"/>
    <p:sldId id="574" r:id="rId83"/>
    <p:sldId id="575" r:id="rId84"/>
    <p:sldId id="576" r:id="rId85"/>
    <p:sldId id="577" r:id="rId86"/>
    <p:sldId id="578" r:id="rId87"/>
    <p:sldId id="579" r:id="rId88"/>
    <p:sldId id="580" r:id="rId89"/>
    <p:sldId id="581" r:id="rId90"/>
    <p:sldId id="582" r:id="rId91"/>
    <p:sldId id="583" r:id="rId92"/>
    <p:sldId id="584" r:id="rId93"/>
    <p:sldId id="585" r:id="rId94"/>
    <p:sldId id="586" r:id="rId95"/>
    <p:sldId id="587" r:id="rId96"/>
    <p:sldId id="588" r:id="rId97"/>
    <p:sldId id="606" r:id="rId98"/>
    <p:sldId id="607" r:id="rId99"/>
    <p:sldId id="608" r:id="rId100"/>
    <p:sldId id="589" r:id="rId101"/>
    <p:sldId id="592" r:id="rId102"/>
    <p:sldId id="602" r:id="rId103"/>
    <p:sldId id="593" r:id="rId104"/>
    <p:sldId id="605" r:id="rId105"/>
    <p:sldId id="604" r:id="rId106"/>
    <p:sldId id="599" r:id="rId107"/>
    <p:sldId id="600" r:id="rId108"/>
    <p:sldId id="598" r:id="rId109"/>
    <p:sldId id="601" r:id="rId110"/>
    <p:sldId id="596" r:id="rId111"/>
    <p:sldId id="595" r:id="rId112"/>
    <p:sldId id="597" r:id="rId113"/>
    <p:sldId id="415" r:id="rId114"/>
  </p:sldIdLst>
  <p:sldSz cx="9144000" cy="6858000" type="screen4x3"/>
  <p:notesSz cx="6858000" cy="9144000"/>
  <p:custDataLst>
    <p:tags r:id="rId116"/>
  </p:custDataLst>
  <p:defaultTextStyle>
    <a:defPPr>
      <a:defRPr lang="zh-CN"/>
    </a:defPPr>
    <a:lvl1pPr algn="l" rtl="0" fontAlgn="base">
      <a:lnSpc>
        <a:spcPct val="120000"/>
      </a:lnSpc>
      <a:spcBef>
        <a:spcPct val="0"/>
      </a:spcBef>
      <a:spcAft>
        <a:spcPct val="0"/>
      </a:spcAft>
      <a:buClr>
        <a:srgbClr val="00FF00"/>
      </a:buClr>
      <a:buFont typeface="Wingdings" pitchFamily="2" charset="2"/>
      <a:defRPr kumimoji="1" sz="2400" b="1" kern="1200">
        <a:solidFill>
          <a:schemeClr val="tx1"/>
        </a:solidFill>
        <a:latin typeface="宋体" pitchFamily="2" charset="-122"/>
        <a:ea typeface="宋体" pitchFamily="2" charset="-122"/>
        <a:cs typeface="+mn-cs"/>
        <a:sym typeface="Symbol" pitchFamily="18" charset="2"/>
      </a:defRPr>
    </a:lvl1pPr>
    <a:lvl2pPr marL="457200" algn="l" rtl="0" fontAlgn="base">
      <a:lnSpc>
        <a:spcPct val="120000"/>
      </a:lnSpc>
      <a:spcBef>
        <a:spcPct val="0"/>
      </a:spcBef>
      <a:spcAft>
        <a:spcPct val="0"/>
      </a:spcAft>
      <a:buClr>
        <a:srgbClr val="00FF00"/>
      </a:buClr>
      <a:buFont typeface="Wingdings" pitchFamily="2" charset="2"/>
      <a:defRPr kumimoji="1" sz="2400" b="1" kern="1200">
        <a:solidFill>
          <a:schemeClr val="tx1"/>
        </a:solidFill>
        <a:latin typeface="宋体" pitchFamily="2" charset="-122"/>
        <a:ea typeface="宋体" pitchFamily="2" charset="-122"/>
        <a:cs typeface="+mn-cs"/>
        <a:sym typeface="Symbol" pitchFamily="18" charset="2"/>
      </a:defRPr>
    </a:lvl2pPr>
    <a:lvl3pPr marL="914400" algn="l" rtl="0" fontAlgn="base">
      <a:lnSpc>
        <a:spcPct val="120000"/>
      </a:lnSpc>
      <a:spcBef>
        <a:spcPct val="0"/>
      </a:spcBef>
      <a:spcAft>
        <a:spcPct val="0"/>
      </a:spcAft>
      <a:buClr>
        <a:srgbClr val="00FF00"/>
      </a:buClr>
      <a:buFont typeface="Wingdings" pitchFamily="2" charset="2"/>
      <a:defRPr kumimoji="1" sz="2400" b="1" kern="1200">
        <a:solidFill>
          <a:schemeClr val="tx1"/>
        </a:solidFill>
        <a:latin typeface="宋体" pitchFamily="2" charset="-122"/>
        <a:ea typeface="宋体" pitchFamily="2" charset="-122"/>
        <a:cs typeface="+mn-cs"/>
        <a:sym typeface="Symbol" pitchFamily="18" charset="2"/>
      </a:defRPr>
    </a:lvl3pPr>
    <a:lvl4pPr marL="1371600" algn="l" rtl="0" fontAlgn="base">
      <a:lnSpc>
        <a:spcPct val="120000"/>
      </a:lnSpc>
      <a:spcBef>
        <a:spcPct val="0"/>
      </a:spcBef>
      <a:spcAft>
        <a:spcPct val="0"/>
      </a:spcAft>
      <a:buClr>
        <a:srgbClr val="00FF00"/>
      </a:buClr>
      <a:buFont typeface="Wingdings" pitchFamily="2" charset="2"/>
      <a:defRPr kumimoji="1" sz="2400" b="1" kern="1200">
        <a:solidFill>
          <a:schemeClr val="tx1"/>
        </a:solidFill>
        <a:latin typeface="宋体" pitchFamily="2" charset="-122"/>
        <a:ea typeface="宋体" pitchFamily="2" charset="-122"/>
        <a:cs typeface="+mn-cs"/>
        <a:sym typeface="Symbol" pitchFamily="18" charset="2"/>
      </a:defRPr>
    </a:lvl4pPr>
    <a:lvl5pPr marL="1828800" algn="l" rtl="0" fontAlgn="base">
      <a:lnSpc>
        <a:spcPct val="120000"/>
      </a:lnSpc>
      <a:spcBef>
        <a:spcPct val="0"/>
      </a:spcBef>
      <a:spcAft>
        <a:spcPct val="0"/>
      </a:spcAft>
      <a:buClr>
        <a:srgbClr val="00FF00"/>
      </a:buClr>
      <a:buFont typeface="Wingdings" pitchFamily="2" charset="2"/>
      <a:defRPr kumimoji="1" sz="2400" b="1" kern="1200">
        <a:solidFill>
          <a:schemeClr val="tx1"/>
        </a:solidFill>
        <a:latin typeface="宋体" pitchFamily="2" charset="-122"/>
        <a:ea typeface="宋体" pitchFamily="2" charset="-122"/>
        <a:cs typeface="+mn-cs"/>
        <a:sym typeface="Symbol" pitchFamily="18" charset="2"/>
      </a:defRPr>
    </a:lvl5pPr>
    <a:lvl6pPr marL="2286000" algn="l" defTabSz="914400" rtl="0" eaLnBrk="1" latinLnBrk="0" hangingPunct="1">
      <a:defRPr kumimoji="1" sz="2400" b="1" kern="1200">
        <a:solidFill>
          <a:schemeClr val="tx1"/>
        </a:solidFill>
        <a:latin typeface="宋体" pitchFamily="2" charset="-122"/>
        <a:ea typeface="宋体" pitchFamily="2" charset="-122"/>
        <a:cs typeface="+mn-cs"/>
        <a:sym typeface="Symbol" pitchFamily="18" charset="2"/>
      </a:defRPr>
    </a:lvl6pPr>
    <a:lvl7pPr marL="2743200" algn="l" defTabSz="914400" rtl="0" eaLnBrk="1" latinLnBrk="0" hangingPunct="1">
      <a:defRPr kumimoji="1" sz="2400" b="1" kern="1200">
        <a:solidFill>
          <a:schemeClr val="tx1"/>
        </a:solidFill>
        <a:latin typeface="宋体" pitchFamily="2" charset="-122"/>
        <a:ea typeface="宋体" pitchFamily="2" charset="-122"/>
        <a:cs typeface="+mn-cs"/>
        <a:sym typeface="Symbol" pitchFamily="18" charset="2"/>
      </a:defRPr>
    </a:lvl7pPr>
    <a:lvl8pPr marL="3200400" algn="l" defTabSz="914400" rtl="0" eaLnBrk="1" latinLnBrk="0" hangingPunct="1">
      <a:defRPr kumimoji="1" sz="2400" b="1" kern="1200">
        <a:solidFill>
          <a:schemeClr val="tx1"/>
        </a:solidFill>
        <a:latin typeface="宋体" pitchFamily="2" charset="-122"/>
        <a:ea typeface="宋体" pitchFamily="2" charset="-122"/>
        <a:cs typeface="+mn-cs"/>
        <a:sym typeface="Symbol" pitchFamily="18" charset="2"/>
      </a:defRPr>
    </a:lvl8pPr>
    <a:lvl9pPr marL="3657600" algn="l" defTabSz="914400" rtl="0" eaLnBrk="1" latinLnBrk="0" hangingPunct="1">
      <a:defRPr kumimoji="1" sz="2400" b="1" kern="1200">
        <a:solidFill>
          <a:schemeClr val="tx1"/>
        </a:solidFill>
        <a:latin typeface="宋体" pitchFamily="2" charset="-122"/>
        <a:ea typeface="宋体" pitchFamily="2" charset="-122"/>
        <a:cs typeface="+mn-cs"/>
        <a:sym typeface="Symbol" pitchFamily="18"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FFFF"/>
    <a:srgbClr val="6600CC"/>
    <a:srgbClr val="FF9900"/>
    <a:srgbClr val="0000FF"/>
    <a:srgbClr val="FF0000"/>
    <a:srgbClr val="B2B2B2"/>
    <a:srgbClr val="FF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2" autoAdjust="0"/>
    <p:restoredTop sz="94660"/>
  </p:normalViewPr>
  <p:slideViewPr>
    <p:cSldViewPr>
      <p:cViewPr varScale="1">
        <p:scale>
          <a:sx n="88" d="100"/>
          <a:sy n="88" d="100"/>
        </p:scale>
        <p:origin x="1498"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66" d="100"/>
        <a:sy n="66" d="100"/>
      </p:scale>
      <p:origin x="0" y="1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_rels/viewProps.xml.rels><?xml version="1.0" encoding="UTF-8" standalone="yes"?>
<Relationships xmlns="http://schemas.openxmlformats.org/package/2006/relationships"><Relationship Id="rId13" Type="http://schemas.openxmlformats.org/officeDocument/2006/relationships/slide" Target="slides/slide83.xml"/><Relationship Id="rId18" Type="http://schemas.openxmlformats.org/officeDocument/2006/relationships/slide" Target="slides/slide90.xml"/><Relationship Id="rId26" Type="http://schemas.openxmlformats.org/officeDocument/2006/relationships/slide" Target="slides/slide98.xml"/><Relationship Id="rId3" Type="http://schemas.openxmlformats.org/officeDocument/2006/relationships/slide" Target="slides/slide6.xml"/><Relationship Id="rId21" Type="http://schemas.openxmlformats.org/officeDocument/2006/relationships/slide" Target="slides/slide93.xml"/><Relationship Id="rId34" Type="http://schemas.openxmlformats.org/officeDocument/2006/relationships/slide" Target="slides/slide106.xml"/><Relationship Id="rId7" Type="http://schemas.openxmlformats.org/officeDocument/2006/relationships/slide" Target="slides/slide10.xml"/><Relationship Id="rId12" Type="http://schemas.openxmlformats.org/officeDocument/2006/relationships/slide" Target="slides/slide82.xml"/><Relationship Id="rId17" Type="http://schemas.openxmlformats.org/officeDocument/2006/relationships/slide" Target="slides/slide89.xml"/><Relationship Id="rId25" Type="http://schemas.openxmlformats.org/officeDocument/2006/relationships/slide" Target="slides/slide97.xml"/><Relationship Id="rId33" Type="http://schemas.openxmlformats.org/officeDocument/2006/relationships/slide" Target="slides/slide105.xml"/><Relationship Id="rId2" Type="http://schemas.openxmlformats.org/officeDocument/2006/relationships/slide" Target="slides/slide5.xml"/><Relationship Id="rId16" Type="http://schemas.openxmlformats.org/officeDocument/2006/relationships/slide" Target="slides/slide88.xml"/><Relationship Id="rId20" Type="http://schemas.openxmlformats.org/officeDocument/2006/relationships/slide" Target="slides/slide92.xml"/><Relationship Id="rId29" Type="http://schemas.openxmlformats.org/officeDocument/2006/relationships/slide" Target="slides/slide101.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81.xml"/><Relationship Id="rId24" Type="http://schemas.openxmlformats.org/officeDocument/2006/relationships/slide" Target="slides/slide96.xml"/><Relationship Id="rId32" Type="http://schemas.openxmlformats.org/officeDocument/2006/relationships/slide" Target="slides/slide104.xml"/><Relationship Id="rId5" Type="http://schemas.openxmlformats.org/officeDocument/2006/relationships/slide" Target="slides/slide8.xml"/><Relationship Id="rId15" Type="http://schemas.openxmlformats.org/officeDocument/2006/relationships/slide" Target="slides/slide87.xml"/><Relationship Id="rId23" Type="http://schemas.openxmlformats.org/officeDocument/2006/relationships/slide" Target="slides/slide95.xml"/><Relationship Id="rId28" Type="http://schemas.openxmlformats.org/officeDocument/2006/relationships/slide" Target="slides/slide100.xml"/><Relationship Id="rId36" Type="http://schemas.openxmlformats.org/officeDocument/2006/relationships/slide" Target="slides/slide108.xml"/><Relationship Id="rId10" Type="http://schemas.openxmlformats.org/officeDocument/2006/relationships/slide" Target="slides/slide13.xml"/><Relationship Id="rId19" Type="http://schemas.openxmlformats.org/officeDocument/2006/relationships/slide" Target="slides/slide91.xml"/><Relationship Id="rId31" Type="http://schemas.openxmlformats.org/officeDocument/2006/relationships/slide" Target="slides/slide10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86.xml"/><Relationship Id="rId22" Type="http://schemas.openxmlformats.org/officeDocument/2006/relationships/slide" Target="slides/slide94.xml"/><Relationship Id="rId27" Type="http://schemas.openxmlformats.org/officeDocument/2006/relationships/slide" Target="slides/slide99.xml"/><Relationship Id="rId30" Type="http://schemas.openxmlformats.org/officeDocument/2006/relationships/slide" Target="slides/slide102.xml"/><Relationship Id="rId35" Type="http://schemas.openxmlformats.org/officeDocument/2006/relationships/slide" Target="slides/slide107.xml"/><Relationship Id="rId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buClrTx/>
              <a:buFontTx/>
              <a:buNone/>
              <a:defRPr sz="1200" b="0">
                <a:latin typeface="Times New Roman" pitchFamily="18" charset="0"/>
              </a:defRPr>
            </a:lvl1pPr>
          </a:lstStyle>
          <a:p>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buClrTx/>
              <a:buFontTx/>
              <a:buNone/>
              <a:defRPr sz="1200" b="0">
                <a:latin typeface="Times New Roman" pitchFamily="18"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buClrTx/>
              <a:buFontTx/>
              <a:buNone/>
              <a:defRPr sz="1200" b="0">
                <a:latin typeface="Times New Roman" pitchFamily="18" charset="0"/>
              </a:defRPr>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buClrTx/>
              <a:buFontTx/>
              <a:buNone/>
              <a:defRPr sz="1200" b="0">
                <a:latin typeface="Times New Roman" pitchFamily="18" charset="0"/>
              </a:defRPr>
            </a:lvl1pPr>
          </a:lstStyle>
          <a:p>
            <a:fld id="{837DECDB-9F28-4EB1-B5FA-DF6B7F4B22AE}" type="slidenum">
              <a:rPr lang="en-US" altLang="zh-CN"/>
              <a:pPr/>
              <a:t>‹#›</a:t>
            </a:fld>
            <a:endParaRPr lang="en-US" altLang="zh-CN"/>
          </a:p>
        </p:txBody>
      </p:sp>
    </p:spTree>
    <p:extLst>
      <p:ext uri="{BB962C8B-B14F-4D97-AF65-F5344CB8AC3E}">
        <p14:creationId xmlns:p14="http://schemas.microsoft.com/office/powerpoint/2010/main" val="27139941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defRPr>
            </a:lvl1pPr>
          </a:lstStyle>
          <a:p>
            <a:fld id="{DC8603D0-E3D1-4079-8E75-1207DC9471AF}" type="datetime1">
              <a:rPr lang="zh-CN" altLang="en-US"/>
              <a:pPr/>
              <a:t>2018/10/8</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ea typeface="+mn-ea"/>
              </a:defRPr>
            </a:lvl1pPr>
          </a:lstStyle>
          <a:p>
            <a:r>
              <a:rPr lang="en-US" altLang="zh-CN"/>
              <a:t>计算机科学与工程学院</a:t>
            </a:r>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defRPr>
            </a:lvl1pPr>
          </a:lstStyle>
          <a:p>
            <a:fld id="{4EB3C0E1-6AB4-41F7-BBC1-5051D71D02B0}" type="slidenum">
              <a:rPr lang="en-US" altLang="zh-CN"/>
              <a:pPr/>
              <a:t>‹#›</a:t>
            </a:fld>
            <a:endParaRPr lang="en-US" altLang="zh-CN"/>
          </a:p>
        </p:txBody>
      </p:sp>
      <p:pic>
        <p:nvPicPr>
          <p:cNvPr id="4113" name="Picture 17" descr="图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0" y="914400"/>
            <a:ext cx="1544638" cy="1544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2EB699D-8AA8-49A3-AA97-F77B1AC69B28}"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B353B344-B54E-4D34-80F6-8B618272AAB9}" type="slidenum">
              <a:rPr lang="en-US" altLang="zh-CN"/>
              <a:pPr/>
              <a:t>‹#›</a:t>
            </a:fld>
            <a:r>
              <a:rPr lang="en-US" altLang="zh-CN"/>
              <a:t>/112</a:t>
            </a:r>
          </a:p>
        </p:txBody>
      </p:sp>
    </p:spTree>
    <p:extLst>
      <p:ext uri="{BB962C8B-B14F-4D97-AF65-F5344CB8AC3E}">
        <p14:creationId xmlns:p14="http://schemas.microsoft.com/office/powerpoint/2010/main" val="35632025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7688" y="304800"/>
            <a:ext cx="1943100" cy="1466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678488" cy="1466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F045063-FD56-40F7-9CE8-5BABF64FE321}"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28318CCD-9C93-4D9B-9B45-31378D28B279}" type="slidenum">
              <a:rPr lang="en-US" altLang="zh-CN"/>
              <a:pPr/>
              <a:t>‹#›</a:t>
            </a:fld>
            <a:r>
              <a:rPr lang="en-US" altLang="zh-CN"/>
              <a:t>/112</a:t>
            </a:r>
          </a:p>
        </p:txBody>
      </p:sp>
    </p:spTree>
    <p:extLst>
      <p:ext uri="{BB962C8B-B14F-4D97-AF65-F5344CB8AC3E}">
        <p14:creationId xmlns:p14="http://schemas.microsoft.com/office/powerpoint/2010/main" val="377769648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AEB1E89E-52A2-4BCE-9717-189A00691A40}"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计算机科学与工程学院</a:t>
            </a:r>
          </a:p>
        </p:txBody>
      </p:sp>
      <p:sp>
        <p:nvSpPr>
          <p:cNvPr id="6" name="灯片编号占位符 5"/>
          <p:cNvSpPr>
            <a:spLocks noGrp="1"/>
          </p:cNvSpPr>
          <p:nvPr>
            <p:ph type="sldNum" sz="quarter" idx="12"/>
          </p:nvPr>
        </p:nvSpPr>
        <p:spPr/>
        <p:txBody>
          <a:bodyPr/>
          <a:lstStyle>
            <a:lvl1pPr>
              <a:defRPr/>
            </a:lvl1pPr>
          </a:lstStyle>
          <a:p>
            <a:fld id="{3425A29C-F686-4F9E-99D5-241C9D3AE9B0}" type="slidenum">
              <a:rPr lang="en-US" altLang="zh-CN"/>
              <a:pPr/>
              <a:t>‹#›</a:t>
            </a:fld>
            <a:endParaRPr lang="en-US" altLang="zh-CN"/>
          </a:p>
        </p:txBody>
      </p:sp>
    </p:spTree>
    <p:extLst>
      <p:ext uri="{BB962C8B-B14F-4D97-AF65-F5344CB8AC3E}">
        <p14:creationId xmlns:p14="http://schemas.microsoft.com/office/powerpoint/2010/main" val="15222496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40EEC54-6C0E-45A6-AE3E-4C6CD0266563}"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计算机科学与工程学院</a:t>
            </a:r>
          </a:p>
        </p:txBody>
      </p:sp>
      <p:sp>
        <p:nvSpPr>
          <p:cNvPr id="6" name="灯片编号占位符 5"/>
          <p:cNvSpPr>
            <a:spLocks noGrp="1"/>
          </p:cNvSpPr>
          <p:nvPr>
            <p:ph type="sldNum" sz="quarter" idx="12"/>
          </p:nvPr>
        </p:nvSpPr>
        <p:spPr/>
        <p:txBody>
          <a:bodyPr/>
          <a:lstStyle>
            <a:lvl1pPr>
              <a:defRPr/>
            </a:lvl1pPr>
          </a:lstStyle>
          <a:p>
            <a:fld id="{61D41A3A-3A27-4557-9B87-2EA6D1DBCC8D}" type="slidenum">
              <a:rPr lang="en-US" altLang="zh-CN"/>
              <a:pPr/>
              <a:t>‹#›</a:t>
            </a:fld>
            <a:endParaRPr lang="en-US" altLang="zh-CN"/>
          </a:p>
        </p:txBody>
      </p:sp>
    </p:spTree>
    <p:extLst>
      <p:ext uri="{BB962C8B-B14F-4D97-AF65-F5344CB8AC3E}">
        <p14:creationId xmlns:p14="http://schemas.microsoft.com/office/powerpoint/2010/main" val="1795472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E6B3441-A00D-4050-847D-AD7E3400D6B5}"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计算机科学与工程学院</a:t>
            </a:r>
          </a:p>
        </p:txBody>
      </p:sp>
      <p:sp>
        <p:nvSpPr>
          <p:cNvPr id="6" name="灯片编号占位符 5"/>
          <p:cNvSpPr>
            <a:spLocks noGrp="1"/>
          </p:cNvSpPr>
          <p:nvPr>
            <p:ph type="sldNum" sz="quarter" idx="12"/>
          </p:nvPr>
        </p:nvSpPr>
        <p:spPr/>
        <p:txBody>
          <a:bodyPr/>
          <a:lstStyle>
            <a:lvl1pPr>
              <a:defRPr/>
            </a:lvl1pPr>
          </a:lstStyle>
          <a:p>
            <a:fld id="{EE1ACF4D-6348-4AAF-9E7C-1E406F88EE90}" type="slidenum">
              <a:rPr lang="en-US" altLang="zh-CN"/>
              <a:pPr/>
              <a:t>‹#›</a:t>
            </a:fld>
            <a:endParaRPr lang="en-US" altLang="zh-CN"/>
          </a:p>
        </p:txBody>
      </p:sp>
    </p:spTree>
    <p:extLst>
      <p:ext uri="{BB962C8B-B14F-4D97-AF65-F5344CB8AC3E}">
        <p14:creationId xmlns:p14="http://schemas.microsoft.com/office/powerpoint/2010/main" val="326278272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BF8FF46-672B-4636-86AA-8C971111835F}" type="datetime1">
              <a:rPr lang="zh-CN" altLang="en-US"/>
              <a:pPr/>
              <a:t>2018/10/8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计算机科学与工程学院</a:t>
            </a:r>
          </a:p>
        </p:txBody>
      </p:sp>
      <p:sp>
        <p:nvSpPr>
          <p:cNvPr id="7" name="灯片编号占位符 6"/>
          <p:cNvSpPr>
            <a:spLocks noGrp="1"/>
          </p:cNvSpPr>
          <p:nvPr>
            <p:ph type="sldNum" sz="quarter" idx="12"/>
          </p:nvPr>
        </p:nvSpPr>
        <p:spPr/>
        <p:txBody>
          <a:bodyPr/>
          <a:lstStyle>
            <a:lvl1pPr>
              <a:defRPr/>
            </a:lvl1pPr>
          </a:lstStyle>
          <a:p>
            <a:fld id="{A9E9CA89-7D14-4B10-A7A7-1B30C9268D2D}" type="slidenum">
              <a:rPr lang="en-US" altLang="zh-CN"/>
              <a:pPr/>
              <a:t>‹#›</a:t>
            </a:fld>
            <a:endParaRPr lang="en-US" altLang="zh-CN"/>
          </a:p>
        </p:txBody>
      </p:sp>
    </p:spTree>
    <p:extLst>
      <p:ext uri="{BB962C8B-B14F-4D97-AF65-F5344CB8AC3E}">
        <p14:creationId xmlns:p14="http://schemas.microsoft.com/office/powerpoint/2010/main" val="5617117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3474E8F-00A4-425C-A47D-82FCB889C6DE}" type="datetime1">
              <a:rPr lang="zh-CN" altLang="en-US"/>
              <a:pPr/>
              <a:t>2018/10/8</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计算机科学与工程学院</a:t>
            </a:r>
          </a:p>
        </p:txBody>
      </p:sp>
      <p:sp>
        <p:nvSpPr>
          <p:cNvPr id="9" name="灯片编号占位符 8"/>
          <p:cNvSpPr>
            <a:spLocks noGrp="1"/>
          </p:cNvSpPr>
          <p:nvPr>
            <p:ph type="sldNum" sz="quarter" idx="12"/>
          </p:nvPr>
        </p:nvSpPr>
        <p:spPr/>
        <p:txBody>
          <a:bodyPr/>
          <a:lstStyle>
            <a:lvl1pPr>
              <a:defRPr/>
            </a:lvl1pPr>
          </a:lstStyle>
          <a:p>
            <a:fld id="{93CC300E-444F-489C-AEF5-AD660E6B091A}" type="slidenum">
              <a:rPr lang="en-US" altLang="zh-CN"/>
              <a:pPr/>
              <a:t>‹#›</a:t>
            </a:fld>
            <a:endParaRPr lang="en-US" altLang="zh-CN"/>
          </a:p>
        </p:txBody>
      </p:sp>
    </p:spTree>
    <p:extLst>
      <p:ext uri="{BB962C8B-B14F-4D97-AF65-F5344CB8AC3E}">
        <p14:creationId xmlns:p14="http://schemas.microsoft.com/office/powerpoint/2010/main" val="343788114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21E13F1-FEC1-4AE7-A7FA-5159F55D22A6}" type="datetime1">
              <a:rPr lang="zh-CN" altLang="en-US"/>
              <a:pPr/>
              <a:t>2018/10/8</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计算机科学与工程学院</a:t>
            </a:r>
          </a:p>
        </p:txBody>
      </p:sp>
      <p:sp>
        <p:nvSpPr>
          <p:cNvPr id="5" name="灯片编号占位符 4"/>
          <p:cNvSpPr>
            <a:spLocks noGrp="1"/>
          </p:cNvSpPr>
          <p:nvPr>
            <p:ph type="sldNum" sz="quarter" idx="12"/>
          </p:nvPr>
        </p:nvSpPr>
        <p:spPr/>
        <p:txBody>
          <a:bodyPr/>
          <a:lstStyle>
            <a:lvl1pPr>
              <a:defRPr/>
            </a:lvl1pPr>
          </a:lstStyle>
          <a:p>
            <a:fld id="{90042583-ECDE-4D62-BDC7-54178D3DE44E}" type="slidenum">
              <a:rPr lang="en-US" altLang="zh-CN"/>
              <a:pPr/>
              <a:t>‹#›</a:t>
            </a:fld>
            <a:endParaRPr lang="en-US" altLang="zh-CN"/>
          </a:p>
        </p:txBody>
      </p:sp>
    </p:spTree>
    <p:extLst>
      <p:ext uri="{BB962C8B-B14F-4D97-AF65-F5344CB8AC3E}">
        <p14:creationId xmlns:p14="http://schemas.microsoft.com/office/powerpoint/2010/main" val="260411647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A393380-C12F-4C4E-9F0A-9020779D71C2}" type="datetime1">
              <a:rPr lang="zh-CN" altLang="en-US"/>
              <a:pPr/>
              <a:t>2018/10/8</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计算机科学与工程学院</a:t>
            </a:r>
          </a:p>
        </p:txBody>
      </p:sp>
      <p:sp>
        <p:nvSpPr>
          <p:cNvPr id="4" name="灯片编号占位符 3"/>
          <p:cNvSpPr>
            <a:spLocks noGrp="1"/>
          </p:cNvSpPr>
          <p:nvPr>
            <p:ph type="sldNum" sz="quarter" idx="12"/>
          </p:nvPr>
        </p:nvSpPr>
        <p:spPr/>
        <p:txBody>
          <a:bodyPr/>
          <a:lstStyle>
            <a:lvl1pPr>
              <a:defRPr/>
            </a:lvl1pPr>
          </a:lstStyle>
          <a:p>
            <a:fld id="{9C793C4F-29D3-41D8-8DEF-EBC6A219005B}" type="slidenum">
              <a:rPr lang="en-US" altLang="zh-CN"/>
              <a:pPr/>
              <a:t>‹#›</a:t>
            </a:fld>
            <a:endParaRPr lang="en-US" altLang="zh-CN"/>
          </a:p>
        </p:txBody>
      </p:sp>
    </p:spTree>
    <p:extLst>
      <p:ext uri="{BB962C8B-B14F-4D97-AF65-F5344CB8AC3E}">
        <p14:creationId xmlns:p14="http://schemas.microsoft.com/office/powerpoint/2010/main" val="1984045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DF12617-356C-43B2-B26F-821064E9E649}" type="datetime1">
              <a:rPr lang="zh-CN" altLang="en-US"/>
              <a:pPr/>
              <a:t>2018/10/8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计算机科学与工程学院</a:t>
            </a:r>
          </a:p>
        </p:txBody>
      </p:sp>
      <p:sp>
        <p:nvSpPr>
          <p:cNvPr id="7" name="灯片编号占位符 6"/>
          <p:cNvSpPr>
            <a:spLocks noGrp="1"/>
          </p:cNvSpPr>
          <p:nvPr>
            <p:ph type="sldNum" sz="quarter" idx="12"/>
          </p:nvPr>
        </p:nvSpPr>
        <p:spPr/>
        <p:txBody>
          <a:bodyPr/>
          <a:lstStyle>
            <a:lvl1pPr>
              <a:defRPr/>
            </a:lvl1pPr>
          </a:lstStyle>
          <a:p>
            <a:fld id="{74AF9E7F-4CDB-4512-B0F5-7D86129A8874}" type="slidenum">
              <a:rPr lang="en-US" altLang="zh-CN"/>
              <a:pPr/>
              <a:t>‹#›</a:t>
            </a:fld>
            <a:endParaRPr lang="en-US" altLang="zh-CN"/>
          </a:p>
        </p:txBody>
      </p:sp>
    </p:spTree>
    <p:extLst>
      <p:ext uri="{BB962C8B-B14F-4D97-AF65-F5344CB8AC3E}">
        <p14:creationId xmlns:p14="http://schemas.microsoft.com/office/powerpoint/2010/main" val="22712134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F117D41-E6AD-4D98-848D-38D3625E77A6}"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80C92A16-036C-4B3D-8572-5D2C858A6120}" type="slidenum">
              <a:rPr lang="en-US" altLang="zh-CN"/>
              <a:pPr/>
              <a:t>‹#›</a:t>
            </a:fld>
            <a:r>
              <a:rPr lang="en-US" altLang="zh-CN"/>
              <a:t>/112</a:t>
            </a:r>
          </a:p>
        </p:txBody>
      </p:sp>
    </p:spTree>
    <p:extLst>
      <p:ext uri="{BB962C8B-B14F-4D97-AF65-F5344CB8AC3E}">
        <p14:creationId xmlns:p14="http://schemas.microsoft.com/office/powerpoint/2010/main" val="393877872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275821B-B399-4142-BC16-F4303172EBA6}" type="datetime1">
              <a:rPr lang="zh-CN" altLang="en-US"/>
              <a:pPr/>
              <a:t>2018/10/8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计算机科学与工程学院</a:t>
            </a:r>
          </a:p>
        </p:txBody>
      </p:sp>
      <p:sp>
        <p:nvSpPr>
          <p:cNvPr id="7" name="灯片编号占位符 6"/>
          <p:cNvSpPr>
            <a:spLocks noGrp="1"/>
          </p:cNvSpPr>
          <p:nvPr>
            <p:ph type="sldNum" sz="quarter" idx="12"/>
          </p:nvPr>
        </p:nvSpPr>
        <p:spPr/>
        <p:txBody>
          <a:bodyPr/>
          <a:lstStyle>
            <a:lvl1pPr>
              <a:defRPr/>
            </a:lvl1pPr>
          </a:lstStyle>
          <a:p>
            <a:fld id="{75B9655D-EA0E-4736-9C32-F719C74F4C0B}" type="slidenum">
              <a:rPr lang="en-US" altLang="zh-CN"/>
              <a:pPr/>
              <a:t>‹#›</a:t>
            </a:fld>
            <a:endParaRPr lang="en-US" altLang="zh-CN"/>
          </a:p>
        </p:txBody>
      </p:sp>
    </p:spTree>
    <p:extLst>
      <p:ext uri="{BB962C8B-B14F-4D97-AF65-F5344CB8AC3E}">
        <p14:creationId xmlns:p14="http://schemas.microsoft.com/office/powerpoint/2010/main" val="218015117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29361CF-B1E2-43F0-86C7-B5A58101FDF7}"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计算机科学与工程学院</a:t>
            </a:r>
          </a:p>
        </p:txBody>
      </p:sp>
      <p:sp>
        <p:nvSpPr>
          <p:cNvPr id="6" name="灯片编号占位符 5"/>
          <p:cNvSpPr>
            <a:spLocks noGrp="1"/>
          </p:cNvSpPr>
          <p:nvPr>
            <p:ph type="sldNum" sz="quarter" idx="12"/>
          </p:nvPr>
        </p:nvSpPr>
        <p:spPr/>
        <p:txBody>
          <a:bodyPr/>
          <a:lstStyle>
            <a:lvl1pPr>
              <a:defRPr/>
            </a:lvl1pPr>
          </a:lstStyle>
          <a:p>
            <a:fld id="{BEFA6EF4-8F3F-45C0-B0F2-5BC7498C8842}" type="slidenum">
              <a:rPr lang="en-US" altLang="zh-CN"/>
              <a:pPr/>
              <a:t>‹#›</a:t>
            </a:fld>
            <a:endParaRPr lang="en-US" altLang="zh-CN"/>
          </a:p>
        </p:txBody>
      </p:sp>
    </p:spTree>
    <p:extLst>
      <p:ext uri="{BB962C8B-B14F-4D97-AF65-F5344CB8AC3E}">
        <p14:creationId xmlns:p14="http://schemas.microsoft.com/office/powerpoint/2010/main" val="2034222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23768EE-E728-47F1-9BD9-196E0B3BF8F5}"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计算机科学与工程学院</a:t>
            </a:r>
          </a:p>
        </p:txBody>
      </p:sp>
      <p:sp>
        <p:nvSpPr>
          <p:cNvPr id="6" name="灯片编号占位符 5"/>
          <p:cNvSpPr>
            <a:spLocks noGrp="1"/>
          </p:cNvSpPr>
          <p:nvPr>
            <p:ph type="sldNum" sz="quarter" idx="12"/>
          </p:nvPr>
        </p:nvSpPr>
        <p:spPr/>
        <p:txBody>
          <a:bodyPr/>
          <a:lstStyle>
            <a:lvl1pPr>
              <a:defRPr/>
            </a:lvl1pPr>
          </a:lstStyle>
          <a:p>
            <a:fld id="{23ACB703-68A4-4640-9027-8560947F557D}" type="slidenum">
              <a:rPr lang="en-US" altLang="zh-CN"/>
              <a:pPr/>
              <a:t>‹#›</a:t>
            </a:fld>
            <a:endParaRPr lang="en-US" altLang="zh-CN"/>
          </a:p>
        </p:txBody>
      </p:sp>
    </p:spTree>
    <p:extLst>
      <p:ext uri="{BB962C8B-B14F-4D97-AF65-F5344CB8AC3E}">
        <p14:creationId xmlns:p14="http://schemas.microsoft.com/office/powerpoint/2010/main" val="10707278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096AAF0-E7D3-4345-9487-0710EEE3372E}" type="datetime1">
              <a:rPr lang="zh-CN" altLang="en-US"/>
              <a:pPr/>
              <a:t>2018/10/8</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7286D3D2-1333-4300-B686-3BD9D212797D}" type="slidenum">
              <a:rPr lang="en-US" altLang="zh-CN"/>
              <a:pPr/>
              <a:t>‹#›</a:t>
            </a:fld>
            <a:r>
              <a:rPr lang="en-US" altLang="zh-CN"/>
              <a:t>/112</a:t>
            </a:r>
          </a:p>
        </p:txBody>
      </p:sp>
    </p:spTree>
    <p:extLst>
      <p:ext uri="{BB962C8B-B14F-4D97-AF65-F5344CB8AC3E}">
        <p14:creationId xmlns:p14="http://schemas.microsoft.com/office/powerpoint/2010/main" val="3891232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166813"/>
            <a:ext cx="3810000" cy="604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66813"/>
            <a:ext cx="3811588" cy="604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DF78E52-37F6-4281-B585-D53BF0C2346E}" type="datetime1">
              <a:rPr lang="zh-CN" altLang="en-US"/>
              <a:pPr/>
              <a:t>2018/10/8</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DBE7EF43-12AE-49BD-8EE7-4E88AA4D6D00}" type="slidenum">
              <a:rPr lang="en-US" altLang="zh-CN"/>
              <a:pPr/>
              <a:t>‹#›</a:t>
            </a:fld>
            <a:r>
              <a:rPr lang="en-US" altLang="zh-CN"/>
              <a:t>/112</a:t>
            </a:r>
          </a:p>
        </p:txBody>
      </p:sp>
    </p:spTree>
    <p:extLst>
      <p:ext uri="{BB962C8B-B14F-4D97-AF65-F5344CB8AC3E}">
        <p14:creationId xmlns:p14="http://schemas.microsoft.com/office/powerpoint/2010/main" val="39997095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C7CC8D4-731C-4096-BD1B-9D322EA6E18D}" type="datetime1">
              <a:rPr lang="zh-CN" altLang="en-US"/>
              <a:pPr/>
              <a:t>2018/10/8</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计算机学院</a:t>
            </a:r>
          </a:p>
        </p:txBody>
      </p:sp>
      <p:sp>
        <p:nvSpPr>
          <p:cNvPr id="9" name="灯片编号占位符 8"/>
          <p:cNvSpPr>
            <a:spLocks noGrp="1"/>
          </p:cNvSpPr>
          <p:nvPr>
            <p:ph type="sldNum" sz="quarter" idx="12"/>
          </p:nvPr>
        </p:nvSpPr>
        <p:spPr/>
        <p:txBody>
          <a:bodyPr/>
          <a:lstStyle>
            <a:lvl1pPr>
              <a:defRPr/>
            </a:lvl1pPr>
          </a:lstStyle>
          <a:p>
            <a:fld id="{660824F5-A405-4D9C-9E7F-A9124FAB7E0B}" type="slidenum">
              <a:rPr lang="en-US" altLang="zh-CN"/>
              <a:pPr/>
              <a:t>‹#›</a:t>
            </a:fld>
            <a:r>
              <a:rPr lang="en-US" altLang="zh-CN"/>
              <a:t>/112</a:t>
            </a:r>
          </a:p>
        </p:txBody>
      </p:sp>
    </p:spTree>
    <p:extLst>
      <p:ext uri="{BB962C8B-B14F-4D97-AF65-F5344CB8AC3E}">
        <p14:creationId xmlns:p14="http://schemas.microsoft.com/office/powerpoint/2010/main" val="287628406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9B9273-872A-4F3B-95D1-E5498C646A21}" type="datetime1">
              <a:rPr lang="zh-CN" altLang="en-US"/>
              <a:pPr/>
              <a:t>2018/10/8</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计算机学院</a:t>
            </a:r>
          </a:p>
        </p:txBody>
      </p:sp>
      <p:sp>
        <p:nvSpPr>
          <p:cNvPr id="5" name="灯片编号占位符 4"/>
          <p:cNvSpPr>
            <a:spLocks noGrp="1"/>
          </p:cNvSpPr>
          <p:nvPr>
            <p:ph type="sldNum" sz="quarter" idx="12"/>
          </p:nvPr>
        </p:nvSpPr>
        <p:spPr/>
        <p:txBody>
          <a:bodyPr/>
          <a:lstStyle>
            <a:lvl1pPr>
              <a:defRPr/>
            </a:lvl1pPr>
          </a:lstStyle>
          <a:p>
            <a:fld id="{A33303DE-4C9C-4692-B42A-050E60D1AFBF}" type="slidenum">
              <a:rPr lang="en-US" altLang="zh-CN"/>
              <a:pPr/>
              <a:t>‹#›</a:t>
            </a:fld>
            <a:r>
              <a:rPr lang="en-US" altLang="zh-CN"/>
              <a:t>/112</a:t>
            </a:r>
          </a:p>
        </p:txBody>
      </p:sp>
    </p:spTree>
    <p:extLst>
      <p:ext uri="{BB962C8B-B14F-4D97-AF65-F5344CB8AC3E}">
        <p14:creationId xmlns:p14="http://schemas.microsoft.com/office/powerpoint/2010/main" val="42212819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4B008A3-CB0D-4B3A-B9B0-3649CBEC1439}" type="datetime1">
              <a:rPr lang="zh-CN" altLang="en-US"/>
              <a:pPr/>
              <a:t>2018/10/8</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计算机学院</a:t>
            </a:r>
          </a:p>
        </p:txBody>
      </p:sp>
      <p:sp>
        <p:nvSpPr>
          <p:cNvPr id="4" name="灯片编号占位符 3"/>
          <p:cNvSpPr>
            <a:spLocks noGrp="1"/>
          </p:cNvSpPr>
          <p:nvPr>
            <p:ph type="sldNum" sz="quarter" idx="12"/>
          </p:nvPr>
        </p:nvSpPr>
        <p:spPr/>
        <p:txBody>
          <a:bodyPr/>
          <a:lstStyle>
            <a:lvl1pPr>
              <a:defRPr/>
            </a:lvl1pPr>
          </a:lstStyle>
          <a:p>
            <a:fld id="{696C85D9-04ED-4B83-972D-15138FFE1CAC}" type="slidenum">
              <a:rPr lang="en-US" altLang="zh-CN"/>
              <a:pPr/>
              <a:t>‹#›</a:t>
            </a:fld>
            <a:r>
              <a:rPr lang="en-US" altLang="zh-CN"/>
              <a:t>/112</a:t>
            </a:r>
          </a:p>
        </p:txBody>
      </p:sp>
    </p:spTree>
    <p:extLst>
      <p:ext uri="{BB962C8B-B14F-4D97-AF65-F5344CB8AC3E}">
        <p14:creationId xmlns:p14="http://schemas.microsoft.com/office/powerpoint/2010/main" val="339449183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1342E26-7122-4F6D-AA79-6DFDEA875CE0}" type="datetime1">
              <a:rPr lang="zh-CN" altLang="en-US"/>
              <a:pPr/>
              <a:t>2018/10/8</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FEEBB880-0912-4CFA-B3A0-8692FAB1C743}" type="slidenum">
              <a:rPr lang="en-US" altLang="zh-CN"/>
              <a:pPr/>
              <a:t>‹#›</a:t>
            </a:fld>
            <a:r>
              <a:rPr lang="en-US" altLang="zh-CN"/>
              <a:t>/112</a:t>
            </a:r>
          </a:p>
        </p:txBody>
      </p:sp>
    </p:spTree>
    <p:extLst>
      <p:ext uri="{BB962C8B-B14F-4D97-AF65-F5344CB8AC3E}">
        <p14:creationId xmlns:p14="http://schemas.microsoft.com/office/powerpoint/2010/main" val="67737238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4CF98C1-CED9-4988-8F98-D76220BD3000}" type="datetime1">
              <a:rPr lang="zh-CN" altLang="en-US"/>
              <a:pPr/>
              <a:t>2018/10/8</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FB8061F5-EEA4-47AC-BB2A-CF8D0AE0F1DD}" type="slidenum">
              <a:rPr lang="en-US" altLang="zh-CN"/>
              <a:pPr/>
              <a:t>‹#›</a:t>
            </a:fld>
            <a:r>
              <a:rPr lang="en-US" altLang="zh-CN"/>
              <a:t>/112</a:t>
            </a:r>
          </a:p>
        </p:txBody>
      </p:sp>
    </p:spTree>
    <p:extLst>
      <p:ext uri="{BB962C8B-B14F-4D97-AF65-F5344CB8AC3E}">
        <p14:creationId xmlns:p14="http://schemas.microsoft.com/office/powerpoint/2010/main" val="36944970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rgbClr val="FFFFFF"/>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83" name="Rectangle 11"/>
          <p:cNvSpPr>
            <a:spLocks noChangeArrowheads="1"/>
          </p:cNvSpPr>
          <p:nvPr userDrawn="1"/>
        </p:nvSpPr>
        <p:spPr bwMode="auto">
          <a:xfrm>
            <a:off x="0" y="6553200"/>
            <a:ext cx="9144000" cy="3048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76"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078" name="Rectangle 6"/>
          <p:cNvSpPr>
            <a:spLocks noGrp="1" noChangeArrowheads="1"/>
          </p:cNvSpPr>
          <p:nvPr>
            <p:ph type="title"/>
          </p:nvPr>
        </p:nvSpPr>
        <p:spPr bwMode="auto">
          <a:xfrm>
            <a:off x="1143000" y="304800"/>
            <a:ext cx="755808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7"/>
          <p:cNvSpPr>
            <a:spLocks noGrp="1" noChangeArrowheads="1"/>
          </p:cNvSpPr>
          <p:nvPr>
            <p:ph type="body" idx="1"/>
          </p:nvPr>
        </p:nvSpPr>
        <p:spPr bwMode="auto">
          <a:xfrm>
            <a:off x="1066800" y="1166813"/>
            <a:ext cx="77739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p>
            <a:pPr lvl="0"/>
            <a:r>
              <a:rPr lang="zh-CN" altLang="en-US" smtClean="0"/>
              <a:t>单击此处编辑母版文本样式</a:t>
            </a:r>
          </a:p>
        </p:txBody>
      </p:sp>
      <p:sp>
        <p:nvSpPr>
          <p:cNvPr id="3080" name="Rectangle 8"/>
          <p:cNvSpPr>
            <a:spLocks noGrp="1" noChangeArrowheads="1"/>
          </p:cNvSpPr>
          <p:nvPr>
            <p:ph type="dt" sz="half" idx="2"/>
          </p:nvPr>
        </p:nvSpPr>
        <p:spPr bwMode="auto">
          <a:xfrm>
            <a:off x="10144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buClrTx/>
              <a:buFontTx/>
              <a:buNone/>
              <a:defRPr kumimoji="0" sz="1800">
                <a:solidFill>
                  <a:srgbClr val="00FF00"/>
                </a:solidFill>
                <a:latin typeface="+mn-lt"/>
                <a:ea typeface="+mn-ea"/>
              </a:defRPr>
            </a:lvl1pPr>
          </a:lstStyle>
          <a:p>
            <a:fld id="{283DDD22-2FEF-413E-9599-FED5A34E463C}" type="datetime1">
              <a:rPr lang="zh-CN" altLang="en-US"/>
              <a:pPr/>
              <a:t>2018/10/8</a:t>
            </a:fld>
            <a:endParaRPr lang="en-US" altLang="zh-CN"/>
          </a:p>
        </p:txBody>
      </p:sp>
      <p:sp>
        <p:nvSpPr>
          <p:cNvPr id="3081" name="Rectangle 9"/>
          <p:cNvSpPr>
            <a:spLocks noGrp="1" noChangeArrowheads="1"/>
          </p:cNvSpPr>
          <p:nvPr>
            <p:ph type="ftr" sz="quarter" idx="3"/>
          </p:nvPr>
        </p:nvSpPr>
        <p:spPr bwMode="auto">
          <a:xfrm>
            <a:off x="2921000" y="6542088"/>
            <a:ext cx="3959225"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buClrTx/>
              <a:buFontTx/>
              <a:buNone/>
              <a:defRPr kumimoji="0" sz="1800">
                <a:solidFill>
                  <a:srgbClr val="00FF00"/>
                </a:solidFill>
                <a:latin typeface="楷体_GB2312" pitchFamily="49" charset="-122"/>
                <a:ea typeface="楷体_GB2312" pitchFamily="49" charset="-122"/>
              </a:defRPr>
            </a:lvl1pPr>
          </a:lstStyle>
          <a:p>
            <a:r>
              <a:rPr lang="zh-CN" altLang="en-US"/>
              <a:t>计算机学院</a:t>
            </a:r>
          </a:p>
        </p:txBody>
      </p:sp>
      <p:sp>
        <p:nvSpPr>
          <p:cNvPr id="3082" name="Rectangle 10"/>
          <p:cNvSpPr>
            <a:spLocks noGrp="1" noChangeArrowheads="1"/>
          </p:cNvSpPr>
          <p:nvPr>
            <p:ph type="sldNum" sz="quarter" idx="4"/>
          </p:nvPr>
        </p:nvSpPr>
        <p:spPr bwMode="auto">
          <a:xfrm>
            <a:off x="68818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buClrTx/>
              <a:buFontTx/>
              <a:buNone/>
              <a:defRPr kumimoji="0" sz="1800">
                <a:solidFill>
                  <a:srgbClr val="00FF00"/>
                </a:solidFill>
                <a:latin typeface="+mn-lt"/>
                <a:ea typeface="+mn-ea"/>
              </a:defRPr>
            </a:lvl1pPr>
          </a:lstStyle>
          <a:p>
            <a:fld id="{36700CE5-02A9-4EF8-B093-410986B0404C}" type="slidenum">
              <a:rPr lang="en-US" altLang="zh-CN"/>
              <a:pPr/>
              <a:t>‹#›</a:t>
            </a:fld>
            <a:r>
              <a:rPr lang="en-US" altLang="zh-CN"/>
              <a:t>/112</a:t>
            </a:r>
          </a:p>
        </p:txBody>
      </p:sp>
      <p:sp>
        <p:nvSpPr>
          <p:cNvPr id="3084" name="Rectangle 12"/>
          <p:cNvSpPr>
            <a:spLocks noChangeArrowheads="1"/>
          </p:cNvSpPr>
          <p:nvPr userDrawn="1"/>
        </p:nvSpPr>
        <p:spPr bwMode="auto">
          <a:xfrm>
            <a:off x="1143000" y="0"/>
            <a:ext cx="8001000" cy="2413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Rectangle 13"/>
          <p:cNvSpPr>
            <a:spLocks noChangeArrowheads="1"/>
          </p:cNvSpPr>
          <p:nvPr userDrawn="1"/>
        </p:nvSpPr>
        <p:spPr bwMode="auto">
          <a:xfrm>
            <a:off x="8991600" y="228600"/>
            <a:ext cx="152400" cy="63246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89" name="Picture 17" descr="图标-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200" y="228600"/>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hf hdr="0"/>
  <p:txStyles>
    <p:titleStyle>
      <a:lvl1pPr algn="ctr" rtl="0" fontAlgn="base">
        <a:spcBef>
          <a:spcPct val="0"/>
        </a:spcBef>
        <a:spcAft>
          <a:spcPct val="0"/>
        </a:spcAft>
        <a:defRPr kumimoji="1" sz="4000" b="1">
          <a:solidFill>
            <a:srgbClr val="CC00CC"/>
          </a:solidFill>
          <a:latin typeface="+mj-lt"/>
          <a:ea typeface="+mj-ea"/>
          <a:cs typeface="+mj-cs"/>
        </a:defRPr>
      </a:lvl1pPr>
      <a:lvl2pPr algn="ctr" rtl="0" fontAlgn="base">
        <a:spcBef>
          <a:spcPct val="0"/>
        </a:spcBef>
        <a:spcAft>
          <a:spcPct val="0"/>
        </a:spcAft>
        <a:defRPr kumimoji="1" sz="4000" b="1">
          <a:solidFill>
            <a:srgbClr val="CC00CC"/>
          </a:solidFill>
          <a:latin typeface="黑体" pitchFamily="2" charset="-122"/>
          <a:ea typeface="黑体" pitchFamily="2" charset="-122"/>
        </a:defRPr>
      </a:lvl2pPr>
      <a:lvl3pPr algn="ctr" rtl="0" fontAlgn="base">
        <a:spcBef>
          <a:spcPct val="0"/>
        </a:spcBef>
        <a:spcAft>
          <a:spcPct val="0"/>
        </a:spcAft>
        <a:defRPr kumimoji="1" sz="4000" b="1">
          <a:solidFill>
            <a:srgbClr val="CC00CC"/>
          </a:solidFill>
          <a:latin typeface="黑体" pitchFamily="2" charset="-122"/>
          <a:ea typeface="黑体" pitchFamily="2" charset="-122"/>
        </a:defRPr>
      </a:lvl3pPr>
      <a:lvl4pPr algn="ctr" rtl="0" fontAlgn="base">
        <a:spcBef>
          <a:spcPct val="0"/>
        </a:spcBef>
        <a:spcAft>
          <a:spcPct val="0"/>
        </a:spcAft>
        <a:defRPr kumimoji="1" sz="4000" b="1">
          <a:solidFill>
            <a:srgbClr val="CC00CC"/>
          </a:solidFill>
          <a:latin typeface="黑体" pitchFamily="2" charset="-122"/>
          <a:ea typeface="黑体" pitchFamily="2" charset="-122"/>
        </a:defRPr>
      </a:lvl4pPr>
      <a:lvl5pPr algn="ctr" rtl="0" fontAlgn="base">
        <a:spcBef>
          <a:spcPct val="0"/>
        </a:spcBef>
        <a:spcAft>
          <a:spcPct val="0"/>
        </a:spcAft>
        <a:defRPr kumimoji="1" sz="4000" b="1">
          <a:solidFill>
            <a:srgbClr val="CC00CC"/>
          </a:solidFill>
          <a:latin typeface="黑体" pitchFamily="2" charset="-122"/>
          <a:ea typeface="黑体" pitchFamily="2" charset="-122"/>
        </a:defRPr>
      </a:lvl5pPr>
      <a:lvl6pPr marL="457200" algn="ctr" rtl="0" fontAlgn="base">
        <a:spcBef>
          <a:spcPct val="0"/>
        </a:spcBef>
        <a:spcAft>
          <a:spcPct val="0"/>
        </a:spcAft>
        <a:defRPr kumimoji="1" sz="4000" b="1">
          <a:solidFill>
            <a:srgbClr val="CC00CC"/>
          </a:solidFill>
          <a:latin typeface="黑体" pitchFamily="2" charset="-122"/>
          <a:ea typeface="黑体" pitchFamily="2" charset="-122"/>
        </a:defRPr>
      </a:lvl6pPr>
      <a:lvl7pPr marL="914400" algn="ctr" rtl="0" fontAlgn="base">
        <a:spcBef>
          <a:spcPct val="0"/>
        </a:spcBef>
        <a:spcAft>
          <a:spcPct val="0"/>
        </a:spcAft>
        <a:defRPr kumimoji="1" sz="4000" b="1">
          <a:solidFill>
            <a:srgbClr val="CC00CC"/>
          </a:solidFill>
          <a:latin typeface="黑体" pitchFamily="2" charset="-122"/>
          <a:ea typeface="黑体" pitchFamily="2" charset="-122"/>
        </a:defRPr>
      </a:lvl7pPr>
      <a:lvl8pPr marL="1371600" algn="ctr" rtl="0" fontAlgn="base">
        <a:spcBef>
          <a:spcPct val="0"/>
        </a:spcBef>
        <a:spcAft>
          <a:spcPct val="0"/>
        </a:spcAft>
        <a:defRPr kumimoji="1" sz="4000" b="1">
          <a:solidFill>
            <a:srgbClr val="CC00CC"/>
          </a:solidFill>
          <a:latin typeface="黑体" pitchFamily="2" charset="-122"/>
          <a:ea typeface="黑体" pitchFamily="2" charset="-122"/>
        </a:defRPr>
      </a:lvl8pPr>
      <a:lvl9pPr marL="1828800" algn="ctr" rtl="0" fontAlgn="base">
        <a:spcBef>
          <a:spcPct val="0"/>
        </a:spcBef>
        <a:spcAft>
          <a:spcPct val="0"/>
        </a:spcAft>
        <a:defRPr kumimoji="1" sz="4000" b="1">
          <a:solidFill>
            <a:srgbClr val="CC00CC"/>
          </a:solidFill>
          <a:latin typeface="黑体" pitchFamily="2" charset="-122"/>
          <a:ea typeface="黑体" pitchFamily="2" charset="-122"/>
        </a:defRPr>
      </a:lvl9pPr>
    </p:titleStyle>
    <p:bodyStyle>
      <a:lvl1pPr marL="342900" indent="-342900" algn="just" rtl="0" fontAlgn="base">
        <a:lnSpc>
          <a:spcPct val="120000"/>
        </a:lnSpc>
        <a:spcBef>
          <a:spcPct val="0"/>
        </a:spcBef>
        <a:spcAft>
          <a:spcPct val="0"/>
        </a:spcAft>
        <a:buClr>
          <a:srgbClr val="00FF00"/>
        </a:buClr>
        <a:buFont typeface="Wingdings" pitchFamily="2" charset="2"/>
        <a:buChar char="§"/>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Times New Roman" pitchFamily="18" charset="0"/>
          <a:ea typeface="宋体" pitchFamily="2" charset="-122"/>
        </a:defRPr>
      </a:lvl2pPr>
      <a:lvl3pPr marL="1143000" indent="-228600" algn="l" rtl="0" fontAlgn="base">
        <a:spcBef>
          <a:spcPct val="20000"/>
        </a:spcBef>
        <a:spcAft>
          <a:spcPct val="0"/>
        </a:spcAft>
        <a:buChar char="•"/>
        <a:defRPr kumimoji="1" sz="2400">
          <a:solidFill>
            <a:schemeClr val="tx1"/>
          </a:solidFill>
          <a:latin typeface="Times New Roman" pitchFamily="18" charset="0"/>
          <a:ea typeface="宋体" pitchFamily="2" charset="-122"/>
        </a:defRPr>
      </a:lvl3pPr>
      <a:lvl4pPr marL="1600200" indent="-228600" algn="l" rtl="0" fontAlgn="base">
        <a:spcBef>
          <a:spcPct val="20000"/>
        </a:spcBef>
        <a:spcAft>
          <a:spcPct val="0"/>
        </a:spcAft>
        <a:buChar char="–"/>
        <a:defRPr kumimoji="1" sz="2000">
          <a:solidFill>
            <a:schemeClr val="tx1"/>
          </a:solidFill>
          <a:latin typeface="Times New Roman" pitchFamily="18" charset="0"/>
          <a:ea typeface="宋体" pitchFamily="2" charset="-122"/>
        </a:defRPr>
      </a:lvl4pPr>
      <a:lvl5pPr marL="2057400" indent="-228600" algn="l" rtl="0" fontAlgn="base">
        <a:spcBef>
          <a:spcPct val="20000"/>
        </a:spcBef>
        <a:spcAft>
          <a:spcPct val="0"/>
        </a:spcAft>
        <a:buChar char="»"/>
        <a:defRPr kumimoji="1" sz="2000">
          <a:solidFill>
            <a:schemeClr val="tx1"/>
          </a:solidFill>
          <a:latin typeface="Times New Roman" pitchFamily="18" charset="0"/>
          <a:ea typeface="宋体" pitchFamily="2" charset="-122"/>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65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65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buClrTx/>
              <a:buFontTx/>
              <a:buNone/>
              <a:defRPr sz="1400" b="0">
                <a:latin typeface="Times New Roman" pitchFamily="18" charset="0"/>
              </a:defRPr>
            </a:lvl1pPr>
          </a:lstStyle>
          <a:p>
            <a:fld id="{C8806508-DCD4-45DC-94B1-29FCAE98B9CB}" type="datetime1">
              <a:rPr lang="zh-CN" altLang="en-US"/>
              <a:pPr/>
              <a:t>2018/10/8</a:t>
            </a:fld>
            <a:endParaRPr lang="en-US" altLang="zh-CN"/>
          </a:p>
        </p:txBody>
      </p:sp>
      <p:sp>
        <p:nvSpPr>
          <p:cNvPr id="2365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buClrTx/>
              <a:buFontTx/>
              <a:buNone/>
              <a:defRPr sz="1400" b="0">
                <a:latin typeface="Times New Roman" pitchFamily="18" charset="0"/>
              </a:defRPr>
            </a:lvl1pPr>
          </a:lstStyle>
          <a:p>
            <a:r>
              <a:rPr lang="en-US" altLang="zh-CN"/>
              <a:t>计算机科学与工程学院</a:t>
            </a:r>
          </a:p>
        </p:txBody>
      </p:sp>
      <p:sp>
        <p:nvSpPr>
          <p:cNvPr id="2365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buClrTx/>
              <a:buFontTx/>
              <a:buNone/>
              <a:defRPr sz="1400" b="0">
                <a:latin typeface="Times New Roman" pitchFamily="18" charset="0"/>
              </a:defRPr>
            </a:lvl1pPr>
          </a:lstStyle>
          <a:p>
            <a:fld id="{78379AA4-CF18-447F-B6BC-6213C478DFA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2" name="Rectangle 12"/>
          <p:cNvSpPr>
            <a:spLocks noChangeArrowheads="1"/>
          </p:cNvSpPr>
          <p:nvPr/>
        </p:nvSpPr>
        <p:spPr bwMode="auto">
          <a:xfrm>
            <a:off x="1066800" y="3932238"/>
            <a:ext cx="6858000"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lnSpc>
                <a:spcPct val="100000"/>
              </a:lnSpc>
              <a:buClrTx/>
              <a:buFontTx/>
              <a:buNone/>
            </a:pPr>
            <a:r>
              <a:rPr lang="zh-CN" altLang="en-US" sz="4800" dirty="0" smtClean="0">
                <a:solidFill>
                  <a:srgbClr val="0000FF"/>
                </a:solidFill>
                <a:latin typeface="黑体" pitchFamily="2" charset="-122"/>
                <a:ea typeface="楷体_GB2312" pitchFamily="49" charset="-122"/>
              </a:rPr>
              <a:t>代术成</a:t>
            </a:r>
            <a:endParaRPr lang="zh-CN" altLang="en-US" sz="4800" dirty="0">
              <a:solidFill>
                <a:srgbClr val="0000FF"/>
              </a:solidFill>
              <a:latin typeface="黑体" pitchFamily="2" charset="-122"/>
              <a:ea typeface="楷体_GB2312" pitchFamily="49" charset="-122"/>
            </a:endParaRPr>
          </a:p>
        </p:txBody>
      </p:sp>
      <p:sp>
        <p:nvSpPr>
          <p:cNvPr id="102413" name="Rectangle 13"/>
          <p:cNvSpPr>
            <a:spLocks noChangeArrowheads="1"/>
          </p:cNvSpPr>
          <p:nvPr/>
        </p:nvSpPr>
        <p:spPr bwMode="auto">
          <a:xfrm>
            <a:off x="457200" y="4495800"/>
            <a:ext cx="8382000" cy="230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50000"/>
              </a:lnSpc>
            </a:pPr>
            <a:r>
              <a:rPr lang="en-US" altLang="zh-CN" sz="3200" dirty="0">
                <a:solidFill>
                  <a:srgbClr val="990033"/>
                </a:solidFill>
                <a:latin typeface="黑体" pitchFamily="2" charset="-122"/>
                <a:ea typeface="黑体" pitchFamily="2" charset="-122"/>
              </a:rPr>
              <a:t>Email</a:t>
            </a:r>
            <a:r>
              <a:rPr lang="zh-CN" altLang="en-US" sz="3200" dirty="0" smtClean="0">
                <a:solidFill>
                  <a:srgbClr val="990033"/>
                </a:solidFill>
                <a:latin typeface="黑体" pitchFamily="2" charset="-122"/>
                <a:ea typeface="黑体" pitchFamily="2" charset="-122"/>
              </a:rPr>
              <a:t>：</a:t>
            </a:r>
            <a:r>
              <a:rPr lang="en-US" altLang="zh-CN" sz="3200" dirty="0" smtClean="0">
                <a:solidFill>
                  <a:srgbClr val="990033"/>
                </a:solidFill>
                <a:latin typeface="黑体" pitchFamily="2" charset="-122"/>
                <a:ea typeface="黑体" pitchFamily="2" charset="-122"/>
              </a:rPr>
              <a:t>daishucheng@scu.edu.cn</a:t>
            </a:r>
            <a:endParaRPr lang="en-US" altLang="zh-CN" sz="3200" dirty="0">
              <a:solidFill>
                <a:srgbClr val="990033"/>
              </a:solidFill>
              <a:latin typeface="黑体" pitchFamily="2" charset="-122"/>
              <a:ea typeface="黑体" pitchFamily="2" charset="-122"/>
            </a:endParaRPr>
          </a:p>
          <a:p>
            <a:pPr algn="ctr">
              <a:lnSpc>
                <a:spcPct val="150000"/>
              </a:lnSpc>
            </a:pPr>
            <a:r>
              <a:rPr lang="en-US" altLang="zh-CN" sz="3200" dirty="0" smtClean="0">
                <a:solidFill>
                  <a:srgbClr val="990033"/>
                </a:solidFill>
                <a:latin typeface="黑体" pitchFamily="2" charset="-122"/>
                <a:ea typeface="黑体" pitchFamily="2" charset="-122"/>
              </a:rPr>
              <a:t>18980455872</a:t>
            </a:r>
            <a:endParaRPr lang="en-US" altLang="zh-CN" sz="3200" dirty="0">
              <a:solidFill>
                <a:srgbClr val="990033"/>
              </a:solidFill>
              <a:latin typeface="黑体" pitchFamily="2" charset="-122"/>
              <a:ea typeface="黑体" pitchFamily="2" charset="-122"/>
            </a:endParaRPr>
          </a:p>
          <a:p>
            <a:pPr algn="ctr">
              <a:lnSpc>
                <a:spcPct val="150000"/>
              </a:lnSpc>
            </a:pPr>
            <a:fld id="{36597D0E-374A-4E43-9837-A3F0AC8F9860}" type="datetime3">
              <a:rPr lang="zh-CN" altLang="en-US" sz="3200">
                <a:solidFill>
                  <a:srgbClr val="00CC99"/>
                </a:solidFill>
                <a:latin typeface="黑体" pitchFamily="2" charset="-122"/>
                <a:ea typeface="黑体" pitchFamily="2" charset="-122"/>
              </a:rPr>
              <a:pPr algn="ctr">
                <a:lnSpc>
                  <a:spcPct val="150000"/>
                </a:lnSpc>
              </a:pPr>
              <a:t>2018年10月8日星期一</a:t>
            </a:fld>
            <a:endParaRPr lang="en-US" altLang="zh-CN" sz="3200" dirty="0">
              <a:solidFill>
                <a:srgbClr val="00CC99"/>
              </a:solidFill>
              <a:latin typeface="黑体" pitchFamily="2" charset="-122"/>
              <a:ea typeface="黑体" pitchFamily="2" charset="-122"/>
            </a:endParaRPr>
          </a:p>
        </p:txBody>
      </p:sp>
      <p:sp>
        <p:nvSpPr>
          <p:cNvPr id="102414" name="WordArt 14"/>
          <p:cNvSpPr>
            <a:spLocks noChangeArrowheads="1" noChangeShapeType="1" noTextEdit="1"/>
          </p:cNvSpPr>
          <p:nvPr/>
        </p:nvSpPr>
        <p:spPr bwMode="auto">
          <a:xfrm>
            <a:off x="406400" y="1524000"/>
            <a:ext cx="8280400" cy="23622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9600" kern="10">
                <a:ln w="6350">
                  <a:solidFill>
                    <a:srgbClr val="CC00CC"/>
                  </a:solidFill>
                  <a:round/>
                  <a:headEnd/>
                  <a:tailEnd/>
                </a:ln>
                <a:solidFill>
                  <a:srgbClr val="CC00CC"/>
                </a:solidFill>
                <a:latin typeface="黑体"/>
                <a:ea typeface="黑体"/>
              </a:rPr>
              <a:t>离散　　数学</a:t>
            </a:r>
          </a:p>
        </p:txBody>
      </p:sp>
      <p:sp>
        <p:nvSpPr>
          <p:cNvPr id="102415" name="WordArt 15"/>
          <p:cNvSpPr>
            <a:spLocks noChangeArrowheads="1" noChangeShapeType="1" noTextEdit="1"/>
          </p:cNvSpPr>
          <p:nvPr/>
        </p:nvSpPr>
        <p:spPr bwMode="auto">
          <a:xfrm>
            <a:off x="3048000" y="3200400"/>
            <a:ext cx="2809875" cy="5619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4400" kern="10">
                <a:ln w="9525" cap="sq">
                  <a:solidFill>
                    <a:srgbClr val="00FF00"/>
                  </a:solidFill>
                  <a:round/>
                  <a:headEnd type="none" w="sm" len="sm"/>
                  <a:tailEnd type="none" w="sm" len="sm"/>
                </a:ln>
                <a:solidFill>
                  <a:srgbClr val="008080"/>
                </a:solidFill>
                <a:latin typeface="黑体"/>
                <a:ea typeface="黑体"/>
              </a:rPr>
              <a:t>计算机学院</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D9CD43-0FAC-4A63-90CA-7787786EB86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F2FA06E-7547-417A-B0B2-23C1C83517D5}" type="slidenum">
              <a:rPr lang="en-US" altLang="zh-CN"/>
              <a:pPr/>
              <a:t>10</a:t>
            </a:fld>
            <a:r>
              <a:rPr lang="en-US" altLang="zh-CN"/>
              <a:t>/112</a:t>
            </a:r>
          </a:p>
        </p:txBody>
      </p:sp>
      <p:sp>
        <p:nvSpPr>
          <p:cNvPr id="340994"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40996" name="Rectangle 4"/>
          <p:cNvSpPr>
            <a:spLocks noChangeArrowheads="1"/>
          </p:cNvSpPr>
          <p:nvPr/>
        </p:nvSpPr>
        <p:spPr bwMode="auto">
          <a:xfrm>
            <a:off x="1066800" y="1143000"/>
            <a:ext cx="76962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a:solidFill>
                  <a:srgbClr val="FF3300"/>
                </a:solidFill>
                <a:latin typeface="黑体" pitchFamily="2" charset="-122"/>
                <a:ea typeface="黑体" pitchFamily="2" charset="-122"/>
              </a:rPr>
              <a:t>3) </a:t>
            </a:r>
            <a:r>
              <a:rPr lang="en-US" altLang="zh-CN">
                <a:solidFill>
                  <a:srgbClr val="FF3300"/>
                </a:solidFill>
                <a:latin typeface="楷体_GB2312" pitchFamily="49" charset="-122"/>
                <a:ea typeface="楷体_GB2312" pitchFamily="49" charset="-122"/>
              </a:rPr>
              <a:t>ES</a:t>
            </a:r>
            <a:r>
              <a:rPr lang="zh-CN" altLang="en-US">
                <a:solidFill>
                  <a:srgbClr val="FF3300"/>
                </a:solidFill>
                <a:latin typeface="楷体_GB2312" pitchFamily="49" charset="-122"/>
                <a:ea typeface="楷体_GB2312" pitchFamily="49" charset="-122"/>
              </a:rPr>
              <a:t>规则</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存在指定规则、</a:t>
            </a:r>
            <a:r>
              <a:rPr lang="zh-CN" altLang="en-US">
                <a:solidFill>
                  <a:srgbClr val="CC0099"/>
                </a:solidFill>
                <a:latin typeface="楷体_GB2312" pitchFamily="49" charset="-122"/>
                <a:ea typeface="楷体_GB2312" pitchFamily="49" charset="-122"/>
              </a:rPr>
              <a:t>存在量词消去规则</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a:t>
            </a:r>
            <a:r>
              <a:rPr lang="zh-CN" altLang="en-US">
                <a:solidFill>
                  <a:srgbClr val="FF0000"/>
                </a:solidFill>
                <a:latin typeface="黑体" pitchFamily="2" charset="-122"/>
                <a:ea typeface="黑体" pitchFamily="2" charset="-122"/>
              </a:rPr>
              <a:t>	     </a:t>
            </a:r>
          </a:p>
          <a:p>
            <a:pPr marL="342900" indent="-342900" algn="just">
              <a:buClr>
                <a:srgbClr val="FF3300"/>
              </a:buClr>
            </a:pPr>
            <a:r>
              <a:rPr lang="zh-CN" altLang="en-US">
                <a:solidFill>
                  <a:srgbClr val="0000FF"/>
                </a:solidFill>
              </a:rPr>
              <a:t>          （</a:t>
            </a:r>
            <a:r>
              <a:rPr lang="en-US">
                <a:solidFill>
                  <a:srgbClr val="0000FF"/>
                </a:solidFill>
              </a:rPr>
              <a:t></a:t>
            </a:r>
            <a:r>
              <a:rPr lang="en-US" altLang="en-US" noProof="1">
                <a:solidFill>
                  <a:srgbClr val="0000FF"/>
                </a:solidFill>
              </a:rPr>
              <a:t>x)G(x</a:t>
            </a:r>
            <a:r>
              <a:rPr lang="zh-CN" altLang="en-US">
                <a:solidFill>
                  <a:srgbClr val="0000FF"/>
                </a:solidFill>
              </a:rPr>
              <a:t>） </a:t>
            </a:r>
            <a:r>
              <a:rPr lang="en-US" altLang="zh-CN">
                <a:solidFill>
                  <a:srgbClr val="0000FF"/>
                </a:solidFill>
                <a:latin typeface="黑体" pitchFamily="2" charset="-122"/>
                <a:ea typeface="黑体" pitchFamily="2" charset="-122"/>
              </a:rPr>
              <a:t>G</a:t>
            </a:r>
            <a:r>
              <a:rPr lang="zh-CN" altLang="en-US">
                <a:solidFill>
                  <a:srgbClr val="0000FF"/>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c</a:t>
            </a:r>
            <a:r>
              <a:rPr lang="zh-CN" altLang="en-US">
                <a:solidFill>
                  <a:srgbClr val="0000FF"/>
                </a:solidFill>
                <a:latin typeface="黑体" pitchFamily="2" charset="-122"/>
                <a:ea typeface="黑体" pitchFamily="2" charset="-122"/>
              </a:rPr>
              <a:t>）</a:t>
            </a:r>
            <a:endParaRPr lang="zh-CN" altLang="en-US">
              <a:solidFill>
                <a:srgbClr val="0000FF"/>
              </a:solidFill>
            </a:endParaRPr>
          </a:p>
          <a:p>
            <a:pPr marL="342900" indent="-342900" algn="just">
              <a:buClr>
                <a:srgbClr val="B2B2B2"/>
              </a:buClr>
              <a:buFont typeface="Wingdings" pitchFamily="2" charset="2"/>
              <a:buChar char="n"/>
            </a:pPr>
            <a:r>
              <a:rPr lang="zh-CN" altLang="en-US">
                <a:solidFill>
                  <a:srgbClr val="B2B2B2"/>
                </a:solidFill>
                <a:latin typeface="楷体_GB2312" pitchFamily="49" charset="-122"/>
                <a:ea typeface="楷体_GB2312" pitchFamily="49" charset="-122"/>
              </a:rPr>
              <a:t>注意：以上公式的成立条件：</a:t>
            </a:r>
          </a:p>
          <a:p>
            <a:pPr marL="342900" indent="-342900" algn="just">
              <a:buClr>
                <a:srgbClr val="B2B2B2"/>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1</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c</a:t>
            </a:r>
            <a:r>
              <a:rPr lang="zh-CN" altLang="en-US">
                <a:solidFill>
                  <a:srgbClr val="B2B2B2"/>
                </a:solidFill>
                <a:latin typeface="楷体_GB2312" pitchFamily="49" charset="-122"/>
                <a:ea typeface="楷体_GB2312" pitchFamily="49" charset="-122"/>
              </a:rPr>
              <a:t>是使</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）为真的特定的个体常项；</a:t>
            </a:r>
          </a:p>
          <a:p>
            <a:pPr marL="342900" indent="-342900" algn="just">
              <a:buClr>
                <a:srgbClr val="B2B2B2"/>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2</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c</a:t>
            </a:r>
            <a:r>
              <a:rPr lang="zh-CN" altLang="en-US">
                <a:solidFill>
                  <a:srgbClr val="B2B2B2"/>
                </a:solidFill>
                <a:latin typeface="楷体_GB2312" pitchFamily="49" charset="-122"/>
                <a:ea typeface="楷体_GB2312" pitchFamily="49" charset="-122"/>
              </a:rPr>
              <a:t>不曾在</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）中出现过；</a:t>
            </a:r>
          </a:p>
          <a:p>
            <a:pPr marL="342900" indent="-342900" algn="just">
              <a:buClr>
                <a:srgbClr val="B2B2B2"/>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3</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）中除</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外，还有其他自由变项时，不可用此规则；</a:t>
            </a:r>
          </a:p>
          <a:p>
            <a:pPr marL="342900" indent="-342900" algn="just">
              <a:buClr>
                <a:srgbClr val="B2B2B2"/>
              </a:buClr>
              <a:buFont typeface="Wingdings" pitchFamily="2" charset="2"/>
              <a:buChar char="n"/>
            </a:pPr>
            <a:r>
              <a:rPr lang="zh-CN" altLang="en-US">
                <a:solidFill>
                  <a:srgbClr val="B2B2B2"/>
                </a:solidFill>
                <a:latin typeface="楷体_GB2312" pitchFamily="49" charset="-122"/>
                <a:ea typeface="楷体_GB2312" pitchFamily="49" charset="-122"/>
              </a:rPr>
              <a:t>尤其第一条，</a:t>
            </a:r>
            <a:r>
              <a:rPr lang="en-US" altLang="zh-CN">
                <a:solidFill>
                  <a:srgbClr val="B2B2B2"/>
                </a:solidFill>
                <a:latin typeface="楷体_GB2312" pitchFamily="49" charset="-122"/>
                <a:ea typeface="楷体_GB2312" pitchFamily="49" charset="-122"/>
              </a:rPr>
              <a:t>c</a:t>
            </a:r>
            <a:r>
              <a:rPr lang="zh-CN" altLang="en-US">
                <a:solidFill>
                  <a:srgbClr val="B2B2B2"/>
                </a:solidFill>
                <a:latin typeface="楷体_GB2312" pitchFamily="49" charset="-122"/>
                <a:ea typeface="楷体_GB2312" pitchFamily="49" charset="-122"/>
              </a:rPr>
              <a:t>不是任取一个，而是某些特定的个体！</a:t>
            </a:r>
          </a:p>
          <a:p>
            <a:pPr marL="342900" indent="-342900" algn="just">
              <a:buClr>
                <a:srgbClr val="B2B2B2"/>
              </a:buClr>
            </a:pPr>
            <a:r>
              <a:rPr lang="zh-CN" altLang="en-US">
                <a:solidFill>
                  <a:srgbClr val="B2B2B2"/>
                </a:solidFill>
                <a:latin typeface="楷体_GB2312" pitchFamily="49" charset="-122"/>
                <a:ea typeface="楷体_GB2312" pitchFamily="49" charset="-122"/>
              </a:rPr>
              <a:t>  例：</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是男生，</a:t>
            </a:r>
            <a:r>
              <a:rPr lang="en-US" altLang="zh-CN">
                <a:solidFill>
                  <a:srgbClr val="B2B2B2"/>
                </a:solidFill>
                <a:latin typeface="楷体_GB2312" pitchFamily="49" charset="-122"/>
                <a:ea typeface="楷体_GB2312" pitchFamily="49" charset="-122"/>
              </a:rPr>
              <a:t>c</a:t>
            </a:r>
            <a:r>
              <a:rPr lang="zh-CN" altLang="en-US">
                <a:solidFill>
                  <a:srgbClr val="B2B2B2"/>
                </a:solidFill>
                <a:latin typeface="楷体_GB2312" pitchFamily="49" charset="-122"/>
                <a:ea typeface="楷体_GB2312" pitchFamily="49" charset="-122"/>
              </a:rPr>
              <a:t>：王芳。则：（</a:t>
            </a:r>
            <a:r>
              <a:rPr lang="en-US">
                <a:solidFill>
                  <a:srgbClr val="B2B2B2"/>
                </a:solidFill>
                <a:latin typeface="楷体_GB2312" pitchFamily="49" charset="-122"/>
                <a:ea typeface="楷体_GB2312" pitchFamily="49" charset="-122"/>
              </a:rPr>
              <a:t></a:t>
            </a:r>
            <a:r>
              <a:rPr lang="en-US" altLang="en-US" noProof="1">
                <a:solidFill>
                  <a:srgbClr val="B2B2B2"/>
                </a:solidFill>
                <a:latin typeface="楷体_GB2312" pitchFamily="49" charset="-122"/>
                <a:ea typeface="楷体_GB2312" pitchFamily="49" charset="-122"/>
              </a:rPr>
              <a:t>x)G(x</a:t>
            </a: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c</a:t>
            </a:r>
            <a:r>
              <a:rPr lang="zh-CN" altLang="en-US">
                <a:solidFill>
                  <a:srgbClr val="B2B2B2"/>
                </a:solidFill>
                <a:latin typeface="楷体_GB2312" pitchFamily="49" charset="-122"/>
                <a:ea typeface="楷体_GB2312" pitchFamily="49" charset="-122"/>
              </a:rPr>
              <a:t>）是错误的推理！ 	</a:t>
            </a:r>
            <a:r>
              <a:rPr lang="zh-CN" altLang="en-US">
                <a:solidFill>
                  <a:srgbClr val="FF0000"/>
                </a:solidFill>
                <a:latin typeface="黑体" pitchFamily="2" charset="-122"/>
                <a:ea typeface="黑体" pitchFamily="2" charset="-122"/>
              </a:rPr>
              <a:t>	</a:t>
            </a:r>
            <a:endParaRPr lang="zh-CN" altLang="en-US">
              <a:solidFill>
                <a:srgbClr val="0000FF"/>
              </a:solidFill>
              <a:latin typeface="黑体" pitchFamily="2" charset="-122"/>
              <a:ea typeface="黑体" pitchFamily="2" charset="-122"/>
            </a:endParaRPr>
          </a:p>
          <a:p>
            <a:pPr marL="342900" indent="-342900" algn="just">
              <a:buClr>
                <a:srgbClr val="FF3300"/>
              </a:buClr>
            </a:pPr>
            <a:r>
              <a:rPr lang="zh-CN" altLang="en-US">
                <a:solidFill>
                  <a:srgbClr val="FF3300"/>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EEACB06-9078-4DC6-8C23-8B1EFE245B94}"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141824CB-2780-4B72-AA55-C4AF449D082E}" type="slidenum">
              <a:rPr lang="en-US" altLang="zh-CN"/>
              <a:pPr/>
              <a:t>100</a:t>
            </a:fld>
            <a:r>
              <a:rPr lang="en-US" altLang="zh-CN"/>
              <a:t>/112</a:t>
            </a:r>
          </a:p>
        </p:txBody>
      </p:sp>
      <p:sp>
        <p:nvSpPr>
          <p:cNvPr id="423938" name="Rectangle 2"/>
          <p:cNvSpPr>
            <a:spLocks noGrp="1" noChangeArrowheads="1"/>
          </p:cNvSpPr>
          <p:nvPr>
            <p:ph type="title"/>
          </p:nvPr>
        </p:nvSpPr>
        <p:spPr>
          <a:xfrm>
            <a:off x="1828800" y="271463"/>
            <a:ext cx="7010400" cy="642937"/>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5-12</a:t>
            </a:r>
          </a:p>
        </p:txBody>
      </p:sp>
      <p:sp>
        <p:nvSpPr>
          <p:cNvPr id="423939" name="Rectangle 3"/>
          <p:cNvSpPr>
            <a:spLocks noGrp="1" noChangeArrowheads="1"/>
          </p:cNvSpPr>
          <p:nvPr>
            <p:ph type="body" idx="1"/>
          </p:nvPr>
        </p:nvSpPr>
        <p:spPr>
          <a:xfrm>
            <a:off x="1143000" y="1981200"/>
            <a:ext cx="7772400" cy="4473575"/>
          </a:xfrm>
        </p:spPr>
        <p:txBody>
          <a:bodyPr/>
          <a:lstStyle/>
          <a:p>
            <a:pPr marL="533400" indent="-533400">
              <a:buClr>
                <a:srgbClr val="B2B2B2"/>
              </a:buClr>
              <a:buFont typeface="Wingdings" pitchFamily="2" charset="2"/>
              <a:buNone/>
            </a:pPr>
            <a:r>
              <a:rPr lang="en-US" altLang="zh-CN" sz="2400">
                <a:solidFill>
                  <a:srgbClr val="B2B2B2"/>
                </a:solidFill>
                <a:latin typeface="楷体_GB2312" pitchFamily="49" charset="-122"/>
                <a:ea typeface="楷体_GB2312" pitchFamily="49" charset="-122"/>
              </a:rPr>
              <a:t>1.</a:t>
            </a:r>
            <a:r>
              <a:rPr lang="zh-CN" altLang="en-US" sz="2400">
                <a:solidFill>
                  <a:srgbClr val="B2B2B2"/>
                </a:solidFill>
                <a:latin typeface="楷体_GB2312" pitchFamily="49" charset="-122"/>
                <a:ea typeface="楷体_GB2312" pitchFamily="49" charset="-122"/>
              </a:rPr>
              <a:t>采用反证法：</a:t>
            </a:r>
          </a:p>
          <a:p>
            <a:pPr marL="533400" indent="-533400">
              <a:buClr>
                <a:srgbClr val="B2B2B2"/>
              </a:buClr>
              <a:buFont typeface="Wingdings" pitchFamily="2" charset="2"/>
              <a:buAutoNum type="arabicParenR"/>
            </a:pPr>
            <a:r>
              <a:rPr lang="zh-CN" altLang="en-US" sz="2400">
                <a:solidFill>
                  <a:srgbClr val="B2B2B2"/>
                </a:solidFill>
                <a:sym typeface="Symbol" pitchFamily="18" charset="2"/>
              </a:rPr>
              <a:t>～</a:t>
            </a:r>
            <a:r>
              <a:rPr lang="zh-CN" altLang="zh-CN" sz="2400">
                <a:solidFill>
                  <a:srgbClr val="B2B2B2"/>
                </a:solidFill>
                <a:latin typeface="楷体_GB2312" pitchFamily="49" charset="-122"/>
                <a:ea typeface="楷体_GB2312" pitchFamily="49" charset="-122"/>
              </a:rPr>
              <a:t>(</a:t>
            </a:r>
            <a:r>
              <a:rPr lang="zh-CN"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x)(</a:t>
            </a:r>
            <a:r>
              <a:rPr lang="en-US" altLang="en-US"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y)</a:t>
            </a:r>
            <a:r>
              <a:rPr lang="en-US" altLang="zh-CN" sz="2400">
                <a:solidFill>
                  <a:srgbClr val="B2B2B2"/>
                </a:solidFill>
                <a:latin typeface="楷体_GB2312" pitchFamily="49" charset="-122"/>
                <a:ea typeface="楷体_GB2312" pitchFamily="49" charset="-122"/>
                <a:sym typeface="Symbol" pitchFamily="18" charset="2"/>
              </a:rPr>
              <a:t>(P(y)</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R(x,y))</a:t>
            </a:r>
          </a:p>
          <a:p>
            <a:pPr marL="990600" lvl="1" indent="-533400">
              <a:buClr>
                <a:srgbClr val="B2B2B2"/>
              </a:buClr>
              <a:buFont typeface="Wingdings" pitchFamily="2" charset="2"/>
              <a:buNone/>
            </a:pPr>
            <a:r>
              <a:rPr lang="en-US" altLang="en-US" sz="2400" b="1">
                <a:solidFill>
                  <a:srgbClr val="B2B2B2"/>
                </a:solidFill>
                <a:latin typeface="楷体_GB2312" pitchFamily="49" charset="-122"/>
                <a:ea typeface="楷体_GB2312" pitchFamily="49" charset="-122"/>
              </a:rPr>
              <a:t>		</a:t>
            </a:r>
            <a:r>
              <a:rPr lang="en-US" altLang="en-US" sz="2400" b="1" noProof="1">
                <a:solidFill>
                  <a:srgbClr val="B2B2B2"/>
                </a:solidFill>
                <a:latin typeface="楷体_GB2312" pitchFamily="49" charset="-122"/>
                <a:ea typeface="楷体_GB2312" pitchFamily="49" charset="-122"/>
              </a:rPr>
              <a:t>(</a:t>
            </a:r>
            <a:r>
              <a:rPr lang="en-US" altLang="en-US" sz="2400" b="1" noProof="1">
                <a:solidFill>
                  <a:srgbClr val="B2B2B2"/>
                </a:solidFill>
                <a:latin typeface="楷体_GB2312" pitchFamily="49" charset="-122"/>
                <a:ea typeface="楷体_GB2312" pitchFamily="49" charset="-122"/>
                <a:sym typeface="Symbol" pitchFamily="18" charset="2"/>
              </a:rPr>
              <a:t></a:t>
            </a:r>
            <a:r>
              <a:rPr lang="en-US" altLang="en-US" sz="2400" b="1" noProof="1">
                <a:solidFill>
                  <a:srgbClr val="B2B2B2"/>
                </a:solidFill>
                <a:latin typeface="楷体_GB2312" pitchFamily="49" charset="-122"/>
                <a:ea typeface="楷体_GB2312" pitchFamily="49" charset="-122"/>
              </a:rPr>
              <a:t>y)</a:t>
            </a:r>
            <a:r>
              <a:rPr lang="en-US" altLang="zh-CN" sz="2400" b="1">
                <a:solidFill>
                  <a:srgbClr val="B2B2B2"/>
                </a:solidFill>
                <a:latin typeface="楷体_GB2312" pitchFamily="49" charset="-122"/>
                <a:ea typeface="楷体_GB2312" pitchFamily="49" charset="-122"/>
                <a:sym typeface="Symbol" pitchFamily="18" charset="2"/>
              </a:rPr>
              <a:t>(Q(y)</a:t>
            </a:r>
            <a:r>
              <a:rPr lang="en-US" altLang="zh-CN" sz="2400" b="1" noProof="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sym typeface="Symbol" pitchFamily="18" charset="2"/>
              </a:rPr>
              <a:t>R(x,y)))		P(</a:t>
            </a:r>
            <a:r>
              <a:rPr lang="zh-CN" altLang="en-US" sz="2400" b="1">
                <a:solidFill>
                  <a:srgbClr val="B2B2B2"/>
                </a:solidFill>
                <a:latin typeface="楷体_GB2312" pitchFamily="49" charset="-122"/>
                <a:ea typeface="楷体_GB2312" pitchFamily="49" charset="-122"/>
                <a:sym typeface="Symbol" pitchFamily="18" charset="2"/>
              </a:rPr>
              <a:t>附加</a:t>
            </a:r>
            <a:r>
              <a:rPr lang="en-US" altLang="zh-CN" sz="2400" b="1">
                <a:solidFill>
                  <a:srgbClr val="B2B2B2"/>
                </a:solidFill>
                <a:latin typeface="楷体_GB2312" pitchFamily="49" charset="-122"/>
                <a:ea typeface="楷体_GB2312" pitchFamily="49" charset="-122"/>
                <a:sym typeface="Symbol" pitchFamily="18" charset="2"/>
              </a:rPr>
              <a:t>)</a:t>
            </a:r>
          </a:p>
          <a:p>
            <a:pPr marL="533400" indent="-533400">
              <a:buClr>
                <a:srgbClr val="B2B2B2"/>
              </a:buClr>
              <a:buFont typeface="Wingdings" pitchFamily="2" charset="2"/>
              <a:buAutoNum type="arabicParenR"/>
            </a:pPr>
            <a:r>
              <a:rPr lang="en-US" altLang="en-US" sz="2400">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x) </a:t>
            </a:r>
            <a:r>
              <a:rPr lang="zh-CN" altLang="en-US" sz="2400">
                <a:solidFill>
                  <a:srgbClr val="B2B2B2"/>
                </a:solidFill>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y)</a:t>
            </a:r>
            <a:r>
              <a:rPr lang="en-US" altLang="zh-CN" sz="2400">
                <a:solidFill>
                  <a:srgbClr val="B2B2B2"/>
                </a:solidFill>
                <a:latin typeface="楷体_GB2312" pitchFamily="49" charset="-122"/>
                <a:ea typeface="楷体_GB2312" pitchFamily="49" charset="-122"/>
                <a:sym typeface="Symbol" pitchFamily="18" charset="2"/>
              </a:rPr>
              <a:t>(P(y)</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R(x,y))</a:t>
            </a:r>
          </a:p>
          <a:p>
            <a:pPr marL="990600" lvl="1" indent="-533400">
              <a:buClr>
                <a:srgbClr val="B2B2B2"/>
              </a:buClr>
              <a:buFont typeface="Wingdings" pitchFamily="2" charset="2"/>
              <a:buNone/>
            </a:pPr>
            <a:r>
              <a:rPr lang="en-US" altLang="en-US" sz="2400" b="1">
                <a:solidFill>
                  <a:srgbClr val="B2B2B2"/>
                </a:solidFill>
                <a:latin typeface="楷体_GB2312" pitchFamily="49" charset="-122"/>
                <a:ea typeface="楷体_GB2312" pitchFamily="49" charset="-122"/>
              </a:rPr>
              <a:t>		</a:t>
            </a:r>
            <a:r>
              <a:rPr lang="en-US" altLang="en-US" sz="2400" b="1" noProof="1">
                <a:solidFill>
                  <a:srgbClr val="B2B2B2"/>
                </a:solidFill>
                <a:latin typeface="楷体_GB2312" pitchFamily="49" charset="-122"/>
                <a:ea typeface="楷体_GB2312" pitchFamily="49" charset="-122"/>
              </a:rPr>
              <a:t>(</a:t>
            </a:r>
            <a:r>
              <a:rPr lang="en-US" altLang="en-US" sz="2400" b="1" noProof="1">
                <a:solidFill>
                  <a:srgbClr val="B2B2B2"/>
                </a:solidFill>
                <a:latin typeface="楷体_GB2312" pitchFamily="49" charset="-122"/>
                <a:ea typeface="楷体_GB2312" pitchFamily="49" charset="-122"/>
                <a:sym typeface="Symbol" pitchFamily="18" charset="2"/>
              </a:rPr>
              <a:t></a:t>
            </a:r>
            <a:r>
              <a:rPr lang="en-US" altLang="en-US" sz="2400" b="1" noProof="1">
                <a:solidFill>
                  <a:srgbClr val="B2B2B2"/>
                </a:solidFill>
                <a:latin typeface="楷体_GB2312" pitchFamily="49" charset="-122"/>
                <a:ea typeface="楷体_GB2312" pitchFamily="49" charset="-122"/>
              </a:rPr>
              <a:t>y)</a:t>
            </a:r>
            <a:r>
              <a:rPr lang="en-US" altLang="zh-CN" sz="2400" b="1">
                <a:solidFill>
                  <a:srgbClr val="B2B2B2"/>
                </a:solidFill>
                <a:latin typeface="楷体_GB2312" pitchFamily="49" charset="-122"/>
                <a:ea typeface="楷体_GB2312" pitchFamily="49" charset="-122"/>
                <a:sym typeface="Symbol" pitchFamily="18" charset="2"/>
              </a:rPr>
              <a:t>(Q(y)</a:t>
            </a:r>
            <a:r>
              <a:rPr lang="en-US" altLang="zh-CN" sz="2400" b="1" noProof="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sym typeface="Symbol" pitchFamily="18" charset="2"/>
              </a:rPr>
              <a:t>R(x,y)))		T,1),E</a:t>
            </a:r>
          </a:p>
          <a:p>
            <a:pPr marL="533400" indent="-533400">
              <a:buClr>
                <a:srgbClr val="B2B2B2"/>
              </a:buClr>
              <a:buFont typeface="Wingdings" pitchFamily="2" charset="2"/>
              <a:buAutoNum type="arabicParenR"/>
            </a:pPr>
            <a:r>
              <a:rPr lang="zh-CN" altLang="en-US" sz="2400">
                <a:solidFill>
                  <a:srgbClr val="B2B2B2"/>
                </a:solidFill>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y)</a:t>
            </a:r>
            <a:r>
              <a:rPr lang="en-US" altLang="zh-CN" sz="2400">
                <a:solidFill>
                  <a:srgbClr val="B2B2B2"/>
                </a:solidFill>
                <a:latin typeface="楷体_GB2312" pitchFamily="49" charset="-122"/>
                <a:ea typeface="楷体_GB2312" pitchFamily="49" charset="-122"/>
                <a:sym typeface="Symbol" pitchFamily="18" charset="2"/>
              </a:rPr>
              <a:t>(P(y)</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R(c,y))</a:t>
            </a:r>
          </a:p>
          <a:p>
            <a:pPr marL="990600" lvl="1" indent="-533400">
              <a:buClr>
                <a:srgbClr val="B2B2B2"/>
              </a:buClr>
              <a:buFont typeface="Wingdings" pitchFamily="2" charset="2"/>
              <a:buNone/>
            </a:pPr>
            <a:r>
              <a:rPr lang="en-US" altLang="en-US" sz="2400" b="1">
                <a:solidFill>
                  <a:srgbClr val="B2B2B2"/>
                </a:solidFill>
                <a:latin typeface="楷体_GB2312" pitchFamily="49" charset="-122"/>
                <a:ea typeface="楷体_GB2312" pitchFamily="49" charset="-122"/>
              </a:rPr>
              <a:t>		</a:t>
            </a:r>
            <a:r>
              <a:rPr lang="en-US" altLang="en-US" sz="2400" b="1" noProof="1">
                <a:solidFill>
                  <a:srgbClr val="B2B2B2"/>
                </a:solidFill>
                <a:latin typeface="楷体_GB2312" pitchFamily="49" charset="-122"/>
                <a:ea typeface="楷体_GB2312" pitchFamily="49" charset="-122"/>
              </a:rPr>
              <a:t>(</a:t>
            </a:r>
            <a:r>
              <a:rPr lang="en-US" altLang="en-US" sz="2400" b="1" noProof="1">
                <a:solidFill>
                  <a:srgbClr val="B2B2B2"/>
                </a:solidFill>
                <a:latin typeface="楷体_GB2312" pitchFamily="49" charset="-122"/>
                <a:ea typeface="楷体_GB2312" pitchFamily="49" charset="-122"/>
                <a:sym typeface="Symbol" pitchFamily="18" charset="2"/>
              </a:rPr>
              <a:t></a:t>
            </a:r>
            <a:r>
              <a:rPr lang="en-US" altLang="en-US" sz="2400" b="1" noProof="1">
                <a:solidFill>
                  <a:srgbClr val="B2B2B2"/>
                </a:solidFill>
                <a:latin typeface="楷体_GB2312" pitchFamily="49" charset="-122"/>
                <a:ea typeface="楷体_GB2312" pitchFamily="49" charset="-122"/>
              </a:rPr>
              <a:t>y)</a:t>
            </a:r>
            <a:r>
              <a:rPr lang="en-US" altLang="zh-CN" sz="2400" b="1">
                <a:solidFill>
                  <a:srgbClr val="B2B2B2"/>
                </a:solidFill>
                <a:latin typeface="楷体_GB2312" pitchFamily="49" charset="-122"/>
                <a:ea typeface="楷体_GB2312" pitchFamily="49" charset="-122"/>
                <a:sym typeface="Symbol" pitchFamily="18" charset="2"/>
              </a:rPr>
              <a:t>(Q(y)</a:t>
            </a:r>
            <a:r>
              <a:rPr lang="en-US" altLang="zh-CN" sz="2400" b="1" noProof="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sym typeface="Symbol" pitchFamily="18" charset="2"/>
              </a:rPr>
              <a:t>R(c,y)))		ES,2)</a:t>
            </a:r>
          </a:p>
          <a:p>
            <a:pPr marL="533400" indent="-533400">
              <a:buClr>
                <a:srgbClr val="B2B2B2"/>
              </a:buClr>
              <a:buFont typeface="Wingdings" pitchFamily="2" charset="2"/>
              <a:buAutoNum type="arabicParenR"/>
            </a:pPr>
            <a:r>
              <a:rPr lang="en-US" altLang="en-US"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y)</a:t>
            </a:r>
            <a:r>
              <a:rPr lang="en-US" altLang="zh-CN" sz="2400">
                <a:solidFill>
                  <a:srgbClr val="B2B2B2"/>
                </a:solidFill>
                <a:latin typeface="楷体_GB2312" pitchFamily="49" charset="-122"/>
                <a:ea typeface="楷体_GB2312" pitchFamily="49" charset="-122"/>
                <a:sym typeface="Symbol" pitchFamily="18" charset="2"/>
              </a:rPr>
              <a:t>(P(y)</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R(c,y))</a:t>
            </a:r>
            <a:r>
              <a:rPr lang="en-US" altLang="zh-CN" sz="2400" noProof="1">
                <a:solidFill>
                  <a:srgbClr val="B2B2B2"/>
                </a:solidFill>
                <a:latin typeface="楷体_GB2312" pitchFamily="49" charset="-122"/>
                <a:ea typeface="楷体_GB2312" pitchFamily="49" charset="-122"/>
              </a:rPr>
              <a:t>∧</a:t>
            </a:r>
            <a:endParaRPr lang="en-US" altLang="zh-CN" sz="2400">
              <a:solidFill>
                <a:srgbClr val="B2B2B2"/>
              </a:solidFill>
              <a:latin typeface="楷体_GB2312" pitchFamily="49" charset="-122"/>
              <a:ea typeface="楷体_GB2312" pitchFamily="49" charset="-122"/>
            </a:endParaRPr>
          </a:p>
          <a:p>
            <a:pPr marL="990600" lvl="1" indent="-533400">
              <a:buClr>
                <a:srgbClr val="B2B2B2"/>
              </a:buClr>
              <a:buFont typeface="Wingdings" pitchFamily="2" charset="2"/>
              <a:buNone/>
            </a:pPr>
            <a:r>
              <a:rPr lang="en-US" altLang="zh-CN" sz="2400" b="1">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sym typeface="Symbol" pitchFamily="18" charset="2"/>
              </a:rPr>
              <a:t>～</a:t>
            </a:r>
            <a:r>
              <a:rPr lang="zh-CN" altLang="en-US" sz="2400" b="1" noProof="1">
                <a:solidFill>
                  <a:srgbClr val="B2B2B2"/>
                </a:solidFill>
                <a:latin typeface="楷体_GB2312" pitchFamily="49" charset="-122"/>
                <a:ea typeface="楷体_GB2312" pitchFamily="49" charset="-122"/>
              </a:rPr>
              <a:t>(</a:t>
            </a:r>
            <a:r>
              <a:rPr lang="zh-CN" altLang="en-US" sz="2400" b="1" noProof="1">
                <a:solidFill>
                  <a:srgbClr val="B2B2B2"/>
                </a:solidFill>
                <a:latin typeface="楷体_GB2312" pitchFamily="49" charset="-122"/>
                <a:ea typeface="楷体_GB2312" pitchFamily="49" charset="-122"/>
                <a:sym typeface="Symbol" pitchFamily="18" charset="2"/>
              </a:rPr>
              <a:t></a:t>
            </a:r>
            <a:r>
              <a:rPr lang="en-US" altLang="en-US" sz="2400" b="1" noProof="1">
                <a:solidFill>
                  <a:srgbClr val="B2B2B2"/>
                </a:solidFill>
                <a:latin typeface="楷体_GB2312" pitchFamily="49" charset="-122"/>
                <a:ea typeface="楷体_GB2312" pitchFamily="49" charset="-122"/>
              </a:rPr>
              <a:t>y)</a:t>
            </a:r>
            <a:r>
              <a:rPr lang="en-US" altLang="zh-CN" sz="2400" b="1">
                <a:solidFill>
                  <a:srgbClr val="B2B2B2"/>
                </a:solidFill>
                <a:latin typeface="楷体_GB2312" pitchFamily="49" charset="-122"/>
                <a:ea typeface="楷体_GB2312" pitchFamily="49" charset="-122"/>
                <a:sym typeface="Symbol" pitchFamily="18" charset="2"/>
              </a:rPr>
              <a:t>(Q(y)</a:t>
            </a:r>
            <a:r>
              <a:rPr lang="en-US" altLang="zh-CN" sz="2400" b="1" noProof="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sym typeface="Symbol" pitchFamily="18" charset="2"/>
              </a:rPr>
              <a:t>R(c,y))		T,3),E</a:t>
            </a:r>
          </a:p>
          <a:p>
            <a:pPr marL="533400" indent="-533400">
              <a:buClr>
                <a:srgbClr val="B2B2B2"/>
              </a:buClr>
              <a:buFont typeface="Wingdings" pitchFamily="2" charset="2"/>
              <a:buAutoNum type="arabicParenR"/>
            </a:pPr>
            <a:r>
              <a:rPr lang="en-US" altLang="en-US"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rPr>
              <a:t>y)</a:t>
            </a:r>
            <a:r>
              <a:rPr lang="en-US" altLang="zh-CN" sz="2400">
                <a:solidFill>
                  <a:srgbClr val="B2B2B2"/>
                </a:solidFill>
                <a:latin typeface="楷体_GB2312" pitchFamily="49" charset="-122"/>
                <a:ea typeface="楷体_GB2312" pitchFamily="49" charset="-122"/>
                <a:sym typeface="Symbol" pitchFamily="18" charset="2"/>
              </a:rPr>
              <a:t>(P(y)</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R(c,y))				T,4),I</a:t>
            </a:r>
          </a:p>
        </p:txBody>
      </p:sp>
      <p:sp>
        <p:nvSpPr>
          <p:cNvPr id="423940" name="Rectangle 4"/>
          <p:cNvSpPr>
            <a:spLocks noChangeArrowheads="1"/>
          </p:cNvSpPr>
          <p:nvPr/>
        </p:nvSpPr>
        <p:spPr bwMode="auto">
          <a:xfrm>
            <a:off x="1143000" y="1143000"/>
            <a:ext cx="7610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zh-CN" altLang="zh-CN">
                <a:solidFill>
                  <a:srgbClr val="0000FF"/>
                </a:solidFill>
                <a:latin typeface="黑体" pitchFamily="2" charset="-122"/>
                <a:ea typeface="黑体" pitchFamily="2" charset="-122"/>
              </a:rPr>
              <a:t>证明：</a:t>
            </a:r>
            <a:r>
              <a:rPr lang="en-US" altLang="zh-CN">
                <a:solidFill>
                  <a:srgbClr val="0000FF"/>
                </a:solidFill>
                <a:latin typeface="黑体" pitchFamily="2" charset="-122"/>
                <a:ea typeface="黑体" pitchFamily="2" charset="-122"/>
              </a:rPr>
              <a:t>(x)(P(x)Q(x))    </a:t>
            </a:r>
            <a:br>
              <a:rPr lang="en-US" altLang="zh-CN">
                <a:solidFill>
                  <a:srgbClr val="0000FF"/>
                </a:solidFill>
                <a:latin typeface="黑体" pitchFamily="2" charset="-122"/>
                <a:ea typeface="黑体" pitchFamily="2" charset="-122"/>
              </a:rPr>
            </a:br>
            <a:r>
              <a:rPr lang="en-US" altLang="zh-CN">
                <a:solidFill>
                  <a:srgbClr val="0000FF"/>
                </a:solidFill>
                <a:latin typeface="黑体" pitchFamily="2" charset="-122"/>
                <a:ea typeface="黑体" pitchFamily="2" charset="-122"/>
              </a:rPr>
              <a:t>(x)</a:t>
            </a:r>
            <a:r>
              <a:rPr lang="en-US" altLang="zh-CN">
                <a:solidFill>
                  <a:srgbClr val="FF00FF"/>
                </a:solidFill>
                <a:latin typeface="黑体" pitchFamily="2" charset="-122"/>
                <a:ea typeface="黑体" pitchFamily="2" charset="-122"/>
              </a:rPr>
              <a:t>(</a:t>
            </a:r>
            <a:r>
              <a:rPr lang="en-US" altLang="en-US" noProof="1">
                <a:solidFill>
                  <a:srgbClr val="008000"/>
                </a:solidFill>
                <a:latin typeface="黑体" pitchFamily="2" charset="-122"/>
                <a:ea typeface="黑体" pitchFamily="2" charset="-122"/>
              </a:rPr>
              <a:t>(</a:t>
            </a:r>
            <a:r>
              <a:rPr lang="en-US" altLang="en-US" noProof="1">
                <a:solidFill>
                  <a:srgbClr val="0000FF"/>
                </a:solidFill>
                <a:latin typeface="黑体" pitchFamily="2" charset="-122"/>
                <a:ea typeface="黑体" pitchFamily="2" charset="-122"/>
              </a:rPr>
              <a:t>y)</a:t>
            </a:r>
            <a:r>
              <a:rPr lang="en-US" altLang="zh-CN">
                <a:solidFill>
                  <a:srgbClr val="0000FF"/>
                </a:solidFill>
                <a:latin typeface="黑体" pitchFamily="2" charset="-122"/>
                <a:ea typeface="黑体" pitchFamily="2" charset="-122"/>
              </a:rPr>
              <a:t>(P(y)</a:t>
            </a:r>
            <a:r>
              <a:rPr lang="en-US" altLang="zh-CN" noProof="1">
                <a:solidFill>
                  <a:srgbClr val="0000FF"/>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R(x,y)</a:t>
            </a:r>
            <a:r>
              <a:rPr lang="en-US" altLang="zh-CN">
                <a:solidFill>
                  <a:srgbClr val="008000"/>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a:t>
            </a:r>
            <a:r>
              <a:rPr lang="en-US" altLang="en-US" noProof="1">
                <a:solidFill>
                  <a:srgbClr val="0000FF"/>
                </a:solidFill>
                <a:latin typeface="黑体" pitchFamily="2" charset="-122"/>
                <a:ea typeface="黑体" pitchFamily="2" charset="-122"/>
              </a:rPr>
              <a:t>(y)</a:t>
            </a:r>
            <a:r>
              <a:rPr lang="en-US" altLang="zh-CN">
                <a:solidFill>
                  <a:srgbClr val="FF0000"/>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Q(y)</a:t>
            </a:r>
            <a:r>
              <a:rPr lang="en-US" altLang="zh-CN" noProof="1">
                <a:solidFill>
                  <a:srgbClr val="0000FF"/>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R(x,y)</a:t>
            </a:r>
            <a:r>
              <a:rPr lang="en-US" altLang="zh-CN">
                <a:solidFill>
                  <a:srgbClr val="FF0000"/>
                </a:solidFill>
                <a:latin typeface="黑体" pitchFamily="2" charset="-122"/>
                <a:ea typeface="黑体" pitchFamily="2" charset="-122"/>
              </a:rPr>
              <a:t>)</a:t>
            </a:r>
            <a:r>
              <a:rPr lang="en-US" altLang="zh-CN">
                <a:solidFill>
                  <a:srgbClr val="FF00FF"/>
                </a:solidFill>
                <a:latin typeface="黑体" pitchFamily="2" charset="-122"/>
                <a:ea typeface="黑体" pitchFamily="2" charset="-122"/>
              </a:rPr>
              <a:t>)</a:t>
            </a:r>
            <a:r>
              <a:rPr lang="zh-CN" altLang="en-US">
                <a:solidFill>
                  <a:srgbClr val="0000FF"/>
                </a:solidFill>
                <a:latin typeface="黑体" pitchFamily="2" charset="-122"/>
                <a:ea typeface="黑体" pitchFamily="2" charset="-122"/>
              </a:rPr>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E06AF7C-AC2E-495B-9CC9-530DB92DDAEB}"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1C93F275-54AA-4A2C-A77C-913221EABA97}" type="slidenum">
              <a:rPr lang="en-US" altLang="zh-CN"/>
              <a:pPr/>
              <a:t>101</a:t>
            </a:fld>
            <a:r>
              <a:rPr lang="en-US" altLang="zh-CN"/>
              <a:t>/112</a:t>
            </a:r>
          </a:p>
        </p:txBody>
      </p:sp>
      <p:sp>
        <p:nvSpPr>
          <p:cNvPr id="461826" name="Rectangle 2"/>
          <p:cNvSpPr>
            <a:spLocks noGrp="1" noChangeArrowheads="1"/>
          </p:cNvSpPr>
          <p:nvPr>
            <p:ph type="title"/>
          </p:nvPr>
        </p:nvSpPr>
        <p:spPr>
          <a:xfrm>
            <a:off x="1828800" y="271463"/>
            <a:ext cx="7010400" cy="642937"/>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5-12</a:t>
            </a:r>
          </a:p>
        </p:txBody>
      </p:sp>
      <p:sp>
        <p:nvSpPr>
          <p:cNvPr id="461827" name="Rectangle 3"/>
          <p:cNvSpPr>
            <a:spLocks noGrp="1" noChangeArrowheads="1"/>
          </p:cNvSpPr>
          <p:nvPr>
            <p:ph type="body" idx="1"/>
          </p:nvPr>
        </p:nvSpPr>
        <p:spPr>
          <a:xfrm>
            <a:off x="1143000" y="1981200"/>
            <a:ext cx="7772400" cy="4473575"/>
          </a:xfrm>
        </p:spPr>
        <p:txBody>
          <a:bodyPr/>
          <a:lstStyle/>
          <a:p>
            <a:pPr marL="533400" indent="-533400">
              <a:buFont typeface="Wingdings" pitchFamily="2" charset="2"/>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采用反证法：</a:t>
            </a:r>
            <a:endParaRPr lang="zh-CN" altLang="en-US" sz="2400">
              <a:solidFill>
                <a:srgbClr val="FF00FF"/>
              </a:solidFill>
              <a:latin typeface="楷体_GB2312" pitchFamily="49" charset="-122"/>
              <a:ea typeface="楷体_GB2312" pitchFamily="49" charset="-122"/>
            </a:endParaRPr>
          </a:p>
          <a:p>
            <a:pPr marL="533400" indent="-533400">
              <a:buFont typeface="Wingdings" pitchFamily="2" charset="2"/>
              <a:buAutoNum type="arabicParenR"/>
            </a:pPr>
            <a:r>
              <a:rPr lang="zh-CN" altLang="en-US" sz="2400">
                <a:solidFill>
                  <a:srgbClr val="FF00FF"/>
                </a:solidFill>
                <a:sym typeface="Symbol" pitchFamily="18" charset="2"/>
              </a:rPr>
              <a:t>～</a:t>
            </a:r>
            <a:r>
              <a:rPr lang="zh-CN" altLang="zh-CN" sz="2400">
                <a:solidFill>
                  <a:srgbClr val="FF00FF"/>
                </a:solidFill>
                <a:latin typeface="楷体_GB2312" pitchFamily="49" charset="-122"/>
                <a:ea typeface="楷体_GB2312" pitchFamily="49" charset="-122"/>
              </a:rPr>
              <a:t>(</a:t>
            </a:r>
            <a:r>
              <a:rPr lang="zh-CN" altLang="zh-CN" sz="2400">
                <a:solidFill>
                  <a:srgbClr val="FF00FF"/>
                </a:solidFill>
                <a:latin typeface="楷体_GB2312" pitchFamily="49" charset="-122"/>
                <a:ea typeface="楷体_GB2312" pitchFamily="49" charset="-122"/>
                <a:sym typeface="Symbol" pitchFamily="18" charset="2"/>
              </a:rPr>
              <a:t></a:t>
            </a:r>
            <a:r>
              <a:rPr lang="en-US" altLang="zh-CN" sz="2400">
                <a:solidFill>
                  <a:srgbClr val="FF00FF"/>
                </a:solidFill>
                <a:latin typeface="楷体_GB2312" pitchFamily="49" charset="-122"/>
                <a:ea typeface="楷体_GB2312" pitchFamily="49" charset="-122"/>
                <a:sym typeface="Symbol" pitchFamily="18" charset="2"/>
              </a:rPr>
              <a:t>x)(</a:t>
            </a:r>
            <a:r>
              <a:rPr lang="en-US" altLang="en-US" sz="2400" noProof="1">
                <a:solidFill>
                  <a:srgbClr val="FF00FF"/>
                </a:solidFill>
                <a:latin typeface="楷体_GB2312" pitchFamily="49" charset="-122"/>
                <a:ea typeface="楷体_GB2312" pitchFamily="49" charset="-122"/>
              </a:rPr>
              <a:t>(</a:t>
            </a:r>
            <a:r>
              <a:rPr lang="en-US" altLang="en-US" sz="2400" noProof="1">
                <a:solidFill>
                  <a:srgbClr val="FF00FF"/>
                </a:solidFill>
                <a:latin typeface="楷体_GB2312" pitchFamily="49" charset="-122"/>
                <a:ea typeface="楷体_GB2312" pitchFamily="49" charset="-122"/>
                <a:sym typeface="Symbol" pitchFamily="18" charset="2"/>
              </a:rPr>
              <a:t></a:t>
            </a:r>
            <a:r>
              <a:rPr lang="en-US" altLang="en-US" sz="2400" noProof="1">
                <a:solidFill>
                  <a:srgbClr val="FF00FF"/>
                </a:solidFill>
                <a:latin typeface="楷体_GB2312" pitchFamily="49" charset="-122"/>
                <a:ea typeface="楷体_GB2312" pitchFamily="49" charset="-122"/>
              </a:rPr>
              <a:t>y)</a:t>
            </a:r>
            <a:r>
              <a:rPr lang="en-US" altLang="zh-CN" sz="2400">
                <a:solidFill>
                  <a:srgbClr val="FF00FF"/>
                </a:solidFill>
                <a:latin typeface="楷体_GB2312" pitchFamily="49" charset="-122"/>
                <a:ea typeface="楷体_GB2312" pitchFamily="49" charset="-122"/>
                <a:sym typeface="Symbol" pitchFamily="18" charset="2"/>
              </a:rPr>
              <a:t>(P(y)</a:t>
            </a:r>
            <a:r>
              <a:rPr lang="en-US" altLang="zh-CN" sz="2400" noProof="1">
                <a:solidFill>
                  <a:srgbClr val="FF00FF"/>
                </a:solidFill>
                <a:latin typeface="楷体_GB2312" pitchFamily="49" charset="-122"/>
                <a:ea typeface="楷体_GB2312" pitchFamily="49" charset="-122"/>
              </a:rPr>
              <a:t>∧</a:t>
            </a:r>
            <a:r>
              <a:rPr lang="en-US" altLang="zh-CN" sz="2400">
                <a:solidFill>
                  <a:srgbClr val="FF00FF"/>
                </a:solidFill>
                <a:latin typeface="楷体_GB2312" pitchFamily="49" charset="-122"/>
                <a:ea typeface="楷体_GB2312" pitchFamily="49" charset="-122"/>
                <a:sym typeface="Symbol" pitchFamily="18" charset="2"/>
              </a:rPr>
              <a:t>R(x,y))</a:t>
            </a:r>
          </a:p>
          <a:p>
            <a:pPr marL="990600" lvl="1" indent="-533400">
              <a:buFont typeface="Wingdings" pitchFamily="2" charset="2"/>
              <a:buNone/>
            </a:pPr>
            <a:r>
              <a:rPr lang="en-US" altLang="en-US" sz="2400" b="1">
                <a:solidFill>
                  <a:srgbClr val="FF00FF"/>
                </a:solidFill>
                <a:latin typeface="楷体_GB2312" pitchFamily="49" charset="-122"/>
                <a:ea typeface="楷体_GB2312" pitchFamily="49" charset="-122"/>
              </a:rPr>
              <a:t>		</a:t>
            </a:r>
            <a:r>
              <a:rPr lang="en-US" altLang="en-US" sz="2400" b="1" noProof="1">
                <a:solidFill>
                  <a:srgbClr val="FF00FF"/>
                </a:solidFill>
                <a:latin typeface="楷体_GB2312" pitchFamily="49" charset="-122"/>
                <a:ea typeface="楷体_GB2312" pitchFamily="49" charset="-122"/>
              </a:rPr>
              <a:t>(</a:t>
            </a:r>
            <a:r>
              <a:rPr lang="en-US" altLang="en-US" sz="2400" b="1" noProof="1">
                <a:solidFill>
                  <a:srgbClr val="FF00FF"/>
                </a:solidFill>
                <a:latin typeface="楷体_GB2312" pitchFamily="49" charset="-122"/>
                <a:ea typeface="楷体_GB2312" pitchFamily="49" charset="-122"/>
                <a:sym typeface="Symbol" pitchFamily="18" charset="2"/>
              </a:rPr>
              <a:t></a:t>
            </a:r>
            <a:r>
              <a:rPr lang="en-US" altLang="en-US" sz="2400" b="1" noProof="1">
                <a:solidFill>
                  <a:srgbClr val="FF00FF"/>
                </a:solidFill>
                <a:latin typeface="楷体_GB2312" pitchFamily="49" charset="-122"/>
                <a:ea typeface="楷体_GB2312" pitchFamily="49" charset="-122"/>
              </a:rPr>
              <a:t>y)</a:t>
            </a:r>
            <a:r>
              <a:rPr lang="en-US" altLang="zh-CN" sz="2400" b="1">
                <a:solidFill>
                  <a:srgbClr val="FF00FF"/>
                </a:solidFill>
                <a:latin typeface="楷体_GB2312" pitchFamily="49" charset="-122"/>
                <a:ea typeface="楷体_GB2312" pitchFamily="49" charset="-122"/>
                <a:sym typeface="Symbol" pitchFamily="18" charset="2"/>
              </a:rPr>
              <a:t>(Q(y)</a:t>
            </a:r>
            <a:r>
              <a:rPr lang="en-US" altLang="zh-CN" sz="2400" b="1" noProof="1">
                <a:solidFill>
                  <a:srgbClr val="FF00FF"/>
                </a:solidFill>
                <a:latin typeface="楷体_GB2312" pitchFamily="49" charset="-122"/>
                <a:ea typeface="楷体_GB2312" pitchFamily="49" charset="-122"/>
              </a:rPr>
              <a:t>∧</a:t>
            </a:r>
            <a:r>
              <a:rPr lang="en-US" altLang="zh-CN" sz="2400" b="1">
                <a:solidFill>
                  <a:srgbClr val="FF00FF"/>
                </a:solidFill>
                <a:latin typeface="楷体_GB2312" pitchFamily="49" charset="-122"/>
                <a:ea typeface="楷体_GB2312" pitchFamily="49" charset="-122"/>
                <a:sym typeface="Symbol" pitchFamily="18" charset="2"/>
              </a:rPr>
              <a:t>R(x,y)))		P(</a:t>
            </a:r>
            <a:r>
              <a:rPr lang="zh-CN" altLang="en-US" sz="2400" b="1">
                <a:solidFill>
                  <a:srgbClr val="FF00FF"/>
                </a:solidFill>
                <a:latin typeface="楷体_GB2312" pitchFamily="49" charset="-122"/>
                <a:ea typeface="楷体_GB2312" pitchFamily="49" charset="-122"/>
                <a:sym typeface="Symbol" pitchFamily="18" charset="2"/>
              </a:rPr>
              <a:t>附加</a:t>
            </a:r>
            <a:r>
              <a:rPr lang="en-US" altLang="zh-CN" sz="2400" b="1">
                <a:solidFill>
                  <a:srgbClr val="FF00FF"/>
                </a:solidFill>
                <a:latin typeface="楷体_GB2312" pitchFamily="49" charset="-122"/>
                <a:ea typeface="楷体_GB2312" pitchFamily="49" charset="-122"/>
                <a:sym typeface="Symbol" pitchFamily="18" charset="2"/>
              </a:rPr>
              <a:t>)</a:t>
            </a:r>
          </a:p>
          <a:p>
            <a:pPr marL="533400" indent="-533400">
              <a:buFont typeface="Wingdings" pitchFamily="2" charset="2"/>
              <a:buAutoNum type="arabicParenR"/>
            </a:pPr>
            <a:r>
              <a:rPr lang="en-US" altLang="en-US" sz="2400">
                <a:solidFill>
                  <a:srgbClr val="FF00FF"/>
                </a:solidFill>
                <a:latin typeface="楷体_GB2312" pitchFamily="49" charset="-122"/>
                <a:ea typeface="楷体_GB2312" pitchFamily="49" charset="-122"/>
                <a:sym typeface="Symbol" pitchFamily="18" charset="2"/>
              </a:rPr>
              <a:t>(</a:t>
            </a:r>
            <a:r>
              <a:rPr lang="en-US" altLang="en-US" sz="2400" noProof="1">
                <a:solidFill>
                  <a:srgbClr val="FF00FF"/>
                </a:solidFill>
                <a:latin typeface="楷体_GB2312" pitchFamily="49" charset="-122"/>
                <a:ea typeface="楷体_GB2312" pitchFamily="49" charset="-122"/>
                <a:sym typeface="Symbol" pitchFamily="18" charset="2"/>
              </a:rPr>
              <a:t></a:t>
            </a:r>
            <a:r>
              <a:rPr lang="en-US" altLang="en-US" sz="2400" noProof="1">
                <a:solidFill>
                  <a:srgbClr val="FF00FF"/>
                </a:solidFill>
                <a:latin typeface="楷体_GB2312" pitchFamily="49" charset="-122"/>
                <a:ea typeface="楷体_GB2312" pitchFamily="49" charset="-122"/>
              </a:rPr>
              <a:t>x) </a:t>
            </a:r>
            <a:r>
              <a:rPr lang="zh-CN" altLang="en-US" sz="2400">
                <a:solidFill>
                  <a:srgbClr val="FF00FF"/>
                </a:solidFill>
                <a:sym typeface="Symbol" pitchFamily="18" charset="2"/>
              </a:rPr>
              <a:t>～</a:t>
            </a:r>
            <a:r>
              <a:rPr lang="en-US" altLang="zh-CN" sz="2400">
                <a:solidFill>
                  <a:srgbClr val="FF00FF"/>
                </a:solidFill>
                <a:latin typeface="楷体_GB2312" pitchFamily="49" charset="-122"/>
                <a:ea typeface="楷体_GB2312" pitchFamily="49" charset="-122"/>
                <a:sym typeface="Symbol" pitchFamily="18" charset="2"/>
              </a:rPr>
              <a:t>(</a:t>
            </a:r>
            <a:r>
              <a:rPr lang="en-US" altLang="en-US" sz="2400" noProof="1">
                <a:solidFill>
                  <a:srgbClr val="FF00FF"/>
                </a:solidFill>
                <a:latin typeface="楷体_GB2312" pitchFamily="49" charset="-122"/>
                <a:ea typeface="楷体_GB2312" pitchFamily="49" charset="-122"/>
              </a:rPr>
              <a:t>(</a:t>
            </a:r>
            <a:r>
              <a:rPr lang="en-US" altLang="en-US" sz="2400" noProof="1">
                <a:solidFill>
                  <a:srgbClr val="FF00FF"/>
                </a:solidFill>
                <a:latin typeface="楷体_GB2312" pitchFamily="49" charset="-122"/>
                <a:ea typeface="楷体_GB2312" pitchFamily="49" charset="-122"/>
                <a:sym typeface="Symbol" pitchFamily="18" charset="2"/>
              </a:rPr>
              <a:t></a:t>
            </a:r>
            <a:r>
              <a:rPr lang="en-US" altLang="en-US" sz="2400" noProof="1">
                <a:solidFill>
                  <a:srgbClr val="FF00FF"/>
                </a:solidFill>
                <a:latin typeface="楷体_GB2312" pitchFamily="49" charset="-122"/>
                <a:ea typeface="楷体_GB2312" pitchFamily="49" charset="-122"/>
              </a:rPr>
              <a:t>y)</a:t>
            </a:r>
            <a:r>
              <a:rPr lang="en-US" altLang="zh-CN" sz="2400">
                <a:solidFill>
                  <a:srgbClr val="FF00FF"/>
                </a:solidFill>
                <a:latin typeface="楷体_GB2312" pitchFamily="49" charset="-122"/>
                <a:ea typeface="楷体_GB2312" pitchFamily="49" charset="-122"/>
                <a:sym typeface="Symbol" pitchFamily="18" charset="2"/>
              </a:rPr>
              <a:t>(P(y)</a:t>
            </a:r>
            <a:r>
              <a:rPr lang="en-US" altLang="zh-CN" sz="2400" noProof="1">
                <a:solidFill>
                  <a:srgbClr val="FF00FF"/>
                </a:solidFill>
                <a:latin typeface="楷体_GB2312" pitchFamily="49" charset="-122"/>
                <a:ea typeface="楷体_GB2312" pitchFamily="49" charset="-122"/>
              </a:rPr>
              <a:t>∧</a:t>
            </a:r>
            <a:r>
              <a:rPr lang="en-US" altLang="zh-CN" sz="2400">
                <a:solidFill>
                  <a:srgbClr val="FF00FF"/>
                </a:solidFill>
                <a:latin typeface="楷体_GB2312" pitchFamily="49" charset="-122"/>
                <a:ea typeface="楷体_GB2312" pitchFamily="49" charset="-122"/>
                <a:sym typeface="Symbol" pitchFamily="18" charset="2"/>
              </a:rPr>
              <a:t>R(x,y))</a:t>
            </a:r>
          </a:p>
          <a:p>
            <a:pPr marL="990600" lvl="1" indent="-533400">
              <a:buFont typeface="Wingdings" pitchFamily="2" charset="2"/>
              <a:buNone/>
            </a:pPr>
            <a:r>
              <a:rPr lang="en-US" altLang="en-US" sz="2400" b="1">
                <a:solidFill>
                  <a:srgbClr val="FF00FF"/>
                </a:solidFill>
                <a:latin typeface="楷体_GB2312" pitchFamily="49" charset="-122"/>
                <a:ea typeface="楷体_GB2312" pitchFamily="49" charset="-122"/>
              </a:rPr>
              <a:t>		</a:t>
            </a:r>
            <a:r>
              <a:rPr lang="en-US" altLang="en-US" sz="2400" b="1" noProof="1">
                <a:solidFill>
                  <a:srgbClr val="FF00FF"/>
                </a:solidFill>
                <a:latin typeface="楷体_GB2312" pitchFamily="49" charset="-122"/>
                <a:ea typeface="楷体_GB2312" pitchFamily="49" charset="-122"/>
              </a:rPr>
              <a:t>(</a:t>
            </a:r>
            <a:r>
              <a:rPr lang="en-US" altLang="en-US" sz="2400" b="1" noProof="1">
                <a:solidFill>
                  <a:srgbClr val="FF00FF"/>
                </a:solidFill>
                <a:latin typeface="楷体_GB2312" pitchFamily="49" charset="-122"/>
                <a:ea typeface="楷体_GB2312" pitchFamily="49" charset="-122"/>
                <a:sym typeface="Symbol" pitchFamily="18" charset="2"/>
              </a:rPr>
              <a:t></a:t>
            </a:r>
            <a:r>
              <a:rPr lang="en-US" altLang="en-US" sz="2400" b="1" noProof="1">
                <a:solidFill>
                  <a:srgbClr val="FF00FF"/>
                </a:solidFill>
                <a:latin typeface="楷体_GB2312" pitchFamily="49" charset="-122"/>
                <a:ea typeface="楷体_GB2312" pitchFamily="49" charset="-122"/>
              </a:rPr>
              <a:t>y)</a:t>
            </a:r>
            <a:r>
              <a:rPr lang="en-US" altLang="zh-CN" sz="2400" b="1">
                <a:solidFill>
                  <a:srgbClr val="FF00FF"/>
                </a:solidFill>
                <a:latin typeface="楷体_GB2312" pitchFamily="49" charset="-122"/>
                <a:ea typeface="楷体_GB2312" pitchFamily="49" charset="-122"/>
                <a:sym typeface="Symbol" pitchFamily="18" charset="2"/>
              </a:rPr>
              <a:t>(Q(y)</a:t>
            </a:r>
            <a:r>
              <a:rPr lang="en-US" altLang="zh-CN" sz="2400" b="1" noProof="1">
                <a:solidFill>
                  <a:srgbClr val="FF00FF"/>
                </a:solidFill>
                <a:latin typeface="楷体_GB2312" pitchFamily="49" charset="-122"/>
                <a:ea typeface="楷体_GB2312" pitchFamily="49" charset="-122"/>
              </a:rPr>
              <a:t>∧</a:t>
            </a:r>
            <a:r>
              <a:rPr lang="en-US" altLang="zh-CN" sz="2400" b="1">
                <a:solidFill>
                  <a:srgbClr val="FF00FF"/>
                </a:solidFill>
                <a:latin typeface="楷体_GB2312" pitchFamily="49" charset="-122"/>
                <a:ea typeface="楷体_GB2312" pitchFamily="49" charset="-122"/>
                <a:sym typeface="Symbol" pitchFamily="18" charset="2"/>
              </a:rPr>
              <a:t>R(x,y)))		T,1),E</a:t>
            </a:r>
          </a:p>
          <a:p>
            <a:pPr marL="533400" indent="-533400">
              <a:buFont typeface="Wingdings" pitchFamily="2" charset="2"/>
              <a:buAutoNum type="arabicParenR"/>
            </a:pPr>
            <a:r>
              <a:rPr lang="zh-CN" altLang="en-US" sz="2400">
                <a:sym typeface="Symbol" pitchFamily="18" charset="2"/>
              </a:rPr>
              <a:t>～</a:t>
            </a:r>
            <a:r>
              <a:rPr lang="en-US" altLang="zh-CN" sz="2400">
                <a:solidFill>
                  <a:srgbClr val="FF00FF"/>
                </a:solidFill>
                <a:latin typeface="楷体_GB2312" pitchFamily="49" charset="-122"/>
                <a:ea typeface="楷体_GB2312" pitchFamily="49" charset="-122"/>
                <a:sym typeface="Symbol" pitchFamily="18" charset="2"/>
              </a:rPr>
              <a:t>(</a:t>
            </a:r>
            <a:r>
              <a:rPr lang="en-US" altLang="en-US" sz="2400" noProof="1">
                <a:latin typeface="楷体_GB2312" pitchFamily="49" charset="-122"/>
                <a:ea typeface="楷体_GB2312" pitchFamily="49" charset="-122"/>
              </a:rPr>
              <a:t>(</a:t>
            </a:r>
            <a:r>
              <a:rPr lang="en-US" altLang="en-US" sz="2400" noProof="1">
                <a:latin typeface="楷体_GB2312" pitchFamily="49" charset="-122"/>
                <a:ea typeface="楷体_GB2312" pitchFamily="49" charset="-122"/>
                <a:sym typeface="Symbol" pitchFamily="18" charset="2"/>
              </a:rPr>
              <a:t></a:t>
            </a:r>
            <a:r>
              <a:rPr lang="en-US" altLang="en-US" sz="2400" noProof="1">
                <a:latin typeface="楷体_GB2312" pitchFamily="49" charset="-122"/>
                <a:ea typeface="楷体_GB2312" pitchFamily="49" charset="-122"/>
              </a:rPr>
              <a:t>y)</a:t>
            </a:r>
            <a:r>
              <a:rPr lang="en-US" altLang="zh-CN" sz="2400">
                <a:latin typeface="楷体_GB2312" pitchFamily="49" charset="-122"/>
                <a:ea typeface="楷体_GB2312" pitchFamily="49" charset="-122"/>
                <a:sym typeface="Symbol" pitchFamily="18" charset="2"/>
              </a:rPr>
              <a:t>(P(y)</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R(c,y))</a:t>
            </a:r>
          </a:p>
          <a:p>
            <a:pPr marL="990600" lvl="1" indent="-533400">
              <a:buFont typeface="Wingdings" pitchFamily="2" charset="2"/>
              <a:buNone/>
            </a:pPr>
            <a:r>
              <a:rPr lang="en-US" altLang="en-US" sz="2400" b="1">
                <a:latin typeface="楷体_GB2312" pitchFamily="49" charset="-122"/>
                <a:ea typeface="楷体_GB2312" pitchFamily="49" charset="-122"/>
              </a:rPr>
              <a:t>		</a:t>
            </a:r>
            <a:r>
              <a:rPr lang="en-US" altLang="en-US" sz="2400" b="1" noProof="1">
                <a:latin typeface="楷体_GB2312" pitchFamily="49" charset="-122"/>
                <a:ea typeface="楷体_GB2312" pitchFamily="49" charset="-122"/>
              </a:rPr>
              <a:t>(</a:t>
            </a:r>
            <a:r>
              <a:rPr lang="en-US" altLang="en-US" sz="2400" b="1" noProof="1">
                <a:latin typeface="楷体_GB2312" pitchFamily="49" charset="-122"/>
                <a:ea typeface="楷体_GB2312" pitchFamily="49" charset="-122"/>
                <a:sym typeface="Symbol" pitchFamily="18" charset="2"/>
              </a:rPr>
              <a:t></a:t>
            </a:r>
            <a:r>
              <a:rPr lang="en-US" altLang="en-US" sz="2400" b="1" noProof="1">
                <a:latin typeface="楷体_GB2312" pitchFamily="49" charset="-122"/>
                <a:ea typeface="楷体_GB2312" pitchFamily="49" charset="-122"/>
              </a:rPr>
              <a:t>y)</a:t>
            </a:r>
            <a:r>
              <a:rPr lang="en-US" altLang="zh-CN" sz="2400" b="1">
                <a:latin typeface="楷体_GB2312" pitchFamily="49" charset="-122"/>
                <a:ea typeface="楷体_GB2312" pitchFamily="49" charset="-122"/>
                <a:sym typeface="Symbol" pitchFamily="18" charset="2"/>
              </a:rPr>
              <a:t>(Q(y)</a:t>
            </a:r>
            <a:r>
              <a:rPr lang="en-US" altLang="zh-CN" sz="2400" b="1" noProof="1">
                <a:latin typeface="楷体_GB2312" pitchFamily="49" charset="-122"/>
                <a:ea typeface="楷体_GB2312" pitchFamily="49" charset="-122"/>
              </a:rPr>
              <a:t>∧</a:t>
            </a:r>
            <a:r>
              <a:rPr lang="en-US" altLang="zh-CN" sz="2400" b="1">
                <a:latin typeface="楷体_GB2312" pitchFamily="49" charset="-122"/>
                <a:ea typeface="楷体_GB2312" pitchFamily="49" charset="-122"/>
                <a:sym typeface="Symbol" pitchFamily="18" charset="2"/>
              </a:rPr>
              <a:t>R(c,y))</a:t>
            </a:r>
            <a:r>
              <a:rPr lang="en-US" altLang="zh-CN" sz="2400" b="1">
                <a:solidFill>
                  <a:srgbClr val="FF00FF"/>
                </a:solidFill>
                <a:latin typeface="楷体_GB2312" pitchFamily="49" charset="-122"/>
                <a:ea typeface="楷体_GB2312" pitchFamily="49" charset="-122"/>
                <a:sym typeface="Symbol" pitchFamily="18" charset="2"/>
              </a:rPr>
              <a:t>)</a:t>
            </a:r>
            <a:r>
              <a:rPr lang="en-US" altLang="zh-CN" sz="2400" b="1">
                <a:latin typeface="楷体_GB2312" pitchFamily="49" charset="-122"/>
                <a:ea typeface="楷体_GB2312" pitchFamily="49" charset="-122"/>
                <a:sym typeface="Symbol" pitchFamily="18" charset="2"/>
              </a:rPr>
              <a:t>		ES,2)</a:t>
            </a:r>
          </a:p>
          <a:p>
            <a:pPr marL="533400" indent="-533400">
              <a:buFont typeface="Wingdings" pitchFamily="2" charset="2"/>
              <a:buAutoNum type="arabicParenR"/>
            </a:pPr>
            <a:r>
              <a:rPr lang="en-US" altLang="en-US" sz="2400" noProof="1">
                <a:solidFill>
                  <a:srgbClr val="0000FF"/>
                </a:solidFill>
                <a:latin typeface="楷体_GB2312" pitchFamily="49" charset="-122"/>
                <a:ea typeface="楷体_GB2312" pitchFamily="49" charset="-122"/>
              </a:rPr>
              <a:t>(</a:t>
            </a:r>
            <a:r>
              <a:rPr lang="en-US" altLang="en-US" sz="2400" noProof="1">
                <a:solidFill>
                  <a:srgbClr val="0000FF"/>
                </a:solidFill>
                <a:latin typeface="楷体_GB2312" pitchFamily="49" charset="-122"/>
                <a:ea typeface="楷体_GB2312" pitchFamily="49" charset="-122"/>
                <a:sym typeface="Symbol" pitchFamily="18" charset="2"/>
              </a:rPr>
              <a:t></a:t>
            </a:r>
            <a:r>
              <a:rPr lang="en-US" altLang="en-US" sz="2400" noProof="1">
                <a:solidFill>
                  <a:srgbClr val="0000FF"/>
                </a:solidFill>
                <a:latin typeface="楷体_GB2312" pitchFamily="49" charset="-122"/>
                <a:ea typeface="楷体_GB2312" pitchFamily="49" charset="-122"/>
              </a:rPr>
              <a:t>y)</a:t>
            </a:r>
            <a:r>
              <a:rPr lang="en-US" altLang="zh-CN" sz="2400">
                <a:solidFill>
                  <a:srgbClr val="0000FF"/>
                </a:solidFill>
                <a:latin typeface="楷体_GB2312" pitchFamily="49" charset="-122"/>
                <a:ea typeface="楷体_GB2312" pitchFamily="49" charset="-122"/>
                <a:sym typeface="Symbol" pitchFamily="18" charset="2"/>
              </a:rPr>
              <a:t>(P(y)</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R(c,y))</a:t>
            </a:r>
            <a:r>
              <a:rPr lang="en-US" altLang="zh-CN" sz="2400" noProof="1">
                <a:solidFill>
                  <a:srgbClr val="0000FF"/>
                </a:solidFill>
                <a:latin typeface="楷体_GB2312" pitchFamily="49" charset="-122"/>
                <a:ea typeface="楷体_GB2312" pitchFamily="49" charset="-122"/>
              </a:rPr>
              <a:t>∧</a:t>
            </a:r>
            <a:endParaRPr lang="en-US" altLang="zh-CN" sz="2400">
              <a:solidFill>
                <a:srgbClr val="0000FF"/>
              </a:solidFill>
              <a:latin typeface="楷体_GB2312" pitchFamily="49" charset="-122"/>
              <a:ea typeface="楷体_GB2312" pitchFamily="49" charset="-122"/>
            </a:endParaRPr>
          </a:p>
          <a:p>
            <a:pPr marL="990600" lvl="1" indent="-533400">
              <a:buFont typeface="Wingdings" pitchFamily="2" charset="2"/>
              <a:buNone/>
            </a:pPr>
            <a:r>
              <a:rPr lang="en-US" altLang="zh-CN" sz="2400" b="1">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sym typeface="Symbol" pitchFamily="18" charset="2"/>
              </a:rPr>
              <a:t>～</a:t>
            </a:r>
            <a:r>
              <a:rPr lang="zh-CN" altLang="en-US" sz="2400" b="1" noProof="1">
                <a:solidFill>
                  <a:srgbClr val="0000FF"/>
                </a:solidFill>
                <a:latin typeface="楷体_GB2312" pitchFamily="49" charset="-122"/>
                <a:ea typeface="楷体_GB2312" pitchFamily="49" charset="-122"/>
              </a:rPr>
              <a:t>(</a:t>
            </a:r>
            <a:r>
              <a:rPr lang="zh-CN" altLang="en-US" sz="2400" b="1" noProof="1">
                <a:solidFill>
                  <a:srgbClr val="0000FF"/>
                </a:solidFill>
                <a:latin typeface="楷体_GB2312" pitchFamily="49" charset="-122"/>
                <a:ea typeface="楷体_GB2312" pitchFamily="49" charset="-122"/>
                <a:sym typeface="Symbol" pitchFamily="18" charset="2"/>
              </a:rPr>
              <a:t></a:t>
            </a:r>
            <a:r>
              <a:rPr lang="en-US" altLang="en-US" sz="2400" b="1" noProof="1">
                <a:solidFill>
                  <a:srgbClr val="0000FF"/>
                </a:solidFill>
                <a:latin typeface="楷体_GB2312" pitchFamily="49" charset="-122"/>
                <a:ea typeface="楷体_GB2312" pitchFamily="49" charset="-122"/>
              </a:rPr>
              <a:t>y)</a:t>
            </a:r>
            <a:r>
              <a:rPr lang="en-US" altLang="zh-CN" sz="2400" b="1">
                <a:solidFill>
                  <a:srgbClr val="0000FF"/>
                </a:solidFill>
                <a:latin typeface="楷体_GB2312" pitchFamily="49" charset="-122"/>
                <a:ea typeface="楷体_GB2312" pitchFamily="49" charset="-122"/>
                <a:sym typeface="Symbol" pitchFamily="18" charset="2"/>
              </a:rPr>
              <a:t>(Q(y)</a:t>
            </a:r>
            <a:r>
              <a:rPr lang="en-US" altLang="zh-CN" sz="2400" b="1" noProof="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sym typeface="Symbol" pitchFamily="18" charset="2"/>
              </a:rPr>
              <a:t>R(c,y))		T,3),E</a:t>
            </a:r>
          </a:p>
          <a:p>
            <a:pPr marL="533400" indent="-533400">
              <a:buFont typeface="Wingdings" pitchFamily="2" charset="2"/>
              <a:buAutoNum type="arabicParenR"/>
            </a:pPr>
            <a:r>
              <a:rPr lang="en-US" altLang="en-US" sz="2400" noProof="1">
                <a:solidFill>
                  <a:srgbClr val="0000FF"/>
                </a:solidFill>
                <a:latin typeface="楷体_GB2312" pitchFamily="49" charset="-122"/>
                <a:ea typeface="楷体_GB2312" pitchFamily="49" charset="-122"/>
              </a:rPr>
              <a:t>(</a:t>
            </a:r>
            <a:r>
              <a:rPr lang="en-US" altLang="en-US" sz="2400" noProof="1">
                <a:solidFill>
                  <a:srgbClr val="0000FF"/>
                </a:solidFill>
                <a:latin typeface="楷体_GB2312" pitchFamily="49" charset="-122"/>
                <a:ea typeface="楷体_GB2312" pitchFamily="49" charset="-122"/>
                <a:sym typeface="Symbol" pitchFamily="18" charset="2"/>
              </a:rPr>
              <a:t></a:t>
            </a:r>
            <a:r>
              <a:rPr lang="en-US" altLang="en-US" sz="2400" noProof="1">
                <a:solidFill>
                  <a:srgbClr val="0000FF"/>
                </a:solidFill>
                <a:latin typeface="楷体_GB2312" pitchFamily="49" charset="-122"/>
                <a:ea typeface="楷体_GB2312" pitchFamily="49" charset="-122"/>
              </a:rPr>
              <a:t>y)</a:t>
            </a:r>
            <a:r>
              <a:rPr lang="en-US" altLang="zh-CN" sz="2400">
                <a:solidFill>
                  <a:srgbClr val="0000FF"/>
                </a:solidFill>
                <a:latin typeface="楷体_GB2312" pitchFamily="49" charset="-122"/>
                <a:ea typeface="楷体_GB2312" pitchFamily="49" charset="-122"/>
                <a:sym typeface="Symbol" pitchFamily="18" charset="2"/>
              </a:rPr>
              <a:t>(P(y)</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R(c,y))				T,4),I</a:t>
            </a:r>
          </a:p>
        </p:txBody>
      </p:sp>
      <p:sp>
        <p:nvSpPr>
          <p:cNvPr id="461828" name="Rectangle 4"/>
          <p:cNvSpPr>
            <a:spLocks noChangeArrowheads="1"/>
          </p:cNvSpPr>
          <p:nvPr/>
        </p:nvSpPr>
        <p:spPr bwMode="auto">
          <a:xfrm>
            <a:off x="1143000" y="1143000"/>
            <a:ext cx="7610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zh-CN" altLang="zh-CN">
                <a:solidFill>
                  <a:srgbClr val="0000FF"/>
                </a:solidFill>
                <a:latin typeface="黑体" pitchFamily="2" charset="-122"/>
                <a:ea typeface="黑体" pitchFamily="2" charset="-122"/>
              </a:rPr>
              <a:t>证明：</a:t>
            </a:r>
            <a:r>
              <a:rPr lang="en-US" altLang="zh-CN">
                <a:solidFill>
                  <a:srgbClr val="0000FF"/>
                </a:solidFill>
                <a:latin typeface="黑体" pitchFamily="2" charset="-122"/>
                <a:ea typeface="黑体" pitchFamily="2" charset="-122"/>
              </a:rPr>
              <a:t>(x)(P(x)Q(x))    </a:t>
            </a:r>
            <a:br>
              <a:rPr lang="en-US" altLang="zh-CN">
                <a:solidFill>
                  <a:srgbClr val="0000FF"/>
                </a:solidFill>
                <a:latin typeface="黑体" pitchFamily="2" charset="-122"/>
                <a:ea typeface="黑体" pitchFamily="2" charset="-122"/>
              </a:rPr>
            </a:br>
            <a:r>
              <a:rPr lang="en-US" altLang="zh-CN">
                <a:solidFill>
                  <a:srgbClr val="0000FF"/>
                </a:solidFill>
                <a:latin typeface="黑体" pitchFamily="2" charset="-122"/>
                <a:ea typeface="黑体" pitchFamily="2" charset="-122"/>
              </a:rPr>
              <a:t>(x)</a:t>
            </a:r>
            <a:r>
              <a:rPr lang="en-US" altLang="zh-CN">
                <a:solidFill>
                  <a:srgbClr val="FF00FF"/>
                </a:solidFill>
                <a:latin typeface="黑体" pitchFamily="2" charset="-122"/>
                <a:ea typeface="黑体" pitchFamily="2" charset="-122"/>
              </a:rPr>
              <a:t>(</a:t>
            </a:r>
            <a:r>
              <a:rPr lang="en-US" altLang="en-US" noProof="1">
                <a:solidFill>
                  <a:srgbClr val="008000"/>
                </a:solidFill>
                <a:latin typeface="黑体" pitchFamily="2" charset="-122"/>
                <a:ea typeface="黑体" pitchFamily="2" charset="-122"/>
              </a:rPr>
              <a:t>(</a:t>
            </a:r>
            <a:r>
              <a:rPr lang="en-US" altLang="en-US" noProof="1">
                <a:solidFill>
                  <a:srgbClr val="0000FF"/>
                </a:solidFill>
                <a:latin typeface="黑体" pitchFamily="2" charset="-122"/>
                <a:ea typeface="黑体" pitchFamily="2" charset="-122"/>
              </a:rPr>
              <a:t>y)</a:t>
            </a:r>
            <a:r>
              <a:rPr lang="en-US" altLang="zh-CN">
                <a:solidFill>
                  <a:srgbClr val="0000FF"/>
                </a:solidFill>
                <a:latin typeface="黑体" pitchFamily="2" charset="-122"/>
                <a:ea typeface="黑体" pitchFamily="2" charset="-122"/>
              </a:rPr>
              <a:t>(P(y)</a:t>
            </a:r>
            <a:r>
              <a:rPr lang="en-US" altLang="zh-CN" noProof="1">
                <a:solidFill>
                  <a:srgbClr val="0000FF"/>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R(x,y)</a:t>
            </a:r>
            <a:r>
              <a:rPr lang="en-US" altLang="zh-CN">
                <a:solidFill>
                  <a:srgbClr val="008000"/>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a:t>
            </a:r>
            <a:r>
              <a:rPr lang="en-US" altLang="en-US" noProof="1">
                <a:solidFill>
                  <a:srgbClr val="0000FF"/>
                </a:solidFill>
                <a:latin typeface="黑体" pitchFamily="2" charset="-122"/>
                <a:ea typeface="黑体" pitchFamily="2" charset="-122"/>
              </a:rPr>
              <a:t>(y)</a:t>
            </a:r>
            <a:r>
              <a:rPr lang="en-US" altLang="zh-CN">
                <a:solidFill>
                  <a:srgbClr val="FF0000"/>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Q(y)</a:t>
            </a:r>
            <a:r>
              <a:rPr lang="en-US" altLang="zh-CN" noProof="1">
                <a:solidFill>
                  <a:srgbClr val="0000FF"/>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R(x,y)</a:t>
            </a:r>
            <a:r>
              <a:rPr lang="en-US" altLang="zh-CN">
                <a:solidFill>
                  <a:srgbClr val="FF0000"/>
                </a:solidFill>
                <a:latin typeface="黑体" pitchFamily="2" charset="-122"/>
                <a:ea typeface="黑体" pitchFamily="2" charset="-122"/>
              </a:rPr>
              <a:t>)</a:t>
            </a:r>
            <a:r>
              <a:rPr lang="en-US" altLang="zh-CN">
                <a:solidFill>
                  <a:srgbClr val="FF00FF"/>
                </a:solidFill>
                <a:latin typeface="黑体" pitchFamily="2" charset="-122"/>
                <a:ea typeface="黑体" pitchFamily="2" charset="-122"/>
              </a:rPr>
              <a:t>)</a:t>
            </a:r>
            <a:r>
              <a:rPr lang="zh-CN" altLang="en-US">
                <a:solidFill>
                  <a:srgbClr val="0000FF"/>
                </a:solidFill>
                <a:latin typeface="黑体" pitchFamily="2" charset="-122"/>
                <a:ea typeface="黑体" pitchFamily="2" charset="-122"/>
              </a:rPr>
              <a: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3283BB-498F-41C8-B560-72BA6AC5C428}"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698748E-E375-43A1-975F-DF24332606C8}" type="slidenum">
              <a:rPr lang="en-US" altLang="zh-CN"/>
              <a:pPr/>
              <a:t>102</a:t>
            </a:fld>
            <a:r>
              <a:rPr lang="en-US" altLang="zh-CN"/>
              <a:t>/112</a:t>
            </a:r>
          </a:p>
        </p:txBody>
      </p:sp>
      <p:sp>
        <p:nvSpPr>
          <p:cNvPr id="424962" name="Rectangle 2"/>
          <p:cNvSpPr>
            <a:spLocks noGrp="1" noChangeArrowheads="1"/>
          </p:cNvSpPr>
          <p:nvPr>
            <p:ph type="title"/>
          </p:nvPr>
        </p:nvSpPr>
        <p:spPr>
          <a:xfrm>
            <a:off x="1752600" y="304800"/>
            <a:ext cx="6948488" cy="719138"/>
          </a:xfrm>
        </p:spPr>
        <p:txBody>
          <a:bodyPr/>
          <a:lstStyle/>
          <a:p>
            <a:pPr algn="l"/>
            <a:r>
              <a:rPr lang="zh-CN"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5-12(</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424963" name="Rectangle 3"/>
          <p:cNvSpPr>
            <a:spLocks noGrp="1" noChangeArrowheads="1"/>
          </p:cNvSpPr>
          <p:nvPr>
            <p:ph type="body" idx="1"/>
          </p:nvPr>
        </p:nvSpPr>
        <p:spPr>
          <a:xfrm>
            <a:off x="1143000" y="1066800"/>
            <a:ext cx="7620000" cy="5276850"/>
          </a:xfrm>
        </p:spPr>
        <p:txBody>
          <a:bodyPr/>
          <a:lstStyle/>
          <a:p>
            <a:pPr marL="533400" indent="-533400">
              <a:buFont typeface="Wingdings" pitchFamily="2" charset="2"/>
              <a:buAutoNum type="arabicParenR" startAt="6"/>
            </a:pPr>
            <a:r>
              <a:rPr lang="en-US" altLang="zh-CN" sz="2400">
                <a:solidFill>
                  <a:srgbClr val="0000FF"/>
                </a:solidFill>
                <a:sym typeface="Symbol" pitchFamily="18" charset="2"/>
              </a:rPr>
              <a:t>P(b)</a:t>
            </a:r>
            <a:r>
              <a:rPr lang="en-US" altLang="zh-CN" sz="2400" noProof="1">
                <a:solidFill>
                  <a:srgbClr val="0000FF"/>
                </a:solidFill>
              </a:rPr>
              <a:t>∧</a:t>
            </a:r>
            <a:r>
              <a:rPr lang="en-US" altLang="zh-CN" sz="2400">
                <a:solidFill>
                  <a:srgbClr val="0000FF"/>
                </a:solidFill>
                <a:sym typeface="Symbol" pitchFamily="18" charset="2"/>
              </a:rPr>
              <a:t>R(c,b)				ES,5)</a:t>
            </a:r>
          </a:p>
          <a:p>
            <a:pPr marL="533400" indent="-533400">
              <a:buFont typeface="Wingdings" pitchFamily="2" charset="2"/>
              <a:buAutoNum type="arabicParenR" startAt="6"/>
            </a:pPr>
            <a:r>
              <a:rPr lang="en-US" altLang="zh-CN" sz="2400">
                <a:solidFill>
                  <a:srgbClr val="0000FF"/>
                </a:solidFill>
                <a:sym typeface="Symbol" pitchFamily="18" charset="2"/>
              </a:rPr>
              <a:t>P(b)					T,6),I</a:t>
            </a:r>
          </a:p>
          <a:p>
            <a:pPr marL="533400" indent="-533400">
              <a:buClr>
                <a:srgbClr val="B2B2B2"/>
              </a:buClr>
              <a:buFont typeface="Wingdings" pitchFamily="2" charset="2"/>
              <a:buAutoNum type="arabicParenR" startAt="6"/>
            </a:pPr>
            <a:r>
              <a:rPr lang="en-US" altLang="zh-CN" sz="2400">
                <a:solidFill>
                  <a:srgbClr val="B2B2B2"/>
                </a:solidFill>
              </a:rPr>
              <a:t>(</a:t>
            </a:r>
            <a:r>
              <a:rPr lang="en-US" altLang="zh-CN" sz="2400">
                <a:solidFill>
                  <a:srgbClr val="B2B2B2"/>
                </a:solidFill>
                <a:sym typeface="Symbol" pitchFamily="18" charset="2"/>
              </a:rPr>
              <a:t>x)(P(x)Q(x))			P</a:t>
            </a:r>
          </a:p>
          <a:p>
            <a:pPr marL="533400" indent="-533400">
              <a:buClr>
                <a:srgbClr val="B2B2B2"/>
              </a:buClr>
              <a:buFont typeface="Wingdings" pitchFamily="2" charset="2"/>
              <a:buAutoNum type="arabicParenR" startAt="6"/>
            </a:pPr>
            <a:r>
              <a:rPr lang="en-US" altLang="zh-CN" sz="2400">
                <a:solidFill>
                  <a:srgbClr val="B2B2B2"/>
                </a:solidFill>
                <a:sym typeface="Symbol" pitchFamily="18" charset="2"/>
              </a:rPr>
              <a:t>P(b)Q(b)				US,8)</a:t>
            </a:r>
          </a:p>
          <a:p>
            <a:pPr marL="533400" indent="-533400">
              <a:buClr>
                <a:srgbClr val="B2B2B2"/>
              </a:buClr>
              <a:buFont typeface="Wingdings" pitchFamily="2" charset="2"/>
              <a:buAutoNum type="arabicParenR" startAt="6"/>
            </a:pPr>
            <a:r>
              <a:rPr lang="en-US" altLang="zh-CN" sz="2400">
                <a:solidFill>
                  <a:srgbClr val="B2B2B2"/>
                </a:solidFill>
                <a:sym typeface="Symbol" pitchFamily="18" charset="2"/>
              </a:rPr>
              <a:t>Q(b)					T,7),9),I</a:t>
            </a:r>
          </a:p>
          <a:p>
            <a:pPr marL="533400" indent="-533400">
              <a:buClr>
                <a:srgbClr val="B2B2B2"/>
              </a:buClr>
              <a:buFont typeface="Wingdings" pitchFamily="2" charset="2"/>
              <a:buAutoNum type="arabicParenR" startAt="6"/>
            </a:pPr>
            <a:r>
              <a:rPr lang="en-US" altLang="zh-CN" sz="2400">
                <a:solidFill>
                  <a:srgbClr val="B2B2B2"/>
                </a:solidFill>
                <a:sym typeface="Symbol" pitchFamily="18" charset="2"/>
              </a:rPr>
              <a:t>R(c,b)					T,6),I</a:t>
            </a:r>
          </a:p>
          <a:p>
            <a:pPr marL="533400" indent="-533400">
              <a:buClr>
                <a:srgbClr val="B2B2B2"/>
              </a:buClr>
              <a:buFont typeface="Wingdings" pitchFamily="2" charset="2"/>
              <a:buAutoNum type="arabicParenR" startAt="6"/>
            </a:pP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  			T,10),11)I</a:t>
            </a:r>
          </a:p>
          <a:p>
            <a:pPr marL="533400" indent="-533400">
              <a:buClr>
                <a:srgbClr val="B2B2B2"/>
              </a:buClr>
              <a:buFont typeface="Wingdings" pitchFamily="2" charset="2"/>
              <a:buAutoNum type="arabicParenR" startAt="6"/>
            </a:pPr>
            <a:r>
              <a:rPr lang="zh-CN" altLang="en-US" sz="2400">
                <a:solidFill>
                  <a:srgbClr val="B2B2B2"/>
                </a:solidFill>
                <a:sym typeface="Symbol" pitchFamily="18" charset="2"/>
              </a:rPr>
              <a:t>～</a:t>
            </a:r>
            <a:r>
              <a:rPr lang="zh-CN" altLang="en-US" sz="2400" noProof="1">
                <a:solidFill>
                  <a:srgbClr val="B2B2B2"/>
                </a:solidFill>
              </a:rPr>
              <a:t>(</a:t>
            </a:r>
            <a:r>
              <a:rPr lang="zh-CN" altLang="en-US" sz="2400" noProof="1">
                <a:solidFill>
                  <a:srgbClr val="B2B2B2"/>
                </a:solidFill>
                <a:sym typeface="Symbol" pitchFamily="18" charset="2"/>
              </a:rPr>
              <a:t></a:t>
            </a:r>
            <a:r>
              <a:rPr lang="en-US" altLang="en-US" sz="2400" noProof="1">
                <a:solidFill>
                  <a:srgbClr val="B2B2B2"/>
                </a:solidFill>
              </a:rPr>
              <a:t>y)</a:t>
            </a:r>
            <a:r>
              <a:rPr lang="en-US" altLang="zh-CN" sz="2400">
                <a:solidFill>
                  <a:srgbClr val="B2B2B2"/>
                </a:solidFill>
                <a:sym typeface="Symbol" pitchFamily="18" charset="2"/>
              </a:rPr>
              <a:t>(Q(y)</a:t>
            </a:r>
            <a:r>
              <a:rPr lang="en-US" altLang="zh-CN" sz="2400" noProof="1">
                <a:solidFill>
                  <a:srgbClr val="B2B2B2"/>
                </a:solidFill>
              </a:rPr>
              <a:t>∧</a:t>
            </a:r>
            <a:r>
              <a:rPr lang="en-US" altLang="zh-CN" sz="2400">
                <a:solidFill>
                  <a:srgbClr val="B2B2B2"/>
                </a:solidFill>
                <a:sym typeface="Symbol" pitchFamily="18" charset="2"/>
              </a:rPr>
              <a:t>R(c,y))			T,4),E</a:t>
            </a:r>
          </a:p>
          <a:p>
            <a:pPr marL="533400" indent="-533400">
              <a:buClr>
                <a:srgbClr val="B2B2B2"/>
              </a:buClr>
              <a:buFont typeface="Wingdings" pitchFamily="2" charset="2"/>
              <a:buAutoNum type="arabicParenR" startAt="6"/>
            </a:pPr>
            <a:r>
              <a:rPr lang="en-US" altLang="zh-CN" sz="2400">
                <a:solidFill>
                  <a:srgbClr val="B2B2B2"/>
                </a:solidFill>
              </a:rPr>
              <a:t>(</a:t>
            </a:r>
            <a:r>
              <a:rPr lang="en-US" altLang="zh-CN" sz="2400">
                <a:solidFill>
                  <a:srgbClr val="B2B2B2"/>
                </a:solidFill>
                <a:sym typeface="Symbol" pitchFamily="18" charset="2"/>
              </a:rPr>
              <a:t>y)</a:t>
            </a:r>
            <a:r>
              <a:rPr lang="zh-CN" altLang="en-US" sz="2400">
                <a:solidFill>
                  <a:srgbClr val="B2B2B2"/>
                </a:solidFill>
                <a:sym typeface="Symbol" pitchFamily="18" charset="2"/>
              </a:rPr>
              <a:t>～</a:t>
            </a:r>
            <a:r>
              <a:rPr lang="en-US" altLang="zh-CN" sz="2400">
                <a:solidFill>
                  <a:srgbClr val="B2B2B2"/>
                </a:solidFill>
                <a:sym typeface="Symbol" pitchFamily="18" charset="2"/>
              </a:rPr>
              <a:t>(Q(y)</a:t>
            </a:r>
            <a:r>
              <a:rPr lang="en-US" altLang="zh-CN" sz="2400" noProof="1">
                <a:solidFill>
                  <a:srgbClr val="B2B2B2"/>
                </a:solidFill>
              </a:rPr>
              <a:t>∧</a:t>
            </a:r>
            <a:r>
              <a:rPr lang="en-US" altLang="zh-CN" sz="2400">
                <a:solidFill>
                  <a:srgbClr val="B2B2B2"/>
                </a:solidFill>
                <a:sym typeface="Symbol" pitchFamily="18" charset="2"/>
              </a:rPr>
              <a:t>R(c,y))		T,13),E</a:t>
            </a:r>
          </a:p>
          <a:p>
            <a:pPr marL="533400" indent="-533400">
              <a:buClr>
                <a:srgbClr val="B2B2B2"/>
              </a:buClr>
              <a:buFont typeface="Wingdings" pitchFamily="2" charset="2"/>
              <a:buAutoNum type="arabicParenR" startAt="6"/>
            </a:pPr>
            <a:r>
              <a:rPr lang="zh-CN" altLang="en-US" sz="2400">
                <a:solidFill>
                  <a:srgbClr val="B2B2B2"/>
                </a:solidFill>
                <a:sym typeface="Symbol" pitchFamily="18" charset="2"/>
              </a:rPr>
              <a:t>～</a:t>
            </a: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			US,14)</a:t>
            </a:r>
          </a:p>
          <a:p>
            <a:pPr marL="533400" indent="-533400">
              <a:buClr>
                <a:srgbClr val="B2B2B2"/>
              </a:buClr>
              <a:buFont typeface="Wingdings" pitchFamily="2" charset="2"/>
              <a:buAutoNum type="arabicParenR" startAt="6"/>
            </a:pP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a:t>
            </a:r>
            <a:r>
              <a:rPr lang="en-US" altLang="zh-CN" sz="2400" noProof="1">
                <a:solidFill>
                  <a:srgbClr val="B2B2B2"/>
                </a:solidFill>
              </a:rPr>
              <a:t>∧</a:t>
            </a:r>
            <a:r>
              <a:rPr lang="zh-CN" altLang="en-US" sz="2400">
                <a:solidFill>
                  <a:srgbClr val="B2B2B2"/>
                </a:solidFill>
                <a:sym typeface="Symbol" pitchFamily="18" charset="2"/>
              </a:rPr>
              <a:t>～</a:t>
            </a: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	US,14)</a:t>
            </a:r>
          </a:p>
          <a:p>
            <a:pPr marL="533400" indent="-533400">
              <a:buClr>
                <a:srgbClr val="B2B2B2"/>
              </a:buClr>
              <a:buFont typeface="Wingdings" pitchFamily="2" charset="2"/>
              <a:buAutoNum type="arabicParenR" startAt="6"/>
            </a:pPr>
            <a:r>
              <a:rPr lang="en-US" altLang="zh-CN" sz="2000">
                <a:solidFill>
                  <a:srgbClr val="B2B2B2"/>
                </a:solidFill>
              </a:rPr>
              <a:t>□</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6A4731-6456-4857-88BC-5B91CDD82F80}"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DE28D57-860D-4419-A496-5535886F5503}" type="slidenum">
              <a:rPr lang="en-US" altLang="zh-CN"/>
              <a:pPr/>
              <a:t>103</a:t>
            </a:fld>
            <a:r>
              <a:rPr lang="en-US" altLang="zh-CN"/>
              <a:t>/112</a:t>
            </a:r>
          </a:p>
        </p:txBody>
      </p:sp>
      <p:sp>
        <p:nvSpPr>
          <p:cNvPr id="464898" name="Rectangle 2"/>
          <p:cNvSpPr>
            <a:spLocks noGrp="1" noChangeArrowheads="1"/>
          </p:cNvSpPr>
          <p:nvPr>
            <p:ph type="title"/>
          </p:nvPr>
        </p:nvSpPr>
        <p:spPr>
          <a:xfrm>
            <a:off x="1752600" y="304800"/>
            <a:ext cx="6948488" cy="719138"/>
          </a:xfrm>
        </p:spPr>
        <p:txBody>
          <a:bodyPr/>
          <a:lstStyle/>
          <a:p>
            <a:pPr algn="l"/>
            <a:r>
              <a:rPr lang="zh-CN"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5-12(</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464899" name="Rectangle 3"/>
          <p:cNvSpPr>
            <a:spLocks noGrp="1" noChangeArrowheads="1"/>
          </p:cNvSpPr>
          <p:nvPr>
            <p:ph type="body" idx="1"/>
          </p:nvPr>
        </p:nvSpPr>
        <p:spPr>
          <a:xfrm>
            <a:off x="1143000" y="1066800"/>
            <a:ext cx="7620000" cy="5276850"/>
          </a:xfrm>
        </p:spPr>
        <p:txBody>
          <a:bodyPr/>
          <a:lstStyle/>
          <a:p>
            <a:pPr marL="533400" indent="-533400">
              <a:buFont typeface="Wingdings" pitchFamily="2" charset="2"/>
              <a:buAutoNum type="arabicParenR" startAt="6"/>
            </a:pPr>
            <a:r>
              <a:rPr lang="en-US" altLang="zh-CN" sz="2400">
                <a:sym typeface="Symbol" pitchFamily="18" charset="2"/>
              </a:rPr>
              <a:t>P(b)</a:t>
            </a:r>
            <a:r>
              <a:rPr lang="en-US" altLang="zh-CN" sz="2400" noProof="1"/>
              <a:t>∧</a:t>
            </a:r>
            <a:r>
              <a:rPr lang="en-US" altLang="zh-CN" sz="2400">
                <a:sym typeface="Symbol" pitchFamily="18" charset="2"/>
              </a:rPr>
              <a:t>R(c,b)				ES,5)</a:t>
            </a:r>
          </a:p>
          <a:p>
            <a:pPr marL="533400" indent="-533400">
              <a:buFont typeface="Wingdings" pitchFamily="2" charset="2"/>
              <a:buAutoNum type="arabicParenR" startAt="6"/>
            </a:pPr>
            <a:r>
              <a:rPr lang="en-US" altLang="zh-CN" sz="2400">
                <a:sym typeface="Symbol" pitchFamily="18" charset="2"/>
              </a:rPr>
              <a:t>P(b)					T,6),I</a:t>
            </a:r>
          </a:p>
          <a:p>
            <a:pPr marL="533400" indent="-533400">
              <a:buFont typeface="Wingdings" pitchFamily="2" charset="2"/>
              <a:buAutoNum type="arabicParenR" startAt="6"/>
            </a:pPr>
            <a:r>
              <a:rPr lang="en-US" altLang="zh-CN" sz="2400">
                <a:solidFill>
                  <a:srgbClr val="FF0000"/>
                </a:solidFill>
              </a:rPr>
              <a:t>(</a:t>
            </a:r>
            <a:r>
              <a:rPr lang="en-US" altLang="zh-CN" sz="2400">
                <a:solidFill>
                  <a:srgbClr val="FF0000"/>
                </a:solidFill>
                <a:sym typeface="Symbol" pitchFamily="18" charset="2"/>
              </a:rPr>
              <a:t>x)(P(x)Q(x))			P</a:t>
            </a:r>
          </a:p>
          <a:p>
            <a:pPr marL="533400" indent="-533400">
              <a:buFont typeface="Wingdings" pitchFamily="2" charset="2"/>
              <a:buAutoNum type="arabicParenR" startAt="6"/>
            </a:pPr>
            <a:r>
              <a:rPr lang="en-US" altLang="zh-CN" sz="2400">
                <a:solidFill>
                  <a:srgbClr val="FF0000"/>
                </a:solidFill>
                <a:sym typeface="Symbol" pitchFamily="18" charset="2"/>
              </a:rPr>
              <a:t>P(b)Q(b)				US,8)</a:t>
            </a:r>
          </a:p>
          <a:p>
            <a:pPr marL="533400" indent="-533400">
              <a:buFont typeface="Wingdings" pitchFamily="2" charset="2"/>
              <a:buAutoNum type="arabicParenR" startAt="6"/>
            </a:pPr>
            <a:r>
              <a:rPr lang="en-US" altLang="zh-CN" sz="2400">
                <a:solidFill>
                  <a:srgbClr val="FF0000"/>
                </a:solidFill>
                <a:sym typeface="Symbol" pitchFamily="18" charset="2"/>
              </a:rPr>
              <a:t>Q(b)					T,7),9),I</a:t>
            </a:r>
          </a:p>
          <a:p>
            <a:pPr marL="533400" indent="-533400">
              <a:buFont typeface="Wingdings" pitchFamily="2" charset="2"/>
              <a:buAutoNum type="arabicParenR" startAt="6"/>
            </a:pPr>
            <a:r>
              <a:rPr lang="en-US" altLang="zh-CN" sz="2400">
                <a:solidFill>
                  <a:srgbClr val="FF0000"/>
                </a:solidFill>
                <a:sym typeface="Symbol" pitchFamily="18" charset="2"/>
              </a:rPr>
              <a:t>R(c,b)					T,6),I</a:t>
            </a:r>
          </a:p>
          <a:p>
            <a:pPr marL="533400" indent="-533400">
              <a:buFont typeface="Wingdings" pitchFamily="2" charset="2"/>
              <a:buAutoNum type="arabicParenR" startAt="6"/>
            </a:pPr>
            <a:r>
              <a:rPr lang="en-US" altLang="zh-CN" sz="2400">
                <a:solidFill>
                  <a:srgbClr val="FF0000"/>
                </a:solidFill>
                <a:sym typeface="Symbol" pitchFamily="18" charset="2"/>
              </a:rPr>
              <a:t>(Q(b)</a:t>
            </a:r>
            <a:r>
              <a:rPr lang="en-US" altLang="zh-CN" sz="2400" noProof="1">
                <a:solidFill>
                  <a:srgbClr val="FF0000"/>
                </a:solidFill>
              </a:rPr>
              <a:t>∧</a:t>
            </a:r>
            <a:r>
              <a:rPr lang="en-US" altLang="zh-CN" sz="2400">
                <a:solidFill>
                  <a:srgbClr val="FF0000"/>
                </a:solidFill>
                <a:sym typeface="Symbol" pitchFamily="18" charset="2"/>
              </a:rPr>
              <a:t>R(c,b)  			T,10),11)I</a:t>
            </a:r>
            <a:endParaRPr lang="en-US" altLang="zh-CN" sz="2400">
              <a:solidFill>
                <a:srgbClr val="B2B2B2"/>
              </a:solidFill>
              <a:sym typeface="Symbol" pitchFamily="18" charset="2"/>
            </a:endParaRPr>
          </a:p>
          <a:p>
            <a:pPr marL="533400" indent="-533400">
              <a:buClr>
                <a:srgbClr val="B2B2B2"/>
              </a:buClr>
              <a:buFont typeface="Wingdings" pitchFamily="2" charset="2"/>
              <a:buAutoNum type="arabicParenR" startAt="6"/>
            </a:pPr>
            <a:r>
              <a:rPr lang="zh-CN" altLang="en-US" sz="2400">
                <a:solidFill>
                  <a:srgbClr val="B2B2B2"/>
                </a:solidFill>
                <a:sym typeface="Symbol" pitchFamily="18" charset="2"/>
              </a:rPr>
              <a:t>～</a:t>
            </a:r>
            <a:r>
              <a:rPr lang="zh-CN" altLang="en-US" sz="2400" noProof="1">
                <a:solidFill>
                  <a:srgbClr val="B2B2B2"/>
                </a:solidFill>
              </a:rPr>
              <a:t>(</a:t>
            </a:r>
            <a:r>
              <a:rPr lang="zh-CN" altLang="en-US" sz="2400" noProof="1">
                <a:solidFill>
                  <a:srgbClr val="B2B2B2"/>
                </a:solidFill>
                <a:sym typeface="Symbol" pitchFamily="18" charset="2"/>
              </a:rPr>
              <a:t></a:t>
            </a:r>
            <a:r>
              <a:rPr lang="en-US" altLang="en-US" sz="2400" noProof="1">
                <a:solidFill>
                  <a:srgbClr val="B2B2B2"/>
                </a:solidFill>
              </a:rPr>
              <a:t>y)</a:t>
            </a:r>
            <a:r>
              <a:rPr lang="en-US" altLang="zh-CN" sz="2400">
                <a:solidFill>
                  <a:srgbClr val="B2B2B2"/>
                </a:solidFill>
                <a:sym typeface="Symbol" pitchFamily="18" charset="2"/>
              </a:rPr>
              <a:t>(Q(y)</a:t>
            </a:r>
            <a:r>
              <a:rPr lang="en-US" altLang="zh-CN" sz="2400" noProof="1">
                <a:solidFill>
                  <a:srgbClr val="B2B2B2"/>
                </a:solidFill>
              </a:rPr>
              <a:t>∧</a:t>
            </a:r>
            <a:r>
              <a:rPr lang="en-US" altLang="zh-CN" sz="2400">
                <a:solidFill>
                  <a:srgbClr val="B2B2B2"/>
                </a:solidFill>
                <a:sym typeface="Symbol" pitchFamily="18" charset="2"/>
              </a:rPr>
              <a:t>R(c,y))			T,4),E</a:t>
            </a:r>
          </a:p>
          <a:p>
            <a:pPr marL="533400" indent="-533400">
              <a:buClr>
                <a:srgbClr val="B2B2B2"/>
              </a:buClr>
              <a:buFont typeface="Wingdings" pitchFamily="2" charset="2"/>
              <a:buAutoNum type="arabicParenR" startAt="6"/>
            </a:pPr>
            <a:r>
              <a:rPr lang="en-US" altLang="zh-CN" sz="2400">
                <a:solidFill>
                  <a:srgbClr val="B2B2B2"/>
                </a:solidFill>
              </a:rPr>
              <a:t>(</a:t>
            </a:r>
            <a:r>
              <a:rPr lang="en-US" altLang="zh-CN" sz="2400">
                <a:solidFill>
                  <a:srgbClr val="B2B2B2"/>
                </a:solidFill>
                <a:sym typeface="Symbol" pitchFamily="18" charset="2"/>
              </a:rPr>
              <a:t>y)</a:t>
            </a:r>
            <a:r>
              <a:rPr lang="zh-CN" altLang="en-US" sz="2400">
                <a:solidFill>
                  <a:srgbClr val="B2B2B2"/>
                </a:solidFill>
                <a:sym typeface="Symbol" pitchFamily="18" charset="2"/>
              </a:rPr>
              <a:t>～</a:t>
            </a:r>
            <a:r>
              <a:rPr lang="en-US" altLang="zh-CN" sz="2400">
                <a:solidFill>
                  <a:srgbClr val="B2B2B2"/>
                </a:solidFill>
                <a:sym typeface="Symbol" pitchFamily="18" charset="2"/>
              </a:rPr>
              <a:t>(Q(y)</a:t>
            </a:r>
            <a:r>
              <a:rPr lang="en-US" altLang="zh-CN" sz="2400" noProof="1">
                <a:solidFill>
                  <a:srgbClr val="B2B2B2"/>
                </a:solidFill>
              </a:rPr>
              <a:t>∧</a:t>
            </a:r>
            <a:r>
              <a:rPr lang="en-US" altLang="zh-CN" sz="2400">
                <a:solidFill>
                  <a:srgbClr val="B2B2B2"/>
                </a:solidFill>
                <a:sym typeface="Symbol" pitchFamily="18" charset="2"/>
              </a:rPr>
              <a:t>R(c,y))		T,13),E</a:t>
            </a:r>
          </a:p>
          <a:p>
            <a:pPr marL="533400" indent="-533400">
              <a:buClr>
                <a:srgbClr val="B2B2B2"/>
              </a:buClr>
              <a:buFont typeface="Wingdings" pitchFamily="2" charset="2"/>
              <a:buAutoNum type="arabicParenR" startAt="6"/>
            </a:pPr>
            <a:r>
              <a:rPr lang="zh-CN" altLang="en-US" sz="2400">
                <a:solidFill>
                  <a:srgbClr val="B2B2B2"/>
                </a:solidFill>
                <a:sym typeface="Symbol" pitchFamily="18" charset="2"/>
              </a:rPr>
              <a:t>～</a:t>
            </a: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			US,14)</a:t>
            </a:r>
          </a:p>
          <a:p>
            <a:pPr marL="533400" indent="-533400">
              <a:buClr>
                <a:srgbClr val="B2B2B2"/>
              </a:buClr>
              <a:buFont typeface="Wingdings" pitchFamily="2" charset="2"/>
              <a:buAutoNum type="arabicParenR" startAt="6"/>
            </a:pP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a:t>
            </a:r>
            <a:r>
              <a:rPr lang="en-US" altLang="zh-CN" sz="2400" noProof="1">
                <a:solidFill>
                  <a:srgbClr val="B2B2B2"/>
                </a:solidFill>
              </a:rPr>
              <a:t>∧</a:t>
            </a:r>
            <a:r>
              <a:rPr lang="zh-CN" altLang="en-US" sz="2400">
                <a:solidFill>
                  <a:srgbClr val="B2B2B2"/>
                </a:solidFill>
                <a:sym typeface="Symbol" pitchFamily="18" charset="2"/>
              </a:rPr>
              <a:t>～</a:t>
            </a:r>
            <a:r>
              <a:rPr lang="en-US" altLang="zh-CN" sz="2400">
                <a:solidFill>
                  <a:srgbClr val="B2B2B2"/>
                </a:solidFill>
                <a:sym typeface="Symbol" pitchFamily="18" charset="2"/>
              </a:rPr>
              <a:t>(Q(b)</a:t>
            </a:r>
            <a:r>
              <a:rPr lang="en-US" altLang="zh-CN" sz="2400" noProof="1">
                <a:solidFill>
                  <a:srgbClr val="B2B2B2"/>
                </a:solidFill>
              </a:rPr>
              <a:t>∧</a:t>
            </a:r>
            <a:r>
              <a:rPr lang="en-US" altLang="zh-CN" sz="2400">
                <a:solidFill>
                  <a:srgbClr val="B2B2B2"/>
                </a:solidFill>
                <a:sym typeface="Symbol" pitchFamily="18" charset="2"/>
              </a:rPr>
              <a:t>R(c,b))	US,14)</a:t>
            </a:r>
          </a:p>
          <a:p>
            <a:pPr marL="533400" indent="-533400">
              <a:buClr>
                <a:srgbClr val="B2B2B2"/>
              </a:buClr>
              <a:buFont typeface="Wingdings" pitchFamily="2" charset="2"/>
              <a:buAutoNum type="arabicParenR" startAt="6"/>
            </a:pPr>
            <a:r>
              <a:rPr lang="en-US" altLang="zh-CN" sz="2000">
                <a:solidFill>
                  <a:srgbClr val="B2B2B2"/>
                </a:solidFill>
              </a:rPr>
              <a:t>□</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FC9AC3-0A69-4A06-9893-BEDADC242F62}"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7AC0F78-53B7-41EC-A925-9DA5B9449D53}" type="slidenum">
              <a:rPr lang="en-US" altLang="zh-CN"/>
              <a:pPr/>
              <a:t>104</a:t>
            </a:fld>
            <a:r>
              <a:rPr lang="en-US" altLang="zh-CN"/>
              <a:t>/112</a:t>
            </a:r>
          </a:p>
        </p:txBody>
      </p:sp>
      <p:sp>
        <p:nvSpPr>
          <p:cNvPr id="463874" name="Rectangle 2"/>
          <p:cNvSpPr>
            <a:spLocks noGrp="1" noChangeArrowheads="1"/>
          </p:cNvSpPr>
          <p:nvPr>
            <p:ph type="title"/>
          </p:nvPr>
        </p:nvSpPr>
        <p:spPr>
          <a:xfrm>
            <a:off x="1752600" y="304800"/>
            <a:ext cx="6948488" cy="719138"/>
          </a:xfrm>
        </p:spPr>
        <p:txBody>
          <a:bodyPr/>
          <a:lstStyle/>
          <a:p>
            <a:pPr algn="l"/>
            <a:r>
              <a:rPr lang="zh-CN"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5-12(</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463875" name="Rectangle 3"/>
          <p:cNvSpPr>
            <a:spLocks noGrp="1" noChangeArrowheads="1"/>
          </p:cNvSpPr>
          <p:nvPr>
            <p:ph type="body" idx="1"/>
          </p:nvPr>
        </p:nvSpPr>
        <p:spPr>
          <a:xfrm>
            <a:off x="1143000" y="1066800"/>
            <a:ext cx="7620000" cy="5276850"/>
          </a:xfrm>
        </p:spPr>
        <p:txBody>
          <a:bodyPr/>
          <a:lstStyle/>
          <a:p>
            <a:pPr marL="533400" indent="-533400">
              <a:buFont typeface="Wingdings" pitchFamily="2" charset="2"/>
              <a:buAutoNum type="arabicParenR" startAt="6"/>
            </a:pPr>
            <a:r>
              <a:rPr lang="en-US" altLang="zh-CN" sz="2400">
                <a:sym typeface="Symbol" pitchFamily="18" charset="2"/>
              </a:rPr>
              <a:t>P(b)</a:t>
            </a:r>
            <a:r>
              <a:rPr lang="en-US" altLang="zh-CN" sz="2400" noProof="1"/>
              <a:t>∧</a:t>
            </a:r>
            <a:r>
              <a:rPr lang="en-US" altLang="zh-CN" sz="2400">
                <a:sym typeface="Symbol" pitchFamily="18" charset="2"/>
              </a:rPr>
              <a:t>R(c,b)				ES,5)</a:t>
            </a:r>
          </a:p>
          <a:p>
            <a:pPr marL="533400" indent="-533400">
              <a:buFont typeface="Wingdings" pitchFamily="2" charset="2"/>
              <a:buAutoNum type="arabicParenR" startAt="6"/>
            </a:pPr>
            <a:r>
              <a:rPr lang="en-US" altLang="zh-CN" sz="2400">
                <a:sym typeface="Symbol" pitchFamily="18" charset="2"/>
              </a:rPr>
              <a:t>P(b)					T,6),I</a:t>
            </a:r>
          </a:p>
          <a:p>
            <a:pPr marL="533400" indent="-533400">
              <a:buFont typeface="Wingdings" pitchFamily="2" charset="2"/>
              <a:buAutoNum type="arabicParenR" startAt="6"/>
            </a:pPr>
            <a:r>
              <a:rPr lang="en-US" altLang="zh-CN" sz="2400"/>
              <a:t>(</a:t>
            </a:r>
            <a:r>
              <a:rPr lang="en-US" altLang="zh-CN" sz="2400">
                <a:sym typeface="Symbol" pitchFamily="18" charset="2"/>
              </a:rPr>
              <a:t>x)(P(x)Q(x))			P</a:t>
            </a:r>
          </a:p>
          <a:p>
            <a:pPr marL="533400" indent="-533400">
              <a:buFont typeface="Wingdings" pitchFamily="2" charset="2"/>
              <a:buAutoNum type="arabicParenR" startAt="6"/>
            </a:pPr>
            <a:r>
              <a:rPr lang="en-US" altLang="zh-CN" sz="2400">
                <a:sym typeface="Symbol" pitchFamily="18" charset="2"/>
              </a:rPr>
              <a:t>P(b)Q(b)				US,8)</a:t>
            </a:r>
          </a:p>
          <a:p>
            <a:pPr marL="533400" indent="-533400">
              <a:buFont typeface="Wingdings" pitchFamily="2" charset="2"/>
              <a:buAutoNum type="arabicParenR" startAt="6"/>
            </a:pPr>
            <a:r>
              <a:rPr lang="en-US" altLang="zh-CN" sz="2400">
                <a:sym typeface="Symbol" pitchFamily="18" charset="2"/>
              </a:rPr>
              <a:t>Q(b)					T,7),9),I</a:t>
            </a:r>
          </a:p>
          <a:p>
            <a:pPr marL="533400" indent="-533400">
              <a:buFont typeface="Wingdings" pitchFamily="2" charset="2"/>
              <a:buAutoNum type="arabicParenR" startAt="6"/>
            </a:pPr>
            <a:r>
              <a:rPr lang="en-US" altLang="zh-CN" sz="2400">
                <a:sym typeface="Symbol" pitchFamily="18" charset="2"/>
              </a:rPr>
              <a:t>R(c,b)					T,6),I</a:t>
            </a:r>
          </a:p>
          <a:p>
            <a:pPr marL="533400" indent="-533400">
              <a:buFont typeface="Wingdings" pitchFamily="2" charset="2"/>
              <a:buAutoNum type="arabicParenR" startAt="6"/>
            </a:pPr>
            <a:r>
              <a:rPr lang="en-US" altLang="zh-CN" sz="2400">
                <a:sym typeface="Symbol" pitchFamily="18" charset="2"/>
              </a:rPr>
              <a:t>(Q(b)</a:t>
            </a:r>
            <a:r>
              <a:rPr lang="en-US" altLang="zh-CN" sz="2400" noProof="1"/>
              <a:t>∧</a:t>
            </a:r>
            <a:r>
              <a:rPr lang="en-US" altLang="zh-CN" sz="2400">
                <a:sym typeface="Symbol" pitchFamily="18" charset="2"/>
              </a:rPr>
              <a:t>R(c,b)  			T,10),11)I</a:t>
            </a:r>
          </a:p>
          <a:p>
            <a:pPr marL="533400" indent="-533400">
              <a:buFont typeface="Wingdings" pitchFamily="2" charset="2"/>
              <a:buAutoNum type="arabicParenR" startAt="6"/>
            </a:pPr>
            <a:r>
              <a:rPr lang="zh-CN" altLang="en-US" sz="2400">
                <a:solidFill>
                  <a:srgbClr val="FF00FF"/>
                </a:solidFill>
                <a:sym typeface="Symbol" pitchFamily="18" charset="2"/>
              </a:rPr>
              <a:t>～</a:t>
            </a:r>
            <a:r>
              <a:rPr lang="zh-CN" altLang="en-US" sz="2400" noProof="1">
                <a:solidFill>
                  <a:srgbClr val="FF00FF"/>
                </a:solidFill>
              </a:rPr>
              <a:t>(</a:t>
            </a:r>
            <a:r>
              <a:rPr lang="zh-CN" altLang="en-US" sz="2400" noProof="1">
                <a:solidFill>
                  <a:srgbClr val="FF00FF"/>
                </a:solidFill>
                <a:sym typeface="Symbol" pitchFamily="18" charset="2"/>
              </a:rPr>
              <a:t></a:t>
            </a:r>
            <a:r>
              <a:rPr lang="en-US" altLang="en-US" sz="2400" noProof="1">
                <a:solidFill>
                  <a:srgbClr val="FF00FF"/>
                </a:solidFill>
              </a:rPr>
              <a:t>y)</a:t>
            </a:r>
            <a:r>
              <a:rPr lang="en-US" altLang="zh-CN" sz="2400">
                <a:solidFill>
                  <a:srgbClr val="FF00FF"/>
                </a:solidFill>
                <a:sym typeface="Symbol" pitchFamily="18" charset="2"/>
              </a:rPr>
              <a:t>(Q(y)</a:t>
            </a:r>
            <a:r>
              <a:rPr lang="en-US" altLang="zh-CN" sz="2400" noProof="1">
                <a:solidFill>
                  <a:srgbClr val="FF00FF"/>
                </a:solidFill>
              </a:rPr>
              <a:t>∧</a:t>
            </a:r>
            <a:r>
              <a:rPr lang="en-US" altLang="zh-CN" sz="2400">
                <a:solidFill>
                  <a:srgbClr val="FF00FF"/>
                </a:solidFill>
                <a:sym typeface="Symbol" pitchFamily="18" charset="2"/>
              </a:rPr>
              <a:t>R(c,y))			T,4),E</a:t>
            </a:r>
          </a:p>
          <a:p>
            <a:pPr marL="533400" indent="-533400">
              <a:buFont typeface="Wingdings" pitchFamily="2" charset="2"/>
              <a:buAutoNum type="arabicParenR" startAt="6"/>
            </a:pPr>
            <a:r>
              <a:rPr lang="en-US" altLang="zh-CN" sz="2400">
                <a:solidFill>
                  <a:srgbClr val="FF00FF"/>
                </a:solidFill>
              </a:rPr>
              <a:t>(</a:t>
            </a:r>
            <a:r>
              <a:rPr lang="en-US" altLang="zh-CN" sz="2400">
                <a:solidFill>
                  <a:srgbClr val="FF00FF"/>
                </a:solidFill>
                <a:sym typeface="Symbol" pitchFamily="18" charset="2"/>
              </a:rPr>
              <a:t>y)</a:t>
            </a:r>
            <a:r>
              <a:rPr lang="zh-CN" altLang="en-US" sz="2400">
                <a:solidFill>
                  <a:srgbClr val="FF00FF"/>
                </a:solidFill>
                <a:sym typeface="Symbol" pitchFamily="18" charset="2"/>
              </a:rPr>
              <a:t>～</a:t>
            </a:r>
            <a:r>
              <a:rPr lang="en-US" altLang="zh-CN" sz="2400">
                <a:solidFill>
                  <a:srgbClr val="FF00FF"/>
                </a:solidFill>
                <a:sym typeface="Symbol" pitchFamily="18" charset="2"/>
              </a:rPr>
              <a:t>(Q(y)</a:t>
            </a:r>
            <a:r>
              <a:rPr lang="en-US" altLang="zh-CN" sz="2400" noProof="1">
                <a:solidFill>
                  <a:srgbClr val="FF00FF"/>
                </a:solidFill>
              </a:rPr>
              <a:t>∧</a:t>
            </a:r>
            <a:r>
              <a:rPr lang="en-US" altLang="zh-CN" sz="2400">
                <a:solidFill>
                  <a:srgbClr val="FF00FF"/>
                </a:solidFill>
                <a:sym typeface="Symbol" pitchFamily="18" charset="2"/>
              </a:rPr>
              <a:t>R(c,y))		      T,13),E</a:t>
            </a:r>
          </a:p>
          <a:p>
            <a:pPr marL="533400" indent="-533400">
              <a:buFont typeface="Wingdings" pitchFamily="2" charset="2"/>
              <a:buAutoNum type="arabicParenR" startAt="6"/>
            </a:pPr>
            <a:r>
              <a:rPr lang="zh-CN" altLang="en-US" sz="2400">
                <a:solidFill>
                  <a:srgbClr val="FF00FF"/>
                </a:solidFill>
                <a:sym typeface="Symbol" pitchFamily="18" charset="2"/>
              </a:rPr>
              <a:t>～</a:t>
            </a:r>
            <a:r>
              <a:rPr lang="en-US" altLang="zh-CN" sz="2400">
                <a:solidFill>
                  <a:srgbClr val="FF00FF"/>
                </a:solidFill>
                <a:sym typeface="Symbol" pitchFamily="18" charset="2"/>
              </a:rPr>
              <a:t>(Q(b)</a:t>
            </a:r>
            <a:r>
              <a:rPr lang="en-US" altLang="zh-CN" sz="2400" noProof="1">
                <a:solidFill>
                  <a:srgbClr val="FF00FF"/>
                </a:solidFill>
              </a:rPr>
              <a:t>∧</a:t>
            </a:r>
            <a:r>
              <a:rPr lang="en-US" altLang="zh-CN" sz="2400">
                <a:solidFill>
                  <a:srgbClr val="FF00FF"/>
                </a:solidFill>
                <a:sym typeface="Symbol" pitchFamily="18" charset="2"/>
              </a:rPr>
              <a:t>R(c,b))			US,14)</a:t>
            </a:r>
          </a:p>
          <a:p>
            <a:pPr marL="533400" indent="-533400">
              <a:buFont typeface="Wingdings" pitchFamily="2" charset="2"/>
              <a:buAutoNum type="arabicParenR" startAt="6"/>
            </a:pPr>
            <a:r>
              <a:rPr lang="en-US" altLang="zh-CN" sz="2400">
                <a:solidFill>
                  <a:srgbClr val="FF00FF"/>
                </a:solidFill>
                <a:sym typeface="Symbol" pitchFamily="18" charset="2"/>
              </a:rPr>
              <a:t>(Q(b)</a:t>
            </a:r>
            <a:r>
              <a:rPr lang="en-US" altLang="zh-CN" sz="2400" noProof="1">
                <a:solidFill>
                  <a:srgbClr val="FF00FF"/>
                </a:solidFill>
              </a:rPr>
              <a:t>∧</a:t>
            </a:r>
            <a:r>
              <a:rPr lang="en-US" altLang="zh-CN" sz="2400">
                <a:solidFill>
                  <a:srgbClr val="FF00FF"/>
                </a:solidFill>
                <a:sym typeface="Symbol" pitchFamily="18" charset="2"/>
              </a:rPr>
              <a:t>R(c,b))</a:t>
            </a:r>
            <a:r>
              <a:rPr lang="en-US" altLang="zh-CN" sz="2400" noProof="1">
                <a:solidFill>
                  <a:srgbClr val="FF00FF"/>
                </a:solidFill>
              </a:rPr>
              <a:t>∧</a:t>
            </a:r>
            <a:r>
              <a:rPr lang="zh-CN" altLang="en-US" sz="2400">
                <a:solidFill>
                  <a:srgbClr val="FF00FF"/>
                </a:solidFill>
                <a:sym typeface="Symbol" pitchFamily="18" charset="2"/>
              </a:rPr>
              <a:t>～</a:t>
            </a:r>
            <a:r>
              <a:rPr lang="en-US" altLang="zh-CN" sz="2400">
                <a:solidFill>
                  <a:srgbClr val="FF00FF"/>
                </a:solidFill>
                <a:sym typeface="Symbol" pitchFamily="18" charset="2"/>
              </a:rPr>
              <a:t>(Q(b)</a:t>
            </a:r>
            <a:r>
              <a:rPr lang="en-US" altLang="zh-CN" sz="2400" noProof="1">
                <a:solidFill>
                  <a:srgbClr val="FF00FF"/>
                </a:solidFill>
              </a:rPr>
              <a:t>∧</a:t>
            </a:r>
            <a:r>
              <a:rPr lang="en-US" altLang="zh-CN" sz="2400">
                <a:solidFill>
                  <a:srgbClr val="FF00FF"/>
                </a:solidFill>
                <a:sym typeface="Symbol" pitchFamily="18" charset="2"/>
              </a:rPr>
              <a:t>R(c,b))	 T,12)14)I</a:t>
            </a:r>
          </a:p>
          <a:p>
            <a:pPr marL="533400" indent="-533400">
              <a:buFont typeface="Wingdings" pitchFamily="2" charset="2"/>
              <a:buAutoNum type="arabicParenR" startAt="6"/>
            </a:pPr>
            <a:r>
              <a:rPr lang="en-US" altLang="zh-CN" sz="2000">
                <a:solidFill>
                  <a:srgbClr val="FF0000"/>
                </a:solidFill>
              </a:rPr>
              <a:t>□</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6FD9071-8A23-4984-9C4A-16CD4B871199}"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B9892633-FCEE-449A-9243-E8D26C3FB4D0}" type="slidenum">
              <a:rPr lang="en-US" altLang="zh-CN"/>
              <a:pPr/>
              <a:t>105</a:t>
            </a:fld>
            <a:r>
              <a:rPr lang="en-US" altLang="zh-CN"/>
              <a:t>/112</a:t>
            </a:r>
          </a:p>
        </p:txBody>
      </p:sp>
      <p:sp>
        <p:nvSpPr>
          <p:cNvPr id="457730" name="Rectangle 2"/>
          <p:cNvSpPr>
            <a:spLocks noGrp="1" noChangeArrowheads="1"/>
          </p:cNvSpPr>
          <p:nvPr>
            <p:ph type="title"/>
          </p:nvPr>
        </p:nvSpPr>
        <p:spPr>
          <a:xfrm>
            <a:off x="1600200" y="304800"/>
            <a:ext cx="7315200" cy="719138"/>
          </a:xfrm>
        </p:spPr>
        <p:txBody>
          <a:bodyPr/>
          <a:lstStyle/>
          <a:p>
            <a:pPr algn="l"/>
            <a:r>
              <a:rPr lang="zh-CN" sz="2400">
                <a:solidFill>
                  <a:srgbClr val="FF0000"/>
                </a:solidFill>
                <a:latin typeface="楷体_GB2312" pitchFamily="49" charset="-122"/>
                <a:ea typeface="楷体_GB2312" pitchFamily="49" charset="-122"/>
              </a:rPr>
              <a:t>例</a:t>
            </a:r>
            <a:r>
              <a:rPr lang="en-US" altLang="zh-CN" sz="2400">
                <a:solidFill>
                  <a:srgbClr val="FF0000"/>
                </a:solidFill>
                <a:latin typeface="楷体_GB2312" pitchFamily="49" charset="-122"/>
                <a:ea typeface="楷体_GB2312" pitchFamily="49" charset="-122"/>
              </a:rPr>
              <a:t>5-12(</a:t>
            </a:r>
            <a:r>
              <a:rPr lang="zh-CN" altLang="en-US" sz="2400">
                <a:solidFill>
                  <a:srgbClr val="FF0000"/>
                </a:solidFill>
                <a:latin typeface="楷体_GB2312" pitchFamily="49" charset="-122"/>
                <a:ea typeface="楷体_GB2312" pitchFamily="49" charset="-122"/>
              </a:rPr>
              <a:t>续</a:t>
            </a:r>
            <a:r>
              <a:rPr lang="en-US" altLang="zh-CN" sz="2400">
                <a:solidFill>
                  <a:srgbClr val="FF0000"/>
                </a:solidFill>
                <a:latin typeface="楷体_GB2312" pitchFamily="49" charset="-122"/>
                <a:ea typeface="楷体_GB2312" pitchFamily="49" charset="-122"/>
              </a:rPr>
              <a:t>2) </a:t>
            </a:r>
            <a:r>
              <a:rPr lang="en-US" altLang="zh-CN" sz="2400">
                <a:solidFill>
                  <a:srgbClr val="0000FF"/>
                </a:solidFill>
              </a:rPr>
              <a:t>(</a:t>
            </a:r>
            <a:r>
              <a:rPr lang="en-US" altLang="zh-CN" sz="2400">
                <a:solidFill>
                  <a:srgbClr val="0000FF"/>
                </a:solidFill>
                <a:sym typeface="Symbol" pitchFamily="18" charset="2"/>
              </a:rPr>
              <a:t>x)(P(x)Q(x))    </a:t>
            </a:r>
            <a:r>
              <a:rPr lang="en-US" altLang="zh-CN" sz="2400">
                <a:solidFill>
                  <a:srgbClr val="0000FF"/>
                </a:solidFill>
              </a:rPr>
              <a:t/>
            </a:r>
            <a:br>
              <a:rPr lang="en-US" altLang="zh-CN" sz="2400">
                <a:solidFill>
                  <a:srgbClr val="0000FF"/>
                </a:solidFill>
              </a:rPr>
            </a:br>
            <a:r>
              <a:rPr lang="en-US" altLang="zh-CN" sz="2400">
                <a:solidFill>
                  <a:srgbClr val="0000FF"/>
                </a:solidFill>
              </a:rPr>
              <a:t>(</a:t>
            </a:r>
            <a:r>
              <a:rPr lang="en-US" altLang="zh-CN" sz="2400">
                <a:solidFill>
                  <a:srgbClr val="0000FF"/>
                </a:solidFill>
                <a:sym typeface="Symbol" pitchFamily="18" charset="2"/>
              </a:rPr>
              <a:t>x)</a:t>
            </a:r>
            <a:r>
              <a:rPr lang="en-US" altLang="zh-CN" sz="2400">
                <a:solidFill>
                  <a:srgbClr val="FF00FF"/>
                </a:solidFill>
                <a:sym typeface="Symbol" pitchFamily="18" charset="2"/>
              </a:rPr>
              <a:t>(</a:t>
            </a:r>
            <a:r>
              <a:rPr lang="en-US" altLang="en-US" sz="2400" noProof="1">
                <a:solidFill>
                  <a:srgbClr val="008000"/>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0000FF"/>
                </a:solidFill>
                <a:sym typeface="Symbol" pitchFamily="18" charset="2"/>
              </a:rPr>
              <a:t>(P(y)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008000"/>
                </a:solidFill>
                <a:sym typeface="Symbol" pitchFamily="18" charset="2"/>
              </a:rPr>
              <a:t>)</a:t>
            </a:r>
            <a:r>
              <a:rPr lang="en-US" altLang="zh-CN" sz="2400">
                <a:solidFill>
                  <a:srgbClr val="0000FF"/>
                </a:solidFill>
                <a:sym typeface="Symbol" pitchFamily="18" charset="2"/>
              </a:rPr>
              <a:t></a:t>
            </a:r>
            <a:r>
              <a:rPr lang="en-US" altLang="en-US" sz="2400" noProof="1">
                <a:solidFill>
                  <a:srgbClr val="0000FF"/>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FF0000"/>
                </a:solidFill>
                <a:sym typeface="Symbol" pitchFamily="18" charset="2"/>
              </a:rPr>
              <a:t>(</a:t>
            </a:r>
            <a:r>
              <a:rPr lang="en-US" altLang="zh-CN" sz="2400">
                <a:solidFill>
                  <a:srgbClr val="0000FF"/>
                </a:solidFill>
                <a:sym typeface="Symbol" pitchFamily="18" charset="2"/>
              </a:rPr>
              <a:t>Q(y)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FF0000"/>
                </a:solidFill>
                <a:sym typeface="Symbol" pitchFamily="18" charset="2"/>
              </a:rPr>
              <a:t>)</a:t>
            </a:r>
            <a:r>
              <a:rPr lang="en-US" altLang="zh-CN" sz="2400">
                <a:solidFill>
                  <a:srgbClr val="FF00FF"/>
                </a:solidFill>
                <a:sym typeface="Symbol" pitchFamily="18" charset="2"/>
              </a:rPr>
              <a:t>)</a:t>
            </a:r>
            <a:endParaRPr lang="zh-CN" altLang="zh-CN" sz="2400">
              <a:solidFill>
                <a:srgbClr val="FF00FF"/>
              </a:solidFill>
              <a:sym typeface="Symbol" pitchFamily="18" charset="2"/>
            </a:endParaRPr>
          </a:p>
        </p:txBody>
      </p:sp>
      <p:sp>
        <p:nvSpPr>
          <p:cNvPr id="457731" name="Rectangle 3"/>
          <p:cNvSpPr>
            <a:spLocks noGrp="1" noChangeArrowheads="1"/>
          </p:cNvSpPr>
          <p:nvPr>
            <p:ph type="body" idx="1"/>
          </p:nvPr>
        </p:nvSpPr>
        <p:spPr>
          <a:xfrm>
            <a:off x="1066800" y="990600"/>
            <a:ext cx="7848600" cy="604838"/>
          </a:xfrm>
        </p:spPr>
        <p:txBody>
          <a:bodyPr/>
          <a:lstStyle/>
          <a:p>
            <a:pPr>
              <a:buFont typeface="Wingdings" pitchFamily="2" charset="2"/>
              <a:buNone/>
            </a:pPr>
            <a:r>
              <a:rPr lang="en-US" altLang="zh-CN">
                <a:latin typeface="楷体_GB2312" pitchFamily="49" charset="-122"/>
                <a:ea typeface="楷体_GB2312" pitchFamily="49" charset="-122"/>
              </a:rPr>
              <a:t>2.</a:t>
            </a:r>
            <a:r>
              <a:rPr lang="zh-CN" altLang="zh-CN">
                <a:latin typeface="楷体_GB2312" pitchFamily="49" charset="-122"/>
                <a:ea typeface="楷体_GB2312" pitchFamily="49" charset="-122"/>
              </a:rPr>
              <a:t>采用CP规则的直接证明法：</a:t>
            </a:r>
            <a:r>
              <a:rPr lang="zh-CN" altLang="en-US">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了解）</a:t>
            </a:r>
            <a:endParaRPr lang="zh-CN" altLang="en-US">
              <a:solidFill>
                <a:srgbClr val="FF0000"/>
              </a:solidFill>
              <a:latin typeface="楷体_GB2312" pitchFamily="49" charset="-122"/>
              <a:ea typeface="楷体_GB2312" pitchFamily="49" charset="-122"/>
              <a:sym typeface="Symbol" pitchFamily="18" charset="2"/>
            </a:endParaRPr>
          </a:p>
        </p:txBody>
      </p:sp>
      <p:sp>
        <p:nvSpPr>
          <p:cNvPr id="457732" name="Rectangle 4"/>
          <p:cNvSpPr>
            <a:spLocks noChangeArrowheads="1"/>
          </p:cNvSpPr>
          <p:nvPr/>
        </p:nvSpPr>
        <p:spPr bwMode="auto">
          <a:xfrm>
            <a:off x="990600" y="1524000"/>
            <a:ext cx="7848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indent="-457200" algn="just">
              <a:lnSpc>
                <a:spcPct val="115000"/>
              </a:lnSpc>
              <a:buClr>
                <a:srgbClr val="B2B2B2"/>
              </a:buClr>
              <a:buFont typeface="Wingdings" pitchFamily="2" charset="2"/>
              <a:buAutoNum type="arabicParenR"/>
            </a:pPr>
            <a:r>
              <a:rPr lang="zh-CN" altLang="en-US" noProof="1">
                <a:solidFill>
                  <a:srgbClr val="B2B2B2"/>
                </a:solidFill>
                <a:latin typeface="楷体_GB2312" pitchFamily="49" charset="-122"/>
                <a:ea typeface="楷体_GB2312" pitchFamily="49" charset="-122"/>
              </a:rPr>
              <a:t>(</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a:t>
            </a:r>
            <a:r>
              <a:rPr lang="en-US" altLang="zh-CN" u="sng">
                <a:solidFill>
                  <a:srgbClr val="B2B2B2"/>
                </a:solidFill>
                <a:latin typeface="楷体_GB2312" pitchFamily="49" charset="-122"/>
                <a:ea typeface="楷体_GB2312" pitchFamily="49" charset="-122"/>
              </a:rPr>
              <a:t>P(</a:t>
            </a:r>
            <a:r>
              <a:rPr lang="zh-CN" altLang="zh-CN" u="sng">
                <a:solidFill>
                  <a:srgbClr val="B2B2B2"/>
                </a:solidFill>
                <a:latin typeface="楷体_GB2312" pitchFamily="49" charset="-122"/>
                <a:ea typeface="楷体_GB2312" pitchFamily="49" charset="-122"/>
              </a:rPr>
              <a:t>附加前题)</a:t>
            </a:r>
            <a:r>
              <a:rPr lang="en-US" altLang="zh-CN">
                <a:solidFill>
                  <a:srgbClr val="B2B2B2"/>
                </a:solidFill>
                <a:latin typeface="楷体_GB2312" pitchFamily="49" charset="-122"/>
                <a:ea typeface="楷体_GB2312" pitchFamily="49" charset="-122"/>
              </a:rPr>
              <a:t> </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P(f(x))</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R(x,f(x))			ES</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1)  </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P(f(x))					T,2)</a:t>
            </a:r>
            <a:endParaRPr lang="zh-CN" altLang="zh-CN">
              <a:solidFill>
                <a:srgbClr val="B2B2B2"/>
              </a:solidFill>
              <a:latin typeface="楷体_GB2312" pitchFamily="49" charset="-122"/>
              <a:ea typeface="楷体_GB2312" pitchFamily="49" charset="-122"/>
            </a:endParaRP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(x)(P(x)Q(x))			P</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P(f(x))Q(f(x))			US,4)</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Q(f(x))					T,3),5),I</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R(x,f(x))				T,2)</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Q(f(x))</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R(x,f(x))			T,6),7),I</a:t>
            </a:r>
          </a:p>
          <a:p>
            <a:pPr marL="457200" indent="-457200" algn="just">
              <a:lnSpc>
                <a:spcPct val="115000"/>
              </a:lnSpc>
              <a:buClr>
                <a:srgbClr val="B2B2B2"/>
              </a:buClr>
              <a:buFont typeface="Wingdings" pitchFamily="2" charset="2"/>
              <a:buAutoNum type="arabicParenR"/>
            </a:pP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EG,8)</a:t>
            </a:r>
          </a:p>
          <a:p>
            <a:pPr marL="457200" indent="-457200" algn="just">
              <a:lnSpc>
                <a:spcPct val="115000"/>
              </a:lnSpc>
              <a:buClr>
                <a:srgbClr val="B2B2B2"/>
              </a:buClr>
              <a:buFont typeface="Wingdings" pitchFamily="2" charset="2"/>
              <a:buAutoNum type="arabicParenR"/>
            </a:pP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a:t>
            </a:r>
            <a:r>
              <a:rPr lang="en-US" altLang="zh-CN" u="sng">
                <a:solidFill>
                  <a:srgbClr val="B2B2B2"/>
                </a:solidFill>
                <a:latin typeface="楷体_GB2312" pitchFamily="49" charset="-122"/>
                <a:ea typeface="楷体_GB2312" pitchFamily="49" charset="-122"/>
              </a:rPr>
              <a:t>CP,1),9)</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(x)(</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p>
          <a:p>
            <a:pPr marL="914400" lvl="1" indent="-457200" algn="just">
              <a:lnSpc>
                <a:spcPct val="115000"/>
              </a:lnSpc>
              <a:buClr>
                <a:srgbClr val="B2B2B2"/>
              </a:buClr>
            </a:pPr>
            <a:r>
              <a:rPr lang="en-US" altLang="zh-CN">
                <a:solidFill>
                  <a:srgbClr val="B2B2B2"/>
                </a:solidFill>
                <a:latin typeface="楷体_GB2312" pitchFamily="49" charset="-122"/>
                <a:ea typeface="楷体_GB2312" pitchFamily="49" charset="-122"/>
              </a:rPr>
              <a:t>						EG,10)</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23D58D8-7020-4055-AFCA-76A593E15AC5}"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6FB7D71A-83C4-4B03-98D1-03531D1B80AB}" type="slidenum">
              <a:rPr lang="en-US" altLang="zh-CN"/>
              <a:pPr/>
              <a:t>106</a:t>
            </a:fld>
            <a:r>
              <a:rPr lang="en-US" altLang="zh-CN"/>
              <a:t>/112</a:t>
            </a:r>
          </a:p>
        </p:txBody>
      </p:sp>
      <p:sp>
        <p:nvSpPr>
          <p:cNvPr id="458754" name="Rectangle 2"/>
          <p:cNvSpPr>
            <a:spLocks noGrp="1" noChangeArrowheads="1"/>
          </p:cNvSpPr>
          <p:nvPr>
            <p:ph type="title"/>
          </p:nvPr>
        </p:nvSpPr>
        <p:spPr>
          <a:xfrm>
            <a:off x="1752600" y="304800"/>
            <a:ext cx="6948488" cy="719138"/>
          </a:xfrm>
        </p:spPr>
        <p:txBody>
          <a:bodyPr/>
          <a:lstStyle/>
          <a:p>
            <a:pPr algn="l"/>
            <a:r>
              <a:rPr lang="zh-CN" sz="2400">
                <a:solidFill>
                  <a:srgbClr val="FF0000"/>
                </a:solidFill>
                <a:latin typeface="楷体_GB2312" pitchFamily="49" charset="-122"/>
                <a:ea typeface="楷体_GB2312" pitchFamily="49" charset="-122"/>
              </a:rPr>
              <a:t>例</a:t>
            </a:r>
            <a:r>
              <a:rPr lang="en-US" altLang="zh-CN" sz="2400">
                <a:solidFill>
                  <a:srgbClr val="FF0000"/>
                </a:solidFill>
                <a:latin typeface="楷体_GB2312" pitchFamily="49" charset="-122"/>
                <a:ea typeface="楷体_GB2312" pitchFamily="49" charset="-122"/>
              </a:rPr>
              <a:t>5-12(</a:t>
            </a:r>
            <a:r>
              <a:rPr lang="zh-CN" altLang="en-US" sz="2400">
                <a:solidFill>
                  <a:srgbClr val="FF0000"/>
                </a:solidFill>
                <a:latin typeface="楷体_GB2312" pitchFamily="49" charset="-122"/>
                <a:ea typeface="楷体_GB2312" pitchFamily="49" charset="-122"/>
              </a:rPr>
              <a:t>续</a:t>
            </a:r>
            <a:r>
              <a:rPr lang="en-US" altLang="zh-CN" sz="2400">
                <a:solidFill>
                  <a:srgbClr val="FF0000"/>
                </a:solidFill>
                <a:latin typeface="楷体_GB2312" pitchFamily="49" charset="-122"/>
                <a:ea typeface="楷体_GB2312" pitchFamily="49" charset="-122"/>
              </a:rPr>
              <a:t>2) </a:t>
            </a:r>
            <a:r>
              <a:rPr lang="en-US" altLang="zh-CN" sz="2400">
                <a:solidFill>
                  <a:srgbClr val="0000FF"/>
                </a:solidFill>
              </a:rPr>
              <a:t>(</a:t>
            </a:r>
            <a:r>
              <a:rPr lang="en-US" altLang="zh-CN" sz="2400">
                <a:solidFill>
                  <a:srgbClr val="0000FF"/>
                </a:solidFill>
                <a:sym typeface="Symbol" pitchFamily="18" charset="2"/>
              </a:rPr>
              <a:t>x)(P(x)Q(x))    </a:t>
            </a:r>
            <a:r>
              <a:rPr lang="en-US" altLang="zh-CN" sz="2400">
                <a:solidFill>
                  <a:srgbClr val="0000FF"/>
                </a:solidFill>
              </a:rPr>
              <a:t/>
            </a:r>
            <a:br>
              <a:rPr lang="en-US" altLang="zh-CN" sz="2400">
                <a:solidFill>
                  <a:srgbClr val="0000FF"/>
                </a:solidFill>
              </a:rPr>
            </a:br>
            <a:r>
              <a:rPr lang="en-US" altLang="zh-CN" sz="2400">
                <a:solidFill>
                  <a:srgbClr val="0000FF"/>
                </a:solidFill>
              </a:rPr>
              <a:t>(</a:t>
            </a:r>
            <a:r>
              <a:rPr lang="en-US" altLang="zh-CN" sz="2400">
                <a:solidFill>
                  <a:srgbClr val="FF0000"/>
                </a:solidFill>
                <a:sym typeface="Symbol" pitchFamily="18" charset="2"/>
              </a:rPr>
              <a:t>x</a:t>
            </a:r>
            <a:r>
              <a:rPr lang="en-US" altLang="zh-CN" sz="2400">
                <a:solidFill>
                  <a:srgbClr val="0000FF"/>
                </a:solidFill>
                <a:sym typeface="Symbol" pitchFamily="18" charset="2"/>
              </a:rPr>
              <a:t>)</a:t>
            </a:r>
            <a:r>
              <a:rPr lang="en-US" altLang="zh-CN" sz="2400">
                <a:solidFill>
                  <a:srgbClr val="FF00FF"/>
                </a:solidFill>
                <a:sym typeface="Symbol" pitchFamily="18" charset="2"/>
              </a:rPr>
              <a:t>(</a:t>
            </a:r>
            <a:r>
              <a:rPr lang="en-US" altLang="en-US" sz="2400" noProof="1">
                <a:solidFill>
                  <a:srgbClr val="008000"/>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0000FF"/>
                </a:solidFill>
                <a:sym typeface="Symbol" pitchFamily="18" charset="2"/>
              </a:rPr>
              <a:t>(P(y)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008000"/>
                </a:solidFill>
                <a:sym typeface="Symbol" pitchFamily="18" charset="2"/>
              </a:rPr>
              <a:t>)</a:t>
            </a:r>
            <a:r>
              <a:rPr lang="en-US" altLang="zh-CN" sz="2400">
                <a:solidFill>
                  <a:srgbClr val="0000FF"/>
                </a:solidFill>
                <a:sym typeface="Symbol" pitchFamily="18" charset="2"/>
              </a:rPr>
              <a:t></a:t>
            </a:r>
            <a:r>
              <a:rPr lang="en-US" altLang="en-US" sz="2400" noProof="1">
                <a:solidFill>
                  <a:srgbClr val="0000FF"/>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FF0000"/>
                </a:solidFill>
                <a:sym typeface="Symbol" pitchFamily="18" charset="2"/>
              </a:rPr>
              <a:t>(</a:t>
            </a:r>
            <a:r>
              <a:rPr lang="en-US" altLang="zh-CN" sz="2400">
                <a:solidFill>
                  <a:srgbClr val="0000FF"/>
                </a:solidFill>
                <a:sym typeface="Symbol" pitchFamily="18" charset="2"/>
              </a:rPr>
              <a:t>Q(y)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FF0000"/>
                </a:solidFill>
                <a:sym typeface="Symbol" pitchFamily="18" charset="2"/>
              </a:rPr>
              <a:t>)</a:t>
            </a:r>
            <a:r>
              <a:rPr lang="en-US" altLang="zh-CN" sz="2400">
                <a:solidFill>
                  <a:srgbClr val="FF00FF"/>
                </a:solidFill>
                <a:sym typeface="Symbol" pitchFamily="18" charset="2"/>
              </a:rPr>
              <a:t>)</a:t>
            </a:r>
            <a:endParaRPr lang="zh-CN" altLang="zh-CN" sz="2400">
              <a:solidFill>
                <a:srgbClr val="FF00FF"/>
              </a:solidFill>
              <a:sym typeface="Symbol" pitchFamily="18" charset="2"/>
            </a:endParaRPr>
          </a:p>
        </p:txBody>
      </p:sp>
      <p:sp>
        <p:nvSpPr>
          <p:cNvPr id="458755" name="Rectangle 3"/>
          <p:cNvSpPr>
            <a:spLocks noGrp="1" noChangeArrowheads="1"/>
          </p:cNvSpPr>
          <p:nvPr>
            <p:ph type="body" idx="1"/>
          </p:nvPr>
        </p:nvSpPr>
        <p:spPr>
          <a:xfrm>
            <a:off x="1066800" y="990600"/>
            <a:ext cx="7848600" cy="604838"/>
          </a:xfrm>
        </p:spPr>
        <p:txBody>
          <a:bodyPr/>
          <a:lstStyle/>
          <a:p>
            <a:pPr>
              <a:buFont typeface="Wingdings" pitchFamily="2" charset="2"/>
              <a:buNone/>
            </a:pPr>
            <a:r>
              <a:rPr lang="en-US" altLang="zh-CN">
                <a:latin typeface="楷体_GB2312" pitchFamily="49" charset="-122"/>
                <a:ea typeface="楷体_GB2312" pitchFamily="49" charset="-122"/>
              </a:rPr>
              <a:t>2.</a:t>
            </a:r>
            <a:r>
              <a:rPr lang="zh-CN" altLang="zh-CN">
                <a:latin typeface="楷体_GB2312" pitchFamily="49" charset="-122"/>
                <a:ea typeface="楷体_GB2312" pitchFamily="49" charset="-122"/>
              </a:rPr>
              <a:t>采用CP规则的直接证明法：</a:t>
            </a:r>
            <a:endParaRPr lang="zh-CN" altLang="en-US">
              <a:latin typeface="楷体_GB2312" pitchFamily="49" charset="-122"/>
              <a:ea typeface="楷体_GB2312" pitchFamily="49" charset="-122"/>
              <a:sym typeface="Symbol" pitchFamily="18" charset="2"/>
            </a:endParaRPr>
          </a:p>
        </p:txBody>
      </p:sp>
      <p:sp>
        <p:nvSpPr>
          <p:cNvPr id="458756" name="Rectangle 4"/>
          <p:cNvSpPr>
            <a:spLocks noChangeArrowheads="1"/>
          </p:cNvSpPr>
          <p:nvPr/>
        </p:nvSpPr>
        <p:spPr bwMode="auto">
          <a:xfrm>
            <a:off x="990600" y="1524000"/>
            <a:ext cx="7848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indent="-457200" algn="just">
              <a:lnSpc>
                <a:spcPct val="115000"/>
              </a:lnSpc>
              <a:buFont typeface="Wingdings" pitchFamily="2" charset="2"/>
              <a:buAutoNum type="arabicParenR"/>
            </a:pPr>
            <a:r>
              <a:rPr lang="zh-CN" altLang="en-US" noProof="1">
                <a:solidFill>
                  <a:srgbClr val="0000FF"/>
                </a:solidFill>
                <a:latin typeface="楷体_GB2312" pitchFamily="49" charset="-122"/>
                <a:ea typeface="楷体_GB2312" pitchFamily="49" charset="-122"/>
              </a:rPr>
              <a:t>(</a:t>
            </a:r>
            <a:r>
              <a:rPr lang="en-US" altLang="en-US" noProof="1">
                <a:solidFill>
                  <a:srgbClr val="0000FF"/>
                </a:solidFill>
                <a:latin typeface="楷体_GB2312" pitchFamily="49" charset="-122"/>
                <a:ea typeface="楷体_GB2312" pitchFamily="49" charset="-122"/>
              </a:rPr>
              <a:t>y)</a:t>
            </a:r>
            <a:r>
              <a:rPr lang="en-US" altLang="zh-CN">
                <a:solidFill>
                  <a:srgbClr val="0000FF"/>
                </a:solidFill>
                <a:latin typeface="楷体_GB2312" pitchFamily="49" charset="-122"/>
                <a:ea typeface="楷体_GB2312" pitchFamily="49" charset="-122"/>
              </a:rPr>
              <a:t>(P(y)</a:t>
            </a:r>
            <a:r>
              <a:rPr lang="en-US" altLang="zh-CN" noProof="1">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R(x,y))               </a:t>
            </a:r>
            <a:r>
              <a:rPr lang="en-US" altLang="zh-CN" u="sng">
                <a:solidFill>
                  <a:schemeClr val="hlink"/>
                </a:solidFill>
                <a:latin typeface="楷体_GB2312" pitchFamily="49" charset="-122"/>
                <a:ea typeface="楷体_GB2312" pitchFamily="49" charset="-122"/>
              </a:rPr>
              <a:t>P(</a:t>
            </a:r>
            <a:r>
              <a:rPr lang="zh-CN" altLang="zh-CN" u="sng">
                <a:solidFill>
                  <a:schemeClr val="hlink"/>
                </a:solidFill>
                <a:latin typeface="楷体_GB2312" pitchFamily="49" charset="-122"/>
                <a:ea typeface="楷体_GB2312" pitchFamily="49" charset="-122"/>
              </a:rPr>
              <a:t>附加前题)</a:t>
            </a:r>
            <a:r>
              <a:rPr lang="en-US" altLang="zh-CN">
                <a:solidFill>
                  <a:srgbClr val="0000FF"/>
                </a:solidFill>
                <a:latin typeface="楷体_GB2312" pitchFamily="49" charset="-122"/>
                <a:ea typeface="楷体_GB2312" pitchFamily="49" charset="-122"/>
              </a:rPr>
              <a:t> </a:t>
            </a:r>
          </a:p>
          <a:p>
            <a:pPr marL="457200" indent="-457200" algn="just">
              <a:lnSpc>
                <a:spcPct val="115000"/>
              </a:lnSpc>
              <a:buFont typeface="Wingdings" pitchFamily="2" charset="2"/>
              <a:buAutoNum type="arabicParenR"/>
            </a:pPr>
            <a:r>
              <a:rPr lang="en-US" altLang="zh-CN">
                <a:solidFill>
                  <a:srgbClr val="0000FF"/>
                </a:solidFill>
                <a:latin typeface="楷体_GB2312" pitchFamily="49" charset="-122"/>
                <a:ea typeface="楷体_GB2312" pitchFamily="49" charset="-122"/>
              </a:rPr>
              <a:t>P(</a:t>
            </a:r>
            <a:r>
              <a:rPr lang="en-US" altLang="zh-CN">
                <a:solidFill>
                  <a:srgbClr val="FF0000"/>
                </a:solidFill>
                <a:latin typeface="楷体_GB2312" pitchFamily="49" charset="-122"/>
                <a:ea typeface="楷体_GB2312" pitchFamily="49" charset="-122"/>
              </a:rPr>
              <a:t>f(x)</a:t>
            </a:r>
            <a:r>
              <a:rPr lang="en-US" altLang="zh-CN">
                <a:solidFill>
                  <a:srgbClr val="0000FF"/>
                </a:solidFill>
                <a:latin typeface="楷体_GB2312" pitchFamily="49" charset="-122"/>
                <a:ea typeface="楷体_GB2312" pitchFamily="49" charset="-122"/>
              </a:rPr>
              <a:t>)</a:t>
            </a:r>
            <a:r>
              <a:rPr lang="en-US" altLang="zh-CN" noProof="1">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R(x,</a:t>
            </a:r>
            <a:r>
              <a:rPr lang="en-US" altLang="zh-CN">
                <a:solidFill>
                  <a:srgbClr val="FF0000"/>
                </a:solidFill>
                <a:latin typeface="楷体_GB2312" pitchFamily="49" charset="-122"/>
                <a:ea typeface="楷体_GB2312" pitchFamily="49" charset="-122"/>
              </a:rPr>
              <a:t>f(x)</a:t>
            </a:r>
            <a:r>
              <a:rPr lang="en-US" altLang="zh-CN">
                <a:solidFill>
                  <a:srgbClr val="0000FF"/>
                </a:solidFill>
                <a:latin typeface="楷体_GB2312" pitchFamily="49" charset="-122"/>
                <a:ea typeface="楷体_GB2312" pitchFamily="49" charset="-122"/>
              </a:rPr>
              <a:t>) </a:t>
            </a:r>
            <a:r>
              <a:rPr lang="en-US" altLang="zh-CN" sz="2000">
                <a:solidFill>
                  <a:srgbClr val="FF0000"/>
                </a:solidFill>
              </a:rPr>
              <a:t>x</a:t>
            </a:r>
            <a:r>
              <a:rPr lang="zh-CN" altLang="zh-CN" sz="2000">
                <a:solidFill>
                  <a:srgbClr val="FF0000"/>
                </a:solidFill>
              </a:rPr>
              <a:t>是自由变元</a:t>
            </a:r>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ES</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1)  </a:t>
            </a:r>
          </a:p>
          <a:p>
            <a:pPr marL="457200" indent="-457200" algn="just">
              <a:lnSpc>
                <a:spcPct val="115000"/>
              </a:lnSpc>
              <a:buFont typeface="Wingdings" pitchFamily="2" charset="2"/>
              <a:buAutoNum type="arabicParenR"/>
            </a:pPr>
            <a:r>
              <a:rPr lang="en-US" altLang="zh-CN">
                <a:solidFill>
                  <a:srgbClr val="0000FF"/>
                </a:solidFill>
                <a:latin typeface="楷体_GB2312" pitchFamily="49" charset="-122"/>
                <a:ea typeface="楷体_GB2312" pitchFamily="49" charset="-122"/>
              </a:rPr>
              <a:t>P(f(x))					T,2)</a:t>
            </a:r>
            <a:endParaRPr lang="zh-CN" altLang="zh-CN">
              <a:solidFill>
                <a:srgbClr val="0000FF"/>
              </a:solidFill>
              <a:latin typeface="楷体_GB2312" pitchFamily="49" charset="-122"/>
              <a:ea typeface="楷体_GB2312" pitchFamily="49" charset="-122"/>
            </a:endParaRP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(x)(P(x)Q(x))			P</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P(f(x))Q(f(x))			US,4)</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Q(f(x))					T,3),5),I</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R(x,f(x))				T,2)</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Q(f(x))</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R(x,f(x))			T,6),7),I</a:t>
            </a:r>
          </a:p>
          <a:p>
            <a:pPr marL="457200" indent="-457200" algn="just">
              <a:lnSpc>
                <a:spcPct val="115000"/>
              </a:lnSpc>
              <a:buClr>
                <a:srgbClr val="B2B2B2"/>
              </a:buClr>
              <a:buFont typeface="Wingdings" pitchFamily="2" charset="2"/>
              <a:buAutoNum type="arabicParenR"/>
            </a:pP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EG,8)</a:t>
            </a:r>
          </a:p>
          <a:p>
            <a:pPr marL="457200" indent="-457200" algn="just">
              <a:lnSpc>
                <a:spcPct val="115000"/>
              </a:lnSpc>
              <a:buClr>
                <a:srgbClr val="B2B2B2"/>
              </a:buClr>
              <a:buFont typeface="Wingdings" pitchFamily="2" charset="2"/>
              <a:buAutoNum type="arabicParenR"/>
            </a:pP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a:t>
            </a:r>
            <a:r>
              <a:rPr lang="en-US" altLang="zh-CN" u="sng">
                <a:solidFill>
                  <a:srgbClr val="B2B2B2"/>
                </a:solidFill>
                <a:latin typeface="楷体_GB2312" pitchFamily="49" charset="-122"/>
                <a:ea typeface="楷体_GB2312" pitchFamily="49" charset="-122"/>
              </a:rPr>
              <a:t>CP,1),9)</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(x)(</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p>
          <a:p>
            <a:pPr marL="914400" lvl="1" indent="-457200" algn="just">
              <a:lnSpc>
                <a:spcPct val="115000"/>
              </a:lnSpc>
              <a:buClr>
                <a:srgbClr val="B2B2B2"/>
              </a:buClr>
            </a:pPr>
            <a:r>
              <a:rPr lang="en-US" altLang="zh-CN">
                <a:solidFill>
                  <a:srgbClr val="B2B2B2"/>
                </a:solidFill>
                <a:latin typeface="楷体_GB2312" pitchFamily="49" charset="-122"/>
                <a:ea typeface="楷体_GB2312" pitchFamily="49" charset="-122"/>
              </a:rPr>
              <a:t>						EG,10)</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53EB09-CC1A-44F1-A5FB-BEE0D2DF6422}"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DA5B5A60-4DD9-4D03-AB83-DCAFCF94FAE9}" type="slidenum">
              <a:rPr lang="en-US" altLang="zh-CN"/>
              <a:pPr/>
              <a:t>107</a:t>
            </a:fld>
            <a:r>
              <a:rPr lang="en-US" altLang="zh-CN"/>
              <a:t>/112</a:t>
            </a:r>
          </a:p>
        </p:txBody>
      </p:sp>
      <p:sp>
        <p:nvSpPr>
          <p:cNvPr id="456706" name="Rectangle 2"/>
          <p:cNvSpPr>
            <a:spLocks noGrp="1" noChangeArrowheads="1"/>
          </p:cNvSpPr>
          <p:nvPr>
            <p:ph type="title"/>
          </p:nvPr>
        </p:nvSpPr>
        <p:spPr>
          <a:xfrm>
            <a:off x="1752600" y="304800"/>
            <a:ext cx="6948488" cy="719138"/>
          </a:xfrm>
        </p:spPr>
        <p:txBody>
          <a:bodyPr/>
          <a:lstStyle/>
          <a:p>
            <a:pPr algn="l"/>
            <a:r>
              <a:rPr lang="zh-CN" sz="2400">
                <a:solidFill>
                  <a:srgbClr val="FF0000"/>
                </a:solidFill>
                <a:latin typeface="楷体_GB2312" pitchFamily="49" charset="-122"/>
                <a:ea typeface="楷体_GB2312" pitchFamily="49" charset="-122"/>
              </a:rPr>
              <a:t>例</a:t>
            </a:r>
            <a:r>
              <a:rPr lang="en-US" altLang="zh-CN" sz="2400">
                <a:solidFill>
                  <a:srgbClr val="FF0000"/>
                </a:solidFill>
                <a:latin typeface="楷体_GB2312" pitchFamily="49" charset="-122"/>
                <a:ea typeface="楷体_GB2312" pitchFamily="49" charset="-122"/>
              </a:rPr>
              <a:t>5-12(</a:t>
            </a:r>
            <a:r>
              <a:rPr lang="zh-CN" altLang="en-US" sz="2400">
                <a:solidFill>
                  <a:srgbClr val="FF0000"/>
                </a:solidFill>
                <a:latin typeface="楷体_GB2312" pitchFamily="49" charset="-122"/>
                <a:ea typeface="楷体_GB2312" pitchFamily="49" charset="-122"/>
              </a:rPr>
              <a:t>续</a:t>
            </a:r>
            <a:r>
              <a:rPr lang="en-US" altLang="zh-CN" sz="2400">
                <a:solidFill>
                  <a:srgbClr val="FF0000"/>
                </a:solidFill>
                <a:latin typeface="楷体_GB2312" pitchFamily="49" charset="-122"/>
                <a:ea typeface="楷体_GB2312" pitchFamily="49" charset="-122"/>
              </a:rPr>
              <a:t>2) </a:t>
            </a:r>
            <a:r>
              <a:rPr lang="en-US" altLang="zh-CN" sz="2400">
                <a:solidFill>
                  <a:srgbClr val="0000FF"/>
                </a:solidFill>
              </a:rPr>
              <a:t>(</a:t>
            </a:r>
            <a:r>
              <a:rPr lang="en-US" altLang="zh-CN" sz="2400">
                <a:solidFill>
                  <a:srgbClr val="0000FF"/>
                </a:solidFill>
                <a:sym typeface="Symbol" pitchFamily="18" charset="2"/>
              </a:rPr>
              <a:t>x)(P(x)Q(x))    </a:t>
            </a:r>
            <a:r>
              <a:rPr lang="en-US" altLang="zh-CN" sz="2400">
                <a:solidFill>
                  <a:srgbClr val="0000FF"/>
                </a:solidFill>
              </a:rPr>
              <a:t/>
            </a:r>
            <a:br>
              <a:rPr lang="en-US" altLang="zh-CN" sz="2400">
                <a:solidFill>
                  <a:srgbClr val="0000FF"/>
                </a:solidFill>
              </a:rPr>
            </a:br>
            <a:r>
              <a:rPr lang="en-US" altLang="zh-CN" sz="2400">
                <a:solidFill>
                  <a:srgbClr val="0000FF"/>
                </a:solidFill>
              </a:rPr>
              <a:t>(</a:t>
            </a:r>
            <a:r>
              <a:rPr lang="en-US" altLang="zh-CN" sz="2400">
                <a:solidFill>
                  <a:srgbClr val="0000FF"/>
                </a:solidFill>
                <a:sym typeface="Symbol" pitchFamily="18" charset="2"/>
              </a:rPr>
              <a:t>x)</a:t>
            </a:r>
            <a:r>
              <a:rPr lang="en-US" altLang="zh-CN" sz="2400">
                <a:solidFill>
                  <a:srgbClr val="FF00FF"/>
                </a:solidFill>
                <a:sym typeface="Symbol" pitchFamily="18" charset="2"/>
              </a:rPr>
              <a:t>(</a:t>
            </a:r>
            <a:r>
              <a:rPr lang="en-US" altLang="en-US" sz="2400" noProof="1">
                <a:solidFill>
                  <a:srgbClr val="008000"/>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0000FF"/>
                </a:solidFill>
                <a:sym typeface="Symbol" pitchFamily="18" charset="2"/>
              </a:rPr>
              <a:t>(P(y)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008000"/>
                </a:solidFill>
                <a:sym typeface="Symbol" pitchFamily="18" charset="2"/>
              </a:rPr>
              <a:t>)</a:t>
            </a:r>
            <a:r>
              <a:rPr lang="en-US" altLang="zh-CN" sz="2400">
                <a:solidFill>
                  <a:srgbClr val="0000FF"/>
                </a:solidFill>
                <a:sym typeface="Symbol" pitchFamily="18" charset="2"/>
              </a:rPr>
              <a:t></a:t>
            </a:r>
            <a:r>
              <a:rPr lang="en-US" altLang="en-US" sz="2400" noProof="1">
                <a:solidFill>
                  <a:srgbClr val="0000FF"/>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FF0000"/>
                </a:solidFill>
                <a:sym typeface="Symbol" pitchFamily="18" charset="2"/>
              </a:rPr>
              <a:t>(</a:t>
            </a:r>
            <a:r>
              <a:rPr lang="en-US" altLang="zh-CN" sz="2400">
                <a:solidFill>
                  <a:srgbClr val="0000FF"/>
                </a:solidFill>
                <a:sym typeface="Symbol" pitchFamily="18" charset="2"/>
              </a:rPr>
              <a:t>Q(y)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FF0000"/>
                </a:solidFill>
                <a:sym typeface="Symbol" pitchFamily="18" charset="2"/>
              </a:rPr>
              <a:t>)</a:t>
            </a:r>
            <a:r>
              <a:rPr lang="en-US" altLang="zh-CN" sz="2400">
                <a:solidFill>
                  <a:srgbClr val="FF00FF"/>
                </a:solidFill>
                <a:sym typeface="Symbol" pitchFamily="18" charset="2"/>
              </a:rPr>
              <a:t>)</a:t>
            </a:r>
            <a:endParaRPr lang="zh-CN" altLang="zh-CN" sz="2400">
              <a:solidFill>
                <a:srgbClr val="FF00FF"/>
              </a:solidFill>
              <a:sym typeface="Symbol" pitchFamily="18" charset="2"/>
            </a:endParaRPr>
          </a:p>
        </p:txBody>
      </p:sp>
      <p:sp>
        <p:nvSpPr>
          <p:cNvPr id="456707" name="Rectangle 3"/>
          <p:cNvSpPr>
            <a:spLocks noGrp="1" noChangeArrowheads="1"/>
          </p:cNvSpPr>
          <p:nvPr>
            <p:ph type="body" idx="1"/>
          </p:nvPr>
        </p:nvSpPr>
        <p:spPr>
          <a:xfrm>
            <a:off x="1066800" y="990600"/>
            <a:ext cx="7848600" cy="604838"/>
          </a:xfrm>
        </p:spPr>
        <p:txBody>
          <a:bodyPr/>
          <a:lstStyle/>
          <a:p>
            <a:pPr>
              <a:buFont typeface="Wingdings" pitchFamily="2" charset="2"/>
              <a:buNone/>
            </a:pPr>
            <a:r>
              <a:rPr lang="en-US" altLang="zh-CN">
                <a:latin typeface="楷体_GB2312" pitchFamily="49" charset="-122"/>
                <a:ea typeface="楷体_GB2312" pitchFamily="49" charset="-122"/>
              </a:rPr>
              <a:t>2.</a:t>
            </a:r>
            <a:r>
              <a:rPr lang="zh-CN" altLang="zh-CN">
                <a:latin typeface="楷体_GB2312" pitchFamily="49" charset="-122"/>
                <a:ea typeface="楷体_GB2312" pitchFamily="49" charset="-122"/>
              </a:rPr>
              <a:t>采用CP规则的直接证明法：</a:t>
            </a:r>
            <a:endParaRPr lang="zh-CN" altLang="en-US">
              <a:latin typeface="楷体_GB2312" pitchFamily="49" charset="-122"/>
              <a:ea typeface="楷体_GB2312" pitchFamily="49" charset="-122"/>
              <a:sym typeface="Symbol" pitchFamily="18" charset="2"/>
            </a:endParaRPr>
          </a:p>
        </p:txBody>
      </p:sp>
      <p:sp>
        <p:nvSpPr>
          <p:cNvPr id="456708" name="Rectangle 4"/>
          <p:cNvSpPr>
            <a:spLocks noChangeArrowheads="1"/>
          </p:cNvSpPr>
          <p:nvPr/>
        </p:nvSpPr>
        <p:spPr bwMode="auto">
          <a:xfrm>
            <a:off x="990600" y="1524000"/>
            <a:ext cx="7848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indent="-457200" algn="just">
              <a:lnSpc>
                <a:spcPct val="115000"/>
              </a:lnSpc>
              <a:buFont typeface="Wingdings" pitchFamily="2" charset="2"/>
              <a:buAutoNum type="arabicParenR"/>
            </a:pPr>
            <a:r>
              <a:rPr lang="zh-CN" altLang="en-US" noProof="1">
                <a:latin typeface="楷体_GB2312" pitchFamily="49" charset="-122"/>
                <a:ea typeface="楷体_GB2312" pitchFamily="49" charset="-122"/>
              </a:rPr>
              <a:t>(</a:t>
            </a:r>
            <a:r>
              <a:rPr lang="en-US" altLang="en-US" noProof="1">
                <a:latin typeface="楷体_GB2312" pitchFamily="49" charset="-122"/>
                <a:ea typeface="楷体_GB2312" pitchFamily="49" charset="-122"/>
              </a:rPr>
              <a:t>y)</a:t>
            </a:r>
            <a:r>
              <a:rPr lang="en-US" altLang="zh-CN">
                <a:latin typeface="楷体_GB2312" pitchFamily="49" charset="-122"/>
                <a:ea typeface="楷体_GB2312" pitchFamily="49" charset="-122"/>
              </a:rPr>
              <a:t>(P(y)</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rPr>
              <a:t>R(x,y))               </a:t>
            </a:r>
            <a:r>
              <a:rPr lang="en-US" altLang="zh-CN" u="sng">
                <a:latin typeface="楷体_GB2312" pitchFamily="49" charset="-122"/>
                <a:ea typeface="楷体_GB2312" pitchFamily="49" charset="-122"/>
              </a:rPr>
              <a:t>P(</a:t>
            </a:r>
            <a:r>
              <a:rPr lang="zh-CN" altLang="zh-CN" u="sng">
                <a:latin typeface="楷体_GB2312" pitchFamily="49" charset="-122"/>
                <a:ea typeface="楷体_GB2312" pitchFamily="49" charset="-122"/>
              </a:rPr>
              <a:t>附加前题)</a:t>
            </a:r>
            <a:r>
              <a:rPr lang="en-US" altLang="zh-CN">
                <a:latin typeface="楷体_GB2312" pitchFamily="49" charset="-122"/>
                <a:ea typeface="楷体_GB2312" pitchFamily="49" charset="-122"/>
              </a:rPr>
              <a:t> </a:t>
            </a: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P(f(x))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rPr>
              <a:t>R(x,f(x))			ES</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1)  </a:t>
            </a: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P(f(x))					T,2)</a:t>
            </a:r>
            <a:endParaRPr lang="zh-CN" altLang="zh-CN">
              <a:latin typeface="楷体_GB2312" pitchFamily="49" charset="-122"/>
              <a:ea typeface="楷体_GB2312" pitchFamily="49" charset="-122"/>
            </a:endParaRPr>
          </a:p>
          <a:p>
            <a:pPr marL="457200" indent="-457200" algn="just">
              <a:lnSpc>
                <a:spcPct val="115000"/>
              </a:lnSpc>
              <a:buFont typeface="Wingdings" pitchFamily="2" charset="2"/>
              <a:buAutoNum type="arabicParenR"/>
            </a:pPr>
            <a:r>
              <a:rPr lang="en-US" altLang="zh-CN">
                <a:solidFill>
                  <a:srgbClr val="FF00FF"/>
                </a:solidFill>
                <a:latin typeface="楷体_GB2312" pitchFamily="49" charset="-122"/>
                <a:ea typeface="楷体_GB2312" pitchFamily="49" charset="-122"/>
              </a:rPr>
              <a:t>(x)(P(x)Q(x))			P</a:t>
            </a:r>
          </a:p>
          <a:p>
            <a:pPr marL="457200" indent="-457200" algn="just">
              <a:lnSpc>
                <a:spcPct val="115000"/>
              </a:lnSpc>
              <a:buFont typeface="Wingdings" pitchFamily="2" charset="2"/>
              <a:buAutoNum type="arabicParenR"/>
            </a:pPr>
            <a:r>
              <a:rPr lang="en-US" altLang="zh-CN">
                <a:solidFill>
                  <a:srgbClr val="FF00FF"/>
                </a:solidFill>
                <a:latin typeface="楷体_GB2312" pitchFamily="49" charset="-122"/>
                <a:ea typeface="楷体_GB2312" pitchFamily="49" charset="-122"/>
              </a:rPr>
              <a:t>P(f(x))Q(f(x))			US,4)</a:t>
            </a:r>
          </a:p>
          <a:p>
            <a:pPr marL="457200" indent="-457200" algn="just">
              <a:lnSpc>
                <a:spcPct val="115000"/>
              </a:lnSpc>
              <a:buFont typeface="Wingdings" pitchFamily="2" charset="2"/>
              <a:buAutoNum type="arabicParenR"/>
            </a:pPr>
            <a:r>
              <a:rPr lang="en-US" altLang="zh-CN">
                <a:solidFill>
                  <a:srgbClr val="FF00FF"/>
                </a:solidFill>
                <a:latin typeface="楷体_GB2312" pitchFamily="49" charset="-122"/>
                <a:ea typeface="楷体_GB2312" pitchFamily="49" charset="-122"/>
              </a:rPr>
              <a:t>Q(f(x))					T,3),5),I</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R(x,f(x))				T,2)</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Q(f(x))</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R(x,f(x))			T,6),7),I</a:t>
            </a:r>
          </a:p>
          <a:p>
            <a:pPr marL="457200" indent="-457200" algn="just">
              <a:lnSpc>
                <a:spcPct val="115000"/>
              </a:lnSpc>
              <a:buClr>
                <a:srgbClr val="B2B2B2"/>
              </a:buClr>
              <a:buFont typeface="Wingdings" pitchFamily="2" charset="2"/>
              <a:buAutoNum type="arabicParenR"/>
            </a:pP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EG,8)</a:t>
            </a:r>
          </a:p>
          <a:p>
            <a:pPr marL="457200" indent="-457200" algn="just">
              <a:lnSpc>
                <a:spcPct val="115000"/>
              </a:lnSpc>
              <a:buClr>
                <a:srgbClr val="B2B2B2"/>
              </a:buClr>
              <a:buFont typeface="Wingdings" pitchFamily="2" charset="2"/>
              <a:buAutoNum type="arabicParenR"/>
            </a:pP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 </a:t>
            </a:r>
            <a:r>
              <a:rPr lang="en-US" altLang="zh-CN" u="sng">
                <a:solidFill>
                  <a:srgbClr val="B2B2B2"/>
                </a:solidFill>
                <a:latin typeface="楷体_GB2312" pitchFamily="49" charset="-122"/>
                <a:ea typeface="楷体_GB2312" pitchFamily="49" charset="-122"/>
              </a:rPr>
              <a:t>CP,1),9)</a:t>
            </a:r>
          </a:p>
          <a:p>
            <a:pPr marL="457200" indent="-457200" algn="just">
              <a:lnSpc>
                <a:spcPct val="115000"/>
              </a:lnSpc>
              <a:buClr>
                <a:srgbClr val="B2B2B2"/>
              </a:buClr>
              <a:buFont typeface="Wingdings" pitchFamily="2" charset="2"/>
              <a:buAutoNum type="arabicParenR"/>
            </a:pPr>
            <a:r>
              <a:rPr lang="en-US" altLang="zh-CN">
                <a:solidFill>
                  <a:srgbClr val="B2B2B2"/>
                </a:solidFill>
                <a:latin typeface="楷体_GB2312" pitchFamily="49" charset="-122"/>
                <a:ea typeface="楷体_GB2312" pitchFamily="49" charset="-122"/>
              </a:rPr>
              <a:t>(x)(</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(P(y)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r>
              <a:rPr lang="en-US" altLang="en-US" noProof="1">
                <a:solidFill>
                  <a:srgbClr val="B2B2B2"/>
                </a:solidFill>
                <a:latin typeface="楷体_GB2312" pitchFamily="49" charset="-122"/>
                <a:ea typeface="楷体_GB2312" pitchFamily="49" charset="-122"/>
              </a:rPr>
              <a:t>(y)</a:t>
            </a:r>
            <a:r>
              <a:rPr lang="en-US" altLang="zh-CN">
                <a:solidFill>
                  <a:srgbClr val="B2B2B2"/>
                </a:solidFill>
                <a:latin typeface="楷体_GB2312" pitchFamily="49" charset="-122"/>
                <a:ea typeface="楷体_GB2312" pitchFamily="49" charset="-122"/>
              </a:rPr>
              <a:t>(Q(y)</a:t>
            </a:r>
            <a:r>
              <a:rPr lang="en-US" altLang="zh-CN" noProof="1">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R(x,y)))</a:t>
            </a:r>
          </a:p>
          <a:p>
            <a:pPr marL="914400" lvl="1" indent="-457200" algn="just">
              <a:lnSpc>
                <a:spcPct val="115000"/>
              </a:lnSpc>
              <a:buClr>
                <a:srgbClr val="B2B2B2"/>
              </a:buClr>
            </a:pPr>
            <a:r>
              <a:rPr lang="en-US" altLang="zh-CN">
                <a:solidFill>
                  <a:srgbClr val="B2B2B2"/>
                </a:solidFill>
                <a:latin typeface="楷体_GB2312" pitchFamily="49" charset="-122"/>
                <a:ea typeface="楷体_GB2312" pitchFamily="49" charset="-122"/>
              </a:rPr>
              <a:t>						EG,10)</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7B2FFD3-9C03-4E91-95FE-518EF2225C53}"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B2BA5997-3274-4490-A187-4ECD29E09E79}" type="slidenum">
              <a:rPr lang="en-US" altLang="zh-CN"/>
              <a:pPr/>
              <a:t>108</a:t>
            </a:fld>
            <a:r>
              <a:rPr lang="en-US" altLang="zh-CN"/>
              <a:t>/112</a:t>
            </a:r>
          </a:p>
        </p:txBody>
      </p:sp>
      <p:sp>
        <p:nvSpPr>
          <p:cNvPr id="459778" name="Rectangle 2"/>
          <p:cNvSpPr>
            <a:spLocks noGrp="1" noChangeArrowheads="1"/>
          </p:cNvSpPr>
          <p:nvPr>
            <p:ph type="title"/>
          </p:nvPr>
        </p:nvSpPr>
        <p:spPr>
          <a:xfrm>
            <a:off x="1752600" y="304800"/>
            <a:ext cx="6948488" cy="719138"/>
          </a:xfrm>
        </p:spPr>
        <p:txBody>
          <a:bodyPr/>
          <a:lstStyle/>
          <a:p>
            <a:pPr algn="l"/>
            <a:r>
              <a:rPr lang="zh-CN" sz="2400">
                <a:solidFill>
                  <a:srgbClr val="FF0000"/>
                </a:solidFill>
                <a:latin typeface="楷体_GB2312" pitchFamily="49" charset="-122"/>
                <a:ea typeface="楷体_GB2312" pitchFamily="49" charset="-122"/>
              </a:rPr>
              <a:t>例</a:t>
            </a:r>
            <a:r>
              <a:rPr lang="en-US" altLang="zh-CN" sz="2400">
                <a:solidFill>
                  <a:srgbClr val="FF0000"/>
                </a:solidFill>
                <a:latin typeface="楷体_GB2312" pitchFamily="49" charset="-122"/>
                <a:ea typeface="楷体_GB2312" pitchFamily="49" charset="-122"/>
              </a:rPr>
              <a:t>5-12(</a:t>
            </a:r>
            <a:r>
              <a:rPr lang="zh-CN" altLang="en-US" sz="2400">
                <a:solidFill>
                  <a:srgbClr val="FF0000"/>
                </a:solidFill>
                <a:latin typeface="楷体_GB2312" pitchFamily="49" charset="-122"/>
                <a:ea typeface="楷体_GB2312" pitchFamily="49" charset="-122"/>
              </a:rPr>
              <a:t>续</a:t>
            </a:r>
            <a:r>
              <a:rPr lang="en-US" altLang="zh-CN" sz="2400">
                <a:solidFill>
                  <a:srgbClr val="FF0000"/>
                </a:solidFill>
                <a:latin typeface="楷体_GB2312" pitchFamily="49" charset="-122"/>
                <a:ea typeface="楷体_GB2312" pitchFamily="49" charset="-122"/>
              </a:rPr>
              <a:t>2) </a:t>
            </a:r>
            <a:r>
              <a:rPr lang="en-US" altLang="zh-CN" sz="2400">
                <a:solidFill>
                  <a:srgbClr val="0000FF"/>
                </a:solidFill>
              </a:rPr>
              <a:t>(</a:t>
            </a:r>
            <a:r>
              <a:rPr lang="en-US" altLang="zh-CN" sz="2400">
                <a:solidFill>
                  <a:srgbClr val="0000FF"/>
                </a:solidFill>
                <a:sym typeface="Symbol" pitchFamily="18" charset="2"/>
              </a:rPr>
              <a:t>x)(P(x)Q(x))    </a:t>
            </a:r>
            <a:r>
              <a:rPr lang="en-US" altLang="zh-CN" sz="2400">
                <a:solidFill>
                  <a:srgbClr val="0000FF"/>
                </a:solidFill>
              </a:rPr>
              <a:t/>
            </a:r>
            <a:br>
              <a:rPr lang="en-US" altLang="zh-CN" sz="2400">
                <a:solidFill>
                  <a:srgbClr val="0000FF"/>
                </a:solidFill>
              </a:rPr>
            </a:br>
            <a:r>
              <a:rPr lang="en-US" altLang="zh-CN" sz="2400">
                <a:solidFill>
                  <a:srgbClr val="0000FF"/>
                </a:solidFill>
              </a:rPr>
              <a:t>(</a:t>
            </a:r>
            <a:r>
              <a:rPr lang="en-US" altLang="zh-CN" sz="2400">
                <a:solidFill>
                  <a:srgbClr val="0000FF"/>
                </a:solidFill>
                <a:sym typeface="Symbol" pitchFamily="18" charset="2"/>
              </a:rPr>
              <a:t>x)</a:t>
            </a:r>
            <a:r>
              <a:rPr lang="en-US" altLang="zh-CN" sz="2400">
                <a:solidFill>
                  <a:srgbClr val="FF00FF"/>
                </a:solidFill>
                <a:sym typeface="Symbol" pitchFamily="18" charset="2"/>
              </a:rPr>
              <a:t>(</a:t>
            </a:r>
            <a:r>
              <a:rPr lang="en-US" altLang="en-US" sz="2400" noProof="1">
                <a:solidFill>
                  <a:srgbClr val="008000"/>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0000FF"/>
                </a:solidFill>
                <a:sym typeface="Symbol" pitchFamily="18" charset="2"/>
              </a:rPr>
              <a:t>(P(y)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008000"/>
                </a:solidFill>
                <a:sym typeface="Symbol" pitchFamily="18" charset="2"/>
              </a:rPr>
              <a:t>)</a:t>
            </a:r>
            <a:r>
              <a:rPr lang="en-US" altLang="zh-CN" sz="2400">
                <a:solidFill>
                  <a:srgbClr val="0000FF"/>
                </a:solidFill>
                <a:sym typeface="Symbol" pitchFamily="18" charset="2"/>
              </a:rPr>
              <a:t></a:t>
            </a:r>
            <a:r>
              <a:rPr lang="en-US" altLang="en-US" sz="2400" noProof="1">
                <a:solidFill>
                  <a:srgbClr val="0000FF"/>
                </a:solidFill>
              </a:rPr>
              <a:t>(</a:t>
            </a:r>
            <a:r>
              <a:rPr lang="en-US" altLang="en-US" sz="2400" noProof="1">
                <a:solidFill>
                  <a:srgbClr val="0000FF"/>
                </a:solidFill>
                <a:sym typeface="Symbol" pitchFamily="18" charset="2"/>
              </a:rPr>
              <a:t></a:t>
            </a:r>
            <a:r>
              <a:rPr lang="en-US" altLang="en-US" sz="2400" noProof="1">
                <a:solidFill>
                  <a:srgbClr val="0000FF"/>
                </a:solidFill>
              </a:rPr>
              <a:t>y)</a:t>
            </a:r>
            <a:r>
              <a:rPr lang="en-US" altLang="zh-CN" sz="2400">
                <a:solidFill>
                  <a:srgbClr val="FF0000"/>
                </a:solidFill>
                <a:sym typeface="Symbol" pitchFamily="18" charset="2"/>
              </a:rPr>
              <a:t>(</a:t>
            </a:r>
            <a:r>
              <a:rPr lang="en-US" altLang="zh-CN" sz="2400">
                <a:solidFill>
                  <a:srgbClr val="0000FF"/>
                </a:solidFill>
                <a:sym typeface="Symbol" pitchFamily="18" charset="2"/>
              </a:rPr>
              <a:t>Q(y)</a:t>
            </a:r>
            <a:r>
              <a:rPr lang="en-US" altLang="zh-CN" sz="2400" noProof="1">
                <a:solidFill>
                  <a:srgbClr val="0000FF"/>
                </a:solidFill>
              </a:rPr>
              <a:t>∧</a:t>
            </a:r>
            <a:r>
              <a:rPr lang="en-US" altLang="zh-CN" sz="2400">
                <a:solidFill>
                  <a:srgbClr val="0000FF"/>
                </a:solidFill>
                <a:sym typeface="Symbol" pitchFamily="18" charset="2"/>
              </a:rPr>
              <a:t>R(x,y)</a:t>
            </a:r>
            <a:r>
              <a:rPr lang="en-US" altLang="zh-CN" sz="2400">
                <a:solidFill>
                  <a:srgbClr val="FF0000"/>
                </a:solidFill>
                <a:sym typeface="Symbol" pitchFamily="18" charset="2"/>
              </a:rPr>
              <a:t>)</a:t>
            </a:r>
            <a:r>
              <a:rPr lang="en-US" altLang="zh-CN" sz="2400">
                <a:solidFill>
                  <a:srgbClr val="FF00FF"/>
                </a:solidFill>
                <a:sym typeface="Symbol" pitchFamily="18" charset="2"/>
              </a:rPr>
              <a:t>)</a:t>
            </a:r>
            <a:endParaRPr lang="zh-CN" altLang="zh-CN" sz="2400">
              <a:solidFill>
                <a:srgbClr val="FF00FF"/>
              </a:solidFill>
              <a:sym typeface="Symbol" pitchFamily="18" charset="2"/>
            </a:endParaRPr>
          </a:p>
        </p:txBody>
      </p:sp>
      <p:sp>
        <p:nvSpPr>
          <p:cNvPr id="459779" name="Rectangle 3"/>
          <p:cNvSpPr>
            <a:spLocks noGrp="1" noChangeArrowheads="1"/>
          </p:cNvSpPr>
          <p:nvPr>
            <p:ph type="body" idx="1"/>
          </p:nvPr>
        </p:nvSpPr>
        <p:spPr>
          <a:xfrm>
            <a:off x="1066800" y="990600"/>
            <a:ext cx="7848600" cy="604838"/>
          </a:xfrm>
        </p:spPr>
        <p:txBody>
          <a:bodyPr/>
          <a:lstStyle/>
          <a:p>
            <a:pPr>
              <a:buFont typeface="Wingdings" pitchFamily="2" charset="2"/>
              <a:buNone/>
            </a:pPr>
            <a:r>
              <a:rPr lang="en-US" altLang="zh-CN">
                <a:latin typeface="楷体_GB2312" pitchFamily="49" charset="-122"/>
                <a:ea typeface="楷体_GB2312" pitchFamily="49" charset="-122"/>
              </a:rPr>
              <a:t>2.</a:t>
            </a:r>
            <a:r>
              <a:rPr lang="zh-CN" altLang="zh-CN">
                <a:latin typeface="楷体_GB2312" pitchFamily="49" charset="-122"/>
                <a:ea typeface="楷体_GB2312" pitchFamily="49" charset="-122"/>
              </a:rPr>
              <a:t>采用CP规则的直接证明法：</a:t>
            </a:r>
            <a:endParaRPr lang="zh-CN" altLang="en-US">
              <a:latin typeface="楷体_GB2312" pitchFamily="49" charset="-122"/>
              <a:ea typeface="楷体_GB2312" pitchFamily="49" charset="-122"/>
              <a:sym typeface="Symbol" pitchFamily="18" charset="2"/>
            </a:endParaRPr>
          </a:p>
        </p:txBody>
      </p:sp>
      <p:sp>
        <p:nvSpPr>
          <p:cNvPr id="459780" name="Rectangle 4"/>
          <p:cNvSpPr>
            <a:spLocks noChangeArrowheads="1"/>
          </p:cNvSpPr>
          <p:nvPr/>
        </p:nvSpPr>
        <p:spPr bwMode="auto">
          <a:xfrm>
            <a:off x="990600" y="1524000"/>
            <a:ext cx="7848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indent="-457200" algn="just">
              <a:lnSpc>
                <a:spcPct val="115000"/>
              </a:lnSpc>
              <a:buFont typeface="Wingdings" pitchFamily="2" charset="2"/>
              <a:buAutoNum type="arabicParenR"/>
            </a:pPr>
            <a:r>
              <a:rPr lang="zh-CN" altLang="en-US" noProof="1">
                <a:latin typeface="楷体_GB2312" pitchFamily="49" charset="-122"/>
                <a:ea typeface="楷体_GB2312" pitchFamily="49" charset="-122"/>
              </a:rPr>
              <a:t>(</a:t>
            </a:r>
            <a:r>
              <a:rPr lang="en-US" altLang="en-US" noProof="1">
                <a:latin typeface="楷体_GB2312" pitchFamily="49" charset="-122"/>
                <a:ea typeface="楷体_GB2312" pitchFamily="49" charset="-122"/>
              </a:rPr>
              <a:t>y)</a:t>
            </a:r>
            <a:r>
              <a:rPr lang="en-US" altLang="zh-CN">
                <a:latin typeface="楷体_GB2312" pitchFamily="49" charset="-122"/>
                <a:ea typeface="楷体_GB2312" pitchFamily="49" charset="-122"/>
              </a:rPr>
              <a:t>(P(y)</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rPr>
              <a:t>R(x,y))               </a:t>
            </a:r>
            <a:r>
              <a:rPr lang="en-US" altLang="zh-CN" u="sng">
                <a:latin typeface="楷体_GB2312" pitchFamily="49" charset="-122"/>
                <a:ea typeface="楷体_GB2312" pitchFamily="49" charset="-122"/>
              </a:rPr>
              <a:t>P(</a:t>
            </a:r>
            <a:r>
              <a:rPr lang="zh-CN" altLang="zh-CN" u="sng">
                <a:latin typeface="楷体_GB2312" pitchFamily="49" charset="-122"/>
                <a:ea typeface="楷体_GB2312" pitchFamily="49" charset="-122"/>
              </a:rPr>
              <a:t>附加前题)</a:t>
            </a:r>
            <a:r>
              <a:rPr lang="en-US" altLang="zh-CN">
                <a:latin typeface="楷体_GB2312" pitchFamily="49" charset="-122"/>
                <a:ea typeface="楷体_GB2312" pitchFamily="49" charset="-122"/>
              </a:rPr>
              <a:t> </a:t>
            </a: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P(f(x))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rPr>
              <a:t>R(x,f(x))			ES</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1)  </a:t>
            </a: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P(f(x))					T,2)</a:t>
            </a:r>
            <a:endParaRPr lang="zh-CN" altLang="zh-CN">
              <a:latin typeface="楷体_GB2312" pitchFamily="49" charset="-122"/>
              <a:ea typeface="楷体_GB2312" pitchFamily="49" charset="-122"/>
            </a:endParaRP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(x)(P(x)Q(x))			P</a:t>
            </a: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P(f(x))Q(f(x))			US,4)</a:t>
            </a:r>
          </a:p>
          <a:p>
            <a:pPr marL="457200" indent="-457200" algn="just">
              <a:lnSpc>
                <a:spcPct val="115000"/>
              </a:lnSpc>
              <a:buFont typeface="Wingdings" pitchFamily="2" charset="2"/>
              <a:buAutoNum type="arabicParenR"/>
            </a:pPr>
            <a:r>
              <a:rPr lang="en-US" altLang="zh-CN">
                <a:latin typeface="楷体_GB2312" pitchFamily="49" charset="-122"/>
                <a:ea typeface="楷体_GB2312" pitchFamily="49" charset="-122"/>
              </a:rPr>
              <a:t>Q(f(x))					T,3),5),I</a:t>
            </a:r>
          </a:p>
          <a:p>
            <a:pPr marL="457200" indent="-457200" algn="just">
              <a:lnSpc>
                <a:spcPct val="115000"/>
              </a:lnSpc>
              <a:buFont typeface="Wingdings" pitchFamily="2" charset="2"/>
              <a:buAutoNum type="arabicParenR"/>
            </a:pPr>
            <a:r>
              <a:rPr lang="en-US" altLang="zh-CN">
                <a:solidFill>
                  <a:srgbClr val="0000FF"/>
                </a:solidFill>
                <a:latin typeface="楷体_GB2312" pitchFamily="49" charset="-122"/>
                <a:ea typeface="楷体_GB2312" pitchFamily="49" charset="-122"/>
              </a:rPr>
              <a:t>R(x,f(x))				T,2)</a:t>
            </a:r>
          </a:p>
          <a:p>
            <a:pPr marL="457200" indent="-457200" algn="just">
              <a:lnSpc>
                <a:spcPct val="115000"/>
              </a:lnSpc>
              <a:buFont typeface="Wingdings" pitchFamily="2" charset="2"/>
              <a:buAutoNum type="arabicParenR"/>
            </a:pPr>
            <a:r>
              <a:rPr lang="en-US" altLang="zh-CN">
                <a:solidFill>
                  <a:srgbClr val="0000FF"/>
                </a:solidFill>
                <a:latin typeface="楷体_GB2312" pitchFamily="49" charset="-122"/>
                <a:ea typeface="楷体_GB2312" pitchFamily="49" charset="-122"/>
              </a:rPr>
              <a:t>Q(f(x))</a:t>
            </a:r>
            <a:r>
              <a:rPr lang="en-US" altLang="zh-CN" noProof="1">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R(x,f(x))			T,6),7),I</a:t>
            </a:r>
          </a:p>
          <a:p>
            <a:pPr marL="457200" indent="-457200" algn="just">
              <a:lnSpc>
                <a:spcPct val="115000"/>
              </a:lnSpc>
              <a:buFont typeface="Wingdings" pitchFamily="2" charset="2"/>
              <a:buAutoNum type="arabicParenR"/>
            </a:pPr>
            <a:r>
              <a:rPr lang="en-US" altLang="en-US" noProof="1">
                <a:solidFill>
                  <a:srgbClr val="0000FF"/>
                </a:solidFill>
                <a:latin typeface="楷体_GB2312" pitchFamily="49" charset="-122"/>
                <a:ea typeface="楷体_GB2312" pitchFamily="49" charset="-122"/>
              </a:rPr>
              <a:t>(y)</a:t>
            </a:r>
            <a:r>
              <a:rPr lang="en-US" altLang="zh-CN">
                <a:solidFill>
                  <a:srgbClr val="0000FF"/>
                </a:solidFill>
                <a:latin typeface="楷体_GB2312" pitchFamily="49" charset="-122"/>
                <a:ea typeface="楷体_GB2312" pitchFamily="49" charset="-122"/>
              </a:rPr>
              <a:t>(Q(y)</a:t>
            </a:r>
            <a:r>
              <a:rPr lang="en-US" altLang="zh-CN" noProof="1">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R(x,y))			EG,8)</a:t>
            </a:r>
          </a:p>
          <a:p>
            <a:pPr marL="457200" indent="-457200" algn="just">
              <a:lnSpc>
                <a:spcPct val="115000"/>
              </a:lnSpc>
              <a:buFont typeface="Wingdings" pitchFamily="2" charset="2"/>
              <a:buAutoNum type="arabicParenR"/>
            </a:pPr>
            <a:r>
              <a:rPr lang="en-US" altLang="en-US" noProof="1">
                <a:solidFill>
                  <a:srgbClr val="FF0000"/>
                </a:solidFill>
                <a:latin typeface="楷体_GB2312" pitchFamily="49" charset="-122"/>
                <a:ea typeface="楷体_GB2312" pitchFamily="49" charset="-122"/>
              </a:rPr>
              <a:t>(y)</a:t>
            </a:r>
            <a:r>
              <a:rPr lang="en-US" altLang="zh-CN">
                <a:solidFill>
                  <a:srgbClr val="FF0000"/>
                </a:solidFill>
                <a:latin typeface="楷体_GB2312" pitchFamily="49" charset="-122"/>
                <a:ea typeface="楷体_GB2312" pitchFamily="49" charset="-122"/>
              </a:rPr>
              <a:t>(P(y)</a:t>
            </a:r>
            <a:r>
              <a:rPr lang="en-US" altLang="zh-CN" noProof="1">
                <a:solidFill>
                  <a:srgbClr val="FF0000"/>
                </a:solidFill>
                <a:latin typeface="楷体_GB2312" pitchFamily="49" charset="-122"/>
                <a:ea typeface="楷体_GB2312" pitchFamily="49" charset="-122"/>
              </a:rPr>
              <a:t>∧</a:t>
            </a:r>
            <a:r>
              <a:rPr lang="en-US" altLang="zh-CN">
                <a:solidFill>
                  <a:srgbClr val="FF0000"/>
                </a:solidFill>
                <a:latin typeface="楷体_GB2312" pitchFamily="49" charset="-122"/>
                <a:ea typeface="楷体_GB2312" pitchFamily="49" charset="-122"/>
              </a:rPr>
              <a:t>R(x,y))</a:t>
            </a:r>
            <a:r>
              <a:rPr lang="en-US" altLang="en-US" noProof="1">
                <a:solidFill>
                  <a:srgbClr val="FF0000"/>
                </a:solidFill>
                <a:latin typeface="楷体_GB2312" pitchFamily="49" charset="-122"/>
                <a:ea typeface="楷体_GB2312" pitchFamily="49" charset="-122"/>
              </a:rPr>
              <a:t>(y)</a:t>
            </a:r>
            <a:r>
              <a:rPr lang="en-US" altLang="zh-CN">
                <a:solidFill>
                  <a:srgbClr val="FF0000"/>
                </a:solidFill>
                <a:latin typeface="楷体_GB2312" pitchFamily="49" charset="-122"/>
                <a:ea typeface="楷体_GB2312" pitchFamily="49" charset="-122"/>
              </a:rPr>
              <a:t>(Q(y)</a:t>
            </a:r>
            <a:r>
              <a:rPr lang="en-US" altLang="zh-CN" noProof="1">
                <a:solidFill>
                  <a:srgbClr val="FF0000"/>
                </a:solidFill>
                <a:latin typeface="楷体_GB2312" pitchFamily="49" charset="-122"/>
                <a:ea typeface="楷体_GB2312" pitchFamily="49" charset="-122"/>
              </a:rPr>
              <a:t>∧</a:t>
            </a:r>
            <a:r>
              <a:rPr lang="en-US" altLang="zh-CN">
                <a:solidFill>
                  <a:srgbClr val="FF0000"/>
                </a:solidFill>
                <a:latin typeface="楷体_GB2312" pitchFamily="49" charset="-122"/>
                <a:ea typeface="楷体_GB2312" pitchFamily="49" charset="-122"/>
              </a:rPr>
              <a:t>R(x,y)) </a:t>
            </a:r>
            <a:r>
              <a:rPr lang="en-US" altLang="zh-CN" u="sng">
                <a:solidFill>
                  <a:schemeClr val="hlink"/>
                </a:solidFill>
                <a:latin typeface="楷体_GB2312" pitchFamily="49" charset="-122"/>
                <a:ea typeface="楷体_GB2312" pitchFamily="49" charset="-122"/>
              </a:rPr>
              <a:t>CP,1),9)</a:t>
            </a:r>
          </a:p>
          <a:p>
            <a:pPr marL="457200" indent="-457200" algn="just">
              <a:lnSpc>
                <a:spcPct val="115000"/>
              </a:lnSpc>
              <a:buFont typeface="Wingdings" pitchFamily="2" charset="2"/>
              <a:buAutoNum type="arabicParenR"/>
            </a:pPr>
            <a:r>
              <a:rPr lang="en-US" altLang="zh-CN">
                <a:solidFill>
                  <a:srgbClr val="FF0000"/>
                </a:solidFill>
                <a:latin typeface="楷体_GB2312" pitchFamily="49" charset="-122"/>
                <a:ea typeface="楷体_GB2312" pitchFamily="49" charset="-122"/>
              </a:rPr>
              <a:t>(x)(</a:t>
            </a:r>
            <a:r>
              <a:rPr lang="en-US" altLang="en-US" noProof="1">
                <a:solidFill>
                  <a:srgbClr val="FF0000"/>
                </a:solidFill>
                <a:latin typeface="楷体_GB2312" pitchFamily="49" charset="-122"/>
                <a:ea typeface="楷体_GB2312" pitchFamily="49" charset="-122"/>
              </a:rPr>
              <a:t>(y)</a:t>
            </a:r>
            <a:r>
              <a:rPr lang="en-US" altLang="zh-CN">
                <a:solidFill>
                  <a:srgbClr val="FF0000"/>
                </a:solidFill>
                <a:latin typeface="楷体_GB2312" pitchFamily="49" charset="-122"/>
                <a:ea typeface="楷体_GB2312" pitchFamily="49" charset="-122"/>
              </a:rPr>
              <a:t>(P(y)</a:t>
            </a:r>
            <a:r>
              <a:rPr lang="en-US" altLang="zh-CN" noProof="1">
                <a:solidFill>
                  <a:srgbClr val="FF0000"/>
                </a:solidFill>
                <a:latin typeface="楷体_GB2312" pitchFamily="49" charset="-122"/>
                <a:ea typeface="楷体_GB2312" pitchFamily="49" charset="-122"/>
              </a:rPr>
              <a:t>∧</a:t>
            </a:r>
            <a:r>
              <a:rPr lang="en-US" altLang="zh-CN">
                <a:solidFill>
                  <a:srgbClr val="FF0000"/>
                </a:solidFill>
                <a:latin typeface="楷体_GB2312" pitchFamily="49" charset="-122"/>
                <a:ea typeface="楷体_GB2312" pitchFamily="49" charset="-122"/>
              </a:rPr>
              <a:t>R(x,y))</a:t>
            </a:r>
            <a:r>
              <a:rPr lang="en-US" altLang="en-US" noProof="1">
                <a:solidFill>
                  <a:srgbClr val="FF0000"/>
                </a:solidFill>
                <a:latin typeface="楷体_GB2312" pitchFamily="49" charset="-122"/>
                <a:ea typeface="楷体_GB2312" pitchFamily="49" charset="-122"/>
              </a:rPr>
              <a:t>(y)</a:t>
            </a:r>
            <a:r>
              <a:rPr lang="en-US" altLang="zh-CN">
                <a:solidFill>
                  <a:srgbClr val="FF0000"/>
                </a:solidFill>
                <a:latin typeface="楷体_GB2312" pitchFamily="49" charset="-122"/>
                <a:ea typeface="楷体_GB2312" pitchFamily="49" charset="-122"/>
              </a:rPr>
              <a:t>(Q(y)</a:t>
            </a:r>
            <a:r>
              <a:rPr lang="en-US" altLang="zh-CN" noProof="1">
                <a:solidFill>
                  <a:srgbClr val="FF0000"/>
                </a:solidFill>
                <a:latin typeface="楷体_GB2312" pitchFamily="49" charset="-122"/>
                <a:ea typeface="楷体_GB2312" pitchFamily="49" charset="-122"/>
              </a:rPr>
              <a:t>∧</a:t>
            </a:r>
            <a:r>
              <a:rPr lang="en-US" altLang="zh-CN">
                <a:solidFill>
                  <a:srgbClr val="FF0000"/>
                </a:solidFill>
                <a:latin typeface="楷体_GB2312" pitchFamily="49" charset="-122"/>
                <a:ea typeface="楷体_GB2312" pitchFamily="49" charset="-122"/>
              </a:rPr>
              <a:t>R(x,y)))</a:t>
            </a:r>
          </a:p>
          <a:p>
            <a:pPr marL="914400" lvl="1" indent="-457200" algn="just">
              <a:lnSpc>
                <a:spcPct val="115000"/>
              </a:lnSpc>
            </a:pPr>
            <a:r>
              <a:rPr lang="en-US" altLang="zh-CN">
                <a:solidFill>
                  <a:srgbClr val="FF0000"/>
                </a:solidFill>
                <a:latin typeface="楷体_GB2312" pitchFamily="49" charset="-122"/>
                <a:ea typeface="楷体_GB2312" pitchFamily="49" charset="-122"/>
              </a:rPr>
              <a:t>						EG,10)</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A84776CB-FDCA-4259-BF25-49B788ED6D0C}" type="datetime1">
              <a:rPr lang="zh-CN" altLang="en-US"/>
              <a:pPr/>
              <a:t>2018/10/8</a:t>
            </a:fld>
            <a:endParaRPr lang="en-US" altLang="zh-CN"/>
          </a:p>
        </p:txBody>
      </p:sp>
      <p:sp>
        <p:nvSpPr>
          <p:cNvPr id="5" name="页脚占位符 2"/>
          <p:cNvSpPr>
            <a:spLocks noGrp="1"/>
          </p:cNvSpPr>
          <p:nvPr>
            <p:ph type="ftr" sz="quarter" idx="11"/>
          </p:nvPr>
        </p:nvSpPr>
        <p:spPr/>
        <p:txBody>
          <a:bodyPr/>
          <a:lstStyle/>
          <a:p>
            <a:r>
              <a:rPr lang="zh-CN" altLang="en-US"/>
              <a:t>计算机学院</a:t>
            </a:r>
          </a:p>
        </p:txBody>
      </p:sp>
      <p:sp>
        <p:nvSpPr>
          <p:cNvPr id="6" name="灯片编号占位符 3"/>
          <p:cNvSpPr>
            <a:spLocks noGrp="1"/>
          </p:cNvSpPr>
          <p:nvPr>
            <p:ph type="sldNum" sz="quarter" idx="12"/>
          </p:nvPr>
        </p:nvSpPr>
        <p:spPr/>
        <p:txBody>
          <a:bodyPr/>
          <a:lstStyle/>
          <a:p>
            <a:fld id="{1603DD06-680A-419F-9CA6-787636D460E1}" type="slidenum">
              <a:rPr lang="en-US" altLang="zh-CN"/>
              <a:pPr/>
              <a:t>109</a:t>
            </a:fld>
            <a:r>
              <a:rPr lang="en-US" altLang="zh-CN"/>
              <a:t>/112</a:t>
            </a:r>
          </a:p>
        </p:txBody>
      </p:sp>
      <p:sp>
        <p:nvSpPr>
          <p:cNvPr id="454658" name="Rectangle 2"/>
          <p:cNvSpPr>
            <a:spLocks noGrp="1" noChangeArrowheads="1"/>
          </p:cNvSpPr>
          <p:nvPr>
            <p:ph type="title" idx="4294967295"/>
          </p:nvPr>
        </p:nvSpPr>
        <p:spPr/>
        <p:txBody>
          <a:bodyPr/>
          <a:lstStyle/>
          <a:p>
            <a:r>
              <a:rPr lang="en-US" altLang="zh-CN" sz="2800">
                <a:solidFill>
                  <a:srgbClr val="FF3300"/>
                </a:solidFill>
                <a:latin typeface="楷体_GB2312" pitchFamily="49" charset="-122"/>
                <a:ea typeface="楷体_GB2312" pitchFamily="49" charset="-122"/>
              </a:rPr>
              <a:t>CP</a:t>
            </a:r>
            <a:r>
              <a:rPr lang="zh-CN" altLang="en-US" sz="2800">
                <a:solidFill>
                  <a:srgbClr val="FF3300"/>
                </a:solidFill>
                <a:latin typeface="楷体_GB2312" pitchFamily="49" charset="-122"/>
                <a:ea typeface="楷体_GB2312" pitchFamily="49" charset="-122"/>
              </a:rPr>
              <a:t>规则在谓词推理中的应用（补充）</a:t>
            </a:r>
          </a:p>
        </p:txBody>
      </p:sp>
      <p:sp>
        <p:nvSpPr>
          <p:cNvPr id="454659" name="Text Box 3"/>
          <p:cNvSpPr txBox="1">
            <a:spLocks noChangeArrowheads="1"/>
          </p:cNvSpPr>
          <p:nvPr/>
        </p:nvSpPr>
        <p:spPr bwMode="auto">
          <a:xfrm>
            <a:off x="1295400" y="1219200"/>
            <a:ext cx="7543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00FF"/>
              </a:buClr>
              <a:buFont typeface="Wingdings" pitchFamily="2" charset="2"/>
              <a:buChar char="n"/>
            </a:pPr>
            <a:r>
              <a:rPr lang="zh-CN" altLang="en-US">
                <a:solidFill>
                  <a:srgbClr val="FF0000"/>
                </a:solidFill>
                <a:latin typeface="楷体_GB2312" pitchFamily="49" charset="-122"/>
                <a:ea typeface="楷体_GB2312" pitchFamily="49" charset="-122"/>
              </a:rPr>
              <a:t>例：</a:t>
            </a:r>
            <a:r>
              <a:rPr lang="zh-CN" altLang="en-US">
                <a:solidFill>
                  <a:srgbClr val="0000FF"/>
                </a:solidFill>
                <a:latin typeface="楷体_GB2312" pitchFamily="49" charset="-122"/>
                <a:ea typeface="楷体_GB2312" pitchFamily="49" charset="-122"/>
              </a:rPr>
              <a:t>每一个大学生不是文科生就是理科生；有的大学生是优等生；小张不是文科生但他是优等生。因此，如果小张是大学生，他就是理科生；</a:t>
            </a:r>
          </a:p>
          <a:p>
            <a:pPr algn="just"/>
            <a:r>
              <a:rPr lang="zh-CN" altLang="en-US">
                <a:solidFill>
                  <a:srgbClr val="FF0000"/>
                </a:solidFill>
                <a:latin typeface="楷体_GB2312" pitchFamily="49" charset="-122"/>
                <a:ea typeface="楷体_GB2312" pitchFamily="49" charset="-122"/>
              </a:rPr>
              <a:t>解</a:t>
            </a:r>
            <a:r>
              <a:rPr lang="zh-CN" altLang="en-US">
                <a:solidFill>
                  <a:srgbClr val="FF0000"/>
                </a:solidFill>
                <a:latin typeface="Times New Roman"/>
                <a:ea typeface="楷体_GB2312" pitchFamily="49" charset="-122"/>
              </a:rPr>
              <a:t> </a:t>
            </a:r>
            <a:r>
              <a:rPr lang="zh-CN" altLang="en-US">
                <a:solidFill>
                  <a:srgbClr val="FF0000"/>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个体域取全总个体域，设：</a:t>
            </a:r>
          </a:p>
          <a:p>
            <a:pPr algn="just"/>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P(x)</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是大学生；</a:t>
            </a:r>
            <a:r>
              <a:rPr lang="en-US" altLang="zh-CN">
                <a:solidFill>
                  <a:srgbClr val="0000FF"/>
                </a:solidFill>
                <a:latin typeface="楷体_GB2312" pitchFamily="49" charset="-122"/>
                <a:ea typeface="楷体_GB2312" pitchFamily="49" charset="-122"/>
              </a:rPr>
              <a:t>Q(x)</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是文科生；</a:t>
            </a:r>
            <a:r>
              <a:rPr lang="en-US" altLang="zh-CN">
                <a:solidFill>
                  <a:srgbClr val="0000FF"/>
                </a:solidFill>
                <a:latin typeface="楷体_GB2312" pitchFamily="49" charset="-122"/>
                <a:ea typeface="楷体_GB2312" pitchFamily="49" charset="-122"/>
              </a:rPr>
              <a:t>S(x)</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是理科生；</a:t>
            </a:r>
            <a:r>
              <a:rPr lang="en-US" altLang="zh-CN">
                <a:solidFill>
                  <a:srgbClr val="0000FF"/>
                </a:solidFill>
                <a:latin typeface="楷体_GB2312" pitchFamily="49" charset="-122"/>
                <a:ea typeface="楷体_GB2312" pitchFamily="49" charset="-122"/>
              </a:rPr>
              <a:t>T(x)</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是优等生；</a:t>
            </a:r>
            <a:r>
              <a:rPr lang="en-US" altLang="zh-CN">
                <a:solidFill>
                  <a:srgbClr val="0000FF"/>
                </a:solidFill>
                <a:latin typeface="楷体_GB2312" pitchFamily="49" charset="-122"/>
                <a:ea typeface="楷体_GB2312" pitchFamily="49" charset="-122"/>
              </a:rPr>
              <a:t>c</a:t>
            </a:r>
            <a:r>
              <a:rPr lang="zh-CN" altLang="en-US">
                <a:solidFill>
                  <a:srgbClr val="0000FF"/>
                </a:solidFill>
                <a:latin typeface="楷体_GB2312" pitchFamily="49" charset="-122"/>
                <a:ea typeface="楷体_GB2312" pitchFamily="49" charset="-122"/>
              </a:rPr>
              <a:t>：小张。</a:t>
            </a:r>
            <a:r>
              <a:rPr lang="zh-CN">
                <a:solidFill>
                  <a:srgbClr val="B2B2B2"/>
                </a:solidFill>
                <a:latin typeface="楷体_GB2312" pitchFamily="49" charset="-122"/>
                <a:ea typeface="楷体_GB2312" pitchFamily="49" charset="-122"/>
              </a:rPr>
              <a:t>则可符号化为：</a:t>
            </a:r>
            <a:endParaRPr lang="zh-CN" altLang="en-US">
              <a:solidFill>
                <a:srgbClr val="B2B2B2"/>
              </a:solidFill>
              <a:latin typeface="楷体_GB2312" pitchFamily="49" charset="-122"/>
              <a:ea typeface="楷体_GB2312" pitchFamily="49" charset="-122"/>
            </a:endParaRPr>
          </a:p>
          <a:p>
            <a:pPr algn="just"/>
            <a:r>
              <a:rPr lang="zh-CN" altLang="en-US">
                <a:solidFill>
                  <a:srgbClr val="B2B2B2"/>
                </a:solidFill>
                <a:latin typeface="楷体_GB2312" pitchFamily="49" charset="-122"/>
                <a:ea typeface="楷体_GB2312" pitchFamily="49" charset="-122"/>
              </a:rPr>
              <a:t>前提： </a:t>
            </a:r>
            <a:r>
              <a:rPr lang="en-US" altLang="zh-CN">
                <a:solidFill>
                  <a:srgbClr val="B2B2B2"/>
                </a:solidFill>
              </a:rPr>
              <a:t>(x)(P(x)(Q(x)∨</a:t>
            </a:r>
            <a:r>
              <a:rPr lang="en-US" altLang="zh-CN">
                <a:solidFill>
                  <a:srgbClr val="B2B2B2"/>
                </a:solidFill>
                <a:latin typeface="楷体_GB2312" pitchFamily="49" charset="-122"/>
                <a:ea typeface="楷体_GB2312" pitchFamily="49" charset="-122"/>
              </a:rPr>
              <a:t>S(x)))</a:t>
            </a:r>
            <a:r>
              <a:rPr lang="zh-CN" altLang="en-US">
                <a:solidFill>
                  <a:srgbClr val="B2B2B2"/>
                </a:solidFill>
                <a:latin typeface="楷体_GB2312" pitchFamily="49" charset="-122"/>
                <a:ea typeface="楷体_GB2312" pitchFamily="49" charset="-122"/>
              </a:rPr>
              <a:t>，</a:t>
            </a:r>
          </a:p>
          <a:p>
            <a:pPr algn="just"/>
            <a:r>
              <a:rPr lang="zh-CN" altLang="en-US">
                <a:solidFill>
                  <a:srgbClr val="B2B2B2"/>
                </a:solidFill>
                <a:latin typeface="楷体_GB2312" pitchFamily="49" charset="-122"/>
                <a:ea typeface="楷体_GB2312" pitchFamily="49" charset="-122"/>
              </a:rPr>
              <a:t>         </a:t>
            </a:r>
            <a:r>
              <a:rPr lang="zh-CN" altLang="en-US" noProof="1">
                <a:solidFill>
                  <a:srgbClr val="B2B2B2"/>
                </a:solidFill>
              </a:rPr>
              <a:t>(</a:t>
            </a:r>
            <a:r>
              <a:rPr lang="en-US" altLang="zh-CN" noProof="1">
                <a:solidFill>
                  <a:srgbClr val="B2B2B2"/>
                </a:solidFill>
              </a:rPr>
              <a:t>x</a:t>
            </a:r>
            <a:r>
              <a:rPr lang="en-US" altLang="en-US" noProof="1">
                <a:solidFill>
                  <a:srgbClr val="B2B2B2"/>
                </a:solidFill>
              </a:rPr>
              <a:t>)</a:t>
            </a:r>
            <a:r>
              <a:rPr lang="en-US" altLang="zh-CN">
                <a:solidFill>
                  <a:srgbClr val="B2B2B2"/>
                </a:solidFill>
              </a:rPr>
              <a:t> </a:t>
            </a:r>
            <a:r>
              <a:rPr lang="en-US" altLang="zh-CN">
                <a:solidFill>
                  <a:srgbClr val="B2B2B2"/>
                </a:solidFill>
                <a:latin typeface="楷体_GB2312" pitchFamily="49" charset="-122"/>
                <a:ea typeface="楷体_GB2312" pitchFamily="49" charset="-122"/>
              </a:rPr>
              <a:t>(P(x</a:t>
            </a:r>
            <a:r>
              <a:rPr lang="en-US" altLang="zh-CN">
                <a:solidFill>
                  <a:srgbClr val="B2B2B2"/>
                </a:solidFill>
              </a:rPr>
              <a:t>) ∧T(x))</a:t>
            </a:r>
            <a:r>
              <a:rPr lang="zh-CN" altLang="en-US">
                <a:solidFill>
                  <a:srgbClr val="B2B2B2"/>
                </a:solidFill>
              </a:rPr>
              <a:t>，</a:t>
            </a:r>
            <a:r>
              <a:rPr lang="zh-CN" altLang="en-US">
                <a:solidFill>
                  <a:srgbClr val="B2B2B2"/>
                </a:solidFill>
                <a:latin typeface="楷体_GB2312" pitchFamily="49" charset="-122"/>
                <a:ea typeface="楷体_GB2312" pitchFamily="49" charset="-122"/>
              </a:rPr>
              <a:t>～</a:t>
            </a:r>
            <a:r>
              <a:rPr lang="en-US" altLang="zh-CN">
                <a:solidFill>
                  <a:srgbClr val="B2B2B2"/>
                </a:solidFill>
              </a:rPr>
              <a:t>Q(c)∧T(c)</a:t>
            </a:r>
          </a:p>
          <a:p>
            <a:pPr algn="just"/>
            <a:r>
              <a:rPr lang="en-US" altLang="zh-CN">
                <a:solidFill>
                  <a:srgbClr val="B2B2B2"/>
                </a:solidFill>
                <a:latin typeface="Times New Roman"/>
                <a:ea typeface="楷体_GB2312" pitchFamily="49" charset="-122"/>
              </a:rPr>
              <a:t> </a:t>
            </a:r>
            <a:r>
              <a:rPr lang="zh-CN" altLang="en-US">
                <a:solidFill>
                  <a:srgbClr val="B2B2B2"/>
                </a:solidFill>
                <a:latin typeface="楷体_GB2312" pitchFamily="49" charset="-122"/>
                <a:ea typeface="楷体_GB2312" pitchFamily="49" charset="-122"/>
              </a:rPr>
              <a:t>结论：</a:t>
            </a:r>
            <a:r>
              <a:rPr lang="en-US" altLang="zh-CN">
                <a:solidFill>
                  <a:srgbClr val="B2B2B2"/>
                </a:solidFill>
                <a:latin typeface="楷体_GB2312" pitchFamily="49" charset="-122"/>
                <a:ea typeface="楷体_GB2312" pitchFamily="49" charset="-122"/>
              </a:rPr>
              <a:t>P(c)</a:t>
            </a:r>
            <a:r>
              <a:rPr lang="en-US" altLang="zh-CN">
                <a:solidFill>
                  <a:srgbClr val="B2B2B2"/>
                </a:solidFill>
              </a:rPr>
              <a:t> </a:t>
            </a:r>
            <a:r>
              <a:rPr lang="en-US" altLang="zh-CN">
                <a:solidFill>
                  <a:srgbClr val="B2B2B2"/>
                </a:solidFill>
                <a:latin typeface="楷体_GB2312" pitchFamily="49" charset="-122"/>
                <a:ea typeface="楷体_GB2312" pitchFamily="49" charset="-122"/>
              </a:rPr>
              <a:t>S(c)</a:t>
            </a:r>
          </a:p>
          <a:p>
            <a:pPr algn="just"/>
            <a:r>
              <a:rPr lang="zh-CN" altLang="en-US">
                <a:solidFill>
                  <a:srgbClr val="B2B2B2"/>
                </a:solidFill>
                <a:latin typeface="楷体_GB2312" pitchFamily="49" charset="-122"/>
                <a:ea typeface="楷体_GB2312" pitchFamily="49" charset="-122"/>
              </a:rPr>
              <a:t>推理形式：</a:t>
            </a:r>
            <a:r>
              <a:rPr lang="en-US" altLang="zh-CN" sz="2000">
                <a:solidFill>
                  <a:srgbClr val="B2B2B2"/>
                </a:solidFill>
                <a:latin typeface="楷体_GB2312" pitchFamily="49" charset="-122"/>
                <a:ea typeface="楷体_GB2312" pitchFamily="49" charset="-122"/>
              </a:rPr>
              <a:t>{</a:t>
            </a:r>
            <a:r>
              <a:rPr lang="en-US" altLang="zh-CN" sz="2000">
                <a:solidFill>
                  <a:srgbClr val="B2B2B2"/>
                </a:solidFill>
              </a:rPr>
              <a:t>(x)(P(x)(Q(x)∨S(x))) </a:t>
            </a:r>
            <a:r>
              <a:rPr lang="zh-CN" altLang="en-US" sz="2000">
                <a:solidFill>
                  <a:srgbClr val="B2B2B2"/>
                </a:solidFill>
                <a:latin typeface="楷体_GB2312" pitchFamily="49" charset="-122"/>
                <a:ea typeface="楷体_GB2312" pitchFamily="49" charset="-122"/>
              </a:rPr>
              <a:t>，</a:t>
            </a:r>
            <a:r>
              <a:rPr lang="zh-CN" altLang="en-US" sz="2000" noProof="1">
                <a:solidFill>
                  <a:srgbClr val="B2B2B2"/>
                </a:solidFill>
              </a:rPr>
              <a:t>(</a:t>
            </a:r>
            <a:r>
              <a:rPr lang="en-US" altLang="zh-CN" sz="2000" noProof="1">
                <a:solidFill>
                  <a:srgbClr val="B2B2B2"/>
                </a:solidFill>
              </a:rPr>
              <a:t>x</a:t>
            </a:r>
            <a:r>
              <a:rPr lang="en-US" altLang="en-US" sz="2000" noProof="1">
                <a:solidFill>
                  <a:srgbClr val="B2B2B2"/>
                </a:solidFill>
              </a:rPr>
              <a:t>)</a:t>
            </a:r>
            <a:r>
              <a:rPr lang="en-US" altLang="zh-CN" sz="2000">
                <a:solidFill>
                  <a:srgbClr val="B2B2B2"/>
                </a:solidFill>
              </a:rPr>
              <a:t>(P(x) ∧T(x))</a:t>
            </a:r>
            <a:r>
              <a:rPr lang="zh-CN" altLang="en-US" sz="2000">
                <a:solidFill>
                  <a:srgbClr val="B2B2B2"/>
                </a:solidFill>
              </a:rPr>
              <a:t>，～</a:t>
            </a:r>
            <a:r>
              <a:rPr lang="en-US" altLang="zh-CN" sz="2000">
                <a:solidFill>
                  <a:srgbClr val="B2B2B2"/>
                </a:solidFill>
              </a:rPr>
              <a:t>Q(c)∧T(c)}</a:t>
            </a:r>
            <a:r>
              <a:rPr lang="en-US" altLang="zh-CN">
                <a:solidFill>
                  <a:srgbClr val="B2B2B2"/>
                </a:solidFill>
              </a:rPr>
              <a:t>  </a:t>
            </a:r>
            <a:r>
              <a:rPr lang="en-US" altLang="zh-CN">
                <a:solidFill>
                  <a:srgbClr val="B2B2B2"/>
                </a:solidFill>
                <a:latin typeface="Times New Roman"/>
                <a:ea typeface="楷体_GB2312" pitchFamily="49" charset="-122"/>
              </a:rPr>
              <a:t> </a:t>
            </a:r>
            <a:r>
              <a:rPr lang="en-US" altLang="zh-CN">
                <a:solidFill>
                  <a:srgbClr val="B2B2B2"/>
                </a:solidFill>
                <a:latin typeface="楷体_GB2312" pitchFamily="49" charset="-122"/>
                <a:ea typeface="楷体_GB2312" pitchFamily="49" charset="-122"/>
              </a:rPr>
              <a:t> </a:t>
            </a:r>
            <a:r>
              <a:rPr lang="en-US" altLang="zh-CN">
                <a:solidFill>
                  <a:srgbClr val="B2B2B2"/>
                </a:solidFill>
              </a:rPr>
              <a:t>P(c) S(c) </a:t>
            </a:r>
            <a:r>
              <a:rPr lang="en-US" altLang="zh-CN">
                <a:solidFill>
                  <a:srgbClr val="B2B2B2"/>
                </a:solidFill>
                <a:latin typeface="Times New Roman"/>
                <a:ea typeface="楷体_GB2312" pitchFamily="49" charset="-122"/>
              </a:rPr>
              <a:t> </a:t>
            </a:r>
            <a:r>
              <a:rPr lang="en-US" altLang="zh-CN">
                <a:solidFill>
                  <a:srgbClr val="0000FF"/>
                </a:solidFill>
                <a:latin typeface="Times New Roman"/>
                <a:ea typeface="楷体_GB2312" pitchFamily="49" charset="-122"/>
              </a:rPr>
              <a:t>     </a:t>
            </a:r>
            <a:r>
              <a:rPr lang="en-US" altLang="zh-CN">
                <a:solidFill>
                  <a:srgbClr val="0000FF"/>
                </a:solidFill>
                <a:latin typeface="楷体_GB2312" pitchFamily="49" charset="-122"/>
                <a:ea typeface="楷体_GB2312" pitchFamily="49" charset="-122"/>
              </a:rPr>
              <a:t> </a:t>
            </a:r>
            <a:r>
              <a:rPr lang="en-US" altLang="zh-CN">
                <a:solidFill>
                  <a:srgbClr val="0000FF"/>
                </a:solidFill>
                <a:latin typeface="Times New Roman"/>
                <a:ea typeface="楷体_GB2312" pitchFamily="49" charset="-122"/>
              </a:rPr>
              <a:t> </a:t>
            </a:r>
            <a:endParaRPr lang="en-US" altLang="zh-CN">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08B555-CB9C-421D-86C0-D6187B8F1655}"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A7BF47B-6012-4B11-A880-A8A84FC47BEE}" type="slidenum">
              <a:rPr lang="en-US" altLang="zh-CN"/>
              <a:pPr/>
              <a:t>11</a:t>
            </a:fld>
            <a:r>
              <a:rPr lang="en-US" altLang="zh-CN"/>
              <a:t>/112</a:t>
            </a:r>
          </a:p>
        </p:txBody>
      </p:sp>
      <p:sp>
        <p:nvSpPr>
          <p:cNvPr id="353282"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53283" name="Rectangle 3"/>
          <p:cNvSpPr>
            <a:spLocks noChangeArrowheads="1"/>
          </p:cNvSpPr>
          <p:nvPr/>
        </p:nvSpPr>
        <p:spPr bwMode="auto">
          <a:xfrm>
            <a:off x="1066800" y="1143000"/>
            <a:ext cx="76962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dirty="0">
                <a:solidFill>
                  <a:srgbClr val="FF3300"/>
                </a:solidFill>
                <a:latin typeface="黑体" pitchFamily="2" charset="-122"/>
                <a:ea typeface="黑体" pitchFamily="2" charset="-122"/>
              </a:rPr>
              <a:t>3) </a:t>
            </a:r>
            <a:r>
              <a:rPr lang="en-US" altLang="zh-CN" b="0" dirty="0">
                <a:latin typeface="楷体_GB2312" pitchFamily="49" charset="-122"/>
                <a:ea typeface="楷体_GB2312" pitchFamily="49" charset="-122"/>
              </a:rPr>
              <a:t>ES</a:t>
            </a:r>
            <a:r>
              <a:rPr lang="zh-CN" altLang="en-US" b="0" dirty="0">
                <a:latin typeface="楷体_GB2312" pitchFamily="49" charset="-122"/>
                <a:ea typeface="楷体_GB2312" pitchFamily="49" charset="-122"/>
              </a:rPr>
              <a:t>规则</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存在指定规则、存在量词消去规则</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a:t>
            </a:r>
            <a:r>
              <a:rPr lang="zh-CN" altLang="en-US" b="0" dirty="0">
                <a:latin typeface="黑体" pitchFamily="2" charset="-122"/>
                <a:ea typeface="黑体" pitchFamily="2" charset="-122"/>
              </a:rPr>
              <a:t>	     </a:t>
            </a:r>
          </a:p>
          <a:p>
            <a:pPr marL="342900" indent="-342900" algn="just">
              <a:buClr>
                <a:srgbClr val="FF3300"/>
              </a:buClr>
            </a:pPr>
            <a:r>
              <a:rPr lang="zh-CN" altLang="en-US" b="0" dirty="0"/>
              <a:t>          （</a:t>
            </a:r>
            <a:r>
              <a:rPr lang="en-US" b="0" dirty="0"/>
              <a:t></a:t>
            </a:r>
            <a:r>
              <a:rPr lang="en-US" altLang="en-US" b="0" noProof="1"/>
              <a:t>x)G(x</a:t>
            </a:r>
            <a:r>
              <a:rPr lang="zh-CN" altLang="en-US" b="0" dirty="0"/>
              <a:t>） </a:t>
            </a:r>
            <a:r>
              <a:rPr lang="en-US" altLang="zh-CN" b="0" dirty="0">
                <a:latin typeface="黑体" pitchFamily="2" charset="-122"/>
                <a:ea typeface="黑体" pitchFamily="2" charset="-122"/>
              </a:rPr>
              <a:t>G</a:t>
            </a:r>
            <a:r>
              <a:rPr lang="zh-CN" altLang="en-US" b="0" dirty="0">
                <a:latin typeface="黑体" pitchFamily="2" charset="-122"/>
                <a:ea typeface="黑体" pitchFamily="2" charset="-122"/>
              </a:rPr>
              <a:t>（</a:t>
            </a:r>
            <a:r>
              <a:rPr lang="en-US" altLang="zh-CN" b="0" dirty="0">
                <a:latin typeface="黑体" pitchFamily="2" charset="-122"/>
                <a:ea typeface="黑体" pitchFamily="2" charset="-122"/>
              </a:rPr>
              <a:t>c</a:t>
            </a:r>
            <a:r>
              <a:rPr lang="zh-CN" altLang="en-US" b="0" dirty="0">
                <a:latin typeface="黑体" pitchFamily="2" charset="-122"/>
                <a:ea typeface="黑体" pitchFamily="2" charset="-122"/>
              </a:rPr>
              <a:t>）</a:t>
            </a:r>
            <a:endParaRPr lang="zh-CN" altLang="en-US" b="0" dirty="0"/>
          </a:p>
          <a:p>
            <a:pPr marL="342900" indent="-342900" algn="just">
              <a:buClr>
                <a:srgbClr val="FF3300"/>
              </a:buClr>
              <a:buSzPct val="75000"/>
              <a:buFont typeface="Wingdings" pitchFamily="2" charset="2"/>
              <a:buChar char="n"/>
            </a:pPr>
            <a:r>
              <a:rPr lang="zh-CN" altLang="en-US" dirty="0">
                <a:solidFill>
                  <a:srgbClr val="FF0000"/>
                </a:solidFill>
                <a:latin typeface="楷体_GB2312" pitchFamily="49" charset="-122"/>
                <a:ea typeface="楷体_GB2312" pitchFamily="49" charset="-122"/>
              </a:rPr>
              <a:t>注意：</a:t>
            </a:r>
            <a:r>
              <a:rPr lang="zh-CN" altLang="en-US" dirty="0">
                <a:solidFill>
                  <a:srgbClr val="0000FF"/>
                </a:solidFill>
                <a:latin typeface="楷体_GB2312" pitchFamily="49" charset="-122"/>
                <a:ea typeface="楷体_GB2312" pitchFamily="49" charset="-122"/>
              </a:rPr>
              <a:t>以上公式的</a:t>
            </a:r>
            <a:r>
              <a:rPr lang="zh-CN" altLang="en-US" dirty="0">
                <a:solidFill>
                  <a:srgbClr val="FF0000"/>
                </a:solidFill>
                <a:latin typeface="楷体_GB2312" pitchFamily="49" charset="-122"/>
                <a:ea typeface="楷体_GB2312" pitchFamily="49" charset="-122"/>
              </a:rPr>
              <a:t>成立条件：</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1</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是使</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）为真的</a:t>
            </a:r>
            <a:r>
              <a:rPr lang="zh-CN" altLang="en-US" dirty="0">
                <a:solidFill>
                  <a:srgbClr val="CC0099"/>
                </a:solidFill>
                <a:latin typeface="楷体_GB2312" pitchFamily="49" charset="-122"/>
                <a:ea typeface="楷体_GB2312" pitchFamily="49" charset="-122"/>
              </a:rPr>
              <a:t>特定的</a:t>
            </a:r>
            <a:r>
              <a:rPr lang="zh-CN" altLang="en-US" dirty="0">
                <a:solidFill>
                  <a:srgbClr val="0000FF"/>
                </a:solidFill>
                <a:latin typeface="楷体_GB2312" pitchFamily="49" charset="-122"/>
                <a:ea typeface="楷体_GB2312" pitchFamily="49" charset="-122"/>
              </a:rPr>
              <a:t>个体常项；</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c</a:t>
            </a:r>
            <a:r>
              <a:rPr lang="zh-CN" altLang="en-US" dirty="0">
                <a:solidFill>
                  <a:srgbClr val="FF0000"/>
                </a:solidFill>
                <a:latin typeface="楷体_GB2312" pitchFamily="49" charset="-122"/>
                <a:ea typeface="楷体_GB2312" pitchFamily="49" charset="-122"/>
              </a:rPr>
              <a:t>不曾在</a:t>
            </a:r>
            <a:r>
              <a:rPr lang="en-US" altLang="zh-CN" dirty="0">
                <a:solidFill>
                  <a:srgbClr val="FF0000"/>
                </a:solidFill>
                <a:latin typeface="楷体_GB2312" pitchFamily="49" charset="-122"/>
                <a:ea typeface="楷体_GB2312" pitchFamily="49" charset="-122"/>
              </a:rPr>
              <a:t>G</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x</a:t>
            </a:r>
            <a:r>
              <a:rPr lang="zh-CN" altLang="en-US" dirty="0">
                <a:solidFill>
                  <a:srgbClr val="FF0000"/>
                </a:solidFill>
                <a:latin typeface="楷体_GB2312" pitchFamily="49" charset="-122"/>
                <a:ea typeface="楷体_GB2312" pitchFamily="49" charset="-122"/>
              </a:rPr>
              <a:t>）中出现过；</a:t>
            </a:r>
            <a:endParaRPr lang="zh-CN" altLang="en-US" dirty="0">
              <a:solidFill>
                <a:srgbClr val="0000FF"/>
              </a:solidFill>
              <a:latin typeface="楷体_GB2312" pitchFamily="49" charset="-122"/>
              <a:ea typeface="楷体_GB2312" pitchFamily="49" charset="-122"/>
            </a:endParaRP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3</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）中除</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外，还有其他自由变项时，</a:t>
            </a:r>
            <a:r>
              <a:rPr lang="zh-CN" altLang="en-US" dirty="0">
                <a:solidFill>
                  <a:srgbClr val="FF00FF"/>
                </a:solidFill>
                <a:latin typeface="楷体_GB2312" pitchFamily="49" charset="-122"/>
                <a:ea typeface="楷体_GB2312" pitchFamily="49" charset="-122"/>
              </a:rPr>
              <a:t>不可用</a:t>
            </a:r>
            <a:r>
              <a:rPr lang="zh-CN" altLang="en-US" dirty="0">
                <a:solidFill>
                  <a:srgbClr val="0000FF"/>
                </a:solidFill>
                <a:latin typeface="楷体_GB2312" pitchFamily="49" charset="-122"/>
                <a:ea typeface="楷体_GB2312" pitchFamily="49" charset="-122"/>
              </a:rPr>
              <a:t>此规则；</a:t>
            </a:r>
          </a:p>
          <a:p>
            <a:pPr marL="342900" indent="-342900" algn="just">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尤其第一条，</a:t>
            </a:r>
            <a:r>
              <a:rPr lang="en-US" altLang="zh-CN" dirty="0">
                <a:solidFill>
                  <a:srgbClr val="B2B2B2"/>
                </a:solidFill>
                <a:latin typeface="楷体_GB2312" pitchFamily="49" charset="-122"/>
                <a:ea typeface="楷体_GB2312" pitchFamily="49" charset="-122"/>
              </a:rPr>
              <a:t>c</a:t>
            </a:r>
            <a:r>
              <a:rPr lang="zh-CN" altLang="en-US" dirty="0">
                <a:solidFill>
                  <a:srgbClr val="B2B2B2"/>
                </a:solidFill>
                <a:latin typeface="楷体_GB2312" pitchFamily="49" charset="-122"/>
                <a:ea typeface="楷体_GB2312" pitchFamily="49" charset="-122"/>
              </a:rPr>
              <a:t>不是任取一个，而是某些特定的个体！</a:t>
            </a:r>
          </a:p>
          <a:p>
            <a:pPr marL="342900" indent="-342900" algn="just">
              <a:buClr>
                <a:srgbClr val="B2B2B2"/>
              </a:buClr>
            </a:pPr>
            <a:r>
              <a:rPr lang="zh-CN" altLang="en-US" dirty="0">
                <a:solidFill>
                  <a:srgbClr val="B2B2B2"/>
                </a:solidFill>
                <a:latin typeface="楷体_GB2312" pitchFamily="49" charset="-122"/>
                <a:ea typeface="楷体_GB2312" pitchFamily="49" charset="-122"/>
              </a:rPr>
              <a:t>  例：</a:t>
            </a:r>
            <a:r>
              <a:rPr lang="en-US" altLang="zh-CN" dirty="0">
                <a:solidFill>
                  <a:srgbClr val="B2B2B2"/>
                </a:solidFill>
                <a:latin typeface="楷体_GB2312" pitchFamily="49" charset="-122"/>
                <a:ea typeface="楷体_GB2312" pitchFamily="49" charset="-122"/>
              </a:rPr>
              <a:t>G</a:t>
            </a:r>
            <a:r>
              <a:rPr lang="zh-CN" altLang="en-US"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rPr>
              <a:t>x</a:t>
            </a:r>
            <a:r>
              <a:rPr lang="zh-CN" altLang="en-US"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rPr>
              <a:t>x</a:t>
            </a:r>
            <a:r>
              <a:rPr lang="zh-CN" altLang="en-US" dirty="0">
                <a:solidFill>
                  <a:srgbClr val="B2B2B2"/>
                </a:solidFill>
                <a:latin typeface="楷体_GB2312" pitchFamily="49" charset="-122"/>
                <a:ea typeface="楷体_GB2312" pitchFamily="49" charset="-122"/>
              </a:rPr>
              <a:t>是男生，</a:t>
            </a:r>
            <a:r>
              <a:rPr lang="en-US" altLang="zh-CN" dirty="0">
                <a:solidFill>
                  <a:srgbClr val="B2B2B2"/>
                </a:solidFill>
                <a:latin typeface="楷体_GB2312" pitchFamily="49" charset="-122"/>
                <a:ea typeface="楷体_GB2312" pitchFamily="49" charset="-122"/>
              </a:rPr>
              <a:t>c</a:t>
            </a:r>
            <a:r>
              <a:rPr lang="zh-CN" altLang="en-US" dirty="0">
                <a:solidFill>
                  <a:srgbClr val="B2B2B2"/>
                </a:solidFill>
                <a:latin typeface="楷体_GB2312" pitchFamily="49" charset="-122"/>
                <a:ea typeface="楷体_GB2312" pitchFamily="49" charset="-122"/>
              </a:rPr>
              <a:t>：王芳。则：（</a:t>
            </a:r>
            <a:r>
              <a:rPr lang="en-US" dirty="0">
                <a:solidFill>
                  <a:srgbClr val="B2B2B2"/>
                </a:solidFill>
                <a:latin typeface="楷体_GB2312" pitchFamily="49" charset="-122"/>
                <a:ea typeface="楷体_GB2312" pitchFamily="49" charset="-122"/>
              </a:rPr>
              <a:t></a:t>
            </a:r>
            <a:r>
              <a:rPr lang="en-US" altLang="en-US" noProof="1">
                <a:solidFill>
                  <a:srgbClr val="B2B2B2"/>
                </a:solidFill>
                <a:latin typeface="楷体_GB2312" pitchFamily="49" charset="-122"/>
                <a:ea typeface="楷体_GB2312" pitchFamily="49" charset="-122"/>
              </a:rPr>
              <a:t>x)G(x</a:t>
            </a:r>
            <a:r>
              <a:rPr lang="zh-CN" altLang="en-US" dirty="0">
                <a:solidFill>
                  <a:srgbClr val="B2B2B2"/>
                </a:solidFill>
                <a:latin typeface="楷体_GB2312" pitchFamily="49" charset="-122"/>
                <a:ea typeface="楷体_GB2312" pitchFamily="49" charset="-122"/>
              </a:rPr>
              <a:t>） </a:t>
            </a:r>
            <a:r>
              <a:rPr lang="en-US" altLang="zh-CN" dirty="0">
                <a:solidFill>
                  <a:srgbClr val="B2B2B2"/>
                </a:solidFill>
                <a:latin typeface="楷体_GB2312" pitchFamily="49" charset="-122"/>
                <a:ea typeface="楷体_GB2312" pitchFamily="49" charset="-122"/>
              </a:rPr>
              <a:t>G</a:t>
            </a:r>
            <a:r>
              <a:rPr lang="zh-CN" altLang="en-US"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rPr>
              <a:t>c</a:t>
            </a:r>
            <a:r>
              <a:rPr lang="zh-CN" altLang="en-US" dirty="0">
                <a:solidFill>
                  <a:srgbClr val="B2B2B2"/>
                </a:solidFill>
                <a:latin typeface="楷体_GB2312" pitchFamily="49" charset="-122"/>
                <a:ea typeface="楷体_GB2312" pitchFamily="49" charset="-122"/>
              </a:rPr>
              <a:t>）是错误的推理！</a:t>
            </a:r>
            <a:r>
              <a:rPr lang="zh-CN" altLang="en-US" dirty="0">
                <a:latin typeface="楷体_GB2312" pitchFamily="49" charset="-122"/>
                <a:ea typeface="楷体_GB2312" pitchFamily="49" charset="-122"/>
              </a:rPr>
              <a:t> </a:t>
            </a:r>
            <a:r>
              <a:rPr lang="zh-CN" altLang="en-US" dirty="0">
                <a:solidFill>
                  <a:srgbClr val="FF0000"/>
                </a:solidFill>
                <a:latin typeface="楷体_GB2312" pitchFamily="49" charset="-122"/>
                <a:ea typeface="楷体_GB2312" pitchFamily="49" charset="-122"/>
              </a:rPr>
              <a:t>	</a:t>
            </a:r>
            <a:r>
              <a:rPr lang="zh-CN" altLang="en-US" dirty="0">
                <a:solidFill>
                  <a:srgbClr val="FF0000"/>
                </a:solidFill>
                <a:latin typeface="黑体" pitchFamily="2" charset="-122"/>
                <a:ea typeface="黑体" pitchFamily="2" charset="-122"/>
              </a:rPr>
              <a:t>	</a:t>
            </a:r>
            <a:endParaRPr lang="zh-CN" altLang="en-US" dirty="0">
              <a:solidFill>
                <a:srgbClr val="0000FF"/>
              </a:solidFill>
              <a:latin typeface="黑体" pitchFamily="2" charset="-122"/>
              <a:ea typeface="黑体" pitchFamily="2" charset="-122"/>
            </a:endParaRPr>
          </a:p>
          <a:p>
            <a:pPr marL="342900" indent="-342900" algn="just">
              <a:buClr>
                <a:srgbClr val="FF3300"/>
              </a:buClr>
            </a:pPr>
            <a:r>
              <a:rPr lang="zh-CN" altLang="en-US" dirty="0">
                <a:solidFill>
                  <a:srgbClr val="FF3300"/>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BF8B46AC-1F52-447E-A4A2-E9E3E82D8D15}" type="datetime1">
              <a:rPr lang="zh-CN" altLang="en-US"/>
              <a:pPr/>
              <a:t>2018/10/8</a:t>
            </a:fld>
            <a:endParaRPr lang="en-US" altLang="zh-CN"/>
          </a:p>
        </p:txBody>
      </p:sp>
      <p:sp>
        <p:nvSpPr>
          <p:cNvPr id="5" name="页脚占位符 2"/>
          <p:cNvSpPr>
            <a:spLocks noGrp="1"/>
          </p:cNvSpPr>
          <p:nvPr>
            <p:ph type="ftr" sz="quarter" idx="11"/>
          </p:nvPr>
        </p:nvSpPr>
        <p:spPr/>
        <p:txBody>
          <a:bodyPr/>
          <a:lstStyle/>
          <a:p>
            <a:r>
              <a:rPr lang="zh-CN" altLang="en-US"/>
              <a:t>计算机学院</a:t>
            </a:r>
          </a:p>
        </p:txBody>
      </p:sp>
      <p:sp>
        <p:nvSpPr>
          <p:cNvPr id="6" name="灯片编号占位符 3"/>
          <p:cNvSpPr>
            <a:spLocks noGrp="1"/>
          </p:cNvSpPr>
          <p:nvPr>
            <p:ph type="sldNum" sz="quarter" idx="12"/>
          </p:nvPr>
        </p:nvSpPr>
        <p:spPr/>
        <p:txBody>
          <a:bodyPr/>
          <a:lstStyle/>
          <a:p>
            <a:fld id="{BCD00D4D-DABD-4E61-B202-E45AA1DB5E00}" type="slidenum">
              <a:rPr lang="en-US" altLang="zh-CN"/>
              <a:pPr/>
              <a:t>110</a:t>
            </a:fld>
            <a:r>
              <a:rPr lang="en-US" altLang="zh-CN"/>
              <a:t>/112</a:t>
            </a:r>
          </a:p>
        </p:txBody>
      </p:sp>
      <p:sp>
        <p:nvSpPr>
          <p:cNvPr id="453634" name="Rectangle 2"/>
          <p:cNvSpPr>
            <a:spLocks noGrp="1" noChangeArrowheads="1"/>
          </p:cNvSpPr>
          <p:nvPr>
            <p:ph type="title" idx="4294967295"/>
          </p:nvPr>
        </p:nvSpPr>
        <p:spPr/>
        <p:txBody>
          <a:bodyPr/>
          <a:lstStyle/>
          <a:p>
            <a:r>
              <a:rPr lang="en-US" altLang="zh-CN" sz="2800">
                <a:solidFill>
                  <a:srgbClr val="FF3300"/>
                </a:solidFill>
                <a:latin typeface="楷体_GB2312" pitchFamily="49" charset="-122"/>
                <a:ea typeface="楷体_GB2312" pitchFamily="49" charset="-122"/>
              </a:rPr>
              <a:t>CP</a:t>
            </a:r>
            <a:r>
              <a:rPr lang="zh-CN" altLang="en-US" sz="2800">
                <a:solidFill>
                  <a:srgbClr val="FF3300"/>
                </a:solidFill>
                <a:latin typeface="楷体_GB2312" pitchFamily="49" charset="-122"/>
                <a:ea typeface="楷体_GB2312" pitchFamily="49" charset="-122"/>
              </a:rPr>
              <a:t>规则在谓词推理中的应用（补充）</a:t>
            </a:r>
          </a:p>
        </p:txBody>
      </p:sp>
      <p:sp>
        <p:nvSpPr>
          <p:cNvPr id="453635" name="Text Box 3"/>
          <p:cNvSpPr txBox="1">
            <a:spLocks noChangeArrowheads="1"/>
          </p:cNvSpPr>
          <p:nvPr/>
        </p:nvSpPr>
        <p:spPr bwMode="auto">
          <a:xfrm>
            <a:off x="1295400" y="1219200"/>
            <a:ext cx="7543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00FF"/>
              </a:buClr>
              <a:buFont typeface="Wingdings" pitchFamily="2" charset="2"/>
              <a:buChar char="n"/>
            </a:pPr>
            <a:r>
              <a:rPr lang="zh-CN" altLang="en-US">
                <a:solidFill>
                  <a:srgbClr val="FF0000"/>
                </a:solidFill>
                <a:latin typeface="楷体_GB2312" pitchFamily="49" charset="-122"/>
                <a:ea typeface="楷体_GB2312" pitchFamily="49" charset="-122"/>
              </a:rPr>
              <a:t>例：</a:t>
            </a:r>
            <a:r>
              <a:rPr lang="zh-CN" altLang="en-US">
                <a:latin typeface="楷体_GB2312" pitchFamily="49" charset="-122"/>
                <a:ea typeface="楷体_GB2312" pitchFamily="49" charset="-122"/>
              </a:rPr>
              <a:t>每一个大学生不是文科生就是理科生；有的大学生是优等生；小张不是文科生但他是优等生。因此，如果小张是大学生，他就是理科生；</a:t>
            </a:r>
          </a:p>
          <a:p>
            <a:pPr algn="just"/>
            <a:r>
              <a:rPr lang="zh-CN" altLang="en-US">
                <a:latin typeface="楷体_GB2312" pitchFamily="49" charset="-122"/>
                <a:ea typeface="楷体_GB2312" pitchFamily="49" charset="-122"/>
              </a:rPr>
              <a:t>解</a:t>
            </a:r>
            <a:r>
              <a:rPr lang="zh-CN" altLang="en-US">
                <a:latin typeface="Times New Roman"/>
                <a:ea typeface="楷体_GB2312" pitchFamily="49" charset="-122"/>
              </a:rPr>
              <a:t> </a:t>
            </a:r>
            <a:r>
              <a:rPr lang="zh-CN" altLang="en-US">
                <a:latin typeface="楷体_GB2312" pitchFamily="49" charset="-122"/>
                <a:ea typeface="楷体_GB2312" pitchFamily="49" charset="-122"/>
              </a:rPr>
              <a:t>：个体域取全总个体域，设：</a:t>
            </a:r>
          </a:p>
          <a:p>
            <a:pPr algn="just"/>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P(x)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是大学生；</a:t>
            </a:r>
            <a:r>
              <a:rPr lang="en-US" altLang="zh-CN">
                <a:latin typeface="楷体_GB2312" pitchFamily="49" charset="-122"/>
                <a:ea typeface="楷体_GB2312" pitchFamily="49" charset="-122"/>
              </a:rPr>
              <a:t>Q(x)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是文科生；</a:t>
            </a:r>
            <a:r>
              <a:rPr lang="en-US" altLang="zh-CN">
                <a:latin typeface="楷体_GB2312" pitchFamily="49" charset="-122"/>
                <a:ea typeface="楷体_GB2312" pitchFamily="49" charset="-122"/>
              </a:rPr>
              <a:t>S(x)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是理科生；</a:t>
            </a:r>
            <a:r>
              <a:rPr lang="en-US" altLang="zh-CN">
                <a:latin typeface="楷体_GB2312" pitchFamily="49" charset="-122"/>
                <a:ea typeface="楷体_GB2312" pitchFamily="49" charset="-122"/>
              </a:rPr>
              <a:t>T(x)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是优等生；</a:t>
            </a:r>
            <a:r>
              <a:rPr lang="en-US" altLang="zh-CN">
                <a:latin typeface="楷体_GB2312" pitchFamily="49" charset="-122"/>
                <a:ea typeface="楷体_GB2312" pitchFamily="49" charset="-122"/>
              </a:rPr>
              <a:t>c</a:t>
            </a:r>
            <a:r>
              <a:rPr lang="zh-CN" altLang="en-US">
                <a:latin typeface="楷体_GB2312" pitchFamily="49" charset="-122"/>
                <a:ea typeface="楷体_GB2312" pitchFamily="49" charset="-122"/>
              </a:rPr>
              <a:t>：小张。</a:t>
            </a:r>
            <a:r>
              <a:rPr lang="zh-CN">
                <a:solidFill>
                  <a:srgbClr val="0000FF"/>
                </a:solidFill>
                <a:latin typeface="楷体_GB2312" pitchFamily="49" charset="-122"/>
                <a:ea typeface="楷体_GB2312" pitchFamily="49" charset="-122"/>
              </a:rPr>
              <a:t>则可符号化为：</a:t>
            </a:r>
            <a:endParaRPr lang="zh-CN" altLang="en-US">
              <a:solidFill>
                <a:srgbClr val="0000FF"/>
              </a:solidFill>
              <a:latin typeface="楷体_GB2312" pitchFamily="49" charset="-122"/>
              <a:ea typeface="楷体_GB2312" pitchFamily="49" charset="-122"/>
            </a:endParaRPr>
          </a:p>
          <a:p>
            <a:pPr algn="just"/>
            <a:r>
              <a:rPr lang="zh-CN" altLang="en-US">
                <a:solidFill>
                  <a:srgbClr val="FF00FF"/>
                </a:solidFill>
                <a:latin typeface="楷体_GB2312" pitchFamily="49" charset="-122"/>
                <a:ea typeface="楷体_GB2312" pitchFamily="49" charset="-122"/>
              </a:rPr>
              <a:t>前提： </a:t>
            </a:r>
            <a:r>
              <a:rPr lang="en-US" altLang="zh-CN">
                <a:solidFill>
                  <a:srgbClr val="0000FF"/>
                </a:solidFill>
              </a:rPr>
              <a:t>(x)</a:t>
            </a:r>
            <a:r>
              <a:rPr lang="en-US" altLang="zh-CN">
                <a:solidFill>
                  <a:srgbClr val="FF00FF"/>
                </a:solidFill>
              </a:rPr>
              <a:t>(</a:t>
            </a:r>
            <a:r>
              <a:rPr lang="en-US" altLang="zh-CN">
                <a:solidFill>
                  <a:srgbClr val="0000FF"/>
                </a:solidFill>
              </a:rPr>
              <a:t>P(x)(Q(x) </a:t>
            </a:r>
            <a:r>
              <a:rPr lang="en-US" altLang="zh-CN"/>
              <a:t> </a:t>
            </a:r>
            <a:r>
              <a:rPr lang="en-US" altLang="zh-CN">
                <a:solidFill>
                  <a:srgbClr val="0000FF"/>
                </a:solidFill>
                <a:latin typeface="楷体_GB2312" pitchFamily="49" charset="-122"/>
                <a:ea typeface="楷体_GB2312" pitchFamily="49" charset="-122"/>
              </a:rPr>
              <a:t>S(x))</a:t>
            </a:r>
            <a:r>
              <a:rPr lang="en-US" altLang="zh-CN">
                <a:solidFill>
                  <a:srgbClr val="FF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a:t>
            </a:r>
          </a:p>
          <a:p>
            <a:pPr algn="just"/>
            <a:r>
              <a:rPr lang="zh-CN" altLang="en-US">
                <a:solidFill>
                  <a:srgbClr val="0000FF"/>
                </a:solidFill>
                <a:latin typeface="楷体_GB2312" pitchFamily="49" charset="-122"/>
                <a:ea typeface="楷体_GB2312" pitchFamily="49" charset="-122"/>
              </a:rPr>
              <a:t>         </a:t>
            </a:r>
            <a:r>
              <a:rPr lang="zh-CN" altLang="en-US" noProof="1">
                <a:solidFill>
                  <a:srgbClr val="0000FF"/>
                </a:solidFill>
              </a:rPr>
              <a:t>(</a:t>
            </a:r>
            <a:r>
              <a:rPr lang="en-US" altLang="zh-CN" noProof="1">
                <a:solidFill>
                  <a:srgbClr val="0000FF"/>
                </a:solidFill>
              </a:rPr>
              <a:t>x</a:t>
            </a:r>
            <a:r>
              <a:rPr lang="en-US" altLang="en-US" noProof="1">
                <a:solidFill>
                  <a:srgbClr val="0000FF"/>
                </a:solidFill>
              </a:rPr>
              <a:t>)</a:t>
            </a:r>
            <a:r>
              <a:rPr lang="en-US" altLang="zh-CN"/>
              <a:t> </a:t>
            </a:r>
            <a:r>
              <a:rPr lang="en-US" altLang="zh-CN">
                <a:solidFill>
                  <a:srgbClr val="FF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P(x</a:t>
            </a:r>
            <a:r>
              <a:rPr lang="en-US" altLang="zh-CN">
                <a:solidFill>
                  <a:srgbClr val="0000FF"/>
                </a:solidFill>
              </a:rPr>
              <a:t>) ∧T(x)</a:t>
            </a:r>
            <a:r>
              <a:rPr lang="en-US" altLang="zh-CN">
                <a:solidFill>
                  <a:srgbClr val="FF00FF"/>
                </a:solidFill>
              </a:rPr>
              <a:t>)</a:t>
            </a:r>
            <a:r>
              <a:rPr lang="zh-CN" altLang="en-US">
                <a:solidFill>
                  <a:srgbClr val="0000FF"/>
                </a:solidFill>
              </a:rPr>
              <a:t>，</a:t>
            </a:r>
            <a:r>
              <a:rPr lang="zh-CN" altLang="en-US">
                <a:solidFill>
                  <a:srgbClr val="0000FF"/>
                </a:solidFill>
                <a:latin typeface="楷体_GB2312" pitchFamily="49" charset="-122"/>
                <a:ea typeface="楷体_GB2312" pitchFamily="49" charset="-122"/>
              </a:rPr>
              <a:t>～</a:t>
            </a:r>
            <a:r>
              <a:rPr lang="en-US" altLang="zh-CN">
                <a:solidFill>
                  <a:srgbClr val="0000FF"/>
                </a:solidFill>
              </a:rPr>
              <a:t>Q(c)∧T(c)</a:t>
            </a:r>
          </a:p>
          <a:p>
            <a:pPr algn="just"/>
            <a:r>
              <a:rPr lang="en-US" altLang="zh-CN">
                <a:solidFill>
                  <a:srgbClr val="0000FF"/>
                </a:solidFill>
                <a:latin typeface="Times New Roman"/>
                <a:ea typeface="楷体_GB2312" pitchFamily="49" charset="-122"/>
              </a:rPr>
              <a:t> </a:t>
            </a:r>
            <a:r>
              <a:rPr lang="zh-CN" altLang="en-US">
                <a:solidFill>
                  <a:srgbClr val="FF00FF"/>
                </a:solidFill>
                <a:latin typeface="楷体_GB2312" pitchFamily="49" charset="-122"/>
                <a:ea typeface="楷体_GB2312" pitchFamily="49" charset="-122"/>
              </a:rPr>
              <a:t>结论：</a:t>
            </a:r>
            <a:r>
              <a:rPr lang="en-US" altLang="zh-CN">
                <a:solidFill>
                  <a:srgbClr val="0000FF"/>
                </a:solidFill>
                <a:latin typeface="楷体_GB2312" pitchFamily="49" charset="-122"/>
                <a:ea typeface="楷体_GB2312" pitchFamily="49" charset="-122"/>
              </a:rPr>
              <a:t>P(c)</a:t>
            </a:r>
            <a:r>
              <a:rPr lang="en-US" altLang="zh-CN">
                <a:solidFill>
                  <a:srgbClr val="0000FF"/>
                </a:solidFill>
              </a:rPr>
              <a:t> </a:t>
            </a:r>
            <a:r>
              <a:rPr lang="en-US" altLang="zh-CN">
                <a:solidFill>
                  <a:srgbClr val="0000FF"/>
                </a:solidFill>
                <a:latin typeface="楷体_GB2312" pitchFamily="49" charset="-122"/>
                <a:ea typeface="楷体_GB2312" pitchFamily="49" charset="-122"/>
              </a:rPr>
              <a:t>S(c)</a:t>
            </a:r>
          </a:p>
          <a:p>
            <a:pPr algn="just"/>
            <a:r>
              <a:rPr lang="zh-CN" altLang="en-US">
                <a:solidFill>
                  <a:srgbClr val="FF00FF"/>
                </a:solidFill>
                <a:latin typeface="楷体_GB2312" pitchFamily="49" charset="-122"/>
                <a:ea typeface="楷体_GB2312" pitchFamily="49" charset="-122"/>
              </a:rPr>
              <a:t>推理形式：</a:t>
            </a:r>
            <a:r>
              <a:rPr lang="en-US" altLang="zh-CN" sz="2000">
                <a:solidFill>
                  <a:srgbClr val="FF00FF"/>
                </a:solidFill>
                <a:latin typeface="楷体_GB2312" pitchFamily="49" charset="-122"/>
                <a:ea typeface="楷体_GB2312" pitchFamily="49" charset="-122"/>
              </a:rPr>
              <a:t>{</a:t>
            </a:r>
            <a:r>
              <a:rPr lang="en-US" altLang="zh-CN" sz="2000">
                <a:solidFill>
                  <a:srgbClr val="0000FF"/>
                </a:solidFill>
              </a:rPr>
              <a:t>(x)</a:t>
            </a:r>
            <a:r>
              <a:rPr lang="en-US" altLang="zh-CN" sz="2000">
                <a:solidFill>
                  <a:srgbClr val="FF00FF"/>
                </a:solidFill>
              </a:rPr>
              <a:t>(</a:t>
            </a:r>
            <a:r>
              <a:rPr lang="en-US" altLang="zh-CN" sz="2000">
                <a:solidFill>
                  <a:srgbClr val="0000FF"/>
                </a:solidFill>
              </a:rPr>
              <a:t>P(x)(Q(x)∨S(x))</a:t>
            </a:r>
            <a:r>
              <a:rPr lang="en-US" altLang="zh-CN" sz="2000">
                <a:solidFill>
                  <a:srgbClr val="FF00FF"/>
                </a:solidFill>
              </a:rPr>
              <a:t>)</a:t>
            </a:r>
            <a:r>
              <a:rPr lang="en-US" altLang="zh-CN" sz="2000"/>
              <a:t> </a:t>
            </a:r>
            <a:r>
              <a:rPr lang="zh-CN" altLang="en-US" sz="2000">
                <a:solidFill>
                  <a:srgbClr val="0000FF"/>
                </a:solidFill>
                <a:latin typeface="楷体_GB2312" pitchFamily="49" charset="-122"/>
                <a:ea typeface="楷体_GB2312" pitchFamily="49" charset="-122"/>
              </a:rPr>
              <a:t>，</a:t>
            </a:r>
            <a:r>
              <a:rPr lang="zh-CN" altLang="en-US" sz="2000" noProof="1">
                <a:solidFill>
                  <a:srgbClr val="0000FF"/>
                </a:solidFill>
              </a:rPr>
              <a:t>(</a:t>
            </a:r>
            <a:r>
              <a:rPr lang="en-US" altLang="zh-CN" sz="2000" noProof="1">
                <a:solidFill>
                  <a:srgbClr val="0000FF"/>
                </a:solidFill>
              </a:rPr>
              <a:t>x</a:t>
            </a:r>
            <a:r>
              <a:rPr lang="en-US" altLang="en-US" sz="2000" noProof="1">
                <a:solidFill>
                  <a:srgbClr val="0000FF"/>
                </a:solidFill>
              </a:rPr>
              <a:t>)</a:t>
            </a:r>
            <a:r>
              <a:rPr lang="en-US" altLang="zh-CN" sz="2000">
                <a:solidFill>
                  <a:srgbClr val="FF00FF"/>
                </a:solidFill>
              </a:rPr>
              <a:t>(</a:t>
            </a:r>
            <a:r>
              <a:rPr lang="en-US" altLang="zh-CN" sz="2000">
                <a:solidFill>
                  <a:srgbClr val="0000FF"/>
                </a:solidFill>
              </a:rPr>
              <a:t>P(x) ∧T(x)</a:t>
            </a:r>
            <a:r>
              <a:rPr lang="en-US" altLang="zh-CN" sz="2000">
                <a:solidFill>
                  <a:srgbClr val="FF00FF"/>
                </a:solidFill>
              </a:rPr>
              <a:t>)</a:t>
            </a:r>
            <a:r>
              <a:rPr lang="zh-CN" altLang="en-US" sz="2000">
                <a:solidFill>
                  <a:srgbClr val="0000FF"/>
                </a:solidFill>
              </a:rPr>
              <a:t>，～</a:t>
            </a:r>
            <a:r>
              <a:rPr lang="en-US" altLang="zh-CN" sz="2000">
                <a:solidFill>
                  <a:srgbClr val="0000FF"/>
                </a:solidFill>
              </a:rPr>
              <a:t>Q(c)∧T(c)</a:t>
            </a:r>
            <a:r>
              <a:rPr lang="en-US" altLang="zh-CN" sz="2000">
                <a:solidFill>
                  <a:srgbClr val="FF00FF"/>
                </a:solidFill>
              </a:rPr>
              <a:t>}</a:t>
            </a:r>
            <a:r>
              <a:rPr lang="en-US" altLang="zh-CN"/>
              <a:t> </a:t>
            </a:r>
            <a:r>
              <a:rPr lang="en-US" altLang="zh-CN">
                <a:solidFill>
                  <a:srgbClr val="0000FF"/>
                </a:solidFill>
              </a:rPr>
              <a:t></a:t>
            </a:r>
            <a:r>
              <a:rPr lang="en-US" altLang="zh-CN"/>
              <a:t> </a:t>
            </a:r>
            <a:r>
              <a:rPr lang="en-US" altLang="zh-CN">
                <a:solidFill>
                  <a:srgbClr val="0000FF"/>
                </a:solidFill>
                <a:latin typeface="Times New Roman"/>
                <a:ea typeface="楷体_GB2312" pitchFamily="49" charset="-122"/>
              </a:rPr>
              <a:t> </a:t>
            </a:r>
            <a:r>
              <a:rPr lang="en-US" altLang="zh-CN">
                <a:solidFill>
                  <a:srgbClr val="0000FF"/>
                </a:solidFill>
                <a:latin typeface="楷体_GB2312" pitchFamily="49" charset="-122"/>
                <a:ea typeface="楷体_GB2312" pitchFamily="49" charset="-122"/>
              </a:rPr>
              <a:t> </a:t>
            </a:r>
            <a:r>
              <a:rPr lang="en-US" altLang="zh-CN">
                <a:solidFill>
                  <a:srgbClr val="0000FF"/>
                </a:solidFill>
              </a:rPr>
              <a:t>P(c) S(c)</a:t>
            </a:r>
            <a:r>
              <a:rPr lang="en-US" altLang="zh-CN"/>
              <a:t> </a:t>
            </a:r>
            <a:r>
              <a:rPr lang="en-US" altLang="zh-CN">
                <a:solidFill>
                  <a:srgbClr val="0000FF"/>
                </a:solidFill>
                <a:latin typeface="Times New Roman"/>
                <a:ea typeface="楷体_GB2312" pitchFamily="49" charset="-122"/>
              </a:rPr>
              <a:t>      </a:t>
            </a:r>
            <a:r>
              <a:rPr lang="en-US" altLang="zh-CN">
                <a:solidFill>
                  <a:srgbClr val="0000FF"/>
                </a:solidFill>
                <a:latin typeface="楷体_GB2312" pitchFamily="49" charset="-122"/>
                <a:ea typeface="楷体_GB2312" pitchFamily="49" charset="-122"/>
              </a:rPr>
              <a:t> </a:t>
            </a:r>
            <a:r>
              <a:rPr lang="en-US" altLang="zh-CN">
                <a:solidFill>
                  <a:srgbClr val="0000FF"/>
                </a:solidFill>
                <a:latin typeface="Times New Roman"/>
                <a:ea typeface="楷体_GB2312" pitchFamily="49" charset="-122"/>
              </a:rPr>
              <a:t> </a:t>
            </a:r>
            <a:endParaRPr lang="en-US" altLang="zh-CN">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B9A7D3C2-5CF2-401D-8CBD-720A789AA8B2}" type="datetime1">
              <a:rPr lang="zh-CN" altLang="en-US"/>
              <a:pPr/>
              <a:t>2018/10/8</a:t>
            </a:fld>
            <a:endParaRPr lang="en-US" altLang="zh-CN"/>
          </a:p>
        </p:txBody>
      </p:sp>
      <p:sp>
        <p:nvSpPr>
          <p:cNvPr id="5" name="页脚占位符 2"/>
          <p:cNvSpPr>
            <a:spLocks noGrp="1"/>
          </p:cNvSpPr>
          <p:nvPr>
            <p:ph type="ftr" sz="quarter" idx="11"/>
          </p:nvPr>
        </p:nvSpPr>
        <p:spPr/>
        <p:txBody>
          <a:bodyPr/>
          <a:lstStyle/>
          <a:p>
            <a:r>
              <a:rPr lang="zh-CN" altLang="en-US"/>
              <a:t>计算机学院</a:t>
            </a:r>
          </a:p>
        </p:txBody>
      </p:sp>
      <p:sp>
        <p:nvSpPr>
          <p:cNvPr id="6" name="灯片编号占位符 3"/>
          <p:cNvSpPr>
            <a:spLocks noGrp="1"/>
          </p:cNvSpPr>
          <p:nvPr>
            <p:ph type="sldNum" sz="quarter" idx="12"/>
          </p:nvPr>
        </p:nvSpPr>
        <p:spPr/>
        <p:txBody>
          <a:bodyPr/>
          <a:lstStyle/>
          <a:p>
            <a:fld id="{75E93BB6-9EAF-4254-9C52-4AE8BFD6F38F}" type="slidenum">
              <a:rPr lang="en-US" altLang="zh-CN"/>
              <a:pPr/>
              <a:t>111</a:t>
            </a:fld>
            <a:r>
              <a:rPr lang="en-US" altLang="zh-CN"/>
              <a:t>/112</a:t>
            </a:r>
          </a:p>
        </p:txBody>
      </p:sp>
      <p:sp>
        <p:nvSpPr>
          <p:cNvPr id="455682" name="Rectangle 2"/>
          <p:cNvSpPr>
            <a:spLocks noGrp="1" noChangeArrowheads="1"/>
          </p:cNvSpPr>
          <p:nvPr>
            <p:ph type="title" idx="4294967295"/>
          </p:nvPr>
        </p:nvSpPr>
        <p:spPr/>
        <p:txBody>
          <a:bodyPr/>
          <a:lstStyle/>
          <a:p>
            <a:r>
              <a:rPr lang="en-US" altLang="zh-CN" sz="2800">
                <a:solidFill>
                  <a:srgbClr val="FF3300"/>
                </a:solidFill>
                <a:latin typeface="楷体_GB2312" pitchFamily="49" charset="-122"/>
                <a:ea typeface="楷体_GB2312" pitchFamily="49" charset="-122"/>
              </a:rPr>
              <a:t>CP</a:t>
            </a:r>
            <a:r>
              <a:rPr lang="zh-CN" altLang="en-US" sz="2800">
                <a:solidFill>
                  <a:srgbClr val="FF3300"/>
                </a:solidFill>
                <a:latin typeface="楷体_GB2312" pitchFamily="49" charset="-122"/>
                <a:ea typeface="楷体_GB2312" pitchFamily="49" charset="-122"/>
              </a:rPr>
              <a:t>规则在谓词推理中的应用（补充）</a:t>
            </a:r>
          </a:p>
        </p:txBody>
      </p:sp>
      <p:sp>
        <p:nvSpPr>
          <p:cNvPr id="455683" name="Text Box 3"/>
          <p:cNvSpPr txBox="1">
            <a:spLocks noChangeArrowheads="1"/>
          </p:cNvSpPr>
          <p:nvPr/>
        </p:nvSpPr>
        <p:spPr bwMode="auto">
          <a:xfrm>
            <a:off x="1295400" y="1219200"/>
            <a:ext cx="7543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00FF"/>
              </a:buClr>
            </a:pPr>
            <a:r>
              <a:rPr lang="zh-CN" altLang="en-US">
                <a:solidFill>
                  <a:srgbClr val="FF00FF"/>
                </a:solidFill>
                <a:latin typeface="楷体_GB2312" pitchFamily="49" charset="-122"/>
                <a:ea typeface="楷体_GB2312" pitchFamily="49" charset="-122"/>
              </a:rPr>
              <a:t>推理形式：</a:t>
            </a:r>
            <a:r>
              <a:rPr lang="en-US" altLang="zh-CN" sz="2000">
                <a:solidFill>
                  <a:srgbClr val="FF00FF"/>
                </a:solidFill>
                <a:latin typeface="楷体_GB2312" pitchFamily="49" charset="-122"/>
                <a:ea typeface="楷体_GB2312" pitchFamily="49" charset="-122"/>
              </a:rPr>
              <a:t>{</a:t>
            </a:r>
            <a:r>
              <a:rPr lang="en-US" altLang="zh-CN" sz="2000">
                <a:solidFill>
                  <a:srgbClr val="0000FF"/>
                </a:solidFill>
              </a:rPr>
              <a:t>(x)</a:t>
            </a:r>
            <a:r>
              <a:rPr lang="en-US" altLang="zh-CN" sz="2000">
                <a:solidFill>
                  <a:srgbClr val="FF00FF"/>
                </a:solidFill>
              </a:rPr>
              <a:t>(</a:t>
            </a:r>
            <a:r>
              <a:rPr lang="en-US" altLang="zh-CN" sz="2000">
                <a:solidFill>
                  <a:srgbClr val="0000FF"/>
                </a:solidFill>
              </a:rPr>
              <a:t>P(x)(Q(x)∨S(x))</a:t>
            </a:r>
            <a:r>
              <a:rPr lang="en-US" altLang="zh-CN" sz="2000">
                <a:solidFill>
                  <a:srgbClr val="FF00FF"/>
                </a:solidFill>
              </a:rPr>
              <a:t>)</a:t>
            </a:r>
            <a:r>
              <a:rPr lang="en-US" altLang="zh-CN" sz="2000"/>
              <a:t> </a:t>
            </a:r>
            <a:r>
              <a:rPr lang="zh-CN" altLang="en-US" sz="2000">
                <a:solidFill>
                  <a:srgbClr val="0000FF"/>
                </a:solidFill>
                <a:latin typeface="楷体_GB2312" pitchFamily="49" charset="-122"/>
                <a:ea typeface="楷体_GB2312" pitchFamily="49" charset="-122"/>
              </a:rPr>
              <a:t>，</a:t>
            </a:r>
            <a:r>
              <a:rPr lang="zh-CN" altLang="en-US" sz="2000" noProof="1">
                <a:solidFill>
                  <a:srgbClr val="0000FF"/>
                </a:solidFill>
              </a:rPr>
              <a:t>(</a:t>
            </a:r>
            <a:r>
              <a:rPr lang="en-US" altLang="zh-CN" sz="2000" noProof="1">
                <a:solidFill>
                  <a:srgbClr val="0000FF"/>
                </a:solidFill>
              </a:rPr>
              <a:t>x</a:t>
            </a:r>
            <a:r>
              <a:rPr lang="en-US" altLang="en-US" sz="2000" noProof="1">
                <a:solidFill>
                  <a:srgbClr val="0000FF"/>
                </a:solidFill>
              </a:rPr>
              <a:t>)</a:t>
            </a:r>
            <a:r>
              <a:rPr lang="en-US" altLang="zh-CN" sz="2000">
                <a:solidFill>
                  <a:srgbClr val="FF00FF"/>
                </a:solidFill>
              </a:rPr>
              <a:t>(</a:t>
            </a:r>
            <a:r>
              <a:rPr lang="en-US" altLang="zh-CN" sz="2000">
                <a:solidFill>
                  <a:srgbClr val="0000FF"/>
                </a:solidFill>
              </a:rPr>
              <a:t>P(x) ∧T(x)</a:t>
            </a:r>
            <a:r>
              <a:rPr lang="en-US" altLang="zh-CN" sz="2000">
                <a:solidFill>
                  <a:srgbClr val="FF00FF"/>
                </a:solidFill>
              </a:rPr>
              <a:t>)</a:t>
            </a:r>
            <a:r>
              <a:rPr lang="zh-CN" altLang="en-US" sz="2000">
                <a:solidFill>
                  <a:srgbClr val="0000FF"/>
                </a:solidFill>
              </a:rPr>
              <a:t>，～</a:t>
            </a:r>
            <a:r>
              <a:rPr lang="en-US" altLang="zh-CN" sz="2000">
                <a:solidFill>
                  <a:srgbClr val="0000FF"/>
                </a:solidFill>
              </a:rPr>
              <a:t>Q(c)∧T(c)</a:t>
            </a:r>
            <a:r>
              <a:rPr lang="en-US" altLang="zh-CN" sz="2000">
                <a:solidFill>
                  <a:srgbClr val="FF00FF"/>
                </a:solidFill>
              </a:rPr>
              <a:t>}</a:t>
            </a:r>
            <a:r>
              <a:rPr lang="en-US" altLang="zh-CN"/>
              <a:t> </a:t>
            </a:r>
            <a:r>
              <a:rPr lang="en-US" altLang="zh-CN">
                <a:solidFill>
                  <a:srgbClr val="0000FF"/>
                </a:solidFill>
              </a:rPr>
              <a:t></a:t>
            </a:r>
            <a:r>
              <a:rPr lang="en-US" altLang="zh-CN"/>
              <a:t> </a:t>
            </a:r>
            <a:r>
              <a:rPr lang="en-US" altLang="zh-CN">
                <a:solidFill>
                  <a:srgbClr val="0000FF"/>
                </a:solidFill>
                <a:latin typeface="Times New Roman"/>
                <a:ea typeface="楷体_GB2312" pitchFamily="49" charset="-122"/>
              </a:rPr>
              <a:t> </a:t>
            </a:r>
            <a:r>
              <a:rPr lang="en-US" altLang="zh-CN">
                <a:solidFill>
                  <a:srgbClr val="0000FF"/>
                </a:solidFill>
                <a:latin typeface="楷体_GB2312" pitchFamily="49" charset="-122"/>
                <a:ea typeface="楷体_GB2312" pitchFamily="49" charset="-122"/>
              </a:rPr>
              <a:t> </a:t>
            </a:r>
            <a:r>
              <a:rPr lang="en-US" altLang="zh-CN">
                <a:solidFill>
                  <a:srgbClr val="0000FF"/>
                </a:solidFill>
              </a:rPr>
              <a:t>P(c) S(c)</a:t>
            </a:r>
            <a:r>
              <a:rPr lang="en-US" altLang="zh-CN"/>
              <a:t> </a:t>
            </a:r>
          </a:p>
          <a:p>
            <a:pPr algn="just">
              <a:buClr>
                <a:srgbClr val="FF00FF"/>
              </a:buClr>
            </a:pPr>
            <a:r>
              <a:rPr lang="zh-CN" altLang="en-US">
                <a:solidFill>
                  <a:srgbClr val="FF0000"/>
                </a:solidFill>
              </a:rPr>
              <a:t>证明：</a:t>
            </a:r>
          </a:p>
          <a:p>
            <a:r>
              <a:rPr lang="zh-CN" altLang="en-US">
                <a:solidFill>
                  <a:srgbClr val="0000FF"/>
                </a:solidFill>
                <a:latin typeface="Times New Roman"/>
                <a:ea typeface="楷体_GB2312" pitchFamily="49" charset="-122"/>
              </a:rPr>
              <a:t>  </a:t>
            </a:r>
            <a:r>
              <a:rPr lang="en-US" altLang="zh-CN"/>
              <a:t>(1) </a:t>
            </a:r>
            <a:r>
              <a:rPr lang="en-US" altLang="zh-CN">
                <a:solidFill>
                  <a:srgbClr val="FF0000"/>
                </a:solidFill>
              </a:rPr>
              <a:t>P(c)</a:t>
            </a:r>
            <a:r>
              <a:rPr lang="en-US" altLang="zh-CN">
                <a:latin typeface="Times New Roman"/>
              </a:rPr>
              <a:t>                 </a:t>
            </a:r>
            <a:r>
              <a:rPr lang="en-US" altLang="zh-CN"/>
              <a:t> </a:t>
            </a:r>
            <a:r>
              <a:rPr lang="en-US" altLang="zh-CN">
                <a:latin typeface="Times New Roman"/>
              </a:rPr>
              <a:t> </a:t>
            </a:r>
            <a:r>
              <a:rPr lang="en-US" altLang="zh-CN"/>
              <a:t>              </a:t>
            </a:r>
            <a:r>
              <a:rPr lang="en-US" altLang="zh-CN">
                <a:solidFill>
                  <a:srgbClr val="FF0000"/>
                </a:solidFill>
              </a:rPr>
              <a:t>P(</a:t>
            </a:r>
            <a:r>
              <a:rPr lang="zh-CN" altLang="en-US">
                <a:solidFill>
                  <a:srgbClr val="FF0000"/>
                </a:solidFill>
              </a:rPr>
              <a:t>附加前提</a:t>
            </a:r>
            <a:r>
              <a:rPr lang="en-US" altLang="zh-CN">
                <a:solidFill>
                  <a:srgbClr val="FF0000"/>
                </a:solidFill>
              </a:rPr>
              <a:t>)</a:t>
            </a:r>
          </a:p>
          <a:p>
            <a:r>
              <a:rPr lang="en-US" altLang="zh-CN">
                <a:solidFill>
                  <a:srgbClr val="0000FF"/>
                </a:solidFill>
              </a:rPr>
              <a:t> (2) (x)</a:t>
            </a:r>
            <a:r>
              <a:rPr lang="en-US" altLang="zh-CN">
                <a:solidFill>
                  <a:srgbClr val="FF00FF"/>
                </a:solidFill>
              </a:rPr>
              <a:t>(</a:t>
            </a:r>
            <a:r>
              <a:rPr lang="en-US" altLang="zh-CN">
                <a:solidFill>
                  <a:srgbClr val="0000FF"/>
                </a:solidFill>
              </a:rPr>
              <a:t>P(x)(Q(x) </a:t>
            </a:r>
            <a:r>
              <a:rPr lang="en-US" altLang="zh-CN"/>
              <a:t> </a:t>
            </a:r>
            <a:r>
              <a:rPr lang="en-US" altLang="zh-CN">
                <a:solidFill>
                  <a:srgbClr val="0000FF"/>
                </a:solidFill>
              </a:rPr>
              <a:t>S(x))</a:t>
            </a:r>
            <a:r>
              <a:rPr lang="en-US" altLang="zh-CN">
                <a:solidFill>
                  <a:srgbClr val="FF00FF"/>
                </a:solidFill>
              </a:rPr>
              <a:t>)</a:t>
            </a:r>
            <a:r>
              <a:rPr lang="en-US" altLang="zh-CN"/>
              <a:t> </a:t>
            </a:r>
            <a:r>
              <a:rPr lang="en-US" altLang="zh-CN">
                <a:latin typeface="Times New Roman"/>
              </a:rPr>
              <a:t>  </a:t>
            </a:r>
            <a:r>
              <a:rPr lang="en-US" altLang="zh-CN"/>
              <a:t>P</a:t>
            </a:r>
          </a:p>
          <a:p>
            <a:r>
              <a:rPr lang="en-US" altLang="zh-CN">
                <a:latin typeface="Times New Roman"/>
              </a:rPr>
              <a:t>  </a:t>
            </a:r>
            <a:r>
              <a:rPr lang="en-US" altLang="zh-CN"/>
              <a:t>(3) </a:t>
            </a:r>
            <a:r>
              <a:rPr lang="en-US" altLang="zh-CN">
                <a:solidFill>
                  <a:srgbClr val="FF00FF"/>
                </a:solidFill>
              </a:rPr>
              <a:t>(</a:t>
            </a:r>
            <a:r>
              <a:rPr lang="en-US" altLang="zh-CN">
                <a:solidFill>
                  <a:srgbClr val="0000FF"/>
                </a:solidFill>
              </a:rPr>
              <a:t>P(</a:t>
            </a:r>
            <a:r>
              <a:rPr lang="en-US" altLang="zh-CN">
                <a:solidFill>
                  <a:srgbClr val="FF00FF"/>
                </a:solidFill>
              </a:rPr>
              <a:t>c</a:t>
            </a:r>
            <a:r>
              <a:rPr lang="en-US" altLang="zh-CN">
                <a:solidFill>
                  <a:srgbClr val="0000FF"/>
                </a:solidFill>
              </a:rPr>
              <a:t>)(Q(</a:t>
            </a:r>
            <a:r>
              <a:rPr lang="en-US" altLang="zh-CN">
                <a:solidFill>
                  <a:srgbClr val="FF00FF"/>
                </a:solidFill>
              </a:rPr>
              <a:t>c</a:t>
            </a:r>
            <a:r>
              <a:rPr lang="en-US" altLang="zh-CN">
                <a:solidFill>
                  <a:srgbClr val="0000FF"/>
                </a:solidFill>
              </a:rPr>
              <a:t>)S(</a:t>
            </a:r>
            <a:r>
              <a:rPr lang="en-US" altLang="zh-CN">
                <a:solidFill>
                  <a:srgbClr val="FF00FF"/>
                </a:solidFill>
              </a:rPr>
              <a:t>c</a:t>
            </a:r>
            <a:r>
              <a:rPr lang="en-US" altLang="zh-CN">
                <a:solidFill>
                  <a:srgbClr val="0000FF"/>
                </a:solidFill>
              </a:rPr>
              <a:t>))</a:t>
            </a:r>
            <a:r>
              <a:rPr lang="en-US" altLang="zh-CN">
                <a:solidFill>
                  <a:srgbClr val="FF00FF"/>
                </a:solidFill>
              </a:rPr>
              <a:t>)</a:t>
            </a:r>
            <a:r>
              <a:rPr lang="en-US" altLang="zh-CN"/>
              <a:t> </a:t>
            </a:r>
            <a:r>
              <a:rPr lang="en-US" altLang="zh-CN">
                <a:latin typeface="Times New Roman"/>
              </a:rPr>
              <a:t>    </a:t>
            </a:r>
            <a:r>
              <a:rPr lang="en-US" altLang="zh-CN"/>
              <a:t> </a:t>
            </a:r>
            <a:r>
              <a:rPr lang="en-US" altLang="zh-CN">
                <a:latin typeface="Times New Roman"/>
              </a:rPr>
              <a:t>  </a:t>
            </a:r>
            <a:r>
              <a:rPr lang="en-US" altLang="zh-CN"/>
              <a:t>   US(2)</a:t>
            </a:r>
          </a:p>
          <a:p>
            <a:r>
              <a:rPr lang="en-US" altLang="zh-CN">
                <a:latin typeface="Times New Roman"/>
              </a:rPr>
              <a:t>  </a:t>
            </a:r>
            <a:r>
              <a:rPr lang="en-US" altLang="zh-CN"/>
              <a:t>(4)  </a:t>
            </a:r>
            <a:r>
              <a:rPr lang="en-US" altLang="zh-CN">
                <a:solidFill>
                  <a:srgbClr val="0000FF"/>
                </a:solidFill>
              </a:rPr>
              <a:t>Q(</a:t>
            </a:r>
            <a:r>
              <a:rPr lang="en-US" altLang="zh-CN">
                <a:solidFill>
                  <a:srgbClr val="FF00FF"/>
                </a:solidFill>
              </a:rPr>
              <a:t>c</a:t>
            </a:r>
            <a:r>
              <a:rPr lang="en-US" altLang="zh-CN">
                <a:solidFill>
                  <a:srgbClr val="0000FF"/>
                </a:solidFill>
              </a:rPr>
              <a:t>)S(</a:t>
            </a:r>
            <a:r>
              <a:rPr lang="en-US" altLang="zh-CN">
                <a:solidFill>
                  <a:srgbClr val="FF00FF"/>
                </a:solidFill>
              </a:rPr>
              <a:t>c</a:t>
            </a:r>
            <a:r>
              <a:rPr lang="en-US" altLang="zh-CN">
                <a:solidFill>
                  <a:srgbClr val="0000FF"/>
                </a:solidFill>
              </a:rPr>
              <a:t>))</a:t>
            </a:r>
            <a:r>
              <a:rPr lang="en-US" altLang="zh-CN"/>
              <a:t> </a:t>
            </a:r>
            <a:r>
              <a:rPr lang="en-US" altLang="zh-CN">
                <a:latin typeface="Times New Roman"/>
              </a:rPr>
              <a:t>            </a:t>
            </a:r>
            <a:r>
              <a:rPr lang="en-US" altLang="zh-CN"/>
              <a:t> </a:t>
            </a:r>
            <a:r>
              <a:rPr lang="en-US" altLang="zh-CN">
                <a:latin typeface="Times New Roman"/>
              </a:rPr>
              <a:t>  </a:t>
            </a:r>
            <a:r>
              <a:rPr lang="en-US" altLang="zh-CN"/>
              <a:t>       T (1),(3) I</a:t>
            </a:r>
          </a:p>
          <a:p>
            <a:r>
              <a:rPr lang="en-US" altLang="zh-CN">
                <a:latin typeface="Times New Roman"/>
              </a:rPr>
              <a:t>  </a:t>
            </a:r>
            <a:r>
              <a:rPr lang="en-US" altLang="zh-CN"/>
              <a:t>(5) </a:t>
            </a:r>
            <a:r>
              <a:rPr lang="zh-CN" altLang="en-US">
                <a:solidFill>
                  <a:srgbClr val="0000FF"/>
                </a:solidFill>
              </a:rPr>
              <a:t>～</a:t>
            </a:r>
            <a:r>
              <a:rPr lang="en-US" altLang="zh-CN">
                <a:solidFill>
                  <a:srgbClr val="0000FF"/>
                </a:solidFill>
              </a:rPr>
              <a:t>Q(c)∧T(c</a:t>
            </a:r>
            <a:r>
              <a:rPr lang="zh-CN" altLang="en-US">
                <a:solidFill>
                  <a:srgbClr val="0000FF"/>
                </a:solidFill>
              </a:rPr>
              <a:t>）</a:t>
            </a:r>
            <a:r>
              <a:rPr lang="zh-CN" altLang="en-US"/>
              <a:t> </a:t>
            </a:r>
            <a:r>
              <a:rPr lang="zh-CN" altLang="en-US">
                <a:latin typeface="Times New Roman"/>
              </a:rPr>
              <a:t>          </a:t>
            </a:r>
            <a:r>
              <a:rPr lang="zh-CN" altLang="en-US"/>
              <a:t> </a:t>
            </a:r>
            <a:r>
              <a:rPr lang="zh-CN" altLang="en-US">
                <a:latin typeface="Times New Roman"/>
              </a:rPr>
              <a:t> </a:t>
            </a:r>
            <a:r>
              <a:rPr lang="zh-CN" altLang="en-US"/>
              <a:t>       </a:t>
            </a:r>
            <a:r>
              <a:rPr lang="en-US" altLang="zh-CN"/>
              <a:t>P</a:t>
            </a:r>
          </a:p>
          <a:p>
            <a:r>
              <a:rPr lang="en-US" altLang="zh-CN">
                <a:latin typeface="Times New Roman"/>
              </a:rPr>
              <a:t>  </a:t>
            </a:r>
            <a:r>
              <a:rPr lang="en-US" altLang="zh-CN"/>
              <a:t>(6) </a:t>
            </a:r>
            <a:r>
              <a:rPr lang="zh-CN" altLang="en-US">
                <a:solidFill>
                  <a:srgbClr val="0000FF"/>
                </a:solidFill>
              </a:rPr>
              <a:t>～</a:t>
            </a:r>
            <a:r>
              <a:rPr lang="en-US" altLang="zh-CN">
                <a:solidFill>
                  <a:srgbClr val="0000FF"/>
                </a:solidFill>
              </a:rPr>
              <a:t>Q(c)</a:t>
            </a:r>
            <a:r>
              <a:rPr lang="en-US" altLang="zh-CN"/>
              <a:t> </a:t>
            </a:r>
            <a:r>
              <a:rPr lang="en-US" altLang="zh-CN">
                <a:latin typeface="Times New Roman"/>
              </a:rPr>
              <a:t>        </a:t>
            </a:r>
            <a:r>
              <a:rPr lang="en-US" altLang="zh-CN"/>
              <a:t> </a:t>
            </a:r>
            <a:r>
              <a:rPr lang="en-US" altLang="zh-CN">
                <a:latin typeface="Times New Roman"/>
              </a:rPr>
              <a:t>       </a:t>
            </a:r>
            <a:r>
              <a:rPr lang="en-US" altLang="zh-CN"/>
              <a:t> </a:t>
            </a:r>
            <a:r>
              <a:rPr lang="en-US" altLang="zh-CN">
                <a:latin typeface="Times New Roman"/>
              </a:rPr>
              <a:t> </a:t>
            </a:r>
            <a:r>
              <a:rPr lang="en-US" altLang="zh-CN"/>
              <a:t>          T (5) I</a:t>
            </a:r>
          </a:p>
          <a:p>
            <a:r>
              <a:rPr lang="en-US" altLang="zh-CN">
                <a:latin typeface="Times New Roman"/>
              </a:rPr>
              <a:t>  </a:t>
            </a:r>
            <a:r>
              <a:rPr lang="en-US" altLang="zh-CN"/>
              <a:t>(7)  S(c)</a:t>
            </a:r>
            <a:r>
              <a:rPr lang="en-US" altLang="zh-CN">
                <a:latin typeface="Times New Roman"/>
              </a:rPr>
              <a:t>                 </a:t>
            </a:r>
            <a:r>
              <a:rPr lang="en-US" altLang="zh-CN"/>
              <a:t> </a:t>
            </a:r>
            <a:r>
              <a:rPr lang="en-US" altLang="zh-CN">
                <a:latin typeface="Times New Roman"/>
              </a:rPr>
              <a:t> </a:t>
            </a:r>
            <a:r>
              <a:rPr lang="en-US" altLang="zh-CN"/>
              <a:t>            T (4) (6) I</a:t>
            </a:r>
          </a:p>
          <a:p>
            <a:r>
              <a:rPr lang="en-US" altLang="zh-CN">
                <a:latin typeface="Times New Roman"/>
              </a:rPr>
              <a:t>  </a:t>
            </a:r>
            <a:r>
              <a:rPr lang="en-US" altLang="zh-CN"/>
              <a:t>(8) </a:t>
            </a:r>
            <a:r>
              <a:rPr lang="en-US" altLang="zh-CN">
                <a:solidFill>
                  <a:srgbClr val="FF0000"/>
                </a:solidFill>
              </a:rPr>
              <a:t>P(c)  S(c)</a:t>
            </a:r>
            <a:r>
              <a:rPr lang="en-US" altLang="zh-CN">
                <a:latin typeface="Times New Roman"/>
              </a:rPr>
              <a:t>              </a:t>
            </a:r>
            <a:r>
              <a:rPr lang="en-US" altLang="zh-CN"/>
              <a:t>        </a:t>
            </a:r>
            <a:r>
              <a:rPr lang="en-US" altLang="zh-CN">
                <a:solidFill>
                  <a:srgbClr val="FF0000"/>
                </a:solidFill>
              </a:rPr>
              <a:t>CP</a:t>
            </a:r>
            <a:r>
              <a:rPr lang="en-US" altLang="zh-CN">
                <a:solidFill>
                  <a:srgbClr val="0000FF"/>
                </a:solidFill>
                <a:latin typeface="Times New Roman"/>
                <a:ea typeface="楷体_GB2312" pitchFamily="49" charset="-122"/>
              </a:rPr>
              <a:t>    </a:t>
            </a:r>
            <a:r>
              <a:rPr lang="en-US" altLang="zh-CN">
                <a:solidFill>
                  <a:srgbClr val="0000FF"/>
                </a:solidFill>
                <a:latin typeface="楷体_GB2312" pitchFamily="49" charset="-122"/>
                <a:ea typeface="楷体_GB2312" pitchFamily="49" charset="-122"/>
              </a:rPr>
              <a:t> </a:t>
            </a:r>
            <a:r>
              <a:rPr lang="en-US" altLang="zh-CN">
                <a:solidFill>
                  <a:srgbClr val="0000FF"/>
                </a:solidFill>
                <a:latin typeface="Times New Roman"/>
                <a:ea typeface="楷体_GB2312" pitchFamily="49" charset="-122"/>
              </a:rPr>
              <a:t> </a:t>
            </a:r>
            <a:endParaRPr lang="en-US" altLang="zh-CN">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86EAE844-530A-42F8-B97D-E74DFDB5F705}" type="datetime1">
              <a:rPr lang="zh-CN" altLang="en-US"/>
              <a:pPr/>
              <a:t>2018/10/8</a:t>
            </a:fld>
            <a:endParaRPr lang="en-US" altLang="zh-CN"/>
          </a:p>
        </p:txBody>
      </p:sp>
      <p:sp>
        <p:nvSpPr>
          <p:cNvPr id="5" name="页脚占位符 2"/>
          <p:cNvSpPr>
            <a:spLocks noGrp="1"/>
          </p:cNvSpPr>
          <p:nvPr>
            <p:ph type="ftr" sz="quarter" idx="11"/>
          </p:nvPr>
        </p:nvSpPr>
        <p:spPr/>
        <p:txBody>
          <a:bodyPr/>
          <a:lstStyle/>
          <a:p>
            <a:r>
              <a:rPr lang="zh-CN" altLang="en-US"/>
              <a:t>计算机学院</a:t>
            </a:r>
          </a:p>
        </p:txBody>
      </p:sp>
      <p:sp>
        <p:nvSpPr>
          <p:cNvPr id="6" name="灯片编号占位符 3"/>
          <p:cNvSpPr>
            <a:spLocks noGrp="1"/>
          </p:cNvSpPr>
          <p:nvPr>
            <p:ph type="sldNum" sz="quarter" idx="12"/>
          </p:nvPr>
        </p:nvSpPr>
        <p:spPr/>
        <p:txBody>
          <a:bodyPr/>
          <a:lstStyle/>
          <a:p>
            <a:fld id="{88D87B0D-D331-4124-9333-D952CAD52F71}" type="slidenum">
              <a:rPr lang="en-US" altLang="zh-CN"/>
              <a:pPr/>
              <a:t>112</a:t>
            </a:fld>
            <a:r>
              <a:rPr lang="en-US" altLang="zh-CN"/>
              <a:t>/112</a:t>
            </a:r>
          </a:p>
        </p:txBody>
      </p:sp>
      <p:sp>
        <p:nvSpPr>
          <p:cNvPr id="234500" name="Rectangle 4"/>
          <p:cNvSpPr>
            <a:spLocks noGrp="1" noChangeArrowheads="1"/>
          </p:cNvSpPr>
          <p:nvPr>
            <p:ph type="title" idx="4294967295"/>
          </p:nvPr>
        </p:nvSpPr>
        <p:spPr/>
        <p:txBody>
          <a:bodyPr/>
          <a:lstStyle/>
          <a:p>
            <a:r>
              <a:rPr lang="zh-CN" altLang="en-US" sz="4400" dirty="0">
                <a:solidFill>
                  <a:srgbClr val="FF3300"/>
                </a:solidFill>
                <a:latin typeface="楷体_GB2312" pitchFamily="49" charset="-122"/>
                <a:ea typeface="楷体_GB2312" pitchFamily="49" charset="-122"/>
              </a:rPr>
              <a:t>习　题</a:t>
            </a:r>
          </a:p>
        </p:txBody>
      </p:sp>
      <p:sp>
        <p:nvSpPr>
          <p:cNvPr id="234502" name="Text Box 6"/>
          <p:cNvSpPr txBox="1">
            <a:spLocks noChangeArrowheads="1"/>
          </p:cNvSpPr>
          <p:nvPr/>
        </p:nvSpPr>
        <p:spPr bwMode="auto">
          <a:xfrm>
            <a:off x="1295400" y="1219200"/>
            <a:ext cx="7543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smtClean="0">
                <a:solidFill>
                  <a:srgbClr val="FF3300"/>
                </a:solidFill>
              </a:rPr>
              <a:t>P</a:t>
            </a:r>
            <a:r>
              <a:rPr lang="en-US" altLang="zh-CN" sz="2800" baseline="-25000" dirty="0" smtClean="0">
                <a:solidFill>
                  <a:srgbClr val="FF3300"/>
                </a:solidFill>
              </a:rPr>
              <a:t>44</a:t>
            </a:r>
            <a:r>
              <a:rPr lang="en-US" altLang="zh-CN" sz="2800" dirty="0" smtClean="0">
                <a:solidFill>
                  <a:srgbClr val="FF3300"/>
                </a:solidFill>
              </a:rPr>
              <a:t> </a:t>
            </a:r>
            <a:r>
              <a:rPr lang="en-US" altLang="zh-CN" sz="2800" dirty="0">
                <a:solidFill>
                  <a:srgbClr val="FF3300"/>
                </a:solidFill>
              </a:rPr>
              <a:t>16(2)(4</a:t>
            </a:r>
            <a:r>
              <a:rPr lang="en-US" altLang="zh-CN" sz="2800" dirty="0" smtClean="0">
                <a:solidFill>
                  <a:srgbClr val="FF3300"/>
                </a:solidFill>
              </a:rPr>
              <a:t>), 18(1)</a:t>
            </a:r>
            <a:endParaRPr lang="en-US" altLang="zh-CN" sz="2800" dirty="0">
              <a:solidFill>
                <a:srgbClr val="FF33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6D8EA26-65F4-4F3C-900B-3BC66450298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93304C0-5BCD-46C8-BA0C-F75EE9C268E0}" type="slidenum">
              <a:rPr lang="en-US" altLang="zh-CN"/>
              <a:pPr/>
              <a:t>12</a:t>
            </a:fld>
            <a:r>
              <a:rPr lang="en-US" altLang="zh-CN"/>
              <a:t>/112</a:t>
            </a:r>
          </a:p>
        </p:txBody>
      </p:sp>
      <p:sp>
        <p:nvSpPr>
          <p:cNvPr id="354306"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54307" name="Rectangle 3"/>
          <p:cNvSpPr>
            <a:spLocks noChangeArrowheads="1"/>
          </p:cNvSpPr>
          <p:nvPr/>
        </p:nvSpPr>
        <p:spPr bwMode="auto">
          <a:xfrm>
            <a:off x="1066800" y="1143000"/>
            <a:ext cx="76962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dirty="0">
                <a:solidFill>
                  <a:srgbClr val="FF3300"/>
                </a:solidFill>
                <a:latin typeface="黑体" pitchFamily="2" charset="-122"/>
                <a:ea typeface="黑体" pitchFamily="2" charset="-122"/>
              </a:rPr>
              <a:t>3) </a:t>
            </a:r>
            <a:r>
              <a:rPr lang="en-US" altLang="zh-CN" b="0" dirty="0">
                <a:latin typeface="楷体_GB2312" pitchFamily="49" charset="-122"/>
                <a:ea typeface="楷体_GB2312" pitchFamily="49" charset="-122"/>
              </a:rPr>
              <a:t>ES</a:t>
            </a:r>
            <a:r>
              <a:rPr lang="zh-CN" altLang="en-US" b="0" dirty="0">
                <a:latin typeface="楷体_GB2312" pitchFamily="49" charset="-122"/>
                <a:ea typeface="楷体_GB2312" pitchFamily="49" charset="-122"/>
              </a:rPr>
              <a:t>规则</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存在指定规则、存在量词消去规则</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a:t>
            </a:r>
            <a:r>
              <a:rPr lang="zh-CN" altLang="en-US" b="0" dirty="0">
                <a:latin typeface="黑体" pitchFamily="2" charset="-122"/>
                <a:ea typeface="黑体" pitchFamily="2" charset="-122"/>
              </a:rPr>
              <a:t>	     </a:t>
            </a:r>
          </a:p>
          <a:p>
            <a:pPr marL="342900" indent="-342900" algn="just">
              <a:buClr>
                <a:srgbClr val="FF3300"/>
              </a:buClr>
            </a:pPr>
            <a:r>
              <a:rPr lang="zh-CN" altLang="en-US" b="0" dirty="0"/>
              <a:t>          （</a:t>
            </a:r>
            <a:r>
              <a:rPr lang="en-US" b="0" dirty="0"/>
              <a:t></a:t>
            </a:r>
            <a:r>
              <a:rPr lang="en-US" altLang="en-US" b="0" noProof="1"/>
              <a:t>x)G(x</a:t>
            </a:r>
            <a:r>
              <a:rPr lang="zh-CN" altLang="en-US" b="0" dirty="0"/>
              <a:t>） </a:t>
            </a:r>
            <a:r>
              <a:rPr lang="en-US" altLang="zh-CN" b="0" dirty="0">
                <a:latin typeface="黑体" pitchFamily="2" charset="-122"/>
                <a:ea typeface="黑体" pitchFamily="2" charset="-122"/>
              </a:rPr>
              <a:t>G</a:t>
            </a:r>
            <a:r>
              <a:rPr lang="zh-CN" altLang="en-US" b="0" dirty="0">
                <a:latin typeface="黑体" pitchFamily="2" charset="-122"/>
                <a:ea typeface="黑体" pitchFamily="2" charset="-122"/>
              </a:rPr>
              <a:t>（</a:t>
            </a:r>
            <a:r>
              <a:rPr lang="en-US" altLang="zh-CN" b="0" dirty="0">
                <a:latin typeface="黑体" pitchFamily="2" charset="-122"/>
                <a:ea typeface="黑体" pitchFamily="2" charset="-122"/>
              </a:rPr>
              <a:t>c</a:t>
            </a:r>
            <a:r>
              <a:rPr lang="zh-CN" altLang="en-US" b="0" dirty="0">
                <a:latin typeface="黑体" pitchFamily="2" charset="-122"/>
                <a:ea typeface="黑体" pitchFamily="2" charset="-122"/>
              </a:rPr>
              <a:t>）</a:t>
            </a:r>
            <a:endParaRPr lang="zh-CN" altLang="en-US" b="0" dirty="0"/>
          </a:p>
          <a:p>
            <a:pPr marL="342900" indent="-342900" algn="just">
              <a:buClr>
                <a:srgbClr val="FF3300"/>
              </a:buClr>
              <a:buSzPct val="75000"/>
              <a:buFont typeface="Wingdings" pitchFamily="2" charset="2"/>
              <a:buChar char="n"/>
            </a:pPr>
            <a:r>
              <a:rPr lang="zh-CN" altLang="en-US" dirty="0">
                <a:latin typeface="楷体_GB2312" pitchFamily="49" charset="-122"/>
                <a:ea typeface="楷体_GB2312" pitchFamily="49" charset="-122"/>
              </a:rPr>
              <a:t>注意：以上公式的成立条件：</a:t>
            </a:r>
          </a:p>
          <a:p>
            <a:pPr marL="342900" indent="-342900" algn="just">
              <a:buClr>
                <a:srgbClr val="FF3300"/>
              </a:buClr>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1</a:t>
            </a:r>
            <a:r>
              <a:rPr lang="zh-CN" altLang="en-US" dirty="0">
                <a:solidFill>
                  <a:srgbClr val="FF0000"/>
                </a:solidFill>
                <a:latin typeface="楷体_GB2312" pitchFamily="49" charset="-122"/>
                <a:ea typeface="楷体_GB2312" pitchFamily="49" charset="-122"/>
              </a:rPr>
              <a:t>）</a:t>
            </a:r>
            <a:r>
              <a:rPr lang="en-US" altLang="zh-CN" dirty="0">
                <a:latin typeface="楷体_GB2312" pitchFamily="49" charset="-122"/>
                <a:ea typeface="楷体_GB2312" pitchFamily="49" charset="-122"/>
              </a:rPr>
              <a:t>c</a:t>
            </a:r>
            <a:r>
              <a:rPr lang="zh-CN" altLang="en-US" dirty="0">
                <a:latin typeface="楷体_GB2312" pitchFamily="49" charset="-122"/>
                <a:ea typeface="楷体_GB2312" pitchFamily="49" charset="-122"/>
              </a:rPr>
              <a:t>是使</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）为真的特定的个体常项；</a:t>
            </a:r>
          </a:p>
          <a:p>
            <a:pPr marL="342900" indent="-342900" algn="just">
              <a:buClr>
                <a:srgbClr val="FF3300"/>
              </a:buClr>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t>
            </a:r>
            <a:r>
              <a:rPr lang="zh-CN" altLang="en-US" dirty="0">
                <a:latin typeface="楷体_GB2312" pitchFamily="49" charset="-122"/>
                <a:ea typeface="楷体_GB2312" pitchFamily="49" charset="-122"/>
              </a:rPr>
              <a:t>不曾在</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）中出现过；</a:t>
            </a:r>
          </a:p>
          <a:p>
            <a:pPr marL="342900" indent="-342900" algn="just">
              <a:buClr>
                <a:srgbClr val="FF3300"/>
              </a:buClr>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）中除</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外，还有其他自由变项时，不可用此规则；</a:t>
            </a:r>
          </a:p>
          <a:p>
            <a:pPr marL="342900" indent="-342900" algn="just">
              <a:buClr>
                <a:srgbClr val="FF0000"/>
              </a:buClr>
              <a:buSzPct val="75000"/>
              <a:buFont typeface="Wingdings" pitchFamily="2" charset="2"/>
              <a:buChar char="n"/>
            </a:pPr>
            <a:r>
              <a:rPr lang="zh-CN" altLang="en-US" dirty="0">
                <a:solidFill>
                  <a:srgbClr val="0000FF"/>
                </a:solidFill>
                <a:latin typeface="楷体_GB2312" pitchFamily="49" charset="-122"/>
                <a:ea typeface="楷体_GB2312" pitchFamily="49" charset="-122"/>
              </a:rPr>
              <a:t>尤其第一条，</a:t>
            </a:r>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不是任取一个，而是</a:t>
            </a:r>
            <a:r>
              <a:rPr lang="zh-CN" altLang="en-US" dirty="0">
                <a:solidFill>
                  <a:srgbClr val="FF0000"/>
                </a:solidFill>
                <a:latin typeface="楷体_GB2312" pitchFamily="49" charset="-122"/>
                <a:ea typeface="楷体_GB2312" pitchFamily="49" charset="-122"/>
              </a:rPr>
              <a:t>某些特定</a:t>
            </a:r>
            <a:r>
              <a:rPr lang="zh-CN" altLang="en-US" dirty="0">
                <a:solidFill>
                  <a:srgbClr val="0000FF"/>
                </a:solidFill>
                <a:latin typeface="楷体_GB2312" pitchFamily="49" charset="-122"/>
                <a:ea typeface="楷体_GB2312" pitchFamily="49" charset="-122"/>
              </a:rPr>
              <a:t>的个体！</a:t>
            </a:r>
          </a:p>
          <a:p>
            <a:pPr marL="342900" indent="-342900" algn="just">
              <a:buClr>
                <a:srgbClr val="FF3300"/>
              </a:buClr>
            </a:pPr>
            <a:r>
              <a:rPr lang="zh-CN" altLang="en-US" dirty="0">
                <a:solidFill>
                  <a:srgbClr val="0000FF"/>
                </a:solidFill>
                <a:latin typeface="楷体_GB2312" pitchFamily="49" charset="-122"/>
                <a:ea typeface="楷体_GB2312" pitchFamily="49" charset="-122"/>
              </a:rPr>
              <a:t>  </a:t>
            </a:r>
            <a:r>
              <a:rPr lang="zh-CN" altLang="en-US" dirty="0">
                <a:solidFill>
                  <a:srgbClr val="FF0000"/>
                </a:solidFill>
                <a:latin typeface="楷体_GB2312" pitchFamily="49" charset="-122"/>
                <a:ea typeface="楷体_GB2312" pitchFamily="49" charset="-122"/>
              </a:rPr>
              <a:t>例：</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是男生，</a:t>
            </a:r>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：王芳。则：（</a:t>
            </a:r>
            <a:r>
              <a:rPr lang="en-US" dirty="0">
                <a:solidFill>
                  <a:srgbClr val="0000FF"/>
                </a:solidFill>
                <a:latin typeface="楷体_GB2312" pitchFamily="49" charset="-122"/>
                <a:ea typeface="楷体_GB2312" pitchFamily="49" charset="-122"/>
              </a:rPr>
              <a:t></a:t>
            </a:r>
            <a:r>
              <a:rPr lang="en-US" altLang="en-US" noProof="1">
                <a:solidFill>
                  <a:srgbClr val="0000FF"/>
                </a:solidFill>
                <a:latin typeface="楷体_GB2312" pitchFamily="49" charset="-122"/>
                <a:ea typeface="楷体_GB2312" pitchFamily="49" charset="-122"/>
              </a:rPr>
              <a:t>x)G(x</a:t>
            </a: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）是错误的推理！</a:t>
            </a:r>
            <a:r>
              <a:rPr lang="zh-CN" altLang="en-US" dirty="0">
                <a:latin typeface="楷体_GB2312" pitchFamily="49" charset="-122"/>
                <a:ea typeface="楷体_GB2312" pitchFamily="49" charset="-122"/>
              </a:rPr>
              <a:t> </a:t>
            </a:r>
            <a:r>
              <a:rPr lang="zh-CN" altLang="en-US" dirty="0">
                <a:solidFill>
                  <a:srgbClr val="FF0000"/>
                </a:solidFill>
                <a:latin typeface="楷体_GB2312" pitchFamily="49" charset="-122"/>
                <a:ea typeface="楷体_GB2312" pitchFamily="49" charset="-122"/>
              </a:rPr>
              <a:t>	</a:t>
            </a:r>
            <a:r>
              <a:rPr lang="zh-CN" altLang="en-US" dirty="0">
                <a:solidFill>
                  <a:srgbClr val="FF0000"/>
                </a:solidFill>
                <a:latin typeface="黑体" pitchFamily="2" charset="-122"/>
                <a:ea typeface="黑体" pitchFamily="2" charset="-122"/>
              </a:rPr>
              <a:t>	</a:t>
            </a:r>
            <a:endParaRPr lang="zh-CN" altLang="en-US" dirty="0">
              <a:solidFill>
                <a:srgbClr val="0000FF"/>
              </a:solidFill>
              <a:latin typeface="黑体" pitchFamily="2" charset="-122"/>
              <a:ea typeface="黑体" pitchFamily="2" charset="-122"/>
            </a:endParaRPr>
          </a:p>
          <a:p>
            <a:pPr marL="342900" indent="-342900" algn="just">
              <a:buClr>
                <a:srgbClr val="FF3300"/>
              </a:buClr>
            </a:pPr>
            <a:r>
              <a:rPr lang="zh-CN" altLang="en-US" dirty="0">
                <a:solidFill>
                  <a:srgbClr val="FF3300"/>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830EAD-6E47-425F-A29C-EFE44C1AC6C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82E23A5-206B-471F-AD1D-EF5F1CC5AAB9}" type="slidenum">
              <a:rPr lang="en-US" altLang="zh-CN"/>
              <a:pPr/>
              <a:t>13</a:t>
            </a:fld>
            <a:r>
              <a:rPr lang="en-US" altLang="zh-CN"/>
              <a:t>/112</a:t>
            </a:r>
          </a:p>
        </p:txBody>
      </p:sp>
      <p:sp>
        <p:nvSpPr>
          <p:cNvPr id="342018"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42020" name="Rectangle 4"/>
          <p:cNvSpPr>
            <a:spLocks noChangeArrowheads="1"/>
          </p:cNvSpPr>
          <p:nvPr/>
        </p:nvSpPr>
        <p:spPr bwMode="auto">
          <a:xfrm>
            <a:off x="1066800" y="1752600"/>
            <a:ext cx="76962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dirty="0">
                <a:solidFill>
                  <a:srgbClr val="FF3300"/>
                </a:solidFill>
                <a:latin typeface="黑体" pitchFamily="2" charset="-122"/>
                <a:ea typeface="黑体" pitchFamily="2" charset="-122"/>
              </a:rPr>
              <a:t>4) </a:t>
            </a:r>
            <a:r>
              <a:rPr lang="en-US" altLang="zh-CN" dirty="0">
                <a:solidFill>
                  <a:srgbClr val="FF3300"/>
                </a:solidFill>
                <a:latin typeface="楷体_GB2312" pitchFamily="49" charset="-122"/>
                <a:ea typeface="楷体_GB2312" pitchFamily="49" charset="-122"/>
              </a:rPr>
              <a:t>EG</a:t>
            </a:r>
            <a:r>
              <a:rPr lang="zh-CN" altLang="en-US" dirty="0">
                <a:solidFill>
                  <a:srgbClr val="FF3300"/>
                </a:solidFill>
                <a:latin typeface="楷体_GB2312" pitchFamily="49" charset="-122"/>
                <a:ea typeface="楷体_GB2312" pitchFamily="49" charset="-122"/>
              </a:rPr>
              <a:t>规则</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存在推广规则、</a:t>
            </a:r>
            <a:r>
              <a:rPr lang="zh-CN" altLang="en-US" dirty="0">
                <a:solidFill>
                  <a:srgbClr val="CC0099"/>
                </a:solidFill>
                <a:latin typeface="楷体_GB2312" pitchFamily="49" charset="-122"/>
                <a:ea typeface="楷体_GB2312" pitchFamily="49" charset="-122"/>
              </a:rPr>
              <a:t>存在量词附加规则</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a:t>
            </a:r>
            <a:r>
              <a:rPr lang="zh-CN" altLang="en-US" dirty="0">
                <a:solidFill>
                  <a:srgbClr val="FF0000"/>
                </a:solidFill>
                <a:latin typeface="黑体" pitchFamily="2" charset="-122"/>
                <a:ea typeface="黑体" pitchFamily="2" charset="-122"/>
              </a:rPr>
              <a:t>	     </a:t>
            </a:r>
          </a:p>
          <a:p>
            <a:pPr marL="342900" indent="-342900" algn="just">
              <a:buClr>
                <a:srgbClr val="FF3300"/>
              </a:buClr>
            </a:pPr>
            <a:r>
              <a:rPr lang="zh-CN" altLang="en-US" dirty="0">
                <a:solidFill>
                  <a:srgbClr val="0000FF"/>
                </a:solidFill>
                <a:latin typeface="黑体" pitchFamily="2" charset="-122"/>
                <a:ea typeface="黑体" pitchFamily="2" charset="-122"/>
              </a:rPr>
              <a:t>          </a:t>
            </a:r>
            <a:r>
              <a:rPr lang="en-US" altLang="zh-CN" dirty="0">
                <a:solidFill>
                  <a:srgbClr val="0000FF"/>
                </a:solidFill>
                <a:latin typeface="黑体" pitchFamily="2" charset="-122"/>
                <a:ea typeface="黑体" pitchFamily="2" charset="-122"/>
              </a:rPr>
              <a:t>G</a:t>
            </a:r>
            <a:r>
              <a:rPr lang="zh-CN" altLang="en-US" dirty="0">
                <a:solidFill>
                  <a:srgbClr val="0000FF"/>
                </a:solidFill>
                <a:latin typeface="黑体" pitchFamily="2" charset="-122"/>
                <a:ea typeface="黑体" pitchFamily="2" charset="-122"/>
              </a:rPr>
              <a:t>（</a:t>
            </a:r>
            <a:r>
              <a:rPr lang="en-US" altLang="zh-CN" dirty="0">
                <a:solidFill>
                  <a:srgbClr val="0000FF"/>
                </a:solidFill>
                <a:latin typeface="黑体" pitchFamily="2" charset="-122"/>
                <a:ea typeface="黑体" pitchFamily="2" charset="-122"/>
              </a:rPr>
              <a:t>c</a:t>
            </a:r>
            <a:r>
              <a:rPr lang="zh-CN" altLang="en-US" dirty="0">
                <a:solidFill>
                  <a:srgbClr val="0000FF"/>
                </a:solidFill>
                <a:latin typeface="黑体" pitchFamily="2" charset="-122"/>
                <a:ea typeface="黑体" pitchFamily="2" charset="-122"/>
              </a:rPr>
              <a:t>） </a:t>
            </a:r>
            <a:r>
              <a:rPr lang="zh-CN" altLang="en-US" dirty="0">
                <a:solidFill>
                  <a:srgbClr val="0000FF"/>
                </a:solidFill>
              </a:rPr>
              <a:t>（</a:t>
            </a:r>
            <a:r>
              <a:rPr lang="en-US" dirty="0">
                <a:solidFill>
                  <a:srgbClr val="0000FF"/>
                </a:solidFill>
              </a:rPr>
              <a:t></a:t>
            </a:r>
            <a:r>
              <a:rPr lang="en-US" altLang="en-US" noProof="1">
                <a:solidFill>
                  <a:srgbClr val="0000FF"/>
                </a:solidFill>
              </a:rPr>
              <a:t>x)G(x</a:t>
            </a:r>
            <a:r>
              <a:rPr lang="zh-CN" altLang="en-US" dirty="0">
                <a:solidFill>
                  <a:srgbClr val="0000FF"/>
                </a:solidFill>
              </a:rPr>
              <a:t>）</a:t>
            </a:r>
            <a:r>
              <a:rPr lang="zh-CN" altLang="en-US" dirty="0"/>
              <a:t> </a:t>
            </a:r>
            <a:endParaRPr lang="zh-CN" altLang="en-US" dirty="0">
              <a:solidFill>
                <a:srgbClr val="0000FF"/>
              </a:solidFill>
            </a:endParaRPr>
          </a:p>
          <a:p>
            <a:pPr marL="342900" indent="-342900" algn="just">
              <a:buClr>
                <a:srgbClr val="FF3300"/>
              </a:buClr>
              <a:buSzPct val="75000"/>
              <a:buFont typeface="Wingdings" pitchFamily="2" charset="2"/>
              <a:buChar char="n"/>
            </a:pPr>
            <a:r>
              <a:rPr lang="zh-CN" altLang="en-US" dirty="0">
                <a:solidFill>
                  <a:srgbClr val="FF0000"/>
                </a:solidFill>
                <a:latin typeface="楷体_GB2312" pitchFamily="49" charset="-122"/>
                <a:ea typeface="楷体_GB2312" pitchFamily="49" charset="-122"/>
              </a:rPr>
              <a:t>注意：</a:t>
            </a:r>
            <a:r>
              <a:rPr lang="zh-CN" altLang="en-US" dirty="0">
                <a:solidFill>
                  <a:srgbClr val="0000FF"/>
                </a:solidFill>
                <a:latin typeface="楷体_GB2312" pitchFamily="49" charset="-122"/>
                <a:ea typeface="楷体_GB2312" pitchFamily="49" charset="-122"/>
              </a:rPr>
              <a:t>以上公式的</a:t>
            </a:r>
            <a:r>
              <a:rPr lang="zh-CN" altLang="en-US" dirty="0">
                <a:solidFill>
                  <a:srgbClr val="FF0000"/>
                </a:solidFill>
                <a:latin typeface="楷体_GB2312" pitchFamily="49" charset="-122"/>
                <a:ea typeface="楷体_GB2312" pitchFamily="49" charset="-122"/>
              </a:rPr>
              <a:t>成立条件：</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1</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是</a:t>
            </a:r>
            <a:r>
              <a:rPr lang="zh-CN" altLang="en-US" dirty="0">
                <a:solidFill>
                  <a:srgbClr val="CC0099"/>
                </a:solidFill>
                <a:latin typeface="楷体_GB2312" pitchFamily="49" charset="-122"/>
                <a:ea typeface="楷体_GB2312" pitchFamily="49" charset="-122"/>
              </a:rPr>
              <a:t>某个</a:t>
            </a:r>
            <a:r>
              <a:rPr lang="zh-CN" altLang="en-US" dirty="0">
                <a:solidFill>
                  <a:srgbClr val="0000FF"/>
                </a:solidFill>
                <a:latin typeface="楷体_GB2312" pitchFamily="49" charset="-122"/>
                <a:ea typeface="楷体_GB2312" pitchFamily="49" charset="-122"/>
              </a:rPr>
              <a:t>个体常项；</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）取代</a:t>
            </a:r>
            <a:r>
              <a:rPr lang="en-US" altLang="zh-CN" dirty="0">
                <a:solidFill>
                  <a:srgbClr val="FF0000"/>
                </a:solidFill>
                <a:latin typeface="楷体_GB2312" pitchFamily="49" charset="-122"/>
                <a:ea typeface="楷体_GB2312" pitchFamily="49" charset="-122"/>
              </a:rPr>
              <a:t>c</a:t>
            </a:r>
            <a:r>
              <a:rPr lang="zh-CN" altLang="en-US" dirty="0">
                <a:solidFill>
                  <a:srgbClr val="FF0000"/>
                </a:solidFill>
                <a:latin typeface="楷体_GB2312" pitchFamily="49" charset="-122"/>
                <a:ea typeface="楷体_GB2312" pitchFamily="49" charset="-122"/>
              </a:rPr>
              <a:t>的</a:t>
            </a:r>
            <a:r>
              <a:rPr lang="en-US" altLang="zh-CN" dirty="0">
                <a:solidFill>
                  <a:srgbClr val="FF0000"/>
                </a:solidFill>
                <a:latin typeface="楷体_GB2312" pitchFamily="49" charset="-122"/>
                <a:ea typeface="楷体_GB2312" pitchFamily="49" charset="-122"/>
              </a:rPr>
              <a:t>x</a:t>
            </a:r>
            <a:r>
              <a:rPr lang="zh-CN" altLang="en-US" dirty="0">
                <a:solidFill>
                  <a:srgbClr val="FF0000"/>
                </a:solidFill>
                <a:latin typeface="楷体_GB2312" pitchFamily="49" charset="-122"/>
                <a:ea typeface="楷体_GB2312" pitchFamily="49" charset="-122"/>
              </a:rPr>
              <a:t>不能在</a:t>
            </a:r>
            <a:r>
              <a:rPr lang="en-US" altLang="zh-CN" dirty="0">
                <a:solidFill>
                  <a:srgbClr val="FF0000"/>
                </a:solidFill>
                <a:latin typeface="楷体_GB2312" pitchFamily="49" charset="-122"/>
                <a:ea typeface="楷体_GB2312" pitchFamily="49" charset="-122"/>
              </a:rPr>
              <a:t>G</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c</a:t>
            </a:r>
            <a:r>
              <a:rPr lang="zh-CN" altLang="en-US" dirty="0">
                <a:solidFill>
                  <a:srgbClr val="FF0000"/>
                </a:solidFill>
                <a:latin typeface="楷体_GB2312" pitchFamily="49" charset="-122"/>
                <a:ea typeface="楷体_GB2312" pitchFamily="49" charset="-122"/>
              </a:rPr>
              <a:t>）中出现过；</a:t>
            </a:r>
            <a:endParaRPr lang="zh-CN" altLang="en-US" dirty="0">
              <a:solidFill>
                <a:srgbClr val="0000FF"/>
              </a:solidFill>
              <a:latin typeface="楷体_GB2312" pitchFamily="49" charset="-122"/>
              <a:ea typeface="楷体_GB2312" pitchFamily="49" charset="-122"/>
            </a:endParaRPr>
          </a:p>
          <a:p>
            <a:pPr marL="342900" indent="-342900" algn="just">
              <a:buClr>
                <a:srgbClr val="FF3300"/>
              </a:buClr>
            </a:pPr>
            <a:r>
              <a:rPr lang="zh-CN" altLang="en-US" dirty="0">
                <a:solidFill>
                  <a:srgbClr val="FF0000"/>
                </a:solidFill>
                <a:latin typeface="黑体" pitchFamily="2" charset="-122"/>
                <a:ea typeface="黑体" pitchFamily="2" charset="-122"/>
              </a:rPr>
              <a:t>		</a:t>
            </a:r>
            <a:endParaRPr lang="zh-CN" altLang="en-US" dirty="0">
              <a:solidFill>
                <a:srgbClr val="0000FF"/>
              </a:solidFill>
              <a:latin typeface="黑体" pitchFamily="2" charset="-122"/>
              <a:ea typeface="黑体" pitchFamily="2" charset="-122"/>
            </a:endParaRPr>
          </a:p>
          <a:p>
            <a:pPr marL="342900" indent="-342900" algn="just">
              <a:buClr>
                <a:srgbClr val="FF3300"/>
              </a:buClr>
            </a:pPr>
            <a:r>
              <a:rPr lang="zh-CN" altLang="en-US" dirty="0">
                <a:solidFill>
                  <a:srgbClr val="FF3300"/>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FBC077-B88E-4355-AC00-BE20A2B0380C}"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63BB0E7-C5B0-4790-ADF1-4FB0837C8607}" type="slidenum">
              <a:rPr lang="en-US" altLang="zh-CN"/>
              <a:pPr/>
              <a:t>14</a:t>
            </a:fld>
            <a:r>
              <a:rPr lang="en-US" altLang="zh-CN"/>
              <a:t>/112</a:t>
            </a:r>
          </a:p>
        </p:txBody>
      </p:sp>
      <p:sp>
        <p:nvSpPr>
          <p:cNvPr id="332802"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推理方法</a:t>
            </a:r>
          </a:p>
        </p:txBody>
      </p:sp>
      <p:sp>
        <p:nvSpPr>
          <p:cNvPr id="332803" name="Rectangle 3"/>
          <p:cNvSpPr>
            <a:spLocks noGrp="1" noChangeArrowheads="1"/>
          </p:cNvSpPr>
          <p:nvPr>
            <p:ph type="body" idx="1"/>
          </p:nvPr>
        </p:nvSpPr>
        <p:spPr>
          <a:xfrm>
            <a:off x="1066800" y="1166813"/>
            <a:ext cx="7773988" cy="1128643"/>
          </a:xfrm>
        </p:spPr>
        <p:txBody>
          <a:bodyPr/>
          <a:lstStyle/>
          <a:p>
            <a:pPr>
              <a:buFont typeface="Wingdings" pitchFamily="2" charset="2"/>
              <a:buNone/>
            </a:pPr>
            <a:r>
              <a:rPr lang="en-US" altLang="zh-CN" dirty="0">
                <a:solidFill>
                  <a:srgbClr val="0000FF"/>
                </a:solidFill>
                <a:latin typeface="楷体_GB2312" pitchFamily="49" charset="-122"/>
                <a:ea typeface="楷体_GB2312" pitchFamily="49" charset="-122"/>
              </a:rPr>
              <a:t>1</a:t>
            </a:r>
            <a:r>
              <a:rPr lang="zh-CN" altLang="en-US" dirty="0">
                <a:solidFill>
                  <a:srgbClr val="0000FF"/>
                </a:solidFill>
                <a:latin typeface="楷体_GB2312" pitchFamily="49" charset="-122"/>
                <a:ea typeface="楷体_GB2312" pitchFamily="49" charset="-122"/>
              </a:rPr>
              <a:t>）</a:t>
            </a:r>
            <a:r>
              <a:rPr lang="zh-CN" altLang="en-US" dirty="0" smtClean="0">
                <a:solidFill>
                  <a:srgbClr val="0000FF"/>
                </a:solidFill>
                <a:latin typeface="楷体_GB2312" pitchFamily="49" charset="-122"/>
                <a:ea typeface="楷体_GB2312" pitchFamily="49" charset="-122"/>
              </a:rPr>
              <a:t>直接：</a:t>
            </a:r>
            <a:r>
              <a:rPr lang="en-US" altLang="zh-CN" dirty="0" smtClean="0">
                <a:solidFill>
                  <a:srgbClr val="0000FF"/>
                </a:solidFill>
                <a:latin typeface="楷体_GB2312" pitchFamily="49" charset="-122"/>
                <a:ea typeface="楷体_GB2312" pitchFamily="49" charset="-122"/>
              </a:rPr>
              <a:t>P,T</a:t>
            </a:r>
            <a:endParaRPr lang="zh-CN" altLang="en-US" dirty="0">
              <a:solidFill>
                <a:srgbClr val="0000FF"/>
              </a:solidFill>
              <a:latin typeface="楷体_GB2312" pitchFamily="49" charset="-122"/>
              <a:ea typeface="楷体_GB2312" pitchFamily="49" charset="-122"/>
            </a:endParaRPr>
          </a:p>
          <a:p>
            <a:pPr>
              <a:buFont typeface="Wingdings" pitchFamily="2" charset="2"/>
              <a:buNone/>
            </a:pPr>
            <a:r>
              <a:rPr lang="en-US" altLang="zh-CN" dirty="0">
                <a:solidFill>
                  <a:srgbClr val="0000FF"/>
                </a:solidFill>
                <a:latin typeface="楷体_GB2312" pitchFamily="49" charset="-122"/>
                <a:ea typeface="楷体_GB2312" pitchFamily="49" charset="-122"/>
              </a:rPr>
              <a:t>2</a:t>
            </a:r>
            <a:r>
              <a:rPr lang="zh-CN" altLang="en-US" dirty="0" smtClean="0">
                <a:solidFill>
                  <a:srgbClr val="0000FF"/>
                </a:solidFill>
                <a:latin typeface="楷体_GB2312" pitchFamily="49" charset="-122"/>
                <a:ea typeface="楷体_GB2312" pitchFamily="49" charset="-122"/>
              </a:rPr>
              <a:t>）间接：反证、</a:t>
            </a:r>
            <a:r>
              <a:rPr lang="en-US" altLang="zh-CN" dirty="0" smtClean="0">
                <a:solidFill>
                  <a:srgbClr val="0000FF"/>
                </a:solidFill>
                <a:latin typeface="楷体_GB2312" pitchFamily="49" charset="-122"/>
                <a:ea typeface="楷体_GB2312" pitchFamily="49" charset="-122"/>
              </a:rPr>
              <a:t>CP</a:t>
            </a:r>
            <a:r>
              <a:rPr lang="zh-CN" altLang="en-US" dirty="0" smtClean="0">
                <a:solidFill>
                  <a:srgbClr val="0000FF"/>
                </a:solidFill>
                <a:latin typeface="楷体_GB2312" pitchFamily="49" charset="-122"/>
                <a:ea typeface="楷体_GB2312" pitchFamily="49" charset="-122"/>
              </a:rPr>
              <a:t>规则、消解原理</a:t>
            </a:r>
            <a:endParaRPr lang="zh-CN" altLang="en-US" dirty="0">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3BE0AE8-2521-4E50-8DF7-BE16FE22D10C}"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66DD7A0-C2F0-482E-8AE0-C372A87F39ED}" type="slidenum">
              <a:rPr lang="en-US" altLang="zh-CN"/>
              <a:pPr/>
              <a:t>15</a:t>
            </a:fld>
            <a:r>
              <a:rPr lang="en-US" altLang="zh-CN"/>
              <a:t>/112</a:t>
            </a:r>
          </a:p>
        </p:txBody>
      </p:sp>
      <p:sp>
        <p:nvSpPr>
          <p:cNvPr id="333826"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33827" name="Rectangle 3"/>
          <p:cNvSpPr>
            <a:spLocks noGrp="1" noChangeArrowheads="1"/>
          </p:cNvSpPr>
          <p:nvPr>
            <p:ph type="body" idx="1"/>
          </p:nvPr>
        </p:nvSpPr>
        <p:spPr>
          <a:xfrm>
            <a:off x="1066800" y="1166813"/>
            <a:ext cx="7773988" cy="4119562"/>
          </a:xfrm>
        </p:spPr>
        <p:txBody>
          <a:bodyPr/>
          <a:lstStyle/>
          <a:p>
            <a:pPr>
              <a:buClr>
                <a:srgbClr val="FF3300"/>
              </a:buClr>
              <a:buFont typeface="Wingdings" pitchFamily="2" charset="2"/>
              <a:buChar char="n"/>
            </a:pPr>
            <a:r>
              <a:rPr lang="zh-CN" altLang="en-US" dirty="0">
                <a:solidFill>
                  <a:srgbClr val="FF0000"/>
                </a:solidFill>
                <a:latin typeface="楷体_GB2312" pitchFamily="49" charset="-122"/>
                <a:ea typeface="楷体_GB2312" pitchFamily="49" charset="-122"/>
              </a:rPr>
              <a:t>例</a:t>
            </a:r>
            <a:r>
              <a:rPr lang="en-US" altLang="zh-CN" dirty="0">
                <a:solidFill>
                  <a:srgbClr val="FF0000"/>
                </a:solidFill>
                <a:latin typeface="楷体_GB2312" pitchFamily="49" charset="-122"/>
                <a:ea typeface="楷体_GB2312" pitchFamily="49" charset="-122"/>
              </a:rPr>
              <a:t>5-1</a:t>
            </a:r>
            <a:r>
              <a:rPr lang="zh-CN" altLang="en-US" dirty="0">
                <a:solidFill>
                  <a:srgbClr val="FF0000"/>
                </a:solidFill>
                <a:latin typeface="楷体_GB2312" pitchFamily="49" charset="-122"/>
                <a:ea typeface="楷体_GB2312" pitchFamily="49" charset="-122"/>
              </a:rPr>
              <a:t>：证明论断</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人都是要死的，苏格拉底是人，所以苏格拉底是要死的</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的正确性。</a:t>
            </a:r>
          </a:p>
          <a:p>
            <a:pPr>
              <a:buFont typeface="Wingdings" pitchFamily="2" charset="2"/>
              <a:buNone/>
            </a:pPr>
            <a:r>
              <a:rPr lang="zh-CN" altLang="en-US" dirty="0">
                <a:solidFill>
                  <a:srgbClr val="DDDDDD"/>
                </a:solidFill>
                <a:latin typeface="楷体_GB2312" pitchFamily="49" charset="-122"/>
                <a:ea typeface="楷体_GB2312" pitchFamily="49" charset="-122"/>
              </a:rPr>
              <a:t>证：</a:t>
            </a:r>
          </a:p>
          <a:p>
            <a:pPr>
              <a:buFont typeface="Wingdings" pitchFamily="2" charset="2"/>
              <a:buNone/>
            </a:pPr>
            <a:r>
              <a:rPr lang="zh-CN" altLang="en-US" dirty="0">
                <a:solidFill>
                  <a:srgbClr val="DDDDDD"/>
                </a:solidFill>
                <a:latin typeface="楷体_GB2312" pitchFamily="49" charset="-122"/>
                <a:ea typeface="楷体_GB2312" pitchFamily="49" charset="-122"/>
              </a:rPr>
              <a:t>  设谓词  </a:t>
            </a:r>
            <a:r>
              <a:rPr lang="en-US" altLang="zh-CN" dirty="0">
                <a:solidFill>
                  <a:srgbClr val="DDDDDD"/>
                </a:solidFill>
                <a:latin typeface="楷体_GB2312" pitchFamily="49" charset="-122"/>
                <a:ea typeface="楷体_GB2312" pitchFamily="49" charset="-122"/>
              </a:rPr>
              <a:t>Man</a:t>
            </a:r>
            <a:r>
              <a:rPr lang="zh-CN" altLang="en-US" dirty="0">
                <a:solidFill>
                  <a:srgbClr val="DDDDDD"/>
                </a:solidFill>
                <a:latin typeface="楷体_GB2312" pitchFamily="49" charset="-122"/>
                <a:ea typeface="楷体_GB2312" pitchFamily="49" charset="-122"/>
              </a:rPr>
              <a:t>（</a:t>
            </a:r>
            <a:r>
              <a:rPr lang="en-US" altLang="zh-CN" dirty="0">
                <a:solidFill>
                  <a:srgbClr val="DDDDDD"/>
                </a:solidFill>
                <a:latin typeface="楷体_GB2312" pitchFamily="49" charset="-122"/>
                <a:ea typeface="楷体_GB2312" pitchFamily="49" charset="-122"/>
              </a:rPr>
              <a:t>x</a:t>
            </a:r>
            <a:r>
              <a:rPr lang="zh-CN" altLang="en-US" dirty="0">
                <a:solidFill>
                  <a:srgbClr val="DDDDDD"/>
                </a:solidFill>
                <a:latin typeface="楷体_GB2312" pitchFamily="49" charset="-122"/>
                <a:ea typeface="楷体_GB2312" pitchFamily="49" charset="-122"/>
              </a:rPr>
              <a:t>）：</a:t>
            </a:r>
            <a:r>
              <a:rPr lang="en-US" altLang="zh-CN" dirty="0">
                <a:solidFill>
                  <a:srgbClr val="DDDDDD"/>
                </a:solidFill>
                <a:latin typeface="楷体_GB2312" pitchFamily="49" charset="-122"/>
                <a:ea typeface="楷体_GB2312" pitchFamily="49" charset="-122"/>
              </a:rPr>
              <a:t>x</a:t>
            </a:r>
            <a:r>
              <a:rPr lang="zh-CN" altLang="en-US" dirty="0">
                <a:solidFill>
                  <a:srgbClr val="DDDDDD"/>
                </a:solidFill>
                <a:latin typeface="楷体_GB2312" pitchFamily="49" charset="-122"/>
                <a:ea typeface="楷体_GB2312" pitchFamily="49" charset="-122"/>
              </a:rPr>
              <a:t>是人；</a:t>
            </a:r>
          </a:p>
          <a:p>
            <a:pPr>
              <a:buFont typeface="Wingdings" pitchFamily="2" charset="2"/>
              <a:buNone/>
            </a:pPr>
            <a:r>
              <a:rPr lang="zh-CN" altLang="en-US" dirty="0">
                <a:solidFill>
                  <a:srgbClr val="DDDDDD"/>
                </a:solidFill>
                <a:latin typeface="楷体_GB2312" pitchFamily="49" charset="-122"/>
                <a:ea typeface="楷体_GB2312" pitchFamily="49" charset="-122"/>
              </a:rPr>
              <a:t>          </a:t>
            </a:r>
            <a:r>
              <a:rPr lang="en-US" altLang="zh-CN" dirty="0">
                <a:solidFill>
                  <a:srgbClr val="DDDDDD"/>
                </a:solidFill>
                <a:latin typeface="楷体_GB2312" pitchFamily="49" charset="-122"/>
                <a:ea typeface="楷体_GB2312" pitchFamily="49" charset="-122"/>
              </a:rPr>
              <a:t>Mortal</a:t>
            </a:r>
            <a:r>
              <a:rPr lang="zh-CN" altLang="en-US" dirty="0">
                <a:solidFill>
                  <a:srgbClr val="DDDDDD"/>
                </a:solidFill>
                <a:latin typeface="楷体_GB2312" pitchFamily="49" charset="-122"/>
                <a:ea typeface="楷体_GB2312" pitchFamily="49" charset="-122"/>
              </a:rPr>
              <a:t>（</a:t>
            </a:r>
            <a:r>
              <a:rPr lang="en-US" altLang="zh-CN" dirty="0">
                <a:solidFill>
                  <a:srgbClr val="DDDDDD"/>
                </a:solidFill>
                <a:latin typeface="楷体_GB2312" pitchFamily="49" charset="-122"/>
                <a:ea typeface="楷体_GB2312" pitchFamily="49" charset="-122"/>
              </a:rPr>
              <a:t>x</a:t>
            </a:r>
            <a:r>
              <a:rPr lang="zh-CN" altLang="en-US" dirty="0">
                <a:solidFill>
                  <a:srgbClr val="DDDDDD"/>
                </a:solidFill>
                <a:latin typeface="楷体_GB2312" pitchFamily="49" charset="-122"/>
                <a:ea typeface="楷体_GB2312" pitchFamily="49" charset="-122"/>
              </a:rPr>
              <a:t>）：</a:t>
            </a:r>
            <a:r>
              <a:rPr lang="en-US" altLang="zh-CN" dirty="0">
                <a:solidFill>
                  <a:srgbClr val="DDDDDD"/>
                </a:solidFill>
                <a:latin typeface="楷体_GB2312" pitchFamily="49" charset="-122"/>
                <a:ea typeface="楷体_GB2312" pitchFamily="49" charset="-122"/>
              </a:rPr>
              <a:t>x</a:t>
            </a:r>
            <a:r>
              <a:rPr lang="zh-CN" altLang="en-US" dirty="0">
                <a:solidFill>
                  <a:srgbClr val="DDDDDD"/>
                </a:solidFill>
                <a:latin typeface="楷体_GB2312" pitchFamily="49" charset="-122"/>
                <a:ea typeface="楷体_GB2312" pitchFamily="49" charset="-122"/>
              </a:rPr>
              <a:t>是要死的；</a:t>
            </a:r>
          </a:p>
          <a:p>
            <a:pPr>
              <a:buFont typeface="Wingdings" pitchFamily="2" charset="2"/>
              <a:buNone/>
            </a:pPr>
            <a:r>
              <a:rPr lang="zh-CN" altLang="en-US" dirty="0">
                <a:solidFill>
                  <a:srgbClr val="DDDDDD"/>
                </a:solidFill>
                <a:latin typeface="楷体_GB2312" pitchFamily="49" charset="-122"/>
                <a:ea typeface="楷体_GB2312" pitchFamily="49" charset="-122"/>
              </a:rPr>
              <a:t>    客体 </a:t>
            </a:r>
            <a:r>
              <a:rPr lang="en-US" altLang="zh-CN" dirty="0">
                <a:solidFill>
                  <a:srgbClr val="DDDDDD"/>
                </a:solidFill>
                <a:latin typeface="楷体_GB2312" pitchFamily="49" charset="-122"/>
                <a:ea typeface="楷体_GB2312" pitchFamily="49" charset="-122"/>
              </a:rPr>
              <a:t>s</a:t>
            </a:r>
            <a:r>
              <a:rPr lang="zh-CN" altLang="en-US" dirty="0">
                <a:solidFill>
                  <a:srgbClr val="DDDDDD"/>
                </a:solidFill>
                <a:latin typeface="楷体_GB2312" pitchFamily="49" charset="-122"/>
                <a:ea typeface="楷体_GB2312" pitchFamily="49" charset="-122"/>
              </a:rPr>
              <a:t>：苏格拉底。则以上论断符号化为：</a:t>
            </a:r>
          </a:p>
          <a:p>
            <a:pPr>
              <a:buFont typeface="Wingdings" pitchFamily="2" charset="2"/>
              <a:buNone/>
            </a:pPr>
            <a:r>
              <a:rPr lang="zh-CN" altLang="en-US" sz="2400" dirty="0">
                <a:solidFill>
                  <a:srgbClr val="DDDDDD"/>
                </a:solidFill>
                <a:latin typeface="楷体_GB2312" pitchFamily="49" charset="-122"/>
                <a:ea typeface="楷体_GB2312" pitchFamily="49" charset="-122"/>
              </a:rPr>
              <a:t>    </a:t>
            </a:r>
            <a:r>
              <a:rPr lang="en-US" altLang="zh-CN" sz="2400" dirty="0">
                <a:solidFill>
                  <a:srgbClr val="DDDDDD"/>
                </a:solidFill>
                <a:latin typeface="楷体_GB2312" pitchFamily="49" charset="-122"/>
                <a:ea typeface="楷体_GB2312" pitchFamily="49" charset="-122"/>
              </a:rPr>
              <a:t>(</a:t>
            </a:r>
            <a:r>
              <a:rPr lang="en-US" altLang="zh-CN" sz="2400" b="0" dirty="0">
                <a:solidFill>
                  <a:srgbClr val="DDDDDD"/>
                </a:solidFill>
                <a:latin typeface="楷体_GB2312" pitchFamily="49" charset="-122"/>
                <a:ea typeface="楷体_GB2312" pitchFamily="49" charset="-122"/>
                <a:sym typeface="Symbol" pitchFamily="18" charset="2"/>
              </a:rPr>
              <a:t></a:t>
            </a:r>
            <a:r>
              <a:rPr lang="en-US" altLang="zh-CN" sz="2400" b="0" dirty="0">
                <a:solidFill>
                  <a:srgbClr val="DDDDDD"/>
                </a:solidFill>
                <a:latin typeface="楷体_GB2312" pitchFamily="49" charset="-122"/>
                <a:ea typeface="楷体_GB2312" pitchFamily="49" charset="-122"/>
              </a:rPr>
              <a:t>x</a:t>
            </a:r>
            <a:r>
              <a:rPr lang="en-US" altLang="zh-CN" sz="2400" dirty="0">
                <a:solidFill>
                  <a:srgbClr val="DDDDDD"/>
                </a:solidFill>
                <a:latin typeface="楷体_GB2312" pitchFamily="49" charset="-122"/>
                <a:ea typeface="楷体_GB2312" pitchFamily="49" charset="-122"/>
              </a:rPr>
              <a:t>)[Man(x) </a:t>
            </a:r>
            <a:r>
              <a:rPr lang="en-US" altLang="zh-CN" sz="2400" b="0" dirty="0">
                <a:solidFill>
                  <a:srgbClr val="DDDDDD"/>
                </a:solidFill>
                <a:latin typeface="楷体_GB2312" pitchFamily="49" charset="-122"/>
                <a:ea typeface="楷体_GB2312" pitchFamily="49" charset="-122"/>
                <a:sym typeface="Symbol" pitchFamily="18" charset="2"/>
              </a:rPr>
              <a:t>Mortal(x)</a:t>
            </a:r>
            <a:r>
              <a:rPr lang="en-US" altLang="zh-CN" sz="2400" dirty="0">
                <a:solidFill>
                  <a:srgbClr val="DDDDDD"/>
                </a:solidFill>
                <a:latin typeface="楷体_GB2312" pitchFamily="49" charset="-122"/>
                <a:ea typeface="楷体_GB2312" pitchFamily="49" charset="-122"/>
              </a:rPr>
              <a:t>]</a:t>
            </a:r>
            <a:r>
              <a:rPr lang="en-US" altLang="zh-CN" sz="2400" b="0" dirty="0">
                <a:solidFill>
                  <a:srgbClr val="DDDDDD"/>
                </a:solidFill>
                <a:latin typeface="楷体_GB2312" pitchFamily="49" charset="-122"/>
                <a:ea typeface="楷体_GB2312" pitchFamily="49" charset="-122"/>
              </a:rPr>
              <a:t>∧Man(s) </a:t>
            </a:r>
            <a:r>
              <a:rPr lang="en-US" altLang="zh-CN" sz="2400" b="0" dirty="0">
                <a:solidFill>
                  <a:srgbClr val="DDDDDD"/>
                </a:solidFill>
                <a:latin typeface="楷体_GB2312" pitchFamily="49" charset="-122"/>
                <a:ea typeface="楷体_GB2312" pitchFamily="49" charset="-122"/>
                <a:sym typeface="Symbol" pitchFamily="18" charset="2"/>
              </a:rPr>
              <a:t>Mortal(s)</a:t>
            </a:r>
            <a:endParaRPr lang="en-US" altLang="zh-CN" sz="2400" dirty="0">
              <a:solidFill>
                <a:srgbClr val="DDDDDD"/>
              </a:solidFill>
              <a:latin typeface="楷体_GB2312" pitchFamily="49" charset="-122"/>
              <a:ea typeface="楷体_GB2312" pitchFamily="49" charset="-122"/>
            </a:endParaRPr>
          </a:p>
          <a:p>
            <a:pPr>
              <a:buFont typeface="Wingdings" pitchFamily="2" charset="2"/>
              <a:buNone/>
            </a:pPr>
            <a:r>
              <a:rPr lang="en-US" altLang="zh-CN" dirty="0">
                <a:solidFill>
                  <a:srgbClr val="0000FF"/>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E96E5E-0048-4E53-B4AA-792C68C9F69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F1881C71-D369-476B-9754-9D2EB2DED421}" type="slidenum">
              <a:rPr lang="en-US" altLang="zh-CN"/>
              <a:pPr/>
              <a:t>16</a:t>
            </a:fld>
            <a:r>
              <a:rPr lang="en-US" altLang="zh-CN"/>
              <a:t>/112</a:t>
            </a:r>
          </a:p>
        </p:txBody>
      </p:sp>
      <p:sp>
        <p:nvSpPr>
          <p:cNvPr id="336898"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36899" name="Rectangle 3"/>
          <p:cNvSpPr>
            <a:spLocks noGrp="1" noChangeArrowheads="1"/>
          </p:cNvSpPr>
          <p:nvPr>
            <p:ph type="body" idx="1"/>
          </p:nvPr>
        </p:nvSpPr>
        <p:spPr>
          <a:xfrm>
            <a:off x="1066800" y="1166813"/>
            <a:ext cx="7773988" cy="4119562"/>
          </a:xfrm>
        </p:spPr>
        <p:txBody>
          <a:bodyPr/>
          <a:lstStyle/>
          <a:p>
            <a:pPr>
              <a:buClr>
                <a:srgbClr val="FF3300"/>
              </a:buClr>
              <a:buFont typeface="Wingdings" pitchFamily="2" charset="2"/>
              <a:buChar char="n"/>
            </a:pPr>
            <a:r>
              <a:rPr lang="zh-CN" altLang="en-US" b="0" dirty="0">
                <a:latin typeface="楷体_GB2312" pitchFamily="49" charset="-122"/>
                <a:ea typeface="楷体_GB2312" pitchFamily="49" charset="-122"/>
              </a:rPr>
              <a:t>例</a:t>
            </a:r>
            <a:r>
              <a:rPr lang="en-US" altLang="zh-CN" b="0" dirty="0">
                <a:latin typeface="楷体_GB2312" pitchFamily="49" charset="-122"/>
                <a:ea typeface="楷体_GB2312" pitchFamily="49" charset="-122"/>
              </a:rPr>
              <a:t>5-1</a:t>
            </a:r>
            <a:r>
              <a:rPr lang="zh-CN" altLang="en-US" b="0" dirty="0">
                <a:latin typeface="楷体_GB2312" pitchFamily="49" charset="-122"/>
                <a:ea typeface="楷体_GB2312" pitchFamily="49" charset="-122"/>
              </a:rPr>
              <a:t>：证明论断</a:t>
            </a:r>
            <a:r>
              <a:rPr lang="zh-CN" altLang="en-US" b="0" dirty="0">
                <a:latin typeface="Times New Roman"/>
                <a:ea typeface="楷体_GB2312" pitchFamily="49" charset="-122"/>
              </a:rPr>
              <a:t>“</a:t>
            </a:r>
            <a:r>
              <a:rPr lang="zh-CN" altLang="en-US" b="0" dirty="0">
                <a:latin typeface="楷体_GB2312" pitchFamily="49" charset="-122"/>
                <a:ea typeface="楷体_GB2312" pitchFamily="49" charset="-122"/>
              </a:rPr>
              <a:t>人都是要死的，苏格拉底是人，所以苏格拉底是要死的</a:t>
            </a:r>
            <a:r>
              <a:rPr lang="zh-CN" altLang="en-US" b="0" dirty="0">
                <a:latin typeface="Times New Roman"/>
                <a:ea typeface="楷体_GB2312" pitchFamily="49" charset="-122"/>
              </a:rPr>
              <a:t>”</a:t>
            </a:r>
            <a:r>
              <a:rPr lang="zh-CN" altLang="en-US" b="0" dirty="0">
                <a:latin typeface="楷体_GB2312" pitchFamily="49" charset="-122"/>
                <a:ea typeface="楷体_GB2312" pitchFamily="49" charset="-122"/>
              </a:rPr>
              <a:t>的正确性。</a:t>
            </a:r>
          </a:p>
          <a:p>
            <a:pPr>
              <a:buFont typeface="Wingdings" pitchFamily="2" charset="2"/>
              <a:buNone/>
            </a:pPr>
            <a:r>
              <a:rPr lang="zh-CN" altLang="en-US" dirty="0">
                <a:solidFill>
                  <a:srgbClr val="FF3300"/>
                </a:solidFill>
                <a:latin typeface="楷体_GB2312" pitchFamily="49" charset="-122"/>
                <a:ea typeface="楷体_GB2312" pitchFamily="49" charset="-122"/>
              </a:rPr>
              <a:t>证：</a:t>
            </a:r>
          </a:p>
          <a:p>
            <a:pPr>
              <a:buFont typeface="Wingdings" pitchFamily="2" charset="2"/>
              <a:buNone/>
            </a:pPr>
            <a:r>
              <a:rPr lang="zh-CN" altLang="en-US" dirty="0">
                <a:solidFill>
                  <a:srgbClr val="0000FF"/>
                </a:solidFill>
                <a:latin typeface="楷体_GB2312" pitchFamily="49" charset="-122"/>
                <a:ea typeface="楷体_GB2312" pitchFamily="49" charset="-122"/>
              </a:rPr>
              <a:t>  设谓词  </a:t>
            </a:r>
            <a:r>
              <a:rPr lang="en-US" altLang="zh-CN" dirty="0">
                <a:solidFill>
                  <a:srgbClr val="0000FF"/>
                </a:solidFill>
                <a:latin typeface="楷体_GB2312" pitchFamily="49" charset="-122"/>
                <a:ea typeface="楷体_GB2312" pitchFamily="49" charset="-122"/>
              </a:rPr>
              <a:t>Man</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是人；</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Mortal</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是要死的；</a:t>
            </a:r>
          </a:p>
          <a:p>
            <a:pPr>
              <a:buFont typeface="Wingdings" pitchFamily="2" charset="2"/>
              <a:buNone/>
            </a:pPr>
            <a:r>
              <a:rPr lang="zh-CN" altLang="en-US" dirty="0">
                <a:solidFill>
                  <a:srgbClr val="0000FF"/>
                </a:solidFill>
                <a:latin typeface="楷体_GB2312" pitchFamily="49" charset="-122"/>
                <a:ea typeface="楷体_GB2312" pitchFamily="49" charset="-122"/>
              </a:rPr>
              <a:t>    客体 </a:t>
            </a:r>
            <a:r>
              <a:rPr lang="en-US" altLang="zh-CN" dirty="0">
                <a:solidFill>
                  <a:srgbClr val="0000FF"/>
                </a:solidFill>
                <a:latin typeface="楷体_GB2312" pitchFamily="49" charset="-122"/>
                <a:ea typeface="楷体_GB2312" pitchFamily="49" charset="-122"/>
              </a:rPr>
              <a:t>s</a:t>
            </a:r>
            <a:r>
              <a:rPr lang="zh-CN" altLang="en-US" dirty="0">
                <a:solidFill>
                  <a:srgbClr val="0000FF"/>
                </a:solidFill>
                <a:latin typeface="楷体_GB2312" pitchFamily="49" charset="-122"/>
                <a:ea typeface="楷体_GB2312" pitchFamily="49" charset="-122"/>
              </a:rPr>
              <a:t>：苏格拉底。则以上论断符号化为：</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a:t>
            </a:r>
            <a:r>
              <a:rPr lang="en-US" altLang="zh-CN" sz="2400" b="0" dirty="0">
                <a:solidFill>
                  <a:srgbClr val="0000FF"/>
                </a:solidFill>
                <a:latin typeface="楷体_GB2312" pitchFamily="49" charset="-122"/>
                <a:ea typeface="楷体_GB2312" pitchFamily="49" charset="-122"/>
                <a:sym typeface="Symbol" pitchFamily="18" charset="2"/>
              </a:rPr>
              <a:t></a:t>
            </a:r>
            <a:r>
              <a:rPr lang="en-US" altLang="zh-CN" sz="2400" b="0" dirty="0">
                <a:solidFill>
                  <a:srgbClr val="0000FF"/>
                </a:solidFill>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rPr>
              <a:t>)[Man(x) </a:t>
            </a:r>
            <a:r>
              <a:rPr lang="en-US" altLang="zh-CN" sz="2400" b="0" dirty="0">
                <a:solidFill>
                  <a:srgbClr val="0000FF"/>
                </a:solidFill>
                <a:latin typeface="楷体_GB2312" pitchFamily="49" charset="-122"/>
                <a:ea typeface="楷体_GB2312" pitchFamily="49" charset="-122"/>
                <a:sym typeface="Symbol" pitchFamily="18" charset="2"/>
              </a:rPr>
              <a:t>Mortal(x)</a:t>
            </a:r>
            <a:r>
              <a:rPr lang="en-US" altLang="zh-CN" sz="2400" dirty="0">
                <a:solidFill>
                  <a:srgbClr val="0000FF"/>
                </a:solidFill>
                <a:latin typeface="楷体_GB2312" pitchFamily="49" charset="-122"/>
                <a:ea typeface="楷体_GB2312" pitchFamily="49" charset="-122"/>
              </a:rPr>
              <a:t>]</a:t>
            </a:r>
            <a:r>
              <a:rPr lang="en-US" altLang="zh-CN" sz="2400" b="0" dirty="0">
                <a:solidFill>
                  <a:srgbClr val="0000FF"/>
                </a:solidFill>
                <a:latin typeface="楷体_GB2312" pitchFamily="49" charset="-122"/>
                <a:ea typeface="楷体_GB2312" pitchFamily="49" charset="-122"/>
              </a:rPr>
              <a:t>∧Man(s) </a:t>
            </a:r>
            <a:r>
              <a:rPr lang="en-US" altLang="zh-CN" sz="2400" b="0" dirty="0">
                <a:solidFill>
                  <a:srgbClr val="0000FF"/>
                </a:solidFill>
                <a:latin typeface="楷体_GB2312" pitchFamily="49" charset="-122"/>
                <a:ea typeface="楷体_GB2312" pitchFamily="49" charset="-122"/>
                <a:sym typeface="Symbol" pitchFamily="18" charset="2"/>
              </a:rPr>
              <a:t>Mortal(s)</a:t>
            </a:r>
            <a:endParaRPr lang="en-US" altLang="zh-CN" sz="2400" dirty="0">
              <a:solidFill>
                <a:srgbClr val="0000FF"/>
              </a:solidFill>
              <a:latin typeface="楷体_GB2312" pitchFamily="49" charset="-122"/>
              <a:ea typeface="楷体_GB2312" pitchFamily="49" charset="-122"/>
            </a:endParaRPr>
          </a:p>
          <a:p>
            <a:pPr>
              <a:buFont typeface="Wingdings" pitchFamily="2" charset="2"/>
              <a:buNone/>
            </a:pPr>
            <a:r>
              <a:rPr lang="en-US" altLang="zh-CN" dirty="0">
                <a:solidFill>
                  <a:srgbClr val="0000FF"/>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EF7040-1610-450C-902C-336CE2382C01}"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74A82C9-0134-4EDC-8BDF-2E2ED21F0375}" type="slidenum">
              <a:rPr lang="en-US" altLang="zh-CN"/>
              <a:pPr/>
              <a:t>17</a:t>
            </a:fld>
            <a:r>
              <a:rPr lang="en-US" altLang="zh-CN"/>
              <a:t>/112</a:t>
            </a:r>
          </a:p>
        </p:txBody>
      </p:sp>
      <p:sp>
        <p:nvSpPr>
          <p:cNvPr id="334850"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34851" name="Rectangle 3"/>
          <p:cNvSpPr>
            <a:spLocks noGrp="1" noChangeArrowheads="1"/>
          </p:cNvSpPr>
          <p:nvPr>
            <p:ph type="body" idx="1"/>
          </p:nvPr>
        </p:nvSpPr>
        <p:spPr>
          <a:xfrm>
            <a:off x="1066800" y="1166813"/>
            <a:ext cx="7773988" cy="2870200"/>
          </a:xfrm>
        </p:spPr>
        <p:txBody>
          <a:bodyPr/>
          <a:lstStyle/>
          <a:p>
            <a:pPr>
              <a:buFont typeface="Wingdings" pitchFamily="2" charset="2"/>
              <a:buNone/>
            </a:pPr>
            <a:r>
              <a:rPr lang="zh-CN" altLang="en-US" dirty="0">
                <a:solidFill>
                  <a:srgbClr val="FF3300"/>
                </a:solidFill>
                <a:latin typeface="楷体_GB2312" pitchFamily="49" charset="-122"/>
                <a:ea typeface="楷体_GB2312" pitchFamily="49" charset="-122"/>
              </a:rPr>
              <a:t>证</a:t>
            </a:r>
            <a:r>
              <a:rPr lang="en-US" altLang="zh-CN" dirty="0">
                <a:solidFill>
                  <a:srgbClr val="FF3300"/>
                </a:solidFill>
                <a:latin typeface="楷体_GB2312" pitchFamily="49" charset="-122"/>
                <a:ea typeface="楷体_GB2312" pitchFamily="49" charset="-122"/>
                <a:sym typeface="Wingdings" pitchFamily="2" charset="2"/>
              </a:rPr>
              <a:t>:</a:t>
            </a:r>
            <a:r>
              <a:rPr lang="en-US" altLang="zh-CN" dirty="0">
                <a:solidFill>
                  <a:srgbClr val="0000FF"/>
                </a:solidFill>
                <a:latin typeface="楷体_GB2312" pitchFamily="49" charset="-122"/>
                <a:ea typeface="楷体_GB2312" pitchFamily="49" charset="-122"/>
                <a:sym typeface="Wingdings" pitchFamily="2" charset="2"/>
              </a:rPr>
              <a:t> (</a:t>
            </a:r>
            <a:r>
              <a:rPr lang="zh-CN" altLang="en-US" dirty="0">
                <a:solidFill>
                  <a:srgbClr val="0000FF"/>
                </a:solidFill>
                <a:latin typeface="楷体_GB2312" pitchFamily="49" charset="-122"/>
                <a:ea typeface="楷体_GB2312" pitchFamily="49" charset="-122"/>
                <a:sym typeface="Wingdings" pitchFamily="2" charset="2"/>
              </a:rPr>
              <a:t>续</a:t>
            </a:r>
            <a:r>
              <a:rPr lang="en-US" altLang="zh-CN" dirty="0">
                <a:solidFill>
                  <a:srgbClr val="0000FF"/>
                </a:solidFill>
                <a:latin typeface="楷体_GB2312" pitchFamily="49" charset="-122"/>
                <a:ea typeface="楷体_GB2312" pitchFamily="49" charset="-122"/>
                <a:sym typeface="Wingdings" pitchFamily="2" charset="2"/>
              </a:rPr>
              <a:t>)</a:t>
            </a:r>
            <a:r>
              <a:rPr lang="zh-CN" altLang="en-US" dirty="0">
                <a:solidFill>
                  <a:srgbClr val="0000FF"/>
                </a:solidFill>
                <a:latin typeface="楷体_GB2312" pitchFamily="49" charset="-122"/>
                <a:ea typeface="楷体_GB2312" pitchFamily="49" charset="-122"/>
                <a:sym typeface="Wingdings" pitchFamily="2" charset="2"/>
              </a:rPr>
              <a:t>（</a:t>
            </a:r>
            <a:r>
              <a:rPr lang="zh-CN" altLang="en-US" dirty="0">
                <a:solidFill>
                  <a:srgbClr val="0000FF"/>
                </a:solidFill>
                <a:latin typeface="楷体_GB2312" pitchFamily="49" charset="-122"/>
                <a:ea typeface="楷体_GB2312" pitchFamily="49" charset="-122"/>
              </a:rPr>
              <a:t>直接证明法可采用如下步骤进行）</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1)(</a:t>
            </a:r>
            <a:r>
              <a:rPr lang="en-US" altLang="zh-CN" sz="2400" b="0" dirty="0">
                <a:solidFill>
                  <a:srgbClr val="0000FF"/>
                </a:solidFill>
                <a:latin typeface="楷体_GB2312" pitchFamily="49" charset="-122"/>
                <a:ea typeface="楷体_GB2312" pitchFamily="49" charset="-122"/>
                <a:sym typeface="Symbol" pitchFamily="18" charset="2"/>
              </a:rPr>
              <a:t></a:t>
            </a:r>
            <a:r>
              <a:rPr lang="en-US" altLang="zh-CN" sz="2400" b="0" dirty="0">
                <a:solidFill>
                  <a:srgbClr val="0000FF"/>
                </a:solidFill>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rPr>
              <a:t>)[Man(x) </a:t>
            </a:r>
            <a:r>
              <a:rPr lang="en-US" altLang="zh-CN" sz="2400" b="0" dirty="0">
                <a:solidFill>
                  <a:srgbClr val="0000FF"/>
                </a:solidFill>
                <a:latin typeface="楷体_GB2312" pitchFamily="49" charset="-122"/>
                <a:ea typeface="楷体_GB2312" pitchFamily="49" charset="-122"/>
                <a:sym typeface="Symbol" pitchFamily="18" charset="2"/>
              </a:rPr>
              <a:t>Mortal(x)</a:t>
            </a:r>
            <a:r>
              <a:rPr lang="en-US" altLang="zh-CN" sz="2400" dirty="0">
                <a:solidFill>
                  <a:srgbClr val="0000FF"/>
                </a:solidFill>
                <a:latin typeface="楷体_GB2312" pitchFamily="49" charset="-122"/>
                <a:ea typeface="楷体_GB2312" pitchFamily="49" charset="-122"/>
              </a:rPr>
              <a:t>]    P</a:t>
            </a:r>
          </a:p>
          <a:p>
            <a:pPr>
              <a:buFont typeface="Wingdings" pitchFamily="2" charset="2"/>
              <a:buNone/>
            </a:pPr>
            <a:r>
              <a:rPr lang="en-US" altLang="zh-CN" sz="2400" dirty="0">
                <a:solidFill>
                  <a:srgbClr val="0000FF"/>
                </a:solidFill>
                <a:latin typeface="楷体_GB2312" pitchFamily="49" charset="-122"/>
                <a:ea typeface="楷体_GB2312" pitchFamily="49" charset="-122"/>
              </a:rPr>
              <a:t>  2) Man(s) </a:t>
            </a:r>
            <a:r>
              <a:rPr lang="en-US" altLang="zh-CN" sz="2400" b="0" dirty="0">
                <a:solidFill>
                  <a:srgbClr val="0000FF"/>
                </a:solidFill>
                <a:latin typeface="楷体_GB2312" pitchFamily="49" charset="-122"/>
                <a:ea typeface="楷体_GB2312" pitchFamily="49" charset="-122"/>
                <a:sym typeface="Symbol" pitchFamily="18" charset="2"/>
              </a:rPr>
              <a:t>Mortal(s)</a:t>
            </a:r>
            <a:r>
              <a:rPr lang="en-US" altLang="zh-CN" sz="2400" dirty="0">
                <a:solidFill>
                  <a:srgbClr val="0000FF"/>
                </a:solidFill>
                <a:latin typeface="楷体_GB2312" pitchFamily="49" charset="-122"/>
                <a:ea typeface="楷体_GB2312" pitchFamily="49" charset="-122"/>
              </a:rPr>
              <a:t>         US 1) </a:t>
            </a:r>
          </a:p>
          <a:p>
            <a:pPr>
              <a:buFont typeface="Wingdings" pitchFamily="2" charset="2"/>
              <a:buNone/>
            </a:pPr>
            <a:r>
              <a:rPr lang="en-US" altLang="zh-CN" sz="2400" dirty="0">
                <a:solidFill>
                  <a:srgbClr val="0000FF"/>
                </a:solidFill>
                <a:latin typeface="楷体_GB2312" pitchFamily="49" charset="-122"/>
                <a:ea typeface="楷体_GB2312" pitchFamily="49" charset="-122"/>
              </a:rPr>
              <a:t>  3) Man(s)                     P</a:t>
            </a:r>
          </a:p>
          <a:p>
            <a:pPr>
              <a:buFont typeface="Wingdings" pitchFamily="2" charset="2"/>
              <a:buNone/>
            </a:pPr>
            <a:r>
              <a:rPr lang="en-US" altLang="zh-CN" sz="2400" dirty="0">
                <a:solidFill>
                  <a:srgbClr val="0000FF"/>
                </a:solidFill>
                <a:latin typeface="楷体_GB2312" pitchFamily="49" charset="-122"/>
                <a:ea typeface="楷体_GB2312" pitchFamily="49" charset="-122"/>
              </a:rPr>
              <a:t>  4) Mortal(s)                  T(2,3)I</a:t>
            </a:r>
            <a:r>
              <a:rPr lang="en-US" altLang="zh-CN" sz="2400" baseline="-25000" dirty="0">
                <a:solidFill>
                  <a:srgbClr val="0000FF"/>
                </a:solidFill>
                <a:latin typeface="楷体_GB2312" pitchFamily="49" charset="-122"/>
                <a:ea typeface="楷体_GB2312" pitchFamily="49" charset="-122"/>
              </a:rPr>
              <a:t>3</a:t>
            </a:r>
            <a:r>
              <a:rPr lang="en-US" altLang="zh-CN" sz="2400" dirty="0">
                <a:solidFill>
                  <a:srgbClr val="0000FF"/>
                </a:solidFill>
                <a:latin typeface="楷体_GB2312" pitchFamily="49" charset="-122"/>
                <a:ea typeface="楷体_GB2312" pitchFamily="49" charset="-122"/>
              </a:rPr>
              <a:t>       </a:t>
            </a:r>
          </a:p>
          <a:p>
            <a:pPr>
              <a:buFont typeface="Wingdings" pitchFamily="2" charset="2"/>
              <a:buNone/>
            </a:pPr>
            <a:r>
              <a:rPr lang="en-US" altLang="zh-CN" dirty="0">
                <a:solidFill>
                  <a:srgbClr val="0000FF"/>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2D0EF94-6347-4657-A69B-1E9A83C79406}"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33908FE-E410-45FC-A515-DAD2A93091E7}" type="slidenum">
              <a:rPr lang="en-US" altLang="zh-CN"/>
              <a:pPr/>
              <a:t>18</a:t>
            </a:fld>
            <a:r>
              <a:rPr lang="en-US" altLang="zh-CN"/>
              <a:t>/112</a:t>
            </a:r>
          </a:p>
        </p:txBody>
      </p:sp>
      <p:sp>
        <p:nvSpPr>
          <p:cNvPr id="335874"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35875" name="Rectangle 3"/>
          <p:cNvSpPr>
            <a:spLocks noGrp="1" noChangeArrowheads="1"/>
          </p:cNvSpPr>
          <p:nvPr>
            <p:ph type="body" idx="1"/>
          </p:nvPr>
        </p:nvSpPr>
        <p:spPr>
          <a:xfrm>
            <a:off x="1066800" y="1166813"/>
            <a:ext cx="7773988" cy="611579"/>
          </a:xfrm>
        </p:spPr>
        <p:txBody>
          <a:bodyPr/>
          <a:lstStyle/>
          <a:p>
            <a:pPr>
              <a:buClr>
                <a:srgbClr val="FF3300"/>
              </a:buClr>
              <a:buFont typeface="Wingdings" pitchFamily="2" charset="2"/>
              <a:buChar char="n"/>
            </a:pPr>
            <a:r>
              <a:rPr lang="zh-CN" altLang="en-US" dirty="0">
                <a:solidFill>
                  <a:srgbClr val="FF3300"/>
                </a:solidFill>
                <a:latin typeface="楷体_GB2312" pitchFamily="49" charset="-122"/>
                <a:ea typeface="楷体_GB2312" pitchFamily="49" charset="-122"/>
              </a:rPr>
              <a:t>例： （</a:t>
            </a:r>
            <a:r>
              <a:rPr lang="en-US" altLang="zh-CN" dirty="0" smtClean="0">
                <a:solidFill>
                  <a:srgbClr val="FF3300"/>
                </a:solidFill>
                <a:latin typeface="楷体_GB2312" pitchFamily="49" charset="-122"/>
                <a:ea typeface="楷体_GB2312" pitchFamily="49" charset="-122"/>
              </a:rPr>
              <a:t>p40 </a:t>
            </a:r>
            <a:r>
              <a:rPr lang="zh-CN" altLang="en-US" dirty="0">
                <a:solidFill>
                  <a:srgbClr val="FF3300"/>
                </a:solidFill>
                <a:latin typeface="楷体_GB2312" pitchFamily="49" charset="-122"/>
                <a:ea typeface="楷体_GB2312" pitchFamily="49" charset="-122"/>
              </a:rPr>
              <a:t>例</a:t>
            </a:r>
            <a:r>
              <a:rPr lang="en-US" altLang="zh-CN" dirty="0">
                <a:solidFill>
                  <a:srgbClr val="FF3300"/>
                </a:solidFill>
                <a:latin typeface="楷体_GB2312" pitchFamily="49" charset="-122"/>
                <a:ea typeface="楷体_GB2312" pitchFamily="49" charset="-122"/>
              </a:rPr>
              <a:t>2.19</a:t>
            </a:r>
            <a:r>
              <a:rPr lang="zh-CN" altLang="en-US" dirty="0">
                <a:solidFill>
                  <a:srgbClr val="FF3300"/>
                </a:solidFill>
                <a:latin typeface="楷体_GB2312" pitchFamily="49" charset="-122"/>
                <a:ea typeface="楷体_GB2312" pitchFamily="49" charset="-122"/>
              </a:rPr>
              <a:t>）</a:t>
            </a:r>
            <a:endParaRPr lang="zh-CN" altLang="en-US" dirty="0">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B44289-5AD7-4A57-85D4-88002D083C1C}"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CD3A1B2-4A11-4D08-9D21-945BEF818D0B}" type="slidenum">
              <a:rPr lang="en-US" altLang="zh-CN"/>
              <a:pPr/>
              <a:t>19</a:t>
            </a:fld>
            <a:r>
              <a:rPr lang="en-US" altLang="zh-CN"/>
              <a:t>/112</a:t>
            </a:r>
          </a:p>
        </p:txBody>
      </p:sp>
      <p:sp>
        <p:nvSpPr>
          <p:cNvPr id="343042"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43043" name="Rectangle 3"/>
          <p:cNvSpPr>
            <a:spLocks noGrp="1" noChangeArrowheads="1"/>
          </p:cNvSpPr>
          <p:nvPr>
            <p:ph type="body" idx="1"/>
          </p:nvPr>
        </p:nvSpPr>
        <p:spPr>
          <a:xfrm>
            <a:off x="1066800" y="1166813"/>
            <a:ext cx="7772400" cy="5219700"/>
          </a:xfrm>
        </p:spPr>
        <p:txBody>
          <a:bodyPr/>
          <a:lstStyle/>
          <a:p>
            <a:pPr>
              <a:buClr>
                <a:srgbClr val="FF3300"/>
              </a:buClr>
              <a:buFont typeface="Wingdings" pitchFamily="2" charset="2"/>
              <a:buChar char="n"/>
            </a:pPr>
            <a:r>
              <a:rPr lang="zh-CN" altLang="en-US" dirty="0">
                <a:solidFill>
                  <a:srgbClr val="FF3300"/>
                </a:solidFill>
                <a:latin typeface="楷体_GB2312" pitchFamily="49" charset="-122"/>
                <a:ea typeface="楷体_GB2312" pitchFamily="49" charset="-122"/>
              </a:rPr>
              <a:t>例</a:t>
            </a:r>
            <a:r>
              <a:rPr lang="en-US" altLang="zh-CN" dirty="0">
                <a:solidFill>
                  <a:srgbClr val="FF3300"/>
                </a:solidFill>
                <a:latin typeface="楷体_GB2312" pitchFamily="49" charset="-122"/>
                <a:ea typeface="楷体_GB2312" pitchFamily="49" charset="-122"/>
              </a:rPr>
              <a:t>5-2</a:t>
            </a:r>
            <a:r>
              <a:rPr lang="zh-CN" altLang="en-US" dirty="0">
                <a:solidFill>
                  <a:srgbClr val="FF3300"/>
                </a:solidFill>
                <a:latin typeface="楷体_GB2312" pitchFamily="49" charset="-122"/>
                <a:ea typeface="楷体_GB2312" pitchFamily="49" charset="-122"/>
              </a:rPr>
              <a:t>：试证</a:t>
            </a:r>
          </a:p>
          <a:p>
            <a:pPr>
              <a:buClr>
                <a:srgbClr val="FF3300"/>
              </a:buClr>
              <a:buFont typeface="Wingdings" pitchFamily="2" charset="2"/>
              <a:buNone/>
            </a:pPr>
            <a:r>
              <a:rPr lang="en-US" altLang="zh-CN"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a:t>
            </a:r>
            <a:r>
              <a:rPr lang="en-US" altLang="zh-CN" dirty="0">
                <a:solidFill>
                  <a:srgbClr val="CC0099"/>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C(x)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W(x)∧R(x)</a:t>
            </a:r>
            <a:r>
              <a:rPr lang="en-US" altLang="zh-CN" dirty="0">
                <a:solidFill>
                  <a:srgbClr val="CC0099"/>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a:t>
            </a:r>
            <a:r>
              <a:rPr lang="en-US" altLang="zh-CN" dirty="0">
                <a:solidFill>
                  <a:srgbClr val="CC0099"/>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C(x)∧Q(x)</a:t>
            </a:r>
            <a:r>
              <a:rPr lang="en-US" altLang="zh-CN" dirty="0">
                <a:solidFill>
                  <a:srgbClr val="CC0099"/>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sym typeface="Symbol" pitchFamily="18" charset="2"/>
              </a:rPr>
              <a:t></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a:t>
            </a:r>
            <a:r>
              <a:rPr lang="en-US" altLang="zh-CN" dirty="0">
                <a:solidFill>
                  <a:srgbClr val="CC0099"/>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Q(x)∧R(x)</a:t>
            </a:r>
            <a:r>
              <a:rPr lang="en-US" altLang="zh-CN" dirty="0">
                <a:solidFill>
                  <a:srgbClr val="CC0099"/>
                </a:solidFill>
                <a:latin typeface="楷体_GB2312" pitchFamily="49" charset="-122"/>
                <a:ea typeface="楷体_GB2312" pitchFamily="49" charset="-122"/>
              </a:rPr>
              <a:t>)</a:t>
            </a:r>
          </a:p>
          <a:p>
            <a:pPr>
              <a:buClr>
                <a:srgbClr val="FF3300"/>
              </a:buClr>
              <a:buFont typeface="Wingdings" pitchFamily="2" charset="2"/>
              <a:buNone/>
            </a:pPr>
            <a:r>
              <a:rPr lang="zh-CN" altLang="en-US" dirty="0">
                <a:solidFill>
                  <a:srgbClr val="B2B2B2"/>
                </a:solidFill>
                <a:latin typeface="楷体_GB2312" pitchFamily="49" charset="-122"/>
                <a:ea typeface="楷体_GB2312" pitchFamily="49" charset="-122"/>
              </a:rPr>
              <a:t>分析：</a:t>
            </a:r>
          </a:p>
          <a:p>
            <a:pPr>
              <a:buClr>
                <a:srgbClr val="FF3300"/>
              </a:buClr>
              <a:buFont typeface="Wingdings" pitchFamily="2" charset="2"/>
              <a:buNone/>
            </a:pPr>
            <a:r>
              <a:rPr lang="zh-CN" altLang="en-US" dirty="0">
                <a:solidFill>
                  <a:srgbClr val="B2B2B2"/>
                </a:solidFill>
                <a:latin typeface="楷体_GB2312" pitchFamily="49" charset="-122"/>
                <a:ea typeface="楷体_GB2312" pitchFamily="49" charset="-122"/>
              </a:rPr>
              <a:t>   前提： </a:t>
            </a:r>
            <a:r>
              <a:rPr lang="en-US" altLang="zh-CN"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sym typeface="Symbol" pitchFamily="18" charset="2"/>
              </a:rPr>
              <a:t></a:t>
            </a:r>
            <a:r>
              <a:rPr lang="en-US" altLang="zh-CN" dirty="0">
                <a:solidFill>
                  <a:srgbClr val="B2B2B2"/>
                </a:solidFill>
                <a:latin typeface="楷体_GB2312" pitchFamily="49" charset="-122"/>
                <a:ea typeface="楷体_GB2312" pitchFamily="49" charset="-122"/>
              </a:rPr>
              <a:t>x)(C(x)</a:t>
            </a:r>
            <a:r>
              <a:rPr lang="en-US" altLang="zh-CN" dirty="0">
                <a:solidFill>
                  <a:srgbClr val="B2B2B2"/>
                </a:solidFill>
                <a:latin typeface="楷体_GB2312" pitchFamily="49" charset="-122"/>
                <a:ea typeface="楷体_GB2312" pitchFamily="49" charset="-122"/>
                <a:sym typeface="Symbol" pitchFamily="18" charset="2"/>
              </a:rPr>
              <a:t></a:t>
            </a:r>
            <a:r>
              <a:rPr lang="en-US" altLang="zh-CN" dirty="0">
                <a:solidFill>
                  <a:srgbClr val="B2B2B2"/>
                </a:solidFill>
                <a:latin typeface="楷体_GB2312" pitchFamily="49" charset="-122"/>
                <a:ea typeface="楷体_GB2312" pitchFamily="49" charset="-122"/>
              </a:rPr>
              <a:t>W(x</a:t>
            </a:r>
            <a:r>
              <a:rPr lang="zh-CN" altLang="en-US" dirty="0">
                <a:solidFill>
                  <a:srgbClr val="B2B2B2"/>
                </a:solidFill>
                <a:latin typeface="楷体_GB2312" pitchFamily="49" charset="-122"/>
                <a:ea typeface="楷体_GB2312" pitchFamily="49" charset="-122"/>
              </a:rPr>
              <a:t>）∧ </a:t>
            </a:r>
            <a:r>
              <a:rPr lang="en-US" altLang="zh-CN" dirty="0">
                <a:solidFill>
                  <a:srgbClr val="B2B2B2"/>
                </a:solidFill>
                <a:latin typeface="楷体_GB2312" pitchFamily="49" charset="-122"/>
                <a:ea typeface="楷体_GB2312" pitchFamily="49" charset="-122"/>
              </a:rPr>
              <a:t>R(x))</a:t>
            </a:r>
            <a:r>
              <a:rPr lang="zh-CN" altLang="en-US"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dirty="0">
                <a:solidFill>
                  <a:srgbClr val="B2B2B2"/>
                </a:solidFill>
                <a:latin typeface="楷体_GB2312" pitchFamily="49" charset="-122"/>
                <a:ea typeface="楷体_GB2312" pitchFamily="49" charset="-122"/>
              </a:rPr>
              <a:t>          （</a:t>
            </a:r>
            <a:r>
              <a:rPr lang="zh-CN" altLang="en-US" dirty="0">
                <a:solidFill>
                  <a:srgbClr val="B2B2B2"/>
                </a:solidFill>
                <a:latin typeface="楷体_GB2312" pitchFamily="49" charset="-122"/>
                <a:ea typeface="楷体_GB2312" pitchFamily="49" charset="-122"/>
                <a:sym typeface="Symbol" pitchFamily="18" charset="2"/>
              </a:rPr>
              <a:t></a:t>
            </a:r>
            <a:r>
              <a:rPr lang="en-US" altLang="zh-CN" dirty="0">
                <a:solidFill>
                  <a:srgbClr val="B2B2B2"/>
                </a:solidFill>
                <a:latin typeface="楷体_GB2312" pitchFamily="49" charset="-122"/>
                <a:ea typeface="楷体_GB2312" pitchFamily="49" charset="-122"/>
              </a:rPr>
              <a:t>x</a:t>
            </a:r>
            <a:r>
              <a:rPr lang="zh-CN" altLang="en-US"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rPr>
              <a:t>(C(x)∧Q(x))</a:t>
            </a:r>
          </a:p>
          <a:p>
            <a:pPr>
              <a:buClr>
                <a:srgbClr val="FF3300"/>
              </a:buClr>
              <a:buFont typeface="Wingdings" pitchFamily="2" charset="2"/>
              <a:buNone/>
            </a:pPr>
            <a:r>
              <a:rPr lang="en-US" altLang="zh-CN" dirty="0">
                <a:solidFill>
                  <a:srgbClr val="B2B2B2"/>
                </a:solidFill>
                <a:latin typeface="楷体_GB2312" pitchFamily="49" charset="-122"/>
                <a:ea typeface="楷体_GB2312" pitchFamily="49" charset="-122"/>
              </a:rPr>
              <a:t>   </a:t>
            </a:r>
            <a:r>
              <a:rPr lang="zh-CN" altLang="en-US" dirty="0">
                <a:solidFill>
                  <a:srgbClr val="B2B2B2"/>
                </a:solidFill>
                <a:latin typeface="楷体_GB2312" pitchFamily="49" charset="-122"/>
                <a:ea typeface="楷体_GB2312" pitchFamily="49" charset="-122"/>
              </a:rPr>
              <a:t>结论： （</a:t>
            </a:r>
            <a:r>
              <a:rPr lang="zh-CN" altLang="en-US" dirty="0">
                <a:solidFill>
                  <a:srgbClr val="B2B2B2"/>
                </a:solidFill>
                <a:latin typeface="楷体_GB2312" pitchFamily="49" charset="-122"/>
                <a:ea typeface="楷体_GB2312" pitchFamily="49" charset="-122"/>
                <a:sym typeface="Symbol" pitchFamily="18" charset="2"/>
              </a:rPr>
              <a:t></a:t>
            </a:r>
            <a:r>
              <a:rPr lang="en-US" altLang="zh-CN" dirty="0">
                <a:solidFill>
                  <a:srgbClr val="B2B2B2"/>
                </a:solidFill>
                <a:latin typeface="楷体_GB2312" pitchFamily="49" charset="-122"/>
                <a:ea typeface="楷体_GB2312" pitchFamily="49" charset="-122"/>
              </a:rPr>
              <a:t>x</a:t>
            </a:r>
            <a:r>
              <a:rPr lang="zh-CN" altLang="en-US"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rPr>
              <a:t>(Q(x)∧R(x))</a:t>
            </a:r>
          </a:p>
          <a:p>
            <a:pPr>
              <a:buClr>
                <a:srgbClr val="FF3300"/>
              </a:buClr>
              <a:buFont typeface="Wingdings" pitchFamily="2" charset="2"/>
              <a:buNone/>
            </a:pPr>
            <a:r>
              <a:rPr lang="zh-CN" altLang="en-US" dirty="0">
                <a:solidFill>
                  <a:srgbClr val="B2B2B2"/>
                </a:solidFill>
                <a:latin typeface="楷体_GB2312" pitchFamily="49" charset="-122"/>
                <a:ea typeface="楷体_GB2312" pitchFamily="49" charset="-122"/>
              </a:rPr>
              <a:t>思路：在使用前提时，尽量先使用</a:t>
            </a:r>
            <a:r>
              <a:rPr lang="zh-CN" altLang="en-US" dirty="0">
                <a:solidFill>
                  <a:srgbClr val="B2B2B2"/>
                </a:solidFill>
                <a:latin typeface="楷体_GB2312" pitchFamily="49" charset="-122"/>
                <a:ea typeface="楷体_GB2312" pitchFamily="49" charset="-122"/>
                <a:sym typeface="Symbol" pitchFamily="18" charset="2"/>
              </a:rPr>
              <a:t>前提。因为成立，即有一个特定的个体</a:t>
            </a:r>
            <a:r>
              <a:rPr lang="en-US" altLang="zh-CN" dirty="0">
                <a:solidFill>
                  <a:srgbClr val="B2B2B2"/>
                </a:solidFill>
                <a:latin typeface="楷体_GB2312" pitchFamily="49" charset="-122"/>
                <a:ea typeface="楷体_GB2312" pitchFamily="49" charset="-122"/>
                <a:sym typeface="Symbol" pitchFamily="18" charset="2"/>
              </a:rPr>
              <a:t>c</a:t>
            </a:r>
            <a:r>
              <a:rPr lang="zh-CN" altLang="en-US" dirty="0">
                <a:solidFill>
                  <a:srgbClr val="B2B2B2"/>
                </a:solidFill>
                <a:latin typeface="楷体_GB2312" pitchFamily="49" charset="-122"/>
                <a:ea typeface="楷体_GB2312" pitchFamily="49" charset="-122"/>
                <a:sym typeface="Symbol" pitchFamily="18" charset="2"/>
              </a:rPr>
              <a:t>存在，并且</a:t>
            </a:r>
            <a:r>
              <a:rPr lang="en-US" altLang="zh-CN" dirty="0">
                <a:solidFill>
                  <a:srgbClr val="B2B2B2"/>
                </a:solidFill>
                <a:latin typeface="楷体_GB2312" pitchFamily="49" charset="-122"/>
                <a:ea typeface="楷体_GB2312" pitchFamily="49" charset="-122"/>
                <a:sym typeface="Symbol" pitchFamily="18" charset="2"/>
              </a:rPr>
              <a:t>c</a:t>
            </a:r>
            <a:r>
              <a:rPr lang="zh-CN" altLang="en-US" dirty="0">
                <a:solidFill>
                  <a:srgbClr val="B2B2B2"/>
                </a:solidFill>
                <a:latin typeface="楷体_GB2312" pitchFamily="49" charset="-122"/>
                <a:ea typeface="楷体_GB2312" pitchFamily="49" charset="-122"/>
                <a:sym typeface="Symbol" pitchFamily="18" charset="2"/>
              </a:rPr>
              <a:t>对前提中每个个体均成立，但反之不一定成立。</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119CA7-1070-45A4-A699-8905BE5E177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7DB39EF-BDA0-4C1A-AC36-35DDBA3D7CFC}" type="slidenum">
              <a:rPr lang="en-US" altLang="zh-CN"/>
              <a:pPr/>
              <a:t>2</a:t>
            </a:fld>
            <a:r>
              <a:rPr lang="en-US" altLang="zh-CN"/>
              <a:t>/112</a:t>
            </a:r>
          </a:p>
        </p:txBody>
      </p:sp>
      <p:sp>
        <p:nvSpPr>
          <p:cNvPr id="252930" name="Rectangle 2"/>
          <p:cNvSpPr>
            <a:spLocks noGrp="1" noChangeArrowheads="1"/>
          </p:cNvSpPr>
          <p:nvPr>
            <p:ph type="title"/>
          </p:nvPr>
        </p:nvSpPr>
        <p:spPr/>
        <p:txBody>
          <a:bodyPr/>
          <a:lstStyle/>
          <a:p>
            <a:r>
              <a:rPr lang="zh-CN" altLang="en-US">
                <a:solidFill>
                  <a:srgbClr val="FF0000"/>
                </a:solidFill>
                <a:latin typeface="楷体_GB2312" pitchFamily="49" charset="-122"/>
                <a:ea typeface="楷体_GB2312" pitchFamily="49" charset="-122"/>
              </a:rPr>
              <a:t>主要内容</a:t>
            </a:r>
          </a:p>
        </p:txBody>
      </p:sp>
      <p:sp>
        <p:nvSpPr>
          <p:cNvPr id="252931" name="Rectangle 3"/>
          <p:cNvSpPr>
            <a:spLocks noGrp="1" noChangeArrowheads="1"/>
          </p:cNvSpPr>
          <p:nvPr>
            <p:ph type="body" idx="1"/>
          </p:nvPr>
        </p:nvSpPr>
        <p:spPr>
          <a:xfrm>
            <a:off x="1066800" y="1166813"/>
            <a:ext cx="7773988" cy="1128643"/>
          </a:xfrm>
        </p:spPr>
        <p:txBody>
          <a:bodyPr/>
          <a:lstStyle/>
          <a:p>
            <a:pPr>
              <a:buClr>
                <a:srgbClr val="FF0000"/>
              </a:buClr>
              <a:buFont typeface="Wingdings" pitchFamily="2" charset="2"/>
              <a:buChar char="n"/>
            </a:pPr>
            <a:r>
              <a:rPr lang="en-US" altLang="zh-CN" dirty="0">
                <a:solidFill>
                  <a:srgbClr val="0000FF"/>
                </a:solidFill>
              </a:rPr>
              <a:t>1</a:t>
            </a:r>
            <a:r>
              <a:rPr lang="en-US" altLang="zh-CN" dirty="0" smtClean="0">
                <a:solidFill>
                  <a:srgbClr val="0000FF"/>
                </a:solidFill>
              </a:rPr>
              <a:t>.</a:t>
            </a:r>
            <a:r>
              <a:rPr lang="zh-CN" altLang="en-US" dirty="0" smtClean="0">
                <a:solidFill>
                  <a:srgbClr val="0000FF"/>
                </a:solidFill>
                <a:latin typeface="楷体_GB2312" pitchFamily="49" charset="-122"/>
                <a:ea typeface="楷体_GB2312" pitchFamily="49" charset="-122"/>
              </a:rPr>
              <a:t>谓词逻辑</a:t>
            </a:r>
            <a:r>
              <a:rPr lang="zh-CN" altLang="en-US" dirty="0">
                <a:solidFill>
                  <a:srgbClr val="0000FF"/>
                </a:solidFill>
                <a:latin typeface="楷体_GB2312" pitchFamily="49" charset="-122"/>
                <a:ea typeface="楷体_GB2312" pitchFamily="49" charset="-122"/>
              </a:rPr>
              <a:t>的推理方法</a:t>
            </a:r>
          </a:p>
          <a:p>
            <a:pPr>
              <a:buClr>
                <a:srgbClr val="FF0000"/>
              </a:buClr>
              <a:buFont typeface="Wingdings" pitchFamily="2" charset="2"/>
              <a:buChar char="n"/>
            </a:pP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消解</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归结</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法</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30ABD-7839-4D02-91F6-1A9A5AEE261A}"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23D222A-66C7-4E2D-9FDB-43EB9E1E0697}" type="slidenum">
              <a:rPr lang="en-US" altLang="zh-CN"/>
              <a:pPr/>
              <a:t>20</a:t>
            </a:fld>
            <a:r>
              <a:rPr lang="en-US" altLang="zh-CN"/>
              <a:t>/112</a:t>
            </a:r>
          </a:p>
        </p:txBody>
      </p:sp>
      <p:sp>
        <p:nvSpPr>
          <p:cNvPr id="356354"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56355" name="Rectangle 3"/>
          <p:cNvSpPr>
            <a:spLocks noGrp="1" noChangeArrowheads="1"/>
          </p:cNvSpPr>
          <p:nvPr>
            <p:ph type="body" idx="1"/>
          </p:nvPr>
        </p:nvSpPr>
        <p:spPr>
          <a:xfrm>
            <a:off x="1066800" y="1166813"/>
            <a:ext cx="7772400" cy="5219700"/>
          </a:xfrm>
        </p:spPr>
        <p:txBody>
          <a:bodyPr/>
          <a:lstStyle/>
          <a:p>
            <a:pPr>
              <a:buClr>
                <a:srgbClr val="FF3300"/>
              </a:buClr>
              <a:buFont typeface="Wingdings" pitchFamily="2" charset="2"/>
              <a:buChar char="n"/>
            </a:pPr>
            <a:r>
              <a:rPr lang="zh-CN" altLang="en-US">
                <a:solidFill>
                  <a:srgbClr val="FF3300"/>
                </a:solidFill>
                <a:latin typeface="楷体_GB2312" pitchFamily="49" charset="-122"/>
                <a:ea typeface="楷体_GB2312" pitchFamily="49" charset="-122"/>
              </a:rPr>
              <a:t>例</a:t>
            </a:r>
            <a:r>
              <a:rPr lang="en-US" altLang="zh-CN">
                <a:solidFill>
                  <a:srgbClr val="FF3300"/>
                </a:solidFill>
                <a:latin typeface="楷体_GB2312" pitchFamily="49" charset="-122"/>
                <a:ea typeface="楷体_GB2312" pitchFamily="49" charset="-122"/>
              </a:rPr>
              <a:t>5-2</a:t>
            </a:r>
            <a:r>
              <a:rPr lang="zh-CN" altLang="en-US">
                <a:solidFill>
                  <a:srgbClr val="FF3300"/>
                </a:solidFill>
                <a:latin typeface="楷体_GB2312" pitchFamily="49" charset="-122"/>
                <a:ea typeface="楷体_GB2312" pitchFamily="49" charset="-122"/>
              </a:rPr>
              <a:t>：试证</a:t>
            </a:r>
          </a:p>
          <a:p>
            <a:pPr>
              <a:buClr>
                <a:srgbClr val="FF3300"/>
              </a:buClr>
              <a:buFont typeface="Wingdings" pitchFamily="2" charset="2"/>
              <a:buNone/>
            </a:pPr>
            <a:r>
              <a:rPr lang="en-US" altLang="zh-CN">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x)</a:t>
            </a:r>
            <a:r>
              <a:rPr lang="en-US" altLang="zh-CN">
                <a:solidFill>
                  <a:srgbClr val="CC0099"/>
                </a:solidFill>
                <a:latin typeface="楷体_GB2312" pitchFamily="49" charset="-122"/>
                <a:ea typeface="楷体_GB2312" pitchFamily="49" charset="-122"/>
              </a:rPr>
              <a:t>(</a:t>
            </a:r>
            <a:r>
              <a:rPr lang="en-US" altLang="zh-CN">
                <a:latin typeface="楷体_GB2312" pitchFamily="49" charset="-122"/>
                <a:ea typeface="楷体_GB2312" pitchFamily="49" charset="-122"/>
              </a:rPr>
              <a:t>C(x)</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W(x)∧R(x)</a:t>
            </a:r>
            <a:r>
              <a:rPr lang="en-US" altLang="zh-CN">
                <a:solidFill>
                  <a:srgbClr val="CC0099"/>
                </a:solidFill>
                <a:latin typeface="楷体_GB2312" pitchFamily="49" charset="-122"/>
                <a:ea typeface="楷体_GB2312" pitchFamily="49" charset="-122"/>
              </a:rPr>
              <a:t>)</a:t>
            </a:r>
            <a:r>
              <a:rPr lang="en-US" altLang="zh-CN">
                <a:solidFill>
                  <a:srgbClr val="FF0000"/>
                </a:solidFill>
                <a:latin typeface="楷体_GB2312" pitchFamily="49" charset="-122"/>
                <a:ea typeface="楷体_GB2312" pitchFamily="49" charset="-122"/>
              </a:rPr>
              <a:t>∧</a:t>
            </a: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x)(C(x)∧Q(x)</a:t>
            </a:r>
            <a:r>
              <a:rPr lang="en-US" altLang="zh-CN">
                <a:solidFill>
                  <a:srgbClr val="CC0099"/>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sym typeface="Symbol" pitchFamily="18" charset="2"/>
              </a:rPr>
              <a:t></a:t>
            </a:r>
            <a:r>
              <a:rPr lang="zh-CN" altLang="en-US">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a:t>
            </a:r>
            <a:r>
              <a:rPr lang="en-US" altLang="zh-CN">
                <a:solidFill>
                  <a:srgbClr val="CC0099"/>
                </a:solidFill>
                <a:latin typeface="楷体_GB2312" pitchFamily="49" charset="-122"/>
                <a:ea typeface="楷体_GB2312" pitchFamily="49" charset="-122"/>
              </a:rPr>
              <a:t>(</a:t>
            </a:r>
            <a:r>
              <a:rPr lang="en-US" altLang="zh-CN">
                <a:latin typeface="楷体_GB2312" pitchFamily="49" charset="-122"/>
                <a:ea typeface="楷体_GB2312" pitchFamily="49" charset="-122"/>
              </a:rPr>
              <a:t>Q(x)∧R(x)</a:t>
            </a:r>
            <a:r>
              <a:rPr lang="en-US" altLang="zh-CN">
                <a:solidFill>
                  <a:srgbClr val="CC0099"/>
                </a:solidFill>
                <a:latin typeface="楷体_GB2312" pitchFamily="49" charset="-122"/>
                <a:ea typeface="楷体_GB2312" pitchFamily="49" charset="-122"/>
              </a:rPr>
              <a:t>)</a:t>
            </a:r>
          </a:p>
          <a:p>
            <a:pPr>
              <a:buClr>
                <a:srgbClr val="FF3300"/>
              </a:buClr>
              <a:buFont typeface="Wingdings" pitchFamily="2" charset="2"/>
              <a:buNone/>
            </a:pPr>
            <a:r>
              <a:rPr lang="zh-CN" altLang="en-US">
                <a:solidFill>
                  <a:srgbClr val="FF0000"/>
                </a:solidFill>
                <a:latin typeface="楷体_GB2312" pitchFamily="49" charset="-122"/>
                <a:ea typeface="楷体_GB2312" pitchFamily="49" charset="-122"/>
              </a:rPr>
              <a:t>分析：</a:t>
            </a:r>
          </a:p>
          <a:p>
            <a:pPr>
              <a:buClr>
                <a:srgbClr val="FF3300"/>
              </a:buClr>
              <a:buFont typeface="Wingdings" pitchFamily="2" charset="2"/>
              <a:buNone/>
            </a:pPr>
            <a:r>
              <a:rPr lang="zh-CN" altLang="en-US">
                <a:solidFill>
                  <a:srgbClr val="CC0099"/>
                </a:solidFill>
                <a:latin typeface="楷体_GB2312" pitchFamily="49" charset="-122"/>
                <a:ea typeface="楷体_GB2312" pitchFamily="49" charset="-122"/>
              </a:rPr>
              <a:t>   前提： </a:t>
            </a:r>
            <a:r>
              <a:rPr lang="en-US" altLang="zh-CN">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x)</a:t>
            </a:r>
            <a:r>
              <a:rPr lang="en-US" altLang="zh-CN">
                <a:solidFill>
                  <a:srgbClr val="CC0099"/>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C(x)</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W(x</a:t>
            </a:r>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R(x)</a:t>
            </a:r>
            <a:r>
              <a:rPr lang="en-US" altLang="zh-CN">
                <a:solidFill>
                  <a:srgbClr val="CC0099"/>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a:t>
            </a:r>
          </a:p>
          <a:p>
            <a:pPr>
              <a:buClr>
                <a:srgbClr val="FF3300"/>
              </a:buClr>
              <a:buFont typeface="Wingdings" pitchFamily="2" charset="2"/>
              <a:buNone/>
            </a:pPr>
            <a:r>
              <a:rPr lang="zh-CN" altLang="en-US">
                <a:solidFill>
                  <a:srgbClr val="0000FF"/>
                </a:solidFill>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a:t>
            </a:r>
            <a:r>
              <a:rPr lang="en-US" altLang="zh-CN">
                <a:solidFill>
                  <a:srgbClr val="CC0099"/>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C(x)∧Q(x)</a:t>
            </a:r>
            <a:r>
              <a:rPr lang="en-US" altLang="zh-CN">
                <a:solidFill>
                  <a:srgbClr val="CC0099"/>
                </a:solidFill>
                <a:latin typeface="楷体_GB2312" pitchFamily="49" charset="-122"/>
                <a:ea typeface="楷体_GB2312" pitchFamily="49" charset="-122"/>
              </a:rPr>
              <a:t>)</a:t>
            </a:r>
          </a:p>
          <a:p>
            <a:pPr>
              <a:buClr>
                <a:srgbClr val="FF3300"/>
              </a:buClr>
              <a:buFont typeface="Wingdings" pitchFamily="2" charset="2"/>
              <a:buNone/>
            </a:pPr>
            <a:r>
              <a:rPr lang="en-US" altLang="zh-CN">
                <a:solidFill>
                  <a:srgbClr val="0000FF"/>
                </a:solidFill>
                <a:latin typeface="楷体_GB2312" pitchFamily="49" charset="-122"/>
                <a:ea typeface="楷体_GB2312" pitchFamily="49" charset="-122"/>
              </a:rPr>
              <a:t>   </a:t>
            </a:r>
            <a:r>
              <a:rPr lang="zh-CN" altLang="en-US">
                <a:solidFill>
                  <a:srgbClr val="CC0099"/>
                </a:solidFill>
                <a:latin typeface="楷体_GB2312" pitchFamily="49" charset="-122"/>
                <a:ea typeface="楷体_GB2312" pitchFamily="49" charset="-122"/>
              </a:rPr>
              <a:t>结论：</a:t>
            </a:r>
            <a:r>
              <a:rPr lang="zh-CN" altLang="en-US">
                <a:solidFill>
                  <a:srgbClr val="0000FF"/>
                </a:solidFill>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a:t>
            </a:r>
            <a:r>
              <a:rPr lang="en-US" altLang="zh-CN">
                <a:solidFill>
                  <a:srgbClr val="CC0099"/>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Q(x)∧R(x)</a:t>
            </a:r>
            <a:r>
              <a:rPr lang="en-US" altLang="zh-CN">
                <a:solidFill>
                  <a:srgbClr val="CC0099"/>
                </a:solidFill>
                <a:latin typeface="楷体_GB2312" pitchFamily="49" charset="-122"/>
                <a:ea typeface="楷体_GB2312" pitchFamily="49" charset="-122"/>
              </a:rPr>
              <a:t>)</a:t>
            </a:r>
          </a:p>
          <a:p>
            <a:pPr>
              <a:buClr>
                <a:srgbClr val="FF3300"/>
              </a:buClr>
              <a:buFont typeface="Wingdings" pitchFamily="2" charset="2"/>
              <a:buNone/>
            </a:pPr>
            <a:r>
              <a:rPr lang="zh-CN" altLang="en-US">
                <a:solidFill>
                  <a:srgbClr val="B2B2B2"/>
                </a:solidFill>
                <a:latin typeface="楷体_GB2312" pitchFamily="49" charset="-122"/>
                <a:ea typeface="楷体_GB2312" pitchFamily="49" charset="-122"/>
              </a:rPr>
              <a:t>思路：在使用前提时，尽量先使用</a:t>
            </a:r>
            <a:r>
              <a:rPr lang="zh-CN" altLang="en-US">
                <a:solidFill>
                  <a:srgbClr val="B2B2B2"/>
                </a:solidFill>
                <a:latin typeface="楷体_GB2312" pitchFamily="49" charset="-122"/>
                <a:ea typeface="楷体_GB2312" pitchFamily="49" charset="-122"/>
                <a:sym typeface="Symbol" pitchFamily="18" charset="2"/>
              </a:rPr>
              <a:t>前提。因为成立，即有一个特定的个体</a:t>
            </a:r>
            <a:r>
              <a:rPr lang="en-US" altLang="zh-CN">
                <a:solidFill>
                  <a:srgbClr val="B2B2B2"/>
                </a:solidFill>
                <a:latin typeface="楷体_GB2312" pitchFamily="49" charset="-122"/>
                <a:ea typeface="楷体_GB2312" pitchFamily="49" charset="-122"/>
                <a:sym typeface="Symbol" pitchFamily="18" charset="2"/>
              </a:rPr>
              <a:t>c</a:t>
            </a:r>
            <a:r>
              <a:rPr lang="zh-CN" altLang="en-US">
                <a:solidFill>
                  <a:srgbClr val="B2B2B2"/>
                </a:solidFill>
                <a:latin typeface="楷体_GB2312" pitchFamily="49" charset="-122"/>
                <a:ea typeface="楷体_GB2312" pitchFamily="49" charset="-122"/>
                <a:sym typeface="Symbol" pitchFamily="18" charset="2"/>
              </a:rPr>
              <a:t>存在，并且</a:t>
            </a:r>
            <a:r>
              <a:rPr lang="en-US" altLang="zh-CN">
                <a:solidFill>
                  <a:srgbClr val="B2B2B2"/>
                </a:solidFill>
                <a:latin typeface="楷体_GB2312" pitchFamily="49" charset="-122"/>
                <a:ea typeface="楷体_GB2312" pitchFamily="49" charset="-122"/>
                <a:sym typeface="Symbol" pitchFamily="18" charset="2"/>
              </a:rPr>
              <a:t>c</a:t>
            </a:r>
            <a:r>
              <a:rPr lang="zh-CN" altLang="en-US">
                <a:solidFill>
                  <a:srgbClr val="B2B2B2"/>
                </a:solidFill>
                <a:latin typeface="楷体_GB2312" pitchFamily="49" charset="-122"/>
                <a:ea typeface="楷体_GB2312" pitchFamily="49" charset="-122"/>
                <a:sym typeface="Symbol" pitchFamily="18" charset="2"/>
              </a:rPr>
              <a:t>对前提中每个个体均成立，但反之不一定成立。</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4B5869-45FB-49D3-8008-45954C600904}"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3F5ABCC-BDE5-4603-AF96-DF98DBACAE9A}" type="slidenum">
              <a:rPr lang="en-US" altLang="zh-CN"/>
              <a:pPr/>
              <a:t>21</a:t>
            </a:fld>
            <a:r>
              <a:rPr lang="en-US" altLang="zh-CN"/>
              <a:t>/112</a:t>
            </a:r>
          </a:p>
        </p:txBody>
      </p:sp>
      <p:sp>
        <p:nvSpPr>
          <p:cNvPr id="355330"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55331" name="Rectangle 3"/>
          <p:cNvSpPr>
            <a:spLocks noGrp="1" noChangeArrowheads="1"/>
          </p:cNvSpPr>
          <p:nvPr>
            <p:ph type="body" idx="1"/>
          </p:nvPr>
        </p:nvSpPr>
        <p:spPr>
          <a:xfrm>
            <a:off x="1066800" y="1166813"/>
            <a:ext cx="7772400" cy="5219700"/>
          </a:xfrm>
        </p:spPr>
        <p:txBody>
          <a:bodyPr/>
          <a:lstStyle/>
          <a:p>
            <a:pPr>
              <a:buClr>
                <a:srgbClr val="FF3300"/>
              </a:buClr>
              <a:buFont typeface="Wingdings" pitchFamily="2" charset="2"/>
              <a:buChar char="n"/>
            </a:pPr>
            <a:r>
              <a:rPr lang="zh-CN" altLang="en-US">
                <a:solidFill>
                  <a:srgbClr val="FF3300"/>
                </a:solidFill>
                <a:latin typeface="楷体_GB2312" pitchFamily="49" charset="-122"/>
                <a:ea typeface="楷体_GB2312" pitchFamily="49" charset="-122"/>
              </a:rPr>
              <a:t>例</a:t>
            </a:r>
            <a:r>
              <a:rPr lang="en-US" altLang="zh-CN">
                <a:solidFill>
                  <a:srgbClr val="FF3300"/>
                </a:solidFill>
                <a:latin typeface="楷体_GB2312" pitchFamily="49" charset="-122"/>
                <a:ea typeface="楷体_GB2312" pitchFamily="49" charset="-122"/>
              </a:rPr>
              <a:t>5-2</a:t>
            </a:r>
            <a:r>
              <a:rPr lang="zh-CN" altLang="en-US">
                <a:solidFill>
                  <a:srgbClr val="FF3300"/>
                </a:solidFill>
                <a:latin typeface="楷体_GB2312" pitchFamily="49" charset="-122"/>
                <a:ea typeface="楷体_GB2312" pitchFamily="49" charset="-122"/>
              </a:rPr>
              <a:t>：试证</a:t>
            </a:r>
          </a:p>
          <a:p>
            <a:pPr>
              <a:buClr>
                <a:srgbClr val="FF3300"/>
              </a:buClr>
              <a:buFont typeface="Wingdings" pitchFamily="2" charset="2"/>
              <a:buNone/>
            </a:pP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x)(C(x)</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W(x)∧R(x))∧(</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x)(C(x)∧Q(x)) </a:t>
            </a:r>
            <a:r>
              <a:rPr lang="en-US" altLang="zh-CN">
                <a:latin typeface="楷体_GB2312" pitchFamily="49" charset="-122"/>
                <a:ea typeface="楷体_GB2312" pitchFamily="49" charset="-122"/>
                <a:sym typeface="Symbol" pitchFamily="18" charset="2"/>
              </a:rPr>
              <a:t></a:t>
            </a:r>
            <a:r>
              <a:rPr lang="zh-CN" altLang="en-US">
                <a:latin typeface="楷体_GB2312" pitchFamily="49" charset="-122"/>
                <a:ea typeface="楷体_GB2312" pitchFamily="49" charset="-122"/>
              </a:rPr>
              <a:t>（</a:t>
            </a:r>
            <a:r>
              <a:rPr lang="zh-CN"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(Q(x)∧R(x))</a:t>
            </a:r>
          </a:p>
          <a:p>
            <a:pPr>
              <a:buClr>
                <a:srgbClr val="FF3300"/>
              </a:buClr>
              <a:buFont typeface="Wingdings" pitchFamily="2" charset="2"/>
              <a:buNone/>
            </a:pPr>
            <a:r>
              <a:rPr lang="zh-CN" altLang="en-US">
                <a:latin typeface="楷体_GB2312" pitchFamily="49" charset="-122"/>
                <a:ea typeface="楷体_GB2312" pitchFamily="49" charset="-122"/>
              </a:rPr>
              <a:t>分析：</a:t>
            </a:r>
          </a:p>
          <a:p>
            <a:pPr>
              <a:buClr>
                <a:srgbClr val="FF3300"/>
              </a:buClr>
              <a:buFont typeface="Wingdings" pitchFamily="2" charset="2"/>
              <a:buNone/>
            </a:pPr>
            <a:r>
              <a:rPr lang="zh-CN" altLang="en-US">
                <a:latin typeface="楷体_GB2312" pitchFamily="49" charset="-122"/>
                <a:ea typeface="楷体_GB2312" pitchFamily="49" charset="-122"/>
              </a:rPr>
              <a:t>   前提： </a:t>
            </a: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x)(C(x)</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W(x</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R(x))</a:t>
            </a:r>
            <a:r>
              <a:rPr lang="zh-CN" altLang="en-US">
                <a:latin typeface="楷体_GB2312" pitchFamily="49" charset="-122"/>
                <a:ea typeface="楷体_GB2312" pitchFamily="49" charset="-122"/>
              </a:rPr>
              <a:t>，</a:t>
            </a:r>
          </a:p>
          <a:p>
            <a:pPr>
              <a:buClr>
                <a:srgbClr val="FF3300"/>
              </a:buClr>
              <a:buFont typeface="Wingdings" pitchFamily="2" charset="2"/>
              <a:buNone/>
            </a:pPr>
            <a:r>
              <a:rPr lang="zh-CN" altLang="en-US">
                <a:latin typeface="楷体_GB2312" pitchFamily="49" charset="-122"/>
                <a:ea typeface="楷体_GB2312" pitchFamily="49" charset="-122"/>
              </a:rPr>
              <a:t>          （</a:t>
            </a:r>
            <a:r>
              <a:rPr lang="zh-CN"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(C(x)∧Q(x))</a:t>
            </a:r>
          </a:p>
          <a:p>
            <a:pPr>
              <a:buClr>
                <a:srgbClr val="FF3300"/>
              </a:buClr>
              <a:buFont typeface="Wingdings" pitchFamily="2" charset="2"/>
              <a:buNone/>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结论： （</a:t>
            </a:r>
            <a:r>
              <a:rPr lang="zh-CN"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(Q(x)∧R(x))</a:t>
            </a:r>
          </a:p>
          <a:p>
            <a:pPr>
              <a:buClr>
                <a:srgbClr val="FF3300"/>
              </a:buClr>
              <a:buFont typeface="Wingdings" pitchFamily="2" charset="2"/>
              <a:buNone/>
            </a:pPr>
            <a:r>
              <a:rPr lang="zh-CN" altLang="en-US">
                <a:solidFill>
                  <a:srgbClr val="FF0000"/>
                </a:solidFill>
                <a:latin typeface="楷体_GB2312" pitchFamily="49" charset="-122"/>
                <a:ea typeface="楷体_GB2312" pitchFamily="49" charset="-122"/>
              </a:rPr>
              <a:t>思路：</a:t>
            </a:r>
            <a:r>
              <a:rPr lang="zh-CN" altLang="en-US">
                <a:solidFill>
                  <a:srgbClr val="CC0099"/>
                </a:solidFill>
                <a:latin typeface="楷体_GB2312" pitchFamily="49" charset="-122"/>
                <a:ea typeface="楷体_GB2312" pitchFamily="49" charset="-122"/>
              </a:rPr>
              <a:t>在使用前提时，尽量先使用</a:t>
            </a:r>
            <a:r>
              <a:rPr lang="zh-CN" altLang="en-US">
                <a:solidFill>
                  <a:srgbClr val="0000FF"/>
                </a:solidFill>
                <a:latin typeface="楷体_GB2312" pitchFamily="49" charset="-122"/>
                <a:ea typeface="楷体_GB2312" pitchFamily="49" charset="-122"/>
                <a:sym typeface="Symbol" pitchFamily="18" charset="2"/>
              </a:rPr>
              <a:t>前提。因为成立，即有一个特定的个体</a:t>
            </a:r>
            <a:r>
              <a:rPr lang="en-US" altLang="zh-CN">
                <a:solidFill>
                  <a:srgbClr val="0000FF"/>
                </a:solidFill>
                <a:latin typeface="楷体_GB2312" pitchFamily="49" charset="-122"/>
                <a:ea typeface="楷体_GB2312" pitchFamily="49" charset="-122"/>
                <a:sym typeface="Symbol" pitchFamily="18" charset="2"/>
              </a:rPr>
              <a:t>c</a:t>
            </a:r>
            <a:r>
              <a:rPr lang="zh-CN" altLang="en-US">
                <a:solidFill>
                  <a:srgbClr val="0000FF"/>
                </a:solidFill>
                <a:latin typeface="楷体_GB2312" pitchFamily="49" charset="-122"/>
                <a:ea typeface="楷体_GB2312" pitchFamily="49" charset="-122"/>
                <a:sym typeface="Symbol" pitchFamily="18" charset="2"/>
              </a:rPr>
              <a:t>存在，并且</a:t>
            </a:r>
            <a:r>
              <a:rPr lang="en-US" altLang="zh-CN">
                <a:solidFill>
                  <a:srgbClr val="0000FF"/>
                </a:solidFill>
                <a:latin typeface="楷体_GB2312" pitchFamily="49" charset="-122"/>
                <a:ea typeface="楷体_GB2312" pitchFamily="49" charset="-122"/>
                <a:sym typeface="Symbol" pitchFamily="18" charset="2"/>
              </a:rPr>
              <a:t>c</a:t>
            </a:r>
            <a:r>
              <a:rPr lang="zh-CN" altLang="en-US">
                <a:solidFill>
                  <a:srgbClr val="0000FF"/>
                </a:solidFill>
                <a:latin typeface="楷体_GB2312" pitchFamily="49" charset="-122"/>
                <a:ea typeface="楷体_GB2312" pitchFamily="49" charset="-122"/>
                <a:sym typeface="Symbol" pitchFamily="18" charset="2"/>
              </a:rPr>
              <a:t>对前提中每个个体均成立，但反之不一定成立。</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E43AA3-1954-4685-A976-FCEE3B4FFDF2}"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70E2E2B-2155-4D2C-A2EE-AF698FD0F92D}" type="slidenum">
              <a:rPr lang="en-US" altLang="zh-CN"/>
              <a:pPr/>
              <a:t>22</a:t>
            </a:fld>
            <a:r>
              <a:rPr lang="en-US" altLang="zh-CN"/>
              <a:t>/112</a:t>
            </a:r>
          </a:p>
        </p:txBody>
      </p:sp>
      <p:sp>
        <p:nvSpPr>
          <p:cNvPr id="363522"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63523" name="Rectangle 3"/>
          <p:cNvSpPr>
            <a:spLocks noGrp="1" noChangeArrowheads="1"/>
          </p:cNvSpPr>
          <p:nvPr>
            <p:ph type="body" idx="1"/>
          </p:nvPr>
        </p:nvSpPr>
        <p:spPr>
          <a:xfrm>
            <a:off x="1066800" y="1166813"/>
            <a:ext cx="7696200" cy="4083298"/>
          </a:xfrm>
        </p:spPr>
        <p:txBody>
          <a:bodyPr/>
          <a:lstStyle/>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证明：</a:t>
            </a:r>
          </a:p>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1</a:t>
            </a:r>
            <a:r>
              <a:rPr lang="zh-CN" altLang="en-US" sz="2400" dirty="0">
                <a:solidFill>
                  <a:srgbClr val="FF3300"/>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(C(x)∧Q(x))        P</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2</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 ∧ Q(a)             ES (1)</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rPr>
              <a:t>      (</a:t>
            </a:r>
            <a:r>
              <a:rPr lang="zh-CN" altLang="en-US" sz="2400" dirty="0">
                <a:solidFill>
                  <a:srgbClr val="B2B2B2"/>
                </a:solidFill>
                <a:latin typeface="楷体_GB2312" pitchFamily="49" charset="-122"/>
                <a:ea typeface="楷体_GB2312" pitchFamily="49" charset="-122"/>
              </a:rPr>
              <a:t>注：此处</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是</a:t>
            </a:r>
            <a:r>
              <a:rPr lang="zh-CN" altLang="en-US" sz="2400" u="sng" dirty="0">
                <a:solidFill>
                  <a:srgbClr val="B2B2B2"/>
                </a:solidFill>
                <a:latin typeface="楷体_GB2312" pitchFamily="49" charset="-122"/>
                <a:ea typeface="楷体_GB2312" pitchFamily="49" charset="-122"/>
              </a:rPr>
              <a:t>特定</a:t>
            </a:r>
            <a:r>
              <a:rPr lang="zh-CN" altLang="en-US" sz="2400" dirty="0">
                <a:solidFill>
                  <a:srgbClr val="B2B2B2"/>
                </a:solidFill>
                <a:latin typeface="楷体_GB2312" pitchFamily="49" charset="-122"/>
                <a:ea typeface="楷体_GB2312" pitchFamily="49" charset="-122"/>
              </a:rPr>
              <a:t>的）</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x)(C(x)</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W(x</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R(x))  P</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4</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W(a</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R(a))       US </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     （注：因（</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）中</a:t>
            </a:r>
            <a:r>
              <a:rPr lang="zh-CN" altLang="en-US"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任意</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的，所以此处可以</a:t>
            </a:r>
            <a:r>
              <a:rPr lang="zh-CN" altLang="en-US" sz="2400" dirty="0" smtClean="0">
                <a:solidFill>
                  <a:srgbClr val="B2B2B2"/>
                </a:solidFill>
                <a:latin typeface="楷体_GB2312" pitchFamily="49" charset="-122"/>
                <a:ea typeface="楷体_GB2312" pitchFamily="49" charset="-122"/>
              </a:rPr>
              <a:t>使用</a:t>
            </a:r>
            <a:r>
              <a:rPr lang="en-US" altLang="zh-CN" sz="2400" dirty="0" smtClean="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2)</a:t>
            </a:r>
            <a:r>
              <a:rPr lang="zh-CN" altLang="en-US" sz="2400" dirty="0">
                <a:solidFill>
                  <a:srgbClr val="B2B2B2"/>
                </a:solidFill>
                <a:latin typeface="楷体_GB2312" pitchFamily="49" charset="-122"/>
                <a:ea typeface="楷体_GB2312" pitchFamily="49" charset="-122"/>
              </a:rPr>
              <a:t>中的</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。若（</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）中是</a:t>
            </a:r>
            <a:r>
              <a:rPr lang="zh-CN" altLang="en-US"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楷体_GB2312" pitchFamily="49" charset="-122"/>
                <a:ea typeface="楷体_GB2312" pitchFamily="49" charset="-122"/>
              </a:rPr>
              <a:t> ，则此处不可用</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5</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                     T (2)I</a:t>
            </a:r>
            <a:r>
              <a:rPr lang="en-US" altLang="zh-CN" sz="2400" baseline="-25000" dirty="0">
                <a:solidFill>
                  <a:srgbClr val="B2B2B2"/>
                </a:solidFill>
                <a:latin typeface="楷体_GB2312" pitchFamily="49" charset="-122"/>
                <a:ea typeface="楷体_GB2312" pitchFamily="49" charset="-122"/>
              </a:rPr>
              <a:t>2</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E3BA7C-07E0-4F8B-89AE-A8EE2B5A2912}"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16E5962-CF2E-469D-9299-173566926E5D}" type="slidenum">
              <a:rPr lang="en-US" altLang="zh-CN"/>
              <a:pPr/>
              <a:t>23</a:t>
            </a:fld>
            <a:r>
              <a:rPr lang="en-US" altLang="zh-CN"/>
              <a:t>/112</a:t>
            </a:r>
          </a:p>
        </p:txBody>
      </p:sp>
      <p:sp>
        <p:nvSpPr>
          <p:cNvPr id="362498"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62499" name="Rectangle 3"/>
          <p:cNvSpPr>
            <a:spLocks noGrp="1" noChangeArrowheads="1"/>
          </p:cNvSpPr>
          <p:nvPr>
            <p:ph type="body" idx="1"/>
          </p:nvPr>
        </p:nvSpPr>
        <p:spPr>
          <a:xfrm>
            <a:off x="1066800" y="1166813"/>
            <a:ext cx="7696200" cy="4083298"/>
          </a:xfrm>
        </p:spPr>
        <p:txBody>
          <a:bodyPr/>
          <a:lstStyle/>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证明：</a:t>
            </a:r>
          </a:p>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1</a:t>
            </a:r>
            <a:r>
              <a:rPr lang="zh-CN" altLang="en-US" sz="2400" dirty="0">
                <a:solidFill>
                  <a:srgbClr val="FF3300"/>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(C(x)∧Q(x))        P</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C(</a:t>
            </a:r>
            <a:r>
              <a:rPr lang="en-US" altLang="zh-CN" sz="2400" dirty="0">
                <a:solidFill>
                  <a:srgbClr val="FF0000"/>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rPr>
              <a:t>) ∧ Q(</a:t>
            </a:r>
            <a:r>
              <a:rPr lang="en-US" altLang="zh-CN" sz="2400" dirty="0">
                <a:solidFill>
                  <a:srgbClr val="FF0000"/>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rPr>
              <a:t>)             ES (1)</a:t>
            </a:r>
          </a:p>
          <a:p>
            <a:pPr>
              <a:buClr>
                <a:srgbClr val="FF3300"/>
              </a:buClr>
              <a:buFont typeface="Wingdings" pitchFamily="2" charset="2"/>
              <a:buNone/>
            </a:pPr>
            <a:r>
              <a:rPr lang="en-US" altLang="zh-CN" sz="2400" dirty="0">
                <a:latin typeface="楷体_GB2312" pitchFamily="49" charset="-122"/>
                <a:ea typeface="楷体_GB2312" pitchFamily="49" charset="-122"/>
              </a:rPr>
              <a:t>      </a:t>
            </a:r>
            <a:r>
              <a:rPr lang="en-US" altLang="zh-CN" sz="2400" dirty="0">
                <a:solidFill>
                  <a:srgbClr val="CC0099"/>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注：此处</a:t>
            </a:r>
            <a:r>
              <a:rPr lang="en-US" altLang="zh-CN" sz="2400" dirty="0">
                <a:solidFill>
                  <a:srgbClr val="CC0099"/>
                </a:solidFill>
                <a:latin typeface="楷体_GB2312" pitchFamily="49" charset="-122"/>
                <a:ea typeface="楷体_GB2312" pitchFamily="49" charset="-122"/>
              </a:rPr>
              <a:t>a</a:t>
            </a:r>
            <a:r>
              <a:rPr lang="zh-CN" altLang="en-US" sz="2400" dirty="0">
                <a:solidFill>
                  <a:srgbClr val="CC0099"/>
                </a:solidFill>
                <a:latin typeface="楷体_GB2312" pitchFamily="49" charset="-122"/>
                <a:ea typeface="楷体_GB2312" pitchFamily="49" charset="-122"/>
              </a:rPr>
              <a:t>是</a:t>
            </a:r>
            <a:r>
              <a:rPr lang="zh-CN" altLang="en-US" sz="2400" u="sng" dirty="0">
                <a:solidFill>
                  <a:srgbClr val="CC0099"/>
                </a:solidFill>
                <a:latin typeface="楷体_GB2312" pitchFamily="49" charset="-122"/>
                <a:ea typeface="楷体_GB2312" pitchFamily="49" charset="-122"/>
              </a:rPr>
              <a:t>特定</a:t>
            </a:r>
            <a:r>
              <a:rPr lang="zh-CN" altLang="en-US" sz="2400" dirty="0">
                <a:solidFill>
                  <a:srgbClr val="CC0099"/>
                </a:solidFill>
                <a:latin typeface="楷体_GB2312" pitchFamily="49" charset="-122"/>
                <a:ea typeface="楷体_GB2312" pitchFamily="49" charset="-122"/>
              </a:rPr>
              <a:t>的）</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x)(C(x)</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W(x</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R(x))  P</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4</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W(a</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R(a))       US </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     （注：因（</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）中</a:t>
            </a:r>
            <a:r>
              <a:rPr lang="zh-CN" altLang="en-US"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任意</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的，所以此处可以</a:t>
            </a:r>
            <a:r>
              <a:rPr lang="zh-CN" altLang="en-US" sz="2400" dirty="0" smtClean="0">
                <a:solidFill>
                  <a:srgbClr val="B2B2B2"/>
                </a:solidFill>
                <a:latin typeface="楷体_GB2312" pitchFamily="49" charset="-122"/>
                <a:ea typeface="楷体_GB2312" pitchFamily="49" charset="-122"/>
              </a:rPr>
              <a:t>使用</a:t>
            </a:r>
            <a:r>
              <a:rPr lang="en-US" altLang="zh-CN" sz="2400" dirty="0" smtClean="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2)</a:t>
            </a:r>
            <a:r>
              <a:rPr lang="zh-CN" altLang="en-US" sz="2400" dirty="0">
                <a:solidFill>
                  <a:srgbClr val="B2B2B2"/>
                </a:solidFill>
                <a:latin typeface="楷体_GB2312" pitchFamily="49" charset="-122"/>
                <a:ea typeface="楷体_GB2312" pitchFamily="49" charset="-122"/>
              </a:rPr>
              <a:t>中的</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。若（</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）中是</a:t>
            </a:r>
            <a:r>
              <a:rPr lang="zh-CN" altLang="en-US"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楷体_GB2312" pitchFamily="49" charset="-122"/>
                <a:ea typeface="楷体_GB2312" pitchFamily="49" charset="-122"/>
              </a:rPr>
              <a:t> ，则此处不可用</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5</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                     T (2)I</a:t>
            </a:r>
            <a:r>
              <a:rPr lang="en-US" altLang="zh-CN" sz="2400" baseline="-25000" dirty="0">
                <a:solidFill>
                  <a:srgbClr val="B2B2B2"/>
                </a:solidFill>
                <a:latin typeface="楷体_GB2312" pitchFamily="49" charset="-122"/>
                <a:ea typeface="楷体_GB2312" pitchFamily="49" charset="-122"/>
              </a:rPr>
              <a:t>2</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6C1B5C-B782-48B2-A3E6-D796C52E4AD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730AA9B-075B-455B-8D9B-665A4D4BDB37}" type="slidenum">
              <a:rPr lang="en-US" altLang="zh-CN"/>
              <a:pPr/>
              <a:t>24</a:t>
            </a:fld>
            <a:r>
              <a:rPr lang="en-US" altLang="zh-CN"/>
              <a:t>/112</a:t>
            </a:r>
          </a:p>
        </p:txBody>
      </p:sp>
      <p:sp>
        <p:nvSpPr>
          <p:cNvPr id="361474"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61475" name="Rectangle 3"/>
          <p:cNvSpPr>
            <a:spLocks noGrp="1" noChangeArrowheads="1"/>
          </p:cNvSpPr>
          <p:nvPr>
            <p:ph type="body" idx="1"/>
          </p:nvPr>
        </p:nvSpPr>
        <p:spPr>
          <a:xfrm>
            <a:off x="1066800" y="1166813"/>
            <a:ext cx="7696200" cy="4083298"/>
          </a:xfrm>
        </p:spPr>
        <p:txBody>
          <a:bodyPr/>
          <a:lstStyle/>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证明：</a:t>
            </a:r>
          </a:p>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1</a:t>
            </a:r>
            <a:r>
              <a:rPr lang="zh-CN" altLang="en-US" sz="2400" dirty="0">
                <a:solidFill>
                  <a:srgbClr val="FF3300"/>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(C(x)∧Q(x))        P</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C(a) ∧ Q(a)             ES (1)</a:t>
            </a:r>
          </a:p>
          <a:p>
            <a:pPr>
              <a:buClr>
                <a:srgbClr val="FF3300"/>
              </a:buClr>
              <a:buFont typeface="Wingdings" pitchFamily="2" charset="2"/>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注：此处</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是</a:t>
            </a:r>
            <a:r>
              <a:rPr lang="zh-CN" altLang="en-US" sz="2400" u="sng" dirty="0">
                <a:latin typeface="楷体_GB2312" pitchFamily="49" charset="-122"/>
                <a:ea typeface="楷体_GB2312" pitchFamily="49" charset="-122"/>
              </a:rPr>
              <a:t>特定</a:t>
            </a:r>
            <a:r>
              <a:rPr lang="zh-CN" altLang="en-US" sz="2400" dirty="0">
                <a:latin typeface="楷体_GB2312" pitchFamily="49" charset="-122"/>
                <a:ea typeface="楷体_GB2312" pitchFamily="49" charset="-122"/>
              </a:rPr>
              <a:t>的）</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3</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x)(C(x)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W(x</a:t>
            </a: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R(x))  P</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4</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W(a</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R(a))       US </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     （注：因（</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）中</a:t>
            </a:r>
            <a:r>
              <a:rPr lang="zh-CN" altLang="en-US"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任意</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的，所以此处可以</a:t>
            </a:r>
            <a:r>
              <a:rPr lang="zh-CN" altLang="en-US" sz="2400" dirty="0" smtClean="0">
                <a:solidFill>
                  <a:srgbClr val="B2B2B2"/>
                </a:solidFill>
                <a:latin typeface="楷体_GB2312" pitchFamily="49" charset="-122"/>
                <a:ea typeface="楷体_GB2312" pitchFamily="49" charset="-122"/>
              </a:rPr>
              <a:t>使用</a:t>
            </a:r>
            <a:r>
              <a:rPr lang="en-US" altLang="zh-CN" sz="2400" dirty="0" smtClean="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2)</a:t>
            </a:r>
            <a:r>
              <a:rPr lang="zh-CN" altLang="en-US" sz="2400" dirty="0">
                <a:solidFill>
                  <a:srgbClr val="B2B2B2"/>
                </a:solidFill>
                <a:latin typeface="楷体_GB2312" pitchFamily="49" charset="-122"/>
                <a:ea typeface="楷体_GB2312" pitchFamily="49" charset="-122"/>
              </a:rPr>
              <a:t>中的</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。若（</a:t>
            </a: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）中是</a:t>
            </a:r>
            <a:r>
              <a:rPr lang="zh-CN" altLang="en-US"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楷体_GB2312" pitchFamily="49" charset="-122"/>
                <a:ea typeface="楷体_GB2312" pitchFamily="49" charset="-122"/>
              </a:rPr>
              <a:t> ，则此处不可用</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5</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                     T (2)I</a:t>
            </a:r>
            <a:r>
              <a:rPr lang="en-US" altLang="zh-CN" sz="2400" baseline="-25000" dirty="0">
                <a:solidFill>
                  <a:srgbClr val="B2B2B2"/>
                </a:solidFill>
                <a:latin typeface="楷体_GB2312" pitchFamily="49" charset="-122"/>
                <a:ea typeface="楷体_GB2312" pitchFamily="49" charset="-122"/>
              </a:rPr>
              <a:t>2</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46EBE6-1960-49AF-A657-910E4EC86D63}"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413DC62-720D-41DB-B56E-1D9277C5E942}" type="slidenum">
              <a:rPr lang="en-US" altLang="zh-CN"/>
              <a:pPr/>
              <a:t>25</a:t>
            </a:fld>
            <a:r>
              <a:rPr lang="en-US" altLang="zh-CN"/>
              <a:t>/112</a:t>
            </a:r>
          </a:p>
        </p:txBody>
      </p:sp>
      <p:sp>
        <p:nvSpPr>
          <p:cNvPr id="360450"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60451" name="Rectangle 3"/>
          <p:cNvSpPr>
            <a:spLocks noGrp="1" noChangeArrowheads="1"/>
          </p:cNvSpPr>
          <p:nvPr>
            <p:ph type="body" idx="1"/>
          </p:nvPr>
        </p:nvSpPr>
        <p:spPr>
          <a:xfrm>
            <a:off x="1066800" y="1166813"/>
            <a:ext cx="7696200" cy="4083298"/>
          </a:xfrm>
        </p:spPr>
        <p:txBody>
          <a:bodyPr/>
          <a:lstStyle/>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证明：</a:t>
            </a:r>
          </a:p>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1</a:t>
            </a:r>
            <a:r>
              <a:rPr lang="zh-CN" altLang="en-US" sz="2400" dirty="0">
                <a:solidFill>
                  <a:srgbClr val="FF3300"/>
                </a:solidFill>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(C(x)∧Q(x))        P</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C(a) ∧ Q(a)             ES (1)</a:t>
            </a:r>
          </a:p>
          <a:p>
            <a:pPr>
              <a:buClr>
                <a:srgbClr val="FF3300"/>
              </a:buClr>
              <a:buFont typeface="Wingdings" pitchFamily="2" charset="2"/>
              <a:buNone/>
            </a:pPr>
            <a:r>
              <a:rPr lang="en-US" altLang="zh-CN" sz="2400" b="0" dirty="0">
                <a:latin typeface="楷体_GB2312" pitchFamily="49" charset="-122"/>
                <a:ea typeface="楷体_GB2312" pitchFamily="49" charset="-122"/>
              </a:rPr>
              <a:t>      (</a:t>
            </a:r>
            <a:r>
              <a:rPr lang="zh-CN" altLang="en-US" sz="2400" b="0" dirty="0">
                <a:latin typeface="楷体_GB2312" pitchFamily="49" charset="-122"/>
                <a:ea typeface="楷体_GB2312" pitchFamily="49" charset="-122"/>
              </a:rPr>
              <a:t>注：此处</a:t>
            </a:r>
            <a:r>
              <a:rPr lang="en-US" altLang="zh-CN" sz="2400" b="0" dirty="0">
                <a:latin typeface="楷体_GB2312" pitchFamily="49" charset="-122"/>
                <a:ea typeface="楷体_GB2312" pitchFamily="49" charset="-122"/>
              </a:rPr>
              <a:t>a</a:t>
            </a:r>
            <a:r>
              <a:rPr lang="zh-CN" altLang="en-US" sz="2400" b="0" dirty="0">
                <a:latin typeface="楷体_GB2312" pitchFamily="49" charset="-122"/>
                <a:ea typeface="楷体_GB2312" pitchFamily="49" charset="-122"/>
              </a:rPr>
              <a:t>是</a:t>
            </a:r>
            <a:r>
              <a:rPr lang="zh-CN" altLang="en-US" sz="2400" b="0" u="sng" dirty="0">
                <a:latin typeface="楷体_GB2312" pitchFamily="49" charset="-122"/>
                <a:ea typeface="楷体_GB2312" pitchFamily="49" charset="-122"/>
              </a:rPr>
              <a:t>特定</a:t>
            </a:r>
            <a:r>
              <a:rPr lang="zh-CN" altLang="en-US" sz="2400" b="0" dirty="0">
                <a:latin typeface="楷体_GB2312" pitchFamily="49" charset="-122"/>
                <a:ea typeface="楷体_GB2312" pitchFamily="49" charset="-122"/>
              </a:rPr>
              <a:t>的）</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3</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x)(C(x)</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W(x</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R(x))  P</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4</a:t>
            </a:r>
            <a:r>
              <a:rPr lang="zh-CN" altLang="en-US" sz="2400" dirty="0">
                <a:solidFill>
                  <a:srgbClr val="FF0000"/>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C(</a:t>
            </a:r>
            <a:r>
              <a:rPr lang="en-US" altLang="zh-CN" sz="2400" dirty="0">
                <a:solidFill>
                  <a:srgbClr val="FF0000"/>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W(</a:t>
            </a:r>
            <a:r>
              <a:rPr lang="en-US" altLang="zh-CN" sz="2400" dirty="0">
                <a:solidFill>
                  <a:srgbClr val="FF0000"/>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R(</a:t>
            </a:r>
            <a:r>
              <a:rPr lang="en-US" altLang="zh-CN" sz="2400" dirty="0">
                <a:solidFill>
                  <a:srgbClr val="FF0000"/>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rPr>
              <a:t>))       US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3</a:t>
            </a:r>
            <a:r>
              <a:rPr lang="zh-CN" altLang="en-US" sz="2400" dirty="0">
                <a:solidFill>
                  <a:srgbClr val="0000FF"/>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CC0099"/>
                </a:solidFill>
                <a:latin typeface="楷体_GB2312" pitchFamily="49" charset="-122"/>
                <a:ea typeface="楷体_GB2312" pitchFamily="49" charset="-122"/>
              </a:rPr>
              <a:t>     （注：因（</a:t>
            </a:r>
            <a:r>
              <a:rPr lang="en-US" altLang="zh-CN" sz="2400" dirty="0">
                <a:solidFill>
                  <a:srgbClr val="CC0099"/>
                </a:solidFill>
                <a:latin typeface="楷体_GB2312" pitchFamily="49" charset="-122"/>
                <a:ea typeface="楷体_GB2312" pitchFamily="49" charset="-122"/>
              </a:rPr>
              <a:t>3</a:t>
            </a:r>
            <a:r>
              <a:rPr lang="zh-CN" altLang="en-US" sz="2400" dirty="0">
                <a:solidFill>
                  <a:srgbClr val="CC0099"/>
                </a:solidFill>
                <a:latin typeface="楷体_GB2312" pitchFamily="49" charset="-122"/>
                <a:ea typeface="楷体_GB2312" pitchFamily="49" charset="-122"/>
              </a:rPr>
              <a:t>）中</a:t>
            </a:r>
            <a:r>
              <a:rPr lang="zh-CN" altLang="en-US" sz="2400" dirty="0">
                <a:solidFill>
                  <a:srgbClr val="FF0000"/>
                </a:solidFill>
                <a:latin typeface="楷体_GB2312" pitchFamily="49" charset="-122"/>
                <a:ea typeface="楷体_GB2312" pitchFamily="49" charset="-122"/>
                <a:sym typeface="Symbol" pitchFamily="18" charset="2"/>
              </a:rPr>
              <a:t></a:t>
            </a:r>
            <a:r>
              <a:rPr lang="zh-CN" altLang="en-US" sz="2400" dirty="0">
                <a:solidFill>
                  <a:srgbClr val="CC0099"/>
                </a:solidFill>
                <a:latin typeface="Times New Roman"/>
                <a:ea typeface="楷体_GB2312" pitchFamily="49" charset="-122"/>
              </a:rPr>
              <a:t>“</a:t>
            </a:r>
            <a:r>
              <a:rPr lang="zh-CN" altLang="en-US" sz="2400" dirty="0">
                <a:solidFill>
                  <a:srgbClr val="CC0099"/>
                </a:solidFill>
                <a:latin typeface="楷体_GB2312" pitchFamily="49" charset="-122"/>
                <a:ea typeface="楷体_GB2312" pitchFamily="49" charset="-122"/>
              </a:rPr>
              <a:t>任意</a:t>
            </a:r>
            <a:r>
              <a:rPr lang="zh-CN" altLang="en-US" sz="2400" dirty="0">
                <a:solidFill>
                  <a:srgbClr val="CC0099"/>
                </a:solidFill>
                <a:latin typeface="Times New Roman"/>
                <a:ea typeface="楷体_GB2312" pitchFamily="49" charset="-122"/>
              </a:rPr>
              <a:t>”</a:t>
            </a:r>
            <a:r>
              <a:rPr lang="zh-CN" altLang="en-US" sz="2400" dirty="0">
                <a:solidFill>
                  <a:srgbClr val="CC0099"/>
                </a:solidFill>
                <a:latin typeface="楷体_GB2312" pitchFamily="49" charset="-122"/>
                <a:ea typeface="楷体_GB2312" pitchFamily="49" charset="-122"/>
              </a:rPr>
              <a:t>的，所以此处可以</a:t>
            </a:r>
            <a:r>
              <a:rPr lang="zh-CN" altLang="en-US" sz="2400" dirty="0" smtClean="0">
                <a:solidFill>
                  <a:srgbClr val="CC0099"/>
                </a:solidFill>
                <a:latin typeface="楷体_GB2312" pitchFamily="49" charset="-122"/>
                <a:ea typeface="楷体_GB2312" pitchFamily="49" charset="-122"/>
              </a:rPr>
              <a:t>使用</a:t>
            </a:r>
            <a:r>
              <a:rPr lang="en-US" altLang="zh-CN" sz="2400" dirty="0" smtClean="0">
                <a:solidFill>
                  <a:srgbClr val="CC0099"/>
                </a:solidFill>
                <a:latin typeface="楷体_GB2312" pitchFamily="49" charset="-122"/>
                <a:ea typeface="楷体_GB2312" pitchFamily="49" charset="-122"/>
              </a:rPr>
              <a:t>(</a:t>
            </a:r>
            <a:r>
              <a:rPr lang="en-US" altLang="zh-CN" sz="2400" dirty="0">
                <a:solidFill>
                  <a:srgbClr val="CC0099"/>
                </a:solidFill>
                <a:latin typeface="楷体_GB2312" pitchFamily="49" charset="-122"/>
                <a:ea typeface="楷体_GB2312" pitchFamily="49" charset="-122"/>
              </a:rPr>
              <a:t>2)</a:t>
            </a:r>
            <a:r>
              <a:rPr lang="zh-CN" altLang="en-US" sz="2400" dirty="0">
                <a:solidFill>
                  <a:srgbClr val="CC0099"/>
                </a:solidFill>
                <a:latin typeface="楷体_GB2312" pitchFamily="49" charset="-122"/>
                <a:ea typeface="楷体_GB2312" pitchFamily="49" charset="-122"/>
              </a:rPr>
              <a:t>中的</a:t>
            </a:r>
            <a:r>
              <a:rPr lang="en-US" altLang="zh-CN" sz="2400" dirty="0">
                <a:solidFill>
                  <a:srgbClr val="CC0099"/>
                </a:solidFill>
                <a:latin typeface="楷体_GB2312" pitchFamily="49" charset="-122"/>
                <a:ea typeface="楷体_GB2312" pitchFamily="49" charset="-122"/>
              </a:rPr>
              <a:t>a</a:t>
            </a:r>
            <a:r>
              <a:rPr lang="zh-CN" altLang="en-US" sz="2400" dirty="0">
                <a:solidFill>
                  <a:srgbClr val="CC0099"/>
                </a:solidFill>
                <a:latin typeface="楷体_GB2312" pitchFamily="49" charset="-122"/>
                <a:ea typeface="楷体_GB2312" pitchFamily="49" charset="-122"/>
              </a:rPr>
              <a:t>。若（</a:t>
            </a:r>
            <a:r>
              <a:rPr lang="en-US" altLang="zh-CN" sz="2400" dirty="0">
                <a:solidFill>
                  <a:srgbClr val="CC0099"/>
                </a:solidFill>
                <a:latin typeface="楷体_GB2312" pitchFamily="49" charset="-122"/>
                <a:ea typeface="楷体_GB2312" pitchFamily="49" charset="-122"/>
              </a:rPr>
              <a:t>3</a:t>
            </a:r>
            <a:r>
              <a:rPr lang="zh-CN" altLang="en-US" sz="2400" dirty="0">
                <a:solidFill>
                  <a:srgbClr val="CC0099"/>
                </a:solidFill>
                <a:latin typeface="楷体_GB2312" pitchFamily="49" charset="-122"/>
                <a:ea typeface="楷体_GB2312" pitchFamily="49" charset="-122"/>
              </a:rPr>
              <a:t>）中是</a:t>
            </a:r>
            <a:r>
              <a:rPr lang="zh-CN" altLang="en-US" sz="2400" dirty="0">
                <a:solidFill>
                  <a:srgbClr val="FF0000"/>
                </a:solidFill>
                <a:latin typeface="楷体_GB2312" pitchFamily="49" charset="-122"/>
                <a:ea typeface="楷体_GB2312" pitchFamily="49" charset="-122"/>
                <a:sym typeface="Symbol" pitchFamily="18" charset="2"/>
              </a:rPr>
              <a:t></a:t>
            </a:r>
            <a:r>
              <a:rPr lang="zh-CN" altLang="en-US" sz="2400" dirty="0">
                <a:solidFill>
                  <a:srgbClr val="CC0099"/>
                </a:solidFill>
                <a:latin typeface="楷体_GB2312" pitchFamily="49" charset="-122"/>
                <a:ea typeface="楷体_GB2312" pitchFamily="49" charset="-122"/>
              </a:rPr>
              <a:t> ，则此处不可用</a:t>
            </a:r>
            <a:r>
              <a:rPr lang="en-US" altLang="zh-CN" sz="2400" dirty="0">
                <a:solidFill>
                  <a:srgbClr val="CC0099"/>
                </a:solidFill>
                <a:latin typeface="楷体_GB2312" pitchFamily="49" charset="-122"/>
                <a:ea typeface="楷体_GB2312" pitchFamily="49" charset="-122"/>
              </a:rPr>
              <a:t>a</a:t>
            </a:r>
            <a:r>
              <a:rPr lang="zh-CN" altLang="en-US" sz="2400" dirty="0">
                <a:solidFill>
                  <a:srgbClr val="CC0099"/>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5</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C(a)                     T (2)I</a:t>
            </a:r>
            <a:r>
              <a:rPr lang="en-US" altLang="zh-CN" sz="2400" baseline="-25000" dirty="0">
                <a:solidFill>
                  <a:srgbClr val="B2B2B2"/>
                </a:solidFill>
                <a:latin typeface="楷体_GB2312" pitchFamily="49" charset="-122"/>
                <a:ea typeface="楷体_GB2312" pitchFamily="49" charset="-122"/>
              </a:rPr>
              <a:t>2</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BD50D6-1DA5-45DB-8381-C520768E50E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6651B5A-02F6-40B8-ABAB-E6BDD78B3474}" type="slidenum">
              <a:rPr lang="en-US" altLang="zh-CN"/>
              <a:pPr/>
              <a:t>26</a:t>
            </a:fld>
            <a:r>
              <a:rPr lang="en-US" altLang="zh-CN"/>
              <a:t>/112</a:t>
            </a:r>
          </a:p>
        </p:txBody>
      </p:sp>
      <p:sp>
        <p:nvSpPr>
          <p:cNvPr id="344066"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44067" name="Rectangle 3"/>
          <p:cNvSpPr>
            <a:spLocks noGrp="1" noChangeArrowheads="1"/>
          </p:cNvSpPr>
          <p:nvPr>
            <p:ph type="body" idx="1"/>
          </p:nvPr>
        </p:nvSpPr>
        <p:spPr>
          <a:xfrm>
            <a:off x="1066800" y="1166813"/>
            <a:ext cx="7696200" cy="4083298"/>
          </a:xfrm>
        </p:spPr>
        <p:txBody>
          <a:bodyPr/>
          <a:lstStyle/>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证明：</a:t>
            </a:r>
          </a:p>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1</a:t>
            </a:r>
            <a:r>
              <a:rPr lang="zh-CN" altLang="en-US" sz="2400" dirty="0">
                <a:solidFill>
                  <a:srgbClr val="FF3300"/>
                </a:solidFill>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(C(x)∧Q(x))        P</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C(a) ∧ Q(a)             ES (1)</a:t>
            </a:r>
          </a:p>
          <a:p>
            <a:pPr>
              <a:buClr>
                <a:srgbClr val="FF3300"/>
              </a:buClr>
              <a:buFont typeface="Wingdings" pitchFamily="2" charset="2"/>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注：此处</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是</a:t>
            </a:r>
            <a:r>
              <a:rPr lang="zh-CN" altLang="en-US" sz="2400" u="sng" dirty="0">
                <a:latin typeface="楷体_GB2312" pitchFamily="49" charset="-122"/>
                <a:ea typeface="楷体_GB2312" pitchFamily="49" charset="-122"/>
              </a:rPr>
              <a:t>特定</a:t>
            </a:r>
            <a:r>
              <a:rPr lang="zh-CN" altLang="en-US" sz="2400" dirty="0">
                <a:latin typeface="楷体_GB2312" pitchFamily="49" charset="-122"/>
                <a:ea typeface="楷体_GB2312" pitchFamily="49" charset="-122"/>
              </a:rPr>
              <a:t>的）</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3</a:t>
            </a:r>
            <a:r>
              <a:rPr lang="zh-CN" altLang="en-US"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x)(C(x)</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W(x</a:t>
            </a:r>
            <a:r>
              <a:rPr lang="zh-CN" altLang="en-US" sz="2400" b="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R(x))  P</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4</a:t>
            </a:r>
            <a:r>
              <a:rPr lang="zh-CN" altLang="en-US" sz="2400" dirty="0">
                <a:solidFill>
                  <a:srgbClr val="FF0000"/>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C(a)</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W(a</a:t>
            </a:r>
            <a:r>
              <a:rPr lang="zh-CN" altLang="en-US" sz="2400" b="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R(a))       US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3</a:t>
            </a:r>
            <a:r>
              <a:rPr lang="zh-CN" altLang="en-US" sz="2400" b="0" dirty="0">
                <a:latin typeface="楷体_GB2312" pitchFamily="49" charset="-122"/>
                <a:ea typeface="楷体_GB2312" pitchFamily="49" charset="-122"/>
              </a:rPr>
              <a:t>）</a:t>
            </a:r>
          </a:p>
          <a:p>
            <a:pPr>
              <a:buClr>
                <a:srgbClr val="FF3300"/>
              </a:buClr>
              <a:buFont typeface="Wingdings" pitchFamily="2" charset="2"/>
              <a:buNone/>
            </a:pPr>
            <a:r>
              <a:rPr lang="zh-CN" altLang="en-US" sz="2400" b="0" dirty="0">
                <a:latin typeface="楷体_GB2312" pitchFamily="49" charset="-122"/>
                <a:ea typeface="楷体_GB2312" pitchFamily="49" charset="-122"/>
              </a:rPr>
              <a:t>     （注：因（</a:t>
            </a:r>
            <a:r>
              <a:rPr lang="en-US" altLang="zh-CN" sz="2400" b="0" dirty="0">
                <a:latin typeface="楷体_GB2312" pitchFamily="49" charset="-122"/>
                <a:ea typeface="楷体_GB2312" pitchFamily="49" charset="-122"/>
              </a:rPr>
              <a:t>3</a:t>
            </a:r>
            <a:r>
              <a:rPr lang="zh-CN" altLang="en-US" sz="2400" b="0" dirty="0">
                <a:latin typeface="楷体_GB2312" pitchFamily="49" charset="-122"/>
                <a:ea typeface="楷体_GB2312" pitchFamily="49" charset="-122"/>
              </a:rPr>
              <a:t>）中</a:t>
            </a:r>
            <a:r>
              <a:rPr lang="zh-CN" altLang="en-US" sz="2400" b="0" dirty="0">
                <a:latin typeface="楷体_GB2312" pitchFamily="49" charset="-122"/>
                <a:ea typeface="楷体_GB2312" pitchFamily="49" charset="-122"/>
                <a:sym typeface="Symbol" pitchFamily="18" charset="2"/>
              </a:rPr>
              <a:t></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任意</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的，所以此处可以</a:t>
            </a:r>
            <a:r>
              <a:rPr lang="zh-CN" altLang="en-US" sz="2400" b="0" dirty="0" smtClean="0">
                <a:latin typeface="楷体_GB2312" pitchFamily="49" charset="-122"/>
                <a:ea typeface="楷体_GB2312" pitchFamily="49" charset="-122"/>
              </a:rPr>
              <a:t>使用</a:t>
            </a:r>
            <a:r>
              <a:rPr lang="en-US" altLang="zh-CN" sz="2400" b="0" dirty="0" smtClean="0">
                <a:latin typeface="楷体_GB2312" pitchFamily="49" charset="-122"/>
                <a:ea typeface="楷体_GB2312" pitchFamily="49" charset="-122"/>
              </a:rPr>
              <a:t>(</a:t>
            </a:r>
            <a:r>
              <a:rPr lang="en-US" altLang="zh-CN" sz="2400" b="0" dirty="0">
                <a:latin typeface="楷体_GB2312" pitchFamily="49" charset="-122"/>
                <a:ea typeface="楷体_GB2312" pitchFamily="49" charset="-122"/>
              </a:rPr>
              <a:t>2)</a:t>
            </a:r>
            <a:r>
              <a:rPr lang="zh-CN" altLang="en-US" sz="2400" b="0" dirty="0">
                <a:latin typeface="楷体_GB2312" pitchFamily="49" charset="-122"/>
                <a:ea typeface="楷体_GB2312" pitchFamily="49" charset="-122"/>
              </a:rPr>
              <a:t>中的</a:t>
            </a:r>
            <a:r>
              <a:rPr lang="en-US" altLang="zh-CN" sz="2400" b="0" dirty="0">
                <a:latin typeface="楷体_GB2312" pitchFamily="49" charset="-122"/>
                <a:ea typeface="楷体_GB2312" pitchFamily="49" charset="-122"/>
              </a:rPr>
              <a:t>a</a:t>
            </a:r>
            <a:r>
              <a:rPr lang="zh-CN" altLang="en-US" sz="2400" b="0" dirty="0">
                <a:latin typeface="楷体_GB2312" pitchFamily="49" charset="-122"/>
                <a:ea typeface="楷体_GB2312" pitchFamily="49" charset="-122"/>
              </a:rPr>
              <a:t>。若（</a:t>
            </a:r>
            <a:r>
              <a:rPr lang="en-US" altLang="zh-CN" sz="2400" b="0" dirty="0">
                <a:latin typeface="楷体_GB2312" pitchFamily="49" charset="-122"/>
                <a:ea typeface="楷体_GB2312" pitchFamily="49" charset="-122"/>
              </a:rPr>
              <a:t>3</a:t>
            </a:r>
            <a:r>
              <a:rPr lang="zh-CN" altLang="en-US" sz="2400" b="0" dirty="0">
                <a:latin typeface="楷体_GB2312" pitchFamily="49" charset="-122"/>
                <a:ea typeface="楷体_GB2312" pitchFamily="49" charset="-122"/>
              </a:rPr>
              <a:t>）中是</a:t>
            </a:r>
            <a:r>
              <a:rPr lang="zh-CN" altLang="en-US" sz="2400" b="0" dirty="0">
                <a:latin typeface="楷体_GB2312" pitchFamily="49" charset="-122"/>
                <a:ea typeface="楷体_GB2312" pitchFamily="49" charset="-122"/>
                <a:sym typeface="Symbol" pitchFamily="18" charset="2"/>
              </a:rPr>
              <a:t></a:t>
            </a:r>
            <a:r>
              <a:rPr lang="zh-CN" altLang="en-US" sz="2400" b="0" dirty="0">
                <a:latin typeface="楷体_GB2312" pitchFamily="49" charset="-122"/>
                <a:ea typeface="楷体_GB2312" pitchFamily="49" charset="-122"/>
              </a:rPr>
              <a:t> ，则此处不可用</a:t>
            </a:r>
            <a:r>
              <a:rPr lang="en-US" altLang="zh-CN" sz="2400" b="0" dirty="0">
                <a:latin typeface="楷体_GB2312" pitchFamily="49" charset="-122"/>
                <a:ea typeface="楷体_GB2312" pitchFamily="49" charset="-122"/>
              </a:rPr>
              <a:t>a</a:t>
            </a:r>
            <a:r>
              <a:rPr lang="zh-CN" altLang="en-US" sz="2400" b="0" dirty="0">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5</a:t>
            </a:r>
            <a:r>
              <a:rPr lang="zh-CN" altLang="en-US" sz="2400" dirty="0">
                <a:solidFill>
                  <a:srgbClr val="FF0000"/>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rPr>
              <a:t>C(a)                     </a:t>
            </a:r>
            <a:r>
              <a:rPr lang="en-US" altLang="zh-CN" sz="2400" dirty="0">
                <a:solidFill>
                  <a:srgbClr val="0000FF"/>
                </a:solidFill>
                <a:latin typeface="楷体_GB2312" pitchFamily="49" charset="-122"/>
                <a:ea typeface="楷体_GB2312" pitchFamily="49" charset="-122"/>
              </a:rPr>
              <a:t>T (2)I</a:t>
            </a:r>
            <a:r>
              <a:rPr lang="en-US" altLang="zh-CN" sz="2400" baseline="-25000" dirty="0">
                <a:solidFill>
                  <a:srgbClr val="0000FF"/>
                </a:solidFill>
                <a:latin typeface="楷体_GB2312" pitchFamily="49" charset="-122"/>
                <a:ea typeface="楷体_GB2312" pitchFamily="49" charset="-122"/>
              </a:rPr>
              <a:t>2</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DCA834-CB63-4C12-8734-902D287BC1E2}"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6F702B1-1EE2-449A-8EEA-C767F6C54A7C}" type="slidenum">
              <a:rPr lang="en-US" altLang="zh-CN"/>
              <a:pPr/>
              <a:t>27</a:t>
            </a:fld>
            <a:r>
              <a:rPr lang="en-US" altLang="zh-CN"/>
              <a:t>/112</a:t>
            </a:r>
          </a:p>
        </p:txBody>
      </p:sp>
      <p:sp>
        <p:nvSpPr>
          <p:cNvPr id="345090"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证明（续） ：</a:t>
            </a:r>
          </a:p>
        </p:txBody>
      </p:sp>
      <p:sp>
        <p:nvSpPr>
          <p:cNvPr id="345091"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6</a:t>
            </a:r>
            <a:r>
              <a:rPr lang="zh-CN" altLang="en-US" sz="2400" dirty="0">
                <a:solidFill>
                  <a:srgbClr val="FF3300"/>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W(a</a:t>
            </a: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R(a)        T(4)(5)I</a:t>
            </a:r>
            <a:r>
              <a:rPr lang="en-US" altLang="zh-CN" sz="2400" baseline="-25000" dirty="0">
                <a:solidFill>
                  <a:srgbClr val="0000FF"/>
                </a:solidFill>
                <a:latin typeface="楷体_GB2312" pitchFamily="49" charset="-122"/>
                <a:ea typeface="楷体_GB2312" pitchFamily="49" charset="-122"/>
              </a:rPr>
              <a:t>3</a:t>
            </a:r>
            <a:endParaRPr lang="en-US" altLang="zh-CN" sz="2400" dirty="0">
              <a:solidFill>
                <a:srgbClr val="0000FF"/>
              </a:solidFill>
              <a:latin typeface="楷体_GB2312" pitchFamily="49" charset="-122"/>
              <a:ea typeface="楷体_GB2312" pitchFamily="49" charset="-122"/>
            </a:endParaRP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7</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R(a)                T(6)I</a:t>
            </a:r>
            <a:r>
              <a:rPr lang="en-US" altLang="zh-CN" sz="2400" baseline="-25000" dirty="0">
                <a:solidFill>
                  <a:srgbClr val="B2B2B2"/>
                </a:solidFill>
                <a:latin typeface="楷体_GB2312" pitchFamily="49" charset="-122"/>
                <a:ea typeface="楷体_GB2312" pitchFamily="49" charset="-122"/>
              </a:rPr>
              <a:t>2</a:t>
            </a:r>
            <a:endParaRPr lang="en-US" altLang="zh-CN" sz="2400" dirty="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8</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Q(a)                T(2)I</a:t>
            </a:r>
            <a:r>
              <a:rPr lang="en-US" altLang="zh-CN" sz="2400" baseline="-25000" dirty="0">
                <a:solidFill>
                  <a:srgbClr val="B2B2B2"/>
                </a:solidFill>
                <a:latin typeface="楷体_GB2312" pitchFamily="49" charset="-122"/>
                <a:ea typeface="楷体_GB2312" pitchFamily="49" charset="-122"/>
              </a:rPr>
              <a:t>2</a:t>
            </a:r>
            <a:endParaRPr lang="en-US" altLang="zh-CN" sz="2400" dirty="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9</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Q(a</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R(a)        T(7)(8)I</a:t>
            </a:r>
            <a:r>
              <a:rPr lang="en-US" altLang="zh-CN" sz="2400" baseline="-25000" dirty="0">
                <a:solidFill>
                  <a:srgbClr val="B2B2B2"/>
                </a:solidFill>
                <a:latin typeface="楷体_GB2312" pitchFamily="49" charset="-122"/>
                <a:ea typeface="楷体_GB2312" pitchFamily="49" charset="-122"/>
              </a:rPr>
              <a:t>1</a:t>
            </a:r>
            <a:endParaRPr lang="en-US" altLang="zh-CN" sz="2400" dirty="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10</a:t>
            </a:r>
            <a:r>
              <a:rPr lang="zh-CN" altLang="en-US"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(Q(x)∧R(x))   EG (9)</a:t>
            </a:r>
            <a:r>
              <a:rPr lang="zh-CN" altLang="en-US" sz="2400" dirty="0">
                <a:solidFill>
                  <a:srgbClr val="B2B2B2"/>
                </a:solidFill>
                <a:latin typeface="楷体_GB2312" pitchFamily="49" charset="-122"/>
                <a:ea typeface="楷体_GB2312" pitchFamily="49" charset="-122"/>
              </a:rPr>
              <a:t>证毕</a:t>
            </a:r>
            <a:r>
              <a:rPr lang="zh-CN" altLang="en-US" sz="2400" dirty="0">
                <a:solidFill>
                  <a:srgbClr val="B2B2B2"/>
                </a:solidFill>
              </a:rPr>
              <a:t>■</a:t>
            </a:r>
          </a:p>
          <a:p>
            <a:pPr>
              <a:buClr>
                <a:srgbClr val="FF3300"/>
              </a:buClr>
              <a:buFont typeface="Wingdings" pitchFamily="2" charset="2"/>
              <a:buNone/>
            </a:pPr>
            <a:endParaRPr lang="zh-CN" altLang="en-US" sz="2400" dirty="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0C96ACA-F0B3-4A37-AEA9-2DFC4D65E0A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34FAEB1-330C-490C-B397-A3C3A1CFFD54}" type="slidenum">
              <a:rPr lang="en-US" altLang="zh-CN"/>
              <a:pPr/>
              <a:t>28</a:t>
            </a:fld>
            <a:r>
              <a:rPr lang="en-US" altLang="zh-CN"/>
              <a:t>/112</a:t>
            </a:r>
          </a:p>
        </p:txBody>
      </p:sp>
      <p:sp>
        <p:nvSpPr>
          <p:cNvPr id="36761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证明（续） ：</a:t>
            </a:r>
          </a:p>
        </p:txBody>
      </p:sp>
      <p:sp>
        <p:nvSpPr>
          <p:cNvPr id="367619"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a:t>
            </a:r>
            <a:r>
              <a:rPr lang="en-US" altLang="zh-CN" sz="2400">
                <a:solidFill>
                  <a:srgbClr val="FF3300"/>
                </a:solidFill>
                <a:latin typeface="楷体_GB2312" pitchFamily="49" charset="-122"/>
                <a:ea typeface="楷体_GB2312" pitchFamily="49" charset="-122"/>
              </a:rPr>
              <a:t>6</a:t>
            </a:r>
            <a:r>
              <a:rPr lang="zh-CN" altLang="en-US" sz="2400">
                <a:solidFill>
                  <a:srgbClr val="FF3300"/>
                </a:solidFill>
                <a:latin typeface="楷体_GB2312" pitchFamily="49" charset="-122"/>
                <a:ea typeface="楷体_GB2312" pitchFamily="49" charset="-122"/>
              </a:rPr>
              <a:t>）  </a:t>
            </a:r>
            <a:r>
              <a:rPr lang="en-US" altLang="zh-CN" sz="2400">
                <a:latin typeface="楷体_GB2312" pitchFamily="49" charset="-122"/>
                <a:ea typeface="楷体_GB2312" pitchFamily="49" charset="-122"/>
              </a:rPr>
              <a:t>W(a</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R(a)        T(4)(5)I</a:t>
            </a:r>
            <a:r>
              <a:rPr lang="en-US" altLang="zh-CN" sz="2400" baseline="-25000">
                <a:latin typeface="楷体_GB2312" pitchFamily="49" charset="-122"/>
                <a:ea typeface="楷体_GB2312" pitchFamily="49" charset="-122"/>
              </a:rPr>
              <a:t>3</a:t>
            </a:r>
            <a:endParaRPr lang="en-US" altLang="zh-CN" sz="240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7</a:t>
            </a:r>
            <a:r>
              <a:rPr lang="zh-CN" altLang="en-US" sz="2400">
                <a:solidFill>
                  <a:srgbClr val="FF00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R(a)                T(6)I</a:t>
            </a:r>
            <a:r>
              <a:rPr lang="en-US" altLang="zh-CN" sz="2400" baseline="-25000">
                <a:solidFill>
                  <a:srgbClr val="0000FF"/>
                </a:solidFill>
                <a:latin typeface="楷体_GB2312" pitchFamily="49" charset="-122"/>
                <a:ea typeface="楷体_GB2312" pitchFamily="49" charset="-122"/>
              </a:rPr>
              <a:t>2</a:t>
            </a:r>
            <a:endParaRPr lang="en-US" altLang="zh-CN" sz="2400">
              <a:solidFill>
                <a:srgbClr val="0000FF"/>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8</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Q(a)                T(2)I</a:t>
            </a:r>
            <a:r>
              <a:rPr lang="en-US" altLang="zh-CN" sz="2400" baseline="-25000">
                <a:solidFill>
                  <a:srgbClr val="B2B2B2"/>
                </a:solidFill>
                <a:latin typeface="楷体_GB2312" pitchFamily="49" charset="-122"/>
                <a:ea typeface="楷体_GB2312" pitchFamily="49" charset="-122"/>
              </a:rPr>
              <a:t>2</a:t>
            </a:r>
            <a:endParaRPr lang="en-US" altLang="zh-CN" sz="240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9</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Q(a</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R(a)        T(7)(8)I</a:t>
            </a:r>
            <a:r>
              <a:rPr lang="en-US" altLang="zh-CN" sz="2400" baseline="-25000">
                <a:solidFill>
                  <a:srgbClr val="B2B2B2"/>
                </a:solidFill>
                <a:latin typeface="楷体_GB2312" pitchFamily="49" charset="-122"/>
                <a:ea typeface="楷体_GB2312" pitchFamily="49" charset="-122"/>
              </a:rPr>
              <a:t>1</a:t>
            </a:r>
            <a:endParaRPr lang="en-US" altLang="zh-CN" sz="240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10</a:t>
            </a:r>
            <a:r>
              <a:rPr lang="zh-CN" altLang="en-US"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(Q(x)∧R(x))   EG (9)</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p>
          <a:p>
            <a:pPr>
              <a:buClr>
                <a:srgbClr val="FF3300"/>
              </a:buClr>
              <a:buFont typeface="Wingdings" pitchFamily="2" charset="2"/>
              <a:buNone/>
            </a:pPr>
            <a:endParaRPr lang="zh-CN" altLang="en-US" sz="240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A1E08D-483D-430B-80BD-7D2BF6D2EBFF}"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9EE7E06-B9C2-4A5B-B8AC-0855772CB4F8}" type="slidenum">
              <a:rPr lang="en-US" altLang="zh-CN"/>
              <a:pPr/>
              <a:t>29</a:t>
            </a:fld>
            <a:r>
              <a:rPr lang="en-US" altLang="zh-CN"/>
              <a:t>/112</a:t>
            </a:r>
          </a:p>
        </p:txBody>
      </p:sp>
      <p:sp>
        <p:nvSpPr>
          <p:cNvPr id="366594"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证明（续） ：</a:t>
            </a:r>
          </a:p>
        </p:txBody>
      </p:sp>
      <p:sp>
        <p:nvSpPr>
          <p:cNvPr id="366595"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a:t>
            </a:r>
            <a:r>
              <a:rPr lang="en-US" altLang="zh-CN" sz="2400">
                <a:solidFill>
                  <a:srgbClr val="FF3300"/>
                </a:solidFill>
                <a:latin typeface="楷体_GB2312" pitchFamily="49" charset="-122"/>
                <a:ea typeface="楷体_GB2312" pitchFamily="49" charset="-122"/>
              </a:rPr>
              <a:t>6</a:t>
            </a:r>
            <a:r>
              <a:rPr lang="zh-CN" altLang="en-US" sz="2400">
                <a:solidFill>
                  <a:srgbClr val="FF3300"/>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W(a</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R(a)        T(4)(5)I</a:t>
            </a:r>
            <a:r>
              <a:rPr lang="en-US" altLang="zh-CN" sz="2400" b="0" baseline="-25000">
                <a:latin typeface="楷体_GB2312" pitchFamily="49" charset="-122"/>
                <a:ea typeface="楷体_GB2312" pitchFamily="49" charset="-122"/>
              </a:rPr>
              <a:t>3</a:t>
            </a:r>
            <a:endParaRPr lang="en-US" altLang="zh-CN" sz="2400" b="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7</a:t>
            </a:r>
            <a:r>
              <a:rPr lang="zh-CN" altLang="en-US" sz="2400">
                <a:solidFill>
                  <a:srgbClr val="FF00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en-US" altLang="zh-CN" sz="2400" b="0">
                <a:latin typeface="楷体_GB2312" pitchFamily="49" charset="-122"/>
                <a:ea typeface="楷体_GB2312" pitchFamily="49" charset="-122"/>
              </a:rPr>
              <a:t>R(a)                T(6)I</a:t>
            </a:r>
            <a:r>
              <a:rPr lang="en-US" altLang="zh-CN" sz="2400" b="0" baseline="-25000">
                <a:latin typeface="楷体_GB2312" pitchFamily="49" charset="-122"/>
                <a:ea typeface="楷体_GB2312" pitchFamily="49" charset="-122"/>
              </a:rPr>
              <a:t>2</a:t>
            </a:r>
            <a:endParaRPr lang="en-US" altLang="zh-CN" sz="2400" b="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8</a:t>
            </a:r>
            <a:r>
              <a:rPr lang="zh-CN" altLang="en-US" sz="2400">
                <a:solidFill>
                  <a:srgbClr val="FF0000"/>
                </a:solidFill>
                <a:latin typeface="楷体_GB2312" pitchFamily="49" charset="-122"/>
                <a:ea typeface="楷体_GB2312" pitchFamily="49" charset="-122"/>
              </a:rPr>
              <a:t>） </a:t>
            </a:r>
            <a:r>
              <a:rPr lang="zh-CN" altLang="en-US" sz="2400">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Q(a)                T(2)I</a:t>
            </a:r>
            <a:r>
              <a:rPr lang="en-US" altLang="zh-CN" sz="2400" baseline="-25000">
                <a:solidFill>
                  <a:srgbClr val="0000FF"/>
                </a:solidFill>
                <a:latin typeface="楷体_GB2312" pitchFamily="49" charset="-122"/>
                <a:ea typeface="楷体_GB2312" pitchFamily="49" charset="-122"/>
              </a:rPr>
              <a:t>2</a:t>
            </a:r>
            <a:endParaRPr lang="en-US" altLang="zh-CN" sz="2400">
              <a:solidFill>
                <a:srgbClr val="0000FF"/>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9</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Q(a</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R(a)        T(7)(8)I</a:t>
            </a:r>
            <a:r>
              <a:rPr lang="en-US" altLang="zh-CN" sz="2400" baseline="-25000">
                <a:solidFill>
                  <a:srgbClr val="B2B2B2"/>
                </a:solidFill>
                <a:latin typeface="楷体_GB2312" pitchFamily="49" charset="-122"/>
                <a:ea typeface="楷体_GB2312" pitchFamily="49" charset="-122"/>
              </a:rPr>
              <a:t>1</a:t>
            </a:r>
            <a:endParaRPr lang="en-US" altLang="zh-CN" sz="240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10</a:t>
            </a:r>
            <a:r>
              <a:rPr lang="zh-CN" altLang="en-US"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(Q(x)∧R(x))   EG (9)</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p>
          <a:p>
            <a:pPr>
              <a:buClr>
                <a:srgbClr val="FF3300"/>
              </a:buClr>
              <a:buFont typeface="Wingdings" pitchFamily="2" charset="2"/>
              <a:buNone/>
            </a:pPr>
            <a:endParaRPr lang="zh-CN" altLang="en-US" sz="240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D6CE9-0EAD-4A83-B4E3-15ACA1F68559}"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FB2E244-557B-49DD-A5D1-9322B6BF3281}" type="slidenum">
              <a:rPr lang="en-US" altLang="zh-CN"/>
              <a:pPr/>
              <a:t>3</a:t>
            </a:fld>
            <a:r>
              <a:rPr lang="en-US" altLang="zh-CN"/>
              <a:t>/112</a:t>
            </a:r>
          </a:p>
        </p:txBody>
      </p:sp>
      <p:sp>
        <p:nvSpPr>
          <p:cNvPr id="330754" name="Rectangle 2"/>
          <p:cNvSpPr>
            <a:spLocks noGrp="1" noChangeArrowheads="1"/>
          </p:cNvSpPr>
          <p:nvPr>
            <p:ph type="title"/>
          </p:nvPr>
        </p:nvSpPr>
        <p:spPr>
          <a:xfrm>
            <a:off x="1828800" y="304800"/>
            <a:ext cx="6872288" cy="719138"/>
          </a:xfrm>
        </p:spPr>
        <p:txBody>
          <a:bodyPr/>
          <a:lstStyle/>
          <a:p>
            <a:pPr algn="l"/>
            <a:r>
              <a:rPr lang="en-US" altLang="zh-CN" sz="3600">
                <a:solidFill>
                  <a:srgbClr val="FF3300"/>
                </a:solidFill>
                <a:latin typeface="楷体_GB2312" pitchFamily="49" charset="-122"/>
                <a:ea typeface="楷体_GB2312" pitchFamily="49" charset="-122"/>
              </a:rPr>
              <a:t>2.5 </a:t>
            </a:r>
            <a:r>
              <a:rPr lang="zh-CN" altLang="en-US" sz="3600">
                <a:solidFill>
                  <a:srgbClr val="FF3300"/>
                </a:solidFill>
                <a:latin typeface="楷体_GB2312" pitchFamily="49" charset="-122"/>
                <a:ea typeface="楷体_GB2312" pitchFamily="49" charset="-122"/>
              </a:rPr>
              <a:t>谓词逻辑的推理</a:t>
            </a:r>
          </a:p>
        </p:txBody>
      </p:sp>
      <p:sp>
        <p:nvSpPr>
          <p:cNvPr id="330755" name="Text Box 3"/>
          <p:cNvSpPr txBox="1">
            <a:spLocks noChangeArrowheads="1"/>
          </p:cNvSpPr>
          <p:nvPr/>
        </p:nvSpPr>
        <p:spPr bwMode="auto">
          <a:xfrm>
            <a:off x="1143000" y="1143000"/>
            <a:ext cx="76200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Font typeface="Wingdings" pitchFamily="2" charset="2"/>
              <a:buChar char="n"/>
            </a:pPr>
            <a:r>
              <a:rPr lang="zh-CN" altLang="en-US" sz="2800" dirty="0">
                <a:solidFill>
                  <a:srgbClr val="FF3300"/>
                </a:solidFill>
                <a:latin typeface="楷体_GB2312" pitchFamily="49" charset="-122"/>
                <a:ea typeface="楷体_GB2312" pitchFamily="49" charset="-122"/>
              </a:rPr>
              <a:t>推理演算过程：</a:t>
            </a:r>
          </a:p>
          <a:p>
            <a:pPr algn="just"/>
            <a:r>
              <a:rPr lang="zh-CN" altLang="en-US" sz="2800" dirty="0">
                <a:solidFill>
                  <a:srgbClr val="FF3300"/>
                </a:solidFill>
                <a:latin typeface="楷体_GB2312" pitchFamily="49" charset="-122"/>
                <a:ea typeface="楷体_GB2312" pitchFamily="49" charset="-122"/>
              </a:rPr>
              <a:t>①</a:t>
            </a:r>
            <a:r>
              <a:rPr lang="zh-CN" altLang="en-US" sz="2800" dirty="0">
                <a:solidFill>
                  <a:srgbClr val="0000FF"/>
                </a:solidFill>
                <a:latin typeface="楷体_GB2312" pitchFamily="49" charset="-122"/>
                <a:ea typeface="楷体_GB2312" pitchFamily="49" charset="-122"/>
              </a:rPr>
              <a:t>首先将以自然语句表示的推理问题引入谓词 </a:t>
            </a:r>
          </a:p>
          <a:p>
            <a:pPr algn="just"/>
            <a:r>
              <a:rPr lang="zh-CN" altLang="en-US" sz="2800" dirty="0">
                <a:solidFill>
                  <a:srgbClr val="0000FF"/>
                </a:solidFill>
                <a:latin typeface="楷体_GB2312" pitchFamily="49" charset="-122"/>
                <a:ea typeface="楷体_GB2312" pitchFamily="49" charset="-122"/>
              </a:rPr>
              <a:t>  加以形式化；</a:t>
            </a:r>
            <a:r>
              <a:rPr lang="zh-CN" altLang="en-US" dirty="0">
                <a:solidFill>
                  <a:srgbClr val="FF3300"/>
                </a:solidFill>
              </a:rPr>
              <a:t>★</a:t>
            </a:r>
            <a:endParaRPr lang="zh-CN" altLang="en-US" sz="2800" dirty="0">
              <a:solidFill>
                <a:srgbClr val="FF3300"/>
              </a:solidFill>
              <a:latin typeface="楷体_GB2312" pitchFamily="49" charset="-122"/>
              <a:ea typeface="楷体_GB2312" pitchFamily="49" charset="-122"/>
            </a:endParaRPr>
          </a:p>
          <a:p>
            <a:pPr algn="just"/>
            <a:r>
              <a:rPr lang="zh-CN" altLang="en-US" sz="2800" dirty="0">
                <a:solidFill>
                  <a:srgbClr val="FF3300"/>
                </a:solidFill>
                <a:latin typeface="楷体_GB2312" pitchFamily="49" charset="-122"/>
                <a:ea typeface="楷体_GB2312" pitchFamily="49" charset="-122"/>
              </a:rPr>
              <a:t>②</a:t>
            </a:r>
            <a:r>
              <a:rPr lang="zh-CN" altLang="en-US" sz="2800" dirty="0">
                <a:solidFill>
                  <a:srgbClr val="0000FF"/>
                </a:solidFill>
                <a:latin typeface="楷体_GB2312" pitchFamily="49" charset="-122"/>
                <a:ea typeface="楷体_GB2312" pitchFamily="49" charset="-122"/>
              </a:rPr>
              <a:t>若不能直接使用基本推理公式则</a:t>
            </a:r>
            <a:r>
              <a:rPr lang="zh-CN" altLang="en-US" sz="2800" dirty="0">
                <a:solidFill>
                  <a:srgbClr val="CC0099"/>
                </a:solidFill>
                <a:latin typeface="楷体_GB2312" pitchFamily="49" charset="-122"/>
                <a:ea typeface="楷体_GB2312" pitchFamily="49" charset="-122"/>
              </a:rPr>
              <a:t>消去量词</a:t>
            </a:r>
            <a:r>
              <a:rPr lang="zh-CN" altLang="en-US" sz="2800" dirty="0">
                <a:solidFill>
                  <a:srgbClr val="0000FF"/>
                </a:solidFill>
                <a:latin typeface="楷体_GB2312" pitchFamily="49" charset="-122"/>
                <a:ea typeface="楷体_GB2312" pitchFamily="49" charset="-122"/>
              </a:rPr>
              <a:t>；</a:t>
            </a:r>
          </a:p>
          <a:p>
            <a:pPr algn="just"/>
            <a:r>
              <a:rPr lang="en-US" altLang="en-US" dirty="0">
                <a:solidFill>
                  <a:srgbClr val="FF3300"/>
                </a:solidFill>
              </a:rPr>
              <a:t>③</a:t>
            </a:r>
            <a:r>
              <a:rPr lang="zh-CN" altLang="en-US" sz="2800" dirty="0">
                <a:solidFill>
                  <a:srgbClr val="0000FF"/>
                </a:solidFill>
                <a:latin typeface="楷体_GB2312" pitchFamily="49" charset="-122"/>
                <a:ea typeface="楷体_GB2312" pitchFamily="49" charset="-122"/>
              </a:rPr>
              <a:t>在</a:t>
            </a:r>
            <a:r>
              <a:rPr lang="zh-CN" altLang="en-US" sz="2800" dirty="0">
                <a:solidFill>
                  <a:srgbClr val="CC0099"/>
                </a:solidFill>
                <a:latin typeface="楷体_GB2312" pitchFamily="49" charset="-122"/>
                <a:ea typeface="楷体_GB2312" pitchFamily="49" charset="-122"/>
              </a:rPr>
              <a:t>无量词的情形下</a:t>
            </a:r>
            <a:r>
              <a:rPr lang="zh-CN" altLang="en-US" sz="2800" dirty="0">
                <a:solidFill>
                  <a:srgbClr val="0000FF"/>
                </a:solidFill>
                <a:latin typeface="楷体_GB2312" pitchFamily="49" charset="-122"/>
                <a:ea typeface="楷体_GB2312" pitchFamily="49" charset="-122"/>
              </a:rPr>
              <a:t>使用推理规则和公式进行</a:t>
            </a:r>
          </a:p>
          <a:p>
            <a:pPr algn="just"/>
            <a:r>
              <a:rPr lang="zh-CN" altLang="en-US" sz="2800" dirty="0">
                <a:solidFill>
                  <a:srgbClr val="0000FF"/>
                </a:solidFill>
                <a:latin typeface="楷体_GB2312" pitchFamily="49" charset="-122"/>
                <a:ea typeface="楷体_GB2312" pitchFamily="49" charset="-122"/>
              </a:rPr>
              <a:t>  推理；</a:t>
            </a:r>
          </a:p>
          <a:p>
            <a:pPr algn="just"/>
            <a:r>
              <a:rPr lang="zh-CN" altLang="en-US" dirty="0">
                <a:solidFill>
                  <a:srgbClr val="FF3300"/>
                </a:solidFill>
              </a:rPr>
              <a:t>④</a:t>
            </a:r>
            <a:r>
              <a:rPr lang="zh-CN" altLang="en-US" sz="2800" dirty="0">
                <a:solidFill>
                  <a:srgbClr val="0000FF"/>
                </a:solidFill>
                <a:latin typeface="楷体_GB2312" pitchFamily="49" charset="-122"/>
                <a:ea typeface="楷体_GB2312" pitchFamily="49" charset="-122"/>
              </a:rPr>
              <a:t>最后</a:t>
            </a:r>
            <a:r>
              <a:rPr lang="zh-CN" altLang="en-US" sz="2800" dirty="0">
                <a:solidFill>
                  <a:srgbClr val="CC0099"/>
                </a:solidFill>
                <a:latin typeface="楷体_GB2312" pitchFamily="49" charset="-122"/>
                <a:ea typeface="楷体_GB2312" pitchFamily="49" charset="-122"/>
              </a:rPr>
              <a:t>再引入量词</a:t>
            </a:r>
            <a:r>
              <a:rPr lang="zh-CN" altLang="en-US" sz="2800" dirty="0">
                <a:solidFill>
                  <a:srgbClr val="0000FF"/>
                </a:solidFill>
                <a:latin typeface="楷体_GB2312" pitchFamily="49" charset="-122"/>
                <a:ea typeface="楷体_GB2312" pitchFamily="49" charset="-122"/>
              </a:rPr>
              <a:t>以求得结论。</a:t>
            </a:r>
          </a:p>
          <a:p>
            <a:pPr algn="just"/>
            <a:r>
              <a:rPr lang="zh-CN" altLang="en-US" sz="2800" dirty="0">
                <a:solidFill>
                  <a:srgbClr val="FF3300"/>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D9E736E-B401-4EF6-A489-F40F7635835F}"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32EB460-B1F6-4E55-ACE9-3ADF3319B5CB}" type="slidenum">
              <a:rPr lang="en-US" altLang="zh-CN"/>
              <a:pPr/>
              <a:t>30</a:t>
            </a:fld>
            <a:r>
              <a:rPr lang="en-US" altLang="zh-CN"/>
              <a:t>/112</a:t>
            </a:r>
          </a:p>
        </p:txBody>
      </p:sp>
      <p:sp>
        <p:nvSpPr>
          <p:cNvPr id="365570"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证明（续） ：</a:t>
            </a:r>
          </a:p>
        </p:txBody>
      </p:sp>
      <p:sp>
        <p:nvSpPr>
          <p:cNvPr id="365571"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a:t>
            </a:r>
            <a:r>
              <a:rPr lang="en-US" altLang="zh-CN" sz="2400">
                <a:solidFill>
                  <a:srgbClr val="FF3300"/>
                </a:solidFill>
                <a:latin typeface="楷体_GB2312" pitchFamily="49" charset="-122"/>
                <a:ea typeface="楷体_GB2312" pitchFamily="49" charset="-122"/>
              </a:rPr>
              <a:t>6</a:t>
            </a:r>
            <a:r>
              <a:rPr lang="zh-CN" altLang="en-US" sz="2400">
                <a:solidFill>
                  <a:srgbClr val="FF3300"/>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W(a</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R(a)        T(4)(5)I</a:t>
            </a:r>
            <a:r>
              <a:rPr lang="en-US" altLang="zh-CN" sz="2400" b="0" baseline="-25000">
                <a:latin typeface="楷体_GB2312" pitchFamily="49" charset="-122"/>
                <a:ea typeface="楷体_GB2312" pitchFamily="49" charset="-122"/>
              </a:rPr>
              <a:t>3</a:t>
            </a:r>
            <a:endParaRPr lang="en-US" altLang="zh-CN" sz="2400" b="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7</a:t>
            </a:r>
            <a:r>
              <a:rPr lang="zh-CN" altLang="en-US" sz="2400">
                <a:solidFill>
                  <a:srgbClr val="FF00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R(a)                T(6)I</a:t>
            </a:r>
            <a:r>
              <a:rPr lang="en-US" altLang="zh-CN" sz="2400" baseline="-25000">
                <a:latin typeface="楷体_GB2312" pitchFamily="49" charset="-122"/>
                <a:ea typeface="楷体_GB2312" pitchFamily="49" charset="-122"/>
              </a:rPr>
              <a:t>2</a:t>
            </a:r>
            <a:endParaRPr lang="en-US" altLang="zh-CN" sz="240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8</a:t>
            </a:r>
            <a:r>
              <a:rPr lang="zh-CN" altLang="en-US" sz="2400">
                <a:solidFill>
                  <a:srgbClr val="FF0000"/>
                </a:solidFill>
                <a:latin typeface="楷体_GB2312" pitchFamily="49" charset="-122"/>
                <a:ea typeface="楷体_GB2312" pitchFamily="49" charset="-122"/>
              </a:rPr>
              <a:t>） </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Q(a)                T(2)I</a:t>
            </a:r>
            <a:r>
              <a:rPr lang="en-US" altLang="zh-CN" sz="2400" baseline="-25000">
                <a:latin typeface="楷体_GB2312" pitchFamily="49" charset="-122"/>
                <a:ea typeface="楷体_GB2312" pitchFamily="49" charset="-122"/>
              </a:rPr>
              <a:t>2</a:t>
            </a:r>
            <a:endParaRPr lang="en-US" altLang="zh-CN" sz="240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9</a:t>
            </a:r>
            <a:r>
              <a:rPr lang="zh-CN" altLang="en-US" sz="2400">
                <a:solidFill>
                  <a:srgbClr val="FF0000"/>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Q(</a:t>
            </a:r>
            <a:r>
              <a:rPr lang="en-US" altLang="zh-CN" sz="2400">
                <a:solidFill>
                  <a:srgbClr val="FF0000"/>
                </a:solidFill>
                <a:latin typeface="楷体_GB2312" pitchFamily="49" charset="-122"/>
                <a:ea typeface="楷体_GB2312" pitchFamily="49" charset="-122"/>
              </a:rPr>
              <a:t>a</a:t>
            </a: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R(</a:t>
            </a:r>
            <a:r>
              <a:rPr lang="en-US" altLang="zh-CN" sz="2400">
                <a:solidFill>
                  <a:srgbClr val="FF0000"/>
                </a:solidFill>
                <a:latin typeface="楷体_GB2312" pitchFamily="49" charset="-122"/>
                <a:ea typeface="楷体_GB2312" pitchFamily="49" charset="-122"/>
              </a:rPr>
              <a:t>a</a:t>
            </a:r>
            <a:r>
              <a:rPr lang="en-US" altLang="zh-CN" sz="2400">
                <a:solidFill>
                  <a:srgbClr val="0000FF"/>
                </a:solidFill>
                <a:latin typeface="楷体_GB2312" pitchFamily="49" charset="-122"/>
                <a:ea typeface="楷体_GB2312" pitchFamily="49" charset="-122"/>
              </a:rPr>
              <a:t>)        T(7)(8)I</a:t>
            </a:r>
            <a:r>
              <a:rPr lang="en-US" altLang="zh-CN" sz="2400" baseline="-25000">
                <a:solidFill>
                  <a:srgbClr val="0000FF"/>
                </a:solidFill>
                <a:latin typeface="楷体_GB2312" pitchFamily="49" charset="-122"/>
                <a:ea typeface="楷体_GB2312" pitchFamily="49" charset="-122"/>
              </a:rPr>
              <a:t>1</a:t>
            </a:r>
            <a:endParaRPr lang="en-US" altLang="zh-CN" sz="2400">
              <a:solidFill>
                <a:srgbClr val="0000FF"/>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10</a:t>
            </a:r>
            <a:r>
              <a:rPr lang="zh-CN" altLang="en-US"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(Q(x)∧R(x))   EG (9)</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p>
          <a:p>
            <a:pPr>
              <a:buClr>
                <a:srgbClr val="FF3300"/>
              </a:buClr>
              <a:buFont typeface="Wingdings" pitchFamily="2" charset="2"/>
              <a:buNone/>
            </a:pPr>
            <a:endParaRPr lang="zh-CN" altLang="en-US" sz="2400">
              <a:solidFill>
                <a:srgbClr val="B2B2B2"/>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5FBBDC-69EE-4CB7-8307-EFCC5A82A79B}"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BD969F0-A485-470F-AC2D-577F84F8A5DA}" type="slidenum">
              <a:rPr lang="en-US" altLang="zh-CN"/>
              <a:pPr/>
              <a:t>31</a:t>
            </a:fld>
            <a:r>
              <a:rPr lang="en-US" altLang="zh-CN"/>
              <a:t>/112</a:t>
            </a:r>
          </a:p>
        </p:txBody>
      </p:sp>
      <p:sp>
        <p:nvSpPr>
          <p:cNvPr id="364546"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证明（续） ：</a:t>
            </a:r>
          </a:p>
        </p:txBody>
      </p:sp>
      <p:sp>
        <p:nvSpPr>
          <p:cNvPr id="364547"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a:t>
            </a:r>
            <a:r>
              <a:rPr lang="en-US" altLang="zh-CN" sz="2400">
                <a:solidFill>
                  <a:srgbClr val="FF3300"/>
                </a:solidFill>
                <a:latin typeface="楷体_GB2312" pitchFamily="49" charset="-122"/>
                <a:ea typeface="楷体_GB2312" pitchFamily="49" charset="-122"/>
              </a:rPr>
              <a:t>6</a:t>
            </a:r>
            <a:r>
              <a:rPr lang="zh-CN" altLang="en-US" sz="2400">
                <a:solidFill>
                  <a:srgbClr val="FF3300"/>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W(a</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R(a)        T(4)(5)I</a:t>
            </a:r>
            <a:r>
              <a:rPr lang="en-US" altLang="zh-CN" sz="2400" b="0" baseline="-25000">
                <a:latin typeface="楷体_GB2312" pitchFamily="49" charset="-122"/>
                <a:ea typeface="楷体_GB2312" pitchFamily="49" charset="-122"/>
              </a:rPr>
              <a:t>3</a:t>
            </a:r>
            <a:endParaRPr lang="en-US" altLang="zh-CN" sz="2400" b="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7</a:t>
            </a:r>
            <a:r>
              <a:rPr lang="zh-CN" altLang="en-US" sz="2400">
                <a:solidFill>
                  <a:srgbClr val="FF00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en-US" altLang="zh-CN" sz="2400" b="0">
                <a:latin typeface="楷体_GB2312" pitchFamily="49" charset="-122"/>
                <a:ea typeface="楷体_GB2312" pitchFamily="49" charset="-122"/>
              </a:rPr>
              <a:t>R(a)                T(6)I</a:t>
            </a:r>
            <a:r>
              <a:rPr lang="en-US" altLang="zh-CN" sz="2400" b="0" baseline="-25000">
                <a:latin typeface="楷体_GB2312" pitchFamily="49" charset="-122"/>
                <a:ea typeface="楷体_GB2312" pitchFamily="49" charset="-122"/>
              </a:rPr>
              <a:t>2</a:t>
            </a:r>
            <a:endParaRPr lang="en-US" altLang="zh-CN" sz="2400" b="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8</a:t>
            </a:r>
            <a:r>
              <a:rPr lang="zh-CN" altLang="en-US" sz="2400">
                <a:solidFill>
                  <a:srgbClr val="FF0000"/>
                </a:solidFill>
                <a:latin typeface="楷体_GB2312" pitchFamily="49" charset="-122"/>
                <a:ea typeface="楷体_GB2312" pitchFamily="49" charset="-122"/>
              </a:rPr>
              <a:t>） </a:t>
            </a:r>
            <a:r>
              <a:rPr lang="zh-CN" altLang="en-US" sz="2400">
                <a:latin typeface="楷体_GB2312" pitchFamily="49" charset="-122"/>
                <a:ea typeface="楷体_GB2312" pitchFamily="49" charset="-122"/>
              </a:rPr>
              <a:t> </a:t>
            </a:r>
            <a:r>
              <a:rPr lang="en-US" altLang="zh-CN" sz="2400" b="0">
                <a:latin typeface="楷体_GB2312" pitchFamily="49" charset="-122"/>
                <a:ea typeface="楷体_GB2312" pitchFamily="49" charset="-122"/>
              </a:rPr>
              <a:t>Q(a)                T(2)I</a:t>
            </a:r>
            <a:r>
              <a:rPr lang="en-US" altLang="zh-CN" sz="2400" b="0" baseline="-25000">
                <a:latin typeface="楷体_GB2312" pitchFamily="49" charset="-122"/>
                <a:ea typeface="楷体_GB2312" pitchFamily="49" charset="-122"/>
              </a:rPr>
              <a:t>2</a:t>
            </a:r>
            <a:endParaRPr lang="en-US" altLang="zh-CN" sz="2400" b="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9</a:t>
            </a:r>
            <a:r>
              <a:rPr lang="zh-CN" altLang="en-US" sz="2400">
                <a:solidFill>
                  <a:srgbClr val="FF0000"/>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latin typeface="楷体_GB2312" pitchFamily="49" charset="-122"/>
                <a:ea typeface="楷体_GB2312" pitchFamily="49" charset="-122"/>
              </a:rPr>
              <a:t>Q(a</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R(a)        T(7)(8)I</a:t>
            </a:r>
            <a:r>
              <a:rPr lang="en-US" altLang="zh-CN" sz="2400" baseline="-25000">
                <a:latin typeface="楷体_GB2312" pitchFamily="49" charset="-122"/>
                <a:ea typeface="楷体_GB2312" pitchFamily="49" charset="-122"/>
              </a:rPr>
              <a:t>1</a:t>
            </a:r>
            <a:endParaRPr lang="en-US" altLang="zh-CN" sz="2400">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10</a:t>
            </a:r>
            <a:r>
              <a:rPr lang="zh-CN" altLang="en-US"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(Q(x)∧R(x))   EG (9)</a:t>
            </a:r>
            <a:r>
              <a:rPr lang="zh-CN" altLang="en-US" sz="2400">
                <a:solidFill>
                  <a:srgbClr val="FF0000"/>
                </a:solidFill>
                <a:latin typeface="楷体_GB2312" pitchFamily="49" charset="-122"/>
                <a:ea typeface="楷体_GB2312" pitchFamily="49" charset="-122"/>
              </a:rPr>
              <a:t>证毕</a:t>
            </a:r>
            <a:r>
              <a:rPr lang="zh-CN" altLang="en-US" sz="2400">
                <a:solidFill>
                  <a:srgbClr val="FF0000"/>
                </a:solidFill>
              </a:rPr>
              <a:t>■</a:t>
            </a:r>
          </a:p>
          <a:p>
            <a:pPr>
              <a:buClr>
                <a:srgbClr val="FF3300"/>
              </a:buClr>
              <a:buFont typeface="Wingdings" pitchFamily="2" charset="2"/>
              <a:buNone/>
            </a:pPr>
            <a:endParaRPr lang="zh-CN" altLang="en-US" sz="2400">
              <a:solidFill>
                <a:srgbClr val="0000FF"/>
              </a:solidFill>
              <a:latin typeface="楷体_GB2312" pitchFamily="49" charset="-122"/>
              <a:ea typeface="楷体_GB2312" pitchFamily="49" charset="-122"/>
            </a:endParaRPr>
          </a:p>
          <a:p>
            <a:pPr>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8385579-8340-467B-B1B0-3AC920F50CF9}"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8AE804E6-4D04-46C0-B59B-5F1C3EF90A97}" type="slidenum">
              <a:rPr lang="en-US" altLang="zh-CN"/>
              <a:pPr/>
              <a:t>32</a:t>
            </a:fld>
            <a:r>
              <a:rPr lang="en-US" altLang="zh-CN"/>
              <a:t>/112</a:t>
            </a:r>
          </a:p>
        </p:txBody>
      </p:sp>
      <p:sp>
        <p:nvSpPr>
          <p:cNvPr id="350211" name="Rectangle 3"/>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5-3</a:t>
            </a:r>
            <a:r>
              <a:rPr lang="zh-CN" altLang="en-US" sz="2400">
                <a:solidFill>
                  <a:srgbClr val="FF3300"/>
                </a:solidFill>
                <a:latin typeface="楷体_GB2312" pitchFamily="49" charset="-122"/>
                <a:ea typeface="楷体_GB2312" pitchFamily="49" charset="-122"/>
              </a:rPr>
              <a:t>：试证明： </a:t>
            </a:r>
            <a:r>
              <a:rPr lang="zh-CN" altLang="en-US" sz="2400">
                <a:solidFill>
                  <a:srgbClr val="CC0099"/>
                </a:solidFill>
                <a:latin typeface="楷体_GB2312" pitchFamily="49" charset="-122"/>
                <a:ea typeface="楷体_GB2312" pitchFamily="49" charset="-122"/>
              </a:rPr>
              <a:t>前提：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x)(G(x)</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H(x))</a:t>
            </a:r>
            <a:r>
              <a:rPr lang="en-US" altLang="zh-CN" sz="2400">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solidFill>
                  <a:srgbClr val="CC0099"/>
                </a:solidFill>
                <a:latin typeface="楷体_GB2312" pitchFamily="49" charset="-122"/>
                <a:ea typeface="楷体_GB2312" pitchFamily="49" charset="-122"/>
              </a:rPr>
              <a:t>结论：</a:t>
            </a:r>
            <a:r>
              <a:rPr lang="zh-CN" altLang="en-US" sz="2400">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x)(G(x)</a:t>
            </a:r>
            <a:r>
              <a:rPr lang="en-US" altLang="zh-CN"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F</a:t>
            </a:r>
            <a:r>
              <a:rPr lang="en-US" altLang="zh-CN" sz="2400">
                <a:solidFill>
                  <a:srgbClr val="0000FF"/>
                </a:solidFill>
                <a:latin typeface="楷体_GB2312" pitchFamily="49" charset="-122"/>
                <a:ea typeface="楷体_GB2312" pitchFamily="49" charset="-122"/>
              </a:rPr>
              <a:t>(x)) </a:t>
            </a: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证明：</a:t>
            </a:r>
          </a:p>
          <a:p>
            <a:pPr marL="533400" indent="-533400">
              <a:lnSpc>
                <a:spcPct val="110000"/>
              </a:lnSpc>
              <a:buClr>
                <a:srgbClr val="B2B2B2"/>
              </a:buClr>
              <a:buFont typeface="Wingdings" pitchFamily="2" charset="2"/>
              <a:buAutoNum type="arabicParenBoth"/>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(2)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F(x) </a:t>
            </a:r>
            <a:r>
              <a:rPr lang="en-US" altLang="zh-CN" sz="2400" b="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(3)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 H(x)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(4)  H(y)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(5)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H(x))         P</a:t>
            </a:r>
          </a:p>
          <a:p>
            <a:pPr marL="533400" indent="-533400">
              <a:lnSpc>
                <a:spcPct val="110000"/>
              </a:lnSpc>
              <a:buClr>
                <a:srgbClr val="B2B2B2"/>
              </a:buClr>
              <a:buFont typeface="Wingdings" pitchFamily="2" charset="2"/>
              <a:buAutoNum type="arabicParenBoth" startAt="6"/>
            </a:pPr>
            <a:r>
              <a:rPr lang="en-US" altLang="zh-CN" sz="2400">
                <a:solidFill>
                  <a:srgbClr val="B2B2B2"/>
                </a:solidFill>
                <a:latin typeface="楷体_GB2312" pitchFamily="49" charset="-122"/>
                <a:ea typeface="楷体_GB2312" pitchFamily="49" charset="-122"/>
              </a:rPr>
              <a:t>  G(y)</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(7)  G(y)</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T(4)(6)I</a:t>
            </a:r>
            <a:r>
              <a:rPr lang="en-US" altLang="zh-CN" sz="2400" baseline="-25000">
                <a:solidFill>
                  <a:srgbClr val="B2B2B2"/>
                </a:solidFill>
                <a:latin typeface="楷体_GB2312" pitchFamily="49" charset="-122"/>
                <a:ea typeface="楷体_GB2312" pitchFamily="49" charset="-122"/>
              </a:rPr>
              <a:t>6</a:t>
            </a:r>
            <a:endParaRPr lang="en-US" altLang="zh-CN"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(8)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F</a:t>
            </a:r>
            <a:r>
              <a:rPr lang="en-US" altLang="zh-CN" sz="2400">
                <a:solidFill>
                  <a:srgbClr val="B2B2B2"/>
                </a:solidFill>
                <a:latin typeface="楷体_GB2312" pitchFamily="49" charset="-122"/>
                <a:ea typeface="楷体_GB2312" pitchFamily="49" charset="-122"/>
              </a:rPr>
              <a:t>(x))       UG(7)</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endParaRPr lang="zh-CN" altLang="en-US"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因为（</a:t>
            </a:r>
            <a:r>
              <a:rPr lang="en-US" altLang="zh-CN" sz="2400">
                <a:solidFill>
                  <a:srgbClr val="B2B2B2"/>
                </a:solidFill>
                <a:latin typeface="楷体_GB2312" pitchFamily="49" charset="-122"/>
                <a:ea typeface="楷体_GB2312" pitchFamily="49" charset="-122"/>
              </a:rPr>
              <a:t>7</a:t>
            </a:r>
            <a:r>
              <a:rPr lang="zh-CN" altLang="en-US" sz="2400">
                <a:solidFill>
                  <a:srgbClr val="B2B2B2"/>
                </a:solidFill>
                <a:latin typeface="楷体_GB2312" pitchFamily="49" charset="-122"/>
                <a:ea typeface="楷体_GB2312" pitchFamily="49" charset="-122"/>
              </a:rPr>
              <a:t>）中</a:t>
            </a:r>
            <a:r>
              <a:rPr lang="en-US" altLang="zh-CN" sz="2400">
                <a:solidFill>
                  <a:srgbClr val="B2B2B2"/>
                </a:solidFill>
                <a:latin typeface="楷体_GB2312" pitchFamily="49" charset="-122"/>
                <a:ea typeface="楷体_GB2312" pitchFamily="49" charset="-122"/>
              </a:rPr>
              <a:t>y</a:t>
            </a:r>
            <a:r>
              <a:rPr lang="zh-CN" altLang="en-US" sz="2400">
                <a:solidFill>
                  <a:srgbClr val="B2B2B2"/>
                </a:solidFill>
                <a:latin typeface="楷体_GB2312" pitchFamily="49" charset="-122"/>
                <a:ea typeface="楷体_GB2312" pitchFamily="49" charset="-122"/>
              </a:rPr>
              <a:t>指代任意的</a:t>
            </a:r>
            <a:r>
              <a:rPr lang="en-US" altLang="zh-CN" sz="240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C0C36AB3-4782-4839-87D2-47318BB49EB9}"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84C2DC04-33C3-4BA2-9FF8-3B464E0B35DA}" type="slidenum">
              <a:rPr lang="en-US" altLang="zh-CN"/>
              <a:pPr/>
              <a:t>33</a:t>
            </a:fld>
            <a:r>
              <a:rPr lang="en-US" altLang="zh-CN"/>
              <a:t>/112</a:t>
            </a:r>
          </a:p>
        </p:txBody>
      </p:sp>
      <p:sp>
        <p:nvSpPr>
          <p:cNvPr id="368642"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5-3</a:t>
            </a:r>
            <a:r>
              <a:rPr lang="zh-CN" altLang="en-US" sz="2400">
                <a:solidFill>
                  <a:srgbClr val="FF33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试证明： 前提：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结论：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F</a:t>
            </a:r>
            <a:r>
              <a:rPr lang="en-US" altLang="zh-CN" sz="2400">
                <a:latin typeface="楷体_GB2312" pitchFamily="49" charset="-122"/>
                <a:ea typeface="楷体_GB2312" pitchFamily="49" charset="-122"/>
              </a:rPr>
              <a:t>(x))</a:t>
            </a:r>
            <a:r>
              <a:rPr lang="en-US" altLang="zh-CN" sz="240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(2)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F(x) </a:t>
            </a:r>
            <a:r>
              <a:rPr lang="en-US" altLang="zh-CN" sz="2400" b="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(3)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 H(x)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(4)  H(y)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(5)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H(x))         P</a:t>
            </a:r>
          </a:p>
          <a:p>
            <a:pPr marL="533400" indent="-533400">
              <a:lnSpc>
                <a:spcPct val="110000"/>
              </a:lnSpc>
              <a:buClr>
                <a:srgbClr val="B2B2B2"/>
              </a:buClr>
              <a:buFont typeface="Wingdings" pitchFamily="2" charset="2"/>
              <a:buAutoNum type="arabicParenBoth" startAt="6"/>
            </a:pPr>
            <a:r>
              <a:rPr lang="en-US" altLang="zh-CN" sz="2400">
                <a:solidFill>
                  <a:srgbClr val="B2B2B2"/>
                </a:solidFill>
                <a:latin typeface="楷体_GB2312" pitchFamily="49" charset="-122"/>
                <a:ea typeface="楷体_GB2312" pitchFamily="49" charset="-122"/>
              </a:rPr>
              <a:t>  G(y)</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(7)  G(y)</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T(4)(6)I</a:t>
            </a:r>
            <a:r>
              <a:rPr lang="en-US" altLang="zh-CN" sz="2400" baseline="-25000">
                <a:solidFill>
                  <a:srgbClr val="B2B2B2"/>
                </a:solidFill>
                <a:latin typeface="楷体_GB2312" pitchFamily="49" charset="-122"/>
                <a:ea typeface="楷体_GB2312" pitchFamily="49" charset="-122"/>
              </a:rPr>
              <a:t>6</a:t>
            </a:r>
            <a:endParaRPr lang="en-US" altLang="zh-CN"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(8)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F</a:t>
            </a:r>
            <a:r>
              <a:rPr lang="en-US" altLang="zh-CN" sz="2400">
                <a:solidFill>
                  <a:srgbClr val="B2B2B2"/>
                </a:solidFill>
                <a:latin typeface="楷体_GB2312" pitchFamily="49" charset="-122"/>
                <a:ea typeface="楷体_GB2312" pitchFamily="49" charset="-122"/>
              </a:rPr>
              <a:t>(x))       UG(7)</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endParaRPr lang="zh-CN" altLang="en-US"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因为（</a:t>
            </a:r>
            <a:r>
              <a:rPr lang="en-US" altLang="zh-CN" sz="2400">
                <a:solidFill>
                  <a:srgbClr val="B2B2B2"/>
                </a:solidFill>
                <a:latin typeface="楷体_GB2312" pitchFamily="49" charset="-122"/>
                <a:ea typeface="楷体_GB2312" pitchFamily="49" charset="-122"/>
              </a:rPr>
              <a:t>7</a:t>
            </a:r>
            <a:r>
              <a:rPr lang="zh-CN" altLang="en-US" sz="2400">
                <a:solidFill>
                  <a:srgbClr val="B2B2B2"/>
                </a:solidFill>
                <a:latin typeface="楷体_GB2312" pitchFamily="49" charset="-122"/>
                <a:ea typeface="楷体_GB2312" pitchFamily="49" charset="-122"/>
              </a:rPr>
              <a:t>）中</a:t>
            </a:r>
            <a:r>
              <a:rPr lang="en-US" altLang="zh-CN" sz="2400">
                <a:solidFill>
                  <a:srgbClr val="B2B2B2"/>
                </a:solidFill>
                <a:latin typeface="楷体_GB2312" pitchFamily="49" charset="-122"/>
                <a:ea typeface="楷体_GB2312" pitchFamily="49" charset="-122"/>
              </a:rPr>
              <a:t>y</a:t>
            </a:r>
            <a:r>
              <a:rPr lang="zh-CN" altLang="en-US" sz="2400">
                <a:solidFill>
                  <a:srgbClr val="B2B2B2"/>
                </a:solidFill>
                <a:latin typeface="楷体_GB2312" pitchFamily="49" charset="-122"/>
                <a:ea typeface="楷体_GB2312" pitchFamily="49" charset="-122"/>
              </a:rPr>
              <a:t>指代任意的</a:t>
            </a:r>
            <a:r>
              <a:rPr lang="en-US" altLang="zh-CN" sz="240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2BF61C88-10D8-431D-A505-38CE19BEBBB6}"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48D289A4-ABEA-419E-842F-F84C1AF1F29F}" type="slidenum">
              <a:rPr lang="en-US" altLang="zh-CN"/>
              <a:pPr/>
              <a:t>34</a:t>
            </a:fld>
            <a:r>
              <a:rPr lang="en-US" altLang="zh-CN"/>
              <a:t>/112</a:t>
            </a:r>
          </a:p>
        </p:txBody>
      </p:sp>
      <p:sp>
        <p:nvSpPr>
          <p:cNvPr id="370690"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5-3</a:t>
            </a:r>
            <a:r>
              <a:rPr lang="zh-CN" altLang="en-US" sz="2400">
                <a:solidFill>
                  <a:srgbClr val="FF33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试证明： 前提：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结论：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F</a:t>
            </a:r>
            <a:r>
              <a:rPr lang="en-US" altLang="zh-CN" sz="2400">
                <a:latin typeface="楷体_GB2312" pitchFamily="49" charset="-122"/>
                <a:ea typeface="楷体_GB2312" pitchFamily="49" charset="-122"/>
              </a:rPr>
              <a:t>(x))</a:t>
            </a:r>
            <a:r>
              <a:rPr lang="en-US" altLang="zh-CN" sz="240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a:solidFill>
                  <a:srgbClr val="0000FF"/>
                </a:solidFill>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(2)</a:t>
            </a:r>
            <a:r>
              <a:rPr lang="en-US" altLang="zh-CN" sz="2400">
                <a:solidFill>
                  <a:srgbClr val="B2B2B2"/>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F(x) </a:t>
            </a:r>
            <a:r>
              <a:rPr lang="en-US" altLang="zh-CN" sz="2400" b="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(3)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 H(x)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(4)  H(y)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(5)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H(x))         P</a:t>
            </a:r>
          </a:p>
          <a:p>
            <a:pPr marL="533400" indent="-533400">
              <a:lnSpc>
                <a:spcPct val="110000"/>
              </a:lnSpc>
              <a:buClr>
                <a:srgbClr val="B2B2B2"/>
              </a:buClr>
              <a:buFont typeface="Wingdings" pitchFamily="2" charset="2"/>
              <a:buAutoNum type="arabicParenBoth" startAt="6"/>
            </a:pPr>
            <a:r>
              <a:rPr lang="en-US" altLang="zh-CN" sz="2400">
                <a:solidFill>
                  <a:srgbClr val="B2B2B2"/>
                </a:solidFill>
                <a:latin typeface="楷体_GB2312" pitchFamily="49" charset="-122"/>
                <a:ea typeface="楷体_GB2312" pitchFamily="49" charset="-122"/>
              </a:rPr>
              <a:t>  G(y)</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(7)  G(y)</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T(4)(6)I</a:t>
            </a:r>
            <a:r>
              <a:rPr lang="en-US" altLang="zh-CN" sz="2400" baseline="-25000">
                <a:solidFill>
                  <a:srgbClr val="B2B2B2"/>
                </a:solidFill>
                <a:latin typeface="楷体_GB2312" pitchFamily="49" charset="-122"/>
                <a:ea typeface="楷体_GB2312" pitchFamily="49" charset="-122"/>
              </a:rPr>
              <a:t>6</a:t>
            </a:r>
            <a:endParaRPr lang="en-US" altLang="zh-CN"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(8)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F</a:t>
            </a:r>
            <a:r>
              <a:rPr lang="en-US" altLang="zh-CN" sz="2400">
                <a:solidFill>
                  <a:srgbClr val="B2B2B2"/>
                </a:solidFill>
                <a:latin typeface="楷体_GB2312" pitchFamily="49" charset="-122"/>
                <a:ea typeface="楷体_GB2312" pitchFamily="49" charset="-122"/>
              </a:rPr>
              <a:t>(x))       UG(7)</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endParaRPr lang="zh-CN" altLang="en-US"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因为（</a:t>
            </a:r>
            <a:r>
              <a:rPr lang="en-US" altLang="zh-CN" sz="2400">
                <a:solidFill>
                  <a:srgbClr val="B2B2B2"/>
                </a:solidFill>
                <a:latin typeface="楷体_GB2312" pitchFamily="49" charset="-122"/>
                <a:ea typeface="楷体_GB2312" pitchFamily="49" charset="-122"/>
              </a:rPr>
              <a:t>7</a:t>
            </a:r>
            <a:r>
              <a:rPr lang="zh-CN" altLang="en-US" sz="2400">
                <a:solidFill>
                  <a:srgbClr val="B2B2B2"/>
                </a:solidFill>
                <a:latin typeface="楷体_GB2312" pitchFamily="49" charset="-122"/>
                <a:ea typeface="楷体_GB2312" pitchFamily="49" charset="-122"/>
              </a:rPr>
              <a:t>）中</a:t>
            </a:r>
            <a:r>
              <a:rPr lang="en-US" altLang="zh-CN" sz="2400">
                <a:solidFill>
                  <a:srgbClr val="B2B2B2"/>
                </a:solidFill>
                <a:latin typeface="楷体_GB2312" pitchFamily="49" charset="-122"/>
                <a:ea typeface="楷体_GB2312" pitchFamily="49" charset="-122"/>
              </a:rPr>
              <a:t>y</a:t>
            </a:r>
            <a:r>
              <a:rPr lang="zh-CN" altLang="en-US" sz="2400">
                <a:solidFill>
                  <a:srgbClr val="B2B2B2"/>
                </a:solidFill>
                <a:latin typeface="楷体_GB2312" pitchFamily="49" charset="-122"/>
                <a:ea typeface="楷体_GB2312" pitchFamily="49" charset="-122"/>
              </a:rPr>
              <a:t>指代任意的</a:t>
            </a:r>
            <a:r>
              <a:rPr lang="en-US" altLang="zh-CN" sz="240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408111A4-1F5E-40DC-B1FF-6F41BF254733}"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77217EA6-80CA-47CB-A720-3277E859EDFD}" type="slidenum">
              <a:rPr lang="en-US" altLang="zh-CN"/>
              <a:pPr/>
              <a:t>35</a:t>
            </a:fld>
            <a:r>
              <a:rPr lang="en-US" altLang="zh-CN"/>
              <a:t>/112</a:t>
            </a:r>
          </a:p>
        </p:txBody>
      </p:sp>
      <p:sp>
        <p:nvSpPr>
          <p:cNvPr id="371714"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5-3</a:t>
            </a:r>
            <a:r>
              <a:rPr lang="zh-CN" altLang="en-US" sz="2400">
                <a:solidFill>
                  <a:srgbClr val="FF33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试证明： 前提：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结论：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F</a:t>
            </a:r>
            <a:r>
              <a:rPr lang="en-US" altLang="zh-CN" sz="2400">
                <a:latin typeface="楷体_GB2312" pitchFamily="49" charset="-122"/>
                <a:ea typeface="楷体_GB2312" pitchFamily="49" charset="-122"/>
              </a:rPr>
              <a:t>(x))</a:t>
            </a:r>
            <a:r>
              <a:rPr lang="en-US" altLang="zh-CN" sz="240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a:solidFill>
                  <a:srgbClr val="0000FF"/>
                </a:solidFill>
                <a:latin typeface="楷体_GB2312" pitchFamily="49" charset="-122"/>
                <a:ea typeface="楷体_GB2312" pitchFamily="49" charset="-12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(2)</a:t>
            </a:r>
            <a:r>
              <a:rPr lang="en-US" altLang="zh-CN" sz="2400">
                <a:solidFill>
                  <a:srgbClr val="B2B2B2"/>
                </a:solidFill>
                <a:latin typeface="楷体_GB2312" pitchFamily="49" charset="-122"/>
                <a:ea typeface="楷体_GB2312" pitchFamily="49" charset="-122"/>
              </a:rPr>
              <a:t>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F(x) </a:t>
            </a:r>
            <a:r>
              <a:rPr lang="en-US" altLang="zh-CN" sz="2400" b="0">
                <a:latin typeface="楷体_GB2312" pitchFamily="49" charset="-122"/>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(3)</a:t>
            </a:r>
            <a:r>
              <a:rPr lang="en-US" altLang="zh-CN" sz="2400">
                <a:solidFill>
                  <a:srgbClr val="B2B2B2"/>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 H(x)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(4)  H(y)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(5)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H(x))         P</a:t>
            </a:r>
          </a:p>
          <a:p>
            <a:pPr marL="533400" indent="-533400">
              <a:lnSpc>
                <a:spcPct val="110000"/>
              </a:lnSpc>
              <a:buClr>
                <a:srgbClr val="B2B2B2"/>
              </a:buClr>
              <a:buFont typeface="Wingdings" pitchFamily="2" charset="2"/>
              <a:buAutoNum type="arabicParenBoth" startAt="6"/>
            </a:pPr>
            <a:r>
              <a:rPr lang="en-US" altLang="zh-CN" sz="2400">
                <a:solidFill>
                  <a:srgbClr val="B2B2B2"/>
                </a:solidFill>
                <a:latin typeface="楷体_GB2312" pitchFamily="49" charset="-122"/>
                <a:ea typeface="楷体_GB2312" pitchFamily="49" charset="-122"/>
              </a:rPr>
              <a:t>  G(y)</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(7)  G(y)</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T(4)(6)I</a:t>
            </a:r>
            <a:r>
              <a:rPr lang="en-US" altLang="zh-CN" sz="2400" baseline="-25000">
                <a:solidFill>
                  <a:srgbClr val="B2B2B2"/>
                </a:solidFill>
                <a:latin typeface="楷体_GB2312" pitchFamily="49" charset="-122"/>
                <a:ea typeface="楷体_GB2312" pitchFamily="49" charset="-122"/>
              </a:rPr>
              <a:t>6</a:t>
            </a:r>
            <a:endParaRPr lang="en-US" altLang="zh-CN"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(8)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F</a:t>
            </a:r>
            <a:r>
              <a:rPr lang="en-US" altLang="zh-CN" sz="2400">
                <a:solidFill>
                  <a:srgbClr val="B2B2B2"/>
                </a:solidFill>
                <a:latin typeface="楷体_GB2312" pitchFamily="49" charset="-122"/>
                <a:ea typeface="楷体_GB2312" pitchFamily="49" charset="-122"/>
              </a:rPr>
              <a:t>(x))       UG(7)</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endParaRPr lang="zh-CN" altLang="en-US"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因为（</a:t>
            </a:r>
            <a:r>
              <a:rPr lang="en-US" altLang="zh-CN" sz="2400">
                <a:solidFill>
                  <a:srgbClr val="B2B2B2"/>
                </a:solidFill>
                <a:latin typeface="楷体_GB2312" pitchFamily="49" charset="-122"/>
                <a:ea typeface="楷体_GB2312" pitchFamily="49" charset="-122"/>
              </a:rPr>
              <a:t>7</a:t>
            </a:r>
            <a:r>
              <a:rPr lang="zh-CN" altLang="en-US" sz="2400">
                <a:solidFill>
                  <a:srgbClr val="B2B2B2"/>
                </a:solidFill>
                <a:latin typeface="楷体_GB2312" pitchFamily="49" charset="-122"/>
                <a:ea typeface="楷体_GB2312" pitchFamily="49" charset="-122"/>
              </a:rPr>
              <a:t>）中</a:t>
            </a:r>
            <a:r>
              <a:rPr lang="en-US" altLang="zh-CN" sz="2400">
                <a:solidFill>
                  <a:srgbClr val="B2B2B2"/>
                </a:solidFill>
                <a:latin typeface="楷体_GB2312" pitchFamily="49" charset="-122"/>
                <a:ea typeface="楷体_GB2312" pitchFamily="49" charset="-122"/>
              </a:rPr>
              <a:t>y</a:t>
            </a:r>
            <a:r>
              <a:rPr lang="zh-CN" altLang="en-US" sz="2400">
                <a:solidFill>
                  <a:srgbClr val="B2B2B2"/>
                </a:solidFill>
                <a:latin typeface="楷体_GB2312" pitchFamily="49" charset="-122"/>
                <a:ea typeface="楷体_GB2312" pitchFamily="49" charset="-122"/>
              </a:rPr>
              <a:t>指代任意的</a:t>
            </a:r>
            <a:r>
              <a:rPr lang="en-US" altLang="zh-CN" sz="240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3D56979-E991-4BE4-BD71-AAA87D3F2B4C}"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643E9311-2A20-4D46-89F7-75105B58C671}" type="slidenum">
              <a:rPr lang="en-US" altLang="zh-CN"/>
              <a:pPr/>
              <a:t>36</a:t>
            </a:fld>
            <a:r>
              <a:rPr lang="en-US" altLang="zh-CN"/>
              <a:t>/112</a:t>
            </a:r>
          </a:p>
        </p:txBody>
      </p:sp>
      <p:sp>
        <p:nvSpPr>
          <p:cNvPr id="372738"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例</a:t>
            </a:r>
            <a:r>
              <a:rPr lang="en-US" altLang="zh-CN" sz="2400" dirty="0">
                <a:solidFill>
                  <a:srgbClr val="FF3300"/>
                </a:solidFill>
                <a:latin typeface="楷体_GB2312" pitchFamily="49" charset="-122"/>
                <a:ea typeface="楷体_GB2312" pitchFamily="49" charset="-122"/>
              </a:rPr>
              <a:t>5-3</a:t>
            </a:r>
            <a:r>
              <a:rPr lang="zh-CN" altLang="en-US" sz="2400" dirty="0">
                <a:solidFill>
                  <a:srgbClr val="FF33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试证明： 前提：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x)(G(x)</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结论：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x)(G(x)</a:t>
            </a:r>
            <a:r>
              <a:rPr lang="en-US" altLang="zh-CN"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sym typeface="Symbol" pitchFamily="18" charset="2"/>
              </a:rPr>
              <a:t>F</a:t>
            </a:r>
            <a:r>
              <a:rPr lang="en-US" altLang="zh-CN" sz="2400" dirty="0">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dirty="0">
                <a:solidFill>
                  <a:srgbClr val="0000FF"/>
                </a:solidFill>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(2)</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F(x)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(3)</a:t>
            </a:r>
            <a:r>
              <a:rPr lang="en-US" altLang="zh-CN" sz="2400" dirty="0">
                <a:solidFill>
                  <a:srgbClr val="B2B2B2"/>
                </a:solidFill>
                <a:latin typeface="楷体_GB2312" pitchFamily="49" charset="-122"/>
                <a:ea typeface="楷体_GB2312" pitchFamily="49" charset="-122"/>
              </a:rPr>
              <a:t>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 H(x)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(4)</a:t>
            </a:r>
            <a:r>
              <a:rPr lang="en-US" altLang="zh-CN" sz="2400" dirty="0">
                <a:solidFill>
                  <a:srgbClr val="B2B2B2"/>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H(y) </a:t>
            </a:r>
            <a:r>
              <a:rPr lang="en-US" altLang="zh-CN"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rPr>
              <a:t>(5)  (</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x)(G(x)</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H(x))         P</a:t>
            </a:r>
          </a:p>
          <a:p>
            <a:pPr marL="533400" indent="-533400">
              <a:lnSpc>
                <a:spcPct val="110000"/>
              </a:lnSpc>
              <a:buClr>
                <a:srgbClr val="B2B2B2"/>
              </a:buClr>
              <a:buFont typeface="Wingdings" pitchFamily="2" charset="2"/>
              <a:buAutoNum type="arabicParenBoth" startAt="6"/>
            </a:pPr>
            <a:r>
              <a:rPr lang="en-US" altLang="zh-CN" sz="2400" dirty="0">
                <a:solidFill>
                  <a:srgbClr val="B2B2B2"/>
                </a:solidFill>
                <a:latin typeface="楷体_GB2312" pitchFamily="49" charset="-122"/>
                <a:ea typeface="楷体_GB2312" pitchFamily="49" charset="-122"/>
              </a:rPr>
              <a:t>  G(y)</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rPr>
              <a:t>(7)  G(y)</a:t>
            </a: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F(y)            T(4)(6)I</a:t>
            </a:r>
            <a:r>
              <a:rPr lang="en-US" altLang="zh-CN" sz="2400" baseline="-25000" dirty="0">
                <a:solidFill>
                  <a:srgbClr val="B2B2B2"/>
                </a:solidFill>
                <a:latin typeface="楷体_GB2312" pitchFamily="49" charset="-122"/>
                <a:ea typeface="楷体_GB2312" pitchFamily="49" charset="-122"/>
              </a:rPr>
              <a:t>6</a:t>
            </a:r>
            <a:endParaRPr lang="en-US" altLang="zh-CN" sz="2400" dirty="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rPr>
              <a:t>(8)  (</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x)(G(x)</a:t>
            </a:r>
            <a:r>
              <a:rPr lang="en-US" altLang="zh-CN"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F</a:t>
            </a:r>
            <a:r>
              <a:rPr lang="en-US" altLang="zh-CN" sz="2400" dirty="0">
                <a:solidFill>
                  <a:srgbClr val="B2B2B2"/>
                </a:solidFill>
                <a:latin typeface="楷体_GB2312" pitchFamily="49" charset="-122"/>
                <a:ea typeface="楷体_GB2312" pitchFamily="49" charset="-122"/>
              </a:rPr>
              <a:t>(x))       UG(7)</a:t>
            </a:r>
            <a:r>
              <a:rPr lang="zh-CN" altLang="en-US" sz="2400" dirty="0">
                <a:solidFill>
                  <a:srgbClr val="B2B2B2"/>
                </a:solidFill>
                <a:latin typeface="楷体_GB2312" pitchFamily="49" charset="-122"/>
                <a:ea typeface="楷体_GB2312" pitchFamily="49" charset="-122"/>
              </a:rPr>
              <a:t>证毕</a:t>
            </a:r>
            <a:r>
              <a:rPr lang="zh-CN" altLang="en-US" sz="2400" dirty="0">
                <a:solidFill>
                  <a:srgbClr val="B2B2B2"/>
                </a:solidFill>
              </a:rPr>
              <a:t>■</a:t>
            </a:r>
            <a:endParaRPr lang="zh-CN" altLang="en-US" sz="2400" dirty="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rPr>
              <a:t>因为（</a:t>
            </a:r>
            <a:r>
              <a:rPr lang="en-US" altLang="zh-CN" sz="2400" dirty="0">
                <a:solidFill>
                  <a:srgbClr val="B2B2B2"/>
                </a:solidFill>
                <a:latin typeface="楷体_GB2312" pitchFamily="49" charset="-122"/>
                <a:ea typeface="楷体_GB2312" pitchFamily="49" charset="-122"/>
              </a:rPr>
              <a:t>7</a:t>
            </a:r>
            <a:r>
              <a:rPr lang="zh-CN" altLang="en-US" sz="2400" dirty="0">
                <a:solidFill>
                  <a:srgbClr val="B2B2B2"/>
                </a:solidFill>
                <a:latin typeface="楷体_GB2312" pitchFamily="49" charset="-122"/>
                <a:ea typeface="楷体_GB2312" pitchFamily="49" charset="-122"/>
              </a:rPr>
              <a:t>）中</a:t>
            </a:r>
            <a:r>
              <a:rPr lang="en-US" altLang="zh-CN" sz="2400" dirty="0">
                <a:solidFill>
                  <a:srgbClr val="B2B2B2"/>
                </a:solidFill>
                <a:latin typeface="楷体_GB2312" pitchFamily="49" charset="-122"/>
                <a:ea typeface="楷体_GB2312" pitchFamily="49" charset="-122"/>
              </a:rPr>
              <a:t>y</a:t>
            </a:r>
            <a:r>
              <a:rPr lang="zh-CN" altLang="en-US" sz="2400" dirty="0">
                <a:solidFill>
                  <a:srgbClr val="B2B2B2"/>
                </a:solidFill>
                <a:latin typeface="楷体_GB2312" pitchFamily="49" charset="-122"/>
                <a:ea typeface="楷体_GB2312" pitchFamily="49" charset="-122"/>
              </a:rPr>
              <a:t>指代任意的</a:t>
            </a:r>
            <a:r>
              <a:rPr lang="en-US" altLang="zh-CN" sz="2400" dirty="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B3E10CE-2411-4BB3-80BF-DECF248CB588}"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30117AE5-0A3E-4476-8C82-4C8A0938A81D}" type="slidenum">
              <a:rPr lang="en-US" altLang="zh-CN"/>
              <a:pPr/>
              <a:t>37</a:t>
            </a:fld>
            <a:r>
              <a:rPr lang="en-US" altLang="zh-CN"/>
              <a:t>/112</a:t>
            </a:r>
          </a:p>
        </p:txBody>
      </p:sp>
      <p:sp>
        <p:nvSpPr>
          <p:cNvPr id="373762"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5-3</a:t>
            </a:r>
            <a:r>
              <a:rPr lang="zh-CN" altLang="en-US" sz="2400">
                <a:solidFill>
                  <a:srgbClr val="FF33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试证明： 前提：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结论：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F</a:t>
            </a:r>
            <a:r>
              <a:rPr lang="en-US" altLang="zh-CN" sz="2400">
                <a:latin typeface="楷体_GB2312" pitchFamily="49" charset="-122"/>
                <a:ea typeface="楷体_GB2312" pitchFamily="49" charset="-122"/>
              </a:rPr>
              <a:t>(x))</a:t>
            </a:r>
            <a:r>
              <a:rPr lang="en-US" altLang="zh-CN" sz="240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a:solidFill>
                  <a:srgbClr val="0000FF"/>
                </a:solidFill>
                <a:latin typeface="楷体_GB2312" pitchFamily="49" charset="-122"/>
                <a:ea typeface="楷体_GB2312" pitchFamily="49" charset="-12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(2)</a:t>
            </a:r>
            <a:r>
              <a:rPr lang="en-US" altLang="zh-CN" sz="2400">
                <a:solidFill>
                  <a:srgbClr val="B2B2B2"/>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F(x)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(3)</a:t>
            </a:r>
            <a:r>
              <a:rPr lang="en-US" altLang="zh-CN" sz="2400">
                <a:solidFill>
                  <a:srgbClr val="B2B2B2"/>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 H(x)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(4)</a:t>
            </a:r>
            <a:r>
              <a:rPr lang="en-US" altLang="zh-CN" sz="2400">
                <a:solidFill>
                  <a:srgbClr val="B2B2B2"/>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H(y) </a:t>
            </a:r>
            <a:r>
              <a:rPr lang="en-US" altLang="zh-CN" sz="2400" b="0">
                <a:latin typeface="楷体_GB2312" pitchFamily="49" charset="-122"/>
                <a:ea typeface="楷体_GB2312" pitchFamily="49" charset="-122"/>
                <a:sym typeface="Symbol" pitchFamily="18" charset="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(5)</a:t>
            </a:r>
            <a:r>
              <a:rPr lang="en-US" altLang="zh-CN" sz="2400">
                <a:solidFill>
                  <a:srgbClr val="B2B2B2"/>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x)(G(x)</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H(x))         P</a:t>
            </a:r>
          </a:p>
          <a:p>
            <a:pPr marL="533400" indent="-533400">
              <a:lnSpc>
                <a:spcPct val="110000"/>
              </a:lnSpc>
              <a:buClr>
                <a:srgbClr val="B2B2B2"/>
              </a:buClr>
              <a:buFont typeface="Wingdings" pitchFamily="2" charset="2"/>
              <a:buAutoNum type="arabicParenBoth" startAt="6"/>
            </a:pPr>
            <a:r>
              <a:rPr lang="en-US" altLang="zh-CN" sz="2400">
                <a:solidFill>
                  <a:srgbClr val="B2B2B2"/>
                </a:solidFill>
                <a:latin typeface="楷体_GB2312" pitchFamily="49" charset="-122"/>
                <a:ea typeface="楷体_GB2312" pitchFamily="49" charset="-122"/>
              </a:rPr>
              <a:t>  G(y)</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(7)  G(y)</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T(4)(6)I</a:t>
            </a:r>
            <a:r>
              <a:rPr lang="en-US" altLang="zh-CN" sz="2400" baseline="-25000">
                <a:solidFill>
                  <a:srgbClr val="B2B2B2"/>
                </a:solidFill>
                <a:latin typeface="楷体_GB2312" pitchFamily="49" charset="-122"/>
                <a:ea typeface="楷体_GB2312" pitchFamily="49" charset="-122"/>
              </a:rPr>
              <a:t>6</a:t>
            </a:r>
            <a:endParaRPr lang="en-US" altLang="zh-CN"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(8)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F</a:t>
            </a:r>
            <a:r>
              <a:rPr lang="en-US" altLang="zh-CN" sz="2400">
                <a:solidFill>
                  <a:srgbClr val="B2B2B2"/>
                </a:solidFill>
                <a:latin typeface="楷体_GB2312" pitchFamily="49" charset="-122"/>
                <a:ea typeface="楷体_GB2312" pitchFamily="49" charset="-122"/>
              </a:rPr>
              <a:t>(x))       UG(7)</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endParaRPr lang="zh-CN" altLang="en-US"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因为（</a:t>
            </a:r>
            <a:r>
              <a:rPr lang="en-US" altLang="zh-CN" sz="2400">
                <a:solidFill>
                  <a:srgbClr val="B2B2B2"/>
                </a:solidFill>
                <a:latin typeface="楷体_GB2312" pitchFamily="49" charset="-122"/>
                <a:ea typeface="楷体_GB2312" pitchFamily="49" charset="-122"/>
              </a:rPr>
              <a:t>7</a:t>
            </a:r>
            <a:r>
              <a:rPr lang="zh-CN" altLang="en-US" sz="2400">
                <a:solidFill>
                  <a:srgbClr val="B2B2B2"/>
                </a:solidFill>
                <a:latin typeface="楷体_GB2312" pitchFamily="49" charset="-122"/>
                <a:ea typeface="楷体_GB2312" pitchFamily="49" charset="-122"/>
              </a:rPr>
              <a:t>）中</a:t>
            </a:r>
            <a:r>
              <a:rPr lang="en-US" altLang="zh-CN" sz="2400">
                <a:solidFill>
                  <a:srgbClr val="B2B2B2"/>
                </a:solidFill>
                <a:latin typeface="楷体_GB2312" pitchFamily="49" charset="-122"/>
                <a:ea typeface="楷体_GB2312" pitchFamily="49" charset="-122"/>
              </a:rPr>
              <a:t>y</a:t>
            </a:r>
            <a:r>
              <a:rPr lang="zh-CN" altLang="en-US" sz="2400">
                <a:solidFill>
                  <a:srgbClr val="B2B2B2"/>
                </a:solidFill>
                <a:latin typeface="楷体_GB2312" pitchFamily="49" charset="-122"/>
                <a:ea typeface="楷体_GB2312" pitchFamily="49" charset="-122"/>
              </a:rPr>
              <a:t>指代任意的</a:t>
            </a:r>
            <a:r>
              <a:rPr lang="en-US" altLang="zh-CN" sz="240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D40A3322-3A0D-46BA-9A67-E19171E13E9D}"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F9247C38-1CFA-43AF-A779-4272E46FDA0F}" type="slidenum">
              <a:rPr lang="en-US" altLang="zh-CN"/>
              <a:pPr/>
              <a:t>38</a:t>
            </a:fld>
            <a:r>
              <a:rPr lang="en-US" altLang="zh-CN"/>
              <a:t>/112</a:t>
            </a:r>
          </a:p>
        </p:txBody>
      </p:sp>
      <p:sp>
        <p:nvSpPr>
          <p:cNvPr id="374786"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5-3</a:t>
            </a:r>
            <a:r>
              <a:rPr lang="zh-CN" altLang="en-US" sz="2400">
                <a:solidFill>
                  <a:srgbClr val="FF33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试证明： 前提：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结论：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F</a:t>
            </a:r>
            <a:r>
              <a:rPr lang="en-US" altLang="zh-CN" sz="2400">
                <a:latin typeface="楷体_GB2312" pitchFamily="49" charset="-122"/>
                <a:ea typeface="楷体_GB2312" pitchFamily="49" charset="-122"/>
              </a:rPr>
              <a:t>(x))</a:t>
            </a:r>
            <a:r>
              <a:rPr lang="en-US" altLang="zh-CN" sz="240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a:solidFill>
                  <a:srgbClr val="0000FF"/>
                </a:solidFill>
                <a:latin typeface="楷体_GB2312" pitchFamily="49" charset="-122"/>
                <a:ea typeface="楷体_GB2312" pitchFamily="49" charset="-12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(2)</a:t>
            </a:r>
            <a:r>
              <a:rPr lang="en-US" altLang="zh-CN" sz="2400">
                <a:solidFill>
                  <a:srgbClr val="B2B2B2"/>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F(x)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(3)</a:t>
            </a:r>
            <a:r>
              <a:rPr lang="en-US" altLang="zh-CN" sz="2400">
                <a:solidFill>
                  <a:srgbClr val="B2B2B2"/>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 H(x)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(4)</a:t>
            </a:r>
            <a:r>
              <a:rPr lang="en-US" altLang="zh-CN" sz="2400">
                <a:solidFill>
                  <a:srgbClr val="B2B2B2"/>
                </a:solidFill>
                <a:latin typeface="楷体_GB2312" pitchFamily="49" charset="-122"/>
                <a:ea typeface="楷体_GB2312" pitchFamily="49" charset="-122"/>
              </a:rPr>
              <a:t>  </a:t>
            </a:r>
            <a:r>
              <a:rPr lang="en-US" altLang="zh-CN" sz="2400" b="0">
                <a:latin typeface="楷体_GB2312" pitchFamily="49" charset="-122"/>
                <a:ea typeface="楷体_GB2312" pitchFamily="49" charset="-122"/>
              </a:rPr>
              <a:t>H(y) </a:t>
            </a:r>
            <a:r>
              <a:rPr lang="en-US" altLang="zh-CN" sz="2400" b="0">
                <a:latin typeface="楷体_GB2312" pitchFamily="49" charset="-122"/>
                <a:ea typeface="楷体_GB2312" pitchFamily="49" charset="-122"/>
                <a:sym typeface="Symbol" pitchFamily="18" charset="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(5)</a:t>
            </a:r>
            <a:r>
              <a:rPr lang="en-US" altLang="zh-CN" sz="2400">
                <a:solidFill>
                  <a:srgbClr val="B2B2B2"/>
                </a:solidFill>
                <a:latin typeface="楷体_GB2312" pitchFamily="49" charset="-122"/>
                <a:ea typeface="楷体_GB2312" pitchFamily="49" charset="-122"/>
              </a:rPr>
              <a:t>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x)(G(x)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H(x))         P</a:t>
            </a:r>
          </a:p>
          <a:p>
            <a:pPr marL="533400" indent="-533400">
              <a:lnSpc>
                <a:spcPct val="110000"/>
              </a:lnSpc>
              <a:buClr>
                <a:srgbClr val="FF0000"/>
              </a:buClr>
              <a:buFont typeface="Wingdings" pitchFamily="2" charset="2"/>
              <a:buAutoNum type="arabicParenBoth" startAt="6"/>
            </a:pPr>
            <a:r>
              <a:rPr lang="en-US" altLang="zh-CN" sz="2400">
                <a:solidFill>
                  <a:srgbClr val="0000FF"/>
                </a:solidFill>
                <a:latin typeface="楷体_GB2312" pitchFamily="49" charset="-122"/>
                <a:ea typeface="楷体_GB2312" pitchFamily="49" charset="-122"/>
              </a:rPr>
              <a:t>  G(y)</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(7)  G(y)</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F(y)            T(4)(6)I</a:t>
            </a:r>
            <a:r>
              <a:rPr lang="en-US" altLang="zh-CN" sz="2400" baseline="-25000">
                <a:solidFill>
                  <a:srgbClr val="B2B2B2"/>
                </a:solidFill>
                <a:latin typeface="楷体_GB2312" pitchFamily="49" charset="-122"/>
                <a:ea typeface="楷体_GB2312" pitchFamily="49" charset="-122"/>
              </a:rPr>
              <a:t>6</a:t>
            </a:r>
            <a:endParaRPr lang="en-US" altLang="zh-CN"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(8)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x)(G(x)</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F</a:t>
            </a:r>
            <a:r>
              <a:rPr lang="en-US" altLang="zh-CN" sz="2400">
                <a:solidFill>
                  <a:srgbClr val="B2B2B2"/>
                </a:solidFill>
                <a:latin typeface="楷体_GB2312" pitchFamily="49" charset="-122"/>
                <a:ea typeface="楷体_GB2312" pitchFamily="49" charset="-122"/>
              </a:rPr>
              <a:t>(x))       UG(7)</a:t>
            </a:r>
            <a:r>
              <a:rPr lang="zh-CN" altLang="en-US" sz="2400">
                <a:solidFill>
                  <a:srgbClr val="B2B2B2"/>
                </a:solidFill>
                <a:latin typeface="楷体_GB2312" pitchFamily="49" charset="-122"/>
                <a:ea typeface="楷体_GB2312" pitchFamily="49" charset="-122"/>
              </a:rPr>
              <a:t>证毕</a:t>
            </a:r>
            <a:r>
              <a:rPr lang="zh-CN" altLang="en-US" sz="2400">
                <a:solidFill>
                  <a:srgbClr val="B2B2B2"/>
                </a:solidFill>
              </a:rPr>
              <a:t>■</a:t>
            </a:r>
            <a:endParaRPr lang="zh-CN" altLang="en-US" sz="240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因为（</a:t>
            </a:r>
            <a:r>
              <a:rPr lang="en-US" altLang="zh-CN" sz="2400">
                <a:solidFill>
                  <a:srgbClr val="B2B2B2"/>
                </a:solidFill>
                <a:latin typeface="楷体_GB2312" pitchFamily="49" charset="-122"/>
                <a:ea typeface="楷体_GB2312" pitchFamily="49" charset="-122"/>
              </a:rPr>
              <a:t>7</a:t>
            </a:r>
            <a:r>
              <a:rPr lang="zh-CN" altLang="en-US" sz="2400">
                <a:solidFill>
                  <a:srgbClr val="B2B2B2"/>
                </a:solidFill>
                <a:latin typeface="楷体_GB2312" pitchFamily="49" charset="-122"/>
                <a:ea typeface="楷体_GB2312" pitchFamily="49" charset="-122"/>
              </a:rPr>
              <a:t>）中</a:t>
            </a:r>
            <a:r>
              <a:rPr lang="en-US" altLang="zh-CN" sz="2400">
                <a:solidFill>
                  <a:srgbClr val="B2B2B2"/>
                </a:solidFill>
                <a:latin typeface="楷体_GB2312" pitchFamily="49" charset="-122"/>
                <a:ea typeface="楷体_GB2312" pitchFamily="49" charset="-122"/>
              </a:rPr>
              <a:t>y</a:t>
            </a:r>
            <a:r>
              <a:rPr lang="zh-CN" altLang="en-US" sz="2400">
                <a:solidFill>
                  <a:srgbClr val="B2B2B2"/>
                </a:solidFill>
                <a:latin typeface="楷体_GB2312" pitchFamily="49" charset="-122"/>
                <a:ea typeface="楷体_GB2312" pitchFamily="49" charset="-122"/>
              </a:rPr>
              <a:t>指代任意的</a:t>
            </a:r>
            <a:r>
              <a:rPr lang="en-US" altLang="zh-CN" sz="240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CA1B9760-B35F-45CC-953F-12F2F137ED83}"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A4E5154E-DAA5-463E-B56F-518DA3B50A6B}" type="slidenum">
              <a:rPr lang="en-US" altLang="zh-CN"/>
              <a:pPr/>
              <a:t>39</a:t>
            </a:fld>
            <a:r>
              <a:rPr lang="en-US" altLang="zh-CN"/>
              <a:t>/112</a:t>
            </a:r>
          </a:p>
        </p:txBody>
      </p:sp>
      <p:sp>
        <p:nvSpPr>
          <p:cNvPr id="375810"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例</a:t>
            </a:r>
            <a:r>
              <a:rPr lang="en-US" altLang="zh-CN" sz="2400" dirty="0">
                <a:solidFill>
                  <a:srgbClr val="FF3300"/>
                </a:solidFill>
                <a:latin typeface="楷体_GB2312" pitchFamily="49" charset="-122"/>
                <a:ea typeface="楷体_GB2312" pitchFamily="49" charset="-122"/>
              </a:rPr>
              <a:t>5-3</a:t>
            </a:r>
            <a:r>
              <a:rPr lang="zh-CN" altLang="en-US" sz="2400" dirty="0">
                <a:solidFill>
                  <a:srgbClr val="FF33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试证明： 前提：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x)(G(x)</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结论：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x)(G(x)</a:t>
            </a:r>
            <a:r>
              <a:rPr lang="en-US" altLang="zh-CN"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sym typeface="Symbol" pitchFamily="18" charset="2"/>
              </a:rPr>
              <a:t>F</a:t>
            </a:r>
            <a:r>
              <a:rPr lang="en-US" altLang="zh-CN" sz="2400" dirty="0">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dirty="0">
                <a:solidFill>
                  <a:srgbClr val="0000FF"/>
                </a:solidFill>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(2)</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F(x)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(3)</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 H(x) </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(4)</a:t>
            </a:r>
            <a:r>
              <a:rPr lang="en-US" altLang="zh-CN" sz="2400" dirty="0">
                <a:solidFill>
                  <a:srgbClr val="B2B2B2"/>
                </a:solidFill>
                <a:latin typeface="楷体_GB2312" pitchFamily="49" charset="-122"/>
                <a:ea typeface="楷体_GB2312" pitchFamily="49" charset="-122"/>
              </a:rPr>
              <a:t>  </a:t>
            </a:r>
            <a:r>
              <a:rPr lang="en-US" altLang="zh-CN" sz="2400" dirty="0">
                <a:latin typeface="楷体_GB2312" pitchFamily="49" charset="-122"/>
                <a:ea typeface="楷体_GB2312" pitchFamily="49" charset="-122"/>
              </a:rPr>
              <a:t>H(y) </a:t>
            </a:r>
            <a:r>
              <a:rPr lang="en-US" altLang="zh-CN"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(5)</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x)(G(x)</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H(x))         P</a:t>
            </a:r>
          </a:p>
          <a:p>
            <a:pPr marL="533400" indent="-533400">
              <a:lnSpc>
                <a:spcPct val="110000"/>
              </a:lnSpc>
              <a:buClr>
                <a:srgbClr val="FF0000"/>
              </a:buClr>
              <a:buFont typeface="Wingdings" pitchFamily="2" charset="2"/>
              <a:buAutoNum type="arabicParenBoth" startAt="6"/>
            </a:pPr>
            <a:r>
              <a:rPr lang="en-US" altLang="zh-CN" sz="2400" dirty="0">
                <a:latin typeface="楷体_GB2312" pitchFamily="49" charset="-122"/>
                <a:ea typeface="楷体_GB2312" pitchFamily="49" charset="-122"/>
              </a:rPr>
              <a:t>  G(y)</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(7)</a:t>
            </a:r>
            <a:r>
              <a:rPr lang="en-US" altLang="zh-CN" sz="2400" dirty="0">
                <a:solidFill>
                  <a:srgbClr val="B2B2B2"/>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G(y)</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F(y)            T(4)(6)I</a:t>
            </a:r>
            <a:r>
              <a:rPr lang="en-US" altLang="zh-CN" sz="2400" baseline="-25000" dirty="0">
                <a:solidFill>
                  <a:srgbClr val="0000FF"/>
                </a:solidFill>
                <a:latin typeface="楷体_GB2312" pitchFamily="49" charset="-122"/>
                <a:ea typeface="楷体_GB2312" pitchFamily="49" charset="-122"/>
              </a:rPr>
              <a:t>6</a:t>
            </a:r>
            <a:endParaRPr lang="en-US" altLang="zh-CN" sz="2400" dirty="0">
              <a:solidFill>
                <a:srgbClr val="0000FF"/>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rPr>
              <a:t>(8)  (</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x)(G(x)</a:t>
            </a:r>
            <a:r>
              <a:rPr lang="en-US" altLang="zh-CN"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F</a:t>
            </a:r>
            <a:r>
              <a:rPr lang="en-US" altLang="zh-CN" sz="2400" dirty="0">
                <a:solidFill>
                  <a:srgbClr val="B2B2B2"/>
                </a:solidFill>
                <a:latin typeface="楷体_GB2312" pitchFamily="49" charset="-122"/>
                <a:ea typeface="楷体_GB2312" pitchFamily="49" charset="-122"/>
              </a:rPr>
              <a:t>(x))       UG(7)</a:t>
            </a:r>
            <a:r>
              <a:rPr lang="zh-CN" altLang="en-US" sz="2400" dirty="0">
                <a:solidFill>
                  <a:srgbClr val="B2B2B2"/>
                </a:solidFill>
                <a:latin typeface="楷体_GB2312" pitchFamily="49" charset="-122"/>
                <a:ea typeface="楷体_GB2312" pitchFamily="49" charset="-122"/>
              </a:rPr>
              <a:t>证毕</a:t>
            </a:r>
            <a:r>
              <a:rPr lang="zh-CN" altLang="en-US" sz="2400" dirty="0">
                <a:solidFill>
                  <a:srgbClr val="B2B2B2"/>
                </a:solidFill>
              </a:rPr>
              <a:t>■</a:t>
            </a:r>
            <a:endParaRPr lang="zh-CN" altLang="en-US" sz="2400" dirty="0">
              <a:solidFill>
                <a:srgbClr val="B2B2B2"/>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rPr>
              <a:t>因为（</a:t>
            </a:r>
            <a:r>
              <a:rPr lang="en-US" altLang="zh-CN" sz="2400" dirty="0">
                <a:solidFill>
                  <a:srgbClr val="B2B2B2"/>
                </a:solidFill>
                <a:latin typeface="楷体_GB2312" pitchFamily="49" charset="-122"/>
                <a:ea typeface="楷体_GB2312" pitchFamily="49" charset="-122"/>
              </a:rPr>
              <a:t>7</a:t>
            </a:r>
            <a:r>
              <a:rPr lang="zh-CN" altLang="en-US" sz="2400" dirty="0">
                <a:solidFill>
                  <a:srgbClr val="B2B2B2"/>
                </a:solidFill>
                <a:latin typeface="楷体_GB2312" pitchFamily="49" charset="-122"/>
                <a:ea typeface="楷体_GB2312" pitchFamily="49" charset="-122"/>
              </a:rPr>
              <a:t>）中</a:t>
            </a:r>
            <a:r>
              <a:rPr lang="en-US" altLang="zh-CN" sz="2400" dirty="0">
                <a:solidFill>
                  <a:srgbClr val="B2B2B2"/>
                </a:solidFill>
                <a:latin typeface="楷体_GB2312" pitchFamily="49" charset="-122"/>
                <a:ea typeface="楷体_GB2312" pitchFamily="49" charset="-122"/>
              </a:rPr>
              <a:t>y</a:t>
            </a:r>
            <a:r>
              <a:rPr lang="zh-CN" altLang="en-US" sz="2400" dirty="0">
                <a:solidFill>
                  <a:srgbClr val="B2B2B2"/>
                </a:solidFill>
                <a:latin typeface="楷体_GB2312" pitchFamily="49" charset="-122"/>
                <a:ea typeface="楷体_GB2312" pitchFamily="49" charset="-122"/>
              </a:rPr>
              <a:t>指代任意的</a:t>
            </a:r>
            <a:r>
              <a:rPr lang="en-US" altLang="zh-CN" sz="2400" dirty="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974C50-2925-4666-B09C-6976F61859EF}"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E6A1A3C8-70CD-43D0-A4BF-F7D5D2E86E7F}" type="slidenum">
              <a:rPr lang="en-US" altLang="zh-CN"/>
              <a:pPr/>
              <a:t>4</a:t>
            </a:fld>
            <a:r>
              <a:rPr lang="en-US" altLang="zh-CN"/>
              <a:t>/112</a:t>
            </a:r>
          </a:p>
        </p:txBody>
      </p:sp>
      <p:sp>
        <p:nvSpPr>
          <p:cNvPr id="337922"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37923" name="Rectangle 3"/>
          <p:cNvSpPr>
            <a:spLocks noGrp="1" noChangeArrowheads="1"/>
          </p:cNvSpPr>
          <p:nvPr>
            <p:ph type="body" idx="1"/>
          </p:nvPr>
        </p:nvSpPr>
        <p:spPr>
          <a:xfrm>
            <a:off x="1066800" y="1066800"/>
            <a:ext cx="7848600" cy="3597275"/>
          </a:xfrm>
        </p:spPr>
        <p:txBody>
          <a:bodyPr/>
          <a:lstStyle/>
          <a:p>
            <a:pPr>
              <a:buClr>
                <a:srgbClr val="FF3300"/>
              </a:buClr>
              <a:buFont typeface="Wingdings" pitchFamily="2" charset="2"/>
              <a:buChar char="n"/>
            </a:pPr>
            <a:r>
              <a:rPr lang="zh-CN" altLang="en-US" sz="3200">
                <a:solidFill>
                  <a:srgbClr val="0000FF"/>
                </a:solidFill>
                <a:latin typeface="楷体_GB2312" pitchFamily="49" charset="-122"/>
                <a:ea typeface="楷体_GB2312" pitchFamily="49" charset="-122"/>
              </a:rPr>
              <a:t>命题逻辑推理的三条推理规则继续实用于谓词逻辑推理！</a:t>
            </a:r>
            <a:r>
              <a:rPr lang="zh-CN" altLang="en-US" sz="3200">
                <a:solidFill>
                  <a:srgbClr val="CC0099"/>
                </a:solidFill>
                <a:latin typeface="楷体_GB2312" pitchFamily="49" charset="-122"/>
                <a:ea typeface="楷体_GB2312" pitchFamily="49" charset="-122"/>
              </a:rPr>
              <a:t>（</a:t>
            </a:r>
            <a:r>
              <a:rPr lang="en-US" altLang="zh-CN" sz="3200">
                <a:solidFill>
                  <a:srgbClr val="CC0099"/>
                </a:solidFill>
                <a:latin typeface="楷体_GB2312" pitchFamily="49" charset="-122"/>
                <a:ea typeface="楷体_GB2312" pitchFamily="49" charset="-122"/>
              </a:rPr>
              <a:t>P</a:t>
            </a:r>
            <a:r>
              <a:rPr lang="zh-CN" altLang="en-US" sz="3200">
                <a:solidFill>
                  <a:srgbClr val="CC0099"/>
                </a:solidFill>
                <a:latin typeface="楷体_GB2312" pitchFamily="49" charset="-122"/>
                <a:ea typeface="楷体_GB2312" pitchFamily="49" charset="-122"/>
              </a:rPr>
              <a:t>、</a:t>
            </a:r>
            <a:r>
              <a:rPr lang="en-US" altLang="zh-CN" sz="3200">
                <a:solidFill>
                  <a:srgbClr val="CC0099"/>
                </a:solidFill>
                <a:latin typeface="楷体_GB2312" pitchFamily="49" charset="-122"/>
                <a:ea typeface="楷体_GB2312" pitchFamily="49" charset="-122"/>
              </a:rPr>
              <a:t>T</a:t>
            </a:r>
            <a:r>
              <a:rPr lang="zh-CN" altLang="en-US" sz="3200">
                <a:solidFill>
                  <a:srgbClr val="CC0099"/>
                </a:solidFill>
                <a:latin typeface="楷体_GB2312" pitchFamily="49" charset="-122"/>
                <a:ea typeface="楷体_GB2312" pitchFamily="49" charset="-122"/>
              </a:rPr>
              <a:t>、</a:t>
            </a:r>
            <a:r>
              <a:rPr lang="en-US" altLang="zh-CN" sz="3200">
                <a:solidFill>
                  <a:srgbClr val="CC0099"/>
                </a:solidFill>
                <a:latin typeface="楷体_GB2312" pitchFamily="49" charset="-122"/>
                <a:ea typeface="楷体_GB2312" pitchFamily="49" charset="-122"/>
              </a:rPr>
              <a:t>CP</a:t>
            </a:r>
            <a:r>
              <a:rPr lang="zh-CN" altLang="en-US" sz="3200">
                <a:solidFill>
                  <a:srgbClr val="CC0099"/>
                </a:solidFill>
                <a:latin typeface="楷体_GB2312" pitchFamily="49" charset="-122"/>
                <a:ea typeface="楷体_GB2312" pitchFamily="49" charset="-122"/>
              </a:rPr>
              <a:t>）</a:t>
            </a:r>
          </a:p>
          <a:p>
            <a:pPr>
              <a:buClr>
                <a:srgbClr val="FF3300"/>
              </a:buClr>
              <a:buFont typeface="Wingdings" pitchFamily="2" charset="2"/>
              <a:buChar char="n"/>
            </a:pPr>
            <a:r>
              <a:rPr lang="zh-CN" altLang="en-US" sz="3200">
                <a:solidFill>
                  <a:srgbClr val="B2B2B2"/>
                </a:solidFill>
                <a:latin typeface="楷体_GB2312" pitchFamily="49" charset="-122"/>
                <a:ea typeface="楷体_GB2312" pitchFamily="49" charset="-122"/>
              </a:rPr>
              <a:t>在前面介绍的推理演算过程中，如何消去量词或引入量词？</a:t>
            </a:r>
          </a:p>
          <a:p>
            <a:pPr>
              <a:buClr>
                <a:srgbClr val="FF3300"/>
              </a:buClr>
              <a:buFont typeface="Wingdings" pitchFamily="2" charset="2"/>
              <a:buChar char="n"/>
            </a:pPr>
            <a:r>
              <a:rPr lang="zh-CN" altLang="en-US" sz="3200">
                <a:solidFill>
                  <a:srgbClr val="B2B2B2"/>
                </a:solidFill>
                <a:latin typeface="楷体_GB2312" pitchFamily="49" charset="-122"/>
                <a:ea typeface="楷体_GB2312" pitchFamily="49" charset="-122"/>
              </a:rPr>
              <a:t>下面介绍</a:t>
            </a:r>
            <a:r>
              <a:rPr lang="en-US" altLang="zh-CN" sz="3200">
                <a:solidFill>
                  <a:srgbClr val="B2B2B2"/>
                </a:solidFill>
                <a:latin typeface="楷体_GB2312" pitchFamily="49" charset="-122"/>
                <a:ea typeface="楷体_GB2312" pitchFamily="49" charset="-122"/>
              </a:rPr>
              <a:t>4</a:t>
            </a:r>
            <a:r>
              <a:rPr lang="zh-CN" altLang="en-US" sz="3200">
                <a:solidFill>
                  <a:srgbClr val="B2B2B2"/>
                </a:solidFill>
                <a:latin typeface="楷体_GB2312" pitchFamily="49" charset="-122"/>
                <a:ea typeface="楷体_GB2312" pitchFamily="49" charset="-122"/>
              </a:rPr>
              <a:t>条专门针对量词的推理规则。</a:t>
            </a:r>
          </a:p>
          <a:p>
            <a:pPr>
              <a:buClr>
                <a:srgbClr val="FF3300"/>
              </a:buClr>
              <a:buFont typeface="Wingdings" pitchFamily="2" charset="2"/>
              <a:buNone/>
            </a:pPr>
            <a:endParaRPr lang="en-US" altLang="zh-CN" sz="3200">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1D1B149B-D1AF-48B7-9C02-A30FE55F8F5D}"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BC387CC0-3BD1-490C-B6C2-557141A05FD7}" type="slidenum">
              <a:rPr lang="en-US" altLang="zh-CN"/>
              <a:pPr/>
              <a:t>40</a:t>
            </a:fld>
            <a:r>
              <a:rPr lang="en-US" altLang="zh-CN"/>
              <a:t>/112</a:t>
            </a:r>
          </a:p>
        </p:txBody>
      </p:sp>
      <p:sp>
        <p:nvSpPr>
          <p:cNvPr id="376834" name="Rectangle 2"/>
          <p:cNvSpPr>
            <a:spLocks noGrp="1" noChangeArrowheads="1"/>
          </p:cNvSpPr>
          <p:nvPr>
            <p:ph type="body" idx="1"/>
          </p:nvPr>
        </p:nvSpPr>
        <p:spPr>
          <a:xfrm>
            <a:off x="1066800" y="1166813"/>
            <a:ext cx="7696200" cy="5313362"/>
          </a:xfrm>
        </p:spPr>
        <p:txBody>
          <a:bodyPr/>
          <a:lstStyle/>
          <a:p>
            <a:pPr marL="533400" indent="-533400">
              <a:lnSpc>
                <a:spcPct val="110000"/>
              </a:lnSpc>
              <a:buClr>
                <a:srgbClr val="FF3300"/>
              </a:buClr>
              <a:buFont typeface="Wingdings" pitchFamily="2" charset="2"/>
              <a:buNone/>
            </a:pPr>
            <a:r>
              <a:rPr lang="zh-CN" altLang="en-US" sz="2400" dirty="0">
                <a:solidFill>
                  <a:srgbClr val="FF3300"/>
                </a:solidFill>
                <a:latin typeface="楷体_GB2312" pitchFamily="49" charset="-122"/>
                <a:ea typeface="楷体_GB2312" pitchFamily="49" charset="-122"/>
              </a:rPr>
              <a:t>例</a:t>
            </a:r>
            <a:r>
              <a:rPr lang="en-US" altLang="zh-CN" sz="2400" dirty="0">
                <a:solidFill>
                  <a:srgbClr val="FF3300"/>
                </a:solidFill>
                <a:latin typeface="楷体_GB2312" pitchFamily="49" charset="-122"/>
                <a:ea typeface="楷体_GB2312" pitchFamily="49" charset="-122"/>
              </a:rPr>
              <a:t>5-3</a:t>
            </a:r>
            <a:r>
              <a:rPr lang="zh-CN" altLang="en-US" sz="2400" dirty="0">
                <a:solidFill>
                  <a:srgbClr val="FF33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试证明： 前提：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x)(F(x)∧H(x)),  </a:t>
            </a:r>
          </a:p>
          <a:p>
            <a:pPr marL="533400" indent="-533400">
              <a:lnSpc>
                <a:spcPct val="110000"/>
              </a:lnSpc>
              <a:buClr>
                <a:srgbClr val="FF3300"/>
              </a:buClr>
              <a:buFont typeface="Wingdings" pitchFamily="2" charset="2"/>
              <a:buNone/>
            </a:pPr>
            <a:r>
              <a:rPr lang="en-US" altLang="zh-CN"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x)(G(x)</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H(x)) </a:t>
            </a:r>
          </a:p>
          <a:p>
            <a:pPr marL="533400" indent="-533400">
              <a:lnSpc>
                <a:spcPct val="110000"/>
              </a:lnSpc>
              <a:buClr>
                <a:srgbClr val="FF3300"/>
              </a:buClr>
              <a:buFont typeface="Wingdings" pitchFamily="2" charset="2"/>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结论：    </a:t>
            </a:r>
            <a:r>
              <a:rPr lang="en-US"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x)(G(x)</a:t>
            </a:r>
            <a:r>
              <a:rPr lang="en-US" altLang="zh-CN"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sym typeface="Symbol" pitchFamily="18" charset="2"/>
              </a:rPr>
              <a:t>F</a:t>
            </a:r>
            <a:r>
              <a:rPr lang="en-US" altLang="zh-CN" sz="2400" dirty="0">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rPr>
              <a:t> </a:t>
            </a:r>
          </a:p>
          <a:p>
            <a:pPr marL="533400" indent="-533400">
              <a:lnSpc>
                <a:spcPct val="110000"/>
              </a:lnSpc>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rPr>
              <a:t>证明：</a:t>
            </a:r>
          </a:p>
          <a:p>
            <a:pPr marL="533400" indent="-533400">
              <a:lnSpc>
                <a:spcPct val="110000"/>
              </a:lnSpc>
              <a:buClr>
                <a:srgbClr val="FF3300"/>
              </a:buClr>
              <a:buFont typeface="Wingdings" pitchFamily="2" charset="2"/>
              <a:buAutoNum type="arabicParenBoth"/>
            </a:pPr>
            <a:r>
              <a:rPr lang="zh-CN" altLang="en-US" sz="2400" dirty="0">
                <a:solidFill>
                  <a:srgbClr val="0000FF"/>
                </a:solidFill>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x)(F(x)∧H(x))        P</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(2)</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F(x)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H(x))    T(1)E</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(3)</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 H(x) </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 </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F(x))    T(2)E</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(4)</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H(y) </a:t>
            </a:r>
            <a:r>
              <a:rPr lang="en-US" altLang="zh-CN" sz="2400" b="0" dirty="0">
                <a:latin typeface="楷体_GB2312" pitchFamily="49" charset="-122"/>
                <a:ea typeface="楷体_GB2312" pitchFamily="49" charset="-122"/>
                <a:sym typeface="Symbol" pitchFamily="18" charset="2"/>
              </a:rPr>
              <a:t></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F(y)             US(3)</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(5)</a:t>
            </a:r>
            <a:r>
              <a:rPr lang="en-US" altLang="zh-CN" sz="2400" dirty="0">
                <a:solidFill>
                  <a:srgbClr val="B2B2B2"/>
                </a:solidFill>
                <a:latin typeface="楷体_GB2312" pitchFamily="49" charset="-122"/>
                <a:ea typeface="楷体_GB2312" pitchFamily="49" charset="-122"/>
              </a:rPr>
              <a:t>  </a:t>
            </a:r>
            <a:r>
              <a:rPr lang="en-US" alt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x)(G(x)</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H(x))         P</a:t>
            </a:r>
          </a:p>
          <a:p>
            <a:pPr marL="533400" indent="-533400">
              <a:lnSpc>
                <a:spcPct val="110000"/>
              </a:lnSpc>
              <a:buClr>
                <a:srgbClr val="FF0000"/>
              </a:buClr>
              <a:buFont typeface="Wingdings" pitchFamily="2" charset="2"/>
              <a:buAutoNum type="arabicParenBoth" startAt="6"/>
            </a:pPr>
            <a:r>
              <a:rPr lang="en-US" altLang="zh-CN" sz="2400" b="0" dirty="0">
                <a:latin typeface="楷体_GB2312" pitchFamily="49" charset="-122"/>
                <a:ea typeface="楷体_GB2312" pitchFamily="49" charset="-122"/>
              </a:rPr>
              <a:t>  G(y)</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H(y)               US (5)</a:t>
            </a: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(7)</a:t>
            </a:r>
            <a:r>
              <a:rPr lang="en-US" altLang="zh-CN" sz="2400" dirty="0">
                <a:solidFill>
                  <a:srgbClr val="B2B2B2"/>
                </a:solidFill>
                <a:latin typeface="楷体_GB2312" pitchFamily="49" charset="-122"/>
                <a:ea typeface="楷体_GB2312" pitchFamily="49" charset="-122"/>
              </a:rPr>
              <a:t>  </a:t>
            </a:r>
            <a:r>
              <a:rPr lang="en-US" altLang="zh-CN" sz="2400" dirty="0">
                <a:latin typeface="楷体_GB2312" pitchFamily="49" charset="-122"/>
                <a:ea typeface="楷体_GB2312" pitchFamily="49" charset="-122"/>
              </a:rPr>
              <a:t>G(y)</a:t>
            </a:r>
            <a:r>
              <a:rPr lang="en-US" altLang="zh-CN" sz="2400" dirty="0">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F(y)            T(4)(6)I</a:t>
            </a:r>
            <a:r>
              <a:rPr lang="en-US" altLang="zh-CN" sz="2400" baseline="-25000" dirty="0">
                <a:latin typeface="楷体_GB2312" pitchFamily="49" charset="-122"/>
                <a:ea typeface="楷体_GB2312" pitchFamily="49" charset="-122"/>
              </a:rPr>
              <a:t>6</a:t>
            </a:r>
            <a:endParaRPr lang="en-US" altLang="zh-CN" sz="2400" dirty="0">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(8)</a:t>
            </a:r>
            <a:r>
              <a:rPr lang="en-US" altLang="zh-CN" sz="2400" dirty="0">
                <a:solidFill>
                  <a:srgbClr val="B2B2B2"/>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x)(G(x)</a:t>
            </a:r>
            <a:r>
              <a:rPr lang="en-US" altLang="zh-CN"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F</a:t>
            </a:r>
            <a:r>
              <a:rPr lang="en-US" altLang="zh-CN" sz="2400" dirty="0">
                <a:solidFill>
                  <a:srgbClr val="0000FF"/>
                </a:solidFill>
                <a:latin typeface="楷体_GB2312" pitchFamily="49" charset="-122"/>
                <a:ea typeface="楷体_GB2312" pitchFamily="49" charset="-122"/>
              </a:rPr>
              <a:t>(x))       UG(7)</a:t>
            </a:r>
            <a:r>
              <a:rPr lang="zh-CN" altLang="en-US" sz="2400" dirty="0">
                <a:solidFill>
                  <a:srgbClr val="FF0000"/>
                </a:solidFill>
                <a:latin typeface="楷体_GB2312" pitchFamily="49" charset="-122"/>
                <a:ea typeface="楷体_GB2312" pitchFamily="49" charset="-122"/>
              </a:rPr>
              <a:t>证毕</a:t>
            </a:r>
            <a:r>
              <a:rPr lang="zh-CN" altLang="en-US" sz="2400" dirty="0">
                <a:solidFill>
                  <a:srgbClr val="FF0000"/>
                </a:solidFill>
              </a:rPr>
              <a:t>■</a:t>
            </a:r>
            <a:endParaRPr lang="zh-CN" altLang="en-US" sz="2400" dirty="0">
              <a:solidFill>
                <a:srgbClr val="FF0000"/>
              </a:solidFill>
              <a:latin typeface="楷体_GB2312" pitchFamily="49" charset="-122"/>
              <a:ea typeface="楷体_GB2312" pitchFamily="49" charset="-122"/>
            </a:endParaRPr>
          </a:p>
          <a:p>
            <a:pPr marL="533400" indent="-533400">
              <a:lnSpc>
                <a:spcPct val="110000"/>
              </a:lnSpc>
              <a:buClr>
                <a:srgbClr val="FF3300"/>
              </a:buClr>
              <a:buFont typeface="Wingdings" pitchFamily="2" charset="2"/>
              <a:buNone/>
            </a:pPr>
            <a:r>
              <a:rPr lang="zh-CN" altLang="en-US" sz="2400" dirty="0">
                <a:solidFill>
                  <a:srgbClr val="CC0099"/>
                </a:solidFill>
                <a:latin typeface="楷体_GB2312" pitchFamily="49" charset="-122"/>
                <a:ea typeface="楷体_GB2312" pitchFamily="49" charset="-122"/>
              </a:rPr>
              <a:t>     </a:t>
            </a:r>
            <a:r>
              <a:rPr lang="en-US" altLang="zh-CN" sz="2400" dirty="0">
                <a:solidFill>
                  <a:srgbClr val="CC0099"/>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因为（</a:t>
            </a:r>
            <a:r>
              <a:rPr lang="en-US" altLang="zh-CN" sz="2400" dirty="0">
                <a:solidFill>
                  <a:srgbClr val="CC0099"/>
                </a:solidFill>
                <a:latin typeface="楷体_GB2312" pitchFamily="49" charset="-122"/>
                <a:ea typeface="楷体_GB2312" pitchFamily="49" charset="-122"/>
              </a:rPr>
              <a:t>7</a:t>
            </a:r>
            <a:r>
              <a:rPr lang="zh-CN" altLang="en-US" sz="2400" dirty="0">
                <a:solidFill>
                  <a:srgbClr val="CC0099"/>
                </a:solidFill>
                <a:latin typeface="楷体_GB2312" pitchFamily="49" charset="-122"/>
                <a:ea typeface="楷体_GB2312" pitchFamily="49" charset="-122"/>
              </a:rPr>
              <a:t>）中</a:t>
            </a:r>
            <a:r>
              <a:rPr lang="en-US" altLang="zh-CN" sz="2400" dirty="0">
                <a:solidFill>
                  <a:srgbClr val="CC0099"/>
                </a:solidFill>
                <a:latin typeface="楷体_GB2312" pitchFamily="49" charset="-122"/>
                <a:ea typeface="楷体_GB2312" pitchFamily="49" charset="-122"/>
              </a:rPr>
              <a:t>y</a:t>
            </a:r>
            <a:r>
              <a:rPr lang="zh-CN" altLang="en-US" sz="2400" dirty="0">
                <a:solidFill>
                  <a:srgbClr val="CC0099"/>
                </a:solidFill>
                <a:latin typeface="楷体_GB2312" pitchFamily="49" charset="-122"/>
                <a:ea typeface="楷体_GB2312" pitchFamily="49" charset="-122"/>
              </a:rPr>
              <a:t>指代任意的</a:t>
            </a:r>
            <a:r>
              <a:rPr lang="en-US" altLang="zh-CN" sz="2400" dirty="0">
                <a:solidFill>
                  <a:srgbClr val="CC0099"/>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9ED0E5-06D7-4E23-877C-D2FF8F63057A}"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E72D6296-1AAC-4233-86C1-19BA7990767B}" type="slidenum">
              <a:rPr lang="en-US" altLang="zh-CN"/>
              <a:pPr/>
              <a:t>41</a:t>
            </a:fld>
            <a:r>
              <a:rPr lang="en-US" altLang="zh-CN"/>
              <a:t>/112</a:t>
            </a:r>
          </a:p>
        </p:txBody>
      </p:sp>
      <p:sp>
        <p:nvSpPr>
          <p:cNvPr id="347138"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47139" name="Rectangle 3"/>
          <p:cNvSpPr>
            <a:spLocks noGrp="1" noChangeArrowheads="1"/>
          </p:cNvSpPr>
          <p:nvPr>
            <p:ph type="body" idx="1"/>
          </p:nvPr>
        </p:nvSpPr>
        <p:spPr>
          <a:xfrm>
            <a:off x="1066800" y="1166813"/>
            <a:ext cx="7696200" cy="4473575"/>
          </a:xfrm>
        </p:spPr>
        <p:txBody>
          <a:bodyPr/>
          <a:lstStyle/>
          <a:p>
            <a:pPr>
              <a:buClr>
                <a:srgbClr val="FF3300"/>
              </a:buClr>
              <a:buFont typeface="Wingdings" pitchFamily="2" charset="2"/>
              <a:buChar char="n"/>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5-4</a:t>
            </a:r>
            <a:r>
              <a:rPr lang="zh-CN" altLang="en-US" sz="2400">
                <a:solidFill>
                  <a:srgbClr val="FF3300"/>
                </a:solidFill>
                <a:latin typeface="楷体_GB2312" pitchFamily="49" charset="-122"/>
                <a:ea typeface="楷体_GB2312" pitchFamily="49" charset="-122"/>
              </a:rPr>
              <a:t>： </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有些病人相信所有的医生，而病人均不相信江湖骗子</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FF3300"/>
                </a:solidFill>
                <a:latin typeface="楷体_GB2312" pitchFamily="49" charset="-122"/>
                <a:ea typeface="楷体_GB2312" pitchFamily="49" charset="-122"/>
              </a:rPr>
              <a:t>试证明</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医生不是骗子</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a:t>
            </a:r>
          </a:p>
          <a:p>
            <a:pPr>
              <a:buClr>
                <a:srgbClr val="FF3300"/>
              </a:buClr>
              <a:buFont typeface="Wingdings" pitchFamily="2" charset="2"/>
              <a:buNone/>
            </a:pPr>
            <a:r>
              <a:rPr lang="zh-CN" altLang="en-US" sz="2400">
                <a:solidFill>
                  <a:srgbClr val="CC0099"/>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符号化：</a:t>
            </a:r>
            <a:r>
              <a:rPr lang="en-US" altLang="zh-CN" sz="2400">
                <a:solidFill>
                  <a:srgbClr val="B2B2B2"/>
                </a:solidFill>
                <a:latin typeface="楷体_GB2312" pitchFamily="49" charset="-122"/>
                <a:ea typeface="楷体_GB2312" pitchFamily="49" charset="-122"/>
              </a:rPr>
              <a:t>R(x):x</a:t>
            </a:r>
            <a:r>
              <a:rPr lang="zh-CN" altLang="en-US" sz="2400">
                <a:solidFill>
                  <a:srgbClr val="B2B2B2"/>
                </a:solidFill>
                <a:latin typeface="楷体_GB2312" pitchFamily="49" charset="-122"/>
                <a:ea typeface="楷体_GB2312" pitchFamily="49" charset="-122"/>
              </a:rPr>
              <a:t>是病人</a:t>
            </a: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D(x):x</a:t>
            </a:r>
            <a:r>
              <a:rPr lang="zh-CN" altLang="en-US" sz="2400">
                <a:solidFill>
                  <a:srgbClr val="B2B2B2"/>
                </a:solidFill>
                <a:latin typeface="楷体_GB2312" pitchFamily="49" charset="-122"/>
                <a:ea typeface="楷体_GB2312" pitchFamily="49" charset="-122"/>
              </a:rPr>
              <a:t>是医生</a:t>
            </a: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S(x):x</a:t>
            </a:r>
            <a:r>
              <a:rPr lang="zh-CN" altLang="en-US" sz="2400">
                <a:solidFill>
                  <a:srgbClr val="B2B2B2"/>
                </a:solidFill>
                <a:latin typeface="楷体_GB2312" pitchFamily="49" charset="-122"/>
                <a:ea typeface="楷体_GB2312" pitchFamily="49" charset="-122"/>
              </a:rPr>
              <a:t>是江湖骗子</a:t>
            </a: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L(x,y):x</a:t>
            </a:r>
            <a:r>
              <a:rPr lang="zh-CN" altLang="en-US" sz="2400">
                <a:solidFill>
                  <a:srgbClr val="B2B2B2"/>
                </a:solidFill>
                <a:latin typeface="楷体_GB2312" pitchFamily="49" charset="-122"/>
                <a:ea typeface="楷体_GB2312" pitchFamily="49" charset="-122"/>
              </a:rPr>
              <a:t>相信</a:t>
            </a:r>
            <a:r>
              <a:rPr lang="en-US" altLang="zh-CN" sz="2400">
                <a:solidFill>
                  <a:srgbClr val="B2B2B2"/>
                </a:solidFill>
                <a:latin typeface="楷体_GB2312" pitchFamily="49" charset="-122"/>
                <a:ea typeface="楷体_GB2312" pitchFamily="49" charset="-122"/>
              </a:rPr>
              <a:t>y</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前提：</a:t>
            </a:r>
            <a:r>
              <a:rPr lang="en-US" altLang="zh-CN" sz="2400">
                <a:solidFill>
                  <a:srgbClr val="B2B2B2"/>
                </a:solidFill>
                <a:latin typeface="楷体_GB2312" pitchFamily="49" charset="-122"/>
                <a:ea typeface="楷体_GB2312" pitchFamily="49" charset="-122"/>
                <a:sym typeface="Symbol" pitchFamily="18" charset="2"/>
              </a:rPr>
              <a:t>(x)(R(x)∧(y)(D(y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L(x,y))),</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(x )(R(x)  (y)(S(y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L(x,y)))</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结论： </a:t>
            </a:r>
            <a:r>
              <a:rPr lang="en-US" altLang="zh-CN" sz="2400">
                <a:solidFill>
                  <a:srgbClr val="B2B2B2"/>
                </a:solidFill>
                <a:latin typeface="楷体_GB2312" pitchFamily="49" charset="-122"/>
                <a:ea typeface="楷体_GB2312" pitchFamily="49" charset="-122"/>
                <a:sym typeface="Symbol" pitchFamily="18" charset="2"/>
              </a:rPr>
              <a:t>(x )(D(x) </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S(x))</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思路：先用再用 ，即先找特殊的再找一般的！</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50BE9F-0C0F-4DC3-8908-90D2532FDDC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C2B368C-709C-4CFE-9565-2A204C9135A7}" type="slidenum">
              <a:rPr lang="en-US" altLang="zh-CN"/>
              <a:pPr/>
              <a:t>42</a:t>
            </a:fld>
            <a:r>
              <a:rPr lang="en-US" altLang="zh-CN"/>
              <a:t>/112</a:t>
            </a:r>
          </a:p>
        </p:txBody>
      </p:sp>
      <p:sp>
        <p:nvSpPr>
          <p:cNvPr id="357378"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57379" name="Rectangle 3"/>
          <p:cNvSpPr>
            <a:spLocks noGrp="1" noChangeArrowheads="1"/>
          </p:cNvSpPr>
          <p:nvPr>
            <p:ph type="body" idx="1"/>
          </p:nvPr>
        </p:nvSpPr>
        <p:spPr>
          <a:xfrm>
            <a:off x="1066800" y="1166813"/>
            <a:ext cx="7696200" cy="4473575"/>
          </a:xfrm>
        </p:spPr>
        <p:txBody>
          <a:bodyPr/>
          <a:lstStyle/>
          <a:p>
            <a:pPr>
              <a:buClr>
                <a:srgbClr val="FF3300"/>
              </a:buClr>
              <a:buFont typeface="Wingdings" pitchFamily="2" charset="2"/>
              <a:buChar char="n"/>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5-4</a:t>
            </a:r>
            <a:r>
              <a:rPr lang="zh-CN" altLang="en-US" sz="2400">
                <a:latin typeface="楷体_GB2312" pitchFamily="49" charset="-122"/>
                <a:ea typeface="楷体_GB2312" pitchFamily="49" charset="-122"/>
              </a:rPr>
              <a:t>： </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有些病人相信所有的医生，而病人均不相信江湖骗子</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。试证明</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医生不是骗子</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p>
          <a:p>
            <a:pPr>
              <a:buClr>
                <a:srgbClr val="FF3300"/>
              </a:buClr>
              <a:buFont typeface="Wingdings" pitchFamily="2" charset="2"/>
              <a:buNone/>
            </a:pPr>
            <a:r>
              <a:rPr lang="zh-CN" altLang="en-US" sz="2400">
                <a:solidFill>
                  <a:srgbClr val="CC0099"/>
                </a:solidFill>
                <a:latin typeface="楷体_GB2312" pitchFamily="49" charset="-122"/>
                <a:ea typeface="楷体_GB2312" pitchFamily="49" charset="-122"/>
              </a:rPr>
              <a:t>  符号化：</a:t>
            </a:r>
            <a:r>
              <a:rPr lang="en-US" altLang="zh-CN" sz="2400">
                <a:solidFill>
                  <a:srgbClr val="0000FF"/>
                </a:solidFill>
                <a:latin typeface="楷体_GB2312" pitchFamily="49" charset="-122"/>
                <a:ea typeface="楷体_GB2312" pitchFamily="49" charset="-122"/>
              </a:rPr>
              <a:t>R(x):x</a:t>
            </a:r>
            <a:r>
              <a:rPr lang="zh-CN" altLang="en-US" sz="2400">
                <a:solidFill>
                  <a:srgbClr val="0000FF"/>
                </a:solidFill>
                <a:latin typeface="楷体_GB2312" pitchFamily="49" charset="-122"/>
                <a:ea typeface="楷体_GB2312" pitchFamily="49" charset="-122"/>
              </a:rPr>
              <a:t>是病人</a:t>
            </a:r>
          </a:p>
          <a:p>
            <a:pPr>
              <a:buClr>
                <a:srgbClr val="FF33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D(x):x</a:t>
            </a:r>
            <a:r>
              <a:rPr lang="zh-CN" altLang="en-US" sz="2400">
                <a:solidFill>
                  <a:srgbClr val="0000FF"/>
                </a:solidFill>
                <a:latin typeface="楷体_GB2312" pitchFamily="49" charset="-122"/>
                <a:ea typeface="楷体_GB2312" pitchFamily="49" charset="-122"/>
              </a:rPr>
              <a:t>是医生</a:t>
            </a:r>
          </a:p>
          <a:p>
            <a:pPr>
              <a:buClr>
                <a:srgbClr val="FF33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S(x):x</a:t>
            </a:r>
            <a:r>
              <a:rPr lang="zh-CN" altLang="en-US" sz="2400">
                <a:solidFill>
                  <a:srgbClr val="0000FF"/>
                </a:solidFill>
                <a:latin typeface="楷体_GB2312" pitchFamily="49" charset="-122"/>
                <a:ea typeface="楷体_GB2312" pitchFamily="49" charset="-122"/>
              </a:rPr>
              <a:t>是江湖骗子</a:t>
            </a:r>
          </a:p>
          <a:p>
            <a:pPr>
              <a:buClr>
                <a:srgbClr val="FF33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L(x,y):x</a:t>
            </a:r>
            <a:r>
              <a:rPr lang="zh-CN" altLang="en-US" sz="2400">
                <a:solidFill>
                  <a:srgbClr val="0000FF"/>
                </a:solidFill>
                <a:latin typeface="楷体_GB2312" pitchFamily="49" charset="-122"/>
                <a:ea typeface="楷体_GB2312" pitchFamily="49" charset="-122"/>
              </a:rPr>
              <a:t>相信</a:t>
            </a:r>
            <a:r>
              <a:rPr lang="en-US" altLang="zh-CN" sz="2400">
                <a:solidFill>
                  <a:srgbClr val="0000FF"/>
                </a:solidFill>
                <a:latin typeface="楷体_GB2312" pitchFamily="49" charset="-122"/>
                <a:ea typeface="楷体_GB2312" pitchFamily="49" charset="-122"/>
              </a:rPr>
              <a:t>y</a:t>
            </a:r>
          </a:p>
          <a:p>
            <a:pPr>
              <a:buClr>
                <a:srgbClr val="FF3300"/>
              </a:buClr>
              <a:buFont typeface="Wingdings" pitchFamily="2" charset="2"/>
              <a:buNone/>
            </a:pPr>
            <a:r>
              <a:rPr lang="en-US" altLang="zh-CN" sz="2400">
                <a:solidFill>
                  <a:srgbClr val="CC0099"/>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前提：</a:t>
            </a:r>
            <a:r>
              <a:rPr lang="en-US" altLang="zh-CN" sz="2400">
                <a:solidFill>
                  <a:srgbClr val="B2B2B2"/>
                </a:solidFill>
                <a:latin typeface="楷体_GB2312" pitchFamily="49" charset="-122"/>
                <a:ea typeface="楷体_GB2312" pitchFamily="49" charset="-122"/>
                <a:sym typeface="Symbol" pitchFamily="18" charset="2"/>
              </a:rPr>
              <a:t>(x)(R(x)∧(y)(D(y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L(x,y))),</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(x )(R(x)  (y)(S(y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L(x,y)))</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结论： </a:t>
            </a:r>
            <a:r>
              <a:rPr lang="en-US" altLang="zh-CN" sz="2400">
                <a:solidFill>
                  <a:srgbClr val="B2B2B2"/>
                </a:solidFill>
                <a:latin typeface="楷体_GB2312" pitchFamily="49" charset="-122"/>
                <a:ea typeface="楷体_GB2312" pitchFamily="49" charset="-122"/>
                <a:sym typeface="Symbol" pitchFamily="18" charset="2"/>
              </a:rPr>
              <a:t>(x )(D(x) </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S(x))</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思路：先用再用 ，即先找特殊的再找一般的！</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4E274DA-16E8-430F-870B-FE104199EA51}"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30573F3-DA02-44D8-9FBC-BCD2650EF2C6}" type="slidenum">
              <a:rPr lang="en-US" altLang="zh-CN"/>
              <a:pPr/>
              <a:t>43</a:t>
            </a:fld>
            <a:r>
              <a:rPr lang="en-US" altLang="zh-CN"/>
              <a:t>/112</a:t>
            </a:r>
          </a:p>
        </p:txBody>
      </p:sp>
      <p:sp>
        <p:nvSpPr>
          <p:cNvPr id="358402"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58403" name="Rectangle 3"/>
          <p:cNvSpPr>
            <a:spLocks noGrp="1" noChangeArrowheads="1"/>
          </p:cNvSpPr>
          <p:nvPr>
            <p:ph type="body" idx="1"/>
          </p:nvPr>
        </p:nvSpPr>
        <p:spPr>
          <a:xfrm>
            <a:off x="1066800" y="1166813"/>
            <a:ext cx="7696200" cy="4473575"/>
          </a:xfrm>
        </p:spPr>
        <p:txBody>
          <a:bodyPr/>
          <a:lstStyle/>
          <a:p>
            <a:pPr>
              <a:buClr>
                <a:srgbClr val="FF3300"/>
              </a:buClr>
              <a:buFont typeface="Wingdings" pitchFamily="2" charset="2"/>
              <a:buChar char="n"/>
            </a:pPr>
            <a:r>
              <a:rPr lang="zh-CN" altLang="en-US" sz="2400" dirty="0">
                <a:solidFill>
                  <a:srgbClr val="FF3300"/>
                </a:solidFill>
                <a:latin typeface="楷体_GB2312" pitchFamily="49" charset="-122"/>
                <a:ea typeface="楷体_GB2312" pitchFamily="49" charset="-122"/>
              </a:rPr>
              <a:t>例</a:t>
            </a:r>
            <a:r>
              <a:rPr lang="en-US" altLang="zh-CN" sz="2400" dirty="0">
                <a:solidFill>
                  <a:srgbClr val="FF3300"/>
                </a:solidFill>
                <a:latin typeface="楷体_GB2312" pitchFamily="49" charset="-122"/>
                <a:ea typeface="楷体_GB2312" pitchFamily="49" charset="-122"/>
              </a:rPr>
              <a:t>5-4</a:t>
            </a:r>
            <a:r>
              <a:rPr lang="zh-CN" altLang="en-US" sz="2400" dirty="0">
                <a:solidFill>
                  <a:srgbClr val="FF3300"/>
                </a:solidFill>
                <a:latin typeface="楷体_GB2312" pitchFamily="49" charset="-122"/>
                <a:ea typeface="楷体_GB2312" pitchFamily="49" charset="-122"/>
              </a:rPr>
              <a:t>： </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有些病人相信所有的医生，而病人均不相信江湖骗子</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。试证明</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医生不是骗子</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a:t>
            </a:r>
          </a:p>
          <a:p>
            <a:pPr>
              <a:buClr>
                <a:srgbClr val="FF3300"/>
              </a:buClr>
              <a:buFont typeface="Wingdings" pitchFamily="2" charset="2"/>
              <a:buNone/>
            </a:pPr>
            <a:r>
              <a:rPr lang="zh-CN" altLang="en-US" sz="2400" dirty="0">
                <a:latin typeface="楷体_GB2312" pitchFamily="49" charset="-122"/>
                <a:ea typeface="楷体_GB2312" pitchFamily="49" charset="-122"/>
              </a:rPr>
              <a:t>  符号化：</a:t>
            </a:r>
            <a:r>
              <a:rPr lang="en-US" altLang="zh-CN" sz="2400" dirty="0">
                <a:latin typeface="楷体_GB2312" pitchFamily="49" charset="-122"/>
                <a:ea typeface="楷体_GB2312" pitchFamily="49" charset="-122"/>
              </a:rPr>
              <a:t>R(x):x</a:t>
            </a:r>
            <a:r>
              <a:rPr lang="zh-CN" altLang="en-US" sz="2400" dirty="0">
                <a:latin typeface="楷体_GB2312" pitchFamily="49" charset="-122"/>
                <a:ea typeface="楷体_GB2312" pitchFamily="49" charset="-122"/>
              </a:rPr>
              <a:t>是病人</a:t>
            </a:r>
          </a:p>
          <a:p>
            <a:pPr>
              <a:buClr>
                <a:srgbClr val="FF3300"/>
              </a:buClr>
              <a:buFont typeface="Wingdings" pitchFamily="2" charset="2"/>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D(x):x</a:t>
            </a:r>
            <a:r>
              <a:rPr lang="zh-CN" altLang="en-US" sz="2400" dirty="0">
                <a:latin typeface="楷体_GB2312" pitchFamily="49" charset="-122"/>
                <a:ea typeface="楷体_GB2312" pitchFamily="49" charset="-122"/>
              </a:rPr>
              <a:t>是医生</a:t>
            </a:r>
          </a:p>
          <a:p>
            <a:pPr>
              <a:buClr>
                <a:srgbClr val="FF3300"/>
              </a:buClr>
              <a:buFont typeface="Wingdings" pitchFamily="2" charset="2"/>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S(x):x</a:t>
            </a:r>
            <a:r>
              <a:rPr lang="zh-CN" altLang="en-US" sz="2400" dirty="0">
                <a:latin typeface="楷体_GB2312" pitchFamily="49" charset="-122"/>
                <a:ea typeface="楷体_GB2312" pitchFamily="49" charset="-122"/>
              </a:rPr>
              <a:t>是江湖骗子</a:t>
            </a:r>
          </a:p>
          <a:p>
            <a:pPr>
              <a:buClr>
                <a:srgbClr val="FF3300"/>
              </a:buClr>
              <a:buFont typeface="Wingdings" pitchFamily="2" charset="2"/>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L(</a:t>
            </a:r>
            <a:r>
              <a:rPr lang="en-US" altLang="zh-CN" sz="2400" dirty="0" err="1">
                <a:latin typeface="楷体_GB2312" pitchFamily="49" charset="-122"/>
                <a:ea typeface="楷体_GB2312" pitchFamily="49" charset="-122"/>
              </a:rPr>
              <a:t>x,y</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相信</a:t>
            </a:r>
            <a:r>
              <a:rPr lang="en-US" altLang="zh-CN" sz="2400" dirty="0">
                <a:latin typeface="楷体_GB2312" pitchFamily="49" charset="-122"/>
                <a:ea typeface="楷体_GB2312" pitchFamily="49" charset="-122"/>
              </a:rPr>
              <a:t>y</a:t>
            </a:r>
          </a:p>
          <a:p>
            <a:pPr>
              <a:buClr>
                <a:srgbClr val="FF3300"/>
              </a:buClr>
              <a:buFont typeface="Wingdings" pitchFamily="2" charset="2"/>
              <a:buNone/>
            </a:pPr>
            <a:r>
              <a:rPr lang="en-US" altLang="zh-CN" sz="2400" dirty="0">
                <a:solidFill>
                  <a:srgbClr val="CC0099"/>
                </a:solidFill>
                <a:latin typeface="楷体_GB2312" pitchFamily="49" charset="-122"/>
                <a:ea typeface="楷体_GB2312" pitchFamily="49" charset="-122"/>
              </a:rPr>
              <a:t>  </a:t>
            </a:r>
            <a:r>
              <a:rPr lang="zh-CN" altLang="en-US" sz="2400" dirty="0">
                <a:solidFill>
                  <a:srgbClr val="CC0099"/>
                </a:solidFill>
                <a:latin typeface="楷体_GB2312" pitchFamily="49" charset="-122"/>
                <a:ea typeface="楷体_GB2312" pitchFamily="49" charset="-122"/>
              </a:rPr>
              <a:t>前提：</a:t>
            </a:r>
            <a:r>
              <a:rPr lang="en-US" altLang="zh-CN" sz="2400" dirty="0">
                <a:solidFill>
                  <a:srgbClr val="0000FF"/>
                </a:solidFill>
                <a:latin typeface="楷体_GB2312" pitchFamily="49" charset="-122"/>
                <a:ea typeface="楷体_GB2312" pitchFamily="49" charset="-122"/>
                <a:sym typeface="Symbol" pitchFamily="18" charset="2"/>
              </a:rPr>
              <a:t>(x)</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R(x)∧(y)</a:t>
            </a:r>
            <a:r>
              <a:rPr lang="en-US" altLang="zh-CN" sz="2400" dirty="0">
                <a:solidFill>
                  <a:srgbClr val="CC0099"/>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D(y</a:t>
            </a:r>
            <a:r>
              <a:rPr lang="zh-CN" altLang="en-US"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L(</a:t>
            </a:r>
            <a:r>
              <a:rPr lang="en-US" altLang="zh-CN" sz="2400" dirty="0" err="1">
                <a:solidFill>
                  <a:srgbClr val="0000FF"/>
                </a:solidFill>
                <a:latin typeface="楷体_GB2312" pitchFamily="49" charset="-122"/>
                <a:ea typeface="楷体_GB2312" pitchFamily="49" charset="-122"/>
                <a:sym typeface="Symbol" pitchFamily="18" charset="2"/>
              </a:rPr>
              <a:t>x,y</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CC0099"/>
                </a:solidFill>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dirty="0">
                <a:solidFill>
                  <a:srgbClr val="0000FF"/>
                </a:solidFill>
                <a:latin typeface="楷体_GB2312" pitchFamily="49" charset="-122"/>
                <a:ea typeface="楷体_GB2312" pitchFamily="49" charset="-122"/>
                <a:sym typeface="Symbol" pitchFamily="18" charset="2"/>
              </a:rPr>
              <a:t>        (x )</a:t>
            </a:r>
            <a:r>
              <a:rPr lang="en-US" altLang="zh-CN" sz="2400" dirty="0">
                <a:solidFill>
                  <a:srgbClr val="CC0099"/>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R(x)  (y)</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S(y</a:t>
            </a:r>
            <a:r>
              <a:rPr lang="zh-CN" altLang="en-US"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L(</a:t>
            </a:r>
            <a:r>
              <a:rPr lang="en-US" altLang="zh-CN" sz="2400" dirty="0" err="1">
                <a:solidFill>
                  <a:srgbClr val="0000FF"/>
                </a:solidFill>
                <a:latin typeface="楷体_GB2312" pitchFamily="49" charset="-122"/>
                <a:ea typeface="楷体_GB2312" pitchFamily="49" charset="-122"/>
                <a:sym typeface="Symbol" pitchFamily="18" charset="2"/>
              </a:rPr>
              <a:t>x,y</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CC0099"/>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dirty="0">
                <a:solidFill>
                  <a:srgbClr val="CC0099"/>
                </a:solidFill>
                <a:latin typeface="楷体_GB2312" pitchFamily="49" charset="-122"/>
                <a:ea typeface="楷体_GB2312" pitchFamily="49" charset="-122"/>
                <a:sym typeface="Symbol" pitchFamily="18" charset="2"/>
              </a:rPr>
              <a:t>  </a:t>
            </a:r>
            <a:r>
              <a:rPr lang="zh-CN" altLang="en-US" sz="2400" dirty="0">
                <a:solidFill>
                  <a:srgbClr val="CC0099"/>
                </a:solidFill>
                <a:latin typeface="楷体_GB2312" pitchFamily="49" charset="-122"/>
                <a:ea typeface="楷体_GB2312" pitchFamily="49" charset="-122"/>
                <a:sym typeface="Symbol" pitchFamily="18" charset="2"/>
              </a:rPr>
              <a:t>结论： </a:t>
            </a:r>
            <a:r>
              <a:rPr lang="en-US" altLang="zh-CN" sz="2400" dirty="0">
                <a:solidFill>
                  <a:srgbClr val="0000FF"/>
                </a:solidFill>
                <a:latin typeface="楷体_GB2312" pitchFamily="49" charset="-122"/>
                <a:ea typeface="楷体_GB2312" pitchFamily="49" charset="-122"/>
                <a:sym typeface="Symbol" pitchFamily="18" charset="2"/>
              </a:rPr>
              <a:t>(x )(D(x) </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S(x))</a:t>
            </a:r>
          </a:p>
          <a:p>
            <a:pPr>
              <a:buClr>
                <a:srgbClr val="FF3300"/>
              </a:buClr>
              <a:buFont typeface="Wingdings" pitchFamily="2" charset="2"/>
              <a:buNone/>
            </a:pPr>
            <a:r>
              <a:rPr lang="en-US" altLang="zh-CN" sz="2400" dirty="0">
                <a:solidFill>
                  <a:srgbClr val="CC0099"/>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sym typeface="Symbol" pitchFamily="18" charset="2"/>
              </a:rPr>
              <a:t>思路：先用再用 ，即先找特殊的再找一般的！</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327FA77-E568-4222-8CC3-0B518347BAFB}"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9A3D936-3B4A-4EFE-8A25-4EAEF00A8EA0}" type="slidenum">
              <a:rPr lang="en-US" altLang="zh-CN"/>
              <a:pPr/>
              <a:t>44</a:t>
            </a:fld>
            <a:r>
              <a:rPr lang="en-US" altLang="zh-CN"/>
              <a:t>/112</a:t>
            </a:r>
          </a:p>
        </p:txBody>
      </p:sp>
      <p:sp>
        <p:nvSpPr>
          <p:cNvPr id="359426" name="Rectangle 2"/>
          <p:cNvSpPr>
            <a:spLocks noGrp="1" noChangeArrowheads="1"/>
          </p:cNvSpPr>
          <p:nvPr>
            <p:ph type="title"/>
          </p:nvPr>
        </p:nvSpPr>
        <p:spPr/>
        <p:txBody>
          <a:bodyPr/>
          <a:lstStyle/>
          <a:p>
            <a:endParaRPr lang="zh-CN" altLang="zh-CN">
              <a:solidFill>
                <a:srgbClr val="FF3300"/>
              </a:solidFill>
              <a:latin typeface="楷体_GB2312" pitchFamily="49" charset="-122"/>
              <a:ea typeface="楷体_GB2312" pitchFamily="49" charset="-122"/>
            </a:endParaRPr>
          </a:p>
        </p:txBody>
      </p:sp>
      <p:sp>
        <p:nvSpPr>
          <p:cNvPr id="359427" name="Rectangle 3"/>
          <p:cNvSpPr>
            <a:spLocks noGrp="1" noChangeArrowheads="1"/>
          </p:cNvSpPr>
          <p:nvPr>
            <p:ph type="body" idx="1"/>
          </p:nvPr>
        </p:nvSpPr>
        <p:spPr>
          <a:xfrm>
            <a:off x="1066800" y="1166813"/>
            <a:ext cx="7696200" cy="4473575"/>
          </a:xfrm>
        </p:spPr>
        <p:txBody>
          <a:bodyPr/>
          <a:lstStyle/>
          <a:p>
            <a:pPr>
              <a:buClr>
                <a:srgbClr val="FF3300"/>
              </a:buClr>
              <a:buFont typeface="Wingdings" pitchFamily="2" charset="2"/>
              <a:buChar char="n"/>
            </a:pPr>
            <a:r>
              <a:rPr lang="zh-CN" altLang="en-US" sz="2400">
                <a:solidFill>
                  <a:srgbClr val="FF3300"/>
                </a:solidFill>
                <a:latin typeface="楷体_GB2312" pitchFamily="49" charset="-122"/>
                <a:ea typeface="楷体_GB2312" pitchFamily="49" charset="-122"/>
              </a:rPr>
              <a:t>例</a:t>
            </a:r>
            <a:r>
              <a:rPr lang="en-US" altLang="zh-CN" sz="2400">
                <a:solidFill>
                  <a:srgbClr val="FF3300"/>
                </a:solidFill>
                <a:latin typeface="楷体_GB2312" pitchFamily="49" charset="-122"/>
                <a:ea typeface="楷体_GB2312" pitchFamily="49" charset="-122"/>
              </a:rPr>
              <a:t>5-4</a:t>
            </a:r>
            <a:r>
              <a:rPr lang="zh-CN" altLang="en-US" sz="2400">
                <a:solidFill>
                  <a:srgbClr val="FF3300"/>
                </a:solidFill>
                <a:latin typeface="楷体_GB2312" pitchFamily="49" charset="-122"/>
                <a:ea typeface="楷体_GB2312" pitchFamily="49" charset="-122"/>
              </a:rPr>
              <a:t>： </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有些病人相信所有的医生，而病人均不相信江湖骗子</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。试证明</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医生不是骗子</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p>
          <a:p>
            <a:pPr>
              <a:buClr>
                <a:srgbClr val="FF3300"/>
              </a:buClr>
              <a:buFont typeface="Wingdings" pitchFamily="2" charset="2"/>
              <a:buNone/>
            </a:pPr>
            <a:r>
              <a:rPr lang="zh-CN" altLang="en-US" sz="2400">
                <a:latin typeface="楷体_GB2312" pitchFamily="49" charset="-122"/>
                <a:ea typeface="楷体_GB2312" pitchFamily="49" charset="-122"/>
              </a:rPr>
              <a:t>  符号化：</a:t>
            </a:r>
            <a:r>
              <a:rPr lang="en-US" altLang="zh-CN" sz="2400">
                <a:latin typeface="楷体_GB2312" pitchFamily="49" charset="-122"/>
                <a:ea typeface="楷体_GB2312" pitchFamily="49" charset="-122"/>
              </a:rPr>
              <a:t>R(x):x</a:t>
            </a:r>
            <a:r>
              <a:rPr lang="zh-CN" altLang="en-US" sz="2400">
                <a:latin typeface="楷体_GB2312" pitchFamily="49" charset="-122"/>
                <a:ea typeface="楷体_GB2312" pitchFamily="49" charset="-122"/>
              </a:rPr>
              <a:t>是病人</a:t>
            </a:r>
          </a:p>
          <a:p>
            <a:pPr>
              <a:buClr>
                <a:srgbClr val="FF3300"/>
              </a:buClr>
              <a:buFont typeface="Wingdings" pitchFamily="2" charset="2"/>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D(x):x</a:t>
            </a:r>
            <a:r>
              <a:rPr lang="zh-CN" altLang="en-US" sz="2400">
                <a:latin typeface="楷体_GB2312" pitchFamily="49" charset="-122"/>
                <a:ea typeface="楷体_GB2312" pitchFamily="49" charset="-122"/>
              </a:rPr>
              <a:t>是医生</a:t>
            </a:r>
          </a:p>
          <a:p>
            <a:pPr>
              <a:buClr>
                <a:srgbClr val="FF3300"/>
              </a:buClr>
              <a:buFont typeface="Wingdings" pitchFamily="2" charset="2"/>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S(x):x</a:t>
            </a:r>
            <a:r>
              <a:rPr lang="zh-CN" altLang="en-US" sz="2400">
                <a:latin typeface="楷体_GB2312" pitchFamily="49" charset="-122"/>
                <a:ea typeface="楷体_GB2312" pitchFamily="49" charset="-122"/>
              </a:rPr>
              <a:t>是江湖骗子</a:t>
            </a:r>
          </a:p>
          <a:p>
            <a:pPr>
              <a:buClr>
                <a:srgbClr val="FF3300"/>
              </a:buClr>
              <a:buFont typeface="Wingdings" pitchFamily="2" charset="2"/>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L(x,y):x</a:t>
            </a:r>
            <a:r>
              <a:rPr lang="zh-CN" altLang="en-US" sz="2400">
                <a:latin typeface="楷体_GB2312" pitchFamily="49" charset="-122"/>
                <a:ea typeface="楷体_GB2312" pitchFamily="49" charset="-122"/>
              </a:rPr>
              <a:t>相信</a:t>
            </a:r>
            <a:r>
              <a:rPr lang="en-US" altLang="zh-CN" sz="2400">
                <a:latin typeface="楷体_GB2312" pitchFamily="49" charset="-122"/>
                <a:ea typeface="楷体_GB2312" pitchFamily="49" charset="-122"/>
              </a:rPr>
              <a:t>y</a:t>
            </a:r>
          </a:p>
          <a:p>
            <a:pPr>
              <a:buClr>
                <a:srgbClr val="FF3300"/>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前提：</a:t>
            </a:r>
            <a:r>
              <a:rPr lang="en-US" altLang="zh-CN" sz="2400">
                <a:latin typeface="楷体_GB2312" pitchFamily="49" charset="-122"/>
                <a:ea typeface="楷体_GB2312" pitchFamily="49" charset="-122"/>
                <a:sym typeface="Symbol" pitchFamily="18" charset="2"/>
              </a:rPr>
              <a:t>(x)(R(x)∧(y)(D(y</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L(x,y))),</a:t>
            </a:r>
          </a:p>
          <a:p>
            <a:pPr>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(x )(R(x)  (y)(S(y</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L(x,y)))</a:t>
            </a:r>
          </a:p>
          <a:p>
            <a:pPr>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a:t>
            </a:r>
            <a:r>
              <a:rPr lang="zh-CN" altLang="en-US" sz="2400">
                <a:latin typeface="楷体_GB2312" pitchFamily="49" charset="-122"/>
                <a:ea typeface="楷体_GB2312" pitchFamily="49" charset="-122"/>
                <a:sym typeface="Symbol" pitchFamily="18" charset="2"/>
              </a:rPr>
              <a:t>结论： </a:t>
            </a:r>
            <a:r>
              <a:rPr lang="en-US" altLang="zh-CN" sz="2400">
                <a:latin typeface="楷体_GB2312" pitchFamily="49" charset="-122"/>
                <a:ea typeface="楷体_GB2312" pitchFamily="49" charset="-122"/>
                <a:sym typeface="Symbol" pitchFamily="18" charset="2"/>
              </a:rPr>
              <a:t>(x )(D(x) </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S(x))</a:t>
            </a:r>
          </a:p>
          <a:p>
            <a:pPr>
              <a:buClr>
                <a:srgbClr val="FF3300"/>
              </a:buClr>
              <a:buFont typeface="Wingdings" pitchFamily="2" charset="2"/>
              <a:buNone/>
            </a:pPr>
            <a:r>
              <a:rPr lang="en-US" altLang="zh-CN" sz="2400">
                <a:solidFill>
                  <a:srgbClr val="CC0099"/>
                </a:solidFill>
                <a:latin typeface="楷体_GB2312" pitchFamily="49" charset="-122"/>
                <a:ea typeface="楷体_GB2312" pitchFamily="49" charset="-122"/>
                <a:sym typeface="Symbol" pitchFamily="18" charset="2"/>
              </a:rPr>
              <a:t>  </a:t>
            </a:r>
            <a:r>
              <a:rPr lang="zh-CN" altLang="en-US" sz="2400">
                <a:solidFill>
                  <a:srgbClr val="FF0000"/>
                </a:solidFill>
                <a:latin typeface="楷体_GB2312" pitchFamily="49" charset="-122"/>
                <a:ea typeface="楷体_GB2312" pitchFamily="49" charset="-122"/>
                <a:sym typeface="Symbol" pitchFamily="18" charset="2"/>
              </a:rPr>
              <a:t>思路：</a:t>
            </a:r>
            <a:r>
              <a:rPr lang="zh-CN" altLang="en-US" sz="2400">
                <a:solidFill>
                  <a:srgbClr val="0000FF"/>
                </a:solidFill>
                <a:latin typeface="楷体_GB2312" pitchFamily="49" charset="-122"/>
                <a:ea typeface="楷体_GB2312" pitchFamily="49" charset="-122"/>
                <a:sym typeface="Symbol" pitchFamily="18" charset="2"/>
              </a:rPr>
              <a:t>先用再用 ，即先找特殊的再找一般的！</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DA3EE0D-6B11-46D4-8695-93B8B500DF1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ED92AFF5-233B-49A2-8DE4-4F4BB6453BAD}" type="slidenum">
              <a:rPr lang="en-US" altLang="zh-CN"/>
              <a:pPr/>
              <a:t>45</a:t>
            </a:fld>
            <a:r>
              <a:rPr lang="en-US" altLang="zh-CN"/>
              <a:t>/112</a:t>
            </a:r>
          </a:p>
        </p:txBody>
      </p:sp>
      <p:sp>
        <p:nvSpPr>
          <p:cNvPr id="348162"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48163"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 </a:t>
            </a:r>
            <a:r>
              <a:rPr lang="en-US" altLang="zh-CN" sz="2400">
                <a:solidFill>
                  <a:srgbClr val="0000FF"/>
                </a:solidFill>
                <a:latin typeface="楷体_GB2312" pitchFamily="49" charset="-122"/>
                <a:ea typeface="楷体_GB2312" pitchFamily="49" charset="-122"/>
                <a:sym typeface="Symbol" pitchFamily="18" charset="2"/>
              </a:rPr>
              <a:t>(x)(R(x)∧(y)(D(y</a:t>
            </a:r>
            <a:r>
              <a:rPr lang="zh-CN" altLang="en-US"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(2) R(a)∧(y)(D(y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L(a,y))        ES (1)</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a:t>
            </a:r>
            <a:r>
              <a:rPr lang="zh-CN" altLang="en-US" sz="2400">
                <a:solidFill>
                  <a:srgbClr val="B2B2B2"/>
                </a:solidFill>
                <a:latin typeface="楷体_GB2312" pitchFamily="49" charset="-122"/>
                <a:ea typeface="楷体_GB2312" pitchFamily="49" charset="-122"/>
                <a:sym typeface="Symbol" pitchFamily="18" charset="2"/>
              </a:rPr>
              <a:t>是相信所有医生的那个人</a:t>
            </a:r>
            <a:r>
              <a:rPr lang="en-US" altLang="zh-CN" sz="240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(3) (y)(D(y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L(a,y))              T(2)I</a:t>
            </a:r>
            <a:r>
              <a:rPr lang="en-US" altLang="zh-CN" sz="2400" baseline="-25000">
                <a:solidFill>
                  <a:srgbClr val="B2B2B2"/>
                </a:solidFill>
                <a:latin typeface="楷体_GB2312" pitchFamily="49" charset="-122"/>
                <a:ea typeface="楷体_GB2312" pitchFamily="49" charset="-122"/>
                <a:sym typeface="Symbol" pitchFamily="18" charset="2"/>
              </a:rPr>
              <a:t>2</a:t>
            </a:r>
            <a:endParaRPr lang="en-US" altLang="zh-CN"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(4) D(t</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L(a,t)                     US</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3</a:t>
            </a:r>
            <a:r>
              <a:rPr lang="zh-CN" altLang="en-US"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此处</a:t>
            </a:r>
            <a:r>
              <a:rPr lang="en-US" altLang="zh-CN" sz="2400">
                <a:solidFill>
                  <a:srgbClr val="B2B2B2"/>
                </a:solidFill>
                <a:latin typeface="楷体_GB2312" pitchFamily="49" charset="-122"/>
                <a:ea typeface="楷体_GB2312" pitchFamily="49" charset="-122"/>
                <a:sym typeface="Symbol" pitchFamily="18" charset="2"/>
              </a:rPr>
              <a:t>t</a:t>
            </a:r>
            <a:r>
              <a:rPr lang="zh-CN" altLang="en-US" sz="2400">
                <a:solidFill>
                  <a:srgbClr val="B2B2B2"/>
                </a:solidFill>
                <a:latin typeface="楷体_GB2312" pitchFamily="49" charset="-122"/>
                <a:ea typeface="楷体_GB2312" pitchFamily="49" charset="-122"/>
                <a:sym typeface="Symbol" pitchFamily="18" charset="2"/>
              </a:rPr>
              <a:t>是所有的人，与（</a:t>
            </a:r>
            <a:r>
              <a:rPr lang="en-US" altLang="zh-CN" sz="2400">
                <a:solidFill>
                  <a:srgbClr val="B2B2B2"/>
                </a:solidFill>
                <a:latin typeface="楷体_GB2312" pitchFamily="49" charset="-122"/>
                <a:ea typeface="楷体_GB2312" pitchFamily="49" charset="-122"/>
                <a:sym typeface="Symbol" pitchFamily="18" charset="2"/>
              </a:rPr>
              <a:t>2</a:t>
            </a:r>
            <a:r>
              <a:rPr lang="zh-CN" altLang="en-US" sz="2400">
                <a:solidFill>
                  <a:srgbClr val="B2B2B2"/>
                </a:solidFill>
                <a:latin typeface="楷体_GB2312" pitchFamily="49" charset="-122"/>
                <a:ea typeface="楷体_GB2312" pitchFamily="49" charset="-122"/>
                <a:sym typeface="Symbol" pitchFamily="18" charset="2"/>
              </a:rPr>
              <a:t>）中</a:t>
            </a:r>
            <a:r>
              <a:rPr lang="en-US" altLang="zh-CN" sz="2400">
                <a:solidFill>
                  <a:srgbClr val="B2B2B2"/>
                </a:solidFill>
                <a:latin typeface="楷体_GB2312" pitchFamily="49" charset="-122"/>
                <a:ea typeface="楷体_GB2312" pitchFamily="49" charset="-122"/>
                <a:sym typeface="Symbol" pitchFamily="18" charset="2"/>
              </a:rPr>
              <a:t>a</a:t>
            </a:r>
            <a:r>
              <a:rPr lang="zh-CN" altLang="en-US" sz="2400">
                <a:solidFill>
                  <a:srgbClr val="B2B2B2"/>
                </a:solidFill>
                <a:latin typeface="楷体_GB2312" pitchFamily="49" charset="-122"/>
                <a:ea typeface="楷体_GB2312" pitchFamily="49" charset="-122"/>
                <a:sym typeface="Symbol" pitchFamily="18" charset="2"/>
              </a:rPr>
              <a:t>不同</a:t>
            </a:r>
            <a:r>
              <a:rPr lang="en-US" altLang="zh-CN" sz="240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(5) (x)(R(x)  (y)(S(y)</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(6) R(a)  (y)(S(y)</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L(a,y)))     US (5)</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注意此处的</a:t>
            </a:r>
            <a:r>
              <a:rPr lang="en-US" altLang="zh-CN" sz="2400">
                <a:solidFill>
                  <a:srgbClr val="B2B2B2"/>
                </a:solidFill>
                <a:latin typeface="楷体_GB2312" pitchFamily="49" charset="-122"/>
                <a:ea typeface="楷体_GB2312" pitchFamily="49" charset="-122"/>
                <a:sym typeface="Symbol" pitchFamily="18" charset="2"/>
              </a:rPr>
              <a:t>a</a:t>
            </a:r>
            <a:r>
              <a:rPr lang="zh-CN" altLang="en-US" sz="2400">
                <a:solidFill>
                  <a:srgbClr val="B2B2B2"/>
                </a:solidFill>
                <a:latin typeface="楷体_GB2312" pitchFamily="49" charset="-122"/>
                <a:ea typeface="楷体_GB2312" pitchFamily="49" charset="-122"/>
                <a:sym typeface="Symbol" pitchFamily="18" charset="2"/>
              </a:rPr>
              <a:t>：既然</a:t>
            </a:r>
            <a:r>
              <a:rPr lang="en-US" altLang="zh-CN" sz="2400">
                <a:solidFill>
                  <a:srgbClr val="B2B2B2"/>
                </a:solidFill>
                <a:latin typeface="楷体_GB2312" pitchFamily="49" charset="-122"/>
                <a:ea typeface="楷体_GB2312" pitchFamily="49" charset="-122"/>
                <a:sym typeface="Symbol" pitchFamily="18" charset="2"/>
              </a:rPr>
              <a:t>(5)</a:t>
            </a:r>
            <a:r>
              <a:rPr lang="zh-CN" altLang="en-US" sz="2400">
                <a:solidFill>
                  <a:srgbClr val="B2B2B2"/>
                </a:solidFill>
                <a:latin typeface="楷体_GB2312" pitchFamily="49" charset="-122"/>
                <a:ea typeface="楷体_GB2312" pitchFamily="49" charset="-122"/>
                <a:sym typeface="Symbol" pitchFamily="18" charset="2"/>
              </a:rPr>
              <a:t>中指所有的人，那么就应包括</a:t>
            </a:r>
            <a:r>
              <a:rPr lang="en-US" altLang="zh-CN" sz="2400">
                <a:solidFill>
                  <a:srgbClr val="B2B2B2"/>
                </a:solidFill>
                <a:latin typeface="楷体_GB2312" pitchFamily="49" charset="-122"/>
                <a:ea typeface="楷体_GB2312" pitchFamily="49" charset="-122"/>
                <a:sym typeface="Symbol" pitchFamily="18" charset="2"/>
              </a:rPr>
              <a:t>(2)</a:t>
            </a:r>
            <a:r>
              <a:rPr lang="zh-CN" altLang="en-US" sz="2400">
                <a:solidFill>
                  <a:srgbClr val="B2B2B2"/>
                </a:solidFill>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R(a)                               T(2)I</a:t>
            </a:r>
            <a:r>
              <a:rPr lang="en-US" altLang="zh-CN" sz="2400" baseline="-25000">
                <a:solidFill>
                  <a:srgbClr val="B2B2B2"/>
                </a:solidFill>
                <a:latin typeface="楷体_GB2312" pitchFamily="49" charset="-122"/>
                <a:ea typeface="楷体_GB2312" pitchFamily="49" charset="-122"/>
                <a:sym typeface="Symbol" pitchFamily="18" charset="2"/>
              </a:rPr>
              <a:t>2</a:t>
            </a: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46AD7B-D6EA-42CC-9276-6A6EEB89E88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03B2CBB-2DED-43A3-A7B3-D7B3F179823A}" type="slidenum">
              <a:rPr lang="en-US" altLang="zh-CN"/>
              <a:pPr/>
              <a:t>46</a:t>
            </a:fld>
            <a:r>
              <a:rPr lang="en-US" altLang="zh-CN"/>
              <a:t>/112</a:t>
            </a:r>
          </a:p>
        </p:txBody>
      </p:sp>
      <p:sp>
        <p:nvSpPr>
          <p:cNvPr id="37785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77859"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 </a:t>
            </a:r>
            <a:r>
              <a:rPr lang="en-US" altLang="zh-CN" sz="2400">
                <a:latin typeface="楷体_GB2312" pitchFamily="49" charset="-122"/>
                <a:ea typeface="楷体_GB2312" pitchFamily="49" charset="-122"/>
                <a:sym typeface="Symbol" pitchFamily="18" charset="2"/>
              </a:rPr>
              <a:t>(x)(R(x)∧(y)(D(y</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(2) </a:t>
            </a:r>
            <a:r>
              <a:rPr lang="en-US" altLang="zh-CN" sz="2400">
                <a:solidFill>
                  <a:srgbClr val="0000FF"/>
                </a:solidFill>
                <a:latin typeface="楷体_GB2312" pitchFamily="49" charset="-122"/>
                <a:ea typeface="楷体_GB2312" pitchFamily="49" charset="-122"/>
                <a:sym typeface="Symbol" pitchFamily="18" charset="2"/>
              </a:rPr>
              <a:t>R(a)∧(y)(D(y</a:t>
            </a:r>
            <a:r>
              <a:rPr lang="zh-CN" altLang="en-US"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L(a,y))        ES (1)</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    </a:t>
            </a:r>
            <a:r>
              <a:rPr lang="en-US" altLang="zh-CN" sz="2400">
                <a:solidFill>
                  <a:srgbClr val="CC0099"/>
                </a:solidFill>
                <a:latin typeface="楷体_GB2312" pitchFamily="49" charset="-122"/>
                <a:ea typeface="楷体_GB2312" pitchFamily="49" charset="-122"/>
                <a:sym typeface="Symbol" pitchFamily="18" charset="2"/>
              </a:rPr>
              <a:t>(a</a:t>
            </a:r>
            <a:r>
              <a:rPr lang="zh-CN" altLang="en-US" sz="2400">
                <a:solidFill>
                  <a:srgbClr val="CC0099"/>
                </a:solidFill>
                <a:latin typeface="楷体_GB2312" pitchFamily="49" charset="-122"/>
                <a:ea typeface="楷体_GB2312" pitchFamily="49" charset="-122"/>
                <a:sym typeface="Symbol" pitchFamily="18" charset="2"/>
              </a:rPr>
              <a:t>是相信所有医生的那个人</a:t>
            </a:r>
            <a:r>
              <a:rPr lang="en-US" altLang="zh-CN" sz="2400">
                <a:solidFill>
                  <a:srgbClr val="CC0099"/>
                </a:solidFill>
                <a:latin typeface="楷体_GB2312" pitchFamily="49" charset="-122"/>
                <a:ea typeface="楷体_GB2312" pitchFamily="49" charset="-122"/>
                <a:sym typeface="Symbol" pitchFamily="18" charset="2"/>
              </a:rPr>
              <a:t>)</a:t>
            </a:r>
            <a:r>
              <a:rPr lang="en-US" altLang="zh-CN" sz="240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(3) (y)(D(y</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L(a,y))              T(2)I</a:t>
            </a:r>
            <a:r>
              <a:rPr lang="en-US" altLang="zh-CN" sz="2400" baseline="-25000">
                <a:solidFill>
                  <a:srgbClr val="B2B2B2"/>
                </a:solidFill>
                <a:latin typeface="楷体_GB2312" pitchFamily="49" charset="-122"/>
                <a:ea typeface="楷体_GB2312" pitchFamily="49" charset="-122"/>
                <a:sym typeface="Symbol" pitchFamily="18" charset="2"/>
              </a:rPr>
              <a:t>2</a:t>
            </a:r>
            <a:endParaRPr lang="en-US" altLang="zh-CN"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(4) D(t</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L(a,t)                     US</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3</a:t>
            </a:r>
            <a:r>
              <a:rPr lang="zh-CN" altLang="en-US"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此处</a:t>
            </a:r>
            <a:r>
              <a:rPr lang="en-US" altLang="zh-CN" sz="2400">
                <a:solidFill>
                  <a:srgbClr val="B2B2B2"/>
                </a:solidFill>
                <a:latin typeface="楷体_GB2312" pitchFamily="49" charset="-122"/>
                <a:ea typeface="楷体_GB2312" pitchFamily="49" charset="-122"/>
                <a:sym typeface="Symbol" pitchFamily="18" charset="2"/>
              </a:rPr>
              <a:t>t</a:t>
            </a:r>
            <a:r>
              <a:rPr lang="zh-CN" altLang="en-US" sz="2400">
                <a:solidFill>
                  <a:srgbClr val="B2B2B2"/>
                </a:solidFill>
                <a:latin typeface="楷体_GB2312" pitchFamily="49" charset="-122"/>
                <a:ea typeface="楷体_GB2312" pitchFamily="49" charset="-122"/>
                <a:sym typeface="Symbol" pitchFamily="18" charset="2"/>
              </a:rPr>
              <a:t>是所有的人，与（</a:t>
            </a:r>
            <a:r>
              <a:rPr lang="en-US" altLang="zh-CN" sz="2400">
                <a:solidFill>
                  <a:srgbClr val="B2B2B2"/>
                </a:solidFill>
                <a:latin typeface="楷体_GB2312" pitchFamily="49" charset="-122"/>
                <a:ea typeface="楷体_GB2312" pitchFamily="49" charset="-122"/>
                <a:sym typeface="Symbol" pitchFamily="18" charset="2"/>
              </a:rPr>
              <a:t>2</a:t>
            </a:r>
            <a:r>
              <a:rPr lang="zh-CN" altLang="en-US" sz="2400">
                <a:solidFill>
                  <a:srgbClr val="B2B2B2"/>
                </a:solidFill>
                <a:latin typeface="楷体_GB2312" pitchFamily="49" charset="-122"/>
                <a:ea typeface="楷体_GB2312" pitchFamily="49" charset="-122"/>
                <a:sym typeface="Symbol" pitchFamily="18" charset="2"/>
              </a:rPr>
              <a:t>）中</a:t>
            </a:r>
            <a:r>
              <a:rPr lang="en-US" altLang="zh-CN" sz="2400">
                <a:solidFill>
                  <a:srgbClr val="B2B2B2"/>
                </a:solidFill>
                <a:latin typeface="楷体_GB2312" pitchFamily="49" charset="-122"/>
                <a:ea typeface="楷体_GB2312" pitchFamily="49" charset="-122"/>
                <a:sym typeface="Symbol" pitchFamily="18" charset="2"/>
              </a:rPr>
              <a:t>a</a:t>
            </a:r>
            <a:r>
              <a:rPr lang="zh-CN" altLang="en-US" sz="2400">
                <a:solidFill>
                  <a:srgbClr val="B2B2B2"/>
                </a:solidFill>
                <a:latin typeface="楷体_GB2312" pitchFamily="49" charset="-122"/>
                <a:ea typeface="楷体_GB2312" pitchFamily="49" charset="-122"/>
                <a:sym typeface="Symbol" pitchFamily="18" charset="2"/>
              </a:rPr>
              <a:t>不同</a:t>
            </a:r>
            <a:r>
              <a:rPr lang="en-US" altLang="zh-CN" sz="240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(5) (x)(R(x)  (y)(S(y)</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(6) R(a)  (y)(S(y)</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L(a,y)))     US (5)</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注意此处的</a:t>
            </a:r>
            <a:r>
              <a:rPr lang="en-US" altLang="zh-CN" sz="2400">
                <a:solidFill>
                  <a:srgbClr val="B2B2B2"/>
                </a:solidFill>
                <a:latin typeface="楷体_GB2312" pitchFamily="49" charset="-122"/>
                <a:ea typeface="楷体_GB2312" pitchFamily="49" charset="-122"/>
                <a:sym typeface="Symbol" pitchFamily="18" charset="2"/>
              </a:rPr>
              <a:t>a</a:t>
            </a:r>
            <a:r>
              <a:rPr lang="zh-CN" altLang="en-US" sz="2400">
                <a:solidFill>
                  <a:srgbClr val="B2B2B2"/>
                </a:solidFill>
                <a:latin typeface="楷体_GB2312" pitchFamily="49" charset="-122"/>
                <a:ea typeface="楷体_GB2312" pitchFamily="49" charset="-122"/>
                <a:sym typeface="Symbol" pitchFamily="18" charset="2"/>
              </a:rPr>
              <a:t>：既然</a:t>
            </a:r>
            <a:r>
              <a:rPr lang="en-US" altLang="zh-CN" sz="2400">
                <a:solidFill>
                  <a:srgbClr val="B2B2B2"/>
                </a:solidFill>
                <a:latin typeface="楷体_GB2312" pitchFamily="49" charset="-122"/>
                <a:ea typeface="楷体_GB2312" pitchFamily="49" charset="-122"/>
                <a:sym typeface="Symbol" pitchFamily="18" charset="2"/>
              </a:rPr>
              <a:t>(5)</a:t>
            </a:r>
            <a:r>
              <a:rPr lang="zh-CN" altLang="en-US" sz="2400">
                <a:solidFill>
                  <a:srgbClr val="B2B2B2"/>
                </a:solidFill>
                <a:latin typeface="楷体_GB2312" pitchFamily="49" charset="-122"/>
                <a:ea typeface="楷体_GB2312" pitchFamily="49" charset="-122"/>
                <a:sym typeface="Symbol" pitchFamily="18" charset="2"/>
              </a:rPr>
              <a:t>中指所有的人，那么就应包括</a:t>
            </a:r>
            <a:r>
              <a:rPr lang="en-US" altLang="zh-CN" sz="2400">
                <a:solidFill>
                  <a:srgbClr val="B2B2B2"/>
                </a:solidFill>
                <a:latin typeface="楷体_GB2312" pitchFamily="49" charset="-122"/>
                <a:ea typeface="楷体_GB2312" pitchFamily="49" charset="-122"/>
                <a:sym typeface="Symbol" pitchFamily="18" charset="2"/>
              </a:rPr>
              <a:t>(2)</a:t>
            </a:r>
            <a:r>
              <a:rPr lang="zh-CN" altLang="en-US" sz="2400">
                <a:solidFill>
                  <a:srgbClr val="B2B2B2"/>
                </a:solidFill>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R(a)                              T(2)I</a:t>
            </a:r>
            <a:r>
              <a:rPr lang="en-US" altLang="zh-CN" sz="2400" baseline="-25000">
                <a:solidFill>
                  <a:srgbClr val="B2B2B2"/>
                </a:solidFill>
                <a:latin typeface="楷体_GB2312" pitchFamily="49" charset="-122"/>
                <a:ea typeface="楷体_GB2312" pitchFamily="49" charset="-122"/>
                <a:sym typeface="Symbol" pitchFamily="18" charset="2"/>
              </a:rPr>
              <a:t>2</a:t>
            </a: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F5CC21-63B5-4142-AA43-298F15C57E99}"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1CE10F2-CDFB-4817-A203-13900984E2FE}" type="slidenum">
              <a:rPr lang="en-US" altLang="zh-CN"/>
              <a:pPr/>
              <a:t>47</a:t>
            </a:fld>
            <a:r>
              <a:rPr lang="en-US" altLang="zh-CN"/>
              <a:t>/112</a:t>
            </a:r>
          </a:p>
        </p:txBody>
      </p:sp>
      <p:sp>
        <p:nvSpPr>
          <p:cNvPr id="38297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2979"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 </a:t>
            </a:r>
            <a:r>
              <a:rPr lang="en-US" altLang="zh-CN" sz="2400" b="0">
                <a:latin typeface="楷体_GB2312" pitchFamily="49" charset="-122"/>
                <a:ea typeface="楷体_GB2312" pitchFamily="49" charset="-122"/>
                <a:sym typeface="Symbol" pitchFamily="18" charset="2"/>
              </a:rPr>
              <a:t>(x)(R(x)∧(y)(D(y</a:t>
            </a:r>
            <a:r>
              <a:rPr lang="zh-CN" altLang="en-US"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(2) </a:t>
            </a:r>
            <a:r>
              <a:rPr lang="en-US" altLang="zh-CN" sz="2400">
                <a:latin typeface="楷体_GB2312" pitchFamily="49" charset="-122"/>
                <a:ea typeface="楷体_GB2312" pitchFamily="49" charset="-122"/>
                <a:sym typeface="Symbol" pitchFamily="18" charset="2"/>
              </a:rPr>
              <a:t>R(a)∧(y)(D(y</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L(a,y))        ES (1)</a:t>
            </a:r>
          </a:p>
          <a:p>
            <a:pPr>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(a</a:t>
            </a:r>
            <a:r>
              <a:rPr lang="zh-CN" altLang="en-US" sz="2400">
                <a:latin typeface="楷体_GB2312" pitchFamily="49" charset="-122"/>
                <a:ea typeface="楷体_GB2312" pitchFamily="49" charset="-122"/>
                <a:sym typeface="Symbol" pitchFamily="18" charset="2"/>
              </a:rPr>
              <a:t>是相信所有医生的那个人</a:t>
            </a:r>
            <a:r>
              <a:rPr lang="en-US" altLang="zh-CN" sz="2400">
                <a:latin typeface="楷体_GB2312" pitchFamily="49" charset="-122"/>
                <a:ea typeface="楷体_GB2312" pitchFamily="49" charset="-122"/>
                <a:sym typeface="Symbol" pitchFamily="18" charset="2"/>
              </a:rPr>
              <a:t>)</a:t>
            </a:r>
            <a:r>
              <a:rPr lang="en-US" altLang="zh-CN" sz="240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(3) </a:t>
            </a:r>
            <a:r>
              <a:rPr lang="en-US" altLang="zh-CN" sz="2400">
                <a:solidFill>
                  <a:srgbClr val="0000FF"/>
                </a:solidFill>
                <a:latin typeface="楷体_GB2312" pitchFamily="49" charset="-122"/>
                <a:ea typeface="楷体_GB2312" pitchFamily="49" charset="-122"/>
                <a:sym typeface="Symbol" pitchFamily="18" charset="2"/>
              </a:rPr>
              <a:t>(y)(D(y</a:t>
            </a:r>
            <a:r>
              <a:rPr lang="zh-CN" altLang="en-US"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L(a,y))              T(2)I</a:t>
            </a:r>
            <a:r>
              <a:rPr lang="en-US" altLang="zh-CN" sz="2400" baseline="-25000">
                <a:solidFill>
                  <a:srgbClr val="0000FF"/>
                </a:solidFill>
                <a:latin typeface="楷体_GB2312" pitchFamily="49" charset="-122"/>
                <a:ea typeface="楷体_GB2312" pitchFamily="49" charset="-122"/>
                <a:sym typeface="Symbol" pitchFamily="18" charset="2"/>
              </a:rPr>
              <a:t>2</a:t>
            </a:r>
            <a:endParaRPr lang="en-US" altLang="zh-CN" sz="2400">
              <a:solidFill>
                <a:srgbClr val="0000FF"/>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(4) D(t</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L(a,t)                     US</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3</a:t>
            </a:r>
            <a:r>
              <a:rPr lang="zh-CN" altLang="en-US"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此处</a:t>
            </a:r>
            <a:r>
              <a:rPr lang="en-US" altLang="zh-CN" sz="2400">
                <a:solidFill>
                  <a:srgbClr val="B2B2B2"/>
                </a:solidFill>
                <a:latin typeface="楷体_GB2312" pitchFamily="49" charset="-122"/>
                <a:ea typeface="楷体_GB2312" pitchFamily="49" charset="-122"/>
                <a:sym typeface="Symbol" pitchFamily="18" charset="2"/>
              </a:rPr>
              <a:t>t</a:t>
            </a:r>
            <a:r>
              <a:rPr lang="zh-CN" altLang="en-US" sz="2400">
                <a:solidFill>
                  <a:srgbClr val="B2B2B2"/>
                </a:solidFill>
                <a:latin typeface="楷体_GB2312" pitchFamily="49" charset="-122"/>
                <a:ea typeface="楷体_GB2312" pitchFamily="49" charset="-122"/>
                <a:sym typeface="Symbol" pitchFamily="18" charset="2"/>
              </a:rPr>
              <a:t>是所有的人，与（</a:t>
            </a:r>
            <a:r>
              <a:rPr lang="en-US" altLang="zh-CN" sz="2400">
                <a:solidFill>
                  <a:srgbClr val="B2B2B2"/>
                </a:solidFill>
                <a:latin typeface="楷体_GB2312" pitchFamily="49" charset="-122"/>
                <a:ea typeface="楷体_GB2312" pitchFamily="49" charset="-122"/>
                <a:sym typeface="Symbol" pitchFamily="18" charset="2"/>
              </a:rPr>
              <a:t>2</a:t>
            </a:r>
            <a:r>
              <a:rPr lang="zh-CN" altLang="en-US" sz="2400">
                <a:solidFill>
                  <a:srgbClr val="B2B2B2"/>
                </a:solidFill>
                <a:latin typeface="楷体_GB2312" pitchFamily="49" charset="-122"/>
                <a:ea typeface="楷体_GB2312" pitchFamily="49" charset="-122"/>
                <a:sym typeface="Symbol" pitchFamily="18" charset="2"/>
              </a:rPr>
              <a:t>）中</a:t>
            </a:r>
            <a:r>
              <a:rPr lang="en-US" altLang="zh-CN" sz="2400">
                <a:solidFill>
                  <a:srgbClr val="B2B2B2"/>
                </a:solidFill>
                <a:latin typeface="楷体_GB2312" pitchFamily="49" charset="-122"/>
                <a:ea typeface="楷体_GB2312" pitchFamily="49" charset="-122"/>
                <a:sym typeface="Symbol" pitchFamily="18" charset="2"/>
              </a:rPr>
              <a:t>a</a:t>
            </a:r>
            <a:r>
              <a:rPr lang="zh-CN" altLang="en-US" sz="2400">
                <a:solidFill>
                  <a:srgbClr val="B2B2B2"/>
                </a:solidFill>
                <a:latin typeface="楷体_GB2312" pitchFamily="49" charset="-122"/>
                <a:ea typeface="楷体_GB2312" pitchFamily="49" charset="-122"/>
                <a:sym typeface="Symbol" pitchFamily="18" charset="2"/>
              </a:rPr>
              <a:t>不同</a:t>
            </a:r>
            <a:r>
              <a:rPr lang="en-US" altLang="zh-CN" sz="240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(5) (x)(R(x)  (y)(S(y)</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(6) R(a)  (y)(S(y)</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L(a,y)))      US (5)</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注意此处的</a:t>
            </a:r>
            <a:r>
              <a:rPr lang="en-US" altLang="zh-CN" sz="2400">
                <a:solidFill>
                  <a:srgbClr val="B2B2B2"/>
                </a:solidFill>
                <a:latin typeface="楷体_GB2312" pitchFamily="49" charset="-122"/>
                <a:ea typeface="楷体_GB2312" pitchFamily="49" charset="-122"/>
                <a:sym typeface="Symbol" pitchFamily="18" charset="2"/>
              </a:rPr>
              <a:t>a</a:t>
            </a:r>
            <a:r>
              <a:rPr lang="zh-CN" altLang="en-US" sz="2400">
                <a:solidFill>
                  <a:srgbClr val="B2B2B2"/>
                </a:solidFill>
                <a:latin typeface="楷体_GB2312" pitchFamily="49" charset="-122"/>
                <a:ea typeface="楷体_GB2312" pitchFamily="49" charset="-122"/>
                <a:sym typeface="Symbol" pitchFamily="18" charset="2"/>
              </a:rPr>
              <a:t>：既然</a:t>
            </a:r>
            <a:r>
              <a:rPr lang="en-US" altLang="zh-CN" sz="2400">
                <a:solidFill>
                  <a:srgbClr val="B2B2B2"/>
                </a:solidFill>
                <a:latin typeface="楷体_GB2312" pitchFamily="49" charset="-122"/>
                <a:ea typeface="楷体_GB2312" pitchFamily="49" charset="-122"/>
                <a:sym typeface="Symbol" pitchFamily="18" charset="2"/>
              </a:rPr>
              <a:t>(5)</a:t>
            </a:r>
            <a:r>
              <a:rPr lang="zh-CN" altLang="en-US" sz="2400">
                <a:solidFill>
                  <a:srgbClr val="B2B2B2"/>
                </a:solidFill>
                <a:latin typeface="楷体_GB2312" pitchFamily="49" charset="-122"/>
                <a:ea typeface="楷体_GB2312" pitchFamily="49" charset="-122"/>
                <a:sym typeface="Symbol" pitchFamily="18" charset="2"/>
              </a:rPr>
              <a:t>中指所有的人，那么就应包括</a:t>
            </a:r>
            <a:r>
              <a:rPr lang="en-US" altLang="zh-CN" sz="2400">
                <a:solidFill>
                  <a:srgbClr val="B2B2B2"/>
                </a:solidFill>
                <a:latin typeface="楷体_GB2312" pitchFamily="49" charset="-122"/>
                <a:ea typeface="楷体_GB2312" pitchFamily="49" charset="-122"/>
                <a:sym typeface="Symbol" pitchFamily="18" charset="2"/>
              </a:rPr>
              <a:t>(2)</a:t>
            </a:r>
            <a:r>
              <a:rPr lang="zh-CN" altLang="en-US" sz="2400">
                <a:solidFill>
                  <a:srgbClr val="B2B2B2"/>
                </a:solidFill>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R(a)                               T(2)I</a:t>
            </a:r>
            <a:r>
              <a:rPr lang="en-US" altLang="zh-CN" sz="2400" baseline="-25000">
                <a:solidFill>
                  <a:srgbClr val="B2B2B2"/>
                </a:solidFill>
                <a:latin typeface="楷体_GB2312" pitchFamily="49" charset="-122"/>
                <a:ea typeface="楷体_GB2312" pitchFamily="49" charset="-122"/>
                <a:sym typeface="Symbol" pitchFamily="18" charset="2"/>
              </a:rPr>
              <a:t>2</a:t>
            </a: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6742A0-6143-48A5-A7FD-B897E37CEA8B}"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BC485AA-EF74-4F96-8DF5-5F9FCEE2B27B}" type="slidenum">
              <a:rPr lang="en-US" altLang="zh-CN"/>
              <a:pPr/>
              <a:t>48</a:t>
            </a:fld>
            <a:r>
              <a:rPr lang="en-US" altLang="zh-CN"/>
              <a:t>/112</a:t>
            </a:r>
          </a:p>
        </p:txBody>
      </p:sp>
      <p:sp>
        <p:nvSpPr>
          <p:cNvPr id="381954"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1955"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(1) </a:t>
            </a:r>
            <a:r>
              <a:rPr lang="en-US" altLang="zh-CN" sz="2400" b="0" dirty="0">
                <a:latin typeface="楷体_GB2312" pitchFamily="49" charset="-122"/>
                <a:ea typeface="楷体_GB2312" pitchFamily="49" charset="-122"/>
                <a:sym typeface="Symbol" pitchFamily="18" charset="2"/>
              </a:rPr>
              <a:t>(x)(R(x)∧(y)(D(y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x,y</a:t>
            </a:r>
            <a:r>
              <a:rPr lang="en-US" altLang="zh-CN" sz="2400" b="0" dirty="0">
                <a:latin typeface="楷体_GB2312" pitchFamily="49" charset="-122"/>
                <a:ea typeface="楷体_GB2312" pitchFamily="49" charset="-122"/>
                <a:sym typeface="Symbol" pitchFamily="18" charset="2"/>
              </a:rPr>
              <a:t>)))  P</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(2) </a:t>
            </a:r>
            <a:r>
              <a:rPr lang="en-US" altLang="zh-CN" sz="2400" b="0" dirty="0">
                <a:latin typeface="楷体_GB2312" pitchFamily="49" charset="-122"/>
                <a:ea typeface="楷体_GB2312" pitchFamily="49" charset="-122"/>
                <a:sym typeface="Symbol" pitchFamily="18" charset="2"/>
              </a:rPr>
              <a:t>R(a)∧(y)(D(y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a,y</a:t>
            </a:r>
            <a:r>
              <a:rPr lang="en-US" altLang="zh-CN" sz="2400" b="0" dirty="0">
                <a:latin typeface="楷体_GB2312" pitchFamily="49" charset="-122"/>
                <a:ea typeface="楷体_GB2312" pitchFamily="49" charset="-122"/>
                <a:sym typeface="Symbol" pitchFamily="18" charset="2"/>
              </a:rPr>
              <a:t>))        ES (1)</a:t>
            </a:r>
          </a:p>
          <a:p>
            <a:pPr>
              <a:buClr>
                <a:srgbClr val="FF3300"/>
              </a:buClr>
              <a:buFont typeface="Wingdings" pitchFamily="2" charset="2"/>
              <a:buNone/>
            </a:pPr>
            <a:r>
              <a:rPr lang="en-US" altLang="zh-CN" sz="2400" b="0" dirty="0">
                <a:latin typeface="楷体_GB2312" pitchFamily="49" charset="-122"/>
                <a:ea typeface="楷体_GB2312" pitchFamily="49" charset="-122"/>
                <a:sym typeface="Symbol" pitchFamily="18" charset="2"/>
              </a:rPr>
              <a:t>    (a</a:t>
            </a:r>
            <a:r>
              <a:rPr lang="zh-CN" altLang="en-US" sz="2400" b="0" dirty="0">
                <a:latin typeface="楷体_GB2312" pitchFamily="49" charset="-122"/>
                <a:ea typeface="楷体_GB2312" pitchFamily="49" charset="-122"/>
                <a:sym typeface="Symbol" pitchFamily="18" charset="2"/>
              </a:rPr>
              <a:t>是相信所有医生的那个人</a:t>
            </a:r>
            <a:r>
              <a:rPr lang="en-US" altLang="zh-CN" sz="2400" b="0" dirty="0">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(3) </a:t>
            </a:r>
            <a:r>
              <a:rPr lang="en-US" altLang="zh-CN" sz="2400" dirty="0">
                <a:latin typeface="楷体_GB2312" pitchFamily="49" charset="-122"/>
                <a:ea typeface="楷体_GB2312" pitchFamily="49" charset="-122"/>
                <a:sym typeface="Symbol" pitchFamily="18" charset="2"/>
              </a:rPr>
              <a:t>(y)(D(y</a:t>
            </a:r>
            <a:r>
              <a:rPr lang="zh-CN" altLang="en-US" sz="2400" dirty="0">
                <a:latin typeface="楷体_GB2312" pitchFamily="49" charset="-122"/>
                <a:ea typeface="楷体_GB2312" pitchFamily="49" charset="-122"/>
                <a:sym typeface="Symbol" pitchFamily="18" charset="2"/>
              </a:rPr>
              <a:t>） </a:t>
            </a:r>
            <a:r>
              <a:rPr lang="en-US" altLang="zh-CN" sz="2400" dirty="0">
                <a:latin typeface="楷体_GB2312" pitchFamily="49" charset="-122"/>
                <a:ea typeface="楷体_GB2312" pitchFamily="49" charset="-122"/>
                <a:sym typeface="Symbol" pitchFamily="18" charset="2"/>
              </a:rPr>
              <a:t>L(</a:t>
            </a:r>
            <a:r>
              <a:rPr lang="en-US" altLang="zh-CN" sz="2400" dirty="0" err="1">
                <a:latin typeface="楷体_GB2312" pitchFamily="49" charset="-122"/>
                <a:ea typeface="楷体_GB2312" pitchFamily="49" charset="-122"/>
                <a:sym typeface="Symbol" pitchFamily="18" charset="2"/>
              </a:rPr>
              <a:t>a,y</a:t>
            </a:r>
            <a:r>
              <a:rPr lang="en-US" altLang="zh-CN" sz="2400" dirty="0">
                <a:latin typeface="楷体_GB2312" pitchFamily="49" charset="-122"/>
                <a:ea typeface="楷体_GB2312" pitchFamily="49" charset="-122"/>
                <a:sym typeface="Symbol" pitchFamily="18" charset="2"/>
              </a:rPr>
              <a:t>))              T(2)I</a:t>
            </a:r>
            <a:r>
              <a:rPr lang="en-US" altLang="zh-CN" sz="2400" baseline="-25000" dirty="0">
                <a:latin typeface="楷体_GB2312" pitchFamily="49" charset="-122"/>
                <a:ea typeface="楷体_GB2312" pitchFamily="49" charset="-122"/>
                <a:sym typeface="Symbol" pitchFamily="18" charset="2"/>
              </a:rPr>
              <a:t>2</a:t>
            </a:r>
            <a:endParaRPr lang="en-US" altLang="zh-CN" sz="2400" dirty="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(4) </a:t>
            </a:r>
            <a:r>
              <a:rPr lang="en-US" altLang="zh-CN" sz="2400" dirty="0">
                <a:solidFill>
                  <a:srgbClr val="0000FF"/>
                </a:solidFill>
                <a:latin typeface="楷体_GB2312" pitchFamily="49" charset="-122"/>
                <a:ea typeface="楷体_GB2312" pitchFamily="49" charset="-122"/>
                <a:sym typeface="Symbol" pitchFamily="18" charset="2"/>
              </a:rPr>
              <a:t>D(t</a:t>
            </a:r>
            <a:r>
              <a:rPr lang="zh-CN" altLang="en-US"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L(</a:t>
            </a:r>
            <a:r>
              <a:rPr lang="en-US" altLang="zh-CN" sz="2400" dirty="0" err="1">
                <a:solidFill>
                  <a:srgbClr val="0000FF"/>
                </a:solidFill>
                <a:latin typeface="楷体_GB2312" pitchFamily="49" charset="-122"/>
                <a:ea typeface="楷体_GB2312" pitchFamily="49" charset="-122"/>
                <a:sym typeface="Symbol" pitchFamily="18" charset="2"/>
              </a:rPr>
              <a:t>a,t</a:t>
            </a:r>
            <a:r>
              <a:rPr lang="en-US" altLang="zh-CN" sz="2400" dirty="0">
                <a:solidFill>
                  <a:srgbClr val="0000FF"/>
                </a:solidFill>
                <a:latin typeface="楷体_GB2312" pitchFamily="49" charset="-122"/>
                <a:ea typeface="楷体_GB2312" pitchFamily="49" charset="-122"/>
                <a:sym typeface="Symbol" pitchFamily="18" charset="2"/>
              </a:rPr>
              <a:t>)                     US</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3</a:t>
            </a:r>
            <a:r>
              <a:rPr lang="zh-CN" altLang="en-US" sz="2400" dirty="0">
                <a:solidFill>
                  <a:srgbClr val="0000FF"/>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sym typeface="Symbol" pitchFamily="18" charset="2"/>
              </a:rPr>
              <a:t>    </a:t>
            </a:r>
            <a:r>
              <a:rPr lang="en-US" altLang="zh-CN" sz="2400" dirty="0">
                <a:solidFill>
                  <a:srgbClr val="CC0099"/>
                </a:solidFill>
                <a:latin typeface="楷体_GB2312" pitchFamily="49" charset="-122"/>
                <a:ea typeface="楷体_GB2312" pitchFamily="49" charset="-122"/>
                <a:sym typeface="Symbol" pitchFamily="18" charset="2"/>
              </a:rPr>
              <a:t>(</a:t>
            </a:r>
            <a:r>
              <a:rPr lang="zh-CN" altLang="en-US" sz="2400" dirty="0">
                <a:solidFill>
                  <a:srgbClr val="CC0099"/>
                </a:solidFill>
                <a:latin typeface="楷体_GB2312" pitchFamily="49" charset="-122"/>
                <a:ea typeface="楷体_GB2312" pitchFamily="49" charset="-122"/>
                <a:sym typeface="Symbol" pitchFamily="18" charset="2"/>
              </a:rPr>
              <a:t>此处</a:t>
            </a:r>
            <a:r>
              <a:rPr lang="en-US" altLang="zh-CN" sz="2400" dirty="0">
                <a:solidFill>
                  <a:srgbClr val="CC0099"/>
                </a:solidFill>
                <a:latin typeface="楷体_GB2312" pitchFamily="49" charset="-122"/>
                <a:ea typeface="楷体_GB2312" pitchFamily="49" charset="-122"/>
                <a:sym typeface="Symbol" pitchFamily="18" charset="2"/>
              </a:rPr>
              <a:t>t</a:t>
            </a:r>
            <a:r>
              <a:rPr lang="zh-CN" altLang="en-US" sz="2400" dirty="0">
                <a:solidFill>
                  <a:srgbClr val="CC0099"/>
                </a:solidFill>
                <a:latin typeface="楷体_GB2312" pitchFamily="49" charset="-122"/>
                <a:ea typeface="楷体_GB2312" pitchFamily="49" charset="-122"/>
                <a:sym typeface="Symbol" pitchFamily="18" charset="2"/>
              </a:rPr>
              <a:t>是所有的人，与（</a:t>
            </a:r>
            <a:r>
              <a:rPr lang="en-US" altLang="zh-CN" sz="2400" dirty="0">
                <a:solidFill>
                  <a:srgbClr val="CC0099"/>
                </a:solidFill>
                <a:latin typeface="楷体_GB2312" pitchFamily="49" charset="-122"/>
                <a:ea typeface="楷体_GB2312" pitchFamily="49" charset="-122"/>
                <a:sym typeface="Symbol" pitchFamily="18" charset="2"/>
              </a:rPr>
              <a:t>2</a:t>
            </a:r>
            <a:r>
              <a:rPr lang="zh-CN" altLang="en-US" sz="2400" dirty="0">
                <a:solidFill>
                  <a:srgbClr val="CC0099"/>
                </a:solidFill>
                <a:latin typeface="楷体_GB2312" pitchFamily="49" charset="-122"/>
                <a:ea typeface="楷体_GB2312" pitchFamily="49" charset="-122"/>
                <a:sym typeface="Symbol" pitchFamily="18" charset="2"/>
              </a:rPr>
              <a:t>）中</a:t>
            </a:r>
            <a:r>
              <a:rPr lang="en-US" altLang="zh-CN" sz="2400" dirty="0">
                <a:solidFill>
                  <a:srgbClr val="CC0099"/>
                </a:solidFill>
                <a:latin typeface="楷体_GB2312" pitchFamily="49" charset="-122"/>
                <a:ea typeface="楷体_GB2312" pitchFamily="49" charset="-122"/>
                <a:sym typeface="Symbol" pitchFamily="18" charset="2"/>
              </a:rPr>
              <a:t>a</a:t>
            </a:r>
            <a:r>
              <a:rPr lang="zh-CN" altLang="en-US" sz="2400" dirty="0">
                <a:solidFill>
                  <a:srgbClr val="CC0099"/>
                </a:solidFill>
                <a:latin typeface="楷体_GB2312" pitchFamily="49" charset="-122"/>
                <a:ea typeface="楷体_GB2312" pitchFamily="49" charset="-122"/>
                <a:sym typeface="Symbol" pitchFamily="18" charset="2"/>
              </a:rPr>
              <a:t>不同</a:t>
            </a:r>
            <a:r>
              <a:rPr lang="en-US" altLang="zh-CN" sz="2400" dirty="0">
                <a:solidFill>
                  <a:srgbClr val="CC0099"/>
                </a:solidFill>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(5) (x)(R(x)  (y)(S(y)</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L(</a:t>
            </a:r>
            <a:r>
              <a:rPr lang="en-US" altLang="zh-CN" sz="2400" dirty="0" err="1">
                <a:solidFill>
                  <a:srgbClr val="B2B2B2"/>
                </a:solidFill>
                <a:latin typeface="楷体_GB2312" pitchFamily="49" charset="-122"/>
                <a:ea typeface="楷体_GB2312" pitchFamily="49" charset="-122"/>
                <a:sym typeface="Symbol" pitchFamily="18" charset="2"/>
              </a:rPr>
              <a:t>x,y</a:t>
            </a:r>
            <a:r>
              <a:rPr lang="en-US" altLang="zh-CN" sz="2400" dirty="0">
                <a:solidFill>
                  <a:srgbClr val="B2B2B2"/>
                </a:solidFill>
                <a:latin typeface="楷体_GB2312" pitchFamily="49" charset="-122"/>
                <a:ea typeface="楷体_GB2312" pitchFamily="49" charset="-122"/>
                <a:sym typeface="Symbol" pitchFamily="18" charset="2"/>
              </a:rPr>
              <a:t>)))  P</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(6) R(a)  (y)(S(y)</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L(</a:t>
            </a:r>
            <a:r>
              <a:rPr lang="en-US" altLang="zh-CN" sz="2400" dirty="0" err="1">
                <a:solidFill>
                  <a:srgbClr val="B2B2B2"/>
                </a:solidFill>
                <a:latin typeface="楷体_GB2312" pitchFamily="49" charset="-122"/>
                <a:ea typeface="楷体_GB2312" pitchFamily="49" charset="-122"/>
                <a:sym typeface="Symbol" pitchFamily="18" charset="2"/>
              </a:rPr>
              <a:t>a,y</a:t>
            </a:r>
            <a:r>
              <a:rPr lang="en-US" altLang="zh-CN" sz="2400" dirty="0">
                <a:solidFill>
                  <a:srgbClr val="B2B2B2"/>
                </a:solidFill>
                <a:latin typeface="楷体_GB2312" pitchFamily="49" charset="-122"/>
                <a:ea typeface="楷体_GB2312" pitchFamily="49" charset="-122"/>
                <a:sym typeface="Symbol" pitchFamily="18" charset="2"/>
              </a:rPr>
              <a:t>)))     US (5)</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sym typeface="Symbol" pitchFamily="18" charset="2"/>
              </a:rPr>
              <a:t>注意此处的</a:t>
            </a:r>
            <a:r>
              <a:rPr lang="en-US" altLang="zh-CN" sz="2400" dirty="0">
                <a:solidFill>
                  <a:srgbClr val="B2B2B2"/>
                </a:solidFill>
                <a:latin typeface="楷体_GB2312" pitchFamily="49" charset="-122"/>
                <a:ea typeface="楷体_GB2312" pitchFamily="49" charset="-122"/>
                <a:sym typeface="Symbol" pitchFamily="18" charset="2"/>
              </a:rPr>
              <a:t>a</a:t>
            </a:r>
            <a:r>
              <a:rPr lang="zh-CN" altLang="en-US" sz="2400" dirty="0">
                <a:solidFill>
                  <a:srgbClr val="B2B2B2"/>
                </a:solidFill>
                <a:latin typeface="楷体_GB2312" pitchFamily="49" charset="-122"/>
                <a:ea typeface="楷体_GB2312" pitchFamily="49" charset="-122"/>
                <a:sym typeface="Symbol" pitchFamily="18" charset="2"/>
              </a:rPr>
              <a:t>：既然</a:t>
            </a:r>
            <a:r>
              <a:rPr lang="en-US" altLang="zh-CN" sz="2400" dirty="0">
                <a:solidFill>
                  <a:srgbClr val="B2B2B2"/>
                </a:solidFill>
                <a:latin typeface="楷体_GB2312" pitchFamily="49" charset="-122"/>
                <a:ea typeface="楷体_GB2312" pitchFamily="49" charset="-122"/>
                <a:sym typeface="Symbol" pitchFamily="18" charset="2"/>
              </a:rPr>
              <a:t>(5)</a:t>
            </a:r>
            <a:r>
              <a:rPr lang="zh-CN" altLang="en-US" sz="2400" dirty="0">
                <a:solidFill>
                  <a:srgbClr val="B2B2B2"/>
                </a:solidFill>
                <a:latin typeface="楷体_GB2312" pitchFamily="49" charset="-122"/>
                <a:ea typeface="楷体_GB2312" pitchFamily="49" charset="-122"/>
                <a:sym typeface="Symbol" pitchFamily="18" charset="2"/>
              </a:rPr>
              <a:t>中指所有的人，那么就应包括</a:t>
            </a:r>
            <a:r>
              <a:rPr lang="en-US" altLang="zh-CN" sz="2400" dirty="0">
                <a:solidFill>
                  <a:srgbClr val="B2B2B2"/>
                </a:solidFill>
                <a:latin typeface="楷体_GB2312" pitchFamily="49" charset="-122"/>
                <a:ea typeface="楷体_GB2312" pitchFamily="49" charset="-122"/>
                <a:sym typeface="Symbol" pitchFamily="18" charset="2"/>
              </a:rPr>
              <a:t>(2)</a:t>
            </a:r>
            <a:r>
              <a:rPr lang="zh-CN" altLang="en-US" sz="2400" dirty="0">
                <a:solidFill>
                  <a:srgbClr val="B2B2B2"/>
                </a:solidFill>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(7) R(a)                              T(2)I</a:t>
            </a:r>
            <a:r>
              <a:rPr lang="en-US" altLang="zh-CN" sz="2400" baseline="-25000" dirty="0">
                <a:solidFill>
                  <a:srgbClr val="B2B2B2"/>
                </a:solidFill>
                <a:latin typeface="楷体_GB2312" pitchFamily="49" charset="-122"/>
                <a:ea typeface="楷体_GB2312" pitchFamily="49" charset="-122"/>
                <a:sym typeface="Symbol" pitchFamily="18" charset="2"/>
              </a:rPr>
              <a:t>2</a:t>
            </a:r>
            <a:endParaRPr lang="en-US" altLang="zh-CN" sz="2400" dirty="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4961060-CBB1-4033-9731-803F48C59BAA}"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09DDE4D-282A-4436-BDB6-27870E8A7CD9}" type="slidenum">
              <a:rPr lang="en-US" altLang="zh-CN"/>
              <a:pPr/>
              <a:t>49</a:t>
            </a:fld>
            <a:r>
              <a:rPr lang="en-US" altLang="zh-CN"/>
              <a:t>/112</a:t>
            </a:r>
          </a:p>
        </p:txBody>
      </p:sp>
      <p:sp>
        <p:nvSpPr>
          <p:cNvPr id="380930"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0931"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(1) </a:t>
            </a:r>
            <a:r>
              <a:rPr lang="en-US" altLang="zh-CN" sz="2400" b="0" dirty="0">
                <a:latin typeface="楷体_GB2312" pitchFamily="49" charset="-122"/>
                <a:ea typeface="楷体_GB2312" pitchFamily="49" charset="-122"/>
                <a:sym typeface="Symbol" pitchFamily="18" charset="2"/>
              </a:rPr>
              <a:t>(x)(R(x)∧(y)(D(y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x,y</a:t>
            </a:r>
            <a:r>
              <a:rPr lang="en-US" altLang="zh-CN" sz="2400" b="0" dirty="0">
                <a:latin typeface="楷体_GB2312" pitchFamily="49" charset="-122"/>
                <a:ea typeface="楷体_GB2312" pitchFamily="49" charset="-122"/>
                <a:sym typeface="Symbol" pitchFamily="18" charset="2"/>
              </a:rPr>
              <a:t>)))  P</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(2) </a:t>
            </a:r>
            <a:r>
              <a:rPr lang="en-US" altLang="zh-CN" sz="2400" b="0" dirty="0">
                <a:latin typeface="楷体_GB2312" pitchFamily="49" charset="-122"/>
                <a:ea typeface="楷体_GB2312" pitchFamily="49" charset="-122"/>
                <a:sym typeface="Symbol" pitchFamily="18" charset="2"/>
              </a:rPr>
              <a:t>R(a)∧(y)(D(y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a,y</a:t>
            </a:r>
            <a:r>
              <a:rPr lang="en-US" altLang="zh-CN" sz="2400" b="0" dirty="0">
                <a:latin typeface="楷体_GB2312" pitchFamily="49" charset="-122"/>
                <a:ea typeface="楷体_GB2312" pitchFamily="49" charset="-122"/>
                <a:sym typeface="Symbol" pitchFamily="18" charset="2"/>
              </a:rPr>
              <a:t>))        ES (1)</a:t>
            </a:r>
          </a:p>
          <a:p>
            <a:pPr>
              <a:buClr>
                <a:srgbClr val="FF3300"/>
              </a:buClr>
              <a:buFont typeface="Wingdings" pitchFamily="2" charset="2"/>
              <a:buNone/>
            </a:pPr>
            <a:r>
              <a:rPr lang="en-US" altLang="zh-CN" sz="2400" b="0" dirty="0">
                <a:latin typeface="楷体_GB2312" pitchFamily="49" charset="-122"/>
                <a:ea typeface="楷体_GB2312" pitchFamily="49" charset="-122"/>
                <a:sym typeface="Symbol" pitchFamily="18" charset="2"/>
              </a:rPr>
              <a:t>    (a</a:t>
            </a:r>
            <a:r>
              <a:rPr lang="zh-CN" altLang="en-US" sz="2400" b="0" dirty="0">
                <a:latin typeface="楷体_GB2312" pitchFamily="49" charset="-122"/>
                <a:ea typeface="楷体_GB2312" pitchFamily="49" charset="-122"/>
                <a:sym typeface="Symbol" pitchFamily="18" charset="2"/>
              </a:rPr>
              <a:t>是相信所有医生的那个人</a:t>
            </a:r>
            <a:r>
              <a:rPr lang="en-US" altLang="zh-CN" sz="2400" b="0" dirty="0">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(3) </a:t>
            </a:r>
            <a:r>
              <a:rPr lang="en-US" altLang="zh-CN" sz="2400" b="0" dirty="0">
                <a:latin typeface="楷体_GB2312" pitchFamily="49" charset="-122"/>
                <a:ea typeface="楷体_GB2312" pitchFamily="49" charset="-122"/>
                <a:sym typeface="Symbol" pitchFamily="18" charset="2"/>
              </a:rPr>
              <a:t>(y)(D(y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a,y</a:t>
            </a:r>
            <a:r>
              <a:rPr lang="en-US" altLang="zh-CN" sz="2400" b="0" dirty="0">
                <a:latin typeface="楷体_GB2312" pitchFamily="49" charset="-122"/>
                <a:ea typeface="楷体_GB2312" pitchFamily="49" charset="-122"/>
                <a:sym typeface="Symbol" pitchFamily="18" charset="2"/>
              </a:rPr>
              <a:t>))              T(2)I</a:t>
            </a:r>
            <a:r>
              <a:rPr lang="en-US" altLang="zh-CN" sz="2400" b="0" baseline="-25000" dirty="0">
                <a:latin typeface="楷体_GB2312" pitchFamily="49" charset="-122"/>
                <a:ea typeface="楷体_GB2312" pitchFamily="49" charset="-122"/>
                <a:sym typeface="Symbol" pitchFamily="18" charset="2"/>
              </a:rPr>
              <a:t>2</a:t>
            </a:r>
            <a:endParaRPr lang="en-US" altLang="zh-CN" sz="2400" b="0" dirty="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(4) </a:t>
            </a:r>
            <a:r>
              <a:rPr lang="en-US" altLang="zh-CN" sz="2400" b="0" dirty="0">
                <a:latin typeface="楷体_GB2312" pitchFamily="49" charset="-122"/>
                <a:ea typeface="楷体_GB2312" pitchFamily="49" charset="-122"/>
                <a:sym typeface="Symbol" pitchFamily="18" charset="2"/>
              </a:rPr>
              <a:t>D(t</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a,t</a:t>
            </a:r>
            <a:r>
              <a:rPr lang="en-US" altLang="zh-CN" sz="2400" b="0" dirty="0">
                <a:latin typeface="楷体_GB2312" pitchFamily="49" charset="-122"/>
                <a:ea typeface="楷体_GB2312" pitchFamily="49" charset="-122"/>
                <a:sym typeface="Symbol" pitchFamily="18" charset="2"/>
              </a:rPr>
              <a:t>)                     US</a:t>
            </a:r>
            <a:r>
              <a:rPr lang="zh-CN" altLang="en-US"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sym typeface="Symbol" pitchFamily="18" charset="2"/>
              </a:rPr>
              <a:t>3</a:t>
            </a:r>
            <a:r>
              <a:rPr lang="zh-CN" altLang="en-US" sz="2400" b="0" dirty="0">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a:t>
            </a:r>
            <a:r>
              <a:rPr lang="zh-CN" altLang="en-US" sz="2400" b="0" dirty="0">
                <a:latin typeface="楷体_GB2312" pitchFamily="49" charset="-122"/>
                <a:ea typeface="楷体_GB2312" pitchFamily="49" charset="-122"/>
                <a:sym typeface="Symbol" pitchFamily="18" charset="2"/>
              </a:rPr>
              <a:t>此处</a:t>
            </a:r>
            <a:r>
              <a:rPr lang="en-US" altLang="zh-CN" sz="2400" b="0" dirty="0">
                <a:latin typeface="楷体_GB2312" pitchFamily="49" charset="-122"/>
                <a:ea typeface="楷体_GB2312" pitchFamily="49" charset="-122"/>
                <a:sym typeface="Symbol" pitchFamily="18" charset="2"/>
              </a:rPr>
              <a:t>t</a:t>
            </a:r>
            <a:r>
              <a:rPr lang="zh-CN" altLang="en-US" sz="2400" b="0" dirty="0">
                <a:latin typeface="楷体_GB2312" pitchFamily="49" charset="-122"/>
                <a:ea typeface="楷体_GB2312" pitchFamily="49" charset="-122"/>
                <a:sym typeface="Symbol" pitchFamily="18" charset="2"/>
              </a:rPr>
              <a:t>是所有的人，与（</a:t>
            </a:r>
            <a:r>
              <a:rPr lang="en-US" altLang="zh-CN" sz="2400" b="0" dirty="0">
                <a:latin typeface="楷体_GB2312" pitchFamily="49" charset="-122"/>
                <a:ea typeface="楷体_GB2312" pitchFamily="49" charset="-122"/>
                <a:sym typeface="Symbol" pitchFamily="18" charset="2"/>
              </a:rPr>
              <a:t>2</a:t>
            </a:r>
            <a:r>
              <a:rPr lang="zh-CN" altLang="en-US" sz="2400" b="0" dirty="0">
                <a:latin typeface="楷体_GB2312" pitchFamily="49" charset="-122"/>
                <a:ea typeface="楷体_GB2312" pitchFamily="49" charset="-122"/>
                <a:sym typeface="Symbol" pitchFamily="18" charset="2"/>
              </a:rPr>
              <a:t>）中</a:t>
            </a:r>
            <a:r>
              <a:rPr lang="en-US" altLang="zh-CN" sz="2400" b="0" dirty="0">
                <a:latin typeface="楷体_GB2312" pitchFamily="49" charset="-122"/>
                <a:ea typeface="楷体_GB2312" pitchFamily="49" charset="-122"/>
                <a:sym typeface="Symbol" pitchFamily="18" charset="2"/>
              </a:rPr>
              <a:t>a</a:t>
            </a:r>
            <a:r>
              <a:rPr lang="zh-CN" altLang="en-US" sz="2400" b="0" dirty="0">
                <a:latin typeface="楷体_GB2312" pitchFamily="49" charset="-122"/>
                <a:ea typeface="楷体_GB2312" pitchFamily="49" charset="-122"/>
                <a:sym typeface="Symbol" pitchFamily="18" charset="2"/>
              </a:rPr>
              <a:t>不同</a:t>
            </a:r>
            <a:r>
              <a:rPr lang="en-US" altLang="zh-CN" sz="2400" b="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(5) </a:t>
            </a:r>
            <a:r>
              <a:rPr lang="en-US" altLang="zh-CN" sz="2400" dirty="0">
                <a:solidFill>
                  <a:srgbClr val="0000FF"/>
                </a:solidFill>
                <a:latin typeface="楷体_GB2312" pitchFamily="49" charset="-122"/>
                <a:ea typeface="楷体_GB2312" pitchFamily="49" charset="-122"/>
                <a:sym typeface="Symbol" pitchFamily="18" charset="2"/>
              </a:rPr>
              <a:t>(x)(R(x)  (y)(S(y)</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L(</a:t>
            </a:r>
            <a:r>
              <a:rPr lang="en-US" altLang="zh-CN" sz="2400" dirty="0" err="1">
                <a:solidFill>
                  <a:srgbClr val="0000FF"/>
                </a:solidFill>
                <a:latin typeface="楷体_GB2312" pitchFamily="49" charset="-122"/>
                <a:ea typeface="楷体_GB2312" pitchFamily="49" charset="-122"/>
                <a:sym typeface="Symbol" pitchFamily="18" charset="2"/>
              </a:rPr>
              <a:t>x,y</a:t>
            </a:r>
            <a:r>
              <a:rPr lang="en-US" altLang="zh-CN" sz="2400" dirty="0">
                <a:solidFill>
                  <a:srgbClr val="0000FF"/>
                </a:solidFill>
                <a:latin typeface="楷体_GB2312" pitchFamily="49" charset="-122"/>
                <a:ea typeface="楷体_GB2312" pitchFamily="49" charset="-122"/>
                <a:sym typeface="Symbol" pitchFamily="18" charset="2"/>
              </a:rPr>
              <a:t>)))  P</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(6) R(a)  (y)(S(y)</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L(</a:t>
            </a:r>
            <a:r>
              <a:rPr lang="en-US" altLang="zh-CN" sz="2400" dirty="0" err="1">
                <a:solidFill>
                  <a:srgbClr val="B2B2B2"/>
                </a:solidFill>
                <a:latin typeface="楷体_GB2312" pitchFamily="49" charset="-122"/>
                <a:ea typeface="楷体_GB2312" pitchFamily="49" charset="-122"/>
                <a:sym typeface="Symbol" pitchFamily="18" charset="2"/>
              </a:rPr>
              <a:t>a,y</a:t>
            </a:r>
            <a:r>
              <a:rPr lang="en-US" altLang="zh-CN" sz="2400" dirty="0">
                <a:solidFill>
                  <a:srgbClr val="B2B2B2"/>
                </a:solidFill>
                <a:latin typeface="楷体_GB2312" pitchFamily="49" charset="-122"/>
                <a:ea typeface="楷体_GB2312" pitchFamily="49" charset="-122"/>
                <a:sym typeface="Symbol" pitchFamily="18" charset="2"/>
              </a:rPr>
              <a:t>)))     US (5)</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sym typeface="Symbol" pitchFamily="18" charset="2"/>
              </a:rPr>
              <a:t>注意此处的</a:t>
            </a:r>
            <a:r>
              <a:rPr lang="en-US" altLang="zh-CN" sz="2400" dirty="0">
                <a:solidFill>
                  <a:srgbClr val="B2B2B2"/>
                </a:solidFill>
                <a:latin typeface="楷体_GB2312" pitchFamily="49" charset="-122"/>
                <a:ea typeface="楷体_GB2312" pitchFamily="49" charset="-122"/>
                <a:sym typeface="Symbol" pitchFamily="18" charset="2"/>
              </a:rPr>
              <a:t>a</a:t>
            </a:r>
            <a:r>
              <a:rPr lang="zh-CN" altLang="en-US" sz="2400" dirty="0">
                <a:solidFill>
                  <a:srgbClr val="B2B2B2"/>
                </a:solidFill>
                <a:latin typeface="楷体_GB2312" pitchFamily="49" charset="-122"/>
                <a:ea typeface="楷体_GB2312" pitchFamily="49" charset="-122"/>
                <a:sym typeface="Symbol" pitchFamily="18" charset="2"/>
              </a:rPr>
              <a:t>：既然</a:t>
            </a:r>
            <a:r>
              <a:rPr lang="en-US" altLang="zh-CN" sz="2400" dirty="0">
                <a:solidFill>
                  <a:srgbClr val="B2B2B2"/>
                </a:solidFill>
                <a:latin typeface="楷体_GB2312" pitchFamily="49" charset="-122"/>
                <a:ea typeface="楷体_GB2312" pitchFamily="49" charset="-122"/>
                <a:sym typeface="Symbol" pitchFamily="18" charset="2"/>
              </a:rPr>
              <a:t>(5)</a:t>
            </a:r>
            <a:r>
              <a:rPr lang="zh-CN" altLang="en-US" sz="2400" dirty="0">
                <a:solidFill>
                  <a:srgbClr val="B2B2B2"/>
                </a:solidFill>
                <a:latin typeface="楷体_GB2312" pitchFamily="49" charset="-122"/>
                <a:ea typeface="楷体_GB2312" pitchFamily="49" charset="-122"/>
                <a:sym typeface="Symbol" pitchFamily="18" charset="2"/>
              </a:rPr>
              <a:t>中指所有的人，那么就应包括</a:t>
            </a:r>
            <a:r>
              <a:rPr lang="en-US" altLang="zh-CN" sz="2400" dirty="0">
                <a:solidFill>
                  <a:srgbClr val="B2B2B2"/>
                </a:solidFill>
                <a:latin typeface="楷体_GB2312" pitchFamily="49" charset="-122"/>
                <a:ea typeface="楷体_GB2312" pitchFamily="49" charset="-122"/>
                <a:sym typeface="Symbol" pitchFamily="18" charset="2"/>
              </a:rPr>
              <a:t>(2)</a:t>
            </a:r>
            <a:r>
              <a:rPr lang="zh-CN" altLang="en-US" sz="2400" dirty="0">
                <a:solidFill>
                  <a:srgbClr val="B2B2B2"/>
                </a:solidFill>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(7) R(a)                              T(2)I</a:t>
            </a:r>
            <a:r>
              <a:rPr lang="en-US" altLang="zh-CN" sz="2400" baseline="-25000" dirty="0">
                <a:solidFill>
                  <a:srgbClr val="B2B2B2"/>
                </a:solidFill>
                <a:latin typeface="楷体_GB2312" pitchFamily="49" charset="-122"/>
                <a:ea typeface="楷体_GB2312" pitchFamily="49" charset="-122"/>
                <a:sym typeface="Symbol" pitchFamily="18" charset="2"/>
              </a:rPr>
              <a:t>2</a:t>
            </a:r>
            <a:endParaRPr lang="en-US" altLang="zh-CN" sz="2400" dirty="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720959E-DA38-4D32-866C-A73B8256E890}"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38C7ACD-7224-400D-8F7E-166EB115B55D}" type="slidenum">
              <a:rPr lang="en-US" altLang="zh-CN"/>
              <a:pPr/>
              <a:t>5</a:t>
            </a:fld>
            <a:r>
              <a:rPr lang="en-US" altLang="zh-CN"/>
              <a:t>/112</a:t>
            </a:r>
          </a:p>
        </p:txBody>
      </p:sp>
      <p:sp>
        <p:nvSpPr>
          <p:cNvPr id="338946"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38947" name="Rectangle 3"/>
          <p:cNvSpPr>
            <a:spLocks noGrp="1" noChangeArrowheads="1"/>
          </p:cNvSpPr>
          <p:nvPr>
            <p:ph type="body" idx="1"/>
          </p:nvPr>
        </p:nvSpPr>
        <p:spPr>
          <a:xfrm>
            <a:off x="1066800" y="1066800"/>
            <a:ext cx="7848600" cy="3597275"/>
          </a:xfrm>
        </p:spPr>
        <p:txBody>
          <a:bodyPr/>
          <a:lstStyle/>
          <a:p>
            <a:pPr>
              <a:buClr>
                <a:srgbClr val="FF3300"/>
              </a:buClr>
              <a:buFont typeface="Wingdings" pitchFamily="2" charset="2"/>
              <a:buChar char="n"/>
            </a:pPr>
            <a:r>
              <a:rPr lang="zh-CN" altLang="en-US" sz="3200" b="0">
                <a:latin typeface="楷体_GB2312" pitchFamily="49" charset="-122"/>
                <a:ea typeface="楷体_GB2312" pitchFamily="49" charset="-122"/>
              </a:rPr>
              <a:t>命题逻辑推理的三条推理规则继续实用于谓词逻辑推理！（</a:t>
            </a:r>
            <a:r>
              <a:rPr lang="en-US" altLang="zh-CN" sz="3200" b="0">
                <a:latin typeface="楷体_GB2312" pitchFamily="49" charset="-122"/>
                <a:ea typeface="楷体_GB2312" pitchFamily="49" charset="-122"/>
              </a:rPr>
              <a:t>P</a:t>
            </a:r>
            <a:r>
              <a:rPr lang="zh-CN" altLang="en-US" sz="3200" b="0">
                <a:latin typeface="楷体_GB2312" pitchFamily="49" charset="-122"/>
                <a:ea typeface="楷体_GB2312" pitchFamily="49" charset="-122"/>
              </a:rPr>
              <a:t>、</a:t>
            </a:r>
            <a:r>
              <a:rPr lang="en-US" altLang="zh-CN" sz="3200" b="0">
                <a:latin typeface="楷体_GB2312" pitchFamily="49" charset="-122"/>
                <a:ea typeface="楷体_GB2312" pitchFamily="49" charset="-122"/>
              </a:rPr>
              <a:t>T</a:t>
            </a:r>
            <a:r>
              <a:rPr lang="zh-CN" altLang="en-US" sz="3200" b="0">
                <a:latin typeface="楷体_GB2312" pitchFamily="49" charset="-122"/>
                <a:ea typeface="楷体_GB2312" pitchFamily="49" charset="-122"/>
              </a:rPr>
              <a:t>、</a:t>
            </a:r>
            <a:r>
              <a:rPr lang="en-US" altLang="zh-CN" sz="3200" b="0">
                <a:latin typeface="楷体_GB2312" pitchFamily="49" charset="-122"/>
                <a:ea typeface="楷体_GB2312" pitchFamily="49" charset="-122"/>
              </a:rPr>
              <a:t>CP</a:t>
            </a:r>
            <a:r>
              <a:rPr lang="zh-CN" altLang="en-US" sz="3200" b="0">
                <a:latin typeface="楷体_GB2312" pitchFamily="49" charset="-122"/>
                <a:ea typeface="楷体_GB2312" pitchFamily="49" charset="-122"/>
              </a:rPr>
              <a:t>）</a:t>
            </a:r>
          </a:p>
          <a:p>
            <a:pPr>
              <a:buClr>
                <a:srgbClr val="FF3300"/>
              </a:buClr>
              <a:buFont typeface="Wingdings" pitchFamily="2" charset="2"/>
              <a:buChar char="n"/>
            </a:pPr>
            <a:r>
              <a:rPr lang="zh-CN" altLang="en-US" sz="3200">
                <a:solidFill>
                  <a:srgbClr val="0000FF"/>
                </a:solidFill>
                <a:latin typeface="楷体_GB2312" pitchFamily="49" charset="-122"/>
                <a:ea typeface="楷体_GB2312" pitchFamily="49" charset="-122"/>
              </a:rPr>
              <a:t>在前面介绍的推理演算过程中，如何消去量词或引入量词？</a:t>
            </a:r>
          </a:p>
          <a:p>
            <a:pPr>
              <a:buClr>
                <a:srgbClr val="FF3300"/>
              </a:buClr>
              <a:buFont typeface="Wingdings" pitchFamily="2" charset="2"/>
              <a:buChar char="n"/>
            </a:pPr>
            <a:r>
              <a:rPr lang="zh-CN" altLang="en-US" sz="3200">
                <a:solidFill>
                  <a:srgbClr val="0000FF"/>
                </a:solidFill>
                <a:latin typeface="楷体_GB2312" pitchFamily="49" charset="-122"/>
                <a:ea typeface="楷体_GB2312" pitchFamily="49" charset="-122"/>
              </a:rPr>
              <a:t>下面介绍</a:t>
            </a:r>
            <a:r>
              <a:rPr lang="en-US" altLang="zh-CN" sz="3200">
                <a:solidFill>
                  <a:srgbClr val="0000FF"/>
                </a:solidFill>
                <a:latin typeface="楷体_GB2312" pitchFamily="49" charset="-122"/>
                <a:ea typeface="楷体_GB2312" pitchFamily="49" charset="-122"/>
              </a:rPr>
              <a:t>4</a:t>
            </a:r>
            <a:r>
              <a:rPr lang="zh-CN" altLang="en-US" sz="3200">
                <a:solidFill>
                  <a:srgbClr val="0000FF"/>
                </a:solidFill>
                <a:latin typeface="楷体_GB2312" pitchFamily="49" charset="-122"/>
                <a:ea typeface="楷体_GB2312" pitchFamily="49" charset="-122"/>
              </a:rPr>
              <a:t>条专门针对量词的推理规则。</a:t>
            </a:r>
          </a:p>
          <a:p>
            <a:pPr>
              <a:buClr>
                <a:srgbClr val="FF3300"/>
              </a:buClr>
              <a:buFont typeface="Wingdings" pitchFamily="2" charset="2"/>
              <a:buNone/>
            </a:pPr>
            <a:endParaRPr lang="en-US" altLang="zh-CN" sz="3200">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4763AE-9662-4F4C-9025-FD9B27866C3C}"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59C23BC-7D76-45B0-AF19-12387C93DA65}" type="slidenum">
              <a:rPr lang="en-US" altLang="zh-CN"/>
              <a:pPr/>
              <a:t>50</a:t>
            </a:fld>
            <a:r>
              <a:rPr lang="en-US" altLang="zh-CN"/>
              <a:t>/112</a:t>
            </a:r>
          </a:p>
        </p:txBody>
      </p:sp>
      <p:sp>
        <p:nvSpPr>
          <p:cNvPr id="384002"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4003"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(1) </a:t>
            </a:r>
            <a:r>
              <a:rPr lang="en-US" altLang="zh-CN" sz="2400" b="0" dirty="0">
                <a:latin typeface="楷体_GB2312" pitchFamily="49" charset="-122"/>
                <a:ea typeface="楷体_GB2312" pitchFamily="49" charset="-122"/>
                <a:sym typeface="Symbol" pitchFamily="18" charset="2"/>
              </a:rPr>
              <a:t>(x)(R(x)∧(y)(D(y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x,y</a:t>
            </a:r>
            <a:r>
              <a:rPr lang="en-US" altLang="zh-CN" sz="2400" b="0" dirty="0">
                <a:latin typeface="楷体_GB2312" pitchFamily="49" charset="-122"/>
                <a:ea typeface="楷体_GB2312" pitchFamily="49" charset="-122"/>
                <a:sym typeface="Symbol" pitchFamily="18" charset="2"/>
              </a:rPr>
              <a:t>)))  P</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(2) </a:t>
            </a:r>
            <a:r>
              <a:rPr lang="en-US" altLang="zh-CN" sz="2400" b="0" dirty="0">
                <a:latin typeface="楷体_GB2312" pitchFamily="49" charset="-122"/>
                <a:ea typeface="楷体_GB2312" pitchFamily="49" charset="-122"/>
                <a:sym typeface="Symbol" pitchFamily="18" charset="2"/>
              </a:rPr>
              <a:t>R(a)∧(y)(D(y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a,y</a:t>
            </a:r>
            <a:r>
              <a:rPr lang="en-US" altLang="zh-CN" sz="2400" b="0" dirty="0">
                <a:latin typeface="楷体_GB2312" pitchFamily="49" charset="-122"/>
                <a:ea typeface="楷体_GB2312" pitchFamily="49" charset="-122"/>
                <a:sym typeface="Symbol" pitchFamily="18" charset="2"/>
              </a:rPr>
              <a:t>))        ES (1)</a:t>
            </a:r>
          </a:p>
          <a:p>
            <a:pPr>
              <a:buClr>
                <a:srgbClr val="FF3300"/>
              </a:buClr>
              <a:buFont typeface="Wingdings" pitchFamily="2" charset="2"/>
              <a:buNone/>
            </a:pPr>
            <a:r>
              <a:rPr lang="en-US" altLang="zh-CN" sz="2400" b="0" dirty="0">
                <a:latin typeface="楷体_GB2312" pitchFamily="49" charset="-122"/>
                <a:ea typeface="楷体_GB2312" pitchFamily="49" charset="-122"/>
                <a:sym typeface="Symbol" pitchFamily="18" charset="2"/>
              </a:rPr>
              <a:t>    (a</a:t>
            </a:r>
            <a:r>
              <a:rPr lang="zh-CN" altLang="en-US" sz="2400" b="0" dirty="0">
                <a:latin typeface="楷体_GB2312" pitchFamily="49" charset="-122"/>
                <a:ea typeface="楷体_GB2312" pitchFamily="49" charset="-122"/>
                <a:sym typeface="Symbol" pitchFamily="18" charset="2"/>
              </a:rPr>
              <a:t>是相信所有医生的那个人</a:t>
            </a:r>
            <a:r>
              <a:rPr lang="en-US" altLang="zh-CN" sz="2400" b="0" dirty="0">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(3) </a:t>
            </a:r>
            <a:r>
              <a:rPr lang="en-US" altLang="zh-CN" sz="2400" b="0" dirty="0">
                <a:latin typeface="楷体_GB2312" pitchFamily="49" charset="-122"/>
                <a:ea typeface="楷体_GB2312" pitchFamily="49" charset="-122"/>
                <a:sym typeface="Symbol" pitchFamily="18" charset="2"/>
              </a:rPr>
              <a:t>(y)(D(y</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a,y</a:t>
            </a:r>
            <a:r>
              <a:rPr lang="en-US" altLang="zh-CN" sz="2400" b="0" dirty="0">
                <a:latin typeface="楷体_GB2312" pitchFamily="49" charset="-122"/>
                <a:ea typeface="楷体_GB2312" pitchFamily="49" charset="-122"/>
                <a:sym typeface="Symbol" pitchFamily="18" charset="2"/>
              </a:rPr>
              <a:t>))              T(2)I</a:t>
            </a:r>
            <a:r>
              <a:rPr lang="en-US" altLang="zh-CN" sz="2400" b="0" baseline="-25000" dirty="0">
                <a:latin typeface="楷体_GB2312" pitchFamily="49" charset="-122"/>
                <a:ea typeface="楷体_GB2312" pitchFamily="49" charset="-122"/>
                <a:sym typeface="Symbol" pitchFamily="18" charset="2"/>
              </a:rPr>
              <a:t>2</a:t>
            </a:r>
            <a:endParaRPr lang="en-US" altLang="zh-CN" sz="2400" b="0" dirty="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(4) </a:t>
            </a:r>
            <a:r>
              <a:rPr lang="en-US" altLang="zh-CN" sz="2400" b="0" dirty="0">
                <a:latin typeface="楷体_GB2312" pitchFamily="49" charset="-122"/>
                <a:ea typeface="楷体_GB2312" pitchFamily="49" charset="-122"/>
                <a:sym typeface="Symbol" pitchFamily="18" charset="2"/>
              </a:rPr>
              <a:t>D(t</a:t>
            </a: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L(</a:t>
            </a:r>
            <a:r>
              <a:rPr lang="en-US" altLang="zh-CN" sz="2400" b="0" dirty="0" err="1">
                <a:latin typeface="楷体_GB2312" pitchFamily="49" charset="-122"/>
                <a:ea typeface="楷体_GB2312" pitchFamily="49" charset="-122"/>
                <a:sym typeface="Symbol" pitchFamily="18" charset="2"/>
              </a:rPr>
              <a:t>a,t</a:t>
            </a:r>
            <a:r>
              <a:rPr lang="en-US" altLang="zh-CN" sz="2400" b="0" dirty="0">
                <a:latin typeface="楷体_GB2312" pitchFamily="49" charset="-122"/>
                <a:ea typeface="楷体_GB2312" pitchFamily="49" charset="-122"/>
                <a:sym typeface="Symbol" pitchFamily="18" charset="2"/>
              </a:rPr>
              <a:t>)                     US</a:t>
            </a:r>
            <a:r>
              <a:rPr lang="zh-CN" altLang="en-US"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sym typeface="Symbol" pitchFamily="18" charset="2"/>
              </a:rPr>
              <a:t>3</a:t>
            </a:r>
            <a:r>
              <a:rPr lang="zh-CN" altLang="en-US" sz="2400" b="0" dirty="0">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b="0" dirty="0">
                <a:latin typeface="楷体_GB2312" pitchFamily="49" charset="-122"/>
                <a:ea typeface="楷体_GB2312" pitchFamily="49" charset="-122"/>
                <a:sym typeface="Symbol" pitchFamily="18" charset="2"/>
              </a:rPr>
              <a:t>    </a:t>
            </a:r>
            <a:r>
              <a:rPr lang="en-US" altLang="zh-CN" sz="2400" b="0" dirty="0">
                <a:latin typeface="楷体_GB2312" pitchFamily="49" charset="-122"/>
                <a:ea typeface="楷体_GB2312" pitchFamily="49" charset="-122"/>
                <a:sym typeface="Symbol" pitchFamily="18" charset="2"/>
              </a:rPr>
              <a:t>(</a:t>
            </a:r>
            <a:r>
              <a:rPr lang="zh-CN" altLang="en-US" sz="2400" b="0" dirty="0">
                <a:latin typeface="楷体_GB2312" pitchFamily="49" charset="-122"/>
                <a:ea typeface="楷体_GB2312" pitchFamily="49" charset="-122"/>
                <a:sym typeface="Symbol" pitchFamily="18" charset="2"/>
              </a:rPr>
              <a:t>此处</a:t>
            </a:r>
            <a:r>
              <a:rPr lang="en-US" altLang="zh-CN" sz="2400" b="0" dirty="0">
                <a:latin typeface="楷体_GB2312" pitchFamily="49" charset="-122"/>
                <a:ea typeface="楷体_GB2312" pitchFamily="49" charset="-122"/>
                <a:sym typeface="Symbol" pitchFamily="18" charset="2"/>
              </a:rPr>
              <a:t>t</a:t>
            </a:r>
            <a:r>
              <a:rPr lang="zh-CN" altLang="en-US" sz="2400" b="0" dirty="0">
                <a:latin typeface="楷体_GB2312" pitchFamily="49" charset="-122"/>
                <a:ea typeface="楷体_GB2312" pitchFamily="49" charset="-122"/>
                <a:sym typeface="Symbol" pitchFamily="18" charset="2"/>
              </a:rPr>
              <a:t>是所有的人，与（</a:t>
            </a:r>
            <a:r>
              <a:rPr lang="en-US" altLang="zh-CN" sz="2400" b="0" dirty="0">
                <a:latin typeface="楷体_GB2312" pitchFamily="49" charset="-122"/>
                <a:ea typeface="楷体_GB2312" pitchFamily="49" charset="-122"/>
                <a:sym typeface="Symbol" pitchFamily="18" charset="2"/>
              </a:rPr>
              <a:t>2</a:t>
            </a:r>
            <a:r>
              <a:rPr lang="zh-CN" altLang="en-US" sz="2400" b="0" dirty="0">
                <a:latin typeface="楷体_GB2312" pitchFamily="49" charset="-122"/>
                <a:ea typeface="楷体_GB2312" pitchFamily="49" charset="-122"/>
                <a:sym typeface="Symbol" pitchFamily="18" charset="2"/>
              </a:rPr>
              <a:t>）中</a:t>
            </a:r>
            <a:r>
              <a:rPr lang="en-US" altLang="zh-CN" sz="2400" b="0" dirty="0">
                <a:latin typeface="楷体_GB2312" pitchFamily="49" charset="-122"/>
                <a:ea typeface="楷体_GB2312" pitchFamily="49" charset="-122"/>
                <a:sym typeface="Symbol" pitchFamily="18" charset="2"/>
              </a:rPr>
              <a:t>a</a:t>
            </a:r>
            <a:r>
              <a:rPr lang="zh-CN" altLang="en-US" sz="2400" b="0" dirty="0">
                <a:latin typeface="楷体_GB2312" pitchFamily="49" charset="-122"/>
                <a:ea typeface="楷体_GB2312" pitchFamily="49" charset="-122"/>
                <a:sym typeface="Symbol" pitchFamily="18" charset="2"/>
              </a:rPr>
              <a:t>不同</a:t>
            </a:r>
            <a:r>
              <a:rPr lang="en-US" altLang="zh-CN" sz="2400" b="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(5) </a:t>
            </a:r>
            <a:r>
              <a:rPr lang="en-US" altLang="zh-CN" sz="2400" dirty="0">
                <a:latin typeface="楷体_GB2312" pitchFamily="49" charset="-122"/>
                <a:ea typeface="楷体_GB2312" pitchFamily="49" charset="-122"/>
                <a:sym typeface="Symbol" pitchFamily="18" charset="2"/>
              </a:rPr>
              <a:t>(x)(R(x)  (y)(S(y)</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sym typeface="Symbol" pitchFamily="18" charset="2"/>
              </a:rPr>
              <a:t>L(</a:t>
            </a:r>
            <a:r>
              <a:rPr lang="en-US" altLang="zh-CN" sz="2400" dirty="0" err="1">
                <a:latin typeface="楷体_GB2312" pitchFamily="49" charset="-122"/>
                <a:ea typeface="楷体_GB2312" pitchFamily="49" charset="-122"/>
                <a:sym typeface="Symbol" pitchFamily="18" charset="2"/>
              </a:rPr>
              <a:t>x,y</a:t>
            </a:r>
            <a:r>
              <a:rPr lang="en-US" altLang="zh-CN" sz="2400" dirty="0">
                <a:latin typeface="楷体_GB2312" pitchFamily="49" charset="-122"/>
                <a:ea typeface="楷体_GB2312" pitchFamily="49" charset="-122"/>
                <a:sym typeface="Symbol" pitchFamily="18" charset="2"/>
              </a:rPr>
              <a:t>)))  P</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(6)</a:t>
            </a:r>
            <a:r>
              <a:rPr lang="en-US" altLang="zh-CN"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R(a)  (y)(S(y)</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L(</a:t>
            </a:r>
            <a:r>
              <a:rPr lang="en-US" altLang="zh-CN" sz="2400" dirty="0" err="1">
                <a:solidFill>
                  <a:srgbClr val="0000FF"/>
                </a:solidFill>
                <a:latin typeface="楷体_GB2312" pitchFamily="49" charset="-122"/>
                <a:ea typeface="楷体_GB2312" pitchFamily="49" charset="-122"/>
                <a:sym typeface="Symbol" pitchFamily="18" charset="2"/>
              </a:rPr>
              <a:t>a,y</a:t>
            </a:r>
            <a:r>
              <a:rPr lang="en-US" altLang="zh-CN" sz="2400" dirty="0">
                <a:solidFill>
                  <a:srgbClr val="0000FF"/>
                </a:solidFill>
                <a:latin typeface="楷体_GB2312" pitchFamily="49" charset="-122"/>
                <a:ea typeface="楷体_GB2312" pitchFamily="49" charset="-122"/>
                <a:sym typeface="Symbol" pitchFamily="18" charset="2"/>
              </a:rPr>
              <a:t>)))     US (5)</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CC0099"/>
                </a:solidFill>
                <a:latin typeface="楷体_GB2312" pitchFamily="49" charset="-122"/>
                <a:ea typeface="楷体_GB2312" pitchFamily="49" charset="-122"/>
                <a:sym typeface="Symbol" pitchFamily="18" charset="2"/>
              </a:rPr>
              <a:t>(</a:t>
            </a:r>
            <a:r>
              <a:rPr lang="zh-CN" altLang="en-US" sz="2400" dirty="0">
                <a:solidFill>
                  <a:srgbClr val="CC0099"/>
                </a:solidFill>
                <a:latin typeface="楷体_GB2312" pitchFamily="49" charset="-122"/>
                <a:ea typeface="楷体_GB2312" pitchFamily="49" charset="-122"/>
                <a:sym typeface="Symbol" pitchFamily="18" charset="2"/>
              </a:rPr>
              <a:t>注意此处的</a:t>
            </a:r>
            <a:r>
              <a:rPr lang="en-US" altLang="zh-CN" sz="2400" dirty="0">
                <a:solidFill>
                  <a:srgbClr val="CC0099"/>
                </a:solidFill>
                <a:latin typeface="楷体_GB2312" pitchFamily="49" charset="-122"/>
                <a:ea typeface="楷体_GB2312" pitchFamily="49" charset="-122"/>
                <a:sym typeface="Symbol" pitchFamily="18" charset="2"/>
              </a:rPr>
              <a:t>a</a:t>
            </a:r>
            <a:r>
              <a:rPr lang="zh-CN" altLang="en-US" sz="2400" dirty="0">
                <a:solidFill>
                  <a:srgbClr val="CC0099"/>
                </a:solidFill>
                <a:latin typeface="楷体_GB2312" pitchFamily="49" charset="-122"/>
                <a:ea typeface="楷体_GB2312" pitchFamily="49" charset="-122"/>
                <a:sym typeface="Symbol" pitchFamily="18" charset="2"/>
              </a:rPr>
              <a:t>：既然</a:t>
            </a:r>
            <a:r>
              <a:rPr lang="en-US" altLang="zh-CN" sz="2400" dirty="0">
                <a:solidFill>
                  <a:srgbClr val="CC0099"/>
                </a:solidFill>
                <a:latin typeface="楷体_GB2312" pitchFamily="49" charset="-122"/>
                <a:ea typeface="楷体_GB2312" pitchFamily="49" charset="-122"/>
                <a:sym typeface="Symbol" pitchFamily="18" charset="2"/>
              </a:rPr>
              <a:t>(5)</a:t>
            </a:r>
            <a:r>
              <a:rPr lang="zh-CN" altLang="en-US" sz="2400" dirty="0">
                <a:solidFill>
                  <a:srgbClr val="CC0099"/>
                </a:solidFill>
                <a:latin typeface="楷体_GB2312" pitchFamily="49" charset="-122"/>
                <a:ea typeface="楷体_GB2312" pitchFamily="49" charset="-122"/>
                <a:sym typeface="Symbol" pitchFamily="18" charset="2"/>
              </a:rPr>
              <a:t>中指所有的人，那么就应包括</a:t>
            </a:r>
            <a:r>
              <a:rPr lang="en-US" altLang="zh-CN" sz="2400" dirty="0">
                <a:solidFill>
                  <a:srgbClr val="CC0099"/>
                </a:solidFill>
                <a:latin typeface="楷体_GB2312" pitchFamily="49" charset="-122"/>
                <a:ea typeface="楷体_GB2312" pitchFamily="49" charset="-122"/>
                <a:sym typeface="Symbol" pitchFamily="18" charset="2"/>
              </a:rPr>
              <a:t>(2)</a:t>
            </a:r>
            <a:r>
              <a:rPr lang="zh-CN" altLang="en-US" sz="2400" dirty="0">
                <a:solidFill>
                  <a:srgbClr val="CC0099"/>
                </a:solidFill>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(7) R(a)                               T(2)I</a:t>
            </a:r>
            <a:r>
              <a:rPr lang="en-US" altLang="zh-CN" sz="2400" baseline="-25000" dirty="0">
                <a:solidFill>
                  <a:srgbClr val="B2B2B2"/>
                </a:solidFill>
                <a:latin typeface="楷体_GB2312" pitchFamily="49" charset="-122"/>
                <a:ea typeface="楷体_GB2312" pitchFamily="49" charset="-122"/>
                <a:sym typeface="Symbol" pitchFamily="18" charset="2"/>
              </a:rPr>
              <a:t>2</a:t>
            </a:r>
            <a:endParaRPr lang="en-US" altLang="zh-CN" sz="2400" dirty="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9A4164-0B5A-44CB-8E76-CC13912BC35A}"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58AEE62-A02C-4863-B012-3D8B6274F6CA}" type="slidenum">
              <a:rPr lang="en-US" altLang="zh-CN"/>
              <a:pPr/>
              <a:t>51</a:t>
            </a:fld>
            <a:r>
              <a:rPr lang="en-US" altLang="zh-CN"/>
              <a:t>/112</a:t>
            </a:r>
          </a:p>
        </p:txBody>
      </p:sp>
      <p:sp>
        <p:nvSpPr>
          <p:cNvPr id="385026"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5027" name="Rectangle 3"/>
          <p:cNvSpPr>
            <a:spLocks noGrp="1" noChangeArrowheads="1"/>
          </p:cNvSpPr>
          <p:nvPr>
            <p:ph type="body" idx="1"/>
          </p:nvPr>
        </p:nvSpPr>
        <p:spPr>
          <a:xfrm>
            <a:off x="1066800" y="1166813"/>
            <a:ext cx="7696200" cy="49117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 </a:t>
            </a:r>
            <a:r>
              <a:rPr lang="en-US" altLang="zh-CN" sz="2400" b="0">
                <a:latin typeface="楷体_GB2312" pitchFamily="49" charset="-122"/>
                <a:ea typeface="楷体_GB2312" pitchFamily="49" charset="-122"/>
                <a:sym typeface="Symbol" pitchFamily="18" charset="2"/>
              </a:rPr>
              <a:t>(x)(R(x)∧(y)(D(y</a:t>
            </a:r>
            <a:r>
              <a:rPr lang="zh-CN" altLang="en-US"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(2) </a:t>
            </a:r>
            <a:r>
              <a:rPr lang="en-US" altLang="zh-CN" sz="2400">
                <a:latin typeface="楷体_GB2312" pitchFamily="49" charset="-122"/>
                <a:ea typeface="楷体_GB2312" pitchFamily="49" charset="-122"/>
                <a:sym typeface="Symbol" pitchFamily="18" charset="2"/>
              </a:rPr>
              <a:t>R(a)∧(y)(D(y</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L(a,y))        ES (1)</a:t>
            </a:r>
          </a:p>
          <a:p>
            <a:pPr>
              <a:buClr>
                <a:srgbClr val="FF3300"/>
              </a:buClr>
              <a:buFont typeface="Wingdings" pitchFamily="2" charset="2"/>
              <a:buNone/>
            </a:pPr>
            <a:r>
              <a:rPr lang="en-US" altLang="zh-CN" sz="2400" b="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(a</a:t>
            </a:r>
            <a:r>
              <a:rPr lang="zh-CN" altLang="en-US" sz="2400">
                <a:latin typeface="楷体_GB2312" pitchFamily="49" charset="-122"/>
                <a:ea typeface="楷体_GB2312" pitchFamily="49" charset="-122"/>
                <a:sym typeface="Symbol" pitchFamily="18" charset="2"/>
              </a:rPr>
              <a:t>是相信所有医生的那个人</a:t>
            </a:r>
            <a:r>
              <a:rPr lang="en-US" altLang="zh-CN" sz="2400">
                <a:latin typeface="楷体_GB2312" pitchFamily="49" charset="-122"/>
                <a:ea typeface="楷体_GB2312" pitchFamily="49" charset="-122"/>
                <a:sym typeface="Symbol" pitchFamily="18" charset="2"/>
              </a:rPr>
              <a:t>)</a:t>
            </a:r>
            <a:r>
              <a:rPr lang="en-US" altLang="zh-CN" sz="2400">
                <a:solidFill>
                  <a:srgbClr val="FF0000"/>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(3) </a:t>
            </a:r>
            <a:r>
              <a:rPr lang="en-US" altLang="zh-CN" sz="2400" b="0">
                <a:latin typeface="楷体_GB2312" pitchFamily="49" charset="-122"/>
                <a:ea typeface="楷体_GB2312" pitchFamily="49" charset="-122"/>
                <a:sym typeface="Symbol" pitchFamily="18" charset="2"/>
              </a:rPr>
              <a:t>(y)(D(y</a:t>
            </a:r>
            <a:r>
              <a:rPr lang="zh-CN" altLang="en-US"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L(a,y))              T(2)I</a:t>
            </a:r>
            <a:r>
              <a:rPr lang="en-US" altLang="zh-CN" sz="2400" b="0" baseline="-25000">
                <a:latin typeface="楷体_GB2312" pitchFamily="49" charset="-122"/>
                <a:ea typeface="楷体_GB2312" pitchFamily="49" charset="-122"/>
                <a:sym typeface="Symbol" pitchFamily="18" charset="2"/>
              </a:rPr>
              <a:t>2</a:t>
            </a:r>
            <a:endParaRPr lang="en-US" altLang="zh-CN" sz="2400" b="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(4) </a:t>
            </a:r>
            <a:r>
              <a:rPr lang="en-US" altLang="zh-CN" sz="2400" b="0">
                <a:latin typeface="楷体_GB2312" pitchFamily="49" charset="-122"/>
                <a:ea typeface="楷体_GB2312" pitchFamily="49" charset="-122"/>
                <a:sym typeface="Symbol" pitchFamily="18" charset="2"/>
              </a:rPr>
              <a:t>D(t</a:t>
            </a:r>
            <a:r>
              <a:rPr lang="zh-CN" altLang="en-US"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L(a,t)                     US</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3</a:t>
            </a:r>
            <a:r>
              <a:rPr lang="zh-CN" altLang="en-US" sz="2400" b="0">
                <a:latin typeface="楷体_GB2312" pitchFamily="49" charset="-122"/>
                <a:ea typeface="楷体_GB2312" pitchFamily="49" charset="-122"/>
                <a:sym typeface="Symbol" pitchFamily="18" charset="2"/>
              </a:rPr>
              <a:t>）</a:t>
            </a:r>
          </a:p>
          <a:p>
            <a:pPr>
              <a:buClr>
                <a:srgbClr val="FF3300"/>
              </a:buClr>
              <a:buFont typeface="Wingdings" pitchFamily="2" charset="2"/>
              <a:buNone/>
            </a:pPr>
            <a:r>
              <a:rPr lang="zh-CN" altLang="en-US"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a:t>
            </a:r>
            <a:r>
              <a:rPr lang="zh-CN" altLang="en-US" sz="2400" b="0">
                <a:latin typeface="楷体_GB2312" pitchFamily="49" charset="-122"/>
                <a:ea typeface="楷体_GB2312" pitchFamily="49" charset="-122"/>
                <a:sym typeface="Symbol" pitchFamily="18" charset="2"/>
              </a:rPr>
              <a:t>此处</a:t>
            </a:r>
            <a:r>
              <a:rPr lang="en-US" altLang="zh-CN" sz="2400" b="0">
                <a:latin typeface="楷体_GB2312" pitchFamily="49" charset="-122"/>
                <a:ea typeface="楷体_GB2312" pitchFamily="49" charset="-122"/>
                <a:sym typeface="Symbol" pitchFamily="18" charset="2"/>
              </a:rPr>
              <a:t>t</a:t>
            </a:r>
            <a:r>
              <a:rPr lang="zh-CN" altLang="en-US" sz="2400" b="0">
                <a:latin typeface="楷体_GB2312" pitchFamily="49" charset="-122"/>
                <a:ea typeface="楷体_GB2312" pitchFamily="49" charset="-122"/>
                <a:sym typeface="Symbol" pitchFamily="18" charset="2"/>
              </a:rPr>
              <a:t>是所有的人，与（</a:t>
            </a:r>
            <a:r>
              <a:rPr lang="en-US" altLang="zh-CN" sz="2400" b="0">
                <a:latin typeface="楷体_GB2312" pitchFamily="49" charset="-122"/>
                <a:ea typeface="楷体_GB2312" pitchFamily="49" charset="-122"/>
                <a:sym typeface="Symbol" pitchFamily="18" charset="2"/>
              </a:rPr>
              <a:t>2</a:t>
            </a:r>
            <a:r>
              <a:rPr lang="zh-CN" altLang="en-US" sz="2400" b="0">
                <a:latin typeface="楷体_GB2312" pitchFamily="49" charset="-122"/>
                <a:ea typeface="楷体_GB2312" pitchFamily="49" charset="-122"/>
                <a:sym typeface="Symbol" pitchFamily="18" charset="2"/>
              </a:rPr>
              <a:t>）中</a:t>
            </a:r>
            <a:r>
              <a:rPr lang="en-US" altLang="zh-CN" sz="2400" b="0">
                <a:latin typeface="楷体_GB2312" pitchFamily="49" charset="-122"/>
                <a:ea typeface="楷体_GB2312" pitchFamily="49" charset="-122"/>
                <a:sym typeface="Symbol" pitchFamily="18" charset="2"/>
              </a:rPr>
              <a:t>a</a:t>
            </a:r>
            <a:r>
              <a:rPr lang="zh-CN" altLang="en-US" sz="2400" b="0">
                <a:latin typeface="楷体_GB2312" pitchFamily="49" charset="-122"/>
                <a:ea typeface="楷体_GB2312" pitchFamily="49" charset="-122"/>
                <a:sym typeface="Symbol" pitchFamily="18" charset="2"/>
              </a:rPr>
              <a:t>不同</a:t>
            </a:r>
            <a:r>
              <a:rPr lang="en-US" altLang="zh-CN" sz="2400" b="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(5) </a:t>
            </a:r>
            <a:r>
              <a:rPr lang="en-US" altLang="zh-CN" sz="2400" b="0">
                <a:latin typeface="楷体_GB2312" pitchFamily="49" charset="-122"/>
                <a:ea typeface="楷体_GB2312" pitchFamily="49" charset="-122"/>
                <a:sym typeface="Symbol" pitchFamily="18" charset="2"/>
              </a:rPr>
              <a:t>(x)(R(x)  (y)(S(y)</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L(x,y)))  P</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(6)</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R(a)  (y)(S(y)</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L(a,y)))      US (5)</a:t>
            </a:r>
          </a:p>
          <a:p>
            <a:pPr>
              <a:buClr>
                <a:srgbClr val="FF3300"/>
              </a:buClr>
              <a:buFont typeface="Wingdings" pitchFamily="2" charset="2"/>
              <a:buNone/>
            </a:pP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sym typeface="Symbol" pitchFamily="18" charset="2"/>
              </a:rPr>
              <a:t>注意此处的</a:t>
            </a:r>
            <a:r>
              <a:rPr lang="en-US" altLang="zh-CN" sz="2400" b="0">
                <a:latin typeface="楷体_GB2312" pitchFamily="49" charset="-122"/>
                <a:ea typeface="楷体_GB2312" pitchFamily="49" charset="-122"/>
                <a:sym typeface="Symbol" pitchFamily="18" charset="2"/>
              </a:rPr>
              <a:t>a</a:t>
            </a:r>
            <a:r>
              <a:rPr lang="zh-CN" altLang="en-US" sz="2400" b="0">
                <a:latin typeface="楷体_GB2312" pitchFamily="49" charset="-122"/>
                <a:ea typeface="楷体_GB2312" pitchFamily="49" charset="-122"/>
                <a:sym typeface="Symbol" pitchFamily="18" charset="2"/>
              </a:rPr>
              <a:t>：既然</a:t>
            </a:r>
            <a:r>
              <a:rPr lang="en-US" altLang="zh-CN" sz="2400" b="0">
                <a:latin typeface="楷体_GB2312" pitchFamily="49" charset="-122"/>
                <a:ea typeface="楷体_GB2312" pitchFamily="49" charset="-122"/>
                <a:sym typeface="Symbol" pitchFamily="18" charset="2"/>
              </a:rPr>
              <a:t>(5)</a:t>
            </a:r>
            <a:r>
              <a:rPr lang="zh-CN" altLang="en-US" sz="2400" b="0">
                <a:latin typeface="楷体_GB2312" pitchFamily="49" charset="-122"/>
                <a:ea typeface="楷体_GB2312" pitchFamily="49" charset="-122"/>
                <a:sym typeface="Symbol" pitchFamily="18" charset="2"/>
              </a:rPr>
              <a:t>中指所有的人，那么就应包括</a:t>
            </a:r>
            <a:r>
              <a:rPr lang="en-US" altLang="zh-CN" sz="2400" b="0">
                <a:latin typeface="楷体_GB2312" pitchFamily="49" charset="-122"/>
                <a:ea typeface="楷体_GB2312" pitchFamily="49" charset="-122"/>
                <a:sym typeface="Symbol" pitchFamily="18" charset="2"/>
              </a:rPr>
              <a:t>(2)</a:t>
            </a:r>
            <a:r>
              <a:rPr lang="zh-CN" altLang="en-US" sz="2400" b="0">
                <a:latin typeface="楷体_GB2312" pitchFamily="49" charset="-122"/>
                <a:ea typeface="楷体_GB2312" pitchFamily="49" charset="-122"/>
                <a:sym typeface="Symbol" pitchFamily="18" charset="2"/>
              </a:rPr>
              <a:t>中的那个特定的人）</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(7) </a:t>
            </a:r>
            <a:r>
              <a:rPr lang="en-US" altLang="zh-CN" sz="2400">
                <a:solidFill>
                  <a:srgbClr val="0000FF"/>
                </a:solidFill>
                <a:latin typeface="楷体_GB2312" pitchFamily="49" charset="-122"/>
                <a:ea typeface="楷体_GB2312" pitchFamily="49" charset="-122"/>
                <a:sym typeface="Symbol" pitchFamily="18" charset="2"/>
              </a:rPr>
              <a:t>R(a)                               T(2)I</a:t>
            </a:r>
            <a:r>
              <a:rPr lang="en-US" altLang="zh-CN" sz="2400" baseline="-25000">
                <a:solidFill>
                  <a:srgbClr val="0000FF"/>
                </a:solidFill>
                <a:latin typeface="楷体_GB2312" pitchFamily="49" charset="-122"/>
                <a:ea typeface="楷体_GB2312" pitchFamily="49" charset="-122"/>
                <a:sym typeface="Symbol" pitchFamily="18" charset="2"/>
              </a:rPr>
              <a:t>2</a:t>
            </a:r>
            <a:endParaRPr lang="en-US" altLang="zh-CN" sz="2400">
              <a:solidFill>
                <a:srgbClr val="0000FF"/>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65E2ED-FA5E-4926-9063-3276052FB871}"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943208E-4A1D-4F7B-B07C-87A0031A5EC7}" type="slidenum">
              <a:rPr lang="en-US" altLang="zh-CN"/>
              <a:pPr/>
              <a:t>52</a:t>
            </a:fld>
            <a:r>
              <a:rPr lang="en-US" altLang="zh-CN"/>
              <a:t>/112</a:t>
            </a:r>
          </a:p>
        </p:txBody>
      </p:sp>
      <p:sp>
        <p:nvSpPr>
          <p:cNvPr id="349186"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49187"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(8) </a:t>
            </a:r>
            <a:r>
              <a:rPr lang="en-US" altLang="zh-CN" sz="2400" dirty="0">
                <a:solidFill>
                  <a:srgbClr val="0000FF"/>
                </a:solidFill>
                <a:latin typeface="楷体_GB2312" pitchFamily="49" charset="-122"/>
                <a:ea typeface="楷体_GB2312" pitchFamily="49" charset="-122"/>
                <a:sym typeface="Symbol" pitchFamily="18" charset="2"/>
              </a:rPr>
              <a:t>(y)(S(y)</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L(</a:t>
            </a:r>
            <a:r>
              <a:rPr lang="en-US" altLang="zh-CN" sz="2400" dirty="0" err="1">
                <a:solidFill>
                  <a:srgbClr val="0000FF"/>
                </a:solidFill>
                <a:latin typeface="楷体_GB2312" pitchFamily="49" charset="-122"/>
                <a:ea typeface="楷体_GB2312" pitchFamily="49" charset="-122"/>
                <a:sym typeface="Symbol" pitchFamily="18" charset="2"/>
              </a:rPr>
              <a:t>a,y</a:t>
            </a:r>
            <a:r>
              <a:rPr lang="en-US" altLang="zh-CN" sz="2400" dirty="0">
                <a:solidFill>
                  <a:srgbClr val="0000FF"/>
                </a:solidFill>
                <a:latin typeface="楷体_GB2312" pitchFamily="49" charset="-122"/>
                <a:ea typeface="楷体_GB2312" pitchFamily="49" charset="-122"/>
                <a:sym typeface="Symbol" pitchFamily="18" charset="2"/>
              </a:rPr>
              <a:t>))    T(6)(7)I</a:t>
            </a:r>
            <a:r>
              <a:rPr lang="en-US" altLang="zh-CN" sz="2400" baseline="-25000" dirty="0">
                <a:solidFill>
                  <a:srgbClr val="0000FF"/>
                </a:solidFill>
                <a:latin typeface="楷体_GB2312" pitchFamily="49" charset="-122"/>
                <a:ea typeface="楷体_GB2312" pitchFamily="49" charset="-122"/>
                <a:sym typeface="Symbol" pitchFamily="18" charset="2"/>
              </a:rPr>
              <a:t>3</a:t>
            </a:r>
            <a:endParaRPr lang="en-US" altLang="zh-CN" sz="2400" dirty="0">
              <a:solidFill>
                <a:srgbClr val="0000FF"/>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(9)  S(t) </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L(</a:t>
            </a:r>
            <a:r>
              <a:rPr lang="en-US" altLang="zh-CN" sz="2400" dirty="0" err="1">
                <a:solidFill>
                  <a:srgbClr val="B2B2B2"/>
                </a:solidFill>
                <a:latin typeface="楷体_GB2312" pitchFamily="49" charset="-122"/>
                <a:ea typeface="楷体_GB2312" pitchFamily="49" charset="-122"/>
                <a:sym typeface="Symbol" pitchFamily="18" charset="2"/>
              </a:rPr>
              <a:t>a,t</a:t>
            </a:r>
            <a:r>
              <a:rPr lang="en-US" altLang="zh-CN" sz="2400" dirty="0">
                <a:solidFill>
                  <a:srgbClr val="B2B2B2"/>
                </a:solidFill>
                <a:latin typeface="楷体_GB2312" pitchFamily="49" charset="-122"/>
                <a:ea typeface="楷体_GB2312" pitchFamily="49" charset="-122"/>
                <a:sym typeface="Symbol" pitchFamily="18" charset="2"/>
              </a:rPr>
              <a:t>)         US (8)</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(10) L(</a:t>
            </a:r>
            <a:r>
              <a:rPr lang="en-US" altLang="zh-CN" sz="2400" dirty="0" err="1">
                <a:solidFill>
                  <a:srgbClr val="B2B2B2"/>
                </a:solidFill>
                <a:latin typeface="楷体_GB2312" pitchFamily="49" charset="-122"/>
                <a:ea typeface="楷体_GB2312" pitchFamily="49" charset="-122"/>
                <a:sym typeface="Symbol" pitchFamily="18" charset="2"/>
              </a:rPr>
              <a:t>a,t</a:t>
            </a:r>
            <a:r>
              <a:rPr lang="en-US" altLang="zh-CN" sz="2400" dirty="0">
                <a:solidFill>
                  <a:srgbClr val="B2B2B2"/>
                </a:solidFill>
                <a:latin typeface="楷体_GB2312" pitchFamily="49" charset="-122"/>
                <a:ea typeface="楷体_GB2312" pitchFamily="49" charset="-122"/>
                <a:sym typeface="Symbol" pitchFamily="18" charset="2"/>
              </a:rPr>
              <a:t>)  </a:t>
            </a:r>
            <a:r>
              <a:rPr lang="zh-CN" altLang="en-US"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B2B2B2"/>
                </a:solidFill>
                <a:latin typeface="楷体_GB2312" pitchFamily="49" charset="-122"/>
                <a:ea typeface="楷体_GB2312" pitchFamily="49" charset="-122"/>
                <a:sym typeface="Symbol" pitchFamily="18" charset="2"/>
              </a:rPr>
              <a:t>S(t)       T(9)E</a:t>
            </a:r>
            <a:r>
              <a:rPr lang="en-US" altLang="zh-CN" sz="2400" baseline="-25000" dirty="0">
                <a:solidFill>
                  <a:srgbClr val="B2B2B2"/>
                </a:solidFill>
                <a:latin typeface="楷体_GB2312" pitchFamily="49" charset="-122"/>
                <a:ea typeface="楷体_GB2312" pitchFamily="49" charset="-122"/>
                <a:sym typeface="Symbol" pitchFamily="18" charset="2"/>
              </a:rPr>
              <a:t>22</a:t>
            </a:r>
            <a:endParaRPr lang="en-US" altLang="zh-CN" sz="2400" dirty="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(11)D(t)  </a:t>
            </a:r>
            <a:r>
              <a:rPr lang="zh-CN" altLang="en-US"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B2B2B2"/>
                </a:solidFill>
                <a:latin typeface="楷体_GB2312" pitchFamily="49" charset="-122"/>
                <a:ea typeface="楷体_GB2312" pitchFamily="49" charset="-122"/>
                <a:sym typeface="Symbol" pitchFamily="18" charset="2"/>
              </a:rPr>
              <a:t>S(t)          T(4)(10)I</a:t>
            </a:r>
            <a:r>
              <a:rPr lang="en-US" altLang="zh-CN" sz="2400" baseline="-25000" dirty="0">
                <a:solidFill>
                  <a:srgbClr val="B2B2B2"/>
                </a:solidFill>
                <a:latin typeface="楷体_GB2312" pitchFamily="49" charset="-122"/>
                <a:ea typeface="楷体_GB2312" pitchFamily="49" charset="-122"/>
                <a:sym typeface="Symbol" pitchFamily="18" charset="2"/>
              </a:rPr>
              <a:t>6</a:t>
            </a:r>
            <a:endParaRPr lang="en-US" altLang="zh-CN" sz="2400" dirty="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(12) (x)(D(x)</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sym typeface="Symbol" pitchFamily="18" charset="2"/>
              </a:rPr>
              <a:t>S(x))      UG (11)</a:t>
            </a:r>
            <a:r>
              <a:rPr lang="zh-CN" altLang="en-US" sz="2400" dirty="0">
                <a:solidFill>
                  <a:srgbClr val="B2B2B2"/>
                </a:solidFill>
                <a:latin typeface="楷体_GB2312" pitchFamily="49" charset="-122"/>
                <a:ea typeface="楷体_GB2312" pitchFamily="49" charset="-122"/>
                <a:sym typeface="Symbol" pitchFamily="18" charset="2"/>
              </a:rPr>
              <a:t>证毕</a:t>
            </a:r>
            <a:r>
              <a:rPr lang="zh-CN" altLang="en-US" sz="2400" dirty="0">
                <a:solidFill>
                  <a:srgbClr val="B2B2B2"/>
                </a:solidFill>
                <a:sym typeface="Symbol" pitchFamily="18" charset="2"/>
              </a:rPr>
              <a:t>■</a:t>
            </a:r>
            <a:endParaRPr lang="zh-CN" altLang="en-US" sz="2400" dirty="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B2B2B2"/>
                </a:solidFill>
                <a:latin typeface="楷体_GB2312" pitchFamily="49" charset="-122"/>
                <a:ea typeface="楷体_GB2312" pitchFamily="49" charset="-122"/>
                <a:sym typeface="Symbol" pitchFamily="18" charset="2"/>
              </a:rPr>
              <a:t>(</a:t>
            </a:r>
            <a:r>
              <a:rPr lang="zh-CN" altLang="en-US" sz="2400" dirty="0">
                <a:solidFill>
                  <a:srgbClr val="B2B2B2"/>
                </a:solidFill>
                <a:latin typeface="楷体_GB2312" pitchFamily="49" charset="-122"/>
                <a:ea typeface="楷体_GB2312" pitchFamily="49" charset="-122"/>
                <a:sym typeface="Symbol" pitchFamily="18" charset="2"/>
              </a:rPr>
              <a:t>因为</a:t>
            </a:r>
            <a:r>
              <a:rPr lang="en-US" altLang="zh-CN" sz="2400" dirty="0">
                <a:solidFill>
                  <a:srgbClr val="B2B2B2"/>
                </a:solidFill>
                <a:latin typeface="楷体_GB2312" pitchFamily="49" charset="-122"/>
                <a:ea typeface="楷体_GB2312" pitchFamily="49" charset="-122"/>
                <a:sym typeface="Symbol" pitchFamily="18" charset="2"/>
              </a:rPr>
              <a:t>(11)</a:t>
            </a:r>
            <a:r>
              <a:rPr lang="zh-CN" altLang="en-US" sz="2400" dirty="0">
                <a:solidFill>
                  <a:srgbClr val="B2B2B2"/>
                </a:solidFill>
                <a:latin typeface="楷体_GB2312" pitchFamily="49" charset="-122"/>
                <a:ea typeface="楷体_GB2312" pitchFamily="49" charset="-122"/>
                <a:sym typeface="Symbol" pitchFamily="18" charset="2"/>
              </a:rPr>
              <a:t>中的</a:t>
            </a:r>
            <a:r>
              <a:rPr lang="en-US" altLang="zh-CN" sz="2400" dirty="0">
                <a:solidFill>
                  <a:srgbClr val="B2B2B2"/>
                </a:solidFill>
                <a:latin typeface="楷体_GB2312" pitchFamily="49" charset="-122"/>
                <a:ea typeface="楷体_GB2312" pitchFamily="49" charset="-122"/>
                <a:sym typeface="Symbol" pitchFamily="18" charset="2"/>
              </a:rPr>
              <a:t>t</a:t>
            </a:r>
            <a:r>
              <a:rPr lang="zh-CN" altLang="en-US" sz="2400" dirty="0">
                <a:solidFill>
                  <a:srgbClr val="B2B2B2"/>
                </a:solidFill>
                <a:latin typeface="楷体_GB2312" pitchFamily="49" charset="-122"/>
                <a:ea typeface="楷体_GB2312" pitchFamily="49" charset="-122"/>
                <a:sym typeface="Symbol" pitchFamily="18" charset="2"/>
              </a:rPr>
              <a:t>指代的是任意的人！</a:t>
            </a:r>
            <a:r>
              <a:rPr lang="en-US" altLang="zh-CN" sz="2400" dirty="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EBBAE5-99BF-4537-885C-885DAE35BCD7}"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47FC05C-8C74-49DF-9B9A-14E801267EBD}" type="slidenum">
              <a:rPr lang="en-US" altLang="zh-CN"/>
              <a:pPr/>
              <a:t>53</a:t>
            </a:fld>
            <a:r>
              <a:rPr lang="en-US" altLang="zh-CN"/>
              <a:t>/112</a:t>
            </a:r>
          </a:p>
        </p:txBody>
      </p:sp>
      <p:sp>
        <p:nvSpPr>
          <p:cNvPr id="386050"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6051"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(8) </a:t>
            </a:r>
            <a:r>
              <a:rPr lang="en-US" altLang="zh-CN" sz="2400">
                <a:latin typeface="楷体_GB2312" pitchFamily="49" charset="-122"/>
                <a:ea typeface="楷体_GB2312" pitchFamily="49" charset="-122"/>
                <a:sym typeface="Symbol" pitchFamily="18" charset="2"/>
              </a:rPr>
              <a:t>(y)(S(y)</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L(a,y))    T(6)(7)I</a:t>
            </a:r>
            <a:r>
              <a:rPr lang="en-US" altLang="zh-CN" sz="2400" baseline="-25000">
                <a:latin typeface="楷体_GB2312" pitchFamily="49" charset="-122"/>
                <a:ea typeface="楷体_GB2312" pitchFamily="49" charset="-122"/>
                <a:sym typeface="Symbol" pitchFamily="18" charset="2"/>
              </a:rPr>
              <a:t>3</a:t>
            </a:r>
            <a:endParaRPr lang="en-US" altLang="zh-CN" sz="240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(9)</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S(t) </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L(a,t)         US (8)</a:t>
            </a: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(10) L(a,t)  </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S(t)       T(9)E</a:t>
            </a:r>
            <a:r>
              <a:rPr lang="en-US" altLang="zh-CN" sz="2400" baseline="-25000">
                <a:solidFill>
                  <a:srgbClr val="B2B2B2"/>
                </a:solidFill>
                <a:latin typeface="楷体_GB2312" pitchFamily="49" charset="-122"/>
                <a:ea typeface="楷体_GB2312" pitchFamily="49" charset="-122"/>
                <a:sym typeface="Symbol" pitchFamily="18" charset="2"/>
              </a:rPr>
              <a:t>22</a:t>
            </a:r>
            <a:endParaRPr lang="en-US" altLang="zh-CN"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(11)D(t)  </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S(t)          T(4)(10)I</a:t>
            </a:r>
            <a:r>
              <a:rPr lang="en-US" altLang="zh-CN" sz="2400" baseline="-25000">
                <a:solidFill>
                  <a:srgbClr val="B2B2B2"/>
                </a:solidFill>
                <a:latin typeface="楷体_GB2312" pitchFamily="49" charset="-122"/>
                <a:ea typeface="楷体_GB2312" pitchFamily="49" charset="-122"/>
                <a:sym typeface="Symbol" pitchFamily="18" charset="2"/>
              </a:rPr>
              <a:t>6</a:t>
            </a:r>
            <a:endParaRPr lang="en-US" altLang="zh-CN"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(12) (x)(D(x)</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S(x))      UG (11)</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endParaRPr lang="zh-CN" altLang="en-US"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因为</a:t>
            </a:r>
            <a:r>
              <a:rPr lang="en-US" altLang="zh-CN" sz="2400">
                <a:solidFill>
                  <a:srgbClr val="B2B2B2"/>
                </a:solidFill>
                <a:latin typeface="楷体_GB2312" pitchFamily="49" charset="-122"/>
                <a:ea typeface="楷体_GB2312" pitchFamily="49" charset="-122"/>
                <a:sym typeface="Symbol" pitchFamily="18" charset="2"/>
              </a:rPr>
              <a:t>(11)</a:t>
            </a:r>
            <a:r>
              <a:rPr lang="zh-CN" altLang="en-US" sz="2400">
                <a:solidFill>
                  <a:srgbClr val="B2B2B2"/>
                </a:solidFill>
                <a:latin typeface="楷体_GB2312" pitchFamily="49" charset="-122"/>
                <a:ea typeface="楷体_GB2312" pitchFamily="49" charset="-122"/>
                <a:sym typeface="Symbol" pitchFamily="18" charset="2"/>
              </a:rPr>
              <a:t>中的</a:t>
            </a:r>
            <a:r>
              <a:rPr lang="en-US" altLang="zh-CN" sz="2400">
                <a:solidFill>
                  <a:srgbClr val="B2B2B2"/>
                </a:solidFill>
                <a:latin typeface="楷体_GB2312" pitchFamily="49" charset="-122"/>
                <a:ea typeface="楷体_GB2312" pitchFamily="49" charset="-122"/>
                <a:sym typeface="Symbol" pitchFamily="18" charset="2"/>
              </a:rPr>
              <a:t>t</a:t>
            </a:r>
            <a:r>
              <a:rPr lang="zh-CN" altLang="en-US" sz="2400">
                <a:solidFill>
                  <a:srgbClr val="B2B2B2"/>
                </a:solidFill>
                <a:latin typeface="楷体_GB2312" pitchFamily="49" charset="-122"/>
                <a:ea typeface="楷体_GB2312" pitchFamily="49" charset="-122"/>
                <a:sym typeface="Symbol" pitchFamily="18" charset="2"/>
              </a:rPr>
              <a:t>指代的是任意的人！</a:t>
            </a:r>
            <a:r>
              <a:rPr lang="en-US" altLang="zh-CN"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E2FDB3-F965-48DF-8323-9C1911CEC0E8}"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E73AB933-CDF5-4034-AB34-8078F446AA18}" type="slidenum">
              <a:rPr lang="en-US" altLang="zh-CN"/>
              <a:pPr/>
              <a:t>54</a:t>
            </a:fld>
            <a:r>
              <a:rPr lang="en-US" altLang="zh-CN"/>
              <a:t>/112</a:t>
            </a:r>
          </a:p>
        </p:txBody>
      </p:sp>
      <p:sp>
        <p:nvSpPr>
          <p:cNvPr id="387074"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7075"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(8) </a:t>
            </a:r>
            <a:r>
              <a:rPr lang="en-US" altLang="zh-CN" sz="2400" b="0">
                <a:latin typeface="楷体_GB2312" pitchFamily="49" charset="-122"/>
                <a:ea typeface="楷体_GB2312" pitchFamily="49" charset="-122"/>
                <a:sym typeface="Symbol" pitchFamily="18" charset="2"/>
              </a:rPr>
              <a:t>(y)(S(y)</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L(a,y))    T(6)(7)I</a:t>
            </a:r>
            <a:r>
              <a:rPr lang="en-US" altLang="zh-CN" sz="2400" b="0" baseline="-25000">
                <a:latin typeface="楷体_GB2312" pitchFamily="49" charset="-122"/>
                <a:ea typeface="楷体_GB2312" pitchFamily="49" charset="-122"/>
                <a:sym typeface="Symbol" pitchFamily="18" charset="2"/>
              </a:rPr>
              <a:t>3</a:t>
            </a:r>
            <a:endParaRPr lang="en-US" altLang="zh-CN" sz="2400" b="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(9)</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S(t) </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L(a,t)         US (8)</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(10)</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L(a,t)  </a:t>
            </a:r>
            <a:r>
              <a:rPr lang="zh-CN" altLang="en-US"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S(t)       T(9)E</a:t>
            </a:r>
            <a:r>
              <a:rPr lang="en-US" altLang="zh-CN" sz="2400" baseline="-25000">
                <a:solidFill>
                  <a:srgbClr val="0000FF"/>
                </a:solidFill>
                <a:latin typeface="楷体_GB2312" pitchFamily="49" charset="-122"/>
                <a:ea typeface="楷体_GB2312" pitchFamily="49" charset="-122"/>
                <a:sym typeface="Symbol" pitchFamily="18" charset="2"/>
              </a:rPr>
              <a:t>22</a:t>
            </a:r>
            <a:endParaRPr lang="en-US" altLang="zh-CN" sz="2400">
              <a:solidFill>
                <a:srgbClr val="0000FF"/>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(11)D(t)  </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S(t)          T(4)(10)I</a:t>
            </a:r>
            <a:r>
              <a:rPr lang="en-US" altLang="zh-CN" sz="2400" baseline="-25000">
                <a:solidFill>
                  <a:srgbClr val="B2B2B2"/>
                </a:solidFill>
                <a:latin typeface="楷体_GB2312" pitchFamily="49" charset="-122"/>
                <a:ea typeface="楷体_GB2312" pitchFamily="49" charset="-122"/>
                <a:sym typeface="Symbol" pitchFamily="18" charset="2"/>
              </a:rPr>
              <a:t>6</a:t>
            </a:r>
            <a:endParaRPr lang="en-US" altLang="zh-CN"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(12) (x)(D(x)</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S(x))      UG (11)</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endParaRPr lang="zh-CN" altLang="en-US"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因为</a:t>
            </a:r>
            <a:r>
              <a:rPr lang="en-US" altLang="zh-CN" sz="2400">
                <a:solidFill>
                  <a:srgbClr val="B2B2B2"/>
                </a:solidFill>
                <a:latin typeface="楷体_GB2312" pitchFamily="49" charset="-122"/>
                <a:ea typeface="楷体_GB2312" pitchFamily="49" charset="-122"/>
                <a:sym typeface="Symbol" pitchFamily="18" charset="2"/>
              </a:rPr>
              <a:t>(11)</a:t>
            </a:r>
            <a:r>
              <a:rPr lang="zh-CN" altLang="en-US" sz="2400">
                <a:solidFill>
                  <a:srgbClr val="B2B2B2"/>
                </a:solidFill>
                <a:latin typeface="楷体_GB2312" pitchFamily="49" charset="-122"/>
                <a:ea typeface="楷体_GB2312" pitchFamily="49" charset="-122"/>
                <a:sym typeface="Symbol" pitchFamily="18" charset="2"/>
              </a:rPr>
              <a:t>中的</a:t>
            </a:r>
            <a:r>
              <a:rPr lang="en-US" altLang="zh-CN" sz="2400">
                <a:solidFill>
                  <a:srgbClr val="B2B2B2"/>
                </a:solidFill>
                <a:latin typeface="楷体_GB2312" pitchFamily="49" charset="-122"/>
                <a:ea typeface="楷体_GB2312" pitchFamily="49" charset="-122"/>
                <a:sym typeface="Symbol" pitchFamily="18" charset="2"/>
              </a:rPr>
              <a:t>t</a:t>
            </a:r>
            <a:r>
              <a:rPr lang="zh-CN" altLang="en-US" sz="2400">
                <a:solidFill>
                  <a:srgbClr val="B2B2B2"/>
                </a:solidFill>
                <a:latin typeface="楷体_GB2312" pitchFamily="49" charset="-122"/>
                <a:ea typeface="楷体_GB2312" pitchFamily="49" charset="-122"/>
                <a:sym typeface="Symbol" pitchFamily="18" charset="2"/>
              </a:rPr>
              <a:t>指代的是任意的人！</a:t>
            </a:r>
            <a:r>
              <a:rPr lang="en-US" altLang="zh-CN"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0FCAF2-4295-4E69-8697-75F6F0E08EC4}"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0834E40-EDBF-4EAA-BA0A-47EEEAB90E78}" type="slidenum">
              <a:rPr lang="en-US" altLang="zh-CN"/>
              <a:pPr/>
              <a:t>55</a:t>
            </a:fld>
            <a:r>
              <a:rPr lang="en-US" altLang="zh-CN"/>
              <a:t>/112</a:t>
            </a:r>
          </a:p>
        </p:txBody>
      </p:sp>
      <p:sp>
        <p:nvSpPr>
          <p:cNvPr id="38809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8099"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(8) </a:t>
            </a:r>
            <a:r>
              <a:rPr lang="en-US" altLang="zh-CN" sz="2400" b="0">
                <a:latin typeface="楷体_GB2312" pitchFamily="49" charset="-122"/>
                <a:ea typeface="楷体_GB2312" pitchFamily="49" charset="-122"/>
                <a:sym typeface="Symbol" pitchFamily="18" charset="2"/>
              </a:rPr>
              <a:t>(y)(S(y)</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L(a,y))    T(6)(7)I</a:t>
            </a:r>
            <a:r>
              <a:rPr lang="en-US" altLang="zh-CN" sz="2400" b="0" baseline="-25000">
                <a:latin typeface="楷体_GB2312" pitchFamily="49" charset="-122"/>
                <a:ea typeface="楷体_GB2312" pitchFamily="49" charset="-122"/>
                <a:sym typeface="Symbol" pitchFamily="18" charset="2"/>
              </a:rPr>
              <a:t>3</a:t>
            </a:r>
            <a:endParaRPr lang="en-US" altLang="zh-CN" sz="2400" b="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(9)</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S(t) </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L(a,t)         US (8)</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(10)</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L(a,t)  </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S(t)       T(9)E</a:t>
            </a:r>
            <a:r>
              <a:rPr lang="en-US" altLang="zh-CN" sz="2400" baseline="-25000">
                <a:latin typeface="楷体_GB2312" pitchFamily="49" charset="-122"/>
                <a:ea typeface="楷体_GB2312" pitchFamily="49" charset="-122"/>
                <a:sym typeface="Symbol" pitchFamily="18" charset="2"/>
              </a:rPr>
              <a:t>22</a:t>
            </a:r>
            <a:endParaRPr lang="en-US" altLang="zh-CN" sz="240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(11) </a:t>
            </a:r>
            <a:r>
              <a:rPr lang="en-US" altLang="zh-CN" sz="2400">
                <a:solidFill>
                  <a:srgbClr val="0000FF"/>
                </a:solidFill>
                <a:latin typeface="楷体_GB2312" pitchFamily="49" charset="-122"/>
                <a:ea typeface="楷体_GB2312" pitchFamily="49" charset="-122"/>
                <a:sym typeface="Symbol" pitchFamily="18" charset="2"/>
              </a:rPr>
              <a:t>D(t)  </a:t>
            </a:r>
            <a:r>
              <a:rPr lang="zh-CN" altLang="en-US"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S(t)          T(4)(10)I</a:t>
            </a:r>
            <a:r>
              <a:rPr lang="en-US" altLang="zh-CN" sz="2400" baseline="-25000">
                <a:solidFill>
                  <a:srgbClr val="0000FF"/>
                </a:solidFill>
                <a:latin typeface="楷体_GB2312" pitchFamily="49" charset="-122"/>
                <a:ea typeface="楷体_GB2312" pitchFamily="49" charset="-122"/>
                <a:sym typeface="Symbol" pitchFamily="18" charset="2"/>
              </a:rPr>
              <a:t>6</a:t>
            </a:r>
            <a:endParaRPr lang="en-US" altLang="zh-CN" sz="2400">
              <a:solidFill>
                <a:srgbClr val="0000FF"/>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(12) (x)(D(x)</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sym typeface="Symbol" pitchFamily="18" charset="2"/>
              </a:rPr>
              <a:t>S(x))      UG (11)</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endParaRPr lang="zh-CN" altLang="en-US" sz="240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因为</a:t>
            </a:r>
            <a:r>
              <a:rPr lang="en-US" altLang="zh-CN" sz="2400">
                <a:solidFill>
                  <a:srgbClr val="B2B2B2"/>
                </a:solidFill>
                <a:latin typeface="楷体_GB2312" pitchFamily="49" charset="-122"/>
                <a:ea typeface="楷体_GB2312" pitchFamily="49" charset="-122"/>
                <a:sym typeface="Symbol" pitchFamily="18" charset="2"/>
              </a:rPr>
              <a:t>(11)</a:t>
            </a:r>
            <a:r>
              <a:rPr lang="zh-CN" altLang="en-US" sz="2400">
                <a:solidFill>
                  <a:srgbClr val="B2B2B2"/>
                </a:solidFill>
                <a:latin typeface="楷体_GB2312" pitchFamily="49" charset="-122"/>
                <a:ea typeface="楷体_GB2312" pitchFamily="49" charset="-122"/>
                <a:sym typeface="Symbol" pitchFamily="18" charset="2"/>
              </a:rPr>
              <a:t>中的</a:t>
            </a:r>
            <a:r>
              <a:rPr lang="en-US" altLang="zh-CN" sz="2400">
                <a:solidFill>
                  <a:srgbClr val="B2B2B2"/>
                </a:solidFill>
                <a:latin typeface="楷体_GB2312" pitchFamily="49" charset="-122"/>
                <a:ea typeface="楷体_GB2312" pitchFamily="49" charset="-122"/>
                <a:sym typeface="Symbol" pitchFamily="18" charset="2"/>
              </a:rPr>
              <a:t>t</a:t>
            </a:r>
            <a:r>
              <a:rPr lang="zh-CN" altLang="en-US" sz="2400">
                <a:solidFill>
                  <a:srgbClr val="B2B2B2"/>
                </a:solidFill>
                <a:latin typeface="楷体_GB2312" pitchFamily="49" charset="-122"/>
                <a:ea typeface="楷体_GB2312" pitchFamily="49" charset="-122"/>
                <a:sym typeface="Symbol" pitchFamily="18" charset="2"/>
              </a:rPr>
              <a:t>指代的是任意的人！</a:t>
            </a:r>
            <a:r>
              <a:rPr lang="en-US" altLang="zh-CN"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4115FE-37D3-43DC-87BB-FEB4E9F8415A}"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D011B94-2606-4EEA-B0E8-EAD711F99EB8}" type="slidenum">
              <a:rPr lang="en-US" altLang="zh-CN"/>
              <a:pPr/>
              <a:t>56</a:t>
            </a:fld>
            <a:r>
              <a:rPr lang="en-US" altLang="zh-CN"/>
              <a:t>/112</a:t>
            </a:r>
          </a:p>
        </p:txBody>
      </p:sp>
      <p:sp>
        <p:nvSpPr>
          <p:cNvPr id="389122"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证明： </a:t>
            </a:r>
          </a:p>
        </p:txBody>
      </p:sp>
      <p:sp>
        <p:nvSpPr>
          <p:cNvPr id="389123" name="Rectangle 3"/>
          <p:cNvSpPr>
            <a:spLocks noGrp="1" noChangeArrowheads="1"/>
          </p:cNvSpPr>
          <p:nvPr>
            <p:ph type="body" idx="1"/>
          </p:nvPr>
        </p:nvSpPr>
        <p:spPr>
          <a:xfrm>
            <a:off x="1066800" y="1166813"/>
            <a:ext cx="7696200" cy="3159125"/>
          </a:xfrm>
        </p:spPr>
        <p:txBody>
          <a:bodyPr/>
          <a:lstStyle/>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(8) </a:t>
            </a:r>
            <a:r>
              <a:rPr lang="en-US" altLang="zh-CN" sz="2400" b="0">
                <a:latin typeface="楷体_GB2312" pitchFamily="49" charset="-122"/>
                <a:ea typeface="楷体_GB2312" pitchFamily="49" charset="-122"/>
                <a:sym typeface="Symbol" pitchFamily="18" charset="2"/>
              </a:rPr>
              <a:t>(y)(S(y)</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L(a,y))    T(6)(7)I</a:t>
            </a:r>
            <a:r>
              <a:rPr lang="en-US" altLang="zh-CN" sz="2400" b="0" baseline="-25000">
                <a:latin typeface="楷体_GB2312" pitchFamily="49" charset="-122"/>
                <a:ea typeface="楷体_GB2312" pitchFamily="49" charset="-122"/>
                <a:sym typeface="Symbol" pitchFamily="18" charset="2"/>
              </a:rPr>
              <a:t>3</a:t>
            </a:r>
            <a:endParaRPr lang="en-US" altLang="zh-CN" sz="2400" b="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(9)</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S(t) </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L(a,t)         US (8)</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(10)</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L(a,t)  </a:t>
            </a:r>
            <a:r>
              <a:rPr lang="zh-CN" altLang="en-US"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sym typeface="Symbol" pitchFamily="18" charset="2"/>
              </a:rPr>
              <a:t>S(t)       T(9)E</a:t>
            </a:r>
            <a:r>
              <a:rPr lang="en-US" altLang="zh-CN" sz="2400" b="0" baseline="-25000">
                <a:latin typeface="楷体_GB2312" pitchFamily="49" charset="-122"/>
                <a:ea typeface="楷体_GB2312" pitchFamily="49" charset="-122"/>
                <a:sym typeface="Symbol" pitchFamily="18" charset="2"/>
              </a:rPr>
              <a:t>22</a:t>
            </a:r>
            <a:endParaRPr lang="en-US" altLang="zh-CN" sz="2400" b="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(11) </a:t>
            </a:r>
            <a:r>
              <a:rPr lang="en-US" altLang="zh-CN" sz="2400">
                <a:latin typeface="楷体_GB2312" pitchFamily="49" charset="-122"/>
                <a:ea typeface="楷体_GB2312" pitchFamily="49" charset="-122"/>
                <a:sym typeface="Symbol" pitchFamily="18" charset="2"/>
              </a:rPr>
              <a:t>D(t)  </a:t>
            </a:r>
            <a:r>
              <a:rPr lang="zh-CN" altLang="en-US"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sym typeface="Symbol" pitchFamily="18" charset="2"/>
              </a:rPr>
              <a:t>S(t)          T(4)(10)I</a:t>
            </a:r>
            <a:r>
              <a:rPr lang="en-US" altLang="zh-CN" sz="2400" baseline="-25000">
                <a:latin typeface="楷体_GB2312" pitchFamily="49" charset="-122"/>
                <a:ea typeface="楷体_GB2312" pitchFamily="49" charset="-122"/>
                <a:sym typeface="Symbol" pitchFamily="18" charset="2"/>
              </a:rPr>
              <a:t>6</a:t>
            </a:r>
            <a:endParaRPr lang="en-US" altLang="zh-CN" sz="2400">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(12)</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sym typeface="Symbol" pitchFamily="18" charset="2"/>
              </a:rPr>
              <a:t>(x)(D(x)</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S(x))      UG (11)</a:t>
            </a:r>
            <a:r>
              <a:rPr lang="zh-CN" altLang="en-US" sz="2400">
                <a:solidFill>
                  <a:srgbClr val="FF0000"/>
                </a:solidFill>
                <a:latin typeface="楷体_GB2312" pitchFamily="49" charset="-122"/>
                <a:ea typeface="楷体_GB2312" pitchFamily="49" charset="-122"/>
                <a:sym typeface="Symbol" pitchFamily="18" charset="2"/>
              </a:rPr>
              <a:t>证毕</a:t>
            </a:r>
            <a:r>
              <a:rPr lang="zh-CN" altLang="en-US" sz="2400">
                <a:solidFill>
                  <a:srgbClr val="FF0000"/>
                </a:solidFill>
                <a:sym typeface="Symbol" pitchFamily="18" charset="2"/>
              </a:rPr>
              <a:t>■</a:t>
            </a:r>
            <a:endParaRPr lang="zh-CN" altLang="en-US" sz="2400">
              <a:solidFill>
                <a:srgbClr val="FF0000"/>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CC0099"/>
                </a:solidFill>
                <a:latin typeface="楷体_GB2312" pitchFamily="49" charset="-122"/>
                <a:ea typeface="楷体_GB2312" pitchFamily="49" charset="-122"/>
                <a:sym typeface="Symbol" pitchFamily="18" charset="2"/>
              </a:rPr>
              <a:t>(</a:t>
            </a:r>
            <a:r>
              <a:rPr lang="zh-CN" altLang="en-US" sz="2400">
                <a:solidFill>
                  <a:srgbClr val="CC0099"/>
                </a:solidFill>
                <a:latin typeface="楷体_GB2312" pitchFamily="49" charset="-122"/>
                <a:ea typeface="楷体_GB2312" pitchFamily="49" charset="-122"/>
                <a:sym typeface="Symbol" pitchFamily="18" charset="2"/>
              </a:rPr>
              <a:t>因为</a:t>
            </a:r>
            <a:r>
              <a:rPr lang="en-US" altLang="zh-CN" sz="2400">
                <a:solidFill>
                  <a:srgbClr val="CC0099"/>
                </a:solidFill>
                <a:latin typeface="楷体_GB2312" pitchFamily="49" charset="-122"/>
                <a:ea typeface="楷体_GB2312" pitchFamily="49" charset="-122"/>
                <a:sym typeface="Symbol" pitchFamily="18" charset="2"/>
              </a:rPr>
              <a:t>(11)</a:t>
            </a:r>
            <a:r>
              <a:rPr lang="zh-CN" altLang="en-US" sz="2400">
                <a:solidFill>
                  <a:srgbClr val="CC0099"/>
                </a:solidFill>
                <a:latin typeface="楷体_GB2312" pitchFamily="49" charset="-122"/>
                <a:ea typeface="楷体_GB2312" pitchFamily="49" charset="-122"/>
                <a:sym typeface="Symbol" pitchFamily="18" charset="2"/>
              </a:rPr>
              <a:t>中的</a:t>
            </a:r>
            <a:r>
              <a:rPr lang="en-US" altLang="zh-CN" sz="2400">
                <a:solidFill>
                  <a:srgbClr val="CC0099"/>
                </a:solidFill>
                <a:latin typeface="楷体_GB2312" pitchFamily="49" charset="-122"/>
                <a:ea typeface="楷体_GB2312" pitchFamily="49" charset="-122"/>
                <a:sym typeface="Symbol" pitchFamily="18" charset="2"/>
              </a:rPr>
              <a:t>t</a:t>
            </a:r>
            <a:r>
              <a:rPr lang="zh-CN" altLang="en-US" sz="2400">
                <a:solidFill>
                  <a:srgbClr val="CC0099"/>
                </a:solidFill>
                <a:latin typeface="楷体_GB2312" pitchFamily="49" charset="-122"/>
                <a:ea typeface="楷体_GB2312" pitchFamily="49" charset="-122"/>
                <a:sym typeface="Symbol" pitchFamily="18" charset="2"/>
              </a:rPr>
              <a:t>指代的是任意的人！</a:t>
            </a:r>
            <a:r>
              <a:rPr lang="en-US" altLang="zh-CN" sz="2400">
                <a:solidFill>
                  <a:srgbClr val="CC0099"/>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B5AAE4-7551-4240-A64F-72DA5428C54A}"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9F1B6A1-FC9F-4C33-B00B-C4BC2B2953FB}" type="slidenum">
              <a:rPr lang="en-US" altLang="zh-CN"/>
              <a:pPr/>
              <a:t>57</a:t>
            </a:fld>
            <a:r>
              <a:rPr lang="en-US" altLang="zh-CN"/>
              <a:t>/112</a:t>
            </a:r>
          </a:p>
        </p:txBody>
      </p:sp>
      <p:sp>
        <p:nvSpPr>
          <p:cNvPr id="310274"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a:t>
            </a:r>
          </a:p>
        </p:txBody>
      </p:sp>
      <p:sp>
        <p:nvSpPr>
          <p:cNvPr id="310275" name="Rectangle 3"/>
          <p:cNvSpPr>
            <a:spLocks noGrp="1" noChangeArrowheads="1"/>
          </p:cNvSpPr>
          <p:nvPr>
            <p:ph type="body" idx="1"/>
          </p:nvPr>
        </p:nvSpPr>
        <p:spPr>
          <a:xfrm>
            <a:off x="1066800" y="1166813"/>
            <a:ext cx="7773988" cy="5048250"/>
          </a:xfrm>
        </p:spPr>
        <p:txBody>
          <a:bodyPr/>
          <a:lstStyle/>
          <a:p>
            <a:pPr>
              <a:buClr>
                <a:srgbClr val="FF3300"/>
              </a:buClr>
            </a:pPr>
            <a:r>
              <a:rPr lang="zh-CN" altLang="en-US">
                <a:solidFill>
                  <a:srgbClr val="FF0000"/>
                </a:solidFill>
                <a:latin typeface="楷体_GB2312" pitchFamily="49" charset="-122"/>
                <a:ea typeface="楷体_GB2312" pitchFamily="49" charset="-122"/>
              </a:rPr>
              <a:t>消解证明的过程：</a:t>
            </a:r>
          </a:p>
          <a:p>
            <a:pPr>
              <a:buFont typeface="Wingdings" pitchFamily="2" charset="2"/>
              <a:buNone/>
            </a:pPr>
            <a:r>
              <a:rPr lang="en-US" altLang="zh-CN">
                <a:solidFill>
                  <a:srgbClr val="FF3300"/>
                </a:solidFill>
                <a:latin typeface="楷体_GB2312" pitchFamily="49" charset="-122"/>
                <a:ea typeface="楷体_GB2312" pitchFamily="49" charset="-122"/>
              </a:rPr>
              <a:t>(1)</a:t>
            </a:r>
            <a:r>
              <a:rPr lang="zh-CN" altLang="en-US">
                <a:solidFill>
                  <a:srgbClr val="0000FF"/>
                </a:solidFill>
                <a:latin typeface="楷体_GB2312" pitchFamily="49" charset="-122"/>
                <a:ea typeface="楷体_GB2312" pitchFamily="49" charset="-122"/>
              </a:rPr>
              <a:t>为了证明</a:t>
            </a:r>
          </a:p>
          <a:p>
            <a:pPr>
              <a:lnSpc>
                <a:spcPct val="100000"/>
              </a:lnSpc>
              <a:buFont typeface="Wingdings" pitchFamily="2" charset="2"/>
              <a:buNone/>
            </a:pPr>
            <a:r>
              <a:rPr lang="zh-CN" altLang="en-US" sz="2000">
                <a:solidFill>
                  <a:srgbClr val="FF0000"/>
                </a:solidFill>
                <a:latin typeface="楷体_GB2312" pitchFamily="49" charset="-122"/>
                <a:ea typeface="楷体_GB2312" pitchFamily="49" charset="-122"/>
              </a:rPr>
              <a:t>              </a:t>
            </a:r>
            <a:r>
              <a:rPr lang="en-US" altLang="zh-CN" noProof="1">
                <a:solidFill>
                  <a:srgbClr val="FF0000"/>
                </a:solidFill>
                <a:latin typeface="楷体_GB2312" pitchFamily="49" charset="-122"/>
                <a:ea typeface="楷体_GB2312" pitchFamily="49" charset="-122"/>
              </a:rPr>
              <a:t>G</a:t>
            </a:r>
            <a:r>
              <a:rPr lang="en-US" altLang="zh-CN" baseline="-25000" noProof="1">
                <a:solidFill>
                  <a:srgbClr val="FF0000"/>
                </a:solidFill>
                <a:latin typeface="楷体_GB2312" pitchFamily="49" charset="-122"/>
                <a:ea typeface="楷体_GB2312" pitchFamily="49" charset="-122"/>
              </a:rPr>
              <a:t>1</a:t>
            </a:r>
            <a:r>
              <a:rPr lang="en-US" altLang="zh-CN" noProof="1">
                <a:solidFill>
                  <a:srgbClr val="FF0000"/>
                </a:solidFill>
                <a:latin typeface="楷体_GB2312" pitchFamily="49" charset="-122"/>
                <a:ea typeface="楷体_GB2312" pitchFamily="49" charset="-122"/>
              </a:rPr>
              <a:t>,G</a:t>
            </a:r>
            <a:r>
              <a:rPr lang="en-US" altLang="zh-CN" baseline="-25000" noProof="1">
                <a:solidFill>
                  <a:srgbClr val="FF0000"/>
                </a:solidFill>
                <a:latin typeface="楷体_GB2312" pitchFamily="49" charset="-122"/>
                <a:ea typeface="楷体_GB2312" pitchFamily="49" charset="-122"/>
              </a:rPr>
              <a:t>2</a:t>
            </a:r>
            <a:r>
              <a:rPr lang="en-US" altLang="zh-CN" noProof="1">
                <a:solidFill>
                  <a:srgbClr val="FF0000"/>
                </a:solidFill>
                <a:latin typeface="楷体_GB2312" pitchFamily="49" charset="-122"/>
                <a:ea typeface="楷体_GB2312" pitchFamily="49" charset="-122"/>
              </a:rPr>
              <a:t>,</a:t>
            </a:r>
            <a:r>
              <a:rPr lang="en-US" altLang="zh-CN" noProof="1">
                <a:solidFill>
                  <a:srgbClr val="FF0000"/>
                </a:solidFill>
                <a:latin typeface="Times New Roman"/>
                <a:ea typeface="楷体_GB2312" pitchFamily="49" charset="-122"/>
              </a:rPr>
              <a:t>…</a:t>
            </a:r>
            <a:r>
              <a:rPr lang="en-US" altLang="zh-CN" noProof="1">
                <a:solidFill>
                  <a:srgbClr val="FF0000"/>
                </a:solidFill>
                <a:latin typeface="楷体_GB2312" pitchFamily="49" charset="-122"/>
                <a:ea typeface="楷体_GB2312" pitchFamily="49" charset="-122"/>
              </a:rPr>
              <a:t>,G</a:t>
            </a:r>
            <a:r>
              <a:rPr lang="en-US" altLang="zh-CN" baseline="-25000" noProof="1">
                <a:solidFill>
                  <a:srgbClr val="FF0000"/>
                </a:solidFill>
                <a:latin typeface="楷体_GB2312" pitchFamily="49" charset="-122"/>
                <a:ea typeface="楷体_GB2312" pitchFamily="49" charset="-122"/>
              </a:rPr>
              <a:t>n</a:t>
            </a:r>
            <a:r>
              <a:rPr lang="en-US" altLang="zh-CN">
                <a:solidFill>
                  <a:srgbClr val="FF0000"/>
                </a:solidFill>
                <a:latin typeface="楷体_GB2312" pitchFamily="49" charset="-122"/>
                <a:ea typeface="楷体_GB2312" pitchFamily="49" charset="-122"/>
              </a:rPr>
              <a:t> </a:t>
            </a:r>
            <a:r>
              <a:rPr lang="en-US" altLang="zh-CN" noProof="1">
                <a:solidFill>
                  <a:srgbClr val="FF0000"/>
                </a:solidFill>
                <a:latin typeface="楷体_GB2312" pitchFamily="49" charset="-122"/>
                <a:ea typeface="楷体_GB2312" pitchFamily="49" charset="-122"/>
                <a:sym typeface="Symbol" pitchFamily="18" charset="2"/>
              </a:rPr>
              <a:t></a:t>
            </a:r>
            <a:r>
              <a:rPr lang="en-US" altLang="zh-CN">
                <a:solidFill>
                  <a:srgbClr val="FF0000"/>
                </a:solidFill>
                <a:latin typeface="楷体_GB2312" pitchFamily="49" charset="-122"/>
                <a:ea typeface="楷体_GB2312" pitchFamily="49" charset="-122"/>
              </a:rPr>
              <a:t> H</a:t>
            </a:r>
          </a:p>
          <a:p>
            <a:pPr>
              <a:lnSpc>
                <a:spcPct val="100000"/>
              </a:lnSpc>
              <a:buFont typeface="Wingdings" pitchFamily="2" charset="2"/>
              <a:buNone/>
            </a:pPr>
            <a:r>
              <a:rPr lang="en-US" altLang="zh-CN">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根据反证法，即需证明</a:t>
            </a:r>
          </a:p>
          <a:p>
            <a:pPr>
              <a:buFont typeface="Wingdings" pitchFamily="2" charset="2"/>
              <a:buNone/>
            </a:pPr>
            <a:r>
              <a:rPr lang="zh-CN" altLang="en-US">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G={</a:t>
            </a:r>
            <a:r>
              <a:rPr lang="en-US" altLang="zh-CN" noProof="1">
                <a:solidFill>
                  <a:srgbClr val="FF0000"/>
                </a:solidFill>
                <a:latin typeface="楷体_GB2312" pitchFamily="49" charset="-122"/>
                <a:ea typeface="楷体_GB2312" pitchFamily="49" charset="-122"/>
              </a:rPr>
              <a:t>G</a:t>
            </a:r>
            <a:r>
              <a:rPr lang="en-US" altLang="zh-CN" baseline="-25000" noProof="1">
                <a:solidFill>
                  <a:srgbClr val="FF0000"/>
                </a:solidFill>
                <a:latin typeface="楷体_GB2312" pitchFamily="49" charset="-122"/>
                <a:ea typeface="楷体_GB2312" pitchFamily="49" charset="-122"/>
              </a:rPr>
              <a:t>1</a:t>
            </a:r>
            <a:r>
              <a:rPr lang="en-US" altLang="zh-CN" noProof="1">
                <a:solidFill>
                  <a:srgbClr val="FF0000"/>
                </a:solidFill>
                <a:latin typeface="楷体_GB2312" pitchFamily="49" charset="-122"/>
                <a:ea typeface="楷体_GB2312" pitchFamily="49" charset="-122"/>
              </a:rPr>
              <a:t>,G</a:t>
            </a:r>
            <a:r>
              <a:rPr lang="en-US" altLang="zh-CN" baseline="-25000" noProof="1">
                <a:solidFill>
                  <a:srgbClr val="FF0000"/>
                </a:solidFill>
                <a:latin typeface="楷体_GB2312" pitchFamily="49" charset="-122"/>
                <a:ea typeface="楷体_GB2312" pitchFamily="49" charset="-122"/>
              </a:rPr>
              <a:t>2</a:t>
            </a:r>
            <a:r>
              <a:rPr lang="en-US" altLang="zh-CN" noProof="1">
                <a:solidFill>
                  <a:srgbClr val="FF0000"/>
                </a:solidFill>
                <a:latin typeface="楷体_GB2312" pitchFamily="49" charset="-122"/>
                <a:ea typeface="楷体_GB2312" pitchFamily="49" charset="-122"/>
              </a:rPr>
              <a:t>,</a:t>
            </a:r>
            <a:r>
              <a:rPr lang="en-US" altLang="zh-CN" noProof="1">
                <a:solidFill>
                  <a:srgbClr val="FF0000"/>
                </a:solidFill>
                <a:latin typeface="Times New Roman"/>
                <a:ea typeface="楷体_GB2312" pitchFamily="49" charset="-122"/>
              </a:rPr>
              <a:t>…</a:t>
            </a:r>
            <a:r>
              <a:rPr lang="en-US" altLang="zh-CN" noProof="1">
                <a:solidFill>
                  <a:srgbClr val="FF0000"/>
                </a:solidFill>
                <a:latin typeface="楷体_GB2312" pitchFamily="49" charset="-122"/>
                <a:ea typeface="楷体_GB2312" pitchFamily="49" charset="-122"/>
              </a:rPr>
              <a:t>,G</a:t>
            </a:r>
            <a:r>
              <a:rPr lang="en-US" altLang="zh-CN" baseline="-25000" noProof="1">
                <a:solidFill>
                  <a:srgbClr val="FF0000"/>
                </a:solidFill>
                <a:latin typeface="楷体_GB2312" pitchFamily="49" charset="-122"/>
                <a:ea typeface="楷体_GB2312" pitchFamily="49" charset="-122"/>
              </a:rPr>
              <a:t>n</a:t>
            </a:r>
            <a:r>
              <a:rPr lang="en-US" altLang="zh-CN" noProof="1">
                <a:solidFill>
                  <a:srgbClr val="FF0000"/>
                </a:solidFill>
                <a:latin typeface="楷体_GB2312" pitchFamily="49" charset="-122"/>
                <a:ea typeface="楷体_GB2312" pitchFamily="49" charset="-122"/>
              </a:rPr>
              <a:t>,</a:t>
            </a:r>
            <a:r>
              <a:rPr lang="zh-CN">
                <a:solidFill>
                  <a:srgbClr val="FF0000"/>
                </a:solidFill>
                <a:latin typeface="楷体_GB2312" pitchFamily="49" charset="-122"/>
                <a:ea typeface="楷体_GB2312" pitchFamily="49" charset="-122"/>
              </a:rPr>
              <a:t>～</a:t>
            </a:r>
            <a:r>
              <a:rPr lang="en-US" altLang="zh-CN" noProof="1">
                <a:solidFill>
                  <a:srgbClr val="FF0000"/>
                </a:solidFill>
                <a:latin typeface="楷体_GB2312" pitchFamily="49" charset="-122"/>
                <a:ea typeface="楷体_GB2312" pitchFamily="49" charset="-122"/>
              </a:rPr>
              <a:t>H</a:t>
            </a:r>
            <a:r>
              <a:rPr lang="en-US" altLang="zh-CN">
                <a:solidFill>
                  <a:srgbClr val="FF0000"/>
                </a:solidFill>
                <a:latin typeface="楷体_GB2312" pitchFamily="49" charset="-122"/>
                <a:ea typeface="楷体_GB2312" pitchFamily="49" charset="-122"/>
              </a:rPr>
              <a:t>} </a:t>
            </a:r>
            <a:r>
              <a:rPr lang="en-US" altLang="zh-CN" noProof="1">
                <a:solidFill>
                  <a:srgbClr val="FF0000"/>
                </a:solidFill>
                <a:latin typeface="楷体_GB2312" pitchFamily="49" charset="-122"/>
                <a:ea typeface="楷体_GB2312" pitchFamily="49" charset="-122"/>
                <a:sym typeface="Symbol" pitchFamily="18" charset="2"/>
              </a:rPr>
              <a:t></a:t>
            </a:r>
            <a:r>
              <a:rPr lang="en-US" altLang="zh-CN">
                <a:solidFill>
                  <a:srgbClr val="FF0000"/>
                </a:solidFill>
                <a:latin typeface="楷体_GB2312" pitchFamily="49" charset="-122"/>
                <a:ea typeface="楷体_GB2312" pitchFamily="49" charset="-122"/>
              </a:rPr>
              <a:t> </a:t>
            </a:r>
            <a:r>
              <a:rPr lang="en-US" altLang="zh-CN" noProof="1">
                <a:solidFill>
                  <a:srgbClr val="FF0000"/>
                </a:solidFill>
                <a:latin typeface="楷体_GB2312" pitchFamily="49" charset="-122"/>
                <a:ea typeface="楷体_GB2312" pitchFamily="49" charset="-122"/>
              </a:rPr>
              <a:t>R∧</a:t>
            </a:r>
            <a:r>
              <a:rPr lang="zh-CN" altLang="en-US">
                <a:solidFill>
                  <a:srgbClr val="FF0000"/>
                </a:solidFill>
                <a:latin typeface="楷体_GB2312" pitchFamily="49" charset="-122"/>
                <a:ea typeface="楷体_GB2312" pitchFamily="49" charset="-122"/>
              </a:rPr>
              <a:t>～</a:t>
            </a:r>
            <a:r>
              <a:rPr lang="en-US" altLang="zh-CN" noProof="1">
                <a:solidFill>
                  <a:srgbClr val="FF0000"/>
                </a:solidFill>
                <a:latin typeface="楷体_GB2312" pitchFamily="49" charset="-122"/>
                <a:ea typeface="楷体_GB2312" pitchFamily="49" charset="-122"/>
              </a:rPr>
              <a:t>R</a:t>
            </a:r>
            <a:endParaRPr lang="en-US" altLang="zh-CN">
              <a:latin typeface="楷体_GB2312" pitchFamily="49" charset="-122"/>
              <a:ea typeface="楷体_GB2312" pitchFamily="49" charset="-122"/>
            </a:endParaRPr>
          </a:p>
          <a:p>
            <a:pPr>
              <a:buFont typeface="Wingdings" pitchFamily="2" charset="2"/>
              <a:buNone/>
            </a:pPr>
            <a:r>
              <a:rPr lang="en-US" altLang="zh-CN">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建立子句集</a:t>
            </a:r>
          </a:p>
          <a:p>
            <a:pPr>
              <a:buFont typeface="Wingdings" pitchFamily="2" charset="2"/>
              <a:buNone/>
            </a:pPr>
            <a:r>
              <a:rPr lang="zh-CN" altLang="en-US">
                <a:solidFill>
                  <a:srgbClr val="DDDDDD"/>
                </a:solidFill>
                <a:latin typeface="楷体_GB2312" pitchFamily="49" charset="-122"/>
                <a:ea typeface="楷体_GB2312" pitchFamily="49" charset="-122"/>
              </a:rPr>
              <a:t>  ①先将</a:t>
            </a:r>
            <a:r>
              <a:rPr lang="en-US" altLang="zh-CN">
                <a:solidFill>
                  <a:srgbClr val="DDDDDD"/>
                </a:solidFill>
                <a:latin typeface="楷体_GB2312" pitchFamily="49" charset="-122"/>
                <a:ea typeface="楷体_GB2312" pitchFamily="49" charset="-122"/>
              </a:rPr>
              <a:t>G</a:t>
            </a:r>
            <a:r>
              <a:rPr lang="zh-CN" altLang="en-US">
                <a:solidFill>
                  <a:srgbClr val="DDDDDD"/>
                </a:solidFill>
                <a:latin typeface="楷体_GB2312" pitchFamily="49" charset="-122"/>
                <a:ea typeface="楷体_GB2312" pitchFamily="49" charset="-122"/>
              </a:rPr>
              <a:t>化成等值的前束范式</a:t>
            </a:r>
          </a:p>
          <a:p>
            <a:pPr>
              <a:buFont typeface="Wingdings" pitchFamily="2" charset="2"/>
              <a:buNone/>
            </a:pPr>
            <a:r>
              <a:rPr lang="zh-CN" altLang="en-US">
                <a:solidFill>
                  <a:srgbClr val="DDDDDD"/>
                </a:solidFill>
                <a:latin typeface="楷体_GB2312" pitchFamily="49" charset="-122"/>
                <a:ea typeface="楷体_GB2312" pitchFamily="49" charset="-122"/>
              </a:rPr>
              <a:t>  ②将前束范式化成</a:t>
            </a:r>
            <a:r>
              <a:rPr lang="en-US" altLang="zh-CN">
                <a:solidFill>
                  <a:srgbClr val="DDDDDD"/>
                </a:solidFill>
                <a:latin typeface="楷体_GB2312" pitchFamily="49" charset="-122"/>
                <a:ea typeface="楷体_GB2312" pitchFamily="49" charset="-122"/>
              </a:rPr>
              <a:t>Skolem</a:t>
            </a:r>
            <a:r>
              <a:rPr lang="zh-CN" altLang="en-US">
                <a:solidFill>
                  <a:srgbClr val="DDDDDD"/>
                </a:solidFill>
                <a:latin typeface="楷体_GB2312" pitchFamily="49" charset="-122"/>
                <a:ea typeface="楷体_GB2312" pitchFamily="49" charset="-122"/>
              </a:rPr>
              <a:t>范式</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消去存在量词</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得到仅含全称量词的公式</a:t>
            </a:r>
            <a:r>
              <a:rPr lang="en-US" altLang="zh-CN">
                <a:solidFill>
                  <a:srgbClr val="DDDDDD"/>
                </a:solidFill>
                <a:latin typeface="楷体_GB2312" pitchFamily="49" charset="-122"/>
                <a:ea typeface="楷体_GB2312" pitchFamily="49" charset="-122"/>
              </a:rPr>
              <a:t>G</a:t>
            </a:r>
            <a:r>
              <a:rPr lang="en-US" altLang="zh-CN" baseline="30000">
                <a:solidFill>
                  <a:srgbClr val="DDDDDD"/>
                </a:solidFill>
                <a:latin typeface="楷体_GB2312" pitchFamily="49" charset="-122"/>
                <a:ea typeface="楷体_GB2312" pitchFamily="49" charset="-122"/>
              </a:rPr>
              <a:t>*</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从而对</a:t>
            </a:r>
            <a:r>
              <a:rPr lang="en-US" altLang="zh-CN">
                <a:solidFill>
                  <a:srgbClr val="DDDDDD"/>
                </a:solidFill>
                <a:latin typeface="楷体_GB2312" pitchFamily="49" charset="-122"/>
                <a:ea typeface="楷体_GB2312" pitchFamily="49" charset="-122"/>
              </a:rPr>
              <a:t>G</a:t>
            </a:r>
            <a:r>
              <a:rPr lang="zh-CN" altLang="en-US">
                <a:solidFill>
                  <a:srgbClr val="DDDDDD"/>
                </a:solidFill>
                <a:latin typeface="楷体_GB2312" pitchFamily="49" charset="-122"/>
                <a:ea typeface="楷体_GB2312" pitchFamily="49" charset="-122"/>
              </a:rPr>
              <a:t>的不可满足性</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可由</a:t>
            </a:r>
            <a:r>
              <a:rPr lang="en-US" altLang="zh-CN">
                <a:solidFill>
                  <a:srgbClr val="DDDDDD"/>
                </a:solidFill>
                <a:latin typeface="楷体_GB2312" pitchFamily="49" charset="-122"/>
                <a:ea typeface="楷体_GB2312" pitchFamily="49" charset="-122"/>
              </a:rPr>
              <a:t>G</a:t>
            </a:r>
            <a:r>
              <a:rPr lang="en-US" altLang="zh-CN" baseline="30000">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的不可满足性得到。</a:t>
            </a:r>
            <a:r>
              <a:rPr lang="zh-CN" altLang="en-US">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8FDB68B-F694-479E-82AF-087EA99B175C}"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335C5F9-47C6-4AD3-9A8B-B92DEE5EFA39}" type="slidenum">
              <a:rPr lang="en-US" altLang="zh-CN"/>
              <a:pPr/>
              <a:t>58</a:t>
            </a:fld>
            <a:r>
              <a:rPr lang="en-US" altLang="zh-CN"/>
              <a:t>/112</a:t>
            </a:r>
          </a:p>
        </p:txBody>
      </p:sp>
      <p:sp>
        <p:nvSpPr>
          <p:cNvPr id="24473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a:t>
            </a:r>
          </a:p>
        </p:txBody>
      </p:sp>
      <p:sp>
        <p:nvSpPr>
          <p:cNvPr id="244739" name="Rectangle 3"/>
          <p:cNvSpPr>
            <a:spLocks noGrp="1" noChangeArrowheads="1"/>
          </p:cNvSpPr>
          <p:nvPr>
            <p:ph type="body" idx="1"/>
          </p:nvPr>
        </p:nvSpPr>
        <p:spPr>
          <a:xfrm>
            <a:off x="1066800" y="1166813"/>
            <a:ext cx="7773988" cy="5048250"/>
          </a:xfrm>
        </p:spPr>
        <p:txBody>
          <a:bodyPr/>
          <a:lstStyle/>
          <a:p>
            <a:pPr>
              <a:buClr>
                <a:srgbClr val="FF3300"/>
              </a:buClr>
            </a:pPr>
            <a:r>
              <a:rPr lang="zh-CN" altLang="en-US" dirty="0">
                <a:solidFill>
                  <a:srgbClr val="FF0000"/>
                </a:solidFill>
                <a:latin typeface="楷体_GB2312" pitchFamily="49" charset="-122"/>
                <a:ea typeface="楷体_GB2312" pitchFamily="49" charset="-122"/>
              </a:rPr>
              <a:t>消解证明的过程：</a:t>
            </a:r>
          </a:p>
          <a:p>
            <a:pPr>
              <a:buFont typeface="Wingdings" pitchFamily="2" charset="2"/>
              <a:buNone/>
            </a:pPr>
            <a:r>
              <a:rPr lang="en-US" altLang="zh-CN" dirty="0">
                <a:solidFill>
                  <a:srgbClr val="FF3300"/>
                </a:solidFill>
                <a:latin typeface="楷体_GB2312" pitchFamily="49" charset="-122"/>
                <a:ea typeface="楷体_GB2312" pitchFamily="49" charset="-122"/>
              </a:rPr>
              <a:t>(1)</a:t>
            </a:r>
            <a:r>
              <a:rPr lang="zh-CN" altLang="en-US" b="0" dirty="0">
                <a:latin typeface="楷体_GB2312" pitchFamily="49" charset="-122"/>
                <a:ea typeface="楷体_GB2312" pitchFamily="49" charset="-122"/>
              </a:rPr>
              <a:t>为了证明</a:t>
            </a:r>
          </a:p>
          <a:p>
            <a:pPr>
              <a:lnSpc>
                <a:spcPct val="100000"/>
              </a:lnSpc>
              <a:buFont typeface="Wingdings" pitchFamily="2" charset="2"/>
              <a:buNone/>
            </a:pPr>
            <a:r>
              <a:rPr lang="zh-CN" altLang="en-US" sz="2000" b="0" dirty="0">
                <a:latin typeface="楷体_GB2312" pitchFamily="49" charset="-122"/>
                <a:ea typeface="楷体_GB2312" pitchFamily="49" charset="-122"/>
              </a:rPr>
              <a:t>              </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1</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2</a:t>
            </a:r>
            <a:r>
              <a:rPr lang="en-US" altLang="zh-CN" b="0" noProof="1">
                <a:latin typeface="楷体_GB2312" pitchFamily="49" charset="-122"/>
                <a:ea typeface="楷体_GB2312" pitchFamily="49" charset="-122"/>
              </a:rPr>
              <a:t>,</a:t>
            </a:r>
            <a:r>
              <a:rPr lang="en-US" altLang="zh-CN" b="0" noProof="1">
                <a:latin typeface="Times New Roman"/>
                <a:ea typeface="楷体_GB2312" pitchFamily="49" charset="-122"/>
              </a:rPr>
              <a:t>…</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n</a:t>
            </a:r>
            <a:r>
              <a:rPr lang="en-US" altLang="zh-CN" b="0" dirty="0">
                <a:latin typeface="楷体_GB2312" pitchFamily="49" charset="-122"/>
                <a:ea typeface="楷体_GB2312" pitchFamily="49" charset="-122"/>
              </a:rPr>
              <a:t> </a:t>
            </a:r>
            <a:r>
              <a:rPr lang="en-US" altLang="zh-CN" b="0" noProof="1">
                <a:latin typeface="楷体_GB2312" pitchFamily="49" charset="-122"/>
                <a:ea typeface="楷体_GB2312" pitchFamily="49" charset="-122"/>
                <a:sym typeface="Symbol" pitchFamily="18" charset="2"/>
              </a:rPr>
              <a:t></a:t>
            </a:r>
            <a:r>
              <a:rPr lang="en-US" altLang="zh-CN" b="0" dirty="0">
                <a:latin typeface="楷体_GB2312" pitchFamily="49" charset="-122"/>
                <a:ea typeface="楷体_GB2312" pitchFamily="49" charset="-122"/>
              </a:rPr>
              <a:t> H</a:t>
            </a:r>
          </a:p>
          <a:p>
            <a:pPr>
              <a:lnSpc>
                <a:spcPct val="100000"/>
              </a:lnSpc>
              <a:buFont typeface="Wingdings" pitchFamily="2" charset="2"/>
              <a:buNone/>
            </a:pPr>
            <a:r>
              <a:rPr lang="en-US" altLang="zh-CN"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根据反证法，即需证明</a:t>
            </a:r>
          </a:p>
          <a:p>
            <a:pPr>
              <a:buFont typeface="Wingdings" pitchFamily="2" charset="2"/>
              <a:buNone/>
            </a:pPr>
            <a:r>
              <a:rPr lang="zh-CN" altLang="en-US" b="0" dirty="0">
                <a:latin typeface="楷体_GB2312" pitchFamily="49" charset="-122"/>
                <a:ea typeface="楷体_GB2312" pitchFamily="49" charset="-122"/>
              </a:rPr>
              <a:t>          </a:t>
            </a:r>
            <a:r>
              <a:rPr lang="en-US" altLang="zh-CN" b="0" dirty="0">
                <a:latin typeface="楷体_GB2312" pitchFamily="49" charset="-122"/>
                <a:ea typeface="楷体_GB2312" pitchFamily="49" charset="-122"/>
              </a:rPr>
              <a:t>G={</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1</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2</a:t>
            </a:r>
            <a:r>
              <a:rPr lang="en-US" altLang="zh-CN" b="0" noProof="1">
                <a:latin typeface="楷体_GB2312" pitchFamily="49" charset="-122"/>
                <a:ea typeface="楷体_GB2312" pitchFamily="49" charset="-122"/>
              </a:rPr>
              <a:t>,</a:t>
            </a:r>
            <a:r>
              <a:rPr lang="en-US" altLang="zh-CN" b="0" noProof="1">
                <a:latin typeface="Times New Roman"/>
                <a:ea typeface="楷体_GB2312" pitchFamily="49" charset="-122"/>
              </a:rPr>
              <a:t>…</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n</a:t>
            </a:r>
            <a:r>
              <a:rPr lang="en-US" altLang="zh-CN" b="0" noProof="1">
                <a:latin typeface="楷体_GB2312" pitchFamily="49" charset="-122"/>
                <a:ea typeface="楷体_GB2312" pitchFamily="49" charset="-122"/>
              </a:rPr>
              <a:t>,</a:t>
            </a:r>
            <a:r>
              <a:rPr lang="zh-CN" b="0" dirty="0">
                <a:latin typeface="楷体_GB2312" pitchFamily="49" charset="-122"/>
                <a:ea typeface="楷体_GB2312" pitchFamily="49" charset="-122"/>
              </a:rPr>
              <a:t>～</a:t>
            </a:r>
            <a:r>
              <a:rPr lang="en-US" altLang="zh-CN" b="0" noProof="1">
                <a:latin typeface="楷体_GB2312" pitchFamily="49" charset="-122"/>
                <a:ea typeface="楷体_GB2312" pitchFamily="49" charset="-122"/>
              </a:rPr>
              <a:t>H</a:t>
            </a:r>
            <a:r>
              <a:rPr lang="en-US" altLang="zh-CN" b="0" dirty="0">
                <a:latin typeface="楷体_GB2312" pitchFamily="49" charset="-122"/>
                <a:ea typeface="楷体_GB2312" pitchFamily="49" charset="-122"/>
              </a:rPr>
              <a:t>} </a:t>
            </a:r>
            <a:r>
              <a:rPr lang="en-US" altLang="zh-CN" b="0" noProof="1">
                <a:latin typeface="楷体_GB2312" pitchFamily="49" charset="-122"/>
                <a:ea typeface="楷体_GB2312" pitchFamily="49" charset="-122"/>
                <a:sym typeface="Symbol" pitchFamily="18" charset="2"/>
              </a:rPr>
              <a:t></a:t>
            </a:r>
            <a:r>
              <a:rPr lang="en-US" altLang="zh-CN" b="0" dirty="0">
                <a:latin typeface="楷体_GB2312" pitchFamily="49" charset="-122"/>
                <a:ea typeface="楷体_GB2312" pitchFamily="49" charset="-122"/>
              </a:rPr>
              <a:t> </a:t>
            </a:r>
            <a:r>
              <a:rPr lang="en-US" altLang="zh-CN" b="0" noProof="1">
                <a:latin typeface="楷体_GB2312" pitchFamily="49" charset="-122"/>
                <a:ea typeface="楷体_GB2312" pitchFamily="49" charset="-122"/>
              </a:rPr>
              <a:t>R∧</a:t>
            </a:r>
            <a:r>
              <a:rPr lang="zh-CN" altLang="en-US" b="0" dirty="0">
                <a:latin typeface="楷体_GB2312" pitchFamily="49" charset="-122"/>
                <a:ea typeface="楷体_GB2312" pitchFamily="49" charset="-122"/>
              </a:rPr>
              <a:t>～</a:t>
            </a:r>
            <a:r>
              <a:rPr lang="en-US" altLang="zh-CN" b="0" noProof="1">
                <a:latin typeface="楷体_GB2312" pitchFamily="49" charset="-122"/>
                <a:ea typeface="楷体_GB2312" pitchFamily="49" charset="-122"/>
              </a:rPr>
              <a:t>R</a:t>
            </a:r>
            <a:endParaRPr lang="en-US" altLang="zh-CN" b="0" dirty="0">
              <a:latin typeface="楷体_GB2312" pitchFamily="49" charset="-122"/>
              <a:ea typeface="楷体_GB2312" pitchFamily="49" charset="-122"/>
            </a:endParaRPr>
          </a:p>
          <a:p>
            <a:pPr>
              <a:buFont typeface="Wingdings" pitchFamily="2" charset="2"/>
              <a:buNone/>
            </a:pPr>
            <a:r>
              <a:rPr lang="en-US" altLang="zh-CN" dirty="0">
                <a:solidFill>
                  <a:srgbClr val="FF3300"/>
                </a:solidFill>
                <a:latin typeface="楷体_GB2312" pitchFamily="49" charset="-122"/>
                <a:ea typeface="楷体_GB2312" pitchFamily="49" charset="-122"/>
              </a:rPr>
              <a:t>(2)</a:t>
            </a:r>
            <a:r>
              <a:rPr lang="zh-CN" altLang="en-US" dirty="0">
                <a:solidFill>
                  <a:srgbClr val="FF3300"/>
                </a:solidFill>
                <a:latin typeface="楷体_GB2312" pitchFamily="49" charset="-122"/>
                <a:ea typeface="楷体_GB2312" pitchFamily="49" charset="-122"/>
              </a:rPr>
              <a:t>建立子句集</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FF3300"/>
                </a:solidFill>
                <a:latin typeface="楷体_GB2312" pitchFamily="49" charset="-122"/>
                <a:ea typeface="楷体_GB2312" pitchFamily="49" charset="-122"/>
              </a:rPr>
              <a:t>①</a:t>
            </a:r>
            <a:r>
              <a:rPr lang="zh-CN" altLang="en-US" dirty="0">
                <a:solidFill>
                  <a:srgbClr val="0000FF"/>
                </a:solidFill>
                <a:latin typeface="楷体_GB2312" pitchFamily="49" charset="-122"/>
                <a:ea typeface="楷体_GB2312" pitchFamily="49" charset="-122"/>
              </a:rPr>
              <a:t>先将</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化成</a:t>
            </a:r>
            <a:r>
              <a:rPr lang="zh-CN" altLang="en-US" dirty="0">
                <a:solidFill>
                  <a:srgbClr val="FF3300"/>
                </a:solidFill>
                <a:latin typeface="楷体_GB2312" pitchFamily="49" charset="-122"/>
                <a:ea typeface="楷体_GB2312" pitchFamily="49" charset="-122"/>
              </a:rPr>
              <a:t>等值</a:t>
            </a:r>
            <a:r>
              <a:rPr lang="zh-CN" altLang="en-US" dirty="0">
                <a:solidFill>
                  <a:srgbClr val="0000FF"/>
                </a:solidFill>
                <a:latin typeface="楷体_GB2312" pitchFamily="49" charset="-122"/>
                <a:ea typeface="楷体_GB2312" pitchFamily="49" charset="-122"/>
              </a:rPr>
              <a:t>的前束范式</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DDDDDD"/>
                </a:solidFill>
                <a:latin typeface="楷体_GB2312" pitchFamily="49" charset="-122"/>
                <a:ea typeface="楷体_GB2312" pitchFamily="49" charset="-122"/>
              </a:rPr>
              <a:t>②将前束范式化成</a:t>
            </a:r>
            <a:r>
              <a:rPr lang="en-US" altLang="zh-CN" dirty="0" err="1">
                <a:solidFill>
                  <a:srgbClr val="DDDDDD"/>
                </a:solidFill>
                <a:latin typeface="楷体_GB2312" pitchFamily="49" charset="-122"/>
                <a:ea typeface="楷体_GB2312" pitchFamily="49" charset="-122"/>
              </a:rPr>
              <a:t>Skolem</a:t>
            </a:r>
            <a:r>
              <a:rPr lang="zh-CN" altLang="en-US" dirty="0">
                <a:solidFill>
                  <a:srgbClr val="DDDDDD"/>
                </a:solidFill>
                <a:latin typeface="楷体_GB2312" pitchFamily="49" charset="-122"/>
                <a:ea typeface="楷体_GB2312" pitchFamily="49" charset="-122"/>
              </a:rPr>
              <a:t>范式</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消去存在量词</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得到仅含全称量词的公式</a:t>
            </a:r>
            <a:r>
              <a:rPr lang="en-US" altLang="zh-CN" dirty="0">
                <a:solidFill>
                  <a:srgbClr val="DDDDDD"/>
                </a:solidFill>
                <a:latin typeface="楷体_GB2312" pitchFamily="49" charset="-122"/>
                <a:ea typeface="楷体_GB2312" pitchFamily="49" charset="-122"/>
              </a:rPr>
              <a:t>G</a:t>
            </a:r>
            <a:r>
              <a:rPr lang="en-US" altLang="zh-CN" baseline="30000" dirty="0">
                <a:solidFill>
                  <a:srgbClr val="DDDDDD"/>
                </a:solidFill>
                <a:latin typeface="楷体_GB2312" pitchFamily="49" charset="-122"/>
                <a:ea typeface="楷体_GB2312" pitchFamily="49" charset="-122"/>
              </a:rPr>
              <a:t>*</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从而对</a:t>
            </a:r>
            <a:r>
              <a:rPr lang="en-US" altLang="zh-CN" dirty="0">
                <a:solidFill>
                  <a:srgbClr val="DDDDDD"/>
                </a:solidFill>
                <a:latin typeface="楷体_GB2312" pitchFamily="49" charset="-122"/>
                <a:ea typeface="楷体_GB2312" pitchFamily="49" charset="-122"/>
              </a:rPr>
              <a:t>G</a:t>
            </a:r>
            <a:r>
              <a:rPr lang="zh-CN" altLang="en-US" dirty="0">
                <a:solidFill>
                  <a:srgbClr val="DDDDDD"/>
                </a:solidFill>
                <a:latin typeface="楷体_GB2312" pitchFamily="49" charset="-122"/>
                <a:ea typeface="楷体_GB2312" pitchFamily="49" charset="-122"/>
              </a:rPr>
              <a:t>的不可满足性</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可由</a:t>
            </a:r>
            <a:r>
              <a:rPr lang="en-US" altLang="zh-CN" dirty="0">
                <a:solidFill>
                  <a:srgbClr val="DDDDDD"/>
                </a:solidFill>
                <a:latin typeface="楷体_GB2312" pitchFamily="49" charset="-122"/>
                <a:ea typeface="楷体_GB2312" pitchFamily="49" charset="-122"/>
              </a:rPr>
              <a:t>G</a:t>
            </a:r>
            <a:r>
              <a:rPr lang="en-US" altLang="zh-CN" baseline="30000"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的不可满足性得到。</a:t>
            </a:r>
            <a:r>
              <a:rPr lang="zh-CN" altLang="en-US"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4831BB-1566-40B7-8FED-DBD7002AF5C4}"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D1E36DB-BE7A-4768-80F6-545168CE40FA}" type="slidenum">
              <a:rPr lang="en-US" altLang="zh-CN"/>
              <a:pPr/>
              <a:t>59</a:t>
            </a:fld>
            <a:r>
              <a:rPr lang="en-US" altLang="zh-CN"/>
              <a:t>/112</a:t>
            </a:r>
          </a:p>
        </p:txBody>
      </p:sp>
      <p:sp>
        <p:nvSpPr>
          <p:cNvPr id="31129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a:t>
            </a:r>
          </a:p>
        </p:txBody>
      </p:sp>
      <p:sp>
        <p:nvSpPr>
          <p:cNvPr id="311299" name="Rectangle 3"/>
          <p:cNvSpPr>
            <a:spLocks noGrp="1" noChangeArrowheads="1"/>
          </p:cNvSpPr>
          <p:nvPr>
            <p:ph type="body" idx="1"/>
          </p:nvPr>
        </p:nvSpPr>
        <p:spPr>
          <a:xfrm>
            <a:off x="1066800" y="1166813"/>
            <a:ext cx="7773988" cy="5048250"/>
          </a:xfrm>
        </p:spPr>
        <p:txBody>
          <a:bodyPr/>
          <a:lstStyle/>
          <a:p>
            <a:pPr>
              <a:buClr>
                <a:srgbClr val="FF3300"/>
              </a:buClr>
            </a:pPr>
            <a:r>
              <a:rPr lang="zh-CN" altLang="en-US">
                <a:solidFill>
                  <a:srgbClr val="FF0000"/>
                </a:solidFill>
                <a:latin typeface="楷体_GB2312" pitchFamily="49" charset="-122"/>
                <a:ea typeface="楷体_GB2312" pitchFamily="49" charset="-122"/>
              </a:rPr>
              <a:t>消解证明的过程：</a:t>
            </a:r>
          </a:p>
          <a:p>
            <a:pPr>
              <a:buFont typeface="Wingdings" pitchFamily="2" charset="2"/>
              <a:buNone/>
            </a:pPr>
            <a:r>
              <a:rPr lang="en-US" altLang="zh-CN">
                <a:solidFill>
                  <a:srgbClr val="FF3300"/>
                </a:solidFill>
                <a:latin typeface="楷体_GB2312" pitchFamily="49" charset="-122"/>
                <a:ea typeface="楷体_GB2312" pitchFamily="49" charset="-122"/>
              </a:rPr>
              <a:t>(1)</a:t>
            </a:r>
            <a:r>
              <a:rPr lang="zh-CN" altLang="en-US" b="0">
                <a:latin typeface="楷体_GB2312" pitchFamily="49" charset="-122"/>
                <a:ea typeface="楷体_GB2312" pitchFamily="49" charset="-122"/>
              </a:rPr>
              <a:t>为了证明</a:t>
            </a:r>
          </a:p>
          <a:p>
            <a:pPr>
              <a:lnSpc>
                <a:spcPct val="100000"/>
              </a:lnSpc>
              <a:buFont typeface="Wingdings" pitchFamily="2" charset="2"/>
              <a:buNone/>
            </a:pPr>
            <a:r>
              <a:rPr lang="zh-CN" altLang="en-US" sz="2000" b="0">
                <a:latin typeface="楷体_GB2312" pitchFamily="49" charset="-122"/>
                <a:ea typeface="楷体_GB2312" pitchFamily="49" charset="-122"/>
              </a:rPr>
              <a:t>              </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1</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2</a:t>
            </a:r>
            <a:r>
              <a:rPr lang="en-US" altLang="zh-CN" b="0" noProof="1">
                <a:latin typeface="楷体_GB2312" pitchFamily="49" charset="-122"/>
                <a:ea typeface="楷体_GB2312" pitchFamily="49" charset="-122"/>
              </a:rPr>
              <a:t>,</a:t>
            </a:r>
            <a:r>
              <a:rPr lang="en-US" altLang="zh-CN" b="0" noProof="1">
                <a:latin typeface="Times New Roman"/>
                <a:ea typeface="楷体_GB2312" pitchFamily="49" charset="-122"/>
              </a:rPr>
              <a:t>…</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n</a:t>
            </a:r>
            <a:r>
              <a:rPr lang="en-US" altLang="zh-CN" b="0">
                <a:latin typeface="楷体_GB2312" pitchFamily="49" charset="-122"/>
                <a:ea typeface="楷体_GB2312" pitchFamily="49" charset="-122"/>
              </a:rPr>
              <a:t> </a:t>
            </a:r>
            <a:r>
              <a:rPr lang="en-US" altLang="zh-CN" b="0" noProof="1">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H</a:t>
            </a:r>
          </a:p>
          <a:p>
            <a:pPr>
              <a:lnSpc>
                <a:spcPct val="100000"/>
              </a:lnSpc>
              <a:buFont typeface="Wingdings" pitchFamily="2" charset="2"/>
              <a:buNone/>
            </a:pPr>
            <a:r>
              <a:rPr lang="en-US" altLang="zh-CN" b="0">
                <a:latin typeface="楷体_GB2312" pitchFamily="49" charset="-122"/>
                <a:ea typeface="楷体_GB2312" pitchFamily="49" charset="-122"/>
              </a:rPr>
              <a:t>      </a:t>
            </a:r>
            <a:r>
              <a:rPr lang="zh-CN" altLang="en-US" b="0">
                <a:latin typeface="楷体_GB2312" pitchFamily="49" charset="-122"/>
                <a:ea typeface="楷体_GB2312" pitchFamily="49" charset="-122"/>
              </a:rPr>
              <a:t>根据反证法，即需证明</a:t>
            </a:r>
          </a:p>
          <a:p>
            <a:pPr>
              <a:buFont typeface="Wingdings" pitchFamily="2" charset="2"/>
              <a:buNone/>
            </a:pPr>
            <a:r>
              <a:rPr lang="zh-CN" altLang="en-US" b="0">
                <a:latin typeface="楷体_GB2312" pitchFamily="49" charset="-122"/>
                <a:ea typeface="楷体_GB2312" pitchFamily="49" charset="-122"/>
              </a:rPr>
              <a:t>          </a:t>
            </a:r>
            <a:r>
              <a:rPr lang="en-US" altLang="zh-CN" b="0">
                <a:latin typeface="楷体_GB2312" pitchFamily="49" charset="-122"/>
                <a:ea typeface="楷体_GB2312" pitchFamily="49" charset="-122"/>
              </a:rPr>
              <a:t>G={</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1</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2</a:t>
            </a:r>
            <a:r>
              <a:rPr lang="en-US" altLang="zh-CN" b="0" noProof="1">
                <a:latin typeface="楷体_GB2312" pitchFamily="49" charset="-122"/>
                <a:ea typeface="楷体_GB2312" pitchFamily="49" charset="-122"/>
              </a:rPr>
              <a:t>,</a:t>
            </a:r>
            <a:r>
              <a:rPr lang="en-US" altLang="zh-CN" b="0" noProof="1">
                <a:latin typeface="Times New Roman"/>
                <a:ea typeface="楷体_GB2312" pitchFamily="49" charset="-122"/>
              </a:rPr>
              <a:t>…</a:t>
            </a:r>
            <a:r>
              <a:rPr lang="en-US" altLang="zh-CN" b="0" noProof="1">
                <a:latin typeface="楷体_GB2312" pitchFamily="49" charset="-122"/>
                <a:ea typeface="楷体_GB2312" pitchFamily="49" charset="-122"/>
              </a:rPr>
              <a:t>,G</a:t>
            </a:r>
            <a:r>
              <a:rPr lang="en-US" altLang="zh-CN" b="0" baseline="-25000" noProof="1">
                <a:latin typeface="楷体_GB2312" pitchFamily="49" charset="-122"/>
                <a:ea typeface="楷体_GB2312" pitchFamily="49" charset="-122"/>
              </a:rPr>
              <a:t>n</a:t>
            </a:r>
            <a:r>
              <a:rPr lang="en-US" altLang="zh-CN" b="0" noProof="1">
                <a:latin typeface="楷体_GB2312" pitchFamily="49" charset="-122"/>
                <a:ea typeface="楷体_GB2312" pitchFamily="49" charset="-122"/>
              </a:rPr>
              <a:t>,</a:t>
            </a:r>
            <a:r>
              <a:rPr lang="zh-CN" b="0">
                <a:latin typeface="楷体_GB2312" pitchFamily="49" charset="-122"/>
                <a:ea typeface="楷体_GB2312" pitchFamily="49" charset="-122"/>
              </a:rPr>
              <a:t>～</a:t>
            </a:r>
            <a:r>
              <a:rPr lang="en-US" altLang="zh-CN" b="0" noProof="1">
                <a:latin typeface="楷体_GB2312" pitchFamily="49" charset="-122"/>
                <a:ea typeface="楷体_GB2312" pitchFamily="49" charset="-122"/>
              </a:rPr>
              <a:t>H</a:t>
            </a:r>
            <a:r>
              <a:rPr lang="en-US" altLang="zh-CN" b="0">
                <a:latin typeface="楷体_GB2312" pitchFamily="49" charset="-122"/>
                <a:ea typeface="楷体_GB2312" pitchFamily="49" charset="-122"/>
              </a:rPr>
              <a:t>} </a:t>
            </a:r>
            <a:r>
              <a:rPr lang="en-US" altLang="zh-CN" b="0" noProof="1">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a:t>
            </a:r>
            <a:r>
              <a:rPr lang="en-US" altLang="zh-CN" b="0" noProof="1">
                <a:latin typeface="楷体_GB2312" pitchFamily="49" charset="-122"/>
                <a:ea typeface="楷体_GB2312" pitchFamily="49" charset="-122"/>
              </a:rPr>
              <a:t>R∧</a:t>
            </a:r>
            <a:r>
              <a:rPr lang="zh-CN" altLang="en-US" b="0">
                <a:latin typeface="楷体_GB2312" pitchFamily="49" charset="-122"/>
                <a:ea typeface="楷体_GB2312" pitchFamily="49" charset="-122"/>
              </a:rPr>
              <a:t>～</a:t>
            </a:r>
            <a:r>
              <a:rPr lang="en-US" altLang="zh-CN" b="0" noProof="1">
                <a:latin typeface="楷体_GB2312" pitchFamily="49" charset="-122"/>
                <a:ea typeface="楷体_GB2312" pitchFamily="49" charset="-122"/>
              </a:rPr>
              <a:t>R</a:t>
            </a:r>
            <a:endParaRPr lang="en-US" altLang="zh-CN" b="0">
              <a:latin typeface="楷体_GB2312" pitchFamily="49" charset="-122"/>
              <a:ea typeface="楷体_GB2312" pitchFamily="49" charset="-122"/>
            </a:endParaRPr>
          </a:p>
          <a:p>
            <a:pPr>
              <a:buFont typeface="Wingdings" pitchFamily="2" charset="2"/>
              <a:buNone/>
            </a:pPr>
            <a:r>
              <a:rPr lang="en-US" altLang="zh-CN">
                <a:solidFill>
                  <a:srgbClr val="FF3300"/>
                </a:solidFill>
                <a:latin typeface="楷体_GB2312" pitchFamily="49" charset="-122"/>
                <a:ea typeface="楷体_GB2312" pitchFamily="49" charset="-122"/>
              </a:rPr>
              <a:t>(2)</a:t>
            </a:r>
            <a:r>
              <a:rPr lang="zh-CN" altLang="en-US">
                <a:solidFill>
                  <a:srgbClr val="FF3300"/>
                </a:solidFill>
                <a:latin typeface="楷体_GB2312" pitchFamily="49" charset="-122"/>
                <a:ea typeface="楷体_GB2312" pitchFamily="49" charset="-122"/>
              </a:rPr>
              <a:t>建立子句集</a:t>
            </a:r>
          </a:p>
          <a:p>
            <a:pPr>
              <a:buFont typeface="Wingdings" pitchFamily="2" charset="2"/>
              <a:buNone/>
            </a:pPr>
            <a:r>
              <a:rPr lang="zh-CN" altLang="en-US">
                <a:latin typeface="楷体_GB2312" pitchFamily="49" charset="-122"/>
                <a:ea typeface="楷体_GB2312" pitchFamily="49" charset="-122"/>
              </a:rPr>
              <a:t>  </a:t>
            </a:r>
            <a:r>
              <a:rPr lang="zh-CN" altLang="en-US">
                <a:solidFill>
                  <a:srgbClr val="FF3300"/>
                </a:solidFill>
                <a:latin typeface="楷体_GB2312" pitchFamily="49" charset="-122"/>
                <a:ea typeface="楷体_GB2312" pitchFamily="49" charset="-122"/>
              </a:rPr>
              <a:t>①</a:t>
            </a:r>
            <a:r>
              <a:rPr lang="zh-CN" altLang="en-US" b="0">
                <a:latin typeface="楷体_GB2312" pitchFamily="49" charset="-122"/>
                <a:ea typeface="楷体_GB2312" pitchFamily="49" charset="-122"/>
              </a:rPr>
              <a:t>先将</a:t>
            </a:r>
            <a:r>
              <a:rPr lang="en-US" altLang="zh-CN" b="0">
                <a:latin typeface="楷体_GB2312" pitchFamily="49" charset="-122"/>
                <a:ea typeface="楷体_GB2312" pitchFamily="49" charset="-122"/>
              </a:rPr>
              <a:t>G</a:t>
            </a:r>
            <a:r>
              <a:rPr lang="zh-CN" altLang="en-US" b="0">
                <a:latin typeface="楷体_GB2312" pitchFamily="49" charset="-122"/>
                <a:ea typeface="楷体_GB2312" pitchFamily="49" charset="-122"/>
              </a:rPr>
              <a:t>化成等值的前束范式</a:t>
            </a:r>
          </a:p>
          <a:p>
            <a:pPr>
              <a:buFont typeface="Wingdings" pitchFamily="2" charset="2"/>
              <a:buNone/>
            </a:pPr>
            <a:r>
              <a:rPr lang="zh-CN" altLang="en-US">
                <a:latin typeface="楷体_GB2312" pitchFamily="49" charset="-122"/>
                <a:ea typeface="楷体_GB2312" pitchFamily="49" charset="-122"/>
              </a:rPr>
              <a:t>  </a:t>
            </a:r>
            <a:r>
              <a:rPr lang="zh-CN" altLang="en-US">
                <a:solidFill>
                  <a:srgbClr val="FF3300"/>
                </a:solidFill>
                <a:latin typeface="楷体_GB2312" pitchFamily="49" charset="-122"/>
                <a:ea typeface="楷体_GB2312" pitchFamily="49" charset="-122"/>
              </a:rPr>
              <a:t>②</a:t>
            </a:r>
            <a:r>
              <a:rPr lang="zh-CN" altLang="en-US">
                <a:solidFill>
                  <a:srgbClr val="0000FF"/>
                </a:solidFill>
                <a:latin typeface="楷体_GB2312" pitchFamily="49" charset="-122"/>
                <a:ea typeface="楷体_GB2312" pitchFamily="49" charset="-122"/>
              </a:rPr>
              <a:t>将前束范式化成</a:t>
            </a:r>
            <a:r>
              <a:rPr lang="en-US" altLang="zh-CN">
                <a:solidFill>
                  <a:srgbClr val="0000FF"/>
                </a:solidFill>
                <a:latin typeface="楷体_GB2312" pitchFamily="49" charset="-122"/>
                <a:ea typeface="楷体_GB2312" pitchFamily="49" charset="-122"/>
              </a:rPr>
              <a:t>Skolem</a:t>
            </a:r>
            <a:r>
              <a:rPr lang="zh-CN" altLang="en-US">
                <a:solidFill>
                  <a:srgbClr val="0000FF"/>
                </a:solidFill>
                <a:latin typeface="楷体_GB2312" pitchFamily="49" charset="-122"/>
                <a:ea typeface="楷体_GB2312" pitchFamily="49" charset="-122"/>
              </a:rPr>
              <a:t>范式</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消去存在量词</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得到</a:t>
            </a:r>
            <a:r>
              <a:rPr lang="zh-CN" altLang="en-US">
                <a:solidFill>
                  <a:srgbClr val="FF3300"/>
                </a:solidFill>
                <a:latin typeface="楷体_GB2312" pitchFamily="49" charset="-122"/>
                <a:ea typeface="楷体_GB2312" pitchFamily="49" charset="-122"/>
              </a:rPr>
              <a:t>仅含全称量词的公式</a:t>
            </a:r>
            <a:r>
              <a:rPr lang="en-US" altLang="zh-CN">
                <a:solidFill>
                  <a:srgbClr val="FF3300"/>
                </a:solidFill>
                <a:latin typeface="楷体_GB2312" pitchFamily="49" charset="-122"/>
                <a:ea typeface="楷体_GB2312" pitchFamily="49" charset="-122"/>
              </a:rPr>
              <a:t>G</a:t>
            </a:r>
            <a:r>
              <a:rPr lang="en-US" altLang="zh-CN" baseline="30000">
                <a:solidFill>
                  <a:srgbClr val="FF3300"/>
                </a:solidFill>
                <a:latin typeface="楷体_GB2312" pitchFamily="49" charset="-122"/>
                <a:ea typeface="楷体_GB2312" pitchFamily="49" charset="-122"/>
              </a:rPr>
              <a:t>*</a:t>
            </a:r>
            <a:r>
              <a:rPr lang="en-US" altLang="zh-CN">
                <a:solidFill>
                  <a:srgbClr val="FF3300"/>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从而对</a:t>
            </a:r>
            <a:r>
              <a:rPr lang="en-US" altLang="zh-CN">
                <a:solidFill>
                  <a:srgbClr val="0000FF"/>
                </a:solidFill>
                <a:latin typeface="楷体_GB2312" pitchFamily="49" charset="-122"/>
                <a:ea typeface="楷体_GB2312" pitchFamily="49" charset="-122"/>
              </a:rPr>
              <a:t>G</a:t>
            </a:r>
            <a:r>
              <a:rPr lang="zh-CN" altLang="en-US">
                <a:solidFill>
                  <a:srgbClr val="0000FF"/>
                </a:solidFill>
                <a:latin typeface="楷体_GB2312" pitchFamily="49" charset="-122"/>
                <a:ea typeface="楷体_GB2312" pitchFamily="49" charset="-122"/>
              </a:rPr>
              <a:t>的不可满足性</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可由</a:t>
            </a:r>
            <a:r>
              <a:rPr lang="en-US" altLang="zh-CN">
                <a:solidFill>
                  <a:srgbClr val="0000FF"/>
                </a:solidFill>
                <a:latin typeface="楷体_GB2312" pitchFamily="49" charset="-122"/>
                <a:ea typeface="楷体_GB2312" pitchFamily="49" charset="-122"/>
              </a:rPr>
              <a:t>G</a:t>
            </a:r>
            <a:r>
              <a:rPr lang="en-US" altLang="zh-CN" baseline="30000">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的不可满足性得到。</a:t>
            </a:r>
            <a:r>
              <a:rPr lang="zh-CN" altLang="en-US">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1477D4F-B7CB-4B13-AB8B-C8D750F7C809}"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1042F9FA-E9B9-4187-A7FD-D5B1AC21270E}" type="slidenum">
              <a:rPr lang="en-US" altLang="zh-CN"/>
              <a:pPr/>
              <a:t>6</a:t>
            </a:fld>
            <a:r>
              <a:rPr lang="en-US" altLang="zh-CN"/>
              <a:t>/112</a:t>
            </a:r>
          </a:p>
        </p:txBody>
      </p:sp>
      <p:sp>
        <p:nvSpPr>
          <p:cNvPr id="192514"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192515" name="Rectangle 3"/>
          <p:cNvSpPr>
            <a:spLocks noGrp="1" noChangeArrowheads="1"/>
          </p:cNvSpPr>
          <p:nvPr>
            <p:ph type="body" idx="1"/>
          </p:nvPr>
        </p:nvSpPr>
        <p:spPr>
          <a:xfrm>
            <a:off x="1066800" y="1066800"/>
            <a:ext cx="7848600" cy="676275"/>
          </a:xfrm>
        </p:spPr>
        <p:txBody>
          <a:bodyPr/>
          <a:lstStyle/>
          <a:p>
            <a:pPr>
              <a:buClr>
                <a:srgbClr val="FF3300"/>
              </a:buClr>
              <a:buFont typeface="Wingdings" pitchFamily="2" charset="2"/>
              <a:buChar char="n"/>
            </a:pPr>
            <a:r>
              <a:rPr lang="zh-CN" altLang="en-US" sz="3200">
                <a:solidFill>
                  <a:srgbClr val="0000FF"/>
                </a:solidFill>
                <a:latin typeface="楷体_GB2312" pitchFamily="49" charset="-122"/>
                <a:ea typeface="楷体_GB2312" pitchFamily="49" charset="-122"/>
              </a:rPr>
              <a:t>量词的四条重要的推理规则：</a:t>
            </a:r>
          </a:p>
        </p:txBody>
      </p:sp>
      <p:sp>
        <p:nvSpPr>
          <p:cNvPr id="192516" name="Rectangle 4"/>
          <p:cNvSpPr>
            <a:spLocks noChangeArrowheads="1"/>
          </p:cNvSpPr>
          <p:nvPr/>
        </p:nvSpPr>
        <p:spPr bwMode="auto">
          <a:xfrm>
            <a:off x="1066800" y="1752600"/>
            <a:ext cx="76962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a:solidFill>
                  <a:srgbClr val="FF3300"/>
                </a:solidFill>
                <a:latin typeface="黑体" pitchFamily="2" charset="-122"/>
                <a:ea typeface="黑体" pitchFamily="2" charset="-122"/>
              </a:rPr>
              <a:t>1) </a:t>
            </a:r>
            <a:r>
              <a:rPr lang="en-US" altLang="zh-CN">
                <a:solidFill>
                  <a:srgbClr val="FF3300"/>
                </a:solidFill>
                <a:latin typeface="楷体_GB2312" pitchFamily="49" charset="-122"/>
                <a:ea typeface="楷体_GB2312" pitchFamily="49" charset="-122"/>
              </a:rPr>
              <a:t>US</a:t>
            </a:r>
            <a:r>
              <a:rPr lang="zh-CN" altLang="en-US">
                <a:solidFill>
                  <a:srgbClr val="FF3300"/>
                </a:solidFill>
                <a:latin typeface="楷体_GB2312" pitchFamily="49" charset="-122"/>
                <a:ea typeface="楷体_GB2312" pitchFamily="49" charset="-122"/>
              </a:rPr>
              <a:t>规则</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全称指定规则、</a:t>
            </a:r>
            <a:r>
              <a:rPr lang="zh-CN" altLang="en-US">
                <a:solidFill>
                  <a:srgbClr val="CC0099"/>
                </a:solidFill>
                <a:latin typeface="楷体_GB2312" pitchFamily="49" charset="-122"/>
                <a:ea typeface="楷体_GB2312" pitchFamily="49" charset="-122"/>
              </a:rPr>
              <a:t>全称量词消去规则</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a:t>
            </a:r>
            <a:r>
              <a:rPr lang="zh-CN" altLang="en-US">
                <a:solidFill>
                  <a:srgbClr val="FF0000"/>
                </a:solidFill>
                <a:latin typeface="黑体" pitchFamily="2" charset="-122"/>
                <a:ea typeface="黑体" pitchFamily="2" charset="-122"/>
              </a:rPr>
              <a:t>	     </a:t>
            </a:r>
          </a:p>
          <a:p>
            <a:pPr marL="342900" indent="-342900" algn="just">
              <a:buClr>
                <a:srgbClr val="FF3300"/>
              </a:buClr>
            </a:pPr>
            <a:r>
              <a:rPr lang="zh-CN" altLang="en-US">
                <a:solidFill>
                  <a:srgbClr val="FF0000"/>
                </a:solidFill>
                <a:latin typeface="黑体" pitchFamily="2" charset="-122"/>
                <a:ea typeface="黑体" pitchFamily="2" charset="-122"/>
              </a:rPr>
              <a:t>          </a:t>
            </a:r>
            <a:r>
              <a:rPr lang="en-US" altLang="zh-CN">
                <a:solidFill>
                  <a:srgbClr val="0000FF"/>
                </a:solidFill>
                <a:latin typeface="黑体" pitchFamily="2" charset="-122"/>
                <a:ea typeface="黑体" pitchFamily="2" charset="-122"/>
              </a:rPr>
              <a:t>(x)G(x)G(y) </a:t>
            </a:r>
            <a:r>
              <a:rPr lang="en-US" altLang="zh-CN">
                <a:solidFill>
                  <a:srgbClr val="FF0000"/>
                </a:solidFill>
              </a:rPr>
              <a:t>①</a:t>
            </a:r>
          </a:p>
          <a:p>
            <a:pPr marL="342900" indent="-342900" algn="just">
              <a:buClr>
                <a:srgbClr val="FF3300"/>
              </a:buClr>
            </a:pPr>
            <a:r>
              <a:rPr lang="en-US" altLang="zh-CN">
                <a:solidFill>
                  <a:srgbClr val="0000FF"/>
                </a:solidFill>
              </a:rPr>
              <a:t>    </a:t>
            </a:r>
            <a:r>
              <a:rPr lang="zh-CN" altLang="en-US">
                <a:solidFill>
                  <a:srgbClr val="0000FF"/>
                </a:solidFill>
                <a:latin typeface="楷体_GB2312" pitchFamily="49" charset="-122"/>
                <a:ea typeface="楷体_GB2312" pitchFamily="49" charset="-122"/>
              </a:rPr>
              <a:t>或    </a:t>
            </a:r>
            <a:r>
              <a:rPr lang="en-US" altLang="zh-CN">
                <a:solidFill>
                  <a:srgbClr val="0000FF"/>
                </a:solidFill>
                <a:latin typeface="楷体_GB2312" pitchFamily="49" charset="-122"/>
                <a:ea typeface="楷体_GB2312" pitchFamily="49" charset="-122"/>
              </a:rPr>
              <a:t>(x)G(x)G(c) </a:t>
            </a:r>
            <a:r>
              <a:rPr lang="en-US" altLang="zh-CN">
                <a:solidFill>
                  <a:srgbClr val="FF0000"/>
                </a:solidFill>
                <a:latin typeface="楷体_GB2312" pitchFamily="49" charset="-122"/>
                <a:ea typeface="楷体_GB2312" pitchFamily="49" charset="-122"/>
              </a:rPr>
              <a:t>②</a:t>
            </a:r>
          </a:p>
          <a:p>
            <a:pPr marL="342900" indent="-342900" algn="just">
              <a:buClr>
                <a:srgbClr val="B2B2B2"/>
              </a:buClr>
              <a:buSzPct val="75000"/>
              <a:buFont typeface="Wingdings" pitchFamily="2" charset="2"/>
              <a:buChar char="n"/>
            </a:pPr>
            <a:r>
              <a:rPr lang="zh-CN" altLang="en-US">
                <a:solidFill>
                  <a:srgbClr val="B2B2B2"/>
                </a:solidFill>
                <a:latin typeface="楷体_GB2312" pitchFamily="49" charset="-122"/>
                <a:ea typeface="楷体_GB2312" pitchFamily="49" charset="-122"/>
              </a:rPr>
              <a:t>注意：以上</a:t>
            </a:r>
            <a:r>
              <a:rPr lang="en-US" altLang="zh-CN">
                <a:solidFill>
                  <a:srgbClr val="B2B2B2"/>
                </a:solidFill>
                <a:latin typeface="楷体_GB2312" pitchFamily="49" charset="-122"/>
                <a:ea typeface="楷体_GB2312" pitchFamily="49" charset="-122"/>
              </a:rPr>
              <a:t>2</a:t>
            </a:r>
            <a:r>
              <a:rPr lang="zh-CN" altLang="en-US">
                <a:solidFill>
                  <a:srgbClr val="B2B2B2"/>
                </a:solidFill>
                <a:latin typeface="楷体_GB2312" pitchFamily="49" charset="-122"/>
                <a:ea typeface="楷体_GB2312" pitchFamily="49" charset="-122"/>
              </a:rPr>
              <a:t>公式的成立条件：</a:t>
            </a:r>
          </a:p>
          <a:p>
            <a:pPr marL="342900" indent="-342900" algn="just">
              <a:buClr>
                <a:srgbClr val="FF3300"/>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1</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是任意的不在</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）中受约束出现的个体变项；</a:t>
            </a:r>
          </a:p>
          <a:p>
            <a:pPr marL="342900" indent="-342900" algn="just">
              <a:buClr>
                <a:srgbClr val="FF3300"/>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2</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c</a:t>
            </a:r>
            <a:r>
              <a:rPr lang="zh-CN" altLang="en-US">
                <a:solidFill>
                  <a:srgbClr val="B2B2B2"/>
                </a:solidFill>
                <a:latin typeface="楷体_GB2312" pitchFamily="49" charset="-122"/>
                <a:ea typeface="楷体_GB2312" pitchFamily="49" charset="-122"/>
              </a:rPr>
              <a:t>为任意个体变项；</a:t>
            </a:r>
          </a:p>
          <a:p>
            <a:pPr marL="342900" indent="-342900" algn="just">
              <a:buClr>
                <a:srgbClr val="B2B2B2"/>
              </a:buClr>
              <a:buSzPct val="75000"/>
              <a:buFont typeface="Wingdings" pitchFamily="2" charset="2"/>
              <a:buChar char="n"/>
            </a:pPr>
            <a:r>
              <a:rPr lang="en-US" altLang="zh-CN">
                <a:solidFill>
                  <a:srgbClr val="B2B2B2"/>
                </a:solidFill>
                <a:latin typeface="楷体_GB2312" pitchFamily="49" charset="-122"/>
                <a:ea typeface="楷体_GB2312" pitchFamily="49" charset="-122"/>
              </a:rPr>
              <a:t>US</a:t>
            </a:r>
            <a:r>
              <a:rPr lang="zh-CN" altLang="en-US">
                <a:solidFill>
                  <a:srgbClr val="B2B2B2"/>
                </a:solidFill>
                <a:latin typeface="楷体_GB2312" pitchFamily="49" charset="-122"/>
                <a:ea typeface="楷体_GB2312" pitchFamily="49" charset="-122"/>
              </a:rPr>
              <a:t>规则表明</a:t>
            </a:r>
            <a:r>
              <a:rPr lang="zh-CN" altLang="en-US">
                <a:solidFill>
                  <a:srgbClr val="B2B2B2"/>
                </a:solidFill>
                <a:latin typeface="Times New Roman"/>
                <a:ea typeface="楷体_GB2312" pitchFamily="49" charset="-122"/>
              </a:rPr>
              <a:t>“</a:t>
            </a:r>
            <a:r>
              <a:rPr lang="zh-CN" altLang="en-US">
                <a:solidFill>
                  <a:srgbClr val="B2B2B2"/>
                </a:solidFill>
                <a:latin typeface="楷体_GB2312" pitchFamily="49" charset="-122"/>
                <a:ea typeface="楷体_GB2312" pitchFamily="49" charset="-122"/>
              </a:rPr>
              <a:t>每一个均成立，则其中任一个也必成立</a:t>
            </a:r>
            <a:r>
              <a:rPr lang="zh-CN" altLang="en-US">
                <a:solidFill>
                  <a:srgbClr val="B2B2B2"/>
                </a:solidFill>
                <a:latin typeface="Times New Roman"/>
                <a:ea typeface="楷体_GB2312" pitchFamily="49" charset="-122"/>
              </a:rPr>
              <a:t>”</a:t>
            </a:r>
            <a:r>
              <a:rPr lang="zh-CN" altLang="en-US">
                <a:solidFill>
                  <a:srgbClr val="B2B2B2"/>
                </a:solidFill>
                <a:latin typeface="楷体_GB2312" pitchFamily="49" charset="-122"/>
                <a:ea typeface="楷体_GB2312" pitchFamily="49" charset="-122"/>
              </a:rPr>
              <a:t>。</a:t>
            </a:r>
          </a:p>
          <a:p>
            <a:pPr marL="342900" indent="-342900" algn="just">
              <a:buClr>
                <a:srgbClr val="FF3300"/>
              </a:buClr>
            </a:pPr>
            <a:endParaRPr lang="zh-CN" altLang="en-US">
              <a:solidFill>
                <a:srgbClr val="B2B2B2"/>
              </a:solidFill>
              <a:latin typeface="楷体_GB2312" pitchFamily="49" charset="-122"/>
              <a:ea typeface="楷体_GB2312" pitchFamily="49" charset="-122"/>
            </a:endParaRPr>
          </a:p>
          <a:p>
            <a:pPr marL="742950" lvl="1" indent="-285750" algn="just"/>
            <a:r>
              <a:rPr lang="zh-CN" altLang="en-US">
                <a:solidFill>
                  <a:srgbClr val="FF0000"/>
                </a:solidFill>
                <a:latin typeface="黑体" pitchFamily="2" charset="-122"/>
                <a:ea typeface="黑体" pitchFamily="2" charset="-122"/>
              </a:rPr>
              <a:t>		</a:t>
            </a:r>
            <a:endParaRPr lang="zh-CN" altLang="en-US">
              <a:solidFill>
                <a:srgbClr val="0000FF"/>
              </a:solidFill>
              <a:latin typeface="黑体" pitchFamily="2" charset="-122"/>
              <a:ea typeface="黑体" pitchFamily="2" charset="-122"/>
            </a:endParaRPr>
          </a:p>
          <a:p>
            <a:pPr marL="342900" indent="-342900" algn="just">
              <a:buClr>
                <a:srgbClr val="FF3300"/>
              </a:buClr>
            </a:pPr>
            <a:r>
              <a:rPr lang="zh-CN" altLang="en-US">
                <a:solidFill>
                  <a:srgbClr val="FF3300"/>
                </a:solidFill>
                <a:latin typeface="黑体" pitchFamily="2" charset="-122"/>
                <a:ea typeface="黑体" pitchFamily="2" charset="-122"/>
              </a:rPr>
              <a:t> </a:t>
            </a:r>
            <a:endParaRPr lang="zh-CN" altLang="en-US">
              <a:solidFill>
                <a:srgbClr val="DDDDDD"/>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3F8F066-0207-4F1C-9AC5-9A8CE5A612A6}"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60F8EDB-3981-4474-B7EE-4FBD069854D0}" type="slidenum">
              <a:rPr lang="en-US" altLang="zh-CN"/>
              <a:pPr/>
              <a:t>60</a:t>
            </a:fld>
            <a:r>
              <a:rPr lang="en-US" altLang="zh-CN"/>
              <a:t>/112</a:t>
            </a:r>
          </a:p>
        </p:txBody>
      </p:sp>
      <p:sp>
        <p:nvSpPr>
          <p:cNvPr id="245762"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续</a:t>
            </a:r>
            <a:r>
              <a:rPr lang="en-US" altLang="zh-CN">
                <a:solidFill>
                  <a:srgbClr val="FF3300"/>
                </a:solidFill>
                <a:latin typeface="楷体_GB2312" pitchFamily="49" charset="-122"/>
                <a:ea typeface="楷体_GB2312" pitchFamily="49" charset="-122"/>
              </a:rPr>
              <a:t>)</a:t>
            </a:r>
          </a:p>
        </p:txBody>
      </p:sp>
      <p:sp>
        <p:nvSpPr>
          <p:cNvPr id="245763" name="Rectangle 3"/>
          <p:cNvSpPr>
            <a:spLocks noGrp="1" noChangeArrowheads="1"/>
          </p:cNvSpPr>
          <p:nvPr>
            <p:ph type="body" idx="1"/>
          </p:nvPr>
        </p:nvSpPr>
        <p:spPr>
          <a:xfrm>
            <a:off x="1066800" y="1166813"/>
            <a:ext cx="7773988" cy="4706937"/>
          </a:xfrm>
        </p:spPr>
        <p:txBody>
          <a:bodyPr/>
          <a:lstStyle/>
          <a:p>
            <a:pPr>
              <a:buFont typeface="Wingdings" pitchFamily="2" charset="2"/>
              <a:buNone/>
            </a:pPr>
            <a:r>
              <a:rPr lang="en-US" altLang="zh-CN">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③</a:t>
            </a:r>
            <a:r>
              <a:rPr lang="zh-CN" altLang="en-US">
                <a:solidFill>
                  <a:srgbClr val="0000FF"/>
                </a:solidFill>
                <a:latin typeface="楷体_GB2312" pitchFamily="49" charset="-122"/>
                <a:ea typeface="楷体_GB2312" pitchFamily="49" charset="-122"/>
              </a:rPr>
              <a:t>将</a:t>
            </a:r>
            <a:r>
              <a:rPr lang="en-US" altLang="zh-CN">
                <a:solidFill>
                  <a:srgbClr val="0000FF"/>
                </a:solidFill>
                <a:latin typeface="楷体_GB2312" pitchFamily="49" charset="-122"/>
                <a:ea typeface="楷体_GB2312" pitchFamily="49" charset="-122"/>
              </a:rPr>
              <a:t>G</a:t>
            </a:r>
            <a:r>
              <a:rPr lang="en-US" altLang="zh-CN" baseline="30000">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的全称量词省略。</a:t>
            </a:r>
          </a:p>
          <a:p>
            <a:pPr>
              <a:buFont typeface="Wingdings" pitchFamily="2" charset="2"/>
              <a:buNone/>
            </a:pPr>
            <a:r>
              <a:rPr lang="zh-CN" altLang="en-US">
                <a:latin typeface="楷体_GB2312" pitchFamily="49" charset="-122"/>
                <a:ea typeface="楷体_GB2312" pitchFamily="49" charset="-122"/>
              </a:rPr>
              <a:t>  </a:t>
            </a:r>
            <a:r>
              <a:rPr lang="zh-CN" altLang="en-US">
                <a:solidFill>
                  <a:srgbClr val="DDDDDD"/>
                </a:solidFill>
                <a:latin typeface="楷体_GB2312" pitchFamily="49" charset="-122"/>
                <a:ea typeface="楷体_GB2312" pitchFamily="49" charset="-122"/>
              </a:rPr>
              <a:t>④</a:t>
            </a:r>
            <a:r>
              <a:rPr lang="en-US" altLang="zh-CN">
                <a:solidFill>
                  <a:srgbClr val="DDDDDD"/>
                </a:solidFill>
                <a:latin typeface="楷体_GB2312" pitchFamily="49" charset="-122"/>
                <a:ea typeface="楷体_GB2312" pitchFamily="49" charset="-122"/>
              </a:rPr>
              <a:t>G</a:t>
            </a:r>
            <a:r>
              <a:rPr lang="en-US" altLang="zh-CN" baseline="30000">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的母式</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已合取化</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的合取词</a:t>
            </a:r>
            <a:r>
              <a:rPr lang="zh-CN" altLang="en-US">
                <a:solidFill>
                  <a:srgbClr val="DDDDDD"/>
                </a:solidFill>
                <a:latin typeface="Times New Roman"/>
                <a:ea typeface="楷体_GB2312" pitchFamily="49" charset="-122"/>
              </a:rPr>
              <a:t>‘</a:t>
            </a:r>
            <a:r>
              <a:rPr lang="zh-CN" altLang="en-US">
                <a:solidFill>
                  <a:srgbClr val="DDDDDD"/>
                </a:solidFill>
                <a:latin typeface="楷体_GB2312" pitchFamily="49" charset="-122"/>
                <a:ea typeface="楷体_GB2312" pitchFamily="49" charset="-122"/>
                <a:sym typeface="Symbol" pitchFamily="18" charset="2"/>
              </a:rPr>
              <a:t></a:t>
            </a:r>
            <a:r>
              <a:rPr lang="zh-CN" altLang="en-US">
                <a:solidFill>
                  <a:srgbClr val="DDDDDD"/>
                </a:solidFill>
                <a:latin typeface="Times New Roman"/>
                <a:ea typeface="楷体_GB2312" pitchFamily="49" charset="-122"/>
              </a:rPr>
              <a:t>’</a:t>
            </a:r>
            <a:r>
              <a:rPr lang="zh-CN" altLang="en-US">
                <a:solidFill>
                  <a:srgbClr val="DDDDDD"/>
                </a:solidFill>
                <a:latin typeface="楷体_GB2312" pitchFamily="49" charset="-122"/>
                <a:ea typeface="楷体_GB2312" pitchFamily="49" charset="-122"/>
              </a:rPr>
              <a:t>以</a:t>
            </a:r>
            <a:r>
              <a:rPr lang="zh-CN" altLang="en-US">
                <a:solidFill>
                  <a:srgbClr val="DDDDDD"/>
                </a:solidFill>
                <a:latin typeface="Times New Roman"/>
                <a:ea typeface="楷体_GB2312" pitchFamily="49" charset="-122"/>
              </a:rPr>
              <a:t>‘</a:t>
            </a:r>
            <a:r>
              <a:rPr lang="zh-CN" altLang="en-US">
                <a:solidFill>
                  <a:srgbClr val="DDDDDD"/>
                </a:solidFill>
                <a:latin typeface="楷体_GB2312" pitchFamily="49" charset="-122"/>
                <a:ea typeface="楷体_GB2312" pitchFamily="49" charset="-122"/>
              </a:rPr>
              <a:t>，</a:t>
            </a:r>
            <a:r>
              <a:rPr lang="zh-CN" altLang="en-US">
                <a:solidFill>
                  <a:srgbClr val="DDDDDD"/>
                </a:solidFill>
                <a:latin typeface="Times New Roman"/>
                <a:ea typeface="楷体_GB2312" pitchFamily="49" charset="-122"/>
              </a:rPr>
              <a:t>’</a:t>
            </a:r>
            <a:r>
              <a:rPr lang="zh-CN" altLang="en-US">
                <a:solidFill>
                  <a:srgbClr val="DDDDDD"/>
                </a:solidFill>
                <a:latin typeface="楷体_GB2312" pitchFamily="49" charset="-122"/>
                <a:ea typeface="楷体_GB2312" pitchFamily="49" charset="-122"/>
              </a:rPr>
              <a:t>表示</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得</a:t>
            </a:r>
            <a:r>
              <a:rPr lang="en-US" altLang="zh-CN">
                <a:solidFill>
                  <a:srgbClr val="DDDDDD"/>
                </a:solidFill>
                <a:latin typeface="楷体_GB2312" pitchFamily="49" charset="-122"/>
                <a:ea typeface="楷体_GB2312" pitchFamily="49" charset="-122"/>
              </a:rPr>
              <a:t>G</a:t>
            </a:r>
            <a:r>
              <a:rPr lang="zh-CN" altLang="en-US">
                <a:solidFill>
                  <a:srgbClr val="DDDDDD"/>
                </a:solidFill>
                <a:latin typeface="楷体_GB2312" pitchFamily="49" charset="-122"/>
                <a:ea typeface="楷体_GB2312" pitchFamily="49" charset="-122"/>
              </a:rPr>
              <a:t>的子句集</a:t>
            </a:r>
            <a:r>
              <a:rPr lang="en-US" altLang="zh-CN">
                <a:solidFill>
                  <a:srgbClr val="DDDDDD"/>
                </a:solidFill>
                <a:latin typeface="楷体_GB2312" pitchFamily="49" charset="-122"/>
                <a:ea typeface="楷体_GB2312" pitchFamily="49" charset="-122"/>
              </a:rPr>
              <a:t>S</a:t>
            </a:r>
            <a:r>
              <a:rPr lang="zh-CN" altLang="en-US">
                <a:solidFill>
                  <a:srgbClr val="DDDDDD"/>
                </a:solidFill>
                <a:latin typeface="楷体_GB2312" pitchFamily="49" charset="-122"/>
                <a:ea typeface="楷体_GB2312" pitchFamily="49" charset="-122"/>
              </a:rPr>
              <a:t>。</a:t>
            </a:r>
          </a:p>
          <a:p>
            <a:pPr>
              <a:buFont typeface="Wingdings" pitchFamily="2" charset="2"/>
              <a:buNone/>
            </a:pPr>
            <a:r>
              <a:rPr lang="en-US" altLang="zh-CN">
                <a:solidFill>
                  <a:srgbClr val="DDDDDD"/>
                </a:solidFill>
                <a:latin typeface="楷体_GB2312" pitchFamily="49" charset="-122"/>
                <a:ea typeface="楷体_GB2312" pitchFamily="49" charset="-122"/>
              </a:rPr>
              <a:t>(3) </a:t>
            </a:r>
            <a:r>
              <a:rPr lang="zh-CN" altLang="en-US">
                <a:solidFill>
                  <a:srgbClr val="DDDDDD"/>
                </a:solidFill>
                <a:latin typeface="楷体_GB2312" pitchFamily="49" charset="-122"/>
                <a:ea typeface="楷体_GB2312" pitchFamily="49" charset="-122"/>
              </a:rPr>
              <a:t>对</a:t>
            </a:r>
            <a:r>
              <a:rPr lang="en-US" altLang="zh-CN">
                <a:solidFill>
                  <a:srgbClr val="DDDDDD"/>
                </a:solidFill>
                <a:latin typeface="楷体_GB2312" pitchFamily="49" charset="-122"/>
                <a:ea typeface="楷体_GB2312" pitchFamily="49" charset="-122"/>
              </a:rPr>
              <a:t>S</a:t>
            </a:r>
            <a:r>
              <a:rPr lang="zh-CN" altLang="en-US">
                <a:solidFill>
                  <a:srgbClr val="DDDDDD"/>
                </a:solidFill>
                <a:latin typeface="楷体_GB2312" pitchFamily="49" charset="-122"/>
                <a:ea typeface="楷体_GB2312" pitchFamily="49" charset="-122"/>
              </a:rPr>
              <a:t>作归结</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消解</a:t>
            </a:r>
            <a:r>
              <a:rPr lang="en-US" altLang="zh-CN">
                <a:solidFill>
                  <a:srgbClr val="DDDDDD"/>
                </a:solidFill>
                <a:latin typeface="楷体_GB2312" pitchFamily="49" charset="-122"/>
                <a:ea typeface="楷体_GB2312" pitchFamily="49" charset="-122"/>
              </a:rPr>
              <a:t>)</a:t>
            </a:r>
          </a:p>
          <a:p>
            <a:pPr>
              <a:buFont typeface="Wingdings" pitchFamily="2" charset="2"/>
              <a:buNone/>
            </a:pPr>
            <a:r>
              <a:rPr lang="en-US" altLang="zh-CN">
                <a:solidFill>
                  <a:srgbClr val="DDDDDD"/>
                </a:solidFill>
                <a:latin typeface="楷体_GB2312" pitchFamily="49" charset="-122"/>
                <a:ea typeface="楷体_GB2312" pitchFamily="49" charset="-122"/>
              </a:rPr>
              <a:t>      </a:t>
            </a:r>
            <a:r>
              <a:rPr lang="zh-CN" altLang="en-US">
                <a:solidFill>
                  <a:srgbClr val="DDDDDD"/>
                </a:solidFill>
                <a:latin typeface="楷体_GB2312" pitchFamily="49" charset="-122"/>
                <a:ea typeface="楷体_GB2312" pitchFamily="49" charset="-122"/>
              </a:rPr>
              <a:t>归结：设</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zh-CN" altLang="en-US">
                <a:solidFill>
                  <a:srgbClr val="DDDDDD"/>
                </a:solidFill>
                <a:latin typeface="楷体_GB2312" pitchFamily="49" charset="-122"/>
                <a:ea typeface="楷体_GB2312" pitchFamily="49" charset="-122"/>
              </a:rPr>
              <a:t>是两个无共同变元的子句</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分别是</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中的句节 。如果</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zh-CN" altLang="en-US">
                <a:solidFill>
                  <a:srgbClr val="DDDDDD"/>
                </a:solidFill>
                <a:latin typeface="楷体_GB2312" pitchFamily="49" charset="-122"/>
                <a:ea typeface="楷体_GB2312" pitchFamily="49" charset="-122"/>
              </a:rPr>
              <a:t>和～</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有合一置换</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一致化</a:t>
            </a:r>
            <a:r>
              <a:rPr lang="en-US" altLang="zh-CN">
                <a:solidFill>
                  <a:srgbClr val="DDDDDD"/>
                </a:solidFill>
                <a:latin typeface="楷体_GB2312" pitchFamily="49" charset="-122"/>
                <a:ea typeface="楷体_GB2312" pitchFamily="49" charset="-122"/>
              </a:rPr>
              <a:t>) </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中的变元</a:t>
            </a:r>
            <a:r>
              <a:rPr lang="en-US" altLang="zh-CN">
                <a:solidFill>
                  <a:srgbClr val="DDDDDD"/>
                </a:solidFill>
                <a:latin typeface="楷体_GB2312" pitchFamily="49" charset="-122"/>
                <a:ea typeface="楷体_GB2312" pitchFamily="49" charset="-122"/>
              </a:rPr>
              <a:t>x</a:t>
            </a:r>
            <a:r>
              <a:rPr lang="zh-CN" altLang="en-US">
                <a:solidFill>
                  <a:srgbClr val="DDDDDD"/>
                </a:solidFill>
                <a:latin typeface="楷体_GB2312" pitchFamily="49" charset="-122"/>
                <a:ea typeface="楷体_GB2312" pitchFamily="49" charset="-122"/>
              </a:rPr>
              <a:t>用</a:t>
            </a:r>
            <a:r>
              <a:rPr lang="zh-CN" altLang="en-US">
                <a:solidFill>
                  <a:srgbClr val="DDDDDD"/>
                </a:solidFill>
                <a:latin typeface="楷体_GB2312" pitchFamily="49" charset="-122"/>
                <a:ea typeface="楷体_GB2312" pitchFamily="49" charset="-122"/>
                <a:sym typeface="Symbol" pitchFamily="18" charset="2"/>
              </a:rPr>
              <a:t></a:t>
            </a:r>
            <a:r>
              <a:rPr lang="zh-CN" altLang="en-US">
                <a:solidFill>
                  <a:srgbClr val="DDDDDD"/>
                </a:solidFill>
                <a:latin typeface="楷体_GB2312" pitchFamily="49" charset="-122"/>
                <a:ea typeface="楷体_GB2312" pitchFamily="49" charset="-122"/>
              </a:rPr>
              <a:t>代入</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})U(C</a:t>
            </a:r>
            <a:r>
              <a:rPr lang="en-US" altLang="zh-CN" baseline="-25000">
                <a:solidFill>
                  <a:srgbClr val="DDDDDD"/>
                </a:solidFill>
                <a:latin typeface="楷体_GB2312" pitchFamily="49" charset="-122"/>
                <a:ea typeface="楷体_GB2312" pitchFamily="49" charset="-122"/>
              </a:rPr>
              <a:t>2</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称作子句</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的归结式。</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0A31BD-3E2B-4286-875A-3368BC80726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B8B39E0-9444-4F44-8CEB-E96A30E7D1A0}" type="slidenum">
              <a:rPr lang="en-US" altLang="zh-CN"/>
              <a:pPr/>
              <a:t>61</a:t>
            </a:fld>
            <a:r>
              <a:rPr lang="en-US" altLang="zh-CN"/>
              <a:t>/112</a:t>
            </a:r>
          </a:p>
        </p:txBody>
      </p:sp>
      <p:sp>
        <p:nvSpPr>
          <p:cNvPr id="312322"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续</a:t>
            </a:r>
            <a:r>
              <a:rPr lang="en-US" altLang="zh-CN">
                <a:solidFill>
                  <a:srgbClr val="FF3300"/>
                </a:solidFill>
                <a:latin typeface="楷体_GB2312" pitchFamily="49" charset="-122"/>
                <a:ea typeface="楷体_GB2312" pitchFamily="49" charset="-122"/>
              </a:rPr>
              <a:t>)</a:t>
            </a:r>
          </a:p>
        </p:txBody>
      </p:sp>
      <p:sp>
        <p:nvSpPr>
          <p:cNvPr id="312323" name="Rectangle 3"/>
          <p:cNvSpPr>
            <a:spLocks noGrp="1" noChangeArrowheads="1"/>
          </p:cNvSpPr>
          <p:nvPr>
            <p:ph type="body" idx="1"/>
          </p:nvPr>
        </p:nvSpPr>
        <p:spPr>
          <a:xfrm>
            <a:off x="1066800" y="1166813"/>
            <a:ext cx="7773988" cy="4706937"/>
          </a:xfrm>
        </p:spPr>
        <p:txBody>
          <a:bodyPr/>
          <a:lstStyle/>
          <a:p>
            <a:pPr>
              <a:buFont typeface="Wingdings" pitchFamily="2" charset="2"/>
              <a:buNone/>
            </a:pPr>
            <a:r>
              <a:rPr lang="en-US" altLang="zh-CN">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③</a:t>
            </a:r>
            <a:r>
              <a:rPr lang="zh-CN" altLang="en-US" b="0">
                <a:latin typeface="楷体_GB2312" pitchFamily="49" charset="-122"/>
                <a:ea typeface="楷体_GB2312" pitchFamily="49" charset="-122"/>
              </a:rPr>
              <a:t>将</a:t>
            </a:r>
            <a:r>
              <a:rPr lang="en-US" altLang="zh-CN" b="0">
                <a:latin typeface="楷体_GB2312" pitchFamily="49" charset="-122"/>
                <a:ea typeface="楷体_GB2312" pitchFamily="49" charset="-122"/>
              </a:rPr>
              <a:t>G</a:t>
            </a:r>
            <a:r>
              <a:rPr lang="en-US" altLang="zh-CN" b="0" baseline="30000">
                <a:latin typeface="楷体_GB2312" pitchFamily="49" charset="-122"/>
                <a:ea typeface="楷体_GB2312" pitchFamily="49" charset="-122"/>
              </a:rPr>
              <a:t>*</a:t>
            </a:r>
            <a:r>
              <a:rPr lang="zh-CN" altLang="en-US" b="0">
                <a:latin typeface="楷体_GB2312" pitchFamily="49" charset="-122"/>
                <a:ea typeface="楷体_GB2312" pitchFamily="49" charset="-122"/>
              </a:rPr>
              <a:t>的全称量词省略。</a:t>
            </a:r>
          </a:p>
          <a:p>
            <a:pPr>
              <a:buFont typeface="Wingdings" pitchFamily="2" charset="2"/>
              <a:buNone/>
            </a:pPr>
            <a:r>
              <a:rPr lang="zh-CN" altLang="en-US">
                <a:latin typeface="楷体_GB2312" pitchFamily="49" charset="-122"/>
                <a:ea typeface="楷体_GB2312" pitchFamily="49" charset="-122"/>
              </a:rPr>
              <a:t>  </a:t>
            </a:r>
            <a:r>
              <a:rPr lang="zh-CN" altLang="en-US">
                <a:solidFill>
                  <a:srgbClr val="FF3300"/>
                </a:solidFill>
                <a:latin typeface="楷体_GB2312" pitchFamily="49" charset="-122"/>
                <a:ea typeface="楷体_GB2312" pitchFamily="49" charset="-122"/>
              </a:rPr>
              <a:t>④</a:t>
            </a:r>
            <a:r>
              <a:rPr lang="en-US" altLang="zh-CN">
                <a:solidFill>
                  <a:srgbClr val="0000FF"/>
                </a:solidFill>
                <a:latin typeface="楷体_GB2312" pitchFamily="49" charset="-122"/>
                <a:ea typeface="楷体_GB2312" pitchFamily="49" charset="-122"/>
              </a:rPr>
              <a:t>G</a:t>
            </a:r>
            <a:r>
              <a:rPr lang="en-US" altLang="zh-CN" baseline="30000">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的母式</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已合取化</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的合取词</a:t>
            </a:r>
            <a:r>
              <a:rPr lang="zh-CN" altLang="en-US">
                <a:solidFill>
                  <a:srgbClr val="0000FF"/>
                </a:solidFill>
                <a:latin typeface="Times New Roman"/>
                <a:ea typeface="楷体_GB2312" pitchFamily="49" charset="-122"/>
              </a:rPr>
              <a:t>‘</a:t>
            </a:r>
            <a:r>
              <a:rPr lang="zh-CN" altLang="en-US">
                <a:solidFill>
                  <a:srgbClr val="0000FF"/>
                </a:solidFill>
                <a:latin typeface="楷体_GB2312" pitchFamily="49" charset="-122"/>
                <a:ea typeface="楷体_GB2312" pitchFamily="49" charset="-122"/>
                <a:sym typeface="Symbol" pitchFamily="18" charset="2"/>
              </a:rPr>
              <a:t></a:t>
            </a:r>
            <a:r>
              <a:rPr lang="zh-CN" altLang="en-US">
                <a:solidFill>
                  <a:srgbClr val="0000FF"/>
                </a:solidFill>
                <a:latin typeface="Times New Roman"/>
                <a:ea typeface="楷体_GB2312" pitchFamily="49" charset="-122"/>
              </a:rPr>
              <a:t>’</a:t>
            </a:r>
            <a:r>
              <a:rPr lang="zh-CN" altLang="en-US">
                <a:solidFill>
                  <a:srgbClr val="0000FF"/>
                </a:solidFill>
                <a:latin typeface="楷体_GB2312" pitchFamily="49" charset="-122"/>
                <a:ea typeface="楷体_GB2312" pitchFamily="49" charset="-122"/>
              </a:rPr>
              <a:t>以</a:t>
            </a:r>
            <a:r>
              <a:rPr lang="zh-CN" altLang="en-US">
                <a:solidFill>
                  <a:srgbClr val="0000FF"/>
                </a:solidFill>
                <a:latin typeface="Times New Roman"/>
                <a:ea typeface="楷体_GB2312" pitchFamily="49" charset="-122"/>
              </a:rPr>
              <a:t>‘</a:t>
            </a:r>
            <a:r>
              <a:rPr lang="zh-CN" altLang="en-US">
                <a:solidFill>
                  <a:srgbClr val="0000FF"/>
                </a:solidFill>
                <a:latin typeface="楷体_GB2312" pitchFamily="49" charset="-122"/>
                <a:ea typeface="楷体_GB2312" pitchFamily="49" charset="-122"/>
              </a:rPr>
              <a:t>，</a:t>
            </a:r>
            <a:r>
              <a:rPr lang="zh-CN" altLang="en-US">
                <a:solidFill>
                  <a:srgbClr val="0000FF"/>
                </a:solidFill>
                <a:latin typeface="Times New Roman"/>
                <a:ea typeface="楷体_GB2312" pitchFamily="49" charset="-122"/>
              </a:rPr>
              <a:t>’</a:t>
            </a:r>
            <a:r>
              <a:rPr lang="zh-CN" altLang="en-US">
                <a:solidFill>
                  <a:srgbClr val="0000FF"/>
                </a:solidFill>
                <a:latin typeface="楷体_GB2312" pitchFamily="49" charset="-122"/>
                <a:ea typeface="楷体_GB2312" pitchFamily="49" charset="-122"/>
              </a:rPr>
              <a:t>表示</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得</a:t>
            </a:r>
            <a:r>
              <a:rPr lang="en-US" altLang="zh-CN">
                <a:solidFill>
                  <a:srgbClr val="0000FF"/>
                </a:solidFill>
                <a:latin typeface="楷体_GB2312" pitchFamily="49" charset="-122"/>
                <a:ea typeface="楷体_GB2312" pitchFamily="49" charset="-122"/>
              </a:rPr>
              <a:t>G</a:t>
            </a:r>
            <a:r>
              <a:rPr lang="zh-CN" altLang="en-US">
                <a:solidFill>
                  <a:srgbClr val="0000FF"/>
                </a:solidFill>
                <a:latin typeface="楷体_GB2312" pitchFamily="49" charset="-122"/>
                <a:ea typeface="楷体_GB2312" pitchFamily="49" charset="-122"/>
              </a:rPr>
              <a:t>的子句集</a:t>
            </a:r>
            <a:r>
              <a:rPr lang="en-US" altLang="zh-CN">
                <a:solidFill>
                  <a:srgbClr val="0000FF"/>
                </a:solidFill>
                <a:latin typeface="楷体_GB2312" pitchFamily="49" charset="-122"/>
                <a:ea typeface="楷体_GB2312" pitchFamily="49" charset="-122"/>
              </a:rPr>
              <a:t>S</a:t>
            </a:r>
            <a:r>
              <a:rPr lang="zh-CN" altLang="en-US">
                <a:solidFill>
                  <a:srgbClr val="0000FF"/>
                </a:solidFill>
                <a:latin typeface="楷体_GB2312" pitchFamily="49" charset="-122"/>
                <a:ea typeface="楷体_GB2312" pitchFamily="49" charset="-122"/>
              </a:rPr>
              <a:t>。</a:t>
            </a:r>
          </a:p>
          <a:p>
            <a:pPr>
              <a:buFont typeface="Wingdings" pitchFamily="2" charset="2"/>
              <a:buNone/>
            </a:pPr>
            <a:r>
              <a:rPr lang="en-US" altLang="zh-CN">
                <a:solidFill>
                  <a:srgbClr val="DDDDDD"/>
                </a:solidFill>
                <a:latin typeface="楷体_GB2312" pitchFamily="49" charset="-122"/>
                <a:ea typeface="楷体_GB2312" pitchFamily="49" charset="-122"/>
              </a:rPr>
              <a:t>(3) </a:t>
            </a:r>
            <a:r>
              <a:rPr lang="zh-CN" altLang="en-US">
                <a:solidFill>
                  <a:srgbClr val="DDDDDD"/>
                </a:solidFill>
                <a:latin typeface="楷体_GB2312" pitchFamily="49" charset="-122"/>
                <a:ea typeface="楷体_GB2312" pitchFamily="49" charset="-122"/>
              </a:rPr>
              <a:t>对</a:t>
            </a:r>
            <a:r>
              <a:rPr lang="en-US" altLang="zh-CN">
                <a:solidFill>
                  <a:srgbClr val="DDDDDD"/>
                </a:solidFill>
                <a:latin typeface="楷体_GB2312" pitchFamily="49" charset="-122"/>
                <a:ea typeface="楷体_GB2312" pitchFamily="49" charset="-122"/>
              </a:rPr>
              <a:t>S</a:t>
            </a:r>
            <a:r>
              <a:rPr lang="zh-CN" altLang="en-US">
                <a:solidFill>
                  <a:srgbClr val="DDDDDD"/>
                </a:solidFill>
                <a:latin typeface="楷体_GB2312" pitchFamily="49" charset="-122"/>
                <a:ea typeface="楷体_GB2312" pitchFamily="49" charset="-122"/>
              </a:rPr>
              <a:t>作归结</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消解</a:t>
            </a:r>
            <a:r>
              <a:rPr lang="en-US" altLang="zh-CN">
                <a:solidFill>
                  <a:srgbClr val="DDDDDD"/>
                </a:solidFill>
                <a:latin typeface="楷体_GB2312" pitchFamily="49" charset="-122"/>
                <a:ea typeface="楷体_GB2312" pitchFamily="49" charset="-122"/>
              </a:rPr>
              <a:t>)</a:t>
            </a:r>
          </a:p>
          <a:p>
            <a:pPr>
              <a:buFont typeface="Wingdings" pitchFamily="2" charset="2"/>
              <a:buNone/>
            </a:pPr>
            <a:r>
              <a:rPr lang="en-US" altLang="zh-CN">
                <a:solidFill>
                  <a:srgbClr val="DDDDDD"/>
                </a:solidFill>
                <a:latin typeface="楷体_GB2312" pitchFamily="49" charset="-122"/>
                <a:ea typeface="楷体_GB2312" pitchFamily="49" charset="-122"/>
              </a:rPr>
              <a:t>      </a:t>
            </a:r>
            <a:r>
              <a:rPr lang="zh-CN" altLang="en-US">
                <a:solidFill>
                  <a:srgbClr val="DDDDDD"/>
                </a:solidFill>
                <a:latin typeface="楷体_GB2312" pitchFamily="49" charset="-122"/>
                <a:ea typeface="楷体_GB2312" pitchFamily="49" charset="-122"/>
              </a:rPr>
              <a:t>归结：设</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zh-CN" altLang="en-US">
                <a:solidFill>
                  <a:srgbClr val="DDDDDD"/>
                </a:solidFill>
                <a:latin typeface="楷体_GB2312" pitchFamily="49" charset="-122"/>
                <a:ea typeface="楷体_GB2312" pitchFamily="49" charset="-122"/>
              </a:rPr>
              <a:t>是两个无共同变元的子句</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分别是</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中的句节 。如果</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zh-CN" altLang="en-US">
                <a:solidFill>
                  <a:srgbClr val="DDDDDD"/>
                </a:solidFill>
                <a:latin typeface="楷体_GB2312" pitchFamily="49" charset="-122"/>
                <a:ea typeface="楷体_GB2312" pitchFamily="49" charset="-122"/>
              </a:rPr>
              <a:t>和～</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有合一置换</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一致化</a:t>
            </a:r>
            <a:r>
              <a:rPr lang="en-US" altLang="zh-CN">
                <a:solidFill>
                  <a:srgbClr val="DDDDDD"/>
                </a:solidFill>
                <a:latin typeface="楷体_GB2312" pitchFamily="49" charset="-122"/>
                <a:ea typeface="楷体_GB2312" pitchFamily="49" charset="-122"/>
              </a:rPr>
              <a:t>) </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中的变元</a:t>
            </a:r>
            <a:r>
              <a:rPr lang="en-US" altLang="zh-CN">
                <a:solidFill>
                  <a:srgbClr val="DDDDDD"/>
                </a:solidFill>
                <a:latin typeface="楷体_GB2312" pitchFamily="49" charset="-122"/>
                <a:ea typeface="楷体_GB2312" pitchFamily="49" charset="-122"/>
              </a:rPr>
              <a:t>x</a:t>
            </a:r>
            <a:r>
              <a:rPr lang="zh-CN" altLang="en-US">
                <a:solidFill>
                  <a:srgbClr val="DDDDDD"/>
                </a:solidFill>
                <a:latin typeface="楷体_GB2312" pitchFamily="49" charset="-122"/>
                <a:ea typeface="楷体_GB2312" pitchFamily="49" charset="-122"/>
              </a:rPr>
              <a:t>用</a:t>
            </a:r>
            <a:r>
              <a:rPr lang="zh-CN" altLang="en-US">
                <a:solidFill>
                  <a:srgbClr val="DDDDDD"/>
                </a:solidFill>
                <a:latin typeface="楷体_GB2312" pitchFamily="49" charset="-122"/>
                <a:ea typeface="楷体_GB2312" pitchFamily="49" charset="-122"/>
                <a:sym typeface="Symbol" pitchFamily="18" charset="2"/>
              </a:rPr>
              <a:t></a:t>
            </a:r>
            <a:r>
              <a:rPr lang="zh-CN" altLang="en-US">
                <a:solidFill>
                  <a:srgbClr val="DDDDDD"/>
                </a:solidFill>
                <a:latin typeface="楷体_GB2312" pitchFamily="49" charset="-122"/>
                <a:ea typeface="楷体_GB2312" pitchFamily="49" charset="-122"/>
              </a:rPr>
              <a:t>代入</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})U(C</a:t>
            </a:r>
            <a:r>
              <a:rPr lang="en-US" altLang="zh-CN" baseline="-25000">
                <a:solidFill>
                  <a:srgbClr val="DDDDDD"/>
                </a:solidFill>
                <a:latin typeface="楷体_GB2312" pitchFamily="49" charset="-122"/>
                <a:ea typeface="楷体_GB2312" pitchFamily="49" charset="-122"/>
              </a:rPr>
              <a:t>2</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en-US" altLang="zh-CN" baseline="-25000">
                <a:solidFill>
                  <a:srgbClr val="DDDDDD"/>
                </a:solidFill>
                <a:latin typeface="楷体_GB2312" pitchFamily="49" charset="-122"/>
                <a:ea typeface="楷体_GB2312" pitchFamily="49" charset="-122"/>
              </a:rPr>
              <a:t>2</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称作子句</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1</a:t>
            </a:r>
            <a:r>
              <a:rPr lang="en-US" altLang="zh-CN">
                <a:solidFill>
                  <a:srgbClr val="DDDDDD"/>
                </a:solidFill>
                <a:latin typeface="楷体_GB2312" pitchFamily="49" charset="-122"/>
                <a:ea typeface="楷体_GB2312" pitchFamily="49" charset="-122"/>
              </a:rPr>
              <a:t>,C</a:t>
            </a:r>
            <a:r>
              <a:rPr lang="en-US" altLang="zh-CN" baseline="-25000">
                <a:solidFill>
                  <a:srgbClr val="DDDDDD"/>
                </a:solidFill>
                <a:latin typeface="楷体_GB2312" pitchFamily="49" charset="-122"/>
                <a:ea typeface="楷体_GB2312" pitchFamily="49" charset="-122"/>
              </a:rPr>
              <a:t>2</a:t>
            </a:r>
            <a:r>
              <a:rPr lang="zh-CN" altLang="en-US">
                <a:solidFill>
                  <a:srgbClr val="DDDDDD"/>
                </a:solidFill>
                <a:latin typeface="楷体_GB2312" pitchFamily="49" charset="-122"/>
                <a:ea typeface="楷体_GB2312" pitchFamily="49" charset="-122"/>
              </a:rPr>
              <a:t>的归结式。</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096559B-60CD-4934-BCFB-76B01E18FFF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27C99C4-70CB-46CB-BD38-3B4D7BD6B490}" type="slidenum">
              <a:rPr lang="en-US" altLang="zh-CN"/>
              <a:pPr/>
              <a:t>62</a:t>
            </a:fld>
            <a:r>
              <a:rPr lang="en-US" altLang="zh-CN"/>
              <a:t>/112</a:t>
            </a:r>
          </a:p>
        </p:txBody>
      </p:sp>
      <p:sp>
        <p:nvSpPr>
          <p:cNvPr id="313346"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续</a:t>
            </a:r>
            <a:r>
              <a:rPr lang="en-US" altLang="zh-CN">
                <a:solidFill>
                  <a:srgbClr val="FF3300"/>
                </a:solidFill>
                <a:latin typeface="楷体_GB2312" pitchFamily="49" charset="-122"/>
                <a:ea typeface="楷体_GB2312" pitchFamily="49" charset="-122"/>
              </a:rPr>
              <a:t>)</a:t>
            </a:r>
          </a:p>
        </p:txBody>
      </p:sp>
      <p:sp>
        <p:nvSpPr>
          <p:cNvPr id="313347" name="Rectangle 3"/>
          <p:cNvSpPr>
            <a:spLocks noGrp="1" noChangeArrowheads="1"/>
          </p:cNvSpPr>
          <p:nvPr>
            <p:ph type="body" idx="1"/>
          </p:nvPr>
        </p:nvSpPr>
        <p:spPr>
          <a:xfrm>
            <a:off x="1066800" y="1166813"/>
            <a:ext cx="7773988" cy="4706937"/>
          </a:xfrm>
        </p:spPr>
        <p:txBody>
          <a:bodyPr/>
          <a:lstStyle/>
          <a:p>
            <a:pPr>
              <a:buFont typeface="Wingdings" pitchFamily="2" charset="2"/>
              <a:buNone/>
            </a:pPr>
            <a:r>
              <a:rPr lang="en-US" altLang="zh-CN" b="0">
                <a:latin typeface="楷体_GB2312" pitchFamily="49" charset="-122"/>
                <a:ea typeface="楷体_GB2312" pitchFamily="49" charset="-122"/>
              </a:rPr>
              <a:t>  ③</a:t>
            </a:r>
            <a:r>
              <a:rPr lang="zh-CN" altLang="en-US" b="0">
                <a:latin typeface="楷体_GB2312" pitchFamily="49" charset="-122"/>
                <a:ea typeface="楷体_GB2312" pitchFamily="49" charset="-122"/>
              </a:rPr>
              <a:t>将</a:t>
            </a:r>
            <a:r>
              <a:rPr lang="en-US" altLang="zh-CN" b="0">
                <a:latin typeface="楷体_GB2312" pitchFamily="49" charset="-122"/>
                <a:ea typeface="楷体_GB2312" pitchFamily="49" charset="-122"/>
              </a:rPr>
              <a:t>G</a:t>
            </a:r>
            <a:r>
              <a:rPr lang="en-US" altLang="zh-CN" b="0" baseline="30000">
                <a:latin typeface="楷体_GB2312" pitchFamily="49" charset="-122"/>
                <a:ea typeface="楷体_GB2312" pitchFamily="49" charset="-122"/>
              </a:rPr>
              <a:t>*</a:t>
            </a:r>
            <a:r>
              <a:rPr lang="zh-CN" altLang="en-US" b="0">
                <a:latin typeface="楷体_GB2312" pitchFamily="49" charset="-122"/>
                <a:ea typeface="楷体_GB2312" pitchFamily="49" charset="-122"/>
              </a:rPr>
              <a:t>的全称量词省略。</a:t>
            </a:r>
          </a:p>
          <a:p>
            <a:pPr>
              <a:buFont typeface="Wingdings" pitchFamily="2" charset="2"/>
              <a:buNone/>
            </a:pPr>
            <a:r>
              <a:rPr lang="zh-CN" altLang="en-US" b="0">
                <a:latin typeface="楷体_GB2312" pitchFamily="49" charset="-122"/>
                <a:ea typeface="楷体_GB2312" pitchFamily="49" charset="-122"/>
              </a:rPr>
              <a:t>  ④</a:t>
            </a:r>
            <a:r>
              <a:rPr lang="en-US" altLang="zh-CN" b="0">
                <a:latin typeface="楷体_GB2312" pitchFamily="49" charset="-122"/>
                <a:ea typeface="楷体_GB2312" pitchFamily="49" charset="-122"/>
              </a:rPr>
              <a:t>G</a:t>
            </a:r>
            <a:r>
              <a:rPr lang="en-US" altLang="zh-CN" b="0" baseline="30000">
                <a:latin typeface="楷体_GB2312" pitchFamily="49" charset="-122"/>
                <a:ea typeface="楷体_GB2312" pitchFamily="49" charset="-122"/>
              </a:rPr>
              <a:t>*</a:t>
            </a:r>
            <a:r>
              <a:rPr lang="zh-CN" altLang="en-US" b="0">
                <a:latin typeface="楷体_GB2312" pitchFamily="49" charset="-122"/>
                <a:ea typeface="楷体_GB2312" pitchFamily="49" charset="-122"/>
              </a:rPr>
              <a:t>的母式</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已合取化</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的合取词</a:t>
            </a:r>
            <a:r>
              <a:rPr lang="zh-CN" altLang="en-US" b="0">
                <a:latin typeface="Times New Roman"/>
                <a:ea typeface="楷体_GB2312" pitchFamily="49" charset="-122"/>
              </a:rPr>
              <a:t>‘</a:t>
            </a:r>
            <a:r>
              <a:rPr lang="zh-CN" altLang="en-US" b="0">
                <a:latin typeface="楷体_GB2312" pitchFamily="49" charset="-122"/>
                <a:ea typeface="楷体_GB2312" pitchFamily="49" charset="-122"/>
                <a:sym typeface="Symbol" pitchFamily="18" charset="2"/>
              </a:rPr>
              <a:t></a:t>
            </a:r>
            <a:r>
              <a:rPr lang="zh-CN" altLang="en-US" b="0">
                <a:latin typeface="Times New Roman"/>
                <a:ea typeface="楷体_GB2312" pitchFamily="49" charset="-122"/>
              </a:rPr>
              <a:t>’</a:t>
            </a:r>
            <a:r>
              <a:rPr lang="zh-CN" altLang="en-US" b="0">
                <a:latin typeface="楷体_GB2312" pitchFamily="49" charset="-122"/>
                <a:ea typeface="楷体_GB2312" pitchFamily="49" charset="-122"/>
              </a:rPr>
              <a:t>以</a:t>
            </a:r>
            <a:r>
              <a:rPr lang="zh-CN" altLang="en-US" b="0">
                <a:latin typeface="Times New Roman"/>
                <a:ea typeface="楷体_GB2312" pitchFamily="49" charset="-122"/>
              </a:rPr>
              <a:t>‘</a:t>
            </a:r>
            <a:r>
              <a:rPr lang="zh-CN" altLang="en-US" b="0">
                <a:latin typeface="楷体_GB2312" pitchFamily="49" charset="-122"/>
                <a:ea typeface="楷体_GB2312" pitchFamily="49" charset="-122"/>
              </a:rPr>
              <a:t>，</a:t>
            </a:r>
            <a:r>
              <a:rPr lang="zh-CN" altLang="en-US" b="0">
                <a:latin typeface="Times New Roman"/>
                <a:ea typeface="楷体_GB2312" pitchFamily="49" charset="-122"/>
              </a:rPr>
              <a:t>’</a:t>
            </a:r>
            <a:r>
              <a:rPr lang="zh-CN" altLang="en-US" b="0">
                <a:latin typeface="楷体_GB2312" pitchFamily="49" charset="-122"/>
                <a:ea typeface="楷体_GB2312" pitchFamily="49" charset="-122"/>
              </a:rPr>
              <a:t>表示</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得</a:t>
            </a:r>
            <a:r>
              <a:rPr lang="en-US" altLang="zh-CN" b="0">
                <a:latin typeface="楷体_GB2312" pitchFamily="49" charset="-122"/>
                <a:ea typeface="楷体_GB2312" pitchFamily="49" charset="-122"/>
              </a:rPr>
              <a:t>G</a:t>
            </a:r>
            <a:r>
              <a:rPr lang="zh-CN" altLang="en-US" b="0">
                <a:latin typeface="楷体_GB2312" pitchFamily="49" charset="-122"/>
                <a:ea typeface="楷体_GB2312" pitchFamily="49" charset="-122"/>
              </a:rPr>
              <a:t>的子句集</a:t>
            </a:r>
            <a:r>
              <a:rPr lang="en-US" altLang="zh-CN" b="0">
                <a:latin typeface="楷体_GB2312" pitchFamily="49" charset="-122"/>
                <a:ea typeface="楷体_GB2312" pitchFamily="49" charset="-122"/>
              </a:rPr>
              <a:t>S</a:t>
            </a:r>
            <a:r>
              <a:rPr lang="zh-CN" altLang="en-US" b="0">
                <a:latin typeface="楷体_GB2312" pitchFamily="49" charset="-122"/>
                <a:ea typeface="楷体_GB2312" pitchFamily="49" charset="-122"/>
              </a:rPr>
              <a:t>。</a:t>
            </a:r>
          </a:p>
          <a:p>
            <a:pPr>
              <a:buFont typeface="Wingdings" pitchFamily="2" charset="2"/>
              <a:buNone/>
            </a:pPr>
            <a:r>
              <a:rPr lang="en-US" altLang="zh-CN">
                <a:solidFill>
                  <a:srgbClr val="FF3300"/>
                </a:solidFill>
                <a:latin typeface="楷体_GB2312" pitchFamily="49" charset="-122"/>
                <a:ea typeface="楷体_GB2312" pitchFamily="49" charset="-122"/>
              </a:rPr>
              <a:t>(3) </a:t>
            </a:r>
            <a:r>
              <a:rPr lang="zh-CN" altLang="en-US">
                <a:solidFill>
                  <a:srgbClr val="FF3300"/>
                </a:solidFill>
                <a:latin typeface="楷体_GB2312" pitchFamily="49" charset="-122"/>
                <a:ea typeface="楷体_GB2312" pitchFamily="49" charset="-122"/>
              </a:rPr>
              <a:t>对</a:t>
            </a:r>
            <a:r>
              <a:rPr lang="en-US" altLang="zh-CN">
                <a:solidFill>
                  <a:srgbClr val="FF3300"/>
                </a:solidFill>
                <a:latin typeface="楷体_GB2312" pitchFamily="49" charset="-122"/>
                <a:ea typeface="楷体_GB2312" pitchFamily="49" charset="-122"/>
              </a:rPr>
              <a:t>S</a:t>
            </a:r>
            <a:r>
              <a:rPr lang="zh-CN" altLang="en-US">
                <a:solidFill>
                  <a:srgbClr val="FF3300"/>
                </a:solidFill>
                <a:latin typeface="楷体_GB2312" pitchFamily="49" charset="-122"/>
                <a:ea typeface="楷体_GB2312" pitchFamily="49" charset="-122"/>
              </a:rPr>
              <a:t>作归结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p>
          <a:p>
            <a:pPr>
              <a:buFont typeface="Wingdings" pitchFamily="2" charset="2"/>
              <a:buNone/>
            </a:pPr>
            <a:r>
              <a:rPr lang="en-US" altLang="zh-CN">
                <a:latin typeface="楷体_GB2312" pitchFamily="49" charset="-122"/>
                <a:ea typeface="楷体_GB2312" pitchFamily="49" charset="-122"/>
              </a:rPr>
              <a:t>    </a:t>
            </a:r>
            <a:r>
              <a:rPr lang="zh-CN" altLang="en-US">
                <a:solidFill>
                  <a:srgbClr val="CC00CC"/>
                </a:solidFill>
                <a:latin typeface="楷体_GB2312" pitchFamily="49" charset="-122"/>
                <a:ea typeface="楷体_GB2312" pitchFamily="49" charset="-122"/>
              </a:rPr>
              <a:t>归结</a:t>
            </a:r>
            <a:r>
              <a:rPr lang="zh-CN" altLang="en-US">
                <a:solidFill>
                  <a:srgbClr val="0000FF"/>
                </a:solidFill>
                <a:latin typeface="楷体_GB2312" pitchFamily="49" charset="-122"/>
                <a:ea typeface="楷体_GB2312" pitchFamily="49" charset="-122"/>
              </a:rPr>
              <a:t>：设</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1</a:t>
            </a:r>
            <a:r>
              <a:rPr lang="zh-CN" altLang="en-US">
                <a:solidFill>
                  <a:srgbClr val="0000FF"/>
                </a:solidFill>
                <a:latin typeface="楷体_GB2312" pitchFamily="49" charset="-122"/>
                <a:ea typeface="楷体_GB2312" pitchFamily="49" charset="-122"/>
              </a:rPr>
              <a:t>是两个无共同变元的子句</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分别是</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中的句节 。如果</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1</a:t>
            </a:r>
            <a:r>
              <a:rPr lang="zh-CN" altLang="en-US">
                <a:solidFill>
                  <a:srgbClr val="0000FF"/>
                </a:solidFill>
                <a:latin typeface="楷体_GB2312" pitchFamily="49" charset="-122"/>
                <a:ea typeface="楷体_GB2312" pitchFamily="49" charset="-122"/>
              </a:rPr>
              <a:t>和～</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有</a:t>
            </a:r>
            <a:r>
              <a:rPr lang="zh-CN" altLang="en-US">
                <a:solidFill>
                  <a:srgbClr val="FF0000"/>
                </a:solidFill>
                <a:latin typeface="楷体_GB2312" pitchFamily="49" charset="-122"/>
                <a:ea typeface="楷体_GB2312" pitchFamily="49" charset="-122"/>
              </a:rPr>
              <a:t>合一置换</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一致化</a:t>
            </a:r>
            <a:r>
              <a:rPr lang="en-US" altLang="zh-CN">
                <a:solidFill>
                  <a:srgbClr val="FF0000"/>
                </a:solidFill>
                <a:latin typeface="楷体_GB2312" pitchFamily="49" charset="-122"/>
                <a:ea typeface="楷体_GB2312" pitchFamily="49" charset="-122"/>
              </a:rPr>
              <a:t>)</a:t>
            </a:r>
            <a:r>
              <a:rPr lang="en-US" altLang="zh-CN">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中的变元</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用</a:t>
            </a:r>
            <a:r>
              <a:rPr lang="zh-CN" altLang="en-US">
                <a:solidFill>
                  <a:srgbClr val="0000FF"/>
                </a:solidFill>
                <a:latin typeface="楷体_GB2312" pitchFamily="49" charset="-122"/>
                <a:ea typeface="楷体_GB2312" pitchFamily="49" charset="-122"/>
                <a:sym typeface="Symbol" pitchFamily="18" charset="2"/>
              </a:rPr>
              <a:t></a:t>
            </a:r>
            <a:r>
              <a:rPr lang="zh-CN" altLang="en-US">
                <a:solidFill>
                  <a:srgbClr val="0000FF"/>
                </a:solidFill>
                <a:latin typeface="楷体_GB2312" pitchFamily="49" charset="-122"/>
                <a:ea typeface="楷体_GB2312" pitchFamily="49" charset="-122"/>
              </a:rPr>
              <a:t>代入</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})U(C</a:t>
            </a:r>
            <a:r>
              <a:rPr lang="en-US" altLang="zh-CN" baseline="-25000">
                <a:solidFill>
                  <a:srgbClr val="0000FF"/>
                </a:solidFill>
                <a:latin typeface="楷体_GB2312" pitchFamily="49" charset="-122"/>
                <a:ea typeface="楷体_GB2312" pitchFamily="49" charset="-122"/>
              </a:rPr>
              <a:t>2</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-{L</a:t>
            </a:r>
            <a:r>
              <a:rPr lang="en-US" altLang="zh-CN" baseline="-25000">
                <a:solidFill>
                  <a:srgbClr val="0000FF"/>
                </a:solidFill>
                <a:latin typeface="楷体_GB2312" pitchFamily="49" charset="-122"/>
                <a:ea typeface="楷体_GB2312" pitchFamily="49" charset="-122"/>
              </a:rPr>
              <a:t>2</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称作子句</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1</a:t>
            </a:r>
            <a:r>
              <a:rPr lang="en-US" altLang="zh-CN">
                <a:solidFill>
                  <a:srgbClr val="0000FF"/>
                </a:solidFill>
                <a:latin typeface="楷体_GB2312" pitchFamily="49" charset="-122"/>
                <a:ea typeface="楷体_GB2312" pitchFamily="49" charset="-122"/>
              </a:rPr>
              <a:t>,C</a:t>
            </a:r>
            <a:r>
              <a:rPr lang="en-US" altLang="zh-CN" baseline="-25000">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的</a:t>
            </a:r>
            <a:r>
              <a:rPr lang="zh-CN" altLang="en-US">
                <a:solidFill>
                  <a:srgbClr val="FF3300"/>
                </a:solidFill>
                <a:latin typeface="楷体_GB2312" pitchFamily="49" charset="-122"/>
                <a:ea typeface="楷体_GB2312" pitchFamily="49" charset="-122"/>
              </a:rPr>
              <a:t>归结式</a:t>
            </a:r>
            <a:r>
              <a:rPr lang="zh-CN" altLang="en-US">
                <a:solidFill>
                  <a:srgbClr val="0000FF"/>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DD789C5-595B-4342-8738-ADBFC05963A0}"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6F1DA88-EC99-4D9D-A47B-E34E8ABD41AD}" type="slidenum">
              <a:rPr lang="en-US" altLang="zh-CN"/>
              <a:pPr/>
              <a:t>63</a:t>
            </a:fld>
            <a:r>
              <a:rPr lang="en-US" altLang="zh-CN"/>
              <a:t>/112</a:t>
            </a:r>
          </a:p>
        </p:txBody>
      </p:sp>
      <p:sp>
        <p:nvSpPr>
          <p:cNvPr id="314370"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法（续）</a:t>
            </a:r>
          </a:p>
        </p:txBody>
      </p:sp>
      <p:sp>
        <p:nvSpPr>
          <p:cNvPr id="314371" name="Rectangle 3"/>
          <p:cNvSpPr>
            <a:spLocks noGrp="1" noChangeArrowheads="1"/>
          </p:cNvSpPr>
          <p:nvPr>
            <p:ph type="body" idx="1"/>
          </p:nvPr>
        </p:nvSpPr>
        <p:spPr>
          <a:xfrm>
            <a:off x="1066800" y="1166813"/>
            <a:ext cx="7773988" cy="4194175"/>
          </a:xfrm>
        </p:spPr>
        <p:txBody>
          <a:bodyPr/>
          <a:lstStyle/>
          <a:p>
            <a:pPr>
              <a:buFont typeface="Wingdings" pitchFamily="2" charset="2"/>
              <a:buNone/>
            </a:pPr>
            <a:r>
              <a:rPr lang="en-US" altLang="zh-CN" dirty="0">
                <a:latin typeface="楷体_GB2312" pitchFamily="49" charset="-122"/>
                <a:ea typeface="楷体_GB2312" pitchFamily="49" charset="-122"/>
              </a:rPr>
              <a:t> </a:t>
            </a:r>
            <a:r>
              <a:rPr lang="zh-CN" altLang="en-US" dirty="0">
                <a:solidFill>
                  <a:srgbClr val="FF3300"/>
                </a:solidFill>
                <a:latin typeface="楷体_GB2312" pitchFamily="49" charset="-122"/>
                <a:ea typeface="楷体_GB2312" pitchFamily="49" charset="-122"/>
              </a:rPr>
              <a:t>（例如</a:t>
            </a: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C</a:t>
            </a:r>
            <a:r>
              <a:rPr lang="en-US" altLang="zh-CN" baseline="-25000" dirty="0">
                <a:solidFill>
                  <a:srgbClr val="0000FF"/>
                </a:solidFill>
                <a:latin typeface="楷体_GB2312" pitchFamily="49" charset="-122"/>
                <a:ea typeface="楷体_GB2312" pitchFamily="49" charset="-122"/>
              </a:rPr>
              <a:t>1</a:t>
            </a:r>
            <a:r>
              <a:rPr lang="en-US" altLang="zh-CN" dirty="0">
                <a:solidFill>
                  <a:srgbClr val="0000FF"/>
                </a:solidFill>
                <a:latin typeface="楷体_GB2312" pitchFamily="49" charset="-122"/>
                <a:ea typeface="楷体_GB2312" pitchFamily="49" charset="-122"/>
              </a:rPr>
              <a:t>=P(x)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 Q(x)  C</a:t>
            </a:r>
            <a:r>
              <a:rPr lang="en-US" altLang="zh-CN" baseline="-25000" dirty="0">
                <a:solidFill>
                  <a:srgbClr val="0000FF"/>
                </a:solidFill>
                <a:latin typeface="楷体_GB2312" pitchFamily="49" charset="-122"/>
                <a:ea typeface="楷体_GB2312" pitchFamily="49" charset="-122"/>
              </a:rPr>
              <a:t>2</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P(a)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 R(y)</a:t>
            </a:r>
          </a:p>
          <a:p>
            <a:pPr>
              <a:buFont typeface="Wingdings" pitchFamily="2" charset="2"/>
              <a:buNone/>
            </a:pPr>
            <a:r>
              <a:rPr lang="en-US" altLang="zh-CN" dirty="0">
                <a:solidFill>
                  <a:srgbClr val="0000FF"/>
                </a:solidFill>
                <a:latin typeface="楷体_GB2312" pitchFamily="49" charset="-122"/>
                <a:ea typeface="楷体_GB2312" pitchFamily="49" charset="-122"/>
              </a:rPr>
              <a:t>    P(x)</a:t>
            </a:r>
            <a:r>
              <a:rPr lang="zh-CN" altLang="en-US" dirty="0">
                <a:solidFill>
                  <a:srgbClr val="0000FF"/>
                </a:solidFill>
                <a:latin typeface="楷体_GB2312" pitchFamily="49" charset="-122"/>
                <a:ea typeface="楷体_GB2312" pitchFamily="49" charset="-122"/>
              </a:rPr>
              <a:t>与～</a:t>
            </a:r>
            <a:r>
              <a:rPr lang="en-US" altLang="zh-CN" dirty="0">
                <a:solidFill>
                  <a:srgbClr val="0000FF"/>
                </a:solidFill>
                <a:latin typeface="楷体_GB2312" pitchFamily="49" charset="-122"/>
                <a:ea typeface="楷体_GB2312" pitchFamily="49" charset="-122"/>
              </a:rPr>
              <a:t>P(a)</a:t>
            </a:r>
            <a:r>
              <a:rPr lang="zh-CN" altLang="en-US" dirty="0">
                <a:solidFill>
                  <a:srgbClr val="0000FF"/>
                </a:solidFill>
                <a:latin typeface="楷体_GB2312" pitchFamily="49" charset="-122"/>
                <a:ea typeface="楷体_GB2312" pitchFamily="49" charset="-122"/>
              </a:rPr>
              <a:t>合一置换</a:t>
            </a:r>
            <a:r>
              <a:rPr lang="en-US" altLang="zh-CN" dirty="0">
                <a:solidFill>
                  <a:srgbClr val="0000FF"/>
                </a:solidFill>
                <a:latin typeface="楷体_GB2312" pitchFamily="49" charset="-122"/>
                <a:ea typeface="楷体_GB2312" pitchFamily="49" charset="-122"/>
              </a:rPr>
              <a:t>{a/x},</a:t>
            </a:r>
            <a:r>
              <a:rPr lang="zh-CN" altLang="en-US" dirty="0">
                <a:solidFill>
                  <a:srgbClr val="0000FF"/>
                </a:solidFill>
                <a:latin typeface="楷体_GB2312" pitchFamily="49" charset="-122"/>
                <a:ea typeface="楷体_GB2312" pitchFamily="49" charset="-122"/>
              </a:rPr>
              <a:t>即将变元</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换</a:t>
            </a:r>
          </a:p>
          <a:p>
            <a:pPr>
              <a:buFont typeface="Wingdings" pitchFamily="2" charset="2"/>
              <a:buNone/>
            </a:pPr>
            <a:r>
              <a:rPr lang="zh-CN" altLang="en-US" dirty="0">
                <a:solidFill>
                  <a:srgbClr val="0000FF"/>
                </a:solidFill>
                <a:latin typeface="楷体_GB2312" pitchFamily="49" charset="-122"/>
                <a:ea typeface="楷体_GB2312" pitchFamily="49" charset="-122"/>
              </a:rPr>
              <a:t>    成</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便为互补对</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可作归结了</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有归结式</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R(C</a:t>
            </a:r>
            <a:r>
              <a:rPr lang="en-US" altLang="zh-CN" baseline="-25000" dirty="0">
                <a:solidFill>
                  <a:srgbClr val="0000FF"/>
                </a:solidFill>
                <a:latin typeface="楷体_GB2312" pitchFamily="49" charset="-122"/>
                <a:ea typeface="楷体_GB2312" pitchFamily="49" charset="-122"/>
              </a:rPr>
              <a:t>1</a:t>
            </a:r>
            <a:r>
              <a:rPr lang="en-US" altLang="zh-CN" dirty="0">
                <a:solidFill>
                  <a:srgbClr val="0000FF"/>
                </a:solidFill>
                <a:latin typeface="楷体_GB2312" pitchFamily="49" charset="-122"/>
                <a:ea typeface="楷体_GB2312" pitchFamily="49" charset="-122"/>
              </a:rPr>
              <a:t>,C</a:t>
            </a:r>
            <a:r>
              <a:rPr lang="en-US" altLang="zh-CN" baseline="-25000" dirty="0">
                <a:solidFill>
                  <a:srgbClr val="0000FF"/>
                </a:solidFill>
                <a:latin typeface="楷体_GB2312" pitchFamily="49" charset="-122"/>
                <a:ea typeface="楷体_GB2312" pitchFamily="49" charset="-122"/>
              </a:rPr>
              <a:t>2</a:t>
            </a:r>
            <a:r>
              <a:rPr lang="en-US" altLang="zh-CN" dirty="0">
                <a:solidFill>
                  <a:srgbClr val="0000FF"/>
                </a:solidFill>
                <a:latin typeface="楷体_GB2312" pitchFamily="49" charset="-122"/>
                <a:ea typeface="楷体_GB2312" pitchFamily="49" charset="-122"/>
              </a:rPr>
              <a:t>)=Q(a)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 R(y)</a:t>
            </a:r>
            <a:r>
              <a:rPr lang="zh-CN" altLang="en-US" dirty="0">
                <a:solidFill>
                  <a:srgbClr val="FF3300"/>
                </a:solidFill>
                <a:latin typeface="楷体_GB2312" pitchFamily="49" charset="-122"/>
                <a:ea typeface="楷体_GB2312" pitchFamily="49" charset="-122"/>
              </a:rPr>
              <a:t>）</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DDDDDD"/>
                </a:solidFill>
                <a:latin typeface="楷体_GB2312" pitchFamily="49" charset="-122"/>
                <a:ea typeface="楷体_GB2312" pitchFamily="49" charset="-122"/>
              </a:rPr>
              <a:t>对子句集</a:t>
            </a:r>
            <a:r>
              <a:rPr lang="en-US" altLang="zh-CN" dirty="0">
                <a:solidFill>
                  <a:srgbClr val="DDDDDD"/>
                </a:solidFill>
                <a:latin typeface="楷体_GB2312" pitchFamily="49" charset="-122"/>
                <a:ea typeface="楷体_GB2312" pitchFamily="49" charset="-122"/>
              </a:rPr>
              <a:t>S</a:t>
            </a:r>
            <a:r>
              <a:rPr lang="zh-CN" altLang="en-US" dirty="0">
                <a:solidFill>
                  <a:srgbClr val="DDDDDD"/>
                </a:solidFill>
                <a:latin typeface="楷体_GB2312" pitchFamily="49" charset="-122"/>
                <a:ea typeface="楷体_GB2312" pitchFamily="49" charset="-122"/>
              </a:rPr>
              <a:t>的任意两个子句作归结</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如果可作归结</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并将归结式仍放入</a:t>
            </a:r>
            <a:r>
              <a:rPr lang="en-US" altLang="zh-CN" dirty="0">
                <a:solidFill>
                  <a:srgbClr val="DDDDDD"/>
                </a:solidFill>
                <a:latin typeface="楷体_GB2312" pitchFamily="49" charset="-122"/>
                <a:ea typeface="楷体_GB2312" pitchFamily="49" charset="-122"/>
              </a:rPr>
              <a:t>S,</a:t>
            </a:r>
            <a:r>
              <a:rPr lang="zh-CN" altLang="en-US" dirty="0">
                <a:solidFill>
                  <a:srgbClr val="DDDDDD"/>
                </a:solidFill>
                <a:latin typeface="楷体_GB2312" pitchFamily="49" charset="-122"/>
                <a:ea typeface="楷体_GB2312" pitchFamily="49" charset="-122"/>
              </a:rPr>
              <a:t>重复这一过程。</a:t>
            </a:r>
          </a:p>
          <a:p>
            <a:pPr>
              <a:buFont typeface="Wingdings" pitchFamily="2" charset="2"/>
              <a:buNone/>
            </a:pPr>
            <a:r>
              <a:rPr lang="en-US" altLang="zh-CN" dirty="0">
                <a:solidFill>
                  <a:srgbClr val="DDDDDD"/>
                </a:solidFill>
                <a:latin typeface="楷体_GB2312" pitchFamily="49" charset="-122"/>
                <a:ea typeface="楷体_GB2312" pitchFamily="49" charset="-122"/>
              </a:rPr>
              <a:t>(4)</a:t>
            </a:r>
            <a:r>
              <a:rPr lang="zh-CN" altLang="en-US" dirty="0">
                <a:solidFill>
                  <a:srgbClr val="DDDDDD"/>
                </a:solidFill>
                <a:latin typeface="楷体_GB2312" pitchFamily="49" charset="-122"/>
                <a:ea typeface="楷体_GB2312" pitchFamily="49" charset="-122"/>
              </a:rPr>
              <a:t>直到归结出空子句□</a:t>
            </a:r>
            <a:r>
              <a:rPr lang="en-US" altLang="zh-CN" dirty="0">
                <a:solidFill>
                  <a:srgbClr val="DDDDDD"/>
                </a:solidFill>
                <a:latin typeface="楷体_GB2312" pitchFamily="49" charset="-122"/>
                <a:ea typeface="楷体_GB2312" pitchFamily="49" charset="-122"/>
              </a:rPr>
              <a:t>,</a:t>
            </a:r>
            <a:r>
              <a:rPr lang="zh-CN" altLang="en-US" dirty="0">
                <a:solidFill>
                  <a:srgbClr val="DDDDDD"/>
                </a:solidFill>
                <a:latin typeface="楷体_GB2312" pitchFamily="49" charset="-122"/>
                <a:ea typeface="楷体_GB2312" pitchFamily="49" charset="-122"/>
              </a:rPr>
              <a:t>证明结束。</a:t>
            </a:r>
          </a:p>
          <a:p>
            <a:endParaRPr lang="en-US" altLang="zh-CN" dirty="0">
              <a:solidFill>
                <a:srgbClr val="DDDDDD"/>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89404D-2051-4642-BFF5-AA10FB278957}"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35A03FD-77FE-4390-BF84-D2C2E5BF6282}" type="slidenum">
              <a:rPr lang="en-US" altLang="zh-CN"/>
              <a:pPr/>
              <a:t>64</a:t>
            </a:fld>
            <a:r>
              <a:rPr lang="en-US" altLang="zh-CN"/>
              <a:t>/112</a:t>
            </a:r>
          </a:p>
        </p:txBody>
      </p:sp>
      <p:sp>
        <p:nvSpPr>
          <p:cNvPr id="315394"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法（续）</a:t>
            </a:r>
          </a:p>
        </p:txBody>
      </p:sp>
      <p:sp>
        <p:nvSpPr>
          <p:cNvPr id="315395" name="Rectangle 3"/>
          <p:cNvSpPr>
            <a:spLocks noGrp="1" noChangeArrowheads="1"/>
          </p:cNvSpPr>
          <p:nvPr>
            <p:ph type="body" idx="1"/>
          </p:nvPr>
        </p:nvSpPr>
        <p:spPr>
          <a:xfrm>
            <a:off x="1066800" y="1166813"/>
            <a:ext cx="7773988" cy="4194175"/>
          </a:xfrm>
        </p:spPr>
        <p:txBody>
          <a:bodyPr/>
          <a:lstStyle/>
          <a:p>
            <a:pPr>
              <a:buFont typeface="Wingdings" pitchFamily="2" charset="2"/>
              <a:buNone/>
            </a:pPr>
            <a:r>
              <a:rPr lang="en-US" altLang="zh-CN">
                <a:latin typeface="楷体_GB2312" pitchFamily="49" charset="-122"/>
                <a:ea typeface="楷体_GB2312" pitchFamily="49" charset="-122"/>
              </a:rPr>
              <a:t> </a:t>
            </a:r>
            <a:r>
              <a:rPr lang="zh-CN" altLang="en-US" b="0">
                <a:latin typeface="楷体_GB2312" pitchFamily="49" charset="-122"/>
                <a:ea typeface="楷体_GB2312" pitchFamily="49" charset="-122"/>
              </a:rPr>
              <a:t>（例如  </a:t>
            </a:r>
            <a:r>
              <a:rPr lang="en-US" altLang="zh-CN" b="0">
                <a:latin typeface="楷体_GB2312" pitchFamily="49" charset="-122"/>
                <a:ea typeface="楷体_GB2312" pitchFamily="49" charset="-122"/>
              </a:rPr>
              <a:t>C</a:t>
            </a:r>
            <a:r>
              <a:rPr lang="en-US" altLang="zh-CN" b="0" baseline="-25000">
                <a:latin typeface="楷体_GB2312" pitchFamily="49" charset="-122"/>
                <a:ea typeface="楷体_GB2312" pitchFamily="49" charset="-122"/>
              </a:rPr>
              <a:t>1</a:t>
            </a:r>
            <a:r>
              <a:rPr lang="en-US" altLang="zh-CN" b="0">
                <a:latin typeface="楷体_GB2312" pitchFamily="49" charset="-122"/>
                <a:ea typeface="楷体_GB2312" pitchFamily="49" charset="-122"/>
              </a:rPr>
              <a:t>=P(x)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Q(x)  C</a:t>
            </a:r>
            <a:r>
              <a:rPr lang="en-US" altLang="zh-CN" b="0" baseline="-25000">
                <a:latin typeface="楷体_GB2312" pitchFamily="49" charset="-122"/>
                <a:ea typeface="楷体_GB2312" pitchFamily="49" charset="-122"/>
              </a:rPr>
              <a:t>2</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P(a)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R(y)</a:t>
            </a:r>
          </a:p>
          <a:p>
            <a:pPr>
              <a:buFont typeface="Wingdings" pitchFamily="2" charset="2"/>
              <a:buNone/>
            </a:pPr>
            <a:r>
              <a:rPr lang="en-US" altLang="zh-CN" b="0">
                <a:latin typeface="楷体_GB2312" pitchFamily="49" charset="-122"/>
                <a:ea typeface="楷体_GB2312" pitchFamily="49" charset="-122"/>
              </a:rPr>
              <a:t>    P(x)</a:t>
            </a:r>
            <a:r>
              <a:rPr lang="zh-CN" altLang="en-US" b="0">
                <a:latin typeface="楷体_GB2312" pitchFamily="49" charset="-122"/>
                <a:ea typeface="楷体_GB2312" pitchFamily="49" charset="-122"/>
              </a:rPr>
              <a:t>与～</a:t>
            </a:r>
            <a:r>
              <a:rPr lang="en-US" altLang="zh-CN" b="0">
                <a:latin typeface="楷体_GB2312" pitchFamily="49" charset="-122"/>
                <a:ea typeface="楷体_GB2312" pitchFamily="49" charset="-122"/>
              </a:rPr>
              <a:t>P(a)</a:t>
            </a:r>
            <a:r>
              <a:rPr lang="zh-CN" altLang="en-US" b="0">
                <a:latin typeface="楷体_GB2312" pitchFamily="49" charset="-122"/>
                <a:ea typeface="楷体_GB2312" pitchFamily="49" charset="-122"/>
              </a:rPr>
              <a:t>合一置换</a:t>
            </a:r>
            <a:r>
              <a:rPr lang="en-US" altLang="zh-CN" b="0">
                <a:latin typeface="楷体_GB2312" pitchFamily="49" charset="-122"/>
                <a:ea typeface="楷体_GB2312" pitchFamily="49" charset="-122"/>
              </a:rPr>
              <a:t>{a/x},</a:t>
            </a:r>
            <a:r>
              <a:rPr lang="zh-CN" altLang="en-US" b="0">
                <a:latin typeface="楷体_GB2312" pitchFamily="49" charset="-122"/>
                <a:ea typeface="楷体_GB2312" pitchFamily="49" charset="-122"/>
              </a:rPr>
              <a:t>即将变元</a:t>
            </a:r>
            <a:r>
              <a:rPr lang="en-US" altLang="zh-CN" b="0">
                <a:latin typeface="楷体_GB2312" pitchFamily="49" charset="-122"/>
                <a:ea typeface="楷体_GB2312" pitchFamily="49" charset="-122"/>
              </a:rPr>
              <a:t>x</a:t>
            </a:r>
            <a:r>
              <a:rPr lang="zh-CN" altLang="en-US" b="0">
                <a:latin typeface="楷体_GB2312" pitchFamily="49" charset="-122"/>
                <a:ea typeface="楷体_GB2312" pitchFamily="49" charset="-122"/>
              </a:rPr>
              <a:t>换</a:t>
            </a:r>
          </a:p>
          <a:p>
            <a:pPr>
              <a:buFont typeface="Wingdings" pitchFamily="2" charset="2"/>
              <a:buNone/>
            </a:pPr>
            <a:r>
              <a:rPr lang="zh-CN" altLang="en-US" b="0">
                <a:latin typeface="楷体_GB2312" pitchFamily="49" charset="-122"/>
                <a:ea typeface="楷体_GB2312" pitchFamily="49" charset="-122"/>
              </a:rPr>
              <a:t>    成</a:t>
            </a:r>
            <a:r>
              <a:rPr lang="en-US" altLang="zh-CN" b="0">
                <a:latin typeface="楷体_GB2312" pitchFamily="49" charset="-122"/>
                <a:ea typeface="楷体_GB2312" pitchFamily="49" charset="-122"/>
              </a:rPr>
              <a:t>a,</a:t>
            </a:r>
            <a:r>
              <a:rPr lang="zh-CN" altLang="en-US" b="0">
                <a:latin typeface="楷体_GB2312" pitchFamily="49" charset="-122"/>
                <a:ea typeface="楷体_GB2312" pitchFamily="49" charset="-122"/>
              </a:rPr>
              <a:t>便为互补对</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可作归结了</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有归结式</a:t>
            </a:r>
          </a:p>
          <a:p>
            <a:pPr>
              <a:buFont typeface="Wingdings" pitchFamily="2" charset="2"/>
              <a:buNone/>
            </a:pPr>
            <a:r>
              <a:rPr lang="zh-CN" altLang="en-US" b="0">
                <a:latin typeface="楷体_GB2312" pitchFamily="49" charset="-122"/>
                <a:ea typeface="楷体_GB2312" pitchFamily="49" charset="-122"/>
              </a:rPr>
              <a:t>    </a:t>
            </a:r>
            <a:r>
              <a:rPr lang="en-US" altLang="zh-CN" b="0">
                <a:latin typeface="楷体_GB2312" pitchFamily="49" charset="-122"/>
                <a:ea typeface="楷体_GB2312" pitchFamily="49" charset="-122"/>
              </a:rPr>
              <a:t>R(C</a:t>
            </a:r>
            <a:r>
              <a:rPr lang="en-US" altLang="zh-CN" b="0" baseline="-25000">
                <a:latin typeface="楷体_GB2312" pitchFamily="49" charset="-122"/>
                <a:ea typeface="楷体_GB2312" pitchFamily="49" charset="-122"/>
              </a:rPr>
              <a:t>1</a:t>
            </a:r>
            <a:r>
              <a:rPr lang="en-US" altLang="zh-CN" b="0">
                <a:latin typeface="楷体_GB2312" pitchFamily="49" charset="-122"/>
                <a:ea typeface="楷体_GB2312" pitchFamily="49" charset="-122"/>
              </a:rPr>
              <a:t>,C</a:t>
            </a:r>
            <a:r>
              <a:rPr lang="en-US" altLang="zh-CN" b="0" baseline="-25000">
                <a:latin typeface="楷体_GB2312" pitchFamily="49" charset="-122"/>
                <a:ea typeface="楷体_GB2312" pitchFamily="49" charset="-122"/>
              </a:rPr>
              <a:t>2</a:t>
            </a:r>
            <a:r>
              <a:rPr lang="en-US" altLang="zh-CN" b="0">
                <a:latin typeface="楷体_GB2312" pitchFamily="49" charset="-122"/>
                <a:ea typeface="楷体_GB2312" pitchFamily="49" charset="-122"/>
              </a:rPr>
              <a:t>)=Q(a)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R(y)</a:t>
            </a:r>
            <a:r>
              <a:rPr lang="zh-CN" altLang="en-US" b="0">
                <a:latin typeface="楷体_GB2312" pitchFamily="49" charset="-122"/>
                <a:ea typeface="楷体_GB2312" pitchFamily="49" charset="-122"/>
              </a:rPr>
              <a:t>）</a:t>
            </a:r>
          </a:p>
          <a:p>
            <a:pPr>
              <a:buFont typeface="Wingdings" pitchFamily="2" charset="2"/>
              <a:buNone/>
            </a:pPr>
            <a:r>
              <a:rPr lang="zh-CN" altLang="en-US">
                <a:latin typeface="楷体_GB2312" pitchFamily="49" charset="-122"/>
                <a:ea typeface="楷体_GB2312" pitchFamily="49" charset="-122"/>
              </a:rPr>
              <a:t>     </a:t>
            </a:r>
            <a:r>
              <a:rPr lang="zh-CN" altLang="en-US">
                <a:solidFill>
                  <a:srgbClr val="FF3300"/>
                </a:solidFill>
                <a:latin typeface="楷体_GB2312" pitchFamily="49" charset="-122"/>
                <a:ea typeface="楷体_GB2312" pitchFamily="49" charset="-122"/>
              </a:rPr>
              <a:t>对子句集</a:t>
            </a:r>
            <a:r>
              <a:rPr lang="en-US" altLang="zh-CN">
                <a:solidFill>
                  <a:srgbClr val="FF3300"/>
                </a:solidFill>
                <a:latin typeface="楷体_GB2312" pitchFamily="49" charset="-122"/>
                <a:ea typeface="楷体_GB2312" pitchFamily="49" charset="-122"/>
              </a:rPr>
              <a:t>S</a:t>
            </a:r>
            <a:r>
              <a:rPr lang="zh-CN" altLang="en-US">
                <a:solidFill>
                  <a:srgbClr val="FF3300"/>
                </a:solidFill>
                <a:latin typeface="楷体_GB2312" pitchFamily="49" charset="-122"/>
                <a:ea typeface="楷体_GB2312" pitchFamily="49" charset="-122"/>
              </a:rPr>
              <a:t>的任意两个子句作归结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如果可作归结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并将归结式仍放入</a:t>
            </a:r>
            <a:r>
              <a:rPr lang="en-US" altLang="zh-CN">
                <a:solidFill>
                  <a:srgbClr val="FF3300"/>
                </a:solidFill>
                <a:latin typeface="楷体_GB2312" pitchFamily="49" charset="-122"/>
                <a:ea typeface="楷体_GB2312" pitchFamily="49" charset="-122"/>
              </a:rPr>
              <a:t>S,</a:t>
            </a:r>
            <a:r>
              <a:rPr lang="zh-CN" altLang="en-US">
                <a:solidFill>
                  <a:srgbClr val="FF3300"/>
                </a:solidFill>
                <a:latin typeface="楷体_GB2312" pitchFamily="49" charset="-122"/>
                <a:ea typeface="楷体_GB2312" pitchFamily="49" charset="-122"/>
              </a:rPr>
              <a:t>重复这一过程。</a:t>
            </a:r>
          </a:p>
          <a:p>
            <a:pPr>
              <a:buFont typeface="Wingdings" pitchFamily="2" charset="2"/>
              <a:buNone/>
            </a:pPr>
            <a:r>
              <a:rPr lang="en-US" altLang="zh-CN">
                <a:solidFill>
                  <a:srgbClr val="DDDDDD"/>
                </a:solidFill>
                <a:latin typeface="楷体_GB2312" pitchFamily="49" charset="-122"/>
                <a:ea typeface="楷体_GB2312" pitchFamily="49" charset="-122"/>
              </a:rPr>
              <a:t>(4)</a:t>
            </a:r>
            <a:r>
              <a:rPr lang="zh-CN" altLang="en-US">
                <a:solidFill>
                  <a:srgbClr val="DDDDDD"/>
                </a:solidFill>
                <a:latin typeface="楷体_GB2312" pitchFamily="49" charset="-122"/>
                <a:ea typeface="楷体_GB2312" pitchFamily="49" charset="-122"/>
              </a:rPr>
              <a:t>直到归结出空子句□</a:t>
            </a:r>
            <a:r>
              <a:rPr lang="en-US"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证明结束。</a:t>
            </a:r>
          </a:p>
          <a:p>
            <a:endParaRPr lang="en-US" altLang="zh-CN">
              <a:solidFill>
                <a:srgbClr val="DDDDDD"/>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CECD89-346B-4613-936F-4EE20BD8ED99}"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6CC384E-691F-4BA8-8A90-8F2D83E40AC4}" type="slidenum">
              <a:rPr lang="en-US" altLang="zh-CN"/>
              <a:pPr/>
              <a:t>65</a:t>
            </a:fld>
            <a:r>
              <a:rPr lang="en-US" altLang="zh-CN"/>
              <a:t>/112</a:t>
            </a:r>
          </a:p>
        </p:txBody>
      </p:sp>
      <p:sp>
        <p:nvSpPr>
          <p:cNvPr id="316418" name="Rectangle 2"/>
          <p:cNvSpPr>
            <a:spLocks noGrp="1" noChangeArrowheads="1"/>
          </p:cNvSpPr>
          <p:nvPr>
            <p:ph type="title"/>
          </p:nvPr>
        </p:nvSpPr>
        <p:spPr/>
        <p:txBody>
          <a:bodyPr/>
          <a:lstStyle/>
          <a:p>
            <a:r>
              <a:rPr lang="zh-CN" altLang="en-US">
                <a:solidFill>
                  <a:srgbClr val="FF3300"/>
                </a:solidFill>
                <a:latin typeface="楷体_GB2312" pitchFamily="49" charset="-122"/>
                <a:ea typeface="楷体_GB2312" pitchFamily="49" charset="-122"/>
              </a:rPr>
              <a:t>消解</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归结</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法（续）</a:t>
            </a:r>
          </a:p>
        </p:txBody>
      </p:sp>
      <p:sp>
        <p:nvSpPr>
          <p:cNvPr id="316419" name="Rectangle 3"/>
          <p:cNvSpPr>
            <a:spLocks noGrp="1" noChangeArrowheads="1"/>
          </p:cNvSpPr>
          <p:nvPr>
            <p:ph type="body" idx="1"/>
          </p:nvPr>
        </p:nvSpPr>
        <p:spPr>
          <a:xfrm>
            <a:off x="1066800" y="1166813"/>
            <a:ext cx="7773988" cy="4194175"/>
          </a:xfrm>
        </p:spPr>
        <p:txBody>
          <a:bodyPr/>
          <a:lstStyle/>
          <a:p>
            <a:pPr>
              <a:buFont typeface="Wingdings" pitchFamily="2" charset="2"/>
              <a:buNone/>
            </a:pPr>
            <a:r>
              <a:rPr lang="en-US" altLang="zh-CN" b="0">
                <a:latin typeface="楷体_GB2312" pitchFamily="49" charset="-122"/>
                <a:ea typeface="楷体_GB2312" pitchFamily="49" charset="-122"/>
              </a:rPr>
              <a:t> </a:t>
            </a:r>
            <a:r>
              <a:rPr lang="zh-CN" altLang="en-US" b="0">
                <a:latin typeface="楷体_GB2312" pitchFamily="49" charset="-122"/>
                <a:ea typeface="楷体_GB2312" pitchFamily="49" charset="-122"/>
              </a:rPr>
              <a:t>（例如  </a:t>
            </a:r>
            <a:r>
              <a:rPr lang="en-US" altLang="zh-CN" b="0">
                <a:latin typeface="楷体_GB2312" pitchFamily="49" charset="-122"/>
                <a:ea typeface="楷体_GB2312" pitchFamily="49" charset="-122"/>
              </a:rPr>
              <a:t>C</a:t>
            </a:r>
            <a:r>
              <a:rPr lang="en-US" altLang="zh-CN" b="0" baseline="-25000">
                <a:latin typeface="楷体_GB2312" pitchFamily="49" charset="-122"/>
                <a:ea typeface="楷体_GB2312" pitchFamily="49" charset="-122"/>
              </a:rPr>
              <a:t>1</a:t>
            </a:r>
            <a:r>
              <a:rPr lang="en-US" altLang="zh-CN" b="0">
                <a:latin typeface="楷体_GB2312" pitchFamily="49" charset="-122"/>
                <a:ea typeface="楷体_GB2312" pitchFamily="49" charset="-122"/>
              </a:rPr>
              <a:t>=P(x)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Q(x)  C</a:t>
            </a:r>
            <a:r>
              <a:rPr lang="en-US" altLang="zh-CN" b="0" baseline="-25000">
                <a:latin typeface="楷体_GB2312" pitchFamily="49" charset="-122"/>
                <a:ea typeface="楷体_GB2312" pitchFamily="49" charset="-122"/>
              </a:rPr>
              <a:t>2</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P(a)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R(y)</a:t>
            </a:r>
          </a:p>
          <a:p>
            <a:pPr>
              <a:buFont typeface="Wingdings" pitchFamily="2" charset="2"/>
              <a:buNone/>
            </a:pPr>
            <a:r>
              <a:rPr lang="en-US" altLang="zh-CN" b="0">
                <a:latin typeface="楷体_GB2312" pitchFamily="49" charset="-122"/>
                <a:ea typeface="楷体_GB2312" pitchFamily="49" charset="-122"/>
              </a:rPr>
              <a:t>    P(x)</a:t>
            </a:r>
            <a:r>
              <a:rPr lang="zh-CN" altLang="en-US" b="0">
                <a:latin typeface="楷体_GB2312" pitchFamily="49" charset="-122"/>
                <a:ea typeface="楷体_GB2312" pitchFamily="49" charset="-122"/>
              </a:rPr>
              <a:t>与～</a:t>
            </a:r>
            <a:r>
              <a:rPr lang="en-US" altLang="zh-CN" b="0">
                <a:latin typeface="楷体_GB2312" pitchFamily="49" charset="-122"/>
                <a:ea typeface="楷体_GB2312" pitchFamily="49" charset="-122"/>
              </a:rPr>
              <a:t>P(a)</a:t>
            </a:r>
            <a:r>
              <a:rPr lang="zh-CN" altLang="en-US" b="0">
                <a:latin typeface="楷体_GB2312" pitchFamily="49" charset="-122"/>
                <a:ea typeface="楷体_GB2312" pitchFamily="49" charset="-122"/>
              </a:rPr>
              <a:t>合一置换</a:t>
            </a:r>
            <a:r>
              <a:rPr lang="en-US" altLang="zh-CN" b="0">
                <a:latin typeface="楷体_GB2312" pitchFamily="49" charset="-122"/>
                <a:ea typeface="楷体_GB2312" pitchFamily="49" charset="-122"/>
              </a:rPr>
              <a:t>{a/x},</a:t>
            </a:r>
            <a:r>
              <a:rPr lang="zh-CN" altLang="en-US" b="0">
                <a:latin typeface="楷体_GB2312" pitchFamily="49" charset="-122"/>
                <a:ea typeface="楷体_GB2312" pitchFamily="49" charset="-122"/>
              </a:rPr>
              <a:t>即将变元</a:t>
            </a:r>
            <a:r>
              <a:rPr lang="en-US" altLang="zh-CN" b="0">
                <a:latin typeface="楷体_GB2312" pitchFamily="49" charset="-122"/>
                <a:ea typeface="楷体_GB2312" pitchFamily="49" charset="-122"/>
              </a:rPr>
              <a:t>x</a:t>
            </a:r>
            <a:r>
              <a:rPr lang="zh-CN" altLang="en-US" b="0">
                <a:latin typeface="楷体_GB2312" pitchFamily="49" charset="-122"/>
                <a:ea typeface="楷体_GB2312" pitchFamily="49" charset="-122"/>
              </a:rPr>
              <a:t>换</a:t>
            </a:r>
          </a:p>
          <a:p>
            <a:pPr>
              <a:buFont typeface="Wingdings" pitchFamily="2" charset="2"/>
              <a:buNone/>
            </a:pPr>
            <a:r>
              <a:rPr lang="zh-CN" altLang="en-US" b="0">
                <a:latin typeface="楷体_GB2312" pitchFamily="49" charset="-122"/>
                <a:ea typeface="楷体_GB2312" pitchFamily="49" charset="-122"/>
              </a:rPr>
              <a:t>    成</a:t>
            </a:r>
            <a:r>
              <a:rPr lang="en-US" altLang="zh-CN" b="0">
                <a:latin typeface="楷体_GB2312" pitchFamily="49" charset="-122"/>
                <a:ea typeface="楷体_GB2312" pitchFamily="49" charset="-122"/>
              </a:rPr>
              <a:t>a,</a:t>
            </a:r>
            <a:r>
              <a:rPr lang="zh-CN" altLang="en-US" b="0">
                <a:latin typeface="楷体_GB2312" pitchFamily="49" charset="-122"/>
                <a:ea typeface="楷体_GB2312" pitchFamily="49" charset="-122"/>
              </a:rPr>
              <a:t>便为互补对</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可作归结了</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有归结式</a:t>
            </a:r>
          </a:p>
          <a:p>
            <a:pPr>
              <a:buFont typeface="Wingdings" pitchFamily="2" charset="2"/>
              <a:buNone/>
            </a:pPr>
            <a:r>
              <a:rPr lang="zh-CN" altLang="en-US" b="0">
                <a:latin typeface="楷体_GB2312" pitchFamily="49" charset="-122"/>
                <a:ea typeface="楷体_GB2312" pitchFamily="49" charset="-122"/>
              </a:rPr>
              <a:t>    </a:t>
            </a:r>
            <a:r>
              <a:rPr lang="en-US" altLang="zh-CN" b="0">
                <a:latin typeface="楷体_GB2312" pitchFamily="49" charset="-122"/>
                <a:ea typeface="楷体_GB2312" pitchFamily="49" charset="-122"/>
              </a:rPr>
              <a:t>R(C</a:t>
            </a:r>
            <a:r>
              <a:rPr lang="en-US" altLang="zh-CN" b="0" baseline="-25000">
                <a:latin typeface="楷体_GB2312" pitchFamily="49" charset="-122"/>
                <a:ea typeface="楷体_GB2312" pitchFamily="49" charset="-122"/>
              </a:rPr>
              <a:t>1</a:t>
            </a:r>
            <a:r>
              <a:rPr lang="en-US" altLang="zh-CN" b="0">
                <a:latin typeface="楷体_GB2312" pitchFamily="49" charset="-122"/>
                <a:ea typeface="楷体_GB2312" pitchFamily="49" charset="-122"/>
              </a:rPr>
              <a:t>,C</a:t>
            </a:r>
            <a:r>
              <a:rPr lang="en-US" altLang="zh-CN" b="0" baseline="-25000">
                <a:latin typeface="楷体_GB2312" pitchFamily="49" charset="-122"/>
                <a:ea typeface="楷体_GB2312" pitchFamily="49" charset="-122"/>
              </a:rPr>
              <a:t>2</a:t>
            </a:r>
            <a:r>
              <a:rPr lang="en-US" altLang="zh-CN" b="0">
                <a:latin typeface="楷体_GB2312" pitchFamily="49" charset="-122"/>
                <a:ea typeface="楷体_GB2312" pitchFamily="49" charset="-122"/>
              </a:rPr>
              <a:t>)=Q(a)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 R(y)</a:t>
            </a:r>
            <a:r>
              <a:rPr lang="zh-CN" altLang="en-US" b="0">
                <a:latin typeface="楷体_GB2312" pitchFamily="49" charset="-122"/>
                <a:ea typeface="楷体_GB2312" pitchFamily="49" charset="-122"/>
              </a:rPr>
              <a:t>）</a:t>
            </a:r>
          </a:p>
          <a:p>
            <a:pPr>
              <a:buFont typeface="Wingdings" pitchFamily="2" charset="2"/>
              <a:buNone/>
            </a:pPr>
            <a:r>
              <a:rPr lang="zh-CN" altLang="en-US" b="0">
                <a:latin typeface="楷体_GB2312" pitchFamily="49" charset="-122"/>
                <a:ea typeface="楷体_GB2312" pitchFamily="49" charset="-122"/>
              </a:rPr>
              <a:t>     对子句集</a:t>
            </a:r>
            <a:r>
              <a:rPr lang="en-US" altLang="zh-CN" b="0">
                <a:latin typeface="楷体_GB2312" pitchFamily="49" charset="-122"/>
                <a:ea typeface="楷体_GB2312" pitchFamily="49" charset="-122"/>
              </a:rPr>
              <a:t>S</a:t>
            </a:r>
            <a:r>
              <a:rPr lang="zh-CN" altLang="en-US" b="0">
                <a:latin typeface="楷体_GB2312" pitchFamily="49" charset="-122"/>
                <a:ea typeface="楷体_GB2312" pitchFamily="49" charset="-122"/>
              </a:rPr>
              <a:t>的任意两个子句作归结</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如果可作归结</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并将归结式仍放入</a:t>
            </a:r>
            <a:r>
              <a:rPr lang="en-US" altLang="zh-CN" b="0">
                <a:latin typeface="楷体_GB2312" pitchFamily="49" charset="-122"/>
                <a:ea typeface="楷体_GB2312" pitchFamily="49" charset="-122"/>
              </a:rPr>
              <a:t>S,</a:t>
            </a:r>
            <a:r>
              <a:rPr lang="zh-CN" altLang="en-US" b="0">
                <a:latin typeface="楷体_GB2312" pitchFamily="49" charset="-122"/>
                <a:ea typeface="楷体_GB2312" pitchFamily="49" charset="-122"/>
              </a:rPr>
              <a:t>重复这一过程。</a:t>
            </a:r>
          </a:p>
          <a:p>
            <a:pPr>
              <a:buFont typeface="Wingdings" pitchFamily="2" charset="2"/>
              <a:buNone/>
            </a:pPr>
            <a:r>
              <a:rPr lang="en-US" altLang="zh-CN">
                <a:solidFill>
                  <a:srgbClr val="FF3300"/>
                </a:solidFill>
                <a:latin typeface="楷体_GB2312" pitchFamily="49" charset="-122"/>
                <a:ea typeface="楷体_GB2312" pitchFamily="49" charset="-122"/>
              </a:rPr>
              <a:t>(4)</a:t>
            </a:r>
            <a:r>
              <a:rPr lang="zh-CN" altLang="en-US">
                <a:solidFill>
                  <a:srgbClr val="FF3300"/>
                </a:solidFill>
                <a:latin typeface="楷体_GB2312" pitchFamily="49" charset="-122"/>
                <a:ea typeface="楷体_GB2312" pitchFamily="49" charset="-122"/>
              </a:rPr>
              <a:t>直到归结出空子句□</a:t>
            </a:r>
            <a:r>
              <a:rPr lang="en-US" altLang="zh-CN">
                <a:solidFill>
                  <a:srgbClr val="FF3300"/>
                </a:solidFill>
                <a:latin typeface="楷体_GB2312" pitchFamily="49" charset="-122"/>
                <a:ea typeface="楷体_GB2312" pitchFamily="49" charset="-122"/>
              </a:rPr>
              <a:t>,</a:t>
            </a:r>
            <a:r>
              <a:rPr lang="zh-CN" altLang="en-US">
                <a:solidFill>
                  <a:srgbClr val="FF3300"/>
                </a:solidFill>
                <a:latin typeface="楷体_GB2312" pitchFamily="49" charset="-122"/>
                <a:ea typeface="楷体_GB2312" pitchFamily="49" charset="-122"/>
              </a:rPr>
              <a:t>证明结束。</a:t>
            </a:r>
          </a:p>
          <a:p>
            <a:endParaRPr lang="en-US" altLang="zh-CN">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5BC03E4-9F2A-4B2E-9665-B49B0893327A}"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90EC4662-56DC-43A5-84AF-DED41648F10D}" type="slidenum">
              <a:rPr lang="en-US" altLang="zh-CN"/>
              <a:pPr/>
              <a:t>66</a:t>
            </a:fld>
            <a:r>
              <a:rPr lang="en-US" altLang="zh-CN"/>
              <a:t>/112</a:t>
            </a:r>
          </a:p>
        </p:txBody>
      </p:sp>
      <p:sp>
        <p:nvSpPr>
          <p:cNvPr id="317443" name="Rectangle 3"/>
          <p:cNvSpPr>
            <a:spLocks noGrp="1" noChangeArrowheads="1"/>
          </p:cNvSpPr>
          <p:nvPr>
            <p:ph type="body" idx="1"/>
          </p:nvPr>
        </p:nvSpPr>
        <p:spPr>
          <a:xfrm>
            <a:off x="1066800" y="1166813"/>
            <a:ext cx="7773988" cy="4473575"/>
          </a:xfrm>
        </p:spPr>
        <p:txBody>
          <a:bodyPr/>
          <a:lstStyle/>
          <a:p>
            <a:pPr>
              <a:buClr>
                <a:srgbClr val="FF3300"/>
              </a:buClr>
            </a:pPr>
            <a:r>
              <a:rPr lang="zh-CN" altLang="en-US" sz="2400" dirty="0">
                <a:solidFill>
                  <a:srgbClr val="FF3300"/>
                </a:solidFill>
                <a:latin typeface="楷体_GB2312" pitchFamily="49" charset="-122"/>
                <a:ea typeface="楷体_GB2312" pitchFamily="49" charset="-122"/>
              </a:rPr>
              <a:t>例</a:t>
            </a:r>
            <a:r>
              <a:rPr lang="en-US" altLang="zh-CN" sz="2400" dirty="0">
                <a:solidFill>
                  <a:srgbClr val="FF3300"/>
                </a:solidFill>
                <a:latin typeface="楷体_GB2312" pitchFamily="49" charset="-122"/>
                <a:ea typeface="楷体_GB2312" pitchFamily="49" charset="-122"/>
              </a:rPr>
              <a:t>5-5</a:t>
            </a:r>
            <a:r>
              <a:rPr lang="en-US" altLang="zh-CN" sz="2400" dirty="0">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利用消解法证明</a:t>
            </a:r>
            <a:r>
              <a:rPr lang="en-US" altLang="zh-CN" sz="2400" dirty="0">
                <a:solidFill>
                  <a:srgbClr val="0000FF"/>
                </a:solidFill>
                <a:latin typeface="楷体_GB2312" pitchFamily="49" charset="-122"/>
                <a:ea typeface="楷体_GB2312" pitchFamily="49" charset="-122"/>
              </a:rPr>
              <a:t>: </a:t>
            </a:r>
            <a:r>
              <a:rPr lang="zh-CN" altLang="en-US" sz="2400" dirty="0">
                <a:solidFill>
                  <a:srgbClr val="FF00FF"/>
                </a:solidFill>
                <a:latin typeface="楷体_GB2312" pitchFamily="49" charset="-122"/>
                <a:ea typeface="楷体_GB2312" pitchFamily="49" charset="-122"/>
              </a:rPr>
              <a:t>（</a:t>
            </a:r>
            <a:r>
              <a:rPr lang="en-US" altLang="zh-CN" sz="2400" dirty="0" smtClean="0">
                <a:solidFill>
                  <a:srgbClr val="FF00FF"/>
                </a:solidFill>
                <a:latin typeface="楷体_GB2312" pitchFamily="49" charset="-122"/>
                <a:ea typeface="楷体_GB2312" pitchFamily="49" charset="-122"/>
              </a:rPr>
              <a:t>p42</a:t>
            </a:r>
            <a:r>
              <a:rPr lang="zh-CN" altLang="en-US" sz="2400" dirty="0" smtClean="0">
                <a:solidFill>
                  <a:srgbClr val="FF00FF"/>
                </a:solidFill>
                <a:latin typeface="楷体_GB2312" pitchFamily="49" charset="-122"/>
                <a:ea typeface="楷体_GB2312" pitchFamily="49" charset="-122"/>
              </a:rPr>
              <a:t>例</a:t>
            </a:r>
            <a:r>
              <a:rPr lang="en-US" altLang="zh-CN" sz="2400" dirty="0">
                <a:solidFill>
                  <a:srgbClr val="FF00FF"/>
                </a:solidFill>
                <a:latin typeface="楷体_GB2312" pitchFamily="49" charset="-122"/>
                <a:ea typeface="楷体_GB2312" pitchFamily="49" charset="-122"/>
              </a:rPr>
              <a:t>2.22</a:t>
            </a:r>
            <a:r>
              <a:rPr lang="zh-CN" altLang="en-US" sz="2400" dirty="0">
                <a:solidFill>
                  <a:srgbClr val="FF00FF"/>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sym typeface="Symbol" pitchFamily="18" charset="2"/>
              </a:rPr>
              <a:t>  前提：</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en-US" altLang="zh-CN" sz="2400" dirty="0">
                <a:solidFill>
                  <a:srgbClr val="FF0000"/>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P(x)</a:t>
            </a:r>
            <a:r>
              <a:rPr lang="en-US" altLang="zh-CN"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rPr>
              <a:t>y)</a:t>
            </a:r>
            <a:r>
              <a:rPr lang="en-US" altLang="zh-CN" sz="2400" dirty="0">
                <a:solidFill>
                  <a:srgbClr val="CC0099"/>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Q(y) </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R(</a:t>
            </a:r>
            <a:r>
              <a:rPr lang="en-US" altLang="zh-CN" sz="2400" dirty="0" err="1">
                <a:solidFill>
                  <a:srgbClr val="0000FF"/>
                </a:solidFill>
                <a:latin typeface="楷体_GB2312" pitchFamily="49" charset="-122"/>
                <a:ea typeface="楷体_GB2312" pitchFamily="49" charset="-122"/>
              </a:rPr>
              <a:t>x,y</a:t>
            </a:r>
            <a:r>
              <a:rPr lang="en-US" altLang="zh-CN" sz="2400" dirty="0">
                <a:solidFill>
                  <a:srgbClr val="0000FF"/>
                </a:solidFill>
                <a:latin typeface="楷体_GB2312" pitchFamily="49" charset="-122"/>
                <a:ea typeface="楷体_GB2312" pitchFamily="49" charset="-122"/>
              </a:rPr>
              <a:t>)</a:t>
            </a:r>
            <a:r>
              <a:rPr lang="en-US" altLang="zh-CN" sz="2400" dirty="0">
                <a:solidFill>
                  <a:srgbClr val="CC0099"/>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a:t>
            </a:r>
          </a:p>
          <a:p>
            <a:pPr>
              <a:buClr>
                <a:srgbClr val="FF3300"/>
              </a:buClr>
              <a:buFont typeface="Wingdings" pitchFamily="2" charset="2"/>
              <a:buNone/>
            </a:pPr>
            <a:r>
              <a:rPr lang="en-US" altLang="zh-CN" sz="2400" dirty="0">
                <a:solidFill>
                  <a:srgbClr val="0000FF"/>
                </a:solidFill>
                <a:latin typeface="楷体_GB2312" pitchFamily="49" charset="-122"/>
                <a:ea typeface="楷体_GB2312" pitchFamily="49" charset="-122"/>
                <a:sym typeface="Symbol" pitchFamily="18" charset="2"/>
              </a:rPr>
              <a:t>        (x)</a:t>
            </a:r>
            <a:r>
              <a:rPr lang="en-US" altLang="zh-CN" sz="2400" dirty="0">
                <a:solidFill>
                  <a:srgbClr val="008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P(x)  (</a:t>
            </a:r>
            <a:r>
              <a:rPr lang="en-US" altLang="zh-CN" sz="2400" dirty="0">
                <a:solidFill>
                  <a:srgbClr val="0000FF"/>
                </a:solidFill>
                <a:latin typeface="楷体_GB2312" pitchFamily="49" charset="-122"/>
                <a:ea typeface="楷体_GB2312" pitchFamily="49" charset="-122"/>
              </a:rPr>
              <a:t>y)</a:t>
            </a:r>
            <a:r>
              <a:rPr lang="en-US" altLang="zh-CN" sz="2400" dirty="0">
                <a:solidFill>
                  <a:srgbClr val="CC0099"/>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S(y) </a:t>
            </a:r>
            <a:r>
              <a:rPr lang="en-US" altLang="zh-CN" sz="2400" dirty="0">
                <a:solidFill>
                  <a:srgbClr val="0000FF"/>
                </a:solidFill>
                <a:latin typeface="楷体_GB2312" pitchFamily="49" charset="-122"/>
                <a:ea typeface="楷体_GB2312" pitchFamily="49" charset="-122"/>
                <a:sym typeface="Symbol" pitchFamily="18" charset="2"/>
              </a:rPr>
              <a:t>R(</a:t>
            </a:r>
            <a:r>
              <a:rPr lang="en-US" altLang="zh-CN" sz="2400" dirty="0" err="1">
                <a:solidFill>
                  <a:srgbClr val="0000FF"/>
                </a:solidFill>
                <a:latin typeface="楷体_GB2312" pitchFamily="49" charset="-122"/>
                <a:ea typeface="楷体_GB2312" pitchFamily="49" charset="-122"/>
                <a:sym typeface="Symbol" pitchFamily="18" charset="2"/>
              </a:rPr>
              <a:t>x,y</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CC0099"/>
                </a:solidFill>
                <a:latin typeface="楷体_GB2312" pitchFamily="49" charset="-122"/>
                <a:ea typeface="楷体_GB2312" pitchFamily="49" charset="-122"/>
                <a:sym typeface="Symbol" pitchFamily="18" charset="2"/>
              </a:rPr>
              <a:t>)</a:t>
            </a:r>
            <a:r>
              <a:rPr lang="en-US" altLang="zh-CN" sz="2400" dirty="0">
                <a:solidFill>
                  <a:srgbClr val="008000"/>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  </a:t>
            </a:r>
            <a:r>
              <a:rPr lang="zh-CN" altLang="en-US" sz="2400" dirty="0">
                <a:solidFill>
                  <a:srgbClr val="FF0000"/>
                </a:solidFill>
                <a:latin typeface="楷体_GB2312" pitchFamily="49" charset="-122"/>
                <a:ea typeface="楷体_GB2312" pitchFamily="49" charset="-122"/>
                <a:sym typeface="Symbol" pitchFamily="18" charset="2"/>
              </a:rPr>
              <a:t>结论：</a:t>
            </a:r>
            <a:r>
              <a:rPr lang="zh-CN" altLang="en-US" sz="2400" dirty="0">
                <a:solidFill>
                  <a:srgbClr val="008000"/>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en-US" altLang="zh-CN" sz="2400" dirty="0">
                <a:solidFill>
                  <a:srgbClr val="FF0000"/>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S(x)</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Q(x)</a:t>
            </a:r>
            <a:r>
              <a:rPr lang="en-US" altLang="zh-CN" sz="2400" dirty="0">
                <a:solidFill>
                  <a:srgbClr val="FF0000"/>
                </a:solidFill>
                <a:latin typeface="楷体_GB2312" pitchFamily="49" charset="-122"/>
                <a:ea typeface="楷体_GB2312" pitchFamily="49" charset="-12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  </a:t>
            </a:r>
            <a:r>
              <a:rPr lang="zh-CN" altLang="en-US" sz="2400" dirty="0">
                <a:solidFill>
                  <a:srgbClr val="B2B2B2"/>
                </a:solidFill>
                <a:latin typeface="楷体_GB2312" pitchFamily="49" charset="-122"/>
                <a:ea typeface="楷体_GB2312" pitchFamily="49" charset="-122"/>
              </a:rPr>
              <a:t>证明：首先将结论的否定作为附加前提，与原有前提</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rPr>
              <a:t>        一起转化为</a:t>
            </a:r>
            <a:r>
              <a:rPr lang="en-US" altLang="zh-CN" sz="2400" dirty="0" err="1">
                <a:solidFill>
                  <a:srgbClr val="B2B2B2"/>
                </a:solidFill>
                <a:latin typeface="楷体_GB2312" pitchFamily="49" charset="-122"/>
                <a:ea typeface="楷体_GB2312" pitchFamily="49" charset="-122"/>
              </a:rPr>
              <a:t>Skolem</a:t>
            </a:r>
            <a:r>
              <a:rPr lang="zh-CN" altLang="en-US" sz="2400" dirty="0">
                <a:solidFill>
                  <a:srgbClr val="B2B2B2"/>
                </a:solidFill>
                <a:latin typeface="楷体_GB2312" pitchFamily="49" charset="-122"/>
                <a:ea typeface="楷体_GB2312" pitchFamily="49" charset="-122"/>
              </a:rPr>
              <a:t>范式：</a:t>
            </a:r>
          </a:p>
          <a:p>
            <a:pPr>
              <a:buClr>
                <a:srgbClr val="FF3300"/>
              </a:buClr>
              <a:buFont typeface="Wingdings" pitchFamily="2" charset="2"/>
              <a:buNone/>
            </a:pPr>
            <a:r>
              <a:rPr lang="zh-CN" altLang="en-US"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x)(P(x)</a:t>
            </a:r>
            <a:r>
              <a:rPr lang="en-US" altLang="zh-CN"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B2B2B2"/>
                </a:solidFill>
                <a:latin typeface="楷体_GB2312" pitchFamily="49" charset="-122"/>
                <a:ea typeface="楷体_GB2312" pitchFamily="49" charset="-122"/>
              </a:rPr>
              <a:t>y)(Q(y) </a:t>
            </a: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R(</a:t>
            </a:r>
            <a:r>
              <a:rPr lang="en-US" altLang="zh-CN" sz="2400" dirty="0" err="1">
                <a:solidFill>
                  <a:srgbClr val="B2B2B2"/>
                </a:solidFill>
                <a:latin typeface="楷体_GB2312" pitchFamily="49" charset="-122"/>
                <a:ea typeface="楷体_GB2312" pitchFamily="49" charset="-122"/>
              </a:rPr>
              <a:t>x,y</a:t>
            </a:r>
            <a:r>
              <a:rPr lang="en-US" altLang="zh-CN"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sym typeface="Symbol" pitchFamily="18" charset="2"/>
              </a:rPr>
              <a:t></a:t>
            </a:r>
            <a:endParaRPr lang="en-US" altLang="zh-CN" sz="2400" dirty="0">
              <a:solidFill>
                <a:srgbClr val="B2B2B2"/>
              </a:solidFill>
              <a:latin typeface="楷体_GB2312" pitchFamily="49" charset="-122"/>
              <a:ea typeface="楷体_GB2312" pitchFamily="49" charset="-122"/>
            </a:endParaRP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           (x)(P(x)  (</a:t>
            </a:r>
            <a:r>
              <a:rPr lang="en-US" altLang="zh-CN" sz="2400" dirty="0">
                <a:solidFill>
                  <a:srgbClr val="B2B2B2"/>
                </a:solidFill>
                <a:latin typeface="楷体_GB2312" pitchFamily="49" charset="-122"/>
                <a:ea typeface="楷体_GB2312" pitchFamily="49" charset="-122"/>
              </a:rPr>
              <a:t>y)(S(y) </a:t>
            </a:r>
            <a:r>
              <a:rPr lang="en-US" altLang="zh-CN" sz="2400" dirty="0">
                <a:solidFill>
                  <a:srgbClr val="B2B2B2"/>
                </a:solidFill>
                <a:latin typeface="楷体_GB2312" pitchFamily="49" charset="-122"/>
                <a:ea typeface="楷体_GB2312" pitchFamily="49" charset="-122"/>
                <a:sym typeface="Symbol" pitchFamily="18" charset="2"/>
              </a:rPr>
              <a:t>R(</a:t>
            </a:r>
            <a:r>
              <a:rPr lang="en-US" altLang="zh-CN" sz="2400" dirty="0" err="1">
                <a:solidFill>
                  <a:srgbClr val="B2B2B2"/>
                </a:solidFill>
                <a:latin typeface="楷体_GB2312" pitchFamily="49" charset="-122"/>
                <a:ea typeface="楷体_GB2312" pitchFamily="49" charset="-122"/>
                <a:sym typeface="Symbol" pitchFamily="18" charset="2"/>
              </a:rPr>
              <a:t>x,y</a:t>
            </a:r>
            <a:r>
              <a:rPr lang="en-US" altLang="zh-CN" sz="2400" dirty="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sym typeface="Symbol" pitchFamily="18" charset="2"/>
              </a:rPr>
              <a:t> </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x)(S(x)</a:t>
            </a: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Q(x))</a:t>
            </a:r>
            <a:endParaRPr lang="en-US" altLang="zh-CN" sz="2400" dirty="0">
              <a:solidFill>
                <a:srgbClr val="B2B2B2"/>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0239416-D3DC-4385-A9E5-90361E011FB1}"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2807E2D3-50E1-4A78-81F2-F129E3325F6B}" type="slidenum">
              <a:rPr lang="en-US" altLang="zh-CN"/>
              <a:pPr/>
              <a:t>67</a:t>
            </a:fld>
            <a:r>
              <a:rPr lang="en-US" altLang="zh-CN"/>
              <a:t>/112</a:t>
            </a:r>
          </a:p>
        </p:txBody>
      </p:sp>
      <p:sp>
        <p:nvSpPr>
          <p:cNvPr id="400386" name="Rectangle 2"/>
          <p:cNvSpPr>
            <a:spLocks noGrp="1" noChangeArrowheads="1"/>
          </p:cNvSpPr>
          <p:nvPr>
            <p:ph type="body" idx="1"/>
          </p:nvPr>
        </p:nvSpPr>
        <p:spPr>
          <a:xfrm>
            <a:off x="1066800" y="1166813"/>
            <a:ext cx="7773988" cy="4526497"/>
          </a:xfrm>
        </p:spPr>
        <p:txBody>
          <a:bodyPr/>
          <a:lstStyle/>
          <a:p>
            <a:pPr>
              <a:buClr>
                <a:srgbClr val="FF3300"/>
              </a:buClr>
            </a:pPr>
            <a:r>
              <a:rPr lang="zh-CN" altLang="en-US" sz="2400" dirty="0">
                <a:solidFill>
                  <a:srgbClr val="FF3300"/>
                </a:solidFill>
                <a:latin typeface="楷体_GB2312" pitchFamily="49" charset="-122"/>
                <a:ea typeface="楷体_GB2312" pitchFamily="49" charset="-122"/>
              </a:rPr>
              <a:t>例</a:t>
            </a:r>
            <a:r>
              <a:rPr lang="en-US" altLang="zh-CN" sz="2400" dirty="0">
                <a:solidFill>
                  <a:srgbClr val="FF3300"/>
                </a:solidFill>
                <a:latin typeface="楷体_GB2312" pitchFamily="49" charset="-122"/>
                <a:ea typeface="楷体_GB2312" pitchFamily="49" charset="-122"/>
              </a:rPr>
              <a:t>5-5</a:t>
            </a:r>
            <a:r>
              <a:rPr lang="en-US" altLang="zh-CN" sz="2400" dirty="0">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利用消解法证明</a:t>
            </a:r>
            <a:r>
              <a:rPr lang="en-US" altLang="zh-CN" sz="2400" dirty="0">
                <a:solidFill>
                  <a:srgbClr val="0000FF"/>
                </a:solidFill>
                <a:latin typeface="楷体_GB2312" pitchFamily="49" charset="-122"/>
                <a:ea typeface="楷体_GB2312" pitchFamily="49" charset="-122"/>
              </a:rPr>
              <a:t>: </a:t>
            </a:r>
            <a:r>
              <a:rPr lang="zh-CN" altLang="en-US" sz="2400" dirty="0">
                <a:solidFill>
                  <a:srgbClr val="FF00FF"/>
                </a:solidFill>
                <a:latin typeface="楷体_GB2312" pitchFamily="49" charset="-122"/>
                <a:ea typeface="楷体_GB2312" pitchFamily="49" charset="-122"/>
              </a:rPr>
              <a:t>（</a:t>
            </a:r>
            <a:r>
              <a:rPr lang="en-US" altLang="zh-CN" sz="2400" dirty="0">
                <a:solidFill>
                  <a:srgbClr val="FF00FF"/>
                </a:solidFill>
                <a:latin typeface="楷体_GB2312" pitchFamily="49" charset="-122"/>
                <a:ea typeface="楷体_GB2312" pitchFamily="49" charset="-122"/>
              </a:rPr>
              <a:t>p42</a:t>
            </a:r>
            <a:r>
              <a:rPr lang="zh-CN" altLang="en-US" sz="2400" dirty="0" smtClean="0">
                <a:solidFill>
                  <a:srgbClr val="FF00FF"/>
                </a:solidFill>
                <a:latin typeface="楷体_GB2312" pitchFamily="49" charset="-122"/>
                <a:ea typeface="楷体_GB2312" pitchFamily="49" charset="-122"/>
              </a:rPr>
              <a:t>例</a:t>
            </a:r>
            <a:r>
              <a:rPr lang="en-US" altLang="zh-CN" sz="2400" dirty="0">
                <a:solidFill>
                  <a:srgbClr val="FF00FF"/>
                </a:solidFill>
                <a:latin typeface="楷体_GB2312" pitchFamily="49" charset="-122"/>
                <a:ea typeface="楷体_GB2312" pitchFamily="49" charset="-122"/>
              </a:rPr>
              <a:t>2.22</a:t>
            </a:r>
            <a:r>
              <a:rPr lang="zh-CN" altLang="en-US" sz="2400" dirty="0">
                <a:solidFill>
                  <a:srgbClr val="FF00FF"/>
                </a:solidFill>
                <a:latin typeface="楷体_GB2312" pitchFamily="49" charset="-122"/>
                <a:ea typeface="楷体_GB2312" pitchFamily="49" charset="-122"/>
              </a:rPr>
              <a:t>）</a:t>
            </a:r>
          </a:p>
          <a:p>
            <a:pPr>
              <a:buClr>
                <a:srgbClr val="FF3300"/>
              </a:buClr>
              <a:buFont typeface="Wingdings" pitchFamily="2" charset="2"/>
              <a:buNone/>
            </a:pPr>
            <a:r>
              <a:rPr lang="zh-CN" altLang="en-US" sz="2400" dirty="0">
                <a:solidFill>
                  <a:srgbClr val="FF0000"/>
                </a:solidFill>
                <a:latin typeface="楷体_GB2312" pitchFamily="49" charset="-122"/>
                <a:ea typeface="楷体_GB2312" pitchFamily="49" charset="-122"/>
                <a:sym typeface="Symbol" pitchFamily="18" charset="2"/>
              </a:rPr>
              <a:t>  前提：</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x)(P(x)</a:t>
            </a:r>
            <a:r>
              <a:rPr lang="en-US" altLang="zh-CN" sz="2400" dirty="0">
                <a:latin typeface="楷体_GB2312" pitchFamily="49" charset="-122"/>
                <a:ea typeface="楷体_GB2312" pitchFamily="49" charset="-122"/>
                <a:sym typeface="Symbol" pitchFamily="18" charset="2"/>
              </a:rPr>
              <a:t> (</a:t>
            </a:r>
            <a:r>
              <a:rPr lang="en-US" altLang="zh-CN" sz="2400" dirty="0">
                <a:latin typeface="楷体_GB2312" pitchFamily="49" charset="-122"/>
                <a:ea typeface="楷体_GB2312" pitchFamily="49" charset="-122"/>
              </a:rPr>
              <a:t>y)(Q(y) </a:t>
            </a:r>
            <a:r>
              <a:rPr lang="en-US" altLang="zh-CN" sz="2400" dirty="0">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R(</a:t>
            </a:r>
            <a:r>
              <a:rPr lang="en-US" altLang="zh-CN" sz="2400" dirty="0" err="1">
                <a:latin typeface="楷体_GB2312" pitchFamily="49" charset="-122"/>
                <a:ea typeface="楷体_GB2312" pitchFamily="49" charset="-122"/>
              </a:rPr>
              <a:t>x,y</a:t>
            </a:r>
            <a:r>
              <a:rPr lang="en-US" altLang="zh-CN" sz="2400" dirty="0">
                <a:latin typeface="楷体_GB2312" pitchFamily="49" charset="-122"/>
                <a:ea typeface="楷体_GB2312" pitchFamily="49" charset="-122"/>
              </a:rPr>
              <a:t>))),</a:t>
            </a:r>
          </a:p>
          <a:p>
            <a:pPr>
              <a:buClr>
                <a:srgbClr val="FF3300"/>
              </a:buClr>
              <a:buFont typeface="Wingdings" pitchFamily="2" charset="2"/>
              <a:buNone/>
            </a:pPr>
            <a:r>
              <a:rPr lang="en-US" altLang="zh-CN" sz="2400" dirty="0">
                <a:latin typeface="楷体_GB2312" pitchFamily="49" charset="-122"/>
                <a:ea typeface="楷体_GB2312" pitchFamily="49" charset="-122"/>
                <a:sym typeface="Symbol" pitchFamily="18" charset="2"/>
              </a:rPr>
              <a:t>        (x)(P(x)  (</a:t>
            </a:r>
            <a:r>
              <a:rPr lang="en-US" altLang="zh-CN" sz="2400" dirty="0">
                <a:latin typeface="楷体_GB2312" pitchFamily="49" charset="-122"/>
                <a:ea typeface="楷体_GB2312" pitchFamily="49" charset="-122"/>
              </a:rPr>
              <a:t>y)(S(y) </a:t>
            </a:r>
            <a:r>
              <a:rPr lang="en-US" altLang="zh-CN" sz="2400" dirty="0">
                <a:latin typeface="楷体_GB2312" pitchFamily="49" charset="-122"/>
                <a:ea typeface="楷体_GB2312" pitchFamily="49" charset="-122"/>
                <a:sym typeface="Symbol" pitchFamily="18" charset="2"/>
              </a:rPr>
              <a:t>R(</a:t>
            </a:r>
            <a:r>
              <a:rPr lang="en-US" altLang="zh-CN" sz="2400" dirty="0" err="1">
                <a:latin typeface="楷体_GB2312" pitchFamily="49" charset="-122"/>
                <a:ea typeface="楷体_GB2312" pitchFamily="49" charset="-122"/>
                <a:sym typeface="Symbol" pitchFamily="18" charset="2"/>
              </a:rPr>
              <a:t>x,y</a:t>
            </a:r>
            <a:r>
              <a:rPr lang="en-US" altLang="zh-CN" sz="2400" dirty="0">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sym typeface="Symbol" pitchFamily="18" charset="2"/>
              </a:rPr>
              <a:t>  </a:t>
            </a:r>
            <a:r>
              <a:rPr lang="zh-CN" altLang="en-US" sz="2400" dirty="0">
                <a:solidFill>
                  <a:srgbClr val="FF0000"/>
                </a:solidFill>
                <a:latin typeface="楷体_GB2312" pitchFamily="49" charset="-122"/>
                <a:ea typeface="楷体_GB2312" pitchFamily="49" charset="-122"/>
                <a:sym typeface="Symbol" pitchFamily="18" charset="2"/>
              </a:rPr>
              <a:t>结论：</a:t>
            </a:r>
            <a:r>
              <a:rPr lang="zh-CN" altLang="en-US" sz="2400" dirty="0">
                <a:solidFill>
                  <a:srgbClr val="008000"/>
                </a:solidFill>
                <a:latin typeface="楷体_GB2312" pitchFamily="49" charset="-122"/>
                <a:ea typeface="楷体_GB2312" pitchFamily="49" charset="-122"/>
                <a:sym typeface="Symbol" pitchFamily="18" charset="2"/>
              </a:rPr>
              <a:t>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x)(S(x)</a:t>
            </a:r>
            <a:r>
              <a:rPr lang="en-US" altLang="zh-CN" sz="2400" dirty="0">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Q(x))</a:t>
            </a:r>
            <a:r>
              <a:rPr lang="en-US" altLang="zh-CN" sz="2400" dirty="0">
                <a:solidFill>
                  <a:srgbClr val="FF0000"/>
                </a:solidFill>
                <a:latin typeface="楷体_GB2312" pitchFamily="49" charset="-122"/>
                <a:ea typeface="楷体_GB2312" pitchFamily="49" charset="-122"/>
              </a:rPr>
              <a:t> </a:t>
            </a:r>
          </a:p>
          <a:p>
            <a:pPr>
              <a:buClr>
                <a:srgbClr val="FF3300"/>
              </a:buClr>
              <a:buFont typeface="Wingdings" pitchFamily="2" charset="2"/>
              <a:buNone/>
            </a:pPr>
            <a:r>
              <a:rPr lang="en-US" altLang="zh-CN" sz="2400" dirty="0">
                <a:solidFill>
                  <a:srgbClr val="FF0000"/>
                </a:solidFill>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证明：</a:t>
            </a:r>
            <a:r>
              <a:rPr lang="zh-CN" altLang="en-US" sz="2400" dirty="0">
                <a:solidFill>
                  <a:srgbClr val="0000FF"/>
                </a:solidFill>
                <a:latin typeface="楷体_GB2312" pitchFamily="49" charset="-122"/>
                <a:ea typeface="楷体_GB2312" pitchFamily="49" charset="-122"/>
              </a:rPr>
              <a:t>首先将结论的否定作为附加前提，与原有前提</a:t>
            </a:r>
          </a:p>
          <a:p>
            <a:pPr>
              <a:buClr>
                <a:srgbClr val="FF3300"/>
              </a:buClr>
              <a:buFont typeface="Wingdings" pitchFamily="2" charset="2"/>
              <a:buNone/>
            </a:pPr>
            <a:r>
              <a:rPr lang="zh-CN" altLang="en-US" sz="2400" dirty="0">
                <a:solidFill>
                  <a:srgbClr val="0000FF"/>
                </a:solidFill>
                <a:latin typeface="楷体_GB2312" pitchFamily="49" charset="-122"/>
                <a:ea typeface="楷体_GB2312" pitchFamily="49" charset="-122"/>
              </a:rPr>
              <a:t>        一起转化为</a:t>
            </a:r>
            <a:r>
              <a:rPr lang="en-US" altLang="zh-CN" sz="2400" dirty="0" err="1">
                <a:solidFill>
                  <a:srgbClr val="0000FF"/>
                </a:solidFill>
                <a:latin typeface="楷体_GB2312" pitchFamily="49" charset="-122"/>
                <a:ea typeface="楷体_GB2312" pitchFamily="49" charset="-122"/>
              </a:rPr>
              <a:t>Skolem</a:t>
            </a:r>
            <a:r>
              <a:rPr lang="zh-CN" altLang="en-US" sz="2400" dirty="0">
                <a:solidFill>
                  <a:srgbClr val="0000FF"/>
                </a:solidFill>
                <a:latin typeface="楷体_GB2312" pitchFamily="49" charset="-122"/>
                <a:ea typeface="楷体_GB2312" pitchFamily="49" charset="-122"/>
              </a:rPr>
              <a:t>范式：</a:t>
            </a:r>
          </a:p>
          <a:p>
            <a:pPr>
              <a:buClr>
                <a:srgbClr val="FF3300"/>
              </a:buClr>
              <a:buFont typeface="Wingdings" pitchFamily="2" charset="2"/>
              <a:buNone/>
            </a:pPr>
            <a:r>
              <a:rPr lang="zh-CN" altLang="en-US"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en-US" altLang="zh-CN" sz="2400" dirty="0">
                <a:solidFill>
                  <a:srgbClr val="FF0000"/>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P(x)</a:t>
            </a:r>
            <a:r>
              <a:rPr lang="en-US" altLang="zh-CN"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rPr>
              <a:t>y)</a:t>
            </a:r>
            <a:r>
              <a:rPr lang="en-US" altLang="zh-CN" sz="2400" dirty="0">
                <a:solidFill>
                  <a:srgbClr val="CC0099"/>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Q(y) </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R(</a:t>
            </a:r>
            <a:r>
              <a:rPr lang="en-US" altLang="zh-CN" sz="2400" dirty="0" err="1">
                <a:solidFill>
                  <a:srgbClr val="0000FF"/>
                </a:solidFill>
                <a:latin typeface="楷体_GB2312" pitchFamily="49" charset="-122"/>
                <a:ea typeface="楷体_GB2312" pitchFamily="49" charset="-122"/>
              </a:rPr>
              <a:t>x,y</a:t>
            </a:r>
            <a:r>
              <a:rPr lang="en-US" altLang="zh-CN" sz="2400" dirty="0">
                <a:solidFill>
                  <a:srgbClr val="0000FF"/>
                </a:solidFill>
                <a:latin typeface="楷体_GB2312" pitchFamily="49" charset="-122"/>
                <a:ea typeface="楷体_GB2312" pitchFamily="49" charset="-122"/>
              </a:rPr>
              <a:t>)</a:t>
            </a:r>
            <a:r>
              <a:rPr lang="en-US" altLang="zh-CN" sz="2400" dirty="0">
                <a:solidFill>
                  <a:srgbClr val="CC0099"/>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endParaRPr lang="en-US" altLang="zh-CN" sz="2400" dirty="0">
              <a:solidFill>
                <a:srgbClr val="FF0000"/>
              </a:solidFill>
              <a:latin typeface="楷体_GB2312" pitchFamily="49" charset="-122"/>
              <a:ea typeface="楷体_GB2312" pitchFamily="49" charset="-122"/>
            </a:endParaRPr>
          </a:p>
          <a:p>
            <a:pPr>
              <a:buClr>
                <a:srgbClr val="FF3300"/>
              </a:buClr>
              <a:buFont typeface="Wingdings" pitchFamily="2" charset="2"/>
              <a:buNone/>
            </a:pPr>
            <a:r>
              <a:rPr lang="en-US" altLang="zh-CN" sz="2400" dirty="0">
                <a:solidFill>
                  <a:srgbClr val="0000FF"/>
                </a:solidFill>
                <a:latin typeface="楷体_GB2312" pitchFamily="49" charset="-122"/>
                <a:ea typeface="楷体_GB2312" pitchFamily="49" charset="-122"/>
                <a:sym typeface="Symbol" pitchFamily="18" charset="2"/>
              </a:rPr>
              <a:t>           (x)</a:t>
            </a:r>
            <a:r>
              <a:rPr lang="en-US" altLang="zh-CN" sz="2400" dirty="0">
                <a:solidFill>
                  <a:srgbClr val="008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P(x)  (</a:t>
            </a:r>
            <a:r>
              <a:rPr lang="en-US" altLang="zh-CN" sz="2400" dirty="0">
                <a:solidFill>
                  <a:srgbClr val="0000FF"/>
                </a:solidFill>
                <a:latin typeface="楷体_GB2312" pitchFamily="49" charset="-122"/>
                <a:ea typeface="楷体_GB2312" pitchFamily="49" charset="-122"/>
              </a:rPr>
              <a:t>y)</a:t>
            </a:r>
            <a:r>
              <a:rPr lang="en-US" altLang="zh-CN" sz="2400" dirty="0">
                <a:solidFill>
                  <a:srgbClr val="CC0099"/>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S(y) </a:t>
            </a:r>
            <a:r>
              <a:rPr lang="en-US" altLang="zh-CN" sz="2400" dirty="0">
                <a:solidFill>
                  <a:srgbClr val="0000FF"/>
                </a:solidFill>
                <a:latin typeface="楷体_GB2312" pitchFamily="49" charset="-122"/>
                <a:ea typeface="楷体_GB2312" pitchFamily="49" charset="-122"/>
                <a:sym typeface="Symbol" pitchFamily="18" charset="2"/>
              </a:rPr>
              <a:t>R(</a:t>
            </a:r>
            <a:r>
              <a:rPr lang="en-US" altLang="zh-CN" sz="2400" dirty="0" err="1">
                <a:solidFill>
                  <a:srgbClr val="0000FF"/>
                </a:solidFill>
                <a:latin typeface="楷体_GB2312" pitchFamily="49" charset="-122"/>
                <a:ea typeface="楷体_GB2312" pitchFamily="49" charset="-122"/>
                <a:sym typeface="Symbol" pitchFamily="18" charset="2"/>
              </a:rPr>
              <a:t>x,y</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CC0099"/>
                </a:solidFill>
                <a:latin typeface="楷体_GB2312" pitchFamily="49" charset="-122"/>
                <a:ea typeface="楷体_GB2312" pitchFamily="49" charset="-122"/>
                <a:sym typeface="Symbol" pitchFamily="18" charset="2"/>
              </a:rPr>
              <a:t>)</a:t>
            </a:r>
            <a:r>
              <a:rPr lang="en-US" altLang="zh-CN" sz="2400" dirty="0">
                <a:solidFill>
                  <a:srgbClr val="008000"/>
                </a:solidFill>
                <a:latin typeface="楷体_GB2312" pitchFamily="49" charset="-122"/>
                <a:ea typeface="楷体_GB2312" pitchFamily="49" charset="-122"/>
                <a:sym typeface="Symbol" pitchFamily="18" charset="2"/>
              </a:rPr>
              <a:t>) </a:t>
            </a:r>
            <a:r>
              <a:rPr lang="en-US" altLang="zh-CN" sz="2400" dirty="0">
                <a:solidFill>
                  <a:srgbClr val="FF0000"/>
                </a:solidFill>
                <a:latin typeface="楷体_GB2312" pitchFamily="49" charset="-122"/>
                <a:ea typeface="楷体_GB2312" pitchFamily="49" charset="-122"/>
                <a:sym typeface="Symbol" pitchFamily="18" charset="2"/>
              </a:rPr>
              <a:t></a:t>
            </a:r>
          </a:p>
          <a:p>
            <a:pPr>
              <a:buClr>
                <a:srgbClr val="FF3300"/>
              </a:buClr>
              <a:buFont typeface="Wingdings" pitchFamily="2" charset="2"/>
              <a:buNone/>
            </a:pP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en-US" altLang="zh-CN" sz="2400" dirty="0">
                <a:solidFill>
                  <a:srgbClr val="FF0000"/>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S(x)</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zh-CN" altLang="en-US" sz="2400" dirty="0">
                <a:solidFill>
                  <a:srgbClr val="CC0099"/>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Q(x)</a:t>
            </a:r>
            <a:r>
              <a:rPr lang="en-US" altLang="zh-CN" sz="2400" dirty="0">
                <a:solidFill>
                  <a:srgbClr val="FF0000"/>
                </a:solidFill>
                <a:latin typeface="楷体_GB2312" pitchFamily="49" charset="-122"/>
                <a:ea typeface="楷体_GB2312" pitchFamily="49" charset="-122"/>
              </a:rPr>
              <a:t>)</a:t>
            </a:r>
            <a:endParaRPr lang="en-US" altLang="zh-CN" sz="2400" dirty="0">
              <a:solidFill>
                <a:srgbClr val="0000FF"/>
              </a:solidFill>
              <a:latin typeface="楷体_GB2312" pitchFamily="49" charset="-122"/>
              <a:ea typeface="楷体_GB2312" pitchFamily="49" charset="-122"/>
              <a:sym typeface="Symbol" pitchFamily="18" charset="2"/>
            </a:endParaRPr>
          </a:p>
          <a:p>
            <a:pPr>
              <a:buClr>
                <a:srgbClr val="FF3300"/>
              </a:buClr>
              <a:buFont typeface="Wingdings" pitchFamily="2" charset="2"/>
              <a:buNone/>
            </a:pPr>
            <a:r>
              <a:rPr lang="en-US" altLang="zh-CN" sz="2400" dirty="0">
                <a:solidFill>
                  <a:srgbClr val="0000FF"/>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D174454-3FF6-4D03-8590-22FFAF78D498}"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2D4140D5-C744-4566-81C3-8B74DB749525}" type="slidenum">
              <a:rPr lang="en-US" altLang="zh-CN"/>
              <a:pPr/>
              <a:t>68</a:t>
            </a:fld>
            <a:r>
              <a:rPr lang="en-US" altLang="zh-CN"/>
              <a:t>/112</a:t>
            </a:r>
          </a:p>
        </p:txBody>
      </p:sp>
      <p:sp>
        <p:nvSpPr>
          <p:cNvPr id="390146" name="Rectangle 2"/>
          <p:cNvSpPr>
            <a:spLocks noGrp="1" noChangeArrowheads="1"/>
          </p:cNvSpPr>
          <p:nvPr>
            <p:ph type="body" idx="1"/>
          </p:nvPr>
        </p:nvSpPr>
        <p:spPr>
          <a:xfrm>
            <a:off x="1066800" y="1166813"/>
            <a:ext cx="7773988" cy="5349875"/>
          </a:xfrm>
        </p:spPr>
        <p:txBody>
          <a:bodyPr/>
          <a:lstStyle/>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y)</a:t>
            </a:r>
            <a:r>
              <a:rPr lang="en-US" altLang="zh-CN" sz="2400">
                <a:solidFill>
                  <a:srgbClr val="CC0099"/>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P(x) </a:t>
            </a:r>
            <a:r>
              <a:rPr lang="en-US" altLang="zh-CN" sz="2400" noProof="1">
                <a:solidFill>
                  <a:srgbClr val="0000FF"/>
                </a:solidFill>
                <a:latin typeface="楷体_GB2312" pitchFamily="49" charset="-122"/>
                <a:ea typeface="楷体_GB2312" pitchFamily="49" charset="-122"/>
              </a:rPr>
              <a:t>∨</a:t>
            </a:r>
            <a:r>
              <a:rPr lang="en-US" altLang="zh-CN" sz="2400" noProof="1">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Q(y)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R(x,y)</a:t>
            </a:r>
            <a:r>
              <a:rPr lang="en-US" altLang="zh-CN" sz="2400">
                <a:solidFill>
                  <a:srgbClr val="CC0099"/>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sym typeface="Symbol" pitchFamily="18" charset="2"/>
              </a:rPr>
              <a:t></a:t>
            </a:r>
            <a:endParaRPr lang="en-US" altLang="zh-CN" sz="2400">
              <a:solidFill>
                <a:srgbClr val="FF0000"/>
              </a:solidFill>
              <a:latin typeface="楷体_GB2312" pitchFamily="49" charset="-122"/>
              <a:ea typeface="楷体_GB2312" pitchFamily="49" charset="-122"/>
            </a:endParaRP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       (u)</a:t>
            </a:r>
            <a:r>
              <a:rPr lang="en-US" altLang="zh-CN" sz="2400">
                <a:solidFill>
                  <a:srgbClr val="008000"/>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P(u)  (</a:t>
            </a:r>
            <a:r>
              <a:rPr lang="en-US" altLang="zh-CN" sz="2400">
                <a:solidFill>
                  <a:srgbClr val="0000FF"/>
                </a:solidFill>
                <a:latin typeface="楷体_GB2312" pitchFamily="49" charset="-122"/>
                <a:ea typeface="楷体_GB2312" pitchFamily="49" charset="-122"/>
              </a:rPr>
              <a:t>z)</a:t>
            </a:r>
            <a:r>
              <a:rPr lang="en-US" altLang="zh-CN" sz="2400">
                <a:solidFill>
                  <a:srgbClr val="CC0099"/>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S(z)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R(u,z)</a:t>
            </a:r>
            <a:r>
              <a:rPr lang="en-US" altLang="zh-CN" sz="2400">
                <a:solidFill>
                  <a:srgbClr val="CC0099"/>
                </a:solidFill>
                <a:latin typeface="楷体_GB2312" pitchFamily="49" charset="-122"/>
                <a:ea typeface="楷体_GB2312" pitchFamily="49" charset="-122"/>
                <a:sym typeface="Symbol" pitchFamily="18" charset="2"/>
              </a:rPr>
              <a:t>)</a:t>
            </a:r>
            <a:r>
              <a:rPr lang="en-US" altLang="zh-CN" sz="2400">
                <a:solidFill>
                  <a:srgbClr val="008000"/>
                </a:solidFill>
                <a:latin typeface="楷体_GB2312" pitchFamily="49" charset="-122"/>
                <a:ea typeface="楷体_GB2312" pitchFamily="49" charset="-122"/>
                <a:sym typeface="Symbol" pitchFamily="18" charset="2"/>
              </a:rPr>
              <a:t>) </a:t>
            </a:r>
            <a:r>
              <a:rPr lang="en-US" altLang="zh-CN" sz="2400">
                <a:solidFill>
                  <a:srgbClr val="FF0000"/>
                </a:solidFill>
                <a:latin typeface="楷体_GB2312" pitchFamily="49" charset="-122"/>
                <a:ea typeface="楷体_GB2312" pitchFamily="49" charset="-122"/>
                <a:sym typeface="Symbol" pitchFamily="18" charset="2"/>
              </a:rPr>
              <a:t></a:t>
            </a: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rPr>
              <a:t>v)</a:t>
            </a:r>
            <a:r>
              <a:rPr lang="en-US" altLang="zh-CN" sz="2400">
                <a:solidFill>
                  <a:srgbClr val="FF0000"/>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S(v) </a:t>
            </a:r>
            <a:r>
              <a:rPr lang="en-US" altLang="zh-CN"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rPr>
              <a:t>Q(v)</a:t>
            </a:r>
            <a:r>
              <a:rPr lang="en-US" altLang="zh-CN" sz="2400">
                <a:solidFill>
                  <a:srgbClr val="FF0000"/>
                </a:solidFill>
                <a:latin typeface="楷体_GB2312" pitchFamily="49" charset="-122"/>
                <a:ea typeface="楷体_GB2312" pitchFamily="49" charset="-122"/>
              </a:rPr>
              <a:t>)</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 (u) (</a:t>
            </a:r>
            <a:r>
              <a:rPr lang="en-US" altLang="zh-CN" sz="2400">
                <a:solidFill>
                  <a:srgbClr val="B2B2B2"/>
                </a:solidFill>
                <a:latin typeface="楷体_GB2312" pitchFamily="49" charset="-122"/>
                <a:ea typeface="楷体_GB2312" pitchFamily="49" charset="-122"/>
              </a:rPr>
              <a:t>v)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y)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z)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P(x) </a:t>
            </a:r>
            <a:r>
              <a:rPr lang="en-US" altLang="zh-CN" sz="2400" noProof="1">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R(x,y)) </a:t>
            </a:r>
            <a:r>
              <a:rPr lang="en-US" altLang="zh-CN" sz="2400">
                <a:solidFill>
                  <a:srgbClr val="B2B2B2"/>
                </a:solidFill>
                <a:latin typeface="楷体_GB2312" pitchFamily="49" charset="-122"/>
                <a:ea typeface="楷体_GB2312" pitchFamily="49" charset="-122"/>
                <a:sym typeface="Symbol" pitchFamily="18" charset="2"/>
              </a:rPr>
              <a:t>P(u)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R(u,z)) </a:t>
            </a:r>
            <a:r>
              <a:rPr lang="en-US" altLang="zh-CN" sz="2400">
                <a:solidFill>
                  <a:srgbClr val="B2B2B2"/>
                </a:solidFill>
                <a:latin typeface="楷体_GB2312" pitchFamily="49" charset="-122"/>
                <a:ea typeface="楷体_GB2312" pitchFamily="49" charset="-122"/>
              </a:rPr>
              <a:t>S(v) </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rPr>
              <a:t>Q(v)</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y)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z)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P(x) </a:t>
            </a:r>
            <a:r>
              <a:rPr lang="en-US" altLang="zh-CN" sz="2400" noProof="1">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R(x,y)) </a:t>
            </a:r>
            <a:r>
              <a:rPr lang="en-US" altLang="zh-CN" sz="2400">
                <a:solidFill>
                  <a:srgbClr val="B2B2B2"/>
                </a:solidFill>
                <a:latin typeface="楷体_GB2312" pitchFamily="49" charset="-122"/>
                <a:ea typeface="楷体_GB2312" pitchFamily="49" charset="-122"/>
                <a:sym typeface="Symbol" pitchFamily="18" charset="2"/>
              </a:rPr>
              <a:t>P(a)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 </a:t>
            </a:r>
            <a:r>
              <a:rPr lang="en-US" altLang="zh-CN" sz="2400">
                <a:solidFill>
                  <a:srgbClr val="B2B2B2"/>
                </a:solidFill>
                <a:latin typeface="楷体_GB2312" pitchFamily="49" charset="-122"/>
                <a:ea typeface="楷体_GB2312" pitchFamily="49" charset="-122"/>
              </a:rPr>
              <a:t>S(b) </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rPr>
              <a:t>Q(b)   ① </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上面①即为</a:t>
            </a:r>
            <a:r>
              <a:rPr lang="en-US" altLang="zh-CN" sz="2400">
                <a:solidFill>
                  <a:srgbClr val="B2B2B2"/>
                </a:solidFill>
                <a:latin typeface="楷体_GB2312" pitchFamily="49" charset="-122"/>
                <a:ea typeface="楷体_GB2312" pitchFamily="49" charset="-122"/>
              </a:rPr>
              <a:t>Skolem</a:t>
            </a:r>
            <a:r>
              <a:rPr lang="zh-CN" altLang="en-US" sz="2400">
                <a:solidFill>
                  <a:srgbClr val="B2B2B2"/>
                </a:solidFill>
                <a:latin typeface="楷体_GB2312" pitchFamily="49" charset="-122"/>
                <a:ea typeface="楷体_GB2312" pitchFamily="49" charset="-122"/>
              </a:rPr>
              <a:t>范式，由此得到子句集：</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P(x) </a:t>
            </a:r>
            <a:r>
              <a:rPr lang="en-US" altLang="zh-CN" sz="2400" noProof="1">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R(x,y)</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P(a) </a:t>
            </a:r>
            <a:r>
              <a:rPr lang="zh-CN" altLang="en-US"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rPr>
              <a:t>S(b)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Q(b)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CD80816B-CF5F-418C-B86E-53A61E34C1B0}"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B53E1D47-5FC7-4047-9A05-FB9D3F4453CB}" type="slidenum">
              <a:rPr lang="en-US" altLang="zh-CN"/>
              <a:pPr/>
              <a:t>69</a:t>
            </a:fld>
            <a:r>
              <a:rPr lang="en-US" altLang="zh-CN"/>
              <a:t>/112</a:t>
            </a:r>
          </a:p>
        </p:txBody>
      </p:sp>
      <p:sp>
        <p:nvSpPr>
          <p:cNvPr id="403458" name="Rectangle 2"/>
          <p:cNvSpPr>
            <a:spLocks noGrp="1" noChangeArrowheads="1"/>
          </p:cNvSpPr>
          <p:nvPr>
            <p:ph type="body" idx="1"/>
          </p:nvPr>
        </p:nvSpPr>
        <p:spPr>
          <a:xfrm>
            <a:off x="1066800" y="1166813"/>
            <a:ext cx="7773988" cy="5349875"/>
          </a:xfrm>
        </p:spPr>
        <p:txBody>
          <a:bodyPr/>
          <a:lstStyle/>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y)</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P(x) </a:t>
            </a:r>
            <a:r>
              <a:rPr lang="en-US" altLang="zh-CN" sz="2400" noProof="1">
                <a:solidFill>
                  <a:srgbClr val="FF0000"/>
                </a:solidFill>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Q(y) </a:t>
            </a:r>
            <a:r>
              <a:rPr lang="en-US" altLang="zh-CN" sz="2400" noProof="1">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sym typeface="Symbol" pitchFamily="18" charset="2"/>
              </a:rPr>
              <a:t> </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R(x,y))</a:t>
            </a:r>
            <a:r>
              <a:rPr lang="en-US" altLang="zh-CN" sz="2400">
                <a:latin typeface="楷体_GB2312" pitchFamily="49" charset="-122"/>
                <a:ea typeface="楷体_GB2312" pitchFamily="49" charset="-122"/>
              </a:rPr>
              <a:t> </a:t>
            </a:r>
            <a:r>
              <a:rPr lang="en-US" altLang="zh-CN" sz="2400">
                <a:latin typeface="楷体_GB2312" pitchFamily="49" charset="-122"/>
                <a:ea typeface="楷体_GB2312" pitchFamily="49" charset="-122"/>
                <a:sym typeface="Symbol" pitchFamily="18" charset="2"/>
              </a:rPr>
              <a:t></a:t>
            </a:r>
            <a:endParaRPr lang="en-US" altLang="zh-CN" sz="2400">
              <a:latin typeface="楷体_GB2312" pitchFamily="49" charset="-122"/>
              <a:ea typeface="楷体_GB2312" pitchFamily="49" charset="-122"/>
            </a:endParaRPr>
          </a:p>
          <a:p>
            <a:pPr algn="l">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a:t>
            </a:r>
            <a:r>
              <a:rPr lang="en-US" altLang="zh-CN" sz="2400" u="sng">
                <a:latin typeface="楷体_GB2312" pitchFamily="49" charset="-122"/>
                <a:ea typeface="楷体_GB2312" pitchFamily="49" charset="-122"/>
                <a:sym typeface="Symbol" pitchFamily="18" charset="2"/>
              </a:rPr>
              <a:t>(u)</a:t>
            </a:r>
            <a:r>
              <a:rPr lang="en-US" altLang="zh-CN" sz="2400">
                <a:solidFill>
                  <a:srgbClr val="FF00FF"/>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P(u)  </a:t>
            </a:r>
            <a:r>
              <a:rPr lang="en-US" altLang="zh-CN" sz="2400" u="sng">
                <a:latin typeface="楷体_GB2312" pitchFamily="49" charset="-122"/>
                <a:ea typeface="楷体_GB2312" pitchFamily="49" charset="-122"/>
                <a:sym typeface="Symbol" pitchFamily="18" charset="2"/>
              </a:rPr>
              <a:t>(</a:t>
            </a:r>
            <a:r>
              <a:rPr lang="en-US" altLang="zh-CN" sz="2400" u="sng">
                <a:latin typeface="楷体_GB2312" pitchFamily="49" charset="-122"/>
                <a:ea typeface="楷体_GB2312" pitchFamily="49" charset="-122"/>
              </a:rPr>
              <a:t>z)</a:t>
            </a:r>
            <a:r>
              <a:rPr lang="en-US" altLang="zh-CN" sz="2400">
                <a:solidFill>
                  <a:srgbClr val="008000"/>
                </a:solidFill>
                <a:latin typeface="楷体_GB2312" pitchFamily="49" charset="-122"/>
                <a:ea typeface="楷体_GB2312" pitchFamily="49" charset="-122"/>
              </a:rPr>
              <a:t>(</a:t>
            </a:r>
            <a:r>
              <a:rPr lang="zh-CN" altLang="en-US" sz="2400">
                <a:solidFill>
                  <a:srgbClr val="008000"/>
                </a:solidFill>
                <a:latin typeface="楷体_GB2312" pitchFamily="49" charset="-122"/>
                <a:ea typeface="楷体_GB2312" pitchFamily="49" charset="-122"/>
              </a:rPr>
              <a:t>～ </a:t>
            </a:r>
            <a:r>
              <a:rPr lang="en-US" altLang="zh-CN" sz="2400">
                <a:solidFill>
                  <a:srgbClr val="008000"/>
                </a:solidFill>
                <a:latin typeface="楷体_GB2312" pitchFamily="49" charset="-122"/>
                <a:ea typeface="楷体_GB2312" pitchFamily="49" charset="-122"/>
              </a:rPr>
              <a:t>S(z) </a:t>
            </a:r>
            <a:r>
              <a:rPr lang="en-US" altLang="zh-CN" sz="2400" noProof="1">
                <a:solidFill>
                  <a:srgbClr val="008000"/>
                </a:solidFill>
                <a:latin typeface="楷体_GB2312" pitchFamily="49" charset="-122"/>
                <a:ea typeface="楷体_GB2312" pitchFamily="49" charset="-122"/>
              </a:rPr>
              <a:t>∨</a:t>
            </a:r>
            <a:r>
              <a:rPr lang="en-US" altLang="zh-CN" sz="2400">
                <a:solidFill>
                  <a:srgbClr val="008000"/>
                </a:solidFill>
                <a:latin typeface="楷体_GB2312" pitchFamily="49" charset="-122"/>
                <a:ea typeface="楷体_GB2312" pitchFamily="49" charset="-122"/>
                <a:sym typeface="Symbol" pitchFamily="18" charset="2"/>
              </a:rPr>
              <a:t> R(u,z))</a:t>
            </a:r>
            <a:r>
              <a:rPr lang="en-US" altLang="zh-CN" sz="2400">
                <a:solidFill>
                  <a:srgbClr val="FF00FF"/>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 </a:t>
            </a:r>
          </a:p>
          <a:p>
            <a:pPr algn="l">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a:t>
            </a:r>
            <a:r>
              <a:rPr lang="en-US" altLang="zh-CN" sz="2400" u="sng">
                <a:latin typeface="楷体_GB2312" pitchFamily="49" charset="-122"/>
                <a:ea typeface="楷体_GB2312" pitchFamily="49" charset="-122"/>
                <a:sym typeface="Symbol" pitchFamily="18" charset="2"/>
              </a:rPr>
              <a:t>(</a:t>
            </a:r>
            <a:r>
              <a:rPr lang="en-US" altLang="zh-CN" sz="2400" u="sng">
                <a:latin typeface="楷体_GB2312" pitchFamily="49" charset="-122"/>
                <a:ea typeface="楷体_GB2312" pitchFamily="49" charset="-122"/>
              </a:rPr>
              <a:t>v)</a:t>
            </a:r>
            <a:r>
              <a:rPr lang="en-US" altLang="zh-CN" sz="2400">
                <a:solidFill>
                  <a:srgbClr val="6600CC"/>
                </a:solidFill>
                <a:latin typeface="楷体_GB2312" pitchFamily="49" charset="-122"/>
                <a:ea typeface="楷体_GB2312" pitchFamily="49" charset="-122"/>
              </a:rPr>
              <a:t>(S(v) </a:t>
            </a:r>
            <a:r>
              <a:rPr lang="en-US" altLang="zh-CN" sz="2400">
                <a:solidFill>
                  <a:srgbClr val="6600CC"/>
                </a:solidFill>
                <a:latin typeface="楷体_GB2312" pitchFamily="49" charset="-122"/>
                <a:ea typeface="楷体_GB2312" pitchFamily="49" charset="-122"/>
                <a:sym typeface="Symbol" pitchFamily="18" charset="2"/>
              </a:rPr>
              <a:t> </a:t>
            </a:r>
            <a:r>
              <a:rPr lang="en-US" altLang="zh-CN" sz="2400">
                <a:solidFill>
                  <a:srgbClr val="6600CC"/>
                </a:solidFill>
                <a:latin typeface="楷体_GB2312" pitchFamily="49" charset="-122"/>
                <a:ea typeface="楷体_GB2312" pitchFamily="49" charset="-122"/>
              </a:rPr>
              <a:t>Q(v)</a:t>
            </a:r>
            <a:r>
              <a:rPr lang="en-US" altLang="zh-CN" sz="2400">
                <a:latin typeface="楷体_GB2312" pitchFamily="49" charset="-122"/>
                <a:ea typeface="楷体_GB2312" pitchFamily="49" charset="-122"/>
              </a:rPr>
              <a:t>)</a:t>
            </a: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 </a:t>
            </a:r>
            <a:r>
              <a:rPr lang="en-US" altLang="zh-CN" sz="2400" u="sng">
                <a:solidFill>
                  <a:srgbClr val="0000FF"/>
                </a:solidFill>
                <a:latin typeface="楷体_GB2312" pitchFamily="49" charset="-122"/>
                <a:ea typeface="楷体_GB2312" pitchFamily="49" charset="-122"/>
                <a:sym typeface="Symbol" pitchFamily="18" charset="2"/>
              </a:rPr>
              <a:t>(u) (</a:t>
            </a:r>
            <a:r>
              <a:rPr lang="en-US" altLang="zh-CN" sz="2400" u="sng">
                <a:solidFill>
                  <a:srgbClr val="0000FF"/>
                </a:solidFill>
                <a:latin typeface="楷体_GB2312" pitchFamily="49" charset="-122"/>
                <a:ea typeface="楷体_GB2312" pitchFamily="49" charset="-122"/>
              </a:rPr>
              <a:t>v)</a:t>
            </a:r>
            <a:r>
              <a:rPr lang="en-US" altLang="zh-CN" sz="2400">
                <a:solidFill>
                  <a:srgbClr val="FF0000"/>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y) </a:t>
            </a:r>
            <a:r>
              <a:rPr lang="en-US" altLang="zh-CN" sz="2400" u="sng">
                <a:solidFill>
                  <a:srgbClr val="0000FF"/>
                </a:solidFill>
                <a:latin typeface="楷体_GB2312" pitchFamily="49" charset="-122"/>
                <a:ea typeface="楷体_GB2312" pitchFamily="49" charset="-122"/>
                <a:sym typeface="Symbol" pitchFamily="18" charset="2"/>
              </a:rPr>
              <a:t>(</a:t>
            </a:r>
            <a:r>
              <a:rPr lang="en-US" altLang="zh-CN" sz="2400" u="sng">
                <a:solidFill>
                  <a:srgbClr val="0000FF"/>
                </a:solidFill>
                <a:latin typeface="楷体_GB2312" pitchFamily="49" charset="-122"/>
                <a:ea typeface="楷体_GB2312" pitchFamily="49" charset="-122"/>
              </a:rPr>
              <a:t>z)</a:t>
            </a:r>
            <a:r>
              <a:rPr lang="en-US" altLang="zh-CN" sz="2400">
                <a:solidFill>
                  <a:srgbClr val="CC0099"/>
                </a:solidFill>
                <a:latin typeface="楷体_GB2312" pitchFamily="49" charset="-122"/>
                <a:ea typeface="楷体_GB2312" pitchFamily="49" charset="-122"/>
              </a:rPr>
              <a:t> </a:t>
            </a:r>
            <a:r>
              <a:rPr lang="en-US" altLang="zh-CN" sz="2400">
                <a:solidFill>
                  <a:srgbClr val="008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P(x) </a:t>
            </a:r>
            <a:r>
              <a:rPr lang="en-US" altLang="zh-CN" sz="2400" noProof="1">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Q(y) </a:t>
            </a:r>
            <a:r>
              <a:rPr lang="en-US" altLang="zh-CN" sz="2400" noProof="1">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sym typeface="Symbol" pitchFamily="18" charset="2"/>
              </a:rPr>
              <a:t> </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R(x,y)) </a:t>
            </a:r>
            <a:r>
              <a:rPr lang="en-US" altLang="zh-CN" sz="2400">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P(u) </a:t>
            </a:r>
            <a:r>
              <a:rPr lang="en-US" altLang="zh-CN" sz="2400">
                <a:solidFill>
                  <a:srgbClr val="008000"/>
                </a:solidFill>
                <a:latin typeface="楷体_GB2312" pitchFamily="49" charset="-122"/>
                <a:ea typeface="楷体_GB2312" pitchFamily="49" charset="-122"/>
              </a:rPr>
              <a:t>(</a:t>
            </a:r>
            <a:r>
              <a:rPr lang="zh-CN" altLang="en-US" sz="2400">
                <a:solidFill>
                  <a:srgbClr val="008000"/>
                </a:solidFill>
                <a:latin typeface="楷体_GB2312" pitchFamily="49" charset="-122"/>
                <a:ea typeface="楷体_GB2312" pitchFamily="49" charset="-122"/>
              </a:rPr>
              <a:t>～ </a:t>
            </a:r>
            <a:r>
              <a:rPr lang="en-US" altLang="zh-CN" sz="2400">
                <a:solidFill>
                  <a:srgbClr val="008000"/>
                </a:solidFill>
                <a:latin typeface="楷体_GB2312" pitchFamily="49" charset="-122"/>
                <a:ea typeface="楷体_GB2312" pitchFamily="49" charset="-122"/>
              </a:rPr>
              <a:t>S(z) </a:t>
            </a:r>
            <a:r>
              <a:rPr lang="en-US" altLang="zh-CN" sz="2400" noProof="1">
                <a:solidFill>
                  <a:srgbClr val="008000"/>
                </a:solidFill>
                <a:latin typeface="楷体_GB2312" pitchFamily="49" charset="-122"/>
                <a:ea typeface="楷体_GB2312" pitchFamily="49" charset="-122"/>
              </a:rPr>
              <a:t>∨</a:t>
            </a:r>
            <a:r>
              <a:rPr lang="en-US" altLang="zh-CN" sz="2400">
                <a:solidFill>
                  <a:srgbClr val="008000"/>
                </a:solidFill>
                <a:latin typeface="楷体_GB2312" pitchFamily="49" charset="-122"/>
                <a:ea typeface="楷体_GB2312" pitchFamily="49" charset="-122"/>
                <a:sym typeface="Symbol" pitchFamily="18" charset="2"/>
              </a:rPr>
              <a:t> R(u,z)</a:t>
            </a:r>
            <a:r>
              <a:rPr lang="en-US" altLang="zh-CN" sz="2400">
                <a:solidFill>
                  <a:srgbClr val="CC0099"/>
                </a:solidFill>
                <a:latin typeface="楷体_GB2312" pitchFamily="49" charset="-122"/>
                <a:ea typeface="楷体_GB2312" pitchFamily="49" charset="-122"/>
                <a:sym typeface="Symbol" pitchFamily="18" charset="2"/>
              </a:rPr>
              <a:t>)</a:t>
            </a:r>
            <a:r>
              <a:rPr lang="en-US" altLang="zh-CN" sz="2400">
                <a:solidFill>
                  <a:srgbClr val="008000"/>
                </a:solidFill>
                <a:latin typeface="楷体_GB2312" pitchFamily="49" charset="-122"/>
                <a:ea typeface="楷体_GB2312" pitchFamily="49" charset="-122"/>
                <a:sym typeface="Symbol" pitchFamily="18" charset="2"/>
              </a:rPr>
              <a:t> </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solidFill>
                  <a:srgbClr val="6600CC"/>
                </a:solidFill>
                <a:latin typeface="楷体_GB2312" pitchFamily="49" charset="-122"/>
                <a:ea typeface="楷体_GB2312" pitchFamily="49" charset="-122"/>
                <a:sym typeface="Symbol" pitchFamily="18" charset="2"/>
              </a:rPr>
              <a:t>(</a:t>
            </a:r>
            <a:r>
              <a:rPr lang="en-US" altLang="zh-CN" sz="2400">
                <a:solidFill>
                  <a:srgbClr val="6600CC"/>
                </a:solidFill>
                <a:latin typeface="楷体_GB2312" pitchFamily="49" charset="-122"/>
                <a:ea typeface="楷体_GB2312" pitchFamily="49" charset="-122"/>
              </a:rPr>
              <a:t>S(v)</a:t>
            </a:r>
            <a:r>
              <a:rPr lang="en-US" altLang="zh-CN" sz="2400">
                <a:solidFill>
                  <a:srgbClr val="0000FF"/>
                </a:solidFill>
                <a:latin typeface="楷体_GB2312" pitchFamily="49" charset="-122"/>
                <a:ea typeface="楷体_GB2312" pitchFamily="49" charset="-122"/>
              </a:rPr>
              <a:t> </a:t>
            </a:r>
            <a:r>
              <a:rPr lang="en-US" altLang="zh-CN" sz="2400">
                <a:solidFill>
                  <a:srgbClr val="6600CC"/>
                </a:solidFill>
                <a:latin typeface="楷体_GB2312" pitchFamily="49" charset="-122"/>
                <a:ea typeface="楷体_GB2312" pitchFamily="49" charset="-122"/>
                <a:sym typeface="Symbol" pitchFamily="18" charset="2"/>
              </a:rPr>
              <a:t> </a:t>
            </a:r>
            <a:r>
              <a:rPr lang="en-US" altLang="zh-CN" sz="2400">
                <a:solidFill>
                  <a:srgbClr val="6600CC"/>
                </a:solidFill>
                <a:latin typeface="楷体_GB2312" pitchFamily="49" charset="-122"/>
                <a:ea typeface="楷体_GB2312" pitchFamily="49" charset="-122"/>
              </a:rPr>
              <a:t>Q(v))</a:t>
            </a:r>
            <a:r>
              <a:rPr lang="en-US" altLang="zh-CN" sz="2400">
                <a:solidFill>
                  <a:srgbClr val="FF00FF"/>
                </a:solidFill>
                <a:latin typeface="楷体_GB2312" pitchFamily="49" charset="-122"/>
                <a:ea typeface="楷体_GB2312" pitchFamily="49" charset="-122"/>
              </a:rPr>
              <a:t>]</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y) </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z)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P(x) </a:t>
            </a:r>
            <a:r>
              <a:rPr lang="en-US" altLang="zh-CN" sz="2400" noProof="1">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R(x,y)) </a:t>
            </a:r>
            <a:r>
              <a:rPr lang="en-US" altLang="zh-CN" sz="2400">
                <a:solidFill>
                  <a:srgbClr val="B2B2B2"/>
                </a:solidFill>
                <a:latin typeface="楷体_GB2312" pitchFamily="49" charset="-122"/>
                <a:ea typeface="楷体_GB2312" pitchFamily="49" charset="-122"/>
                <a:sym typeface="Symbol" pitchFamily="18" charset="2"/>
              </a:rPr>
              <a:t>P(a) </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 </a:t>
            </a:r>
            <a:r>
              <a:rPr lang="en-US" altLang="zh-CN" sz="2400">
                <a:solidFill>
                  <a:srgbClr val="B2B2B2"/>
                </a:solidFill>
                <a:latin typeface="楷体_GB2312" pitchFamily="49" charset="-122"/>
                <a:ea typeface="楷体_GB2312" pitchFamily="49" charset="-122"/>
              </a:rPr>
              <a:t>S(b) </a:t>
            </a:r>
            <a:r>
              <a:rPr lang="en-US" altLang="zh-CN"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rPr>
              <a:t>Q(b)   ① </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上面①即为</a:t>
            </a:r>
            <a:r>
              <a:rPr lang="en-US" altLang="zh-CN" sz="2400">
                <a:solidFill>
                  <a:srgbClr val="B2B2B2"/>
                </a:solidFill>
                <a:latin typeface="楷体_GB2312" pitchFamily="49" charset="-122"/>
                <a:ea typeface="楷体_GB2312" pitchFamily="49" charset="-122"/>
              </a:rPr>
              <a:t>Skolem</a:t>
            </a:r>
            <a:r>
              <a:rPr lang="zh-CN" altLang="en-US" sz="2400">
                <a:solidFill>
                  <a:srgbClr val="B2B2B2"/>
                </a:solidFill>
                <a:latin typeface="楷体_GB2312" pitchFamily="49" charset="-122"/>
                <a:ea typeface="楷体_GB2312" pitchFamily="49" charset="-122"/>
              </a:rPr>
              <a:t>范式，由此得到子句集：</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P(x) </a:t>
            </a:r>
            <a:r>
              <a:rPr lang="en-US" altLang="zh-CN" sz="2400" noProof="1">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R(x,y)</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P(a) </a:t>
            </a:r>
            <a:r>
              <a:rPr lang="zh-CN" altLang="en-US"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rPr>
              <a:t>S(b)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Q(b)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08BBCE9-16F8-4C14-B2ED-4412DB0C62AD}"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E8F6E660-4BB1-4DCF-BD8C-F4C05FC95928}" type="slidenum">
              <a:rPr lang="en-US" altLang="zh-CN"/>
              <a:pPr/>
              <a:t>7</a:t>
            </a:fld>
            <a:r>
              <a:rPr lang="en-US" altLang="zh-CN"/>
              <a:t>/112</a:t>
            </a:r>
          </a:p>
        </p:txBody>
      </p:sp>
      <p:sp>
        <p:nvSpPr>
          <p:cNvPr id="351234"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51235" name="Rectangle 3"/>
          <p:cNvSpPr>
            <a:spLocks noGrp="1" noChangeArrowheads="1"/>
          </p:cNvSpPr>
          <p:nvPr>
            <p:ph type="body" idx="1"/>
          </p:nvPr>
        </p:nvSpPr>
        <p:spPr>
          <a:xfrm>
            <a:off x="1066800" y="1066800"/>
            <a:ext cx="7848600" cy="676275"/>
          </a:xfrm>
        </p:spPr>
        <p:txBody>
          <a:bodyPr/>
          <a:lstStyle/>
          <a:p>
            <a:pPr>
              <a:buClr>
                <a:srgbClr val="FF3300"/>
              </a:buClr>
              <a:buFont typeface="Wingdings" pitchFamily="2" charset="2"/>
              <a:buChar char="n"/>
            </a:pPr>
            <a:r>
              <a:rPr lang="zh-CN" altLang="en-US" sz="3200">
                <a:solidFill>
                  <a:srgbClr val="0000FF"/>
                </a:solidFill>
                <a:latin typeface="楷体_GB2312" pitchFamily="49" charset="-122"/>
                <a:ea typeface="楷体_GB2312" pitchFamily="49" charset="-122"/>
              </a:rPr>
              <a:t>量词的四条重要的推理规则：</a:t>
            </a:r>
          </a:p>
        </p:txBody>
      </p:sp>
      <p:sp>
        <p:nvSpPr>
          <p:cNvPr id="351236" name="Rectangle 4"/>
          <p:cNvSpPr>
            <a:spLocks noChangeArrowheads="1"/>
          </p:cNvSpPr>
          <p:nvPr/>
        </p:nvSpPr>
        <p:spPr bwMode="auto">
          <a:xfrm>
            <a:off x="1066800" y="1752600"/>
            <a:ext cx="76962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dirty="0">
                <a:solidFill>
                  <a:srgbClr val="FF3300"/>
                </a:solidFill>
                <a:latin typeface="黑体" pitchFamily="2" charset="-122"/>
                <a:ea typeface="黑体" pitchFamily="2" charset="-122"/>
              </a:rPr>
              <a:t>1) </a:t>
            </a:r>
            <a:r>
              <a:rPr lang="en-US" altLang="zh-CN" dirty="0">
                <a:solidFill>
                  <a:srgbClr val="FF3300"/>
                </a:solidFill>
                <a:latin typeface="楷体_GB2312" pitchFamily="49" charset="-122"/>
                <a:ea typeface="楷体_GB2312" pitchFamily="49" charset="-122"/>
              </a:rPr>
              <a:t>US</a:t>
            </a:r>
            <a:r>
              <a:rPr lang="zh-CN" altLang="en-US" dirty="0">
                <a:solidFill>
                  <a:srgbClr val="FF3300"/>
                </a:solidFill>
                <a:latin typeface="楷体_GB2312" pitchFamily="49" charset="-122"/>
                <a:ea typeface="楷体_GB2312" pitchFamily="49" charset="-122"/>
              </a:rPr>
              <a:t>规则</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全称指定规则、全称量词消去规则</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a:t>
            </a:r>
            <a:r>
              <a:rPr lang="zh-CN" altLang="en-US" b="0" dirty="0">
                <a:latin typeface="黑体" pitchFamily="2" charset="-122"/>
                <a:ea typeface="黑体" pitchFamily="2" charset="-122"/>
              </a:rPr>
              <a:t>	     </a:t>
            </a:r>
          </a:p>
          <a:p>
            <a:pPr marL="342900" indent="-342900" algn="just">
              <a:buClr>
                <a:srgbClr val="FF3300"/>
              </a:buClr>
            </a:pPr>
            <a:r>
              <a:rPr lang="zh-CN" altLang="en-US" b="0" dirty="0">
                <a:latin typeface="黑体" pitchFamily="2" charset="-122"/>
                <a:ea typeface="黑体" pitchFamily="2" charset="-122"/>
              </a:rPr>
              <a:t>          </a:t>
            </a:r>
            <a:r>
              <a:rPr lang="en-US" altLang="zh-CN" b="0" dirty="0">
                <a:latin typeface="黑体" pitchFamily="2" charset="-122"/>
                <a:ea typeface="黑体" pitchFamily="2" charset="-122"/>
              </a:rPr>
              <a:t>(x)G(x)G(y) </a:t>
            </a:r>
            <a:r>
              <a:rPr lang="en-US" altLang="zh-CN" b="0" dirty="0"/>
              <a:t>①</a:t>
            </a:r>
          </a:p>
          <a:p>
            <a:pPr marL="342900" indent="-342900" algn="just">
              <a:buClr>
                <a:srgbClr val="FF3300"/>
              </a:buClr>
            </a:pPr>
            <a:r>
              <a:rPr lang="en-US" altLang="zh-CN" b="0" dirty="0"/>
              <a:t>    </a:t>
            </a:r>
            <a:r>
              <a:rPr lang="zh-CN" altLang="en-US" b="0" dirty="0">
                <a:latin typeface="楷体_GB2312" pitchFamily="49" charset="-122"/>
                <a:ea typeface="楷体_GB2312" pitchFamily="49" charset="-122"/>
              </a:rPr>
              <a:t>或    </a:t>
            </a:r>
            <a:r>
              <a:rPr lang="en-US" altLang="zh-CN" b="0" dirty="0">
                <a:latin typeface="楷体_GB2312" pitchFamily="49" charset="-122"/>
                <a:ea typeface="楷体_GB2312" pitchFamily="49" charset="-122"/>
              </a:rPr>
              <a:t>(x)G(x)G(c) ②</a:t>
            </a:r>
          </a:p>
          <a:p>
            <a:pPr marL="342900" indent="-342900" algn="just">
              <a:buClr>
                <a:srgbClr val="FF3300"/>
              </a:buClr>
              <a:buSzPct val="75000"/>
              <a:buFont typeface="Wingdings" pitchFamily="2" charset="2"/>
              <a:buChar char="n"/>
            </a:pPr>
            <a:r>
              <a:rPr lang="zh-CN" altLang="en-US" dirty="0">
                <a:solidFill>
                  <a:srgbClr val="FF0000"/>
                </a:solidFill>
                <a:latin typeface="楷体_GB2312" pitchFamily="49" charset="-122"/>
                <a:ea typeface="楷体_GB2312" pitchFamily="49" charset="-122"/>
              </a:rPr>
              <a:t>注意：</a:t>
            </a:r>
            <a:r>
              <a:rPr lang="zh-CN" altLang="en-US" dirty="0">
                <a:solidFill>
                  <a:srgbClr val="0000FF"/>
                </a:solidFill>
                <a:latin typeface="楷体_GB2312" pitchFamily="49" charset="-122"/>
                <a:ea typeface="楷体_GB2312" pitchFamily="49" charset="-122"/>
              </a:rPr>
              <a:t>以上</a:t>
            </a: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公式的</a:t>
            </a:r>
            <a:r>
              <a:rPr lang="zh-CN" altLang="en-US" dirty="0">
                <a:solidFill>
                  <a:srgbClr val="FF0000"/>
                </a:solidFill>
                <a:latin typeface="楷体_GB2312" pitchFamily="49" charset="-122"/>
                <a:ea typeface="楷体_GB2312" pitchFamily="49" charset="-122"/>
              </a:rPr>
              <a:t>成立条件：</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1</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是任意的不在</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）中受约束出现的个体变项；</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为任意个体变项；</a:t>
            </a:r>
          </a:p>
          <a:p>
            <a:pPr marL="342900" indent="-342900" algn="just">
              <a:buClr>
                <a:srgbClr val="FF3300"/>
              </a:buClr>
              <a:buSzPct val="75000"/>
              <a:buFont typeface="Wingdings" pitchFamily="2" charset="2"/>
              <a:buChar char="n"/>
            </a:pPr>
            <a:r>
              <a:rPr lang="en-US" altLang="zh-CN" dirty="0">
                <a:solidFill>
                  <a:srgbClr val="FF0000"/>
                </a:solidFill>
                <a:latin typeface="楷体_GB2312" pitchFamily="49" charset="-122"/>
                <a:ea typeface="楷体_GB2312" pitchFamily="49" charset="-122"/>
              </a:rPr>
              <a:t>US</a:t>
            </a:r>
            <a:r>
              <a:rPr lang="zh-CN" altLang="en-US" dirty="0">
                <a:solidFill>
                  <a:srgbClr val="FF0000"/>
                </a:solidFill>
                <a:latin typeface="楷体_GB2312" pitchFamily="49" charset="-122"/>
                <a:ea typeface="楷体_GB2312" pitchFamily="49" charset="-122"/>
              </a:rPr>
              <a:t>规则表明</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每一个均成立，则其中任一个也必成立</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a:t>
            </a:r>
            <a:r>
              <a:rPr lang="zh-CN" altLang="en-US" dirty="0">
                <a:solidFill>
                  <a:srgbClr val="FF3300"/>
                </a:solidFill>
                <a:latin typeface="黑体" pitchFamily="2" charset="-122"/>
                <a:ea typeface="黑体" pitchFamily="2" charset="-122"/>
              </a:rPr>
              <a:t> </a:t>
            </a:r>
            <a:endParaRPr lang="zh-CN" altLang="en-US" dirty="0">
              <a:solidFill>
                <a:srgbClr val="DDDDDD"/>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9482F95-583B-4AF9-A5C2-C20E31C98FB6}"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4A1D458A-E376-4D2B-9750-EBADFB48559A}" type="slidenum">
              <a:rPr lang="en-US" altLang="zh-CN"/>
              <a:pPr/>
              <a:t>70</a:t>
            </a:fld>
            <a:r>
              <a:rPr lang="en-US" altLang="zh-CN"/>
              <a:t>/112</a:t>
            </a:r>
          </a:p>
        </p:txBody>
      </p:sp>
      <p:sp>
        <p:nvSpPr>
          <p:cNvPr id="402434" name="Rectangle 2"/>
          <p:cNvSpPr>
            <a:spLocks noGrp="1" noChangeArrowheads="1"/>
          </p:cNvSpPr>
          <p:nvPr>
            <p:ph type="body" idx="1"/>
          </p:nvPr>
        </p:nvSpPr>
        <p:spPr>
          <a:xfrm>
            <a:off x="1066800" y="1166813"/>
            <a:ext cx="7773988" cy="5349875"/>
          </a:xfrm>
        </p:spPr>
        <p:txBody>
          <a:bodyPr/>
          <a:lstStyle/>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y)(</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P(x) </a:t>
            </a:r>
            <a:r>
              <a:rPr lang="en-US" altLang="zh-CN" sz="2400" noProof="1">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Q(y) </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R(x,y)) </a:t>
            </a:r>
            <a:r>
              <a:rPr lang="en-US" altLang="zh-CN" sz="2400">
                <a:latin typeface="楷体_GB2312" pitchFamily="49" charset="-122"/>
                <a:ea typeface="楷体_GB2312" pitchFamily="49" charset="-122"/>
                <a:sym typeface="Symbol" pitchFamily="18" charset="2"/>
              </a:rPr>
              <a:t></a:t>
            </a:r>
            <a:endParaRPr lang="en-US" altLang="zh-CN" sz="2400">
              <a:latin typeface="楷体_GB2312" pitchFamily="49" charset="-122"/>
              <a:ea typeface="楷体_GB2312" pitchFamily="49" charset="-122"/>
            </a:endParaRPr>
          </a:p>
          <a:p>
            <a:pPr algn="l">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(u)(P(u)  (</a:t>
            </a:r>
            <a:r>
              <a:rPr lang="en-US" altLang="zh-CN" sz="2400">
                <a:latin typeface="楷体_GB2312" pitchFamily="49" charset="-122"/>
                <a:ea typeface="楷体_GB2312" pitchFamily="49" charset="-122"/>
              </a:rPr>
              <a:t>z)(</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S(z) </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 R(u,z))) </a:t>
            </a:r>
          </a:p>
          <a:p>
            <a:pPr algn="l">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rPr>
              <a:t>v)(S(v) </a:t>
            </a:r>
            <a:r>
              <a:rPr lang="en-US" altLang="zh-CN"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rPr>
              <a:t>Q(v))</a:t>
            </a:r>
          </a:p>
          <a:p>
            <a:pPr algn="l">
              <a:buClr>
                <a:srgbClr val="FF3300"/>
              </a:buClr>
              <a:buFont typeface="Wingdings" pitchFamily="2" charset="2"/>
              <a:buNone/>
            </a:pPr>
            <a:r>
              <a:rPr lang="en-US" altLang="zh-CN" sz="2400">
                <a:latin typeface="楷体_GB2312" pitchFamily="49" charset="-122"/>
                <a:ea typeface="楷体_GB2312" pitchFamily="49" charset="-122"/>
                <a:sym typeface="Symbol" pitchFamily="18" charset="2"/>
              </a:rPr>
              <a:t> (u) (</a:t>
            </a:r>
            <a:r>
              <a:rPr lang="en-US" altLang="zh-CN" sz="2400">
                <a:latin typeface="楷体_GB2312" pitchFamily="49" charset="-122"/>
                <a:ea typeface="楷体_GB2312" pitchFamily="49" charset="-122"/>
              </a:rPr>
              <a:t>v)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x)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y)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z)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P(x) </a:t>
            </a:r>
            <a:r>
              <a:rPr lang="en-US" altLang="zh-CN" sz="2400" noProof="1">
                <a:latin typeface="楷体_GB2312" pitchFamily="49" charset="-122"/>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Q(y) </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R(x,y)) </a:t>
            </a:r>
            <a:r>
              <a:rPr lang="en-US" altLang="zh-CN" sz="2400">
                <a:latin typeface="楷体_GB2312" pitchFamily="49" charset="-122"/>
                <a:ea typeface="楷体_GB2312" pitchFamily="49" charset="-122"/>
                <a:sym typeface="Symbol" pitchFamily="18" charset="2"/>
              </a:rPr>
              <a:t>P(u) </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S(z) </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 R(u,z)) </a:t>
            </a:r>
            <a:r>
              <a:rPr lang="en-US" altLang="zh-CN" sz="2400">
                <a:latin typeface="楷体_GB2312" pitchFamily="49" charset="-122"/>
                <a:ea typeface="楷体_GB2312" pitchFamily="49" charset="-122"/>
              </a:rPr>
              <a:t>S(v) </a:t>
            </a:r>
            <a:r>
              <a:rPr lang="en-US" altLang="zh-CN" sz="2400">
                <a:latin typeface="楷体_GB2312" pitchFamily="49" charset="-122"/>
                <a:ea typeface="楷体_GB2312" pitchFamily="49" charset="-122"/>
                <a:sym typeface="Symbol" pitchFamily="18" charset="2"/>
              </a:rPr>
              <a:t> </a:t>
            </a:r>
            <a:r>
              <a:rPr lang="en-US" altLang="zh-CN" sz="2400">
                <a:latin typeface="楷体_GB2312" pitchFamily="49" charset="-122"/>
                <a:ea typeface="楷体_GB2312" pitchFamily="49" charset="-122"/>
              </a:rPr>
              <a:t>Q(v)</a:t>
            </a: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y)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z)</a:t>
            </a:r>
            <a:r>
              <a:rPr lang="en-US" altLang="zh-CN" sz="2400">
                <a:solidFill>
                  <a:srgbClr val="CC0099"/>
                </a:solidFill>
                <a:latin typeface="楷体_GB2312" pitchFamily="49" charset="-122"/>
                <a:ea typeface="楷体_GB2312" pitchFamily="49" charset="-122"/>
              </a:rPr>
              <a:t> (</a:t>
            </a:r>
            <a:r>
              <a:rPr lang="en-US" altLang="zh-CN" sz="2400">
                <a:solidFill>
                  <a:srgbClr val="008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P(x) </a:t>
            </a:r>
            <a:r>
              <a:rPr lang="en-US" altLang="zh-CN" sz="2400" noProof="1">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Q(y)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R(x,y)</a:t>
            </a:r>
            <a:r>
              <a:rPr lang="en-US" altLang="zh-CN" sz="2400">
                <a:solidFill>
                  <a:srgbClr val="008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P(a) </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S(z)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R(a,z)</a:t>
            </a:r>
            <a:r>
              <a:rPr lang="en-US" altLang="zh-CN" sz="2400">
                <a:latin typeface="楷体_GB2312" pitchFamily="49" charset="-122"/>
                <a:ea typeface="楷体_GB2312" pitchFamily="49" charset="-122"/>
                <a:sym typeface="Symbol" pitchFamily="18" charset="2"/>
              </a:rPr>
              <a:t>)</a:t>
            </a:r>
            <a:r>
              <a:rPr lang="en-US" altLang="zh-CN" sz="2400">
                <a:solidFill>
                  <a:srgbClr val="008000"/>
                </a:solidFill>
                <a:latin typeface="楷体_GB2312" pitchFamily="49" charset="-122"/>
                <a:ea typeface="楷体_GB2312" pitchFamily="49" charset="-122"/>
                <a:sym typeface="Symbol" pitchFamily="18" charset="2"/>
              </a:rPr>
              <a:t> </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S(b) </a:t>
            </a:r>
            <a:r>
              <a:rPr lang="en-US" altLang="zh-CN" sz="2400">
                <a:solidFill>
                  <a:srgbClr val="0000FF"/>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rPr>
              <a:t>Q(b)</a:t>
            </a:r>
            <a:r>
              <a:rPr lang="en-US" altLang="zh-CN" sz="2400">
                <a:solidFill>
                  <a:srgbClr val="FF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①</a:t>
            </a:r>
            <a:r>
              <a:rPr lang="en-US" altLang="zh-CN" sz="2400">
                <a:solidFill>
                  <a:srgbClr val="0000FF"/>
                </a:solidFill>
                <a:latin typeface="楷体_GB2312" pitchFamily="49" charset="-122"/>
                <a:ea typeface="楷体_GB2312" pitchFamily="49" charset="-122"/>
              </a:rPr>
              <a:t> </a:t>
            </a: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上面①即为</a:t>
            </a:r>
            <a:r>
              <a:rPr lang="en-US" altLang="zh-CN" sz="2400">
                <a:solidFill>
                  <a:srgbClr val="B2B2B2"/>
                </a:solidFill>
                <a:latin typeface="楷体_GB2312" pitchFamily="49" charset="-122"/>
                <a:ea typeface="楷体_GB2312" pitchFamily="49" charset="-122"/>
              </a:rPr>
              <a:t>Skolem</a:t>
            </a:r>
            <a:r>
              <a:rPr lang="zh-CN" altLang="en-US" sz="2400">
                <a:solidFill>
                  <a:srgbClr val="B2B2B2"/>
                </a:solidFill>
                <a:latin typeface="楷体_GB2312" pitchFamily="49" charset="-122"/>
                <a:ea typeface="楷体_GB2312" pitchFamily="49" charset="-122"/>
              </a:rPr>
              <a:t>范式，由此得到子句集：</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P(x) </a:t>
            </a:r>
            <a:r>
              <a:rPr lang="en-US" altLang="zh-CN" sz="2400" noProof="1">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R(x,y)</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P(a) </a:t>
            </a:r>
            <a:r>
              <a:rPr lang="zh-CN" altLang="en-US"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r>
              <a:rPr lang="zh-CN" altLang="en-US" sz="2400">
                <a:solidFill>
                  <a:srgbClr val="B2B2B2"/>
                </a:solidFill>
                <a:latin typeface="楷体_GB2312" pitchFamily="49" charset="-122"/>
                <a:ea typeface="楷体_GB2312" pitchFamily="49" charset="-122"/>
                <a:sym typeface="Symbol" pitchFamily="18" charset="2"/>
              </a:rPr>
              <a:t>、 </a:t>
            </a:r>
            <a:r>
              <a:rPr lang="en-US" altLang="zh-CN" sz="2400">
                <a:solidFill>
                  <a:srgbClr val="B2B2B2"/>
                </a:solidFill>
                <a:latin typeface="楷体_GB2312" pitchFamily="49" charset="-122"/>
                <a:ea typeface="楷体_GB2312" pitchFamily="49" charset="-122"/>
              </a:rPr>
              <a:t>S(b)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Q(b) </a:t>
            </a:r>
            <a:r>
              <a:rPr lang="en-US" altLang="zh-CN" sz="2400">
                <a:solidFill>
                  <a:srgbClr val="B2B2B2"/>
                </a:solidFill>
                <a:latin typeface="楷体_GB2312" pitchFamily="49" charset="-122"/>
                <a:ea typeface="楷体_GB2312" pitchFamily="49" charset="-122"/>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a:t>
            </a:r>
          </a:p>
          <a:p>
            <a:pPr>
              <a:buClr>
                <a:srgbClr val="FF3300"/>
              </a:buClr>
              <a:buFont typeface="Wingdings" pitchFamily="2" charset="2"/>
              <a:buNone/>
            </a:pP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17453880-C9C4-43A3-BA86-8B3C929802AF}"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F4A7A5CE-E45E-4FDF-B03D-7B64266F9F16}" type="slidenum">
              <a:rPr lang="en-US" altLang="zh-CN"/>
              <a:pPr/>
              <a:t>71</a:t>
            </a:fld>
            <a:r>
              <a:rPr lang="en-US" altLang="zh-CN"/>
              <a:t>/112</a:t>
            </a:r>
          </a:p>
        </p:txBody>
      </p:sp>
      <p:sp>
        <p:nvSpPr>
          <p:cNvPr id="401410" name="Rectangle 2"/>
          <p:cNvSpPr>
            <a:spLocks noGrp="1" noChangeArrowheads="1"/>
          </p:cNvSpPr>
          <p:nvPr>
            <p:ph type="body" idx="1"/>
          </p:nvPr>
        </p:nvSpPr>
        <p:spPr>
          <a:xfrm>
            <a:off x="1066800" y="1166813"/>
            <a:ext cx="7773988" cy="5349875"/>
          </a:xfrm>
        </p:spPr>
        <p:txBody>
          <a:bodyPr/>
          <a:lstStyle/>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y)(</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 </a:t>
            </a:r>
            <a:r>
              <a:rPr lang="en-US" altLang="zh-CN" sz="2400" b="0">
                <a:latin typeface="楷体_GB2312" pitchFamily="49" charset="-122"/>
                <a:ea typeface="楷体_GB2312" pitchFamily="49" charset="-122"/>
                <a:sym typeface="Symbol" pitchFamily="18" charset="2"/>
              </a:rPr>
              <a:t></a:t>
            </a:r>
            <a:endParaRPr lang="en-US" altLang="zh-CN" sz="2400" b="0">
              <a:latin typeface="楷体_GB2312" pitchFamily="49" charset="-122"/>
              <a:ea typeface="楷体_GB2312" pitchFamily="49" charset="-122"/>
            </a:endParaRPr>
          </a:p>
          <a:p>
            <a:pPr algn="l">
              <a:buClr>
                <a:srgbClr val="FF3300"/>
              </a:buClr>
              <a:buFont typeface="Wingdings" pitchFamily="2" charset="2"/>
              <a:buNone/>
            </a:pPr>
            <a:r>
              <a:rPr lang="en-US" altLang="zh-CN" sz="2400" b="0">
                <a:latin typeface="楷体_GB2312" pitchFamily="49" charset="-122"/>
                <a:ea typeface="楷体_GB2312" pitchFamily="49" charset="-122"/>
                <a:sym typeface="Symbol" pitchFamily="18" charset="2"/>
              </a:rPr>
              <a:t>       (u)(P(u)  (</a:t>
            </a:r>
            <a:r>
              <a:rPr lang="en-US" altLang="zh-CN" sz="2400" b="0">
                <a:latin typeface="楷体_GB2312" pitchFamily="49" charset="-122"/>
                <a:ea typeface="楷体_GB2312" pitchFamily="49" charset="-122"/>
              </a:rPr>
              <a:t>z)(</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S(z)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R(u,z))) </a:t>
            </a:r>
          </a:p>
          <a:p>
            <a:pPr algn="l">
              <a:buClr>
                <a:srgbClr val="FF3300"/>
              </a:buClr>
              <a:buFont typeface="Wingdings" pitchFamily="2" charset="2"/>
              <a:buNone/>
            </a:pPr>
            <a:r>
              <a:rPr lang="en-US" altLang="zh-CN"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rPr>
              <a:t>v)(S(v) </a:t>
            </a:r>
            <a:r>
              <a:rPr lang="en-US" altLang="zh-CN"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rPr>
              <a:t>Q(v))</a:t>
            </a:r>
          </a:p>
          <a:p>
            <a:pPr algn="l">
              <a:buClr>
                <a:srgbClr val="FF3300"/>
              </a:buClr>
              <a:buFont typeface="Wingdings" pitchFamily="2" charset="2"/>
              <a:buNone/>
            </a:pPr>
            <a:r>
              <a:rPr lang="en-US" altLang="zh-CN" sz="2400" b="0">
                <a:latin typeface="楷体_GB2312" pitchFamily="49" charset="-122"/>
                <a:ea typeface="楷体_GB2312" pitchFamily="49" charset="-122"/>
                <a:sym typeface="Symbol" pitchFamily="18" charset="2"/>
              </a:rPr>
              <a:t> (u) (</a:t>
            </a:r>
            <a:r>
              <a:rPr lang="en-US" altLang="zh-CN" sz="2400" b="0">
                <a:latin typeface="楷体_GB2312" pitchFamily="49" charset="-122"/>
                <a:ea typeface="楷体_GB2312" pitchFamily="49" charset="-122"/>
              </a:rPr>
              <a:t>v)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y)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z)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 </a:t>
            </a:r>
            <a:r>
              <a:rPr lang="en-US" altLang="zh-CN" sz="2400" b="0">
                <a:latin typeface="楷体_GB2312" pitchFamily="49" charset="-122"/>
                <a:ea typeface="楷体_GB2312" pitchFamily="49" charset="-122"/>
                <a:sym typeface="Symbol" pitchFamily="18" charset="2"/>
              </a:rPr>
              <a:t>P(u) </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S(z)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R(u,z)) </a:t>
            </a:r>
            <a:r>
              <a:rPr lang="en-US" altLang="zh-CN" sz="2400" b="0">
                <a:latin typeface="楷体_GB2312" pitchFamily="49" charset="-122"/>
                <a:ea typeface="楷体_GB2312" pitchFamily="49" charset="-122"/>
              </a:rPr>
              <a:t>S(v) </a:t>
            </a:r>
            <a:r>
              <a:rPr lang="en-US" altLang="zh-CN"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rPr>
              <a:t>Q(v)</a:t>
            </a:r>
          </a:p>
          <a:p>
            <a:pPr algn="l">
              <a:buClr>
                <a:srgbClr val="FF3300"/>
              </a:buClr>
              <a:buFont typeface="Wingdings" pitchFamily="2" charset="2"/>
              <a:buNone/>
            </a:pP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y) </a:t>
            </a:r>
            <a:r>
              <a:rPr lang="en-US" altLang="zh-CN"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z)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 </a:t>
            </a:r>
            <a:r>
              <a:rPr lang="en-US" altLang="zh-CN" sz="2400" b="0">
                <a:latin typeface="楷体_GB2312" pitchFamily="49" charset="-122"/>
                <a:ea typeface="楷体_GB2312" pitchFamily="49" charset="-122"/>
                <a:sym typeface="Symbol" pitchFamily="18" charset="2"/>
              </a:rPr>
              <a:t>P(a) </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S(z)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R(a,z)) </a:t>
            </a:r>
            <a:r>
              <a:rPr lang="en-US" altLang="zh-CN" sz="2400" b="0">
                <a:latin typeface="楷体_GB2312" pitchFamily="49" charset="-122"/>
                <a:ea typeface="楷体_GB2312" pitchFamily="49" charset="-122"/>
              </a:rPr>
              <a:t>S(b) </a:t>
            </a:r>
            <a:r>
              <a:rPr lang="en-US" altLang="zh-CN" sz="2400" b="0">
                <a:latin typeface="楷体_GB2312" pitchFamily="49" charset="-122"/>
                <a:ea typeface="楷体_GB2312" pitchFamily="49" charset="-122"/>
                <a:sym typeface="Symbol" pitchFamily="18" charset="2"/>
              </a:rPr>
              <a:t> </a:t>
            </a:r>
            <a:r>
              <a:rPr lang="en-US" altLang="zh-CN" sz="2400" b="0">
                <a:latin typeface="楷体_GB2312" pitchFamily="49" charset="-122"/>
                <a:ea typeface="楷体_GB2312" pitchFamily="49" charset="-122"/>
              </a:rPr>
              <a:t>Q(b)   ①</a:t>
            </a:r>
            <a:r>
              <a:rPr lang="en-US" altLang="zh-CN" sz="2400">
                <a:solidFill>
                  <a:srgbClr val="0000FF"/>
                </a:solidFill>
                <a:latin typeface="楷体_GB2312" pitchFamily="49" charset="-122"/>
                <a:ea typeface="楷体_GB2312" pitchFamily="49" charset="-122"/>
              </a:rPr>
              <a:t> </a:t>
            </a: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上面</a:t>
            </a:r>
            <a:r>
              <a:rPr lang="zh-CN" altLang="en-US" sz="2400">
                <a:solidFill>
                  <a:srgbClr val="FF0000"/>
                </a:solidFill>
                <a:latin typeface="楷体_GB2312" pitchFamily="49" charset="-122"/>
                <a:ea typeface="楷体_GB2312" pitchFamily="49" charset="-122"/>
              </a:rPr>
              <a:t>①即为</a:t>
            </a:r>
            <a:r>
              <a:rPr lang="en-US" altLang="zh-CN" sz="2400">
                <a:solidFill>
                  <a:srgbClr val="FF0000"/>
                </a:solidFill>
                <a:latin typeface="楷体_GB2312" pitchFamily="49" charset="-122"/>
                <a:ea typeface="楷体_GB2312" pitchFamily="49" charset="-122"/>
              </a:rPr>
              <a:t>Skolem</a:t>
            </a:r>
            <a:r>
              <a:rPr lang="zh-CN" altLang="en-US" sz="2400">
                <a:solidFill>
                  <a:srgbClr val="FF0000"/>
                </a:solidFill>
                <a:latin typeface="楷体_GB2312" pitchFamily="49" charset="-122"/>
                <a:ea typeface="楷体_GB2312" pitchFamily="49" charset="-122"/>
              </a:rPr>
              <a:t>范式，由此得到子句集：</a:t>
            </a:r>
          </a:p>
          <a:p>
            <a:pPr algn="l">
              <a:buClr>
                <a:srgbClr val="FF3300"/>
              </a:buClr>
              <a:buFont typeface="Wingdings" pitchFamily="2" charset="2"/>
              <a:buNone/>
            </a:pPr>
            <a:r>
              <a:rPr lang="en-US" altLang="zh-CN"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P(x) </a:t>
            </a:r>
            <a:r>
              <a:rPr lang="en-US" altLang="zh-CN" sz="2400" noProof="1">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Q(y)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R(x,y)</a:t>
            </a:r>
            <a:r>
              <a:rPr lang="zh-CN" altLang="en-US" sz="2400">
                <a:solidFill>
                  <a:srgbClr val="FF0000"/>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sym typeface="Symbol" pitchFamily="18" charset="2"/>
              </a:rPr>
              <a:t>P(a) </a:t>
            </a:r>
            <a:r>
              <a:rPr lang="zh-CN" altLang="en-US" sz="2400">
                <a:solidFill>
                  <a:srgbClr val="FF0000"/>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S(z)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R(a,z)</a:t>
            </a:r>
            <a:r>
              <a:rPr lang="zh-CN" altLang="en-US" sz="2400">
                <a:solidFill>
                  <a:srgbClr val="FF0000"/>
                </a:solidFill>
                <a:latin typeface="楷体_GB2312" pitchFamily="49" charset="-122"/>
                <a:ea typeface="楷体_GB2312" pitchFamily="49" charset="-122"/>
                <a:sym typeface="Symbol" pitchFamily="18" charset="2"/>
              </a:rPr>
              <a:t>、</a:t>
            </a:r>
            <a:r>
              <a:rPr lang="zh-CN" altLang="en-US" sz="2400">
                <a:solidFill>
                  <a:srgbClr val="CC0099"/>
                </a:solidFill>
                <a:latin typeface="楷体_GB2312" pitchFamily="49" charset="-122"/>
                <a:ea typeface="楷体_GB2312" pitchFamily="49" charset="-122"/>
                <a:sym typeface="Symbol" pitchFamily="18" charset="2"/>
              </a:rPr>
              <a:t> </a:t>
            </a:r>
            <a:r>
              <a:rPr lang="en-US" altLang="zh-CN" sz="2400">
                <a:solidFill>
                  <a:srgbClr val="0000FF"/>
                </a:solidFill>
                <a:latin typeface="楷体_GB2312" pitchFamily="49" charset="-122"/>
                <a:ea typeface="楷体_GB2312" pitchFamily="49" charset="-122"/>
              </a:rPr>
              <a:t>S(b) </a:t>
            </a:r>
            <a:r>
              <a:rPr lang="zh-CN" altLang="en-US"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Q(b) </a:t>
            </a:r>
            <a:r>
              <a:rPr lang="en-US" altLang="zh-CN"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sym typeface="Symbol" pitchFamily="18" charset="2"/>
              </a:rPr>
              <a:t>。</a:t>
            </a:r>
          </a:p>
          <a:p>
            <a:pPr>
              <a:buClr>
                <a:srgbClr val="FF3300"/>
              </a:buClr>
              <a:buFont typeface="Wingdings" pitchFamily="2" charset="2"/>
              <a:buNone/>
            </a:pPr>
            <a:endParaRPr lang="en-US" altLang="zh-CN" sz="2400">
              <a:solidFill>
                <a:srgbClr val="0000FF"/>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31460AE-EA86-46AB-8338-D2A4FE52A0E2}"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9AF07B93-9B9E-4985-9B08-E6944273157F}" type="slidenum">
              <a:rPr lang="en-US" altLang="zh-CN"/>
              <a:pPr/>
              <a:t>72</a:t>
            </a:fld>
            <a:r>
              <a:rPr lang="en-US" altLang="zh-CN"/>
              <a:t>/112</a:t>
            </a:r>
          </a:p>
        </p:txBody>
      </p:sp>
      <p:sp>
        <p:nvSpPr>
          <p:cNvPr id="397314" name="Rectangle 2"/>
          <p:cNvSpPr>
            <a:spLocks noGrp="1" noChangeArrowheads="1"/>
          </p:cNvSpPr>
          <p:nvPr>
            <p:ph type="body" idx="1"/>
          </p:nvPr>
        </p:nvSpPr>
        <p:spPr>
          <a:xfrm>
            <a:off x="1066800" y="1166813"/>
            <a:ext cx="7773988" cy="498633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P(x) </a:t>
            </a:r>
            <a:r>
              <a:rPr lang="en-US" altLang="zh-CN" sz="2400" noProof="1">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Q(y)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(2) P(a)</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(3)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R(a,y)      (1)</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(2),</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(4) Q(b)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(5)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R(a,b)                (3)</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(6)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S(b)                 (5)</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(6),</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{b/z}</a:t>
            </a:r>
            <a:endParaRPr kumimoji="0" lang="en-US" altLang="zh-CN" sz="2400">
              <a:solidFill>
                <a:srgbClr val="B2B2B2"/>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(8) S(b)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16C746D-4711-4246-9E4F-C415250621D6}"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7115D1E7-851F-46B6-B3D7-7C437656C45C}" type="slidenum">
              <a:rPr lang="en-US" altLang="zh-CN"/>
              <a:pPr/>
              <a:t>73</a:t>
            </a:fld>
            <a:r>
              <a:rPr lang="en-US" altLang="zh-CN"/>
              <a:t>/112</a:t>
            </a:r>
          </a:p>
        </p:txBody>
      </p:sp>
      <p:sp>
        <p:nvSpPr>
          <p:cNvPr id="396290" name="Rectangle 2"/>
          <p:cNvSpPr>
            <a:spLocks noGrp="1" noChangeArrowheads="1"/>
          </p:cNvSpPr>
          <p:nvPr>
            <p:ph type="body" idx="1"/>
          </p:nvPr>
        </p:nvSpPr>
        <p:spPr>
          <a:xfrm>
            <a:off x="1066800" y="1166813"/>
            <a:ext cx="7773988" cy="498633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P(a)</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(3)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Q(y)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R(a,y)      (1)</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(2),</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(4) Q(b)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(5)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R(a,b)                (3)</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(6)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S(b)                 (5)</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(6),</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{b/z}</a:t>
            </a:r>
            <a:endParaRPr kumimoji="0" lang="en-US" altLang="zh-CN" sz="2400">
              <a:solidFill>
                <a:srgbClr val="B2B2B2"/>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(8) S(b)  </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endParaRPr lang="en-US" altLang="zh-CN"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3BC77A1-A92A-41BB-BDE2-D12CD7167E56}"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4DAF5C4C-86E5-46D7-A8DD-BEC5BBDA113F}" type="slidenum">
              <a:rPr lang="en-US" altLang="zh-CN"/>
              <a:pPr/>
              <a:t>74</a:t>
            </a:fld>
            <a:r>
              <a:rPr lang="en-US" altLang="zh-CN"/>
              <a:t>/112</a:t>
            </a:r>
          </a:p>
        </p:txBody>
      </p:sp>
      <p:sp>
        <p:nvSpPr>
          <p:cNvPr id="395266" name="Rectangle 2"/>
          <p:cNvSpPr>
            <a:spLocks noGrp="1" noChangeArrowheads="1"/>
          </p:cNvSpPr>
          <p:nvPr>
            <p:ph type="body" idx="1"/>
          </p:nvPr>
        </p:nvSpPr>
        <p:spPr>
          <a:xfrm>
            <a:off x="1066800" y="1166813"/>
            <a:ext cx="7773988" cy="4986337"/>
          </a:xfrm>
        </p:spPr>
        <p:txBody>
          <a:bodyPr/>
          <a:lstStyle/>
          <a:p>
            <a:pPr algn="l">
              <a:buClr>
                <a:srgbClr val="FF3300"/>
              </a:buClr>
              <a:buFont typeface="Wingdings" pitchFamily="2" charset="2"/>
              <a:buNone/>
            </a:pPr>
            <a:r>
              <a:rPr lang="zh-CN" altLang="en-US" sz="2400" dirty="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dirty="0">
                <a:solidFill>
                  <a:srgbClr val="FF0000"/>
                </a:solidFill>
                <a:latin typeface="楷体_GB2312" pitchFamily="49" charset="-122"/>
                <a:ea typeface="楷体_GB2312" pitchFamily="49" charset="-122"/>
                <a:sym typeface="Symbol" pitchFamily="18" charset="2"/>
              </a:rPr>
              <a:t>(1)</a:t>
            </a:r>
            <a:r>
              <a:rPr kumimoji="0"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P(x) </a:t>
            </a:r>
            <a:r>
              <a:rPr lang="en-US" altLang="zh-CN" sz="2400" noProof="1">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Q(y) </a:t>
            </a:r>
            <a:r>
              <a:rPr lang="en-US" altLang="zh-CN" sz="2400" noProof="1">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R(</a:t>
            </a:r>
            <a:r>
              <a:rPr lang="en-US" altLang="zh-CN" sz="2400" dirty="0" err="1">
                <a:solidFill>
                  <a:srgbClr val="FF00FF"/>
                </a:solidFill>
                <a:latin typeface="楷体_GB2312" pitchFamily="49" charset="-122"/>
                <a:ea typeface="楷体_GB2312" pitchFamily="49" charset="-122"/>
              </a:rPr>
              <a:t>x</a:t>
            </a:r>
            <a:r>
              <a:rPr lang="en-US" altLang="zh-CN" sz="2400" dirty="0" err="1">
                <a:latin typeface="楷体_GB2312" pitchFamily="49" charset="-122"/>
                <a:ea typeface="楷体_GB2312" pitchFamily="49" charset="-122"/>
              </a:rPr>
              <a:t>,y</a:t>
            </a:r>
            <a:r>
              <a:rPr lang="en-US" altLang="zh-CN" sz="2400" dirty="0">
                <a:latin typeface="楷体_GB2312" pitchFamily="49" charset="-122"/>
                <a:ea typeface="楷体_GB2312" pitchFamily="49" charset="-122"/>
              </a:rPr>
              <a:t>)</a:t>
            </a:r>
          </a:p>
          <a:p>
            <a:pPr algn="l">
              <a:buClr>
                <a:srgbClr val="FF3300"/>
              </a:buClr>
              <a:buFont typeface="Wingdings" pitchFamily="2" charset="2"/>
              <a:buNone/>
            </a:pPr>
            <a:r>
              <a:rPr kumimoji="0" lang="en-US" altLang="zh-CN" sz="2400" dirty="0">
                <a:solidFill>
                  <a:srgbClr val="FF0000"/>
                </a:solidFill>
                <a:latin typeface="楷体_GB2312" pitchFamily="49" charset="-122"/>
                <a:ea typeface="楷体_GB2312" pitchFamily="49" charset="-122"/>
                <a:sym typeface="Symbol" pitchFamily="18" charset="2"/>
              </a:rPr>
              <a:t>(2)</a:t>
            </a:r>
            <a:r>
              <a:rPr kumimoji="0" lang="en-US" altLang="zh-CN" sz="2400" dirty="0">
                <a:solidFill>
                  <a:srgbClr val="0000FF"/>
                </a:solidFill>
                <a:latin typeface="楷体_GB2312" pitchFamily="49" charset="-122"/>
                <a:ea typeface="楷体_GB2312" pitchFamily="49" charset="-122"/>
                <a:sym typeface="Symbol" pitchFamily="18" charset="2"/>
              </a:rPr>
              <a:t> </a:t>
            </a:r>
            <a:r>
              <a:rPr kumimoji="0" lang="en-US" altLang="zh-CN" sz="2400" dirty="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dirty="0">
                <a:solidFill>
                  <a:srgbClr val="FF0000"/>
                </a:solidFill>
                <a:latin typeface="楷体_GB2312" pitchFamily="49" charset="-122"/>
                <a:ea typeface="楷体_GB2312" pitchFamily="49" charset="-122"/>
                <a:sym typeface="Symbol" pitchFamily="18" charset="2"/>
              </a:rPr>
              <a:t>(3)</a:t>
            </a:r>
            <a:r>
              <a:rPr kumimoji="0"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Q(y) </a:t>
            </a:r>
            <a:r>
              <a:rPr lang="en-US" altLang="zh-CN" sz="2400" noProof="1">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R(</a:t>
            </a:r>
            <a:r>
              <a:rPr lang="en-US" altLang="zh-CN" sz="2400" dirty="0" err="1">
                <a:solidFill>
                  <a:srgbClr val="FF00FF"/>
                </a:solidFill>
                <a:latin typeface="楷体_GB2312" pitchFamily="49" charset="-122"/>
                <a:ea typeface="楷体_GB2312" pitchFamily="49" charset="-122"/>
              </a:rPr>
              <a:t>a</a:t>
            </a:r>
            <a:r>
              <a:rPr lang="en-US" altLang="zh-CN" sz="2400" dirty="0" err="1">
                <a:solidFill>
                  <a:srgbClr val="0000FF"/>
                </a:solidFill>
                <a:latin typeface="楷体_GB2312" pitchFamily="49" charset="-122"/>
                <a:ea typeface="楷体_GB2312" pitchFamily="49" charset="-122"/>
              </a:rPr>
              <a:t>,y</a:t>
            </a:r>
            <a:r>
              <a:rPr lang="en-US" altLang="zh-CN" sz="2400" dirty="0">
                <a:solidFill>
                  <a:srgbClr val="0000FF"/>
                </a:solidFill>
                <a:latin typeface="楷体_GB2312" pitchFamily="49" charset="-122"/>
                <a:ea typeface="楷体_GB2312" pitchFamily="49" charset="-122"/>
              </a:rPr>
              <a:t>)      (1)</a:t>
            </a:r>
            <a:r>
              <a:rPr lang="zh-CN" altLang="en-US" sz="2400" dirty="0">
                <a:solidFill>
                  <a:srgbClr val="0000FF"/>
                </a:solidFill>
                <a:latin typeface="楷体_GB2312" pitchFamily="49" charset="-122"/>
                <a:ea typeface="楷体_GB2312" pitchFamily="49" charset="-122"/>
              </a:rPr>
              <a:t>和</a:t>
            </a:r>
            <a:r>
              <a:rPr lang="en-US" altLang="zh-CN" sz="2400" dirty="0">
                <a:solidFill>
                  <a:srgbClr val="0000FF"/>
                </a:solidFill>
                <a:latin typeface="楷体_GB2312" pitchFamily="49" charset="-122"/>
                <a:ea typeface="楷体_GB2312" pitchFamily="49" charset="-122"/>
              </a:rPr>
              <a:t>(2),</a:t>
            </a:r>
            <a:r>
              <a:rPr lang="zh-CN" altLang="en-US" sz="2400" dirty="0">
                <a:solidFill>
                  <a:srgbClr val="0000FF"/>
                </a:solidFill>
                <a:latin typeface="楷体_GB2312" pitchFamily="49" charset="-122"/>
                <a:ea typeface="楷体_GB2312" pitchFamily="49" charset="-122"/>
              </a:rPr>
              <a:t>代换</a:t>
            </a:r>
            <a:r>
              <a:rPr lang="en-US" altLang="zh-CN" sz="2400" dirty="0">
                <a:solidFill>
                  <a:srgbClr val="0000FF"/>
                </a:solidFill>
                <a:latin typeface="楷体_GB2312" pitchFamily="49" charset="-122"/>
                <a:ea typeface="楷体_GB2312" pitchFamily="49" charset="-122"/>
              </a:rPr>
              <a:t>{a/x}</a:t>
            </a:r>
          </a:p>
          <a:p>
            <a:pPr algn="l">
              <a:buClr>
                <a:srgbClr val="FF3300"/>
              </a:buClr>
              <a:buFont typeface="Wingdings" pitchFamily="2" charset="2"/>
              <a:buNone/>
            </a:pPr>
            <a:r>
              <a:rPr kumimoji="0" lang="en-US" altLang="zh-CN" sz="2400" dirty="0">
                <a:solidFill>
                  <a:srgbClr val="B2B2B2"/>
                </a:solidFill>
                <a:latin typeface="楷体_GB2312" pitchFamily="49" charset="-122"/>
                <a:ea typeface="楷体_GB2312" pitchFamily="49" charset="-122"/>
                <a:sym typeface="Symbol" pitchFamily="18" charset="2"/>
              </a:rPr>
              <a:t>(4) Q(b)</a:t>
            </a:r>
          </a:p>
          <a:p>
            <a:pPr algn="l">
              <a:buClr>
                <a:srgbClr val="FF3300"/>
              </a:buClr>
              <a:buFont typeface="Wingdings" pitchFamily="2" charset="2"/>
              <a:buNone/>
            </a:pPr>
            <a:r>
              <a:rPr kumimoji="0" lang="en-US" altLang="zh-CN" sz="2400" dirty="0">
                <a:solidFill>
                  <a:srgbClr val="B2B2B2"/>
                </a:solidFill>
                <a:latin typeface="楷体_GB2312" pitchFamily="49" charset="-122"/>
                <a:ea typeface="楷体_GB2312" pitchFamily="49" charset="-122"/>
                <a:sym typeface="Symbol" pitchFamily="18" charset="2"/>
              </a:rPr>
              <a:t>(5) </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R(</a:t>
            </a:r>
            <a:r>
              <a:rPr lang="en-US" altLang="zh-CN" sz="2400" dirty="0" err="1">
                <a:solidFill>
                  <a:srgbClr val="B2B2B2"/>
                </a:solidFill>
                <a:latin typeface="楷体_GB2312" pitchFamily="49" charset="-122"/>
                <a:ea typeface="楷体_GB2312" pitchFamily="49" charset="-122"/>
              </a:rPr>
              <a:t>a,b</a:t>
            </a:r>
            <a:r>
              <a:rPr lang="en-US" altLang="zh-CN" sz="2400" dirty="0">
                <a:solidFill>
                  <a:srgbClr val="B2B2B2"/>
                </a:solidFill>
                <a:latin typeface="楷体_GB2312" pitchFamily="49" charset="-122"/>
                <a:ea typeface="楷体_GB2312" pitchFamily="49" charset="-122"/>
              </a:rPr>
              <a:t>)                (3)</a:t>
            </a:r>
            <a:r>
              <a:rPr lang="zh-CN" altLang="en-US" sz="2400" dirty="0">
                <a:solidFill>
                  <a:srgbClr val="B2B2B2"/>
                </a:solidFill>
                <a:latin typeface="楷体_GB2312" pitchFamily="49" charset="-122"/>
                <a:ea typeface="楷体_GB2312" pitchFamily="49" charset="-122"/>
              </a:rPr>
              <a:t>和</a:t>
            </a:r>
            <a:r>
              <a:rPr lang="en-US" altLang="zh-CN" sz="2400" dirty="0">
                <a:solidFill>
                  <a:srgbClr val="B2B2B2"/>
                </a:solidFill>
                <a:latin typeface="楷体_GB2312" pitchFamily="49" charset="-122"/>
                <a:ea typeface="楷体_GB2312" pitchFamily="49" charset="-122"/>
              </a:rPr>
              <a:t>(4),</a:t>
            </a:r>
            <a:r>
              <a:rPr lang="zh-CN" altLang="en-US" sz="2400" dirty="0">
                <a:solidFill>
                  <a:srgbClr val="B2B2B2"/>
                </a:solidFill>
                <a:latin typeface="楷体_GB2312" pitchFamily="49" charset="-122"/>
                <a:ea typeface="楷体_GB2312" pitchFamily="49" charset="-122"/>
              </a:rPr>
              <a:t>代换</a:t>
            </a:r>
            <a:r>
              <a:rPr lang="en-US" altLang="zh-CN" sz="2400" dirty="0">
                <a:solidFill>
                  <a:srgbClr val="B2B2B2"/>
                </a:solidFill>
                <a:latin typeface="楷体_GB2312" pitchFamily="49" charset="-122"/>
                <a:ea typeface="楷体_GB2312" pitchFamily="49" charset="-122"/>
              </a:rPr>
              <a:t>{b/y}</a:t>
            </a:r>
          </a:p>
          <a:p>
            <a:pPr algn="l">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rPr>
              <a:t>(6) </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sym typeface="Symbol" pitchFamily="18" charset="2"/>
              </a:rPr>
              <a:t> R(</a:t>
            </a:r>
            <a:r>
              <a:rPr lang="en-US" altLang="zh-CN" sz="2400" dirty="0" err="1">
                <a:solidFill>
                  <a:srgbClr val="B2B2B2"/>
                </a:solidFill>
                <a:latin typeface="楷体_GB2312" pitchFamily="49" charset="-122"/>
                <a:ea typeface="楷体_GB2312" pitchFamily="49" charset="-122"/>
                <a:sym typeface="Symbol" pitchFamily="18" charset="2"/>
              </a:rPr>
              <a:t>a,z</a:t>
            </a:r>
            <a:r>
              <a:rPr lang="en-US" altLang="zh-CN" sz="2400" dirty="0">
                <a:solidFill>
                  <a:srgbClr val="B2B2B2"/>
                </a:solidFill>
                <a:latin typeface="楷体_GB2312" pitchFamily="49" charset="-122"/>
                <a:ea typeface="楷体_GB2312" pitchFamily="49" charset="-122"/>
                <a:sym typeface="Symbol" pitchFamily="18" charset="2"/>
              </a:rPr>
              <a:t>)</a:t>
            </a:r>
          </a:p>
          <a:p>
            <a:pPr algn="l">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(7) </a:t>
            </a: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S(b)                 (5)</a:t>
            </a:r>
            <a:r>
              <a:rPr lang="zh-CN" altLang="en-US" sz="2400" dirty="0">
                <a:solidFill>
                  <a:srgbClr val="B2B2B2"/>
                </a:solidFill>
                <a:latin typeface="楷体_GB2312" pitchFamily="49" charset="-122"/>
                <a:ea typeface="楷体_GB2312" pitchFamily="49" charset="-122"/>
              </a:rPr>
              <a:t>和</a:t>
            </a:r>
            <a:r>
              <a:rPr lang="en-US" altLang="zh-CN" sz="2400" dirty="0">
                <a:solidFill>
                  <a:srgbClr val="B2B2B2"/>
                </a:solidFill>
                <a:latin typeface="楷体_GB2312" pitchFamily="49" charset="-122"/>
                <a:ea typeface="楷体_GB2312" pitchFamily="49" charset="-122"/>
              </a:rPr>
              <a:t>(6),</a:t>
            </a:r>
            <a:r>
              <a:rPr lang="zh-CN" altLang="en-US" sz="2400" dirty="0">
                <a:solidFill>
                  <a:srgbClr val="B2B2B2"/>
                </a:solidFill>
                <a:latin typeface="楷体_GB2312" pitchFamily="49" charset="-122"/>
                <a:ea typeface="楷体_GB2312" pitchFamily="49" charset="-122"/>
              </a:rPr>
              <a:t>代换</a:t>
            </a:r>
            <a:r>
              <a:rPr lang="en-US" altLang="zh-CN" sz="2400" dirty="0">
                <a:solidFill>
                  <a:srgbClr val="B2B2B2"/>
                </a:solidFill>
                <a:latin typeface="楷体_GB2312" pitchFamily="49" charset="-122"/>
                <a:ea typeface="楷体_GB2312" pitchFamily="49" charset="-122"/>
              </a:rPr>
              <a:t>{b/z}</a:t>
            </a:r>
            <a:endParaRPr kumimoji="0" lang="en-US" altLang="zh-CN" sz="2400" dirty="0">
              <a:solidFill>
                <a:srgbClr val="B2B2B2"/>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dirty="0">
                <a:solidFill>
                  <a:srgbClr val="B2B2B2"/>
                </a:solidFill>
                <a:latin typeface="楷体_GB2312" pitchFamily="49" charset="-122"/>
                <a:ea typeface="楷体_GB2312" pitchFamily="49" charset="-122"/>
                <a:sym typeface="Symbol" pitchFamily="18" charset="2"/>
              </a:rPr>
              <a:t>(8) S(b)</a:t>
            </a:r>
          </a:p>
          <a:p>
            <a:pPr algn="l">
              <a:buClr>
                <a:srgbClr val="FF3300"/>
              </a:buClr>
              <a:buFont typeface="Wingdings" pitchFamily="2" charset="2"/>
              <a:buNone/>
            </a:pPr>
            <a:r>
              <a:rPr kumimoji="0" lang="en-US" altLang="zh-CN" sz="2400" dirty="0">
                <a:solidFill>
                  <a:srgbClr val="B2B2B2"/>
                </a:solidFill>
                <a:latin typeface="楷体_GB2312" pitchFamily="49" charset="-122"/>
                <a:ea typeface="楷体_GB2312" pitchFamily="49" charset="-122"/>
                <a:sym typeface="Symbol" pitchFamily="18" charset="2"/>
              </a:rPr>
              <a:t>(9) </a:t>
            </a:r>
            <a:r>
              <a:rPr lang="en-US" altLang="zh-CN" dirty="0">
                <a:solidFill>
                  <a:srgbClr val="B2B2B2"/>
                </a:solidFill>
                <a:latin typeface="楷体_GB2312" pitchFamily="49" charset="-122"/>
                <a:ea typeface="楷体_GB2312" pitchFamily="49" charset="-122"/>
              </a:rPr>
              <a:t>□  </a:t>
            </a:r>
            <a:r>
              <a:rPr lang="en-US" altLang="zh-CN" dirty="0">
                <a:solidFill>
                  <a:srgbClr val="FF3300"/>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sym typeface="Symbol" pitchFamily="18" charset="2"/>
              </a:rPr>
              <a:t> </a:t>
            </a:r>
            <a:r>
              <a:rPr lang="zh-CN" altLang="en-US" sz="2400" dirty="0">
                <a:solidFill>
                  <a:srgbClr val="B2B2B2"/>
                </a:solidFill>
                <a:latin typeface="楷体_GB2312" pitchFamily="49" charset="-122"/>
                <a:ea typeface="楷体_GB2312" pitchFamily="49" charset="-122"/>
                <a:sym typeface="Symbol" pitchFamily="18" charset="2"/>
              </a:rPr>
              <a:t>证毕</a:t>
            </a:r>
            <a:r>
              <a:rPr lang="zh-CN" altLang="en-US" sz="2400" dirty="0">
                <a:solidFill>
                  <a:srgbClr val="B2B2B2"/>
                </a:solidFill>
                <a:sym typeface="Symbol" pitchFamily="18" charset="2"/>
              </a:rPr>
              <a:t>■</a:t>
            </a:r>
            <a:r>
              <a:rPr lang="zh-CN" altLang="en-US" sz="2400" dirty="0">
                <a:solidFill>
                  <a:srgbClr val="B2B2B2"/>
                </a:solidFill>
                <a:latin typeface="楷体_GB2312" pitchFamily="49" charset="-122"/>
                <a:ea typeface="楷体_GB2312" pitchFamily="49" charset="-122"/>
                <a:sym typeface="Symbol" pitchFamily="18" charset="2"/>
              </a:rPr>
              <a:t> </a:t>
            </a:r>
          </a:p>
          <a:p>
            <a:pPr>
              <a:buClr>
                <a:srgbClr val="FF3300"/>
              </a:buClr>
              <a:buFont typeface="Wingdings" pitchFamily="2" charset="2"/>
              <a:buNone/>
            </a:pPr>
            <a:endParaRPr lang="en-US" altLang="zh-CN" sz="2400" dirty="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C4CD96AA-5D46-4378-AB9E-39C9E1F42DE6}"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DACB4703-29D3-4839-9B87-F775F7F78161}" type="slidenum">
              <a:rPr lang="en-US" altLang="zh-CN"/>
              <a:pPr/>
              <a:t>75</a:t>
            </a:fld>
            <a:r>
              <a:rPr lang="en-US" altLang="zh-CN"/>
              <a:t>/112</a:t>
            </a:r>
          </a:p>
        </p:txBody>
      </p:sp>
      <p:sp>
        <p:nvSpPr>
          <p:cNvPr id="394242" name="Rectangle 2"/>
          <p:cNvSpPr>
            <a:spLocks noGrp="1" noChangeArrowheads="1"/>
          </p:cNvSpPr>
          <p:nvPr>
            <p:ph type="body" idx="1"/>
          </p:nvPr>
        </p:nvSpPr>
        <p:spPr>
          <a:xfrm>
            <a:off x="1066800" y="1166813"/>
            <a:ext cx="7773988" cy="454818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(3)</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R(a,y)      (1)</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(2),</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(4)</a:t>
            </a:r>
            <a:r>
              <a:rPr kumimoji="0" lang="en-US" altLang="zh-CN" sz="2400">
                <a:solidFill>
                  <a:srgbClr val="0000FF"/>
                </a:solidFill>
                <a:latin typeface="楷体_GB2312" pitchFamily="49" charset="-122"/>
                <a:ea typeface="楷体_GB2312" pitchFamily="49" charset="-122"/>
                <a:sym typeface="Symbol" pitchFamily="18" charset="2"/>
              </a:rPr>
              <a:t> Q(b)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(5) </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R(a,b)                (3)</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(6)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S(b)                 (5)</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(6),</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{b/z}</a:t>
            </a:r>
            <a:endParaRPr kumimoji="0" lang="en-US" altLang="zh-CN" sz="2400">
              <a:solidFill>
                <a:srgbClr val="B2B2B2"/>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(8) S(b)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 </a:t>
            </a:r>
            <a:endParaRPr lang="zh-CN" altLang="en-US" sz="2400">
              <a:solidFill>
                <a:srgbClr val="0000FF"/>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FB7B57A-B151-44B3-A621-600B61BAFEA4}"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D53916EF-BC62-4AF9-A306-77887C1B95D9}" type="slidenum">
              <a:rPr lang="en-US" altLang="zh-CN"/>
              <a:pPr/>
              <a:t>76</a:t>
            </a:fld>
            <a:r>
              <a:rPr lang="en-US" altLang="zh-CN"/>
              <a:t>/112</a:t>
            </a:r>
          </a:p>
        </p:txBody>
      </p:sp>
      <p:sp>
        <p:nvSpPr>
          <p:cNvPr id="393218" name="Rectangle 2"/>
          <p:cNvSpPr>
            <a:spLocks noGrp="1" noChangeArrowheads="1"/>
          </p:cNvSpPr>
          <p:nvPr>
            <p:ph type="body" idx="1"/>
          </p:nvPr>
        </p:nvSpPr>
        <p:spPr>
          <a:xfrm>
            <a:off x="1066800" y="1166813"/>
            <a:ext cx="7773988" cy="454818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(3)</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Q(y) </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R(a,</a:t>
            </a:r>
            <a:r>
              <a:rPr lang="en-US" altLang="zh-CN" sz="2400">
                <a:solidFill>
                  <a:srgbClr val="FF00FF"/>
                </a:solidFill>
                <a:latin typeface="楷体_GB2312" pitchFamily="49" charset="-122"/>
                <a:ea typeface="楷体_GB2312" pitchFamily="49" charset="-122"/>
              </a:rPr>
              <a:t>y</a:t>
            </a:r>
            <a:r>
              <a:rPr lang="en-US" altLang="zh-CN" sz="2400">
                <a:latin typeface="楷体_GB2312" pitchFamily="49" charset="-122"/>
                <a:ea typeface="楷体_GB2312" pitchFamily="49" charset="-122"/>
              </a:rPr>
              <a:t>)      (1)</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代换</a:t>
            </a:r>
            <a:r>
              <a:rPr lang="en-US" altLang="zh-CN" sz="2400">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(4)</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a:latin typeface="楷体_GB2312" pitchFamily="49" charset="-122"/>
                <a:ea typeface="楷体_GB2312" pitchFamily="49" charset="-122"/>
                <a:sym typeface="Symbol" pitchFamily="18" charset="2"/>
              </a:rPr>
              <a:t>Q(b)</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(5)</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R(a,</a:t>
            </a:r>
            <a:r>
              <a:rPr lang="en-US" altLang="zh-CN" sz="2400">
                <a:solidFill>
                  <a:srgbClr val="FF00FF"/>
                </a:solidFill>
                <a:latin typeface="楷体_GB2312" pitchFamily="49" charset="-122"/>
                <a:ea typeface="楷体_GB2312" pitchFamily="49" charset="-122"/>
              </a:rPr>
              <a:t>b</a:t>
            </a:r>
            <a:r>
              <a:rPr lang="en-US" altLang="zh-CN" sz="2400">
                <a:solidFill>
                  <a:srgbClr val="0000FF"/>
                </a:solidFill>
                <a:latin typeface="楷体_GB2312" pitchFamily="49" charset="-122"/>
                <a:ea typeface="楷体_GB2312" pitchFamily="49" charset="-122"/>
              </a:rPr>
              <a:t>)                (3)</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(4),</a:t>
            </a:r>
            <a:r>
              <a:rPr lang="zh-CN" altLang="en-US" sz="2400">
                <a:solidFill>
                  <a:srgbClr val="0000FF"/>
                </a:solidFill>
                <a:latin typeface="楷体_GB2312" pitchFamily="49" charset="-122"/>
                <a:ea typeface="楷体_GB2312" pitchFamily="49" charset="-122"/>
              </a:rPr>
              <a:t>代换</a:t>
            </a:r>
            <a:r>
              <a:rPr lang="en-US" altLang="zh-CN" sz="2400">
                <a:solidFill>
                  <a:srgbClr val="0000FF"/>
                </a:solidFill>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rPr>
              <a:t>(6)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S(z) </a:t>
            </a:r>
            <a:r>
              <a:rPr lang="en-US" altLang="zh-CN" sz="2400" noProof="1">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S(b)                 (5)</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(6),</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{b/z}</a:t>
            </a:r>
            <a:endParaRPr kumimoji="0" lang="en-US" altLang="zh-CN" sz="2400">
              <a:solidFill>
                <a:srgbClr val="B2B2B2"/>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(8) S(b)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r>
              <a:rPr lang="zh-CN" altLang="en-US" sz="2400">
                <a:solidFill>
                  <a:srgbClr val="B2B2B2"/>
                </a:solidFill>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C78627E-235A-44AD-B162-9854B815EB3B}"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2DAB6A36-C40E-4655-8677-A5785740BBD4}" type="slidenum">
              <a:rPr lang="en-US" altLang="zh-CN"/>
              <a:pPr/>
              <a:t>77</a:t>
            </a:fld>
            <a:r>
              <a:rPr lang="en-US" altLang="zh-CN"/>
              <a:t>/112</a:t>
            </a:r>
          </a:p>
        </p:txBody>
      </p:sp>
      <p:sp>
        <p:nvSpPr>
          <p:cNvPr id="392194" name="Rectangle 2"/>
          <p:cNvSpPr>
            <a:spLocks noGrp="1" noChangeArrowheads="1"/>
          </p:cNvSpPr>
          <p:nvPr>
            <p:ph type="body" idx="1"/>
          </p:nvPr>
        </p:nvSpPr>
        <p:spPr>
          <a:xfrm>
            <a:off x="1066800" y="1166813"/>
            <a:ext cx="7773988" cy="454818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(3)</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R(a,y)      (1)</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(2),</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(4)</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Q(b)</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(5)</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R(a,b)                (3)</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(4),</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(6)</a:t>
            </a: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S(z) </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(7) </a:t>
            </a: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S(b)                 (5)</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(6),</a:t>
            </a:r>
            <a:r>
              <a:rPr lang="zh-CN" altLang="en-US" sz="2400">
                <a:solidFill>
                  <a:srgbClr val="B2B2B2"/>
                </a:solidFill>
                <a:latin typeface="楷体_GB2312" pitchFamily="49" charset="-122"/>
                <a:ea typeface="楷体_GB2312" pitchFamily="49" charset="-122"/>
              </a:rPr>
              <a:t>代换</a:t>
            </a:r>
            <a:r>
              <a:rPr lang="en-US" altLang="zh-CN" sz="2400">
                <a:solidFill>
                  <a:srgbClr val="B2B2B2"/>
                </a:solidFill>
                <a:latin typeface="楷体_GB2312" pitchFamily="49" charset="-122"/>
                <a:ea typeface="楷体_GB2312" pitchFamily="49" charset="-122"/>
              </a:rPr>
              <a:t>{b/z}</a:t>
            </a:r>
            <a:endParaRPr kumimoji="0" lang="en-US" altLang="zh-CN" sz="2400">
              <a:solidFill>
                <a:srgbClr val="B2B2B2"/>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(8) S(b)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endParaRPr lang="zh-CN" altLang="en-US"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31C0E99E-D4F9-410E-B024-EA40E6B576A3}"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9BCDCAF7-A5D5-48CC-A19B-7BD6BB21231E}" type="slidenum">
              <a:rPr lang="en-US" altLang="zh-CN"/>
              <a:pPr/>
              <a:t>78</a:t>
            </a:fld>
            <a:r>
              <a:rPr lang="en-US" altLang="zh-CN"/>
              <a:t>/112</a:t>
            </a:r>
          </a:p>
        </p:txBody>
      </p:sp>
      <p:sp>
        <p:nvSpPr>
          <p:cNvPr id="398338" name="Rectangle 2"/>
          <p:cNvSpPr>
            <a:spLocks noGrp="1" noChangeArrowheads="1"/>
          </p:cNvSpPr>
          <p:nvPr>
            <p:ph type="body" idx="1"/>
          </p:nvPr>
        </p:nvSpPr>
        <p:spPr>
          <a:xfrm>
            <a:off x="1066800" y="1166813"/>
            <a:ext cx="7773988" cy="454818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(3)</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R(a,y)      (1)</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(2),</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(4)</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Q(b)</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(5)</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R(a,b)                (3)</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代换</a:t>
            </a:r>
            <a:r>
              <a:rPr lang="en-US" altLang="zh-CN" sz="2400">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(6)</a:t>
            </a:r>
            <a:r>
              <a:rPr lang="en-US" altLang="zh-CN" sz="2400">
                <a:solidFill>
                  <a:srgbClr val="0000FF"/>
                </a:solidFill>
                <a:latin typeface="楷体_GB2312" pitchFamily="49" charset="-122"/>
                <a:ea typeface="楷体_GB2312" pitchFamily="49" charset="-122"/>
              </a:rPr>
              <a:t> </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S(</a:t>
            </a:r>
            <a:r>
              <a:rPr lang="en-US" altLang="zh-CN" sz="2400">
                <a:solidFill>
                  <a:srgbClr val="FF00FF"/>
                </a:solidFill>
                <a:latin typeface="楷体_GB2312" pitchFamily="49" charset="-122"/>
                <a:ea typeface="楷体_GB2312" pitchFamily="49" charset="-122"/>
              </a:rPr>
              <a:t>z</a:t>
            </a:r>
            <a:r>
              <a:rPr lang="en-US" altLang="zh-CN" sz="2400">
                <a:latin typeface="楷体_GB2312" pitchFamily="49" charset="-122"/>
                <a:ea typeface="楷体_GB2312" pitchFamily="49" charset="-122"/>
              </a:rPr>
              <a:t>) </a:t>
            </a:r>
            <a:r>
              <a:rPr lang="en-US" altLang="zh-CN" sz="2400" noProof="1">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(7)</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a:solidFill>
                  <a:srgbClr val="0000FF"/>
                </a:solidFill>
                <a:latin typeface="楷体_GB2312" pitchFamily="49" charset="-122"/>
                <a:ea typeface="楷体_GB2312" pitchFamily="49" charset="-122"/>
              </a:rPr>
              <a:t>～</a:t>
            </a:r>
            <a:r>
              <a:rPr lang="zh-CN" altLang="en-US" sz="2400">
                <a:solidFill>
                  <a:srgbClr val="CC0099"/>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S(</a:t>
            </a:r>
            <a:r>
              <a:rPr lang="en-US" altLang="zh-CN" sz="2400">
                <a:solidFill>
                  <a:srgbClr val="FF00FF"/>
                </a:solidFill>
                <a:latin typeface="楷体_GB2312" pitchFamily="49" charset="-122"/>
                <a:ea typeface="楷体_GB2312" pitchFamily="49" charset="-122"/>
              </a:rPr>
              <a:t>b</a:t>
            </a:r>
            <a:r>
              <a:rPr lang="en-US" altLang="zh-CN" sz="2400">
                <a:solidFill>
                  <a:srgbClr val="0000FF"/>
                </a:solidFill>
                <a:latin typeface="楷体_GB2312" pitchFamily="49" charset="-122"/>
                <a:ea typeface="楷体_GB2312" pitchFamily="49" charset="-122"/>
              </a:rPr>
              <a:t>)                 (5)</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(6),</a:t>
            </a:r>
            <a:r>
              <a:rPr lang="zh-CN" altLang="en-US" sz="2400">
                <a:solidFill>
                  <a:srgbClr val="0000FF"/>
                </a:solidFill>
                <a:latin typeface="楷体_GB2312" pitchFamily="49" charset="-122"/>
                <a:ea typeface="楷体_GB2312" pitchFamily="49" charset="-122"/>
              </a:rPr>
              <a:t>代换</a:t>
            </a:r>
            <a:r>
              <a:rPr lang="en-US" altLang="zh-CN" sz="2400">
                <a:solidFill>
                  <a:srgbClr val="0000FF"/>
                </a:solidFill>
                <a:latin typeface="楷体_GB2312" pitchFamily="49" charset="-122"/>
                <a:ea typeface="楷体_GB2312" pitchFamily="49" charset="-122"/>
              </a:rPr>
              <a:t>{b/z}</a:t>
            </a:r>
            <a:endParaRPr kumimoji="0" lang="en-US" altLang="zh-CN" sz="2400">
              <a:solidFill>
                <a:srgbClr val="0000FF"/>
              </a:solidFill>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B2B2B2"/>
                </a:solidFill>
                <a:latin typeface="楷体_GB2312" pitchFamily="49" charset="-122"/>
                <a:ea typeface="楷体_GB2312" pitchFamily="49" charset="-122"/>
                <a:sym typeface="Symbol" pitchFamily="18" charset="2"/>
              </a:rPr>
              <a:t>(8) S(b)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endParaRPr lang="zh-CN" altLang="en-US"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D88E46E-6FED-4214-B13E-63AFA4718F51}"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14A7877D-8F9D-4FAF-B261-3377C85DA654}" type="slidenum">
              <a:rPr lang="en-US" altLang="zh-CN"/>
              <a:pPr/>
              <a:t>79</a:t>
            </a:fld>
            <a:r>
              <a:rPr lang="en-US" altLang="zh-CN"/>
              <a:t>/112</a:t>
            </a:r>
          </a:p>
        </p:txBody>
      </p:sp>
      <p:sp>
        <p:nvSpPr>
          <p:cNvPr id="391170" name="Rectangle 2"/>
          <p:cNvSpPr>
            <a:spLocks noGrp="1" noChangeArrowheads="1"/>
          </p:cNvSpPr>
          <p:nvPr>
            <p:ph type="body" idx="1"/>
          </p:nvPr>
        </p:nvSpPr>
        <p:spPr>
          <a:xfrm>
            <a:off x="1066800" y="1166813"/>
            <a:ext cx="7773988" cy="454818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(3)</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R(a,y)      (1)</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(2),</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(4)</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Q(b)</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(5)</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R(a,b)                (3)</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(4),</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(6)</a:t>
            </a:r>
            <a:r>
              <a:rPr lang="en-US" altLang="zh-CN" sz="2400">
                <a:solidFill>
                  <a:srgbClr val="0000FF"/>
                </a:solidFill>
                <a:latin typeface="楷体_GB2312" pitchFamily="49" charset="-122"/>
                <a:ea typeface="楷体_GB2312" pitchFamily="49" charset="-122"/>
              </a:rPr>
              <a:t> </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S(z)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(7)</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S(b)                 (5)</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(6),</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{b/z}</a:t>
            </a:r>
            <a:endParaRPr kumimoji="0" lang="en-US" altLang="zh-CN" sz="2400" b="0">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(8) </a:t>
            </a:r>
            <a:r>
              <a:rPr lang="en-US" altLang="zh-CN" sz="2400">
                <a:solidFill>
                  <a:srgbClr val="0000FF"/>
                </a:solidFill>
                <a:latin typeface="楷体_GB2312" pitchFamily="49" charset="-122"/>
                <a:ea typeface="楷体_GB2312" pitchFamily="49" charset="-122"/>
                <a:sym typeface="Symbol" pitchFamily="18" charset="2"/>
              </a:rPr>
              <a:t>S(b)</a:t>
            </a:r>
          </a:p>
          <a:p>
            <a:pPr algn="l">
              <a:buClr>
                <a:srgbClr val="FF3300"/>
              </a:buClr>
              <a:buFont typeface="Wingdings" pitchFamily="2" charset="2"/>
              <a:buNone/>
            </a:pPr>
            <a:r>
              <a:rPr kumimoji="0" lang="en-US" altLang="zh-CN" sz="2400">
                <a:solidFill>
                  <a:srgbClr val="B2B2B2"/>
                </a:solidFill>
                <a:latin typeface="楷体_GB2312" pitchFamily="49" charset="-122"/>
                <a:ea typeface="楷体_GB2312" pitchFamily="49" charset="-122"/>
                <a:sym typeface="Symbol" pitchFamily="18" charset="2"/>
              </a:rPr>
              <a:t>(9) </a:t>
            </a:r>
            <a:r>
              <a:rPr lang="en-US" altLang="zh-CN">
                <a:solidFill>
                  <a:srgbClr val="B2B2B2"/>
                </a:solidFill>
                <a:latin typeface="楷体_GB2312" pitchFamily="49" charset="-122"/>
                <a:ea typeface="楷体_GB2312" pitchFamily="49" charset="-122"/>
              </a:rPr>
              <a:t>□  </a:t>
            </a:r>
            <a:r>
              <a:rPr lang="en-US" altLang="zh-CN">
                <a:solidFill>
                  <a:srgbClr val="FF3300"/>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sym typeface="Symbol" pitchFamily="18" charset="2"/>
              </a:rPr>
              <a:t> </a:t>
            </a:r>
            <a:r>
              <a:rPr lang="zh-CN" altLang="en-US" sz="2400">
                <a:solidFill>
                  <a:srgbClr val="B2B2B2"/>
                </a:solidFill>
                <a:latin typeface="楷体_GB2312" pitchFamily="49" charset="-122"/>
                <a:ea typeface="楷体_GB2312" pitchFamily="49" charset="-122"/>
                <a:sym typeface="Symbol" pitchFamily="18" charset="2"/>
              </a:rPr>
              <a:t>证毕</a:t>
            </a:r>
            <a:r>
              <a:rPr lang="zh-CN" altLang="en-US" sz="2400">
                <a:solidFill>
                  <a:srgbClr val="B2B2B2"/>
                </a:solidFill>
                <a:sym typeface="Symbol" pitchFamily="18" charset="2"/>
              </a:rPr>
              <a:t>■</a:t>
            </a:r>
            <a:endParaRPr lang="zh-CN" altLang="en-US" sz="2400">
              <a:solidFill>
                <a:srgbClr val="B2B2B2"/>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F53822-C407-4229-8595-2B0A597FDC48}"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C06A1B5-F0E1-478F-A6C1-2F4ACCFD58CE}" type="slidenum">
              <a:rPr lang="en-US" altLang="zh-CN"/>
              <a:pPr/>
              <a:t>8</a:t>
            </a:fld>
            <a:r>
              <a:rPr lang="en-US" altLang="zh-CN"/>
              <a:t>/112</a:t>
            </a:r>
          </a:p>
        </p:txBody>
      </p:sp>
      <p:sp>
        <p:nvSpPr>
          <p:cNvPr id="339970"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39972" name="Rectangle 4"/>
          <p:cNvSpPr>
            <a:spLocks noChangeArrowheads="1"/>
          </p:cNvSpPr>
          <p:nvPr/>
        </p:nvSpPr>
        <p:spPr bwMode="auto">
          <a:xfrm>
            <a:off x="914400" y="1143000"/>
            <a:ext cx="77724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a:solidFill>
                  <a:srgbClr val="FF3300"/>
                </a:solidFill>
                <a:latin typeface="黑体" pitchFamily="2" charset="-122"/>
                <a:ea typeface="黑体" pitchFamily="2" charset="-122"/>
              </a:rPr>
              <a:t>2) </a:t>
            </a:r>
            <a:r>
              <a:rPr lang="en-US" altLang="zh-CN">
                <a:solidFill>
                  <a:srgbClr val="FF3300"/>
                </a:solidFill>
                <a:latin typeface="楷体_GB2312" pitchFamily="49" charset="-122"/>
                <a:ea typeface="楷体_GB2312" pitchFamily="49" charset="-122"/>
              </a:rPr>
              <a:t>UG</a:t>
            </a:r>
            <a:r>
              <a:rPr lang="zh-CN" altLang="en-US">
                <a:solidFill>
                  <a:srgbClr val="FF3300"/>
                </a:solidFill>
                <a:latin typeface="楷体_GB2312" pitchFamily="49" charset="-122"/>
                <a:ea typeface="楷体_GB2312" pitchFamily="49" charset="-122"/>
              </a:rPr>
              <a:t>规则</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全称推广规则、</a:t>
            </a:r>
            <a:r>
              <a:rPr lang="zh-CN" altLang="en-US">
                <a:solidFill>
                  <a:srgbClr val="CC0099"/>
                </a:solidFill>
                <a:latin typeface="楷体_GB2312" pitchFamily="49" charset="-122"/>
                <a:ea typeface="楷体_GB2312" pitchFamily="49" charset="-122"/>
              </a:rPr>
              <a:t>全称量词附加规则</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a:t>
            </a:r>
            <a:r>
              <a:rPr lang="zh-CN" altLang="en-US">
                <a:solidFill>
                  <a:srgbClr val="FF0000"/>
                </a:solidFill>
                <a:latin typeface="黑体" pitchFamily="2" charset="-122"/>
                <a:ea typeface="黑体" pitchFamily="2" charset="-122"/>
              </a:rPr>
              <a:t>	     </a:t>
            </a:r>
          </a:p>
          <a:p>
            <a:pPr marL="342900" indent="-342900" algn="just">
              <a:buClr>
                <a:srgbClr val="FF3300"/>
              </a:buClr>
            </a:pPr>
            <a:r>
              <a:rPr lang="zh-CN" altLang="en-US">
                <a:solidFill>
                  <a:srgbClr val="0000FF"/>
                </a:solidFill>
              </a:rPr>
              <a:t>          </a:t>
            </a:r>
            <a:r>
              <a:rPr lang="en-US" altLang="zh-CN">
                <a:solidFill>
                  <a:srgbClr val="0000FF"/>
                </a:solidFill>
              </a:rPr>
              <a:t>G(y) </a:t>
            </a:r>
            <a:r>
              <a:rPr lang="en-US" altLang="zh-CN">
                <a:solidFill>
                  <a:srgbClr val="0000FF"/>
                </a:solidFill>
                <a:latin typeface="黑体" pitchFamily="2" charset="-122"/>
                <a:ea typeface="黑体" pitchFamily="2" charset="-122"/>
              </a:rPr>
              <a:t>(x)G(x)</a:t>
            </a:r>
            <a:endParaRPr lang="en-US" altLang="zh-CN">
              <a:solidFill>
                <a:srgbClr val="FF0000"/>
              </a:solidFill>
            </a:endParaRPr>
          </a:p>
          <a:p>
            <a:pPr marL="342900" indent="-342900" algn="just">
              <a:buClr>
                <a:srgbClr val="B2B2B2"/>
              </a:buClr>
              <a:buSzPct val="75000"/>
              <a:buFont typeface="Wingdings" pitchFamily="2" charset="2"/>
              <a:buChar char="n"/>
            </a:pPr>
            <a:r>
              <a:rPr lang="zh-CN" altLang="en-US">
                <a:solidFill>
                  <a:srgbClr val="B2B2B2"/>
                </a:solidFill>
                <a:latin typeface="楷体_GB2312" pitchFamily="49" charset="-122"/>
                <a:ea typeface="楷体_GB2312" pitchFamily="49" charset="-122"/>
              </a:rPr>
              <a:t>注意：以上公式的成立条件：</a:t>
            </a:r>
          </a:p>
          <a:p>
            <a:pPr marL="342900" indent="-342900" algn="just">
              <a:buClr>
                <a:srgbClr val="FF3300"/>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1</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在</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）中自由出现，并且</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取任意</a:t>
            </a:r>
            <a:r>
              <a:rPr lang="en-US" altLang="zh-CN">
                <a:solidFill>
                  <a:srgbClr val="B2B2B2"/>
                </a:solidFill>
                <a:latin typeface="楷体_GB2312" pitchFamily="49" charset="-122"/>
                <a:ea typeface="楷体_GB2312" pitchFamily="49" charset="-122"/>
              </a:rPr>
              <a:t>y∈D</a:t>
            </a:r>
            <a:r>
              <a:rPr lang="zh-CN" altLang="en-US">
                <a:solidFill>
                  <a:srgbClr val="B2B2B2"/>
                </a:solidFill>
                <a:latin typeface="楷体_GB2312" pitchFamily="49" charset="-122"/>
                <a:ea typeface="楷体_GB2312" pitchFamily="49" charset="-122"/>
              </a:rPr>
              <a:t>时，</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）为真；</a:t>
            </a:r>
          </a:p>
          <a:p>
            <a:pPr marL="342900" indent="-342900" algn="just">
              <a:buClr>
                <a:srgbClr val="FF3300"/>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2</a:t>
            </a:r>
            <a:r>
              <a:rPr lang="zh-CN" altLang="en-US">
                <a:solidFill>
                  <a:srgbClr val="B2B2B2"/>
                </a:solidFill>
                <a:latin typeface="楷体_GB2312" pitchFamily="49" charset="-122"/>
                <a:ea typeface="楷体_GB2312" pitchFamily="49" charset="-122"/>
              </a:rPr>
              <a:t>）取代</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的</a:t>
            </a:r>
            <a:r>
              <a:rPr lang="en-US" altLang="zh-CN">
                <a:solidFill>
                  <a:srgbClr val="B2B2B2"/>
                </a:solidFill>
                <a:latin typeface="楷体_GB2312" pitchFamily="49" charset="-122"/>
                <a:ea typeface="楷体_GB2312" pitchFamily="49" charset="-122"/>
              </a:rPr>
              <a:t>x</a:t>
            </a:r>
            <a:r>
              <a:rPr lang="zh-CN" altLang="en-US">
                <a:solidFill>
                  <a:srgbClr val="B2B2B2"/>
                </a:solidFill>
                <a:latin typeface="楷体_GB2312" pitchFamily="49" charset="-122"/>
                <a:ea typeface="楷体_GB2312" pitchFamily="49" charset="-122"/>
              </a:rPr>
              <a:t>不能在</a:t>
            </a:r>
            <a:r>
              <a:rPr lang="en-US" altLang="zh-CN">
                <a:solidFill>
                  <a:srgbClr val="B2B2B2"/>
                </a:solidFill>
                <a:latin typeface="楷体_GB2312" pitchFamily="49" charset="-122"/>
                <a:ea typeface="楷体_GB2312" pitchFamily="49" charset="-122"/>
              </a:rPr>
              <a:t>G</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）中出现；</a:t>
            </a:r>
          </a:p>
          <a:p>
            <a:pPr marL="342900" indent="-342900" algn="just">
              <a:buClr>
                <a:srgbClr val="FF3300"/>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3</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US</a:t>
            </a:r>
            <a:r>
              <a:rPr lang="zh-CN" altLang="en-US">
                <a:solidFill>
                  <a:srgbClr val="B2B2B2"/>
                </a:solidFill>
                <a:latin typeface="楷体_GB2312" pitchFamily="49" charset="-122"/>
                <a:ea typeface="楷体_GB2312" pitchFamily="49" charset="-122"/>
              </a:rPr>
              <a:t>规则不是</a:t>
            </a:r>
            <a:r>
              <a:rPr lang="en-US" altLang="zh-CN">
                <a:solidFill>
                  <a:srgbClr val="B2B2B2"/>
                </a:solidFill>
                <a:latin typeface="楷体_GB2312" pitchFamily="49" charset="-122"/>
                <a:ea typeface="楷体_GB2312" pitchFamily="49" charset="-122"/>
              </a:rPr>
              <a:t>UG</a:t>
            </a:r>
            <a:r>
              <a:rPr lang="zh-CN" altLang="en-US">
                <a:solidFill>
                  <a:srgbClr val="B2B2B2"/>
                </a:solidFill>
                <a:latin typeface="楷体_GB2312" pitchFamily="49" charset="-122"/>
                <a:ea typeface="楷体_GB2312" pitchFamily="49" charset="-122"/>
              </a:rPr>
              <a:t>规则的逆命题；</a:t>
            </a:r>
          </a:p>
          <a:p>
            <a:pPr marL="342900" indent="-342900" algn="just">
              <a:buClr>
                <a:srgbClr val="FF3300"/>
              </a:buClr>
            </a:pPr>
            <a:r>
              <a:rPr lang="zh-CN" altLang="en-US">
                <a:solidFill>
                  <a:srgbClr val="B2B2B2"/>
                </a:solidFill>
                <a:latin typeface="楷体_GB2312" pitchFamily="49" charset="-122"/>
                <a:ea typeface="楷体_GB2312" pitchFamily="49" charset="-122"/>
              </a:rPr>
              <a:t>  </a:t>
            </a:r>
            <a:r>
              <a:rPr lang="en-US" altLang="zh-CN">
                <a:solidFill>
                  <a:srgbClr val="B2B2B2"/>
                </a:solidFill>
                <a:latin typeface="楷体_GB2312" pitchFamily="49" charset="-122"/>
                <a:ea typeface="楷体_GB2312" pitchFamily="49" charset="-122"/>
              </a:rPr>
              <a:t>4</a:t>
            </a:r>
            <a:r>
              <a:rPr lang="zh-CN" altLang="en-US">
                <a:solidFill>
                  <a:srgbClr val="B2B2B2"/>
                </a:solidFill>
                <a:latin typeface="楷体_GB2312" pitchFamily="49" charset="-122"/>
                <a:ea typeface="楷体_GB2312" pitchFamily="49" charset="-122"/>
              </a:rPr>
              <a:t>）</a:t>
            </a:r>
            <a:r>
              <a:rPr lang="en-US" altLang="zh-CN">
                <a:solidFill>
                  <a:srgbClr val="B2B2B2"/>
                </a:solidFill>
                <a:latin typeface="楷体_GB2312" pitchFamily="49" charset="-122"/>
                <a:ea typeface="楷体_GB2312" pitchFamily="49" charset="-122"/>
              </a:rPr>
              <a:t>US</a:t>
            </a:r>
            <a:r>
              <a:rPr lang="zh-CN" altLang="en-US">
                <a:solidFill>
                  <a:srgbClr val="B2B2B2"/>
                </a:solidFill>
                <a:latin typeface="楷体_GB2312" pitchFamily="49" charset="-122"/>
                <a:ea typeface="楷体_GB2312" pitchFamily="49" charset="-122"/>
              </a:rPr>
              <a:t>规则中</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是</a:t>
            </a:r>
            <a:r>
              <a:rPr lang="zh-CN" altLang="en-US">
                <a:solidFill>
                  <a:srgbClr val="B2B2B2"/>
                </a:solidFill>
                <a:latin typeface="Times New Roman"/>
                <a:ea typeface="楷体_GB2312" pitchFamily="49" charset="-122"/>
              </a:rPr>
              <a:t>“</a:t>
            </a:r>
            <a:r>
              <a:rPr lang="zh-CN" altLang="en-US">
                <a:solidFill>
                  <a:srgbClr val="B2B2B2"/>
                </a:solidFill>
                <a:latin typeface="楷体_GB2312" pitchFamily="49" charset="-122"/>
                <a:ea typeface="楷体_GB2312" pitchFamily="49" charset="-122"/>
              </a:rPr>
              <a:t>某一个</a:t>
            </a:r>
            <a:r>
              <a:rPr lang="zh-CN" altLang="en-US">
                <a:solidFill>
                  <a:srgbClr val="B2B2B2"/>
                </a:solidFill>
                <a:latin typeface="Times New Roman"/>
                <a:ea typeface="楷体_GB2312" pitchFamily="49" charset="-122"/>
              </a:rPr>
              <a:t>”</a:t>
            </a:r>
            <a:r>
              <a:rPr lang="zh-CN" altLang="en-US">
                <a:solidFill>
                  <a:srgbClr val="B2B2B2"/>
                </a:solidFill>
                <a:latin typeface="楷体_GB2312" pitchFamily="49" charset="-122"/>
                <a:ea typeface="楷体_GB2312" pitchFamily="49" charset="-122"/>
              </a:rPr>
              <a:t>，而</a:t>
            </a:r>
            <a:r>
              <a:rPr lang="en-US" altLang="zh-CN">
                <a:solidFill>
                  <a:srgbClr val="B2B2B2"/>
                </a:solidFill>
                <a:latin typeface="楷体_GB2312" pitchFamily="49" charset="-122"/>
                <a:ea typeface="楷体_GB2312" pitchFamily="49" charset="-122"/>
              </a:rPr>
              <a:t>UG</a:t>
            </a:r>
            <a:r>
              <a:rPr lang="zh-CN" altLang="en-US">
                <a:solidFill>
                  <a:srgbClr val="B2B2B2"/>
                </a:solidFill>
                <a:latin typeface="楷体_GB2312" pitchFamily="49" charset="-122"/>
                <a:ea typeface="楷体_GB2312" pitchFamily="49" charset="-122"/>
              </a:rPr>
              <a:t>规则中的</a:t>
            </a:r>
            <a:r>
              <a:rPr lang="en-US" altLang="zh-CN">
                <a:solidFill>
                  <a:srgbClr val="B2B2B2"/>
                </a:solidFill>
                <a:latin typeface="楷体_GB2312" pitchFamily="49" charset="-122"/>
                <a:ea typeface="楷体_GB2312" pitchFamily="49" charset="-122"/>
              </a:rPr>
              <a:t>y</a:t>
            </a:r>
            <a:r>
              <a:rPr lang="zh-CN" altLang="en-US">
                <a:solidFill>
                  <a:srgbClr val="B2B2B2"/>
                </a:solidFill>
                <a:latin typeface="楷体_GB2312" pitchFamily="49" charset="-122"/>
                <a:ea typeface="楷体_GB2312" pitchFamily="49" charset="-122"/>
              </a:rPr>
              <a:t>是</a:t>
            </a:r>
            <a:r>
              <a:rPr lang="zh-CN" altLang="en-US">
                <a:solidFill>
                  <a:srgbClr val="B2B2B2"/>
                </a:solidFill>
                <a:latin typeface="Times New Roman"/>
                <a:ea typeface="楷体_GB2312" pitchFamily="49" charset="-122"/>
              </a:rPr>
              <a:t>“</a:t>
            </a:r>
            <a:r>
              <a:rPr lang="zh-CN" altLang="en-US">
                <a:solidFill>
                  <a:srgbClr val="B2B2B2"/>
                </a:solidFill>
                <a:latin typeface="楷体_GB2312" pitchFamily="49" charset="-122"/>
                <a:ea typeface="楷体_GB2312" pitchFamily="49" charset="-122"/>
              </a:rPr>
              <a:t>每一个</a:t>
            </a:r>
            <a:r>
              <a:rPr lang="zh-CN" altLang="en-US">
                <a:solidFill>
                  <a:srgbClr val="B2B2B2"/>
                </a:solidFill>
                <a:latin typeface="Times New Roman"/>
                <a:ea typeface="楷体_GB2312" pitchFamily="49" charset="-122"/>
              </a:rPr>
              <a:t>”</a:t>
            </a:r>
            <a:r>
              <a:rPr lang="zh-CN" altLang="en-US">
                <a:solidFill>
                  <a:srgbClr val="B2B2B2"/>
                </a:solidFill>
                <a:latin typeface="楷体_GB2312" pitchFamily="49" charset="-122"/>
                <a:ea typeface="楷体_GB2312" pitchFamily="49" charset="-122"/>
              </a:rPr>
              <a:t>。</a:t>
            </a:r>
          </a:p>
          <a:p>
            <a:pPr marL="342900" indent="-342900" algn="just">
              <a:buClr>
                <a:srgbClr val="FF3300"/>
              </a:buClr>
            </a:pPr>
            <a:endParaRPr lang="zh-CN" altLang="en-US">
              <a:solidFill>
                <a:srgbClr val="0000FF"/>
              </a:solidFill>
              <a:latin typeface="楷体_GB2312" pitchFamily="49" charset="-122"/>
              <a:ea typeface="楷体_GB2312" pitchFamily="49" charset="-122"/>
            </a:endParaRPr>
          </a:p>
          <a:p>
            <a:pPr marL="742950" lvl="1" indent="-285750" algn="just"/>
            <a:r>
              <a:rPr lang="zh-CN" altLang="en-US">
                <a:solidFill>
                  <a:srgbClr val="FF0000"/>
                </a:solidFill>
                <a:latin typeface="黑体" pitchFamily="2" charset="-122"/>
                <a:ea typeface="黑体" pitchFamily="2" charset="-122"/>
              </a:rPr>
              <a:t>		</a:t>
            </a:r>
            <a:endParaRPr lang="zh-CN" altLang="en-US">
              <a:solidFill>
                <a:srgbClr val="0000FF"/>
              </a:solidFill>
              <a:latin typeface="黑体" pitchFamily="2" charset="-122"/>
              <a:ea typeface="黑体" pitchFamily="2" charset="-122"/>
            </a:endParaRPr>
          </a:p>
          <a:p>
            <a:pPr marL="342900" indent="-342900" algn="just">
              <a:buClr>
                <a:srgbClr val="FF3300"/>
              </a:buClr>
            </a:pPr>
            <a:r>
              <a:rPr lang="zh-CN" altLang="en-US">
                <a:solidFill>
                  <a:srgbClr val="FF3300"/>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A187587-AF25-42BD-8EED-6645C0A4C69E}" type="datetime1">
              <a:rPr lang="zh-CN" altLang="en-US"/>
              <a:pPr/>
              <a:t>2018/10/8</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D8637B9D-76AC-45D3-AE84-E3DAD3749B31}" type="slidenum">
              <a:rPr lang="en-US" altLang="zh-CN"/>
              <a:pPr/>
              <a:t>80</a:t>
            </a:fld>
            <a:r>
              <a:rPr lang="en-US" altLang="zh-CN"/>
              <a:t>/112</a:t>
            </a:r>
          </a:p>
        </p:txBody>
      </p:sp>
      <p:sp>
        <p:nvSpPr>
          <p:cNvPr id="399362" name="Rectangle 2"/>
          <p:cNvSpPr>
            <a:spLocks noGrp="1" noChangeArrowheads="1"/>
          </p:cNvSpPr>
          <p:nvPr>
            <p:ph type="body" idx="1"/>
          </p:nvPr>
        </p:nvSpPr>
        <p:spPr>
          <a:xfrm>
            <a:off x="1066800" y="1166813"/>
            <a:ext cx="7773988" cy="4548187"/>
          </a:xfrm>
        </p:spPr>
        <p:txBody>
          <a:bodyPr/>
          <a:lstStyle/>
          <a:p>
            <a:pPr algn="l">
              <a:buClr>
                <a:srgbClr val="FF3300"/>
              </a:buClr>
              <a:buFont typeface="Wingdings" pitchFamily="2" charset="2"/>
              <a:buNone/>
            </a:pPr>
            <a:r>
              <a:rPr lang="zh-CN" altLang="en-US" sz="2400">
                <a:solidFill>
                  <a:srgbClr val="0000FF"/>
                </a:solidFill>
                <a:latin typeface="楷体_GB2312" pitchFamily="49" charset="-122"/>
                <a:ea typeface="楷体_GB2312" pitchFamily="49" charset="-122"/>
                <a:sym typeface="Symbol" pitchFamily="18" charset="2"/>
              </a:rPr>
              <a:t>然后，在此基础上利用代换进行消解的过程如下：</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(1)</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P(x) </a:t>
            </a:r>
            <a:r>
              <a:rPr lang="en-US" altLang="zh-CN" sz="2400" b="0" noProof="1">
                <a:latin typeface="楷体_GB2312" pitchFamily="49" charset="-122"/>
                <a:ea typeface="楷体_GB2312" pitchFamily="49" charset="-122"/>
              </a:rPr>
              <a:t>∨</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R(x,y)</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(2)</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P(a)</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(3)</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Q(y)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R(a,y)      (1)</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(2),</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{a/x}</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(4)</a:t>
            </a:r>
            <a:r>
              <a:rPr kumimoji="0" lang="en-US" altLang="zh-CN" sz="2400">
                <a:solidFill>
                  <a:srgbClr val="0000FF"/>
                </a:solidFill>
                <a:latin typeface="楷体_GB2312" pitchFamily="49" charset="-122"/>
                <a:ea typeface="楷体_GB2312" pitchFamily="49" charset="-122"/>
                <a:sym typeface="Symbol" pitchFamily="18" charset="2"/>
              </a:rPr>
              <a:t> </a:t>
            </a:r>
            <a:r>
              <a:rPr kumimoji="0" lang="en-US" altLang="zh-CN" sz="2400" b="0">
                <a:latin typeface="楷体_GB2312" pitchFamily="49" charset="-122"/>
                <a:ea typeface="楷体_GB2312" pitchFamily="49" charset="-122"/>
                <a:sym typeface="Symbol" pitchFamily="18" charset="2"/>
              </a:rPr>
              <a:t>Q(b)</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(5)</a:t>
            </a:r>
            <a:r>
              <a:rPr kumimoji="0"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R(a,b)                (3)</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(4),</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{b/y}</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rPr>
              <a:t>(6)</a:t>
            </a:r>
            <a:r>
              <a:rPr lang="en-US" altLang="zh-CN" sz="2400">
                <a:solidFill>
                  <a:srgbClr val="0000FF"/>
                </a:solidFill>
                <a:latin typeface="楷体_GB2312" pitchFamily="49" charset="-122"/>
                <a:ea typeface="楷体_GB2312" pitchFamily="49" charset="-122"/>
              </a:rPr>
              <a:t> </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S(z) </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sym typeface="Symbol" pitchFamily="18" charset="2"/>
              </a:rPr>
              <a:t> R(a,z)</a:t>
            </a: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(7)</a:t>
            </a:r>
            <a:r>
              <a:rPr lang="en-US" altLang="zh-CN" sz="2400">
                <a:solidFill>
                  <a:srgbClr val="0000FF"/>
                </a:solidFill>
                <a:latin typeface="楷体_GB2312" pitchFamily="49" charset="-122"/>
                <a:ea typeface="楷体_GB2312" pitchFamily="49" charset="-122"/>
                <a:sym typeface="Symbol" pitchFamily="18" charset="2"/>
              </a:rPr>
              <a:t> </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S(b)                 (5)</a:t>
            </a:r>
            <a:r>
              <a:rPr lang="zh-CN" altLang="en-US" sz="2400" b="0">
                <a:latin typeface="楷体_GB2312" pitchFamily="49" charset="-122"/>
                <a:ea typeface="楷体_GB2312" pitchFamily="49" charset="-122"/>
              </a:rPr>
              <a:t>和</a:t>
            </a:r>
            <a:r>
              <a:rPr lang="en-US" altLang="zh-CN" sz="2400" b="0">
                <a:latin typeface="楷体_GB2312" pitchFamily="49" charset="-122"/>
                <a:ea typeface="楷体_GB2312" pitchFamily="49" charset="-122"/>
              </a:rPr>
              <a:t>(6),</a:t>
            </a:r>
            <a:r>
              <a:rPr lang="zh-CN" altLang="en-US" sz="2400" b="0">
                <a:latin typeface="楷体_GB2312" pitchFamily="49" charset="-122"/>
                <a:ea typeface="楷体_GB2312" pitchFamily="49" charset="-122"/>
              </a:rPr>
              <a:t>代换</a:t>
            </a:r>
            <a:r>
              <a:rPr lang="en-US" altLang="zh-CN" sz="2400" b="0">
                <a:latin typeface="楷体_GB2312" pitchFamily="49" charset="-122"/>
                <a:ea typeface="楷体_GB2312" pitchFamily="49" charset="-122"/>
              </a:rPr>
              <a:t>{b/z}</a:t>
            </a:r>
            <a:endParaRPr kumimoji="0" lang="en-US" altLang="zh-CN" sz="2400" b="0">
              <a:latin typeface="楷体_GB2312" pitchFamily="49" charset="-122"/>
              <a:ea typeface="楷体_GB2312" pitchFamily="49" charset="-122"/>
              <a:sym typeface="Symbol" pitchFamily="18" charset="2"/>
            </a:endParaRPr>
          </a:p>
          <a:p>
            <a:pPr algn="l">
              <a:buClr>
                <a:srgbClr val="FF3300"/>
              </a:buClr>
              <a:buFont typeface="Wingdings" pitchFamily="2" charset="2"/>
              <a:buNone/>
            </a:pPr>
            <a:r>
              <a:rPr lang="en-US" altLang="zh-CN" sz="2400">
                <a:solidFill>
                  <a:srgbClr val="FF0000"/>
                </a:solidFill>
                <a:latin typeface="楷体_GB2312" pitchFamily="49" charset="-122"/>
                <a:ea typeface="楷体_GB2312" pitchFamily="49" charset="-122"/>
                <a:sym typeface="Symbol" pitchFamily="18" charset="2"/>
              </a:rPr>
              <a:t>(8) </a:t>
            </a:r>
            <a:r>
              <a:rPr lang="en-US" altLang="zh-CN" sz="2400">
                <a:latin typeface="楷体_GB2312" pitchFamily="49" charset="-122"/>
                <a:ea typeface="楷体_GB2312" pitchFamily="49" charset="-122"/>
                <a:sym typeface="Symbol" pitchFamily="18" charset="2"/>
              </a:rPr>
              <a:t>S(b)</a:t>
            </a:r>
          </a:p>
          <a:p>
            <a:pPr algn="l">
              <a:buClr>
                <a:srgbClr val="FF3300"/>
              </a:buClr>
              <a:buFont typeface="Wingdings" pitchFamily="2" charset="2"/>
              <a:buNone/>
            </a:pPr>
            <a:r>
              <a:rPr kumimoji="0" lang="en-US" altLang="zh-CN" sz="2400">
                <a:solidFill>
                  <a:srgbClr val="FF0000"/>
                </a:solidFill>
                <a:latin typeface="楷体_GB2312" pitchFamily="49" charset="-122"/>
                <a:ea typeface="楷体_GB2312" pitchFamily="49" charset="-122"/>
                <a:sym typeface="Symbol" pitchFamily="18" charset="2"/>
              </a:rPr>
              <a:t>(9) </a:t>
            </a:r>
            <a:r>
              <a:rPr lang="en-US" altLang="zh-CN">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sym typeface="Symbol" pitchFamily="18" charset="2"/>
              </a:rPr>
              <a:t> </a:t>
            </a:r>
            <a:r>
              <a:rPr lang="zh-CN" altLang="en-US" sz="2400">
                <a:solidFill>
                  <a:srgbClr val="FF0000"/>
                </a:solidFill>
                <a:latin typeface="楷体_GB2312" pitchFamily="49" charset="-122"/>
                <a:ea typeface="楷体_GB2312" pitchFamily="49" charset="-122"/>
                <a:sym typeface="Symbol" pitchFamily="18" charset="2"/>
              </a:rPr>
              <a:t>证毕</a:t>
            </a:r>
            <a:r>
              <a:rPr lang="zh-CN" altLang="en-US" sz="2400">
                <a:solidFill>
                  <a:srgbClr val="FF0000"/>
                </a:solidFill>
                <a:sym typeface="Symbol" pitchFamily="18" charset="2"/>
              </a:rPr>
              <a:t>■ </a:t>
            </a:r>
            <a:r>
              <a:rPr lang="zh-CN" altLang="en-US" sz="2400">
                <a:solidFill>
                  <a:srgbClr val="0000FF"/>
                </a:solidFill>
                <a:sym typeface="Symbol" pitchFamily="18" charset="2"/>
              </a:rPr>
              <a:t>（</a:t>
            </a:r>
            <a:r>
              <a:rPr lang="en-US" altLang="zh-CN" sz="2400">
                <a:solidFill>
                  <a:srgbClr val="0000FF"/>
                </a:solidFill>
                <a:sym typeface="Symbol" pitchFamily="18" charset="2"/>
              </a:rPr>
              <a:t>(7)</a:t>
            </a:r>
            <a:r>
              <a:rPr lang="zh-CN" altLang="en-US" sz="2400">
                <a:solidFill>
                  <a:srgbClr val="0000FF"/>
                </a:solidFill>
                <a:sym typeface="Symbol" pitchFamily="18" charset="2"/>
              </a:rPr>
              <a:t>和（</a:t>
            </a:r>
            <a:r>
              <a:rPr lang="en-US" altLang="zh-CN" sz="2400">
                <a:solidFill>
                  <a:srgbClr val="0000FF"/>
                </a:solidFill>
                <a:sym typeface="Symbol" pitchFamily="18" charset="2"/>
              </a:rPr>
              <a:t>8</a:t>
            </a:r>
            <a:r>
              <a:rPr lang="zh-CN" altLang="en-US" sz="2400">
                <a:solidFill>
                  <a:srgbClr val="0000FF"/>
                </a:solidFill>
                <a:sym typeface="Symbol" pitchFamily="18" charset="2"/>
              </a:rPr>
              <a:t>））</a:t>
            </a:r>
            <a:endParaRPr lang="zh-CN" altLang="en-US" sz="2400">
              <a:solidFill>
                <a:srgbClr val="0000FF"/>
              </a:solidFill>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5461BA-7632-447E-83E6-1447D3461EB1}"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576B7B8-8064-45D2-83FA-1F60272C30DC}" type="slidenum">
              <a:rPr lang="en-US" altLang="zh-CN"/>
              <a:pPr/>
              <a:t>81</a:t>
            </a:fld>
            <a:r>
              <a:rPr lang="en-US" altLang="zh-CN"/>
              <a:t>/112</a:t>
            </a:r>
          </a:p>
        </p:txBody>
      </p:sp>
      <p:sp>
        <p:nvSpPr>
          <p:cNvPr id="405506" name="Rectangle 2"/>
          <p:cNvSpPr>
            <a:spLocks noGrp="1" noChangeArrowheads="1"/>
          </p:cNvSpPr>
          <p:nvPr>
            <p:ph type="title"/>
          </p:nvPr>
        </p:nvSpPr>
        <p:spPr>
          <a:xfrm>
            <a:off x="1143000" y="304800"/>
            <a:ext cx="7772400" cy="719138"/>
          </a:xfrm>
        </p:spPr>
        <p:txBody>
          <a:bodyPr/>
          <a:lstStyle/>
          <a:p>
            <a:r>
              <a:rPr lang="zh-CN" altLang="en-US" sz="3600" dirty="0">
                <a:latin typeface="楷体_GB2312" pitchFamily="49" charset="-122"/>
                <a:ea typeface="楷体_GB2312" pitchFamily="49" charset="-122"/>
              </a:rPr>
              <a:t>　</a:t>
            </a:r>
            <a:r>
              <a:rPr lang="zh-CN" altLang="en-US" sz="3600" dirty="0">
                <a:solidFill>
                  <a:srgbClr val="FF0000"/>
                </a:solidFill>
                <a:latin typeface="楷体_GB2312" pitchFamily="49" charset="-122"/>
                <a:ea typeface="楷体_GB2312" pitchFamily="49" charset="-122"/>
              </a:rPr>
              <a:t>小结：谓词演算的综合推理方法</a:t>
            </a:r>
          </a:p>
        </p:txBody>
      </p:sp>
      <p:sp>
        <p:nvSpPr>
          <p:cNvPr id="405507" name="Rectangle 3"/>
          <p:cNvSpPr>
            <a:spLocks noGrp="1" noChangeArrowheads="1"/>
          </p:cNvSpPr>
          <p:nvPr>
            <p:ph type="body" idx="1"/>
          </p:nvPr>
        </p:nvSpPr>
        <p:spPr>
          <a:xfrm>
            <a:off x="1066800" y="1166813"/>
            <a:ext cx="7848600" cy="4911725"/>
          </a:xfrm>
          <a:noFill/>
          <a:ln/>
          <a:extLst>
            <a:ext uri="{909E8E84-426E-40DD-AFC4-6F175D3DCCD1}">
              <a14:hiddenFill xmlns:a14="http://schemas.microsoft.com/office/drawing/2010/main">
                <a:solidFill>
                  <a:srgbClr val="CCFFCC"/>
                </a:solidFill>
              </a14:hiddenFill>
            </a:ext>
          </a:extLst>
        </p:spPr>
        <p:txBody>
          <a:bodyPr/>
          <a:lstStyle/>
          <a:p>
            <a:pPr marL="533400" indent="-533400">
              <a:lnSpc>
                <a:spcPct val="110000"/>
              </a:lnSpc>
              <a:buFont typeface="Wingdings" pitchFamily="2" charset="2"/>
              <a:buNone/>
            </a:pPr>
            <a:r>
              <a:rPr lang="zh-CN" altLang="en-US" sz="2400" dirty="0">
                <a:solidFill>
                  <a:srgbClr val="FF0000"/>
                </a:solidFill>
                <a:latin typeface="楷体_GB2312" pitchFamily="49" charset="-122"/>
                <a:ea typeface="楷体_GB2312" pitchFamily="49" charset="-122"/>
              </a:rPr>
              <a:t>一、基本推理方法</a:t>
            </a:r>
          </a:p>
          <a:p>
            <a:pPr marL="533400" indent="-533400">
              <a:lnSpc>
                <a:spcPct val="110000"/>
              </a:lnSpc>
              <a:buFont typeface="Wingdings" pitchFamily="2" charset="2"/>
              <a:buNone/>
            </a:pPr>
            <a:r>
              <a:rPr lang="zh-CN" altLang="en-US" sz="2400" dirty="0">
                <a:solidFill>
                  <a:srgbClr val="FF0000"/>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1</a:t>
            </a:r>
            <a:r>
              <a:rPr lang="zh-CN" altLang="en-US" sz="2400" dirty="0">
                <a:solidFill>
                  <a:srgbClr val="0000FF"/>
                </a:solidFill>
                <a:latin typeface="楷体_GB2312" pitchFamily="49" charset="-122"/>
                <a:ea typeface="楷体_GB2312" pitchFamily="49" charset="-122"/>
              </a:rPr>
              <a:t>、直接证明方法</a:t>
            </a:r>
          </a:p>
          <a:p>
            <a:pPr marL="533400" indent="-533400">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2</a:t>
            </a:r>
            <a:r>
              <a:rPr lang="zh-CN" altLang="en-US" sz="2400" dirty="0">
                <a:solidFill>
                  <a:srgbClr val="0000FF"/>
                </a:solidFill>
                <a:latin typeface="楷体_GB2312" pitchFamily="49" charset="-122"/>
                <a:ea typeface="楷体_GB2312" pitchFamily="49" charset="-122"/>
              </a:rPr>
              <a:t>、间接证明方法（反证法）</a:t>
            </a:r>
          </a:p>
          <a:p>
            <a:pPr marL="533400" indent="-533400">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3</a:t>
            </a:r>
            <a:r>
              <a:rPr lang="zh-CN" altLang="en-US" sz="2400" dirty="0">
                <a:solidFill>
                  <a:srgbClr val="0000FF"/>
                </a:solidFill>
                <a:latin typeface="楷体_GB2312" pitchFamily="49" charset="-122"/>
                <a:ea typeface="楷体_GB2312" pitchFamily="49" charset="-122"/>
              </a:rPr>
              <a:t>、利用</a:t>
            </a:r>
            <a:r>
              <a:rPr lang="en-US" altLang="zh-CN" sz="2400" dirty="0">
                <a:solidFill>
                  <a:srgbClr val="0000FF"/>
                </a:solidFill>
                <a:latin typeface="楷体_GB2312" pitchFamily="49" charset="-122"/>
                <a:ea typeface="楷体_GB2312" pitchFamily="49" charset="-122"/>
              </a:rPr>
              <a:t>CP</a:t>
            </a:r>
            <a:r>
              <a:rPr lang="zh-CN" altLang="en-US" sz="2400" dirty="0">
                <a:solidFill>
                  <a:srgbClr val="0000FF"/>
                </a:solidFill>
                <a:latin typeface="楷体_GB2312" pitchFamily="49" charset="-122"/>
                <a:ea typeface="楷体_GB2312" pitchFamily="49" charset="-122"/>
              </a:rPr>
              <a:t>规则</a:t>
            </a:r>
          </a:p>
          <a:p>
            <a:pPr marL="533400" indent="-533400">
              <a:lnSpc>
                <a:spcPct val="110000"/>
              </a:lnSpc>
              <a:buFont typeface="Wingdings" pitchFamily="2" charset="2"/>
              <a:buNone/>
            </a:pPr>
            <a:r>
              <a:rPr kumimoji="0" lang="zh-CN" altLang="en-US" sz="2400" dirty="0">
                <a:solidFill>
                  <a:srgbClr val="FF0000"/>
                </a:solidFill>
                <a:latin typeface="楷体_GB2312" pitchFamily="49" charset="-122"/>
                <a:ea typeface="楷体_GB2312" pitchFamily="49" charset="-122"/>
              </a:rPr>
              <a:t>二、推理中需注意的几个问题</a:t>
            </a:r>
          </a:p>
          <a:p>
            <a:pPr marL="533400" indent="-533400">
              <a:lnSpc>
                <a:spcPct val="110000"/>
              </a:lnSpc>
              <a:buFont typeface="Wingdings" pitchFamily="2" charset="2"/>
              <a:buNone/>
            </a:pPr>
            <a:r>
              <a:rPr lang="en-US" altLang="zh-CN" sz="2400" dirty="0">
                <a:solidFill>
                  <a:srgbClr val="FF0000"/>
                </a:solidFill>
                <a:latin typeface="楷体_GB2312" pitchFamily="49" charset="-122"/>
                <a:ea typeface="楷体_GB2312" pitchFamily="49" charset="-122"/>
              </a:rPr>
              <a:t>1</a:t>
            </a:r>
            <a:r>
              <a:rPr lang="zh-CN" altLang="en-US" sz="2400" dirty="0">
                <a:solidFill>
                  <a:srgbClr val="FF0000"/>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当所要求的结论可能被定量时，此时可引用规则</a:t>
            </a:r>
            <a:r>
              <a:rPr lang="en-US" altLang="zh-CN" sz="2400" dirty="0">
                <a:solidFill>
                  <a:srgbClr val="0000FF"/>
                </a:solidFill>
                <a:latin typeface="楷体_GB2312" pitchFamily="49" charset="-122"/>
                <a:ea typeface="楷体_GB2312" pitchFamily="49" charset="-122"/>
              </a:rPr>
              <a:t>UG</a:t>
            </a:r>
            <a:r>
              <a:rPr lang="zh-CN" altLang="en-US" sz="2400" dirty="0">
                <a:solidFill>
                  <a:srgbClr val="0000FF"/>
                </a:solidFill>
                <a:latin typeface="楷体_GB2312" pitchFamily="49" charset="-122"/>
                <a:ea typeface="楷体_GB2312" pitchFamily="49" charset="-122"/>
              </a:rPr>
              <a:t>和规则</a:t>
            </a:r>
            <a:r>
              <a:rPr lang="en-US" altLang="zh-CN" sz="2400" dirty="0">
                <a:solidFill>
                  <a:srgbClr val="0000FF"/>
                </a:solidFill>
                <a:latin typeface="楷体_GB2312" pitchFamily="49" charset="-122"/>
                <a:ea typeface="楷体_GB2312" pitchFamily="49" charset="-122"/>
              </a:rPr>
              <a:t>EG</a:t>
            </a:r>
            <a:r>
              <a:rPr lang="zh-CN" altLang="en-US" sz="2400" dirty="0">
                <a:solidFill>
                  <a:srgbClr val="0000FF"/>
                </a:solidFill>
                <a:latin typeface="楷体_GB2312" pitchFamily="49" charset="-122"/>
                <a:ea typeface="楷体_GB2312" pitchFamily="49" charset="-122"/>
              </a:rPr>
              <a:t>将其量词加入。</a:t>
            </a:r>
          </a:p>
          <a:p>
            <a:pPr marL="533400" indent="-533400">
              <a:lnSpc>
                <a:spcPct val="110000"/>
              </a:lnSpc>
              <a:buFont typeface="Wingdings" pitchFamily="2" charset="2"/>
              <a:buNone/>
            </a:pPr>
            <a:r>
              <a:rPr lang="en-US" altLang="zh-CN" sz="2400" dirty="0">
                <a:solidFill>
                  <a:srgbClr val="0000FF"/>
                </a:solidFill>
                <a:latin typeface="楷体_GB2312" pitchFamily="49" charset="-122"/>
                <a:ea typeface="楷体_GB2312" pitchFamily="49" charset="-122"/>
              </a:rPr>
              <a:t>2</a:t>
            </a:r>
            <a:r>
              <a:rPr lang="zh-CN" altLang="en-US" sz="2400" dirty="0">
                <a:solidFill>
                  <a:srgbClr val="0000FF"/>
                </a:solidFill>
                <a:latin typeface="楷体_GB2312" pitchFamily="49" charset="-122"/>
                <a:ea typeface="楷体_GB2312" pitchFamily="49" charset="-122"/>
              </a:rPr>
              <a:t>）在推导过程中，如既要使用规则</a:t>
            </a:r>
            <a:r>
              <a:rPr lang="en-US" altLang="zh-CN" sz="2400" dirty="0">
                <a:solidFill>
                  <a:srgbClr val="0000FF"/>
                </a:solidFill>
                <a:latin typeface="楷体_GB2312" pitchFamily="49" charset="-122"/>
                <a:ea typeface="楷体_GB2312" pitchFamily="49" charset="-122"/>
              </a:rPr>
              <a:t>US</a:t>
            </a:r>
            <a:r>
              <a:rPr lang="zh-CN" altLang="en-US" sz="2400" dirty="0">
                <a:solidFill>
                  <a:srgbClr val="0000FF"/>
                </a:solidFill>
                <a:latin typeface="楷体_GB2312" pitchFamily="49" charset="-122"/>
                <a:ea typeface="楷体_GB2312" pitchFamily="49" charset="-122"/>
              </a:rPr>
              <a:t>又要使用规则</a:t>
            </a:r>
            <a:r>
              <a:rPr lang="en-US" altLang="zh-CN" sz="2400" dirty="0">
                <a:solidFill>
                  <a:srgbClr val="0000FF"/>
                </a:solidFill>
                <a:latin typeface="楷体_GB2312" pitchFamily="49" charset="-122"/>
                <a:ea typeface="楷体_GB2312" pitchFamily="49" charset="-122"/>
              </a:rPr>
              <a:t>ES</a:t>
            </a:r>
            <a:r>
              <a:rPr lang="zh-CN" altLang="en-US" sz="2400" dirty="0">
                <a:solidFill>
                  <a:srgbClr val="0000FF"/>
                </a:solidFill>
                <a:latin typeface="楷体_GB2312" pitchFamily="49" charset="-122"/>
                <a:ea typeface="楷体_GB2312" pitchFamily="49" charset="-122"/>
              </a:rPr>
              <a:t>消去公式中的量词</a:t>
            </a:r>
            <a:r>
              <a:rPr lang="en-US" altLang="zh-CN" sz="2400" dirty="0">
                <a:solidFill>
                  <a:srgbClr val="0000FF"/>
                </a:solidFill>
                <a:latin typeface="楷体_GB2312" pitchFamily="49" charset="-122"/>
                <a:ea typeface="楷体_GB2312" pitchFamily="49" charset="-122"/>
              </a:rPr>
              <a:t>(</a:t>
            </a:r>
            <a:r>
              <a:rPr lang="zh-CN" altLang="en-US" sz="2400" dirty="0">
                <a:solidFill>
                  <a:srgbClr val="CC00CC"/>
                </a:solidFill>
                <a:latin typeface="楷体_GB2312" pitchFamily="49" charset="-122"/>
                <a:ea typeface="楷体_GB2312" pitchFamily="49" charset="-122"/>
              </a:rPr>
              <a:t>要先使用规则</a:t>
            </a:r>
            <a:r>
              <a:rPr lang="en-US" altLang="zh-CN" sz="2400" dirty="0">
                <a:solidFill>
                  <a:srgbClr val="CC00CC"/>
                </a:solidFill>
                <a:latin typeface="楷体_GB2312" pitchFamily="49" charset="-122"/>
                <a:ea typeface="楷体_GB2312" pitchFamily="49" charset="-122"/>
              </a:rPr>
              <a:t>ES</a:t>
            </a:r>
            <a:r>
              <a:rPr lang="zh-CN" altLang="en-US" sz="2400" dirty="0">
                <a:solidFill>
                  <a:srgbClr val="CC00CC"/>
                </a:solidFill>
                <a:latin typeface="楷体_GB2312" pitchFamily="49" charset="-122"/>
                <a:ea typeface="楷体_GB2312" pitchFamily="49" charset="-122"/>
              </a:rPr>
              <a:t>，再使用规则</a:t>
            </a:r>
            <a:r>
              <a:rPr lang="en-US" altLang="zh-CN" sz="2400" dirty="0">
                <a:solidFill>
                  <a:srgbClr val="CC00CC"/>
                </a:solidFill>
                <a:latin typeface="楷体_GB2312" pitchFamily="49" charset="-122"/>
                <a:ea typeface="楷体_GB2312" pitchFamily="49" charset="-122"/>
              </a:rPr>
              <a:t>US</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。然后再使用命题演算中的推理规则，最后使用规则</a:t>
            </a:r>
            <a:r>
              <a:rPr lang="en-US" altLang="zh-CN" sz="2400" dirty="0">
                <a:solidFill>
                  <a:srgbClr val="0000FF"/>
                </a:solidFill>
                <a:latin typeface="楷体_GB2312" pitchFamily="49" charset="-122"/>
                <a:ea typeface="楷体_GB2312" pitchFamily="49" charset="-122"/>
              </a:rPr>
              <a:t>UG</a:t>
            </a:r>
            <a:r>
              <a:rPr lang="zh-CN" altLang="en-US" sz="2400" dirty="0">
                <a:solidFill>
                  <a:srgbClr val="0000FF"/>
                </a:solidFill>
                <a:latin typeface="楷体_GB2312" pitchFamily="49" charset="-122"/>
                <a:ea typeface="楷体_GB2312" pitchFamily="49" charset="-122"/>
              </a:rPr>
              <a:t>或规则</a:t>
            </a:r>
            <a:r>
              <a:rPr lang="en-US" altLang="zh-CN" sz="2400" dirty="0">
                <a:solidFill>
                  <a:srgbClr val="0000FF"/>
                </a:solidFill>
                <a:latin typeface="楷体_GB2312" pitchFamily="49" charset="-122"/>
                <a:ea typeface="楷体_GB2312" pitchFamily="49" charset="-122"/>
              </a:rPr>
              <a:t>EG</a:t>
            </a:r>
            <a:r>
              <a:rPr lang="zh-CN" altLang="en-US" sz="2400" dirty="0">
                <a:solidFill>
                  <a:srgbClr val="0000FF"/>
                </a:solidFill>
                <a:latin typeface="楷体_GB2312" pitchFamily="49" charset="-122"/>
                <a:ea typeface="楷体_GB2312" pitchFamily="49" charset="-122"/>
              </a:rPr>
              <a:t>引入量词，得到所要的结论。</a:t>
            </a:r>
          </a:p>
          <a:p>
            <a:pPr marL="533400" indent="-533400">
              <a:lnSpc>
                <a:spcPct val="110000"/>
              </a:lnSpc>
              <a:buFont typeface="Wingdings" pitchFamily="2" charset="2"/>
              <a:buNone/>
            </a:pPr>
            <a:endParaRPr lang="en-US" altLang="zh-CN" sz="2400" dirty="0">
              <a:solidFill>
                <a:srgbClr val="CC00CC"/>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DD68902-73C8-41B4-AE74-401053205EF8}"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14BBC68-DD55-40EB-95CB-804CF79F13FC}" type="slidenum">
              <a:rPr lang="en-US" altLang="zh-CN"/>
              <a:pPr/>
              <a:t>82</a:t>
            </a:fld>
            <a:r>
              <a:rPr lang="en-US" altLang="zh-CN"/>
              <a:t>/112</a:t>
            </a:r>
          </a:p>
        </p:txBody>
      </p:sp>
      <p:sp>
        <p:nvSpPr>
          <p:cNvPr id="406530" name="Rectangle 2"/>
          <p:cNvSpPr>
            <a:spLocks noGrp="1" noChangeArrowheads="1"/>
          </p:cNvSpPr>
          <p:nvPr>
            <p:ph type="body" idx="1"/>
          </p:nvPr>
        </p:nvSpPr>
        <p:spPr>
          <a:xfrm>
            <a:off x="1066800" y="1166813"/>
            <a:ext cx="7848600" cy="4194175"/>
          </a:xfrm>
          <a:noFill/>
          <a:extLst>
            <a:ext uri="{909E8E84-426E-40DD-AFC4-6F175D3DCCD1}">
              <a14:hiddenFill xmlns:a14="http://schemas.microsoft.com/office/drawing/2010/main">
                <a:solidFill>
                  <a:srgbClr val="CCFFFF"/>
                </a:solidFill>
              </a14:hiddenFill>
            </a:ext>
          </a:extLst>
        </p:spPr>
        <p:txBody>
          <a:bodyPr/>
          <a:lstStyle/>
          <a:p>
            <a:pPr marL="533400" indent="-533400">
              <a:buFont typeface="Wingdings" pitchFamily="2" charset="2"/>
              <a:buNone/>
            </a:pPr>
            <a:r>
              <a:rPr lang="en-US" altLang="zh-CN">
                <a:solidFill>
                  <a:schemeClr val="hlink"/>
                </a:solidFill>
                <a:latin typeface="楷体_GB2312" pitchFamily="49" charset="-122"/>
                <a:ea typeface="楷体_GB2312" pitchFamily="49" charset="-122"/>
              </a:rPr>
              <a:t>3</a:t>
            </a:r>
            <a:r>
              <a:rPr lang="zh-CN" altLang="en-US">
                <a:solidFill>
                  <a:schemeClr val="hlink"/>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如一个变量是用规则</a:t>
            </a:r>
            <a:r>
              <a:rPr lang="en-US" altLang="zh-CN">
                <a:solidFill>
                  <a:srgbClr val="FF0000"/>
                </a:solidFill>
                <a:latin typeface="楷体_GB2312" pitchFamily="49" charset="-122"/>
                <a:ea typeface="楷体_GB2312" pitchFamily="49" charset="-122"/>
              </a:rPr>
              <a:t>ES</a:t>
            </a:r>
            <a:r>
              <a:rPr lang="zh-CN" altLang="en-US">
                <a:solidFill>
                  <a:srgbClr val="FF0000"/>
                </a:solidFill>
                <a:latin typeface="楷体_GB2312" pitchFamily="49" charset="-122"/>
                <a:ea typeface="楷体_GB2312" pitchFamily="49" charset="-122"/>
              </a:rPr>
              <a:t>消去量词</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对该变量在添加量词时</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则只能使用规则</a:t>
            </a:r>
            <a:r>
              <a:rPr lang="en-US" altLang="zh-CN">
                <a:solidFill>
                  <a:srgbClr val="FF0000"/>
                </a:solidFill>
                <a:latin typeface="楷体_GB2312" pitchFamily="49" charset="-122"/>
                <a:ea typeface="楷体_GB2312" pitchFamily="49" charset="-122"/>
              </a:rPr>
              <a:t>EG,</a:t>
            </a:r>
            <a:r>
              <a:rPr lang="zh-CN" altLang="en-US">
                <a:solidFill>
                  <a:srgbClr val="FF0000"/>
                </a:solidFill>
                <a:latin typeface="楷体_GB2312" pitchFamily="49" charset="-122"/>
                <a:ea typeface="楷体_GB2312" pitchFamily="49" charset="-122"/>
              </a:rPr>
              <a:t>而不能使用规则</a:t>
            </a:r>
            <a:r>
              <a:rPr lang="en-US" altLang="zh-CN">
                <a:solidFill>
                  <a:srgbClr val="FF0000"/>
                </a:solidFill>
                <a:latin typeface="楷体_GB2312" pitchFamily="49" charset="-122"/>
                <a:ea typeface="楷体_GB2312" pitchFamily="49" charset="-122"/>
              </a:rPr>
              <a:t>UG;</a:t>
            </a:r>
            <a:r>
              <a:rPr lang="zh-CN" altLang="en-US">
                <a:solidFill>
                  <a:srgbClr val="0000FF"/>
                </a:solidFill>
                <a:latin typeface="楷体_GB2312" pitchFamily="49" charset="-122"/>
                <a:ea typeface="楷体_GB2312" pitchFamily="49" charset="-122"/>
              </a:rPr>
              <a:t>如使用规则</a:t>
            </a:r>
            <a:r>
              <a:rPr lang="en-US" altLang="zh-CN">
                <a:solidFill>
                  <a:srgbClr val="0000FF"/>
                </a:solidFill>
                <a:latin typeface="楷体_GB2312" pitchFamily="49" charset="-122"/>
                <a:ea typeface="楷体_GB2312" pitchFamily="49" charset="-122"/>
              </a:rPr>
              <a:t>US</a:t>
            </a:r>
            <a:r>
              <a:rPr lang="zh-CN" altLang="en-US">
                <a:solidFill>
                  <a:srgbClr val="0000FF"/>
                </a:solidFill>
                <a:latin typeface="楷体_GB2312" pitchFamily="49" charset="-122"/>
                <a:ea typeface="楷体_GB2312" pitchFamily="49" charset="-122"/>
              </a:rPr>
              <a:t>消去量词</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对该变量在添加量词时</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则可使用规则</a:t>
            </a:r>
            <a:r>
              <a:rPr lang="en-US" altLang="zh-CN">
                <a:solidFill>
                  <a:srgbClr val="0000FF"/>
                </a:solidFill>
                <a:latin typeface="楷体_GB2312" pitchFamily="49" charset="-122"/>
                <a:ea typeface="楷体_GB2312" pitchFamily="49" charset="-122"/>
              </a:rPr>
              <a:t>EG</a:t>
            </a:r>
            <a:r>
              <a:rPr lang="zh-CN" altLang="en-US">
                <a:solidFill>
                  <a:srgbClr val="0000FF"/>
                </a:solidFill>
                <a:latin typeface="楷体_GB2312" pitchFamily="49" charset="-122"/>
                <a:ea typeface="楷体_GB2312" pitchFamily="49" charset="-122"/>
              </a:rPr>
              <a:t>和规则</a:t>
            </a:r>
            <a:r>
              <a:rPr lang="en-US" altLang="zh-CN">
                <a:solidFill>
                  <a:srgbClr val="0000FF"/>
                </a:solidFill>
                <a:latin typeface="楷体_GB2312" pitchFamily="49" charset="-122"/>
                <a:ea typeface="楷体_GB2312" pitchFamily="49" charset="-122"/>
              </a:rPr>
              <a:t>UG</a:t>
            </a:r>
            <a:r>
              <a:rPr lang="zh-CN" altLang="en-US">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a:solidFill>
                  <a:srgbClr val="0000FF"/>
                </a:solidFill>
                <a:latin typeface="楷体_GB2312" pitchFamily="49" charset="-122"/>
                <a:ea typeface="楷体_GB2312" pitchFamily="49" charset="-122"/>
              </a:rPr>
              <a:t>4</a:t>
            </a:r>
            <a:r>
              <a:rPr lang="zh-CN" altLang="en-US">
                <a:solidFill>
                  <a:srgbClr val="0000FF"/>
                </a:solidFill>
                <a:latin typeface="楷体_GB2312" pitchFamily="49" charset="-122"/>
                <a:ea typeface="楷体_GB2312" pitchFamily="49" charset="-122"/>
              </a:rPr>
              <a:t>）如有两个含有存在量词的公式，当用规则</a:t>
            </a:r>
            <a:r>
              <a:rPr lang="en-US" altLang="zh-CN">
                <a:solidFill>
                  <a:srgbClr val="0000FF"/>
                </a:solidFill>
                <a:latin typeface="楷体_GB2312" pitchFamily="49" charset="-122"/>
                <a:ea typeface="楷体_GB2312" pitchFamily="49" charset="-122"/>
              </a:rPr>
              <a:t>ES</a:t>
            </a:r>
            <a:r>
              <a:rPr lang="zh-CN" altLang="en-US">
                <a:solidFill>
                  <a:srgbClr val="0000FF"/>
                </a:solidFill>
                <a:latin typeface="楷体_GB2312" pitchFamily="49" charset="-122"/>
                <a:ea typeface="楷体_GB2312" pitchFamily="49" charset="-122"/>
              </a:rPr>
              <a:t>消去量词时，不能选用同样的一个常量符号来取代两个公式中的变元，而应用</a:t>
            </a:r>
            <a:r>
              <a:rPr lang="zh-CN" altLang="en-US">
                <a:solidFill>
                  <a:srgbClr val="CC00CC"/>
                </a:solidFill>
                <a:latin typeface="楷体_GB2312" pitchFamily="49" charset="-122"/>
                <a:ea typeface="楷体_GB2312" pitchFamily="49" charset="-122"/>
              </a:rPr>
              <a:t>不同的常量符号</a:t>
            </a:r>
            <a:r>
              <a:rPr lang="zh-CN" altLang="en-US">
                <a:solidFill>
                  <a:srgbClr val="0000FF"/>
                </a:solidFill>
                <a:latin typeface="楷体_GB2312" pitchFamily="49" charset="-122"/>
                <a:ea typeface="楷体_GB2312" pitchFamily="49" charset="-122"/>
              </a:rPr>
              <a:t>来取代它们。</a:t>
            </a:r>
          </a:p>
        </p:txBody>
      </p:sp>
      <p:sp>
        <p:nvSpPr>
          <p:cNvPr id="406531" name="Rectangle 3"/>
          <p:cNvSpPr>
            <a:spLocks noGrp="1" noChangeArrowheads="1"/>
          </p:cNvSpPr>
          <p:nvPr>
            <p:ph type="title"/>
          </p:nvPr>
        </p:nvSpPr>
        <p:spPr/>
        <p:txBody>
          <a:bodyPr/>
          <a:lstStyle/>
          <a:p>
            <a:endParaRPr lang="zh-CN" altLang="zh-CN"/>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EF2F93-8347-43EE-A2F0-50F0B2AB1E7F}"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EA0318E4-ECF6-477C-B5C2-66556C82A2B8}" type="slidenum">
              <a:rPr lang="en-US" altLang="zh-CN"/>
              <a:pPr/>
              <a:t>83</a:t>
            </a:fld>
            <a:r>
              <a:rPr lang="en-US" altLang="zh-CN"/>
              <a:t>/112</a:t>
            </a:r>
          </a:p>
        </p:txBody>
      </p:sp>
      <p:sp>
        <p:nvSpPr>
          <p:cNvPr id="407554" name="Rectangle 2"/>
          <p:cNvSpPr>
            <a:spLocks noGrp="1" noChangeArrowheads="1"/>
          </p:cNvSpPr>
          <p:nvPr>
            <p:ph type="body" idx="1"/>
          </p:nvPr>
        </p:nvSpPr>
        <p:spPr>
          <a:xfrm>
            <a:off x="1066800" y="1143000"/>
            <a:ext cx="7772400" cy="3889375"/>
          </a:xfrm>
          <a:noFill/>
          <a:ln/>
          <a:extLst>
            <a:ext uri="{909E8E84-426E-40DD-AFC4-6F175D3DCCD1}">
              <a14:hiddenFill xmlns:a14="http://schemas.microsoft.com/office/drawing/2010/main">
                <a:solidFill>
                  <a:srgbClr val="CCFFFF"/>
                </a:solidFill>
              </a14:hiddenFill>
            </a:ext>
          </a:extLst>
        </p:spPr>
        <p:txBody>
          <a:bodyPr/>
          <a:lstStyle/>
          <a:p>
            <a:pPr marL="533400" indent="-533400">
              <a:lnSpc>
                <a:spcPct val="130000"/>
              </a:lnSpc>
              <a:buFont typeface="Wingdings" pitchFamily="2" charset="2"/>
              <a:buNone/>
            </a:pPr>
            <a:r>
              <a:rPr lang="en-US" altLang="zh-CN" sz="2400" dirty="0">
                <a:solidFill>
                  <a:srgbClr val="FF0000"/>
                </a:solidFill>
                <a:latin typeface="楷体_GB2312" pitchFamily="49" charset="-122"/>
                <a:ea typeface="楷体_GB2312" pitchFamily="49" charset="-122"/>
              </a:rPr>
              <a:t>5</a:t>
            </a:r>
            <a:r>
              <a:rPr lang="zh-CN" altLang="en-US" sz="2400" dirty="0">
                <a:solidFill>
                  <a:srgbClr val="FF0000"/>
                </a:solidFill>
                <a:latin typeface="楷体_GB2312" pitchFamily="49" charset="-122"/>
                <a:ea typeface="楷体_GB2312" pitchFamily="49" charset="-122"/>
              </a:rPr>
              <a:t>）在用规则</a:t>
            </a:r>
            <a:r>
              <a:rPr lang="en-US" altLang="zh-CN" sz="2400" dirty="0">
                <a:solidFill>
                  <a:srgbClr val="FF0000"/>
                </a:solidFill>
                <a:latin typeface="楷体_GB2312" pitchFamily="49" charset="-122"/>
                <a:ea typeface="楷体_GB2312" pitchFamily="49" charset="-122"/>
              </a:rPr>
              <a:t>US</a:t>
            </a:r>
            <a:r>
              <a:rPr lang="zh-CN" altLang="en-US" sz="2400" dirty="0">
                <a:solidFill>
                  <a:srgbClr val="FF0000"/>
                </a:solidFill>
                <a:latin typeface="楷体_GB2312" pitchFamily="49" charset="-122"/>
                <a:ea typeface="楷体_GB2312" pitchFamily="49" charset="-122"/>
              </a:rPr>
              <a:t>和规则</a:t>
            </a:r>
            <a:r>
              <a:rPr lang="en-US" altLang="zh-CN" sz="2400" dirty="0">
                <a:solidFill>
                  <a:srgbClr val="FF0000"/>
                </a:solidFill>
                <a:latin typeface="楷体_GB2312" pitchFamily="49" charset="-122"/>
                <a:ea typeface="楷体_GB2312" pitchFamily="49" charset="-122"/>
              </a:rPr>
              <a:t>ES</a:t>
            </a:r>
            <a:r>
              <a:rPr lang="zh-CN" altLang="en-US" sz="2400" dirty="0">
                <a:solidFill>
                  <a:srgbClr val="FF0000"/>
                </a:solidFill>
                <a:latin typeface="楷体_GB2312" pitchFamily="49" charset="-122"/>
                <a:ea typeface="楷体_GB2312" pitchFamily="49" charset="-122"/>
              </a:rPr>
              <a:t>消去量词时，此量词必须位于整个公式的最前端，并且它的辖域为其后的整个公式。</a:t>
            </a:r>
          </a:p>
          <a:p>
            <a:pPr marL="533400" indent="-533400">
              <a:lnSpc>
                <a:spcPct val="130000"/>
              </a:lnSpc>
              <a:buFont typeface="Wingdings" pitchFamily="2" charset="2"/>
              <a:buNone/>
            </a:pPr>
            <a:r>
              <a:rPr lang="en-US" altLang="zh-CN" sz="2400" dirty="0">
                <a:solidFill>
                  <a:srgbClr val="FF0000"/>
                </a:solidFill>
                <a:latin typeface="楷体_GB2312" pitchFamily="49" charset="-122"/>
                <a:ea typeface="楷体_GB2312" pitchFamily="49" charset="-122"/>
              </a:rPr>
              <a:t>6</a:t>
            </a:r>
            <a:r>
              <a:rPr lang="zh-CN" altLang="en-US" sz="2400" dirty="0">
                <a:solidFill>
                  <a:srgbClr val="FF0000"/>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在</a:t>
            </a:r>
            <a:r>
              <a:rPr lang="zh-CN" altLang="en-US" sz="2400" noProof="1">
                <a:solidFill>
                  <a:srgbClr val="0000FF"/>
                </a:solidFill>
                <a:latin typeface="楷体_GB2312" pitchFamily="49" charset="-122"/>
                <a:ea typeface="楷体_GB2312" pitchFamily="49" charset="-122"/>
              </a:rPr>
              <a:t>添加量词(</a:t>
            </a:r>
            <a:r>
              <a:rPr lang="zh-CN" altLang="en-US" sz="2400" noProof="1">
                <a:solidFill>
                  <a:srgbClr val="0000FF"/>
                </a:solidFill>
                <a:latin typeface="楷体_GB2312" pitchFamily="49" charset="-122"/>
                <a:ea typeface="楷体_GB2312" pitchFamily="49" charset="-122"/>
                <a:sym typeface="Symbol" pitchFamily="18" charset="2"/>
              </a:rPr>
              <a:t></a:t>
            </a:r>
            <a:r>
              <a:rPr lang="en-US" altLang="en-US" sz="2400" noProof="1">
                <a:solidFill>
                  <a:srgbClr val="0000FF"/>
                </a:solidFill>
                <a:latin typeface="楷体_GB2312" pitchFamily="49" charset="-122"/>
                <a:ea typeface="楷体_GB2312" pitchFamily="49" charset="-122"/>
              </a:rPr>
              <a:t>x)</a:t>
            </a:r>
            <a:r>
              <a:rPr lang="en-US" altLang="zh-CN" sz="2400" noProof="1">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x)</a:t>
            </a:r>
            <a:r>
              <a:rPr lang="zh-CN" altLang="en-US" sz="2400" dirty="0">
                <a:solidFill>
                  <a:srgbClr val="0000FF"/>
                </a:solidFill>
                <a:latin typeface="楷体_GB2312" pitchFamily="49" charset="-122"/>
                <a:ea typeface="楷体_GB2312" pitchFamily="49" charset="-122"/>
              </a:rPr>
              <a:t>时，所选用的</a:t>
            </a:r>
            <a:r>
              <a:rPr lang="en-US" altLang="zh-CN" sz="2400" noProof="1">
                <a:solidFill>
                  <a:srgbClr val="0000FF"/>
                </a:solidFill>
                <a:latin typeface="楷体_GB2312" pitchFamily="49" charset="-122"/>
                <a:ea typeface="楷体_GB2312" pitchFamily="49" charset="-122"/>
              </a:rPr>
              <a:t>x</a:t>
            </a:r>
            <a:r>
              <a:rPr lang="zh-CN" altLang="en-US" sz="2400" noProof="1">
                <a:solidFill>
                  <a:srgbClr val="0000FF"/>
                </a:solidFill>
                <a:latin typeface="楷体_GB2312" pitchFamily="49" charset="-122"/>
                <a:ea typeface="楷体_GB2312" pitchFamily="49" charset="-122"/>
              </a:rPr>
              <a:t>不能在</a:t>
            </a:r>
            <a:r>
              <a:rPr lang="zh-CN" altLang="en-US" sz="2400" dirty="0">
                <a:solidFill>
                  <a:srgbClr val="0000FF"/>
                </a:solidFill>
                <a:latin typeface="楷体_GB2312" pitchFamily="49" charset="-122"/>
                <a:ea typeface="楷体_GB2312" pitchFamily="49" charset="-122"/>
              </a:rPr>
              <a:t>公式</a:t>
            </a:r>
            <a:r>
              <a:rPr lang="en-US" altLang="zh-CN" sz="2400" dirty="0">
                <a:solidFill>
                  <a:srgbClr val="0000FF"/>
                </a:solidFill>
                <a:latin typeface="楷体_GB2312" pitchFamily="49" charset="-122"/>
                <a:ea typeface="楷体_GB2312" pitchFamily="49" charset="-122"/>
              </a:rPr>
              <a:t>G(c)</a:t>
            </a:r>
            <a:r>
              <a:rPr lang="zh-CN" altLang="en-US" sz="2400" dirty="0">
                <a:solidFill>
                  <a:srgbClr val="0000FF"/>
                </a:solidFill>
                <a:latin typeface="楷体_GB2312" pitchFamily="49" charset="-122"/>
                <a:ea typeface="楷体_GB2312" pitchFamily="49" charset="-122"/>
              </a:rPr>
              <a:t>或</a:t>
            </a:r>
            <a:r>
              <a:rPr lang="en-US" altLang="zh-CN" sz="2400" noProof="1">
                <a:solidFill>
                  <a:srgbClr val="0000FF"/>
                </a:solidFill>
                <a:latin typeface="楷体_GB2312" pitchFamily="49" charset="-122"/>
                <a:ea typeface="楷体_GB2312" pitchFamily="49" charset="-122"/>
              </a:rPr>
              <a:t>G(y)</a:t>
            </a:r>
            <a:r>
              <a:rPr lang="zh-CN" altLang="en-US" sz="2400" noProof="1">
                <a:solidFill>
                  <a:srgbClr val="0000FF"/>
                </a:solidFill>
                <a:latin typeface="楷体_GB2312" pitchFamily="49" charset="-122"/>
                <a:ea typeface="楷体_GB2312" pitchFamily="49" charset="-122"/>
              </a:rPr>
              <a:t>中以任何约束出现。</a:t>
            </a:r>
          </a:p>
          <a:p>
            <a:pPr marL="533400" indent="-533400">
              <a:lnSpc>
                <a:spcPct val="130000"/>
              </a:lnSpc>
              <a:buFont typeface="Wingdings" pitchFamily="2" charset="2"/>
              <a:buNone/>
            </a:pPr>
            <a:r>
              <a:rPr lang="zh-CN" altLang="zh-CN" sz="2400" noProof="1">
                <a:solidFill>
                  <a:srgbClr val="FF0000"/>
                </a:solidFill>
                <a:latin typeface="楷体_GB2312" pitchFamily="49" charset="-122"/>
                <a:ea typeface="楷体_GB2312" pitchFamily="49" charset="-122"/>
              </a:rPr>
              <a:t>7</a:t>
            </a:r>
            <a:r>
              <a:rPr lang="en-US" altLang="zh-CN" sz="2400" dirty="0">
                <a:solidFill>
                  <a:srgbClr val="FF0000"/>
                </a:solidFill>
                <a:latin typeface="楷体_GB2312" pitchFamily="49" charset="-122"/>
                <a:ea typeface="楷体_GB2312" pitchFamily="49" charset="-122"/>
              </a:rPr>
              <a:t>)</a:t>
            </a:r>
            <a:r>
              <a:rPr lang="en-US" altLang="zh-CN" sz="2400" dirty="0">
                <a:latin typeface="楷体_GB2312" pitchFamily="49" charset="-122"/>
                <a:ea typeface="楷体_GB2312" pitchFamily="49" charset="-122"/>
              </a:rPr>
              <a:t> </a:t>
            </a:r>
            <a:r>
              <a:rPr lang="en-US" sz="2400" dirty="0" err="1">
                <a:solidFill>
                  <a:srgbClr val="0000FF"/>
                </a:solidFill>
                <a:latin typeface="楷体_GB2312" pitchFamily="49" charset="-122"/>
                <a:ea typeface="楷体_GB2312" pitchFamily="49" charset="-122"/>
              </a:rPr>
              <a:t>在使用</a:t>
            </a:r>
            <a:r>
              <a:rPr lang="en-US" altLang="zh-CN" sz="2400" noProof="1">
                <a:solidFill>
                  <a:srgbClr val="0000FF"/>
                </a:solidFill>
                <a:latin typeface="楷体_GB2312" pitchFamily="49" charset="-122"/>
                <a:ea typeface="楷体_GB2312" pitchFamily="49" charset="-122"/>
              </a:rPr>
              <a:t>EG</a:t>
            </a:r>
            <a:r>
              <a:rPr lang="zh-CN" altLang="en-US" sz="2400" noProof="1">
                <a:solidFill>
                  <a:srgbClr val="0000FF"/>
                </a:solidFill>
                <a:latin typeface="楷体_GB2312" pitchFamily="49" charset="-122"/>
                <a:ea typeface="楷体_GB2312" pitchFamily="49" charset="-122"/>
              </a:rPr>
              <a:t>规则引入存在量词(</a:t>
            </a:r>
            <a:r>
              <a:rPr lang="zh-CN" altLang="en-US" sz="2400" noProof="1">
                <a:solidFill>
                  <a:srgbClr val="0000FF"/>
                </a:solidFill>
                <a:latin typeface="楷体_GB2312" pitchFamily="49" charset="-122"/>
                <a:ea typeface="楷体_GB2312" pitchFamily="49" charset="-122"/>
                <a:sym typeface="Symbol" pitchFamily="18" charset="2"/>
              </a:rPr>
              <a:t></a:t>
            </a:r>
            <a:r>
              <a:rPr lang="en-US" altLang="en-US" sz="2400" noProof="1">
                <a:solidFill>
                  <a:srgbClr val="0000FF"/>
                </a:solidFill>
                <a:latin typeface="楷体_GB2312" pitchFamily="49" charset="-122"/>
                <a:ea typeface="楷体_GB2312" pitchFamily="49" charset="-122"/>
              </a:rPr>
              <a:t>x)</a:t>
            </a:r>
            <a:r>
              <a:rPr lang="en-US" altLang="zh-CN" sz="2400" noProof="1">
                <a:solidFill>
                  <a:srgbClr val="0000FF"/>
                </a:solidFill>
                <a:latin typeface="楷体_GB2312" pitchFamily="49" charset="-122"/>
                <a:ea typeface="楷体_GB2312" pitchFamily="49" charset="-122"/>
              </a:rPr>
              <a:t>，</a:t>
            </a:r>
            <a:r>
              <a:rPr lang="zh-CN" altLang="en-US" sz="2400" noProof="1">
                <a:solidFill>
                  <a:srgbClr val="0000FF"/>
                </a:solidFill>
                <a:latin typeface="楷体_GB2312" pitchFamily="49" charset="-122"/>
                <a:ea typeface="楷体_GB2312" pitchFamily="49" charset="-122"/>
              </a:rPr>
              <a:t>此</a:t>
            </a:r>
            <a:r>
              <a:rPr lang="en-US" altLang="zh-CN" sz="2400" noProof="1">
                <a:solidFill>
                  <a:srgbClr val="0000FF"/>
                </a:solidFill>
                <a:latin typeface="楷体_GB2312" pitchFamily="49" charset="-122"/>
                <a:ea typeface="楷体_GB2312" pitchFamily="49" charset="-122"/>
              </a:rPr>
              <a:t>x</a:t>
            </a:r>
            <a:r>
              <a:rPr lang="zh-CN" altLang="en-US" sz="2400" noProof="1">
                <a:solidFill>
                  <a:srgbClr val="0000FF"/>
                </a:solidFill>
                <a:latin typeface="楷体_GB2312" pitchFamily="49" charset="-122"/>
                <a:ea typeface="楷体_GB2312" pitchFamily="49" charset="-122"/>
              </a:rPr>
              <a:t>不得</a:t>
            </a:r>
            <a:r>
              <a:rPr lang="en-US" sz="2400" dirty="0">
                <a:solidFill>
                  <a:srgbClr val="0000FF"/>
                </a:solidFill>
                <a:latin typeface="楷体_GB2312" pitchFamily="49" charset="-122"/>
                <a:ea typeface="楷体_GB2312" pitchFamily="49" charset="-122"/>
              </a:rPr>
              <a:t>为</a:t>
            </a:r>
            <a:r>
              <a:rPr lang="en-US" altLang="zh-CN" sz="2400" noProof="1">
                <a:solidFill>
                  <a:srgbClr val="0000FF"/>
                </a:solidFill>
                <a:latin typeface="楷体_GB2312" pitchFamily="49" charset="-122"/>
                <a:ea typeface="楷体_GB2312" pitchFamily="49" charset="-122"/>
              </a:rPr>
              <a:t>G(c)</a:t>
            </a:r>
            <a:r>
              <a:rPr lang="zh-CN" altLang="en-US" sz="2400" noProof="1">
                <a:solidFill>
                  <a:srgbClr val="0000FF"/>
                </a:solidFill>
                <a:latin typeface="楷体_GB2312" pitchFamily="49" charset="-122"/>
                <a:ea typeface="楷体_GB2312" pitchFamily="49" charset="-122"/>
              </a:rPr>
              <a:t>或</a:t>
            </a:r>
            <a:r>
              <a:rPr lang="en-US" altLang="zh-CN" sz="2400" noProof="1">
                <a:solidFill>
                  <a:srgbClr val="0000FF"/>
                </a:solidFill>
                <a:latin typeface="楷体_GB2312" pitchFamily="49" charset="-122"/>
                <a:ea typeface="楷体_GB2312" pitchFamily="49" charset="-122"/>
              </a:rPr>
              <a:t>G(y)</a:t>
            </a:r>
            <a:r>
              <a:rPr lang="zh-CN" altLang="en-US" sz="2400" noProof="1">
                <a:solidFill>
                  <a:srgbClr val="0000FF"/>
                </a:solidFill>
                <a:latin typeface="楷体_GB2312" pitchFamily="49" charset="-122"/>
                <a:ea typeface="楷体_GB2312" pitchFamily="49" charset="-122"/>
              </a:rPr>
              <a:t>中的</a:t>
            </a:r>
            <a:r>
              <a:rPr lang="zh-CN" altLang="en-US" sz="2400" dirty="0">
                <a:solidFill>
                  <a:srgbClr val="CC00CC"/>
                </a:solidFill>
                <a:latin typeface="楷体_GB2312" pitchFamily="49" charset="-122"/>
                <a:ea typeface="楷体_GB2312" pitchFamily="49" charset="-122"/>
              </a:rPr>
              <a:t>函数变元</a:t>
            </a:r>
            <a:r>
              <a:rPr lang="en-US" sz="2400" dirty="0">
                <a:solidFill>
                  <a:srgbClr val="0000FF"/>
                </a:solidFill>
                <a:latin typeface="楷体_GB2312" pitchFamily="49" charset="-122"/>
                <a:ea typeface="楷体_GB2312" pitchFamily="49" charset="-122"/>
              </a:rPr>
              <a:t>。</a:t>
            </a:r>
            <a:r>
              <a:rPr lang="zh-CN" sz="2400" dirty="0">
                <a:solidFill>
                  <a:srgbClr val="0000FF"/>
                </a:solidFill>
                <a:latin typeface="楷体_GB2312" pitchFamily="49" charset="-122"/>
                <a:ea typeface="楷体_GB2312" pitchFamily="49" charset="-122"/>
              </a:rPr>
              <a:t>在使用</a:t>
            </a:r>
            <a:r>
              <a:rPr lang="en-US" altLang="zh-CN" sz="2400" noProof="1">
                <a:solidFill>
                  <a:srgbClr val="0000FF"/>
                </a:solidFill>
                <a:latin typeface="楷体_GB2312" pitchFamily="49" charset="-122"/>
                <a:ea typeface="楷体_GB2312" pitchFamily="49" charset="-122"/>
              </a:rPr>
              <a:t>UG</a:t>
            </a:r>
            <a:r>
              <a:rPr lang="zh-CN" sz="2400" dirty="0">
                <a:solidFill>
                  <a:srgbClr val="0000FF"/>
                </a:solidFill>
                <a:latin typeface="楷体_GB2312" pitchFamily="49" charset="-122"/>
                <a:ea typeface="楷体_GB2312" pitchFamily="49" charset="-122"/>
              </a:rPr>
              <a:t>规则引入全称量词</a:t>
            </a:r>
            <a:r>
              <a:rPr lang="en-US" altLang="zh-CN"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x)</a:t>
            </a:r>
            <a:r>
              <a:rPr lang="zh-CN" altLang="en-US" sz="2400" noProof="1">
                <a:solidFill>
                  <a:srgbClr val="0000FF"/>
                </a:solidFill>
                <a:latin typeface="楷体_GB2312" pitchFamily="49" charset="-122"/>
                <a:ea typeface="楷体_GB2312" pitchFamily="49" charset="-122"/>
              </a:rPr>
              <a:t>时，此</a:t>
            </a:r>
            <a:r>
              <a:rPr lang="en-US" altLang="zh-CN" sz="2400" noProof="1">
                <a:solidFill>
                  <a:srgbClr val="0000FF"/>
                </a:solidFill>
                <a:latin typeface="楷体_GB2312" pitchFamily="49" charset="-122"/>
                <a:ea typeface="楷体_GB2312" pitchFamily="49" charset="-122"/>
              </a:rPr>
              <a:t>x</a:t>
            </a:r>
            <a:r>
              <a:rPr lang="zh-CN" altLang="en-US" sz="2400" noProof="1">
                <a:solidFill>
                  <a:srgbClr val="0000FF"/>
                </a:solidFill>
                <a:latin typeface="楷体_GB2312" pitchFamily="49" charset="-122"/>
                <a:ea typeface="楷体_GB2312" pitchFamily="49" charset="-122"/>
              </a:rPr>
              <a:t>不得</a:t>
            </a:r>
            <a:r>
              <a:rPr lang="zh-CN" altLang="en-US" sz="2400" dirty="0">
                <a:solidFill>
                  <a:srgbClr val="0000FF"/>
                </a:solidFill>
                <a:latin typeface="楷体_GB2312" pitchFamily="49" charset="-122"/>
                <a:ea typeface="楷体_GB2312" pitchFamily="49" charset="-122"/>
              </a:rPr>
              <a:t>为</a:t>
            </a:r>
            <a:r>
              <a:rPr lang="en-US" altLang="zh-CN" sz="2400" noProof="1">
                <a:solidFill>
                  <a:srgbClr val="0000FF"/>
                </a:solidFill>
                <a:latin typeface="楷体_GB2312" pitchFamily="49" charset="-122"/>
                <a:ea typeface="楷体_GB2312" pitchFamily="49" charset="-122"/>
              </a:rPr>
              <a:t>G(y)</a:t>
            </a:r>
            <a:r>
              <a:rPr lang="zh-CN" altLang="en-US" sz="2400" noProof="1">
                <a:solidFill>
                  <a:srgbClr val="0000FF"/>
                </a:solidFill>
                <a:latin typeface="楷体_GB2312" pitchFamily="49" charset="-122"/>
                <a:ea typeface="楷体_GB2312" pitchFamily="49" charset="-122"/>
              </a:rPr>
              <a:t>中的</a:t>
            </a:r>
            <a:r>
              <a:rPr lang="zh-CN" altLang="en-US" sz="2400" dirty="0">
                <a:solidFill>
                  <a:srgbClr val="CC00CC"/>
                </a:solidFill>
                <a:latin typeface="楷体_GB2312" pitchFamily="49" charset="-122"/>
                <a:ea typeface="楷体_GB2312" pitchFamily="49" charset="-122"/>
              </a:rPr>
              <a:t>函数变元</a:t>
            </a:r>
            <a:r>
              <a:rPr lang="zh-CN" sz="2400" dirty="0">
                <a:solidFill>
                  <a:srgbClr val="0000FF"/>
                </a:solidFill>
                <a:latin typeface="楷体_GB2312" pitchFamily="49" charset="-122"/>
                <a:ea typeface="楷体_GB2312" pitchFamily="49" charset="-122"/>
              </a:rPr>
              <a:t>(因该函数变元不得作为自由变元)。</a:t>
            </a:r>
            <a:endParaRPr lang="zh-CN" altLang="en-US" sz="2400" dirty="0">
              <a:solidFill>
                <a:srgbClr val="0000FF"/>
              </a:solidFill>
              <a:latin typeface="楷体_GB2312" pitchFamily="49" charset="-122"/>
              <a:ea typeface="楷体_GB2312" pitchFamily="49" charset="-122"/>
            </a:endParaRPr>
          </a:p>
        </p:txBody>
      </p:sp>
      <p:sp>
        <p:nvSpPr>
          <p:cNvPr id="407555" name="Rectangle 3"/>
          <p:cNvSpPr>
            <a:spLocks noGrp="1" noChangeArrowheads="1"/>
          </p:cNvSpPr>
          <p:nvPr>
            <p:ph type="title"/>
          </p:nvPr>
        </p:nvSpPr>
        <p:spPr/>
        <p:txBody>
          <a:bodyPr/>
          <a:lstStyle/>
          <a:p>
            <a:endParaRPr lang="zh-CN" altLang="zh-CN"/>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B07A6D41-DAF4-4FDB-8A14-4CFC8F324CFE}" type="datetime1">
              <a:rPr lang="zh-CN" altLang="en-US"/>
              <a:pPr/>
              <a:t>2018/10/8</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45CA530D-1FCF-4F6C-9456-79B260F8119A}" type="slidenum">
              <a:rPr lang="en-US" altLang="zh-CN"/>
              <a:pPr/>
              <a:t>84</a:t>
            </a:fld>
            <a:r>
              <a:rPr lang="en-US" altLang="zh-CN"/>
              <a:t>/112</a:t>
            </a:r>
          </a:p>
        </p:txBody>
      </p:sp>
      <p:sp>
        <p:nvSpPr>
          <p:cNvPr id="408578" name="Rectangle 2"/>
          <p:cNvSpPr>
            <a:spLocks noGrp="1" noChangeArrowheads="1"/>
          </p:cNvSpPr>
          <p:nvPr>
            <p:ph type="title"/>
          </p:nvPr>
        </p:nvSpPr>
        <p:spPr/>
        <p:txBody>
          <a:bodyPr/>
          <a:lstStyle/>
          <a:p>
            <a:r>
              <a:rPr lang="zh-CN" altLang="en-US">
                <a:solidFill>
                  <a:srgbClr val="FF0000"/>
                </a:solidFill>
                <a:latin typeface="楷体_GB2312" pitchFamily="49" charset="-122"/>
                <a:ea typeface="楷体_GB2312" pitchFamily="49" charset="-122"/>
              </a:rPr>
              <a:t>例</a:t>
            </a:r>
            <a:r>
              <a:rPr lang="en-US" altLang="zh-CN">
                <a:solidFill>
                  <a:srgbClr val="FF0000"/>
                </a:solidFill>
                <a:latin typeface="楷体_GB2312" pitchFamily="49" charset="-122"/>
                <a:ea typeface="楷体_GB2312" pitchFamily="49" charset="-122"/>
              </a:rPr>
              <a:t>5-6</a:t>
            </a:r>
          </a:p>
        </p:txBody>
      </p:sp>
      <p:sp>
        <p:nvSpPr>
          <p:cNvPr id="408579" name="Rectangle 3"/>
          <p:cNvSpPr>
            <a:spLocks noGrp="1" noChangeArrowheads="1"/>
          </p:cNvSpPr>
          <p:nvPr>
            <p:ph type="body" idx="1"/>
          </p:nvPr>
        </p:nvSpPr>
        <p:spPr>
          <a:xfrm>
            <a:off x="1066800" y="1166813"/>
            <a:ext cx="7773988" cy="5349875"/>
          </a:xfrm>
        </p:spPr>
        <p:txBody>
          <a:bodyPr/>
          <a:lstStyle/>
          <a:p>
            <a:pPr marL="533400" indent="-533400">
              <a:buFont typeface="Wingdings" pitchFamily="2" charset="2"/>
              <a:buNone/>
            </a:pPr>
            <a:r>
              <a:rPr lang="zh-CN" altLang="en-US" sz="2400" dirty="0"/>
              <a:t>将下列三条自然公理翻译成谓词公式：</a:t>
            </a:r>
          </a:p>
          <a:p>
            <a:pPr marL="533400" indent="-533400">
              <a:buFont typeface="Wingdings" pitchFamily="2" charset="2"/>
              <a:buAutoNum type="circleNumDbPlain"/>
            </a:pPr>
            <a:r>
              <a:rPr lang="zh-CN" altLang="en-US" sz="2400" dirty="0"/>
              <a:t>每个自然数有且仅有一个直接后继；</a:t>
            </a:r>
          </a:p>
          <a:p>
            <a:pPr marL="533400" indent="-533400">
              <a:buFont typeface="Wingdings" pitchFamily="2" charset="2"/>
              <a:buAutoNum type="circleNumDbPlain"/>
            </a:pPr>
            <a:r>
              <a:rPr lang="zh-CN" altLang="en-US" sz="2400" dirty="0"/>
              <a:t>没有任何自然数以</a:t>
            </a:r>
            <a:r>
              <a:rPr lang="en-US" altLang="zh-CN" sz="2400" dirty="0"/>
              <a:t>0</a:t>
            </a:r>
            <a:r>
              <a:rPr lang="zh-CN" altLang="en-US" sz="2400" dirty="0"/>
              <a:t>为其直接后继；</a:t>
            </a:r>
          </a:p>
          <a:p>
            <a:pPr marL="533400" indent="-533400">
              <a:buFont typeface="Wingdings" pitchFamily="2" charset="2"/>
              <a:buAutoNum type="circleNumDbPlain"/>
            </a:pPr>
            <a:r>
              <a:rPr lang="zh-CN" altLang="en-US" sz="2400" dirty="0"/>
              <a:t>对</a:t>
            </a:r>
            <a:r>
              <a:rPr lang="en-US" altLang="zh-CN" sz="2400" dirty="0"/>
              <a:t>0</a:t>
            </a:r>
            <a:r>
              <a:rPr lang="zh-CN" altLang="en-US" sz="2400" dirty="0"/>
              <a:t>以外的任何自然数，有且仅有一个直接先行。</a:t>
            </a:r>
          </a:p>
          <a:p>
            <a:pPr marL="533400" indent="-533400">
              <a:buFont typeface="Wingdings" pitchFamily="2" charset="2"/>
              <a:buNone/>
            </a:pPr>
            <a:r>
              <a:rPr lang="zh-CN" altLang="en-US" sz="2400" dirty="0">
                <a:solidFill>
                  <a:srgbClr val="FF0000"/>
                </a:solidFill>
              </a:rPr>
              <a:t>解：</a:t>
            </a:r>
            <a:r>
              <a:rPr lang="zh-CN" altLang="en-US" sz="2400" dirty="0">
                <a:solidFill>
                  <a:srgbClr val="0000FF"/>
                </a:solidFill>
              </a:rPr>
              <a:t>设个体域</a:t>
            </a:r>
            <a:r>
              <a:rPr lang="en-US" altLang="zh-CN" sz="2400" dirty="0">
                <a:solidFill>
                  <a:srgbClr val="0000FF"/>
                </a:solidFill>
              </a:rPr>
              <a:t>D</a:t>
            </a:r>
            <a:r>
              <a:rPr lang="zh-CN" altLang="en-US" sz="2400" dirty="0">
                <a:solidFill>
                  <a:srgbClr val="0000FF"/>
                </a:solidFill>
              </a:rPr>
              <a:t>为自然数</a:t>
            </a:r>
          </a:p>
          <a:p>
            <a:pPr marL="533400" indent="-533400">
              <a:buFont typeface="Wingdings" pitchFamily="2" charset="2"/>
              <a:buNone/>
            </a:pPr>
            <a:r>
              <a:rPr lang="zh-CN" altLang="en-US" sz="2400" dirty="0">
                <a:solidFill>
                  <a:srgbClr val="0000FF"/>
                </a:solidFill>
              </a:rPr>
              <a:t>    令</a:t>
            </a:r>
            <a:r>
              <a:rPr lang="en-US" altLang="zh-CN" sz="2400" dirty="0">
                <a:solidFill>
                  <a:srgbClr val="0000FF"/>
                </a:solidFill>
              </a:rPr>
              <a:t>p(x):x</a:t>
            </a:r>
            <a:r>
              <a:rPr lang="zh-CN" altLang="en-US" sz="2400" dirty="0">
                <a:solidFill>
                  <a:srgbClr val="0000FF"/>
                </a:solidFill>
              </a:rPr>
              <a:t>的直接先行</a:t>
            </a:r>
            <a:r>
              <a:rPr lang="en-US" altLang="zh-CN" sz="2400" dirty="0">
                <a:solidFill>
                  <a:srgbClr val="0000FF"/>
                </a:solidFill>
              </a:rPr>
              <a:t>;</a:t>
            </a:r>
          </a:p>
          <a:p>
            <a:pPr marL="533400" indent="-533400">
              <a:buFont typeface="Wingdings" pitchFamily="2" charset="2"/>
              <a:buNone/>
            </a:pPr>
            <a:r>
              <a:rPr lang="en-US" altLang="zh-CN" sz="2400" dirty="0">
                <a:solidFill>
                  <a:srgbClr val="0000FF"/>
                </a:solidFill>
              </a:rPr>
              <a:t>    s(x):x</a:t>
            </a:r>
            <a:r>
              <a:rPr lang="zh-CN" altLang="en-US" sz="2400" dirty="0">
                <a:solidFill>
                  <a:srgbClr val="0000FF"/>
                </a:solidFill>
              </a:rPr>
              <a:t>的直接后继</a:t>
            </a:r>
            <a:r>
              <a:rPr lang="en-US" altLang="zh-CN" sz="2400" dirty="0">
                <a:solidFill>
                  <a:srgbClr val="0000FF"/>
                </a:solidFill>
              </a:rPr>
              <a:t>;</a:t>
            </a:r>
          </a:p>
          <a:p>
            <a:pPr marL="533400" indent="-533400">
              <a:buFont typeface="Wingdings" pitchFamily="2" charset="2"/>
              <a:buNone/>
            </a:pPr>
            <a:r>
              <a:rPr lang="en-US" altLang="zh-CN" sz="2400" dirty="0">
                <a:solidFill>
                  <a:srgbClr val="0000FF"/>
                </a:solidFill>
              </a:rPr>
              <a:t>    EQUAL(</a:t>
            </a:r>
            <a:r>
              <a:rPr lang="en-US" altLang="zh-CN" sz="2400" dirty="0" err="1">
                <a:solidFill>
                  <a:srgbClr val="0000FF"/>
                </a:solidFill>
              </a:rPr>
              <a:t>x,y</a:t>
            </a:r>
            <a:r>
              <a:rPr lang="en-US" altLang="zh-CN" sz="2400" dirty="0">
                <a:solidFill>
                  <a:srgbClr val="0000FF"/>
                </a:solidFill>
              </a:rPr>
              <a:t>):x=y</a:t>
            </a:r>
          </a:p>
          <a:p>
            <a:pPr marL="533400" indent="-533400">
              <a:buFont typeface="Wingdings" pitchFamily="2" charset="2"/>
              <a:buAutoNum type="circleNumDbPlain"/>
            </a:pPr>
            <a:r>
              <a:rPr lang="en-US" altLang="zh-CN" sz="2400" dirty="0"/>
              <a:t> (</a:t>
            </a:r>
            <a:r>
              <a:rPr lang="en-US" altLang="zh-CN" sz="2400" dirty="0">
                <a:sym typeface="Symbol" pitchFamily="18" charset="2"/>
              </a:rPr>
              <a:t>x)</a:t>
            </a:r>
            <a:r>
              <a:rPr lang="en-US" altLang="en-US" sz="2400" noProof="1">
                <a:latin typeface="楷体_GB2312" pitchFamily="49" charset="-122"/>
                <a:ea typeface="楷体_GB2312" pitchFamily="49" charset="-122"/>
              </a:rPr>
              <a:t>(</a:t>
            </a:r>
            <a:r>
              <a:rPr lang="en-US" altLang="en-US" sz="2400" noProof="1">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y</a:t>
            </a:r>
            <a:r>
              <a:rPr lang="en-US" altLang="en-US" sz="2400" noProof="1">
                <a:latin typeface="楷体_GB2312" pitchFamily="49" charset="-122"/>
                <a:ea typeface="楷体_GB2312" pitchFamily="49" charset="-122"/>
              </a:rPr>
              <a:t>)</a:t>
            </a:r>
            <a:r>
              <a:rPr lang="en-US" altLang="zh-CN" sz="2400" dirty="0">
                <a:latin typeface="楷体_GB2312" pitchFamily="49" charset="-122"/>
                <a:ea typeface="楷体_GB2312" pitchFamily="49" charset="-122"/>
              </a:rPr>
              <a:t>[</a:t>
            </a:r>
            <a:r>
              <a:rPr lang="en-US" altLang="zh-CN" sz="2400" dirty="0"/>
              <a:t>EQUAL(</a:t>
            </a:r>
            <a:r>
              <a:rPr lang="en-US" altLang="zh-CN" sz="2400" dirty="0" err="1"/>
              <a:t>y,s</a:t>
            </a:r>
            <a:r>
              <a:rPr lang="en-US" altLang="zh-CN" sz="2400" dirty="0"/>
              <a:t>(x))∧</a:t>
            </a:r>
          </a:p>
          <a:p>
            <a:pPr marL="533400" indent="-533400">
              <a:buFont typeface="Wingdings" pitchFamily="2" charset="2"/>
              <a:buNone/>
            </a:pPr>
            <a:r>
              <a:rPr lang="en-US" altLang="zh-CN" sz="2400" dirty="0"/>
              <a:t>                (</a:t>
            </a:r>
            <a:r>
              <a:rPr lang="en-US" altLang="zh-CN" sz="2400" dirty="0">
                <a:sym typeface="Symbol" pitchFamily="18" charset="2"/>
              </a:rPr>
              <a:t>z)[</a:t>
            </a:r>
            <a:r>
              <a:rPr lang="en-US" altLang="zh-CN" sz="2400" dirty="0"/>
              <a:t>EQUAL(</a:t>
            </a:r>
            <a:r>
              <a:rPr lang="en-US" altLang="zh-CN" sz="2400" dirty="0" err="1"/>
              <a:t>z,s</a:t>
            </a:r>
            <a:r>
              <a:rPr lang="en-US" altLang="zh-CN" sz="2400" dirty="0"/>
              <a:t>(x))→EQUAL(</a:t>
            </a:r>
            <a:r>
              <a:rPr lang="en-US" altLang="zh-CN" sz="2400" dirty="0" err="1"/>
              <a:t>y,z</a:t>
            </a:r>
            <a:r>
              <a:rPr lang="en-US" altLang="zh-CN" sz="2400" dirty="0"/>
              <a:t>)]]</a:t>
            </a:r>
          </a:p>
          <a:p>
            <a:pPr marL="533400" indent="-533400">
              <a:buFont typeface="Wingdings" pitchFamily="2" charset="2"/>
              <a:buAutoNum type="circleNumDbPlain"/>
            </a:pPr>
            <a:endParaRPr lang="en-US" altLang="zh-CN" sz="2400" dirty="0"/>
          </a:p>
          <a:p>
            <a:pPr marL="533400" indent="-533400">
              <a:buFont typeface="Wingdings" pitchFamily="2" charset="2"/>
              <a:buNone/>
            </a:pPr>
            <a:r>
              <a:rPr lang="en-US" altLang="zh-CN" sz="2400" dirty="0"/>
              <a:t> </a:t>
            </a:r>
          </a:p>
        </p:txBody>
      </p:sp>
      <p:sp>
        <p:nvSpPr>
          <p:cNvPr id="408580" name="Line 4"/>
          <p:cNvSpPr>
            <a:spLocks noChangeShapeType="1"/>
          </p:cNvSpPr>
          <p:nvPr/>
        </p:nvSpPr>
        <p:spPr bwMode="auto">
          <a:xfrm>
            <a:off x="3352800" y="5105400"/>
            <a:ext cx="1905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8581" name="Line 5"/>
          <p:cNvSpPr>
            <a:spLocks noChangeShapeType="1"/>
          </p:cNvSpPr>
          <p:nvPr/>
        </p:nvSpPr>
        <p:spPr bwMode="auto">
          <a:xfrm>
            <a:off x="3657600" y="5562600"/>
            <a:ext cx="495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8582" name="AutoShape 6"/>
          <p:cNvSpPr>
            <a:spLocks noChangeArrowheads="1"/>
          </p:cNvSpPr>
          <p:nvPr/>
        </p:nvSpPr>
        <p:spPr bwMode="auto">
          <a:xfrm>
            <a:off x="5562600" y="3962400"/>
            <a:ext cx="914400" cy="609600"/>
          </a:xfrm>
          <a:prstGeom prst="wedgeRoundRectCallout">
            <a:avLst>
              <a:gd name="adj1" fmla="val -90454"/>
              <a:gd name="adj2" fmla="val 135417"/>
              <a:gd name="adj3" fmla="val 1666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0000"/>
                </a:solidFill>
                <a:latin typeface="黑体" pitchFamily="2" charset="-122"/>
                <a:ea typeface="黑体" pitchFamily="2" charset="-122"/>
              </a:rPr>
              <a:t>有</a:t>
            </a:r>
          </a:p>
        </p:txBody>
      </p:sp>
      <p:sp>
        <p:nvSpPr>
          <p:cNvPr id="408583" name="AutoShape 7"/>
          <p:cNvSpPr>
            <a:spLocks noChangeArrowheads="1"/>
          </p:cNvSpPr>
          <p:nvPr/>
        </p:nvSpPr>
        <p:spPr bwMode="auto">
          <a:xfrm>
            <a:off x="6096000" y="5791200"/>
            <a:ext cx="1524000" cy="609600"/>
          </a:xfrm>
          <a:prstGeom prst="wedgeRoundRectCallout">
            <a:avLst>
              <a:gd name="adj1" fmla="val -113440"/>
              <a:gd name="adj2" fmla="val -90625"/>
              <a:gd name="adj3" fmla="val 1666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0000"/>
                </a:solidFill>
                <a:latin typeface="黑体" pitchFamily="2" charset="-122"/>
                <a:ea typeface="黑体" pitchFamily="2" charset="-122"/>
              </a:rPr>
              <a:t>且仅有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8579">
                                            <p:txEl>
                                              <p:pRg st="4" end="4"/>
                                            </p:txEl>
                                          </p:spTgt>
                                        </p:tgtEl>
                                        <p:attrNameLst>
                                          <p:attrName>style.visibility</p:attrName>
                                        </p:attrNameLst>
                                      </p:cBhvr>
                                      <p:to>
                                        <p:strVal val="visible"/>
                                      </p:to>
                                    </p:set>
                                    <p:animEffect transition="in" filter="blinds(horizontal)">
                                      <p:cBhvr>
                                        <p:cTn id="7" dur="500"/>
                                        <p:tgtEl>
                                          <p:spTgt spid="40857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8579">
                                            <p:txEl>
                                              <p:pRg st="5" end="5"/>
                                            </p:txEl>
                                          </p:spTgt>
                                        </p:tgtEl>
                                        <p:attrNameLst>
                                          <p:attrName>style.visibility</p:attrName>
                                        </p:attrNameLst>
                                      </p:cBhvr>
                                      <p:to>
                                        <p:strVal val="visible"/>
                                      </p:to>
                                    </p:set>
                                    <p:animEffect transition="in" filter="blinds(horizontal)">
                                      <p:cBhvr>
                                        <p:cTn id="10" dur="500"/>
                                        <p:tgtEl>
                                          <p:spTgt spid="40857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8579">
                                            <p:txEl>
                                              <p:pRg st="6" end="6"/>
                                            </p:txEl>
                                          </p:spTgt>
                                        </p:tgtEl>
                                        <p:attrNameLst>
                                          <p:attrName>style.visibility</p:attrName>
                                        </p:attrNameLst>
                                      </p:cBhvr>
                                      <p:to>
                                        <p:strVal val="visible"/>
                                      </p:to>
                                    </p:set>
                                    <p:animEffect transition="in" filter="blinds(horizontal)">
                                      <p:cBhvr>
                                        <p:cTn id="13" dur="500"/>
                                        <p:tgtEl>
                                          <p:spTgt spid="40857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8579">
                                            <p:txEl>
                                              <p:pRg st="7" end="7"/>
                                            </p:txEl>
                                          </p:spTgt>
                                        </p:tgtEl>
                                        <p:attrNameLst>
                                          <p:attrName>style.visibility</p:attrName>
                                        </p:attrNameLst>
                                      </p:cBhvr>
                                      <p:to>
                                        <p:strVal val="visible"/>
                                      </p:to>
                                    </p:set>
                                    <p:animEffect transition="in" filter="blinds(horizontal)">
                                      <p:cBhvr>
                                        <p:cTn id="16" dur="500"/>
                                        <p:tgtEl>
                                          <p:spTgt spid="40857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08579">
                                            <p:txEl>
                                              <p:pRg st="8" end="8"/>
                                            </p:txEl>
                                          </p:spTgt>
                                        </p:tgtEl>
                                        <p:attrNameLst>
                                          <p:attrName>style.visibility</p:attrName>
                                        </p:attrNameLst>
                                      </p:cBhvr>
                                      <p:to>
                                        <p:strVal val="visible"/>
                                      </p:to>
                                    </p:set>
                                    <p:anim calcmode="lin" valueType="num">
                                      <p:cBhvr additive="base">
                                        <p:cTn id="21" dur="500" fill="hold"/>
                                        <p:tgtEl>
                                          <p:spTgt spid="408579">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8579">
                                            <p:txEl>
                                              <p:pRg st="8" end="8"/>
                                            </p:txEl>
                                          </p:spTgt>
                                        </p:tgtEl>
                                        <p:attrNameLst>
                                          <p:attrName>ppt_y</p:attrName>
                                        </p:attrNameLst>
                                      </p:cBhvr>
                                      <p:tavLst>
                                        <p:tav tm="0">
                                          <p:val>
                                            <p:strVal val="1+#ppt_h/2"/>
                                          </p:val>
                                        </p:tav>
                                        <p:tav tm="100000">
                                          <p:val>
                                            <p:strVal val="#ppt_y"/>
                                          </p:val>
                                        </p:tav>
                                      </p:tavLst>
                                    </p:anim>
                                  </p:childTnLst>
                                </p:cTn>
                              </p:par>
                              <p:par>
                                <p:cTn id="23" presetID="29" presetClass="entr" presetSubtype="0" fill="hold" grpId="0" nodeType="withEffect">
                                  <p:stCondLst>
                                    <p:cond delay="0"/>
                                  </p:stCondLst>
                                  <p:childTnLst>
                                    <p:set>
                                      <p:cBhvr>
                                        <p:cTn id="24" dur="1" fill="hold">
                                          <p:stCondLst>
                                            <p:cond delay="0"/>
                                          </p:stCondLst>
                                        </p:cTn>
                                        <p:tgtEl>
                                          <p:spTgt spid="408580"/>
                                        </p:tgtEl>
                                        <p:attrNameLst>
                                          <p:attrName>style.visibility</p:attrName>
                                        </p:attrNameLst>
                                      </p:cBhvr>
                                      <p:to>
                                        <p:strVal val="visible"/>
                                      </p:to>
                                    </p:set>
                                    <p:anim calcmode="lin" valueType="num">
                                      <p:cBhvr>
                                        <p:cTn id="25" dur="1000" fill="hold"/>
                                        <p:tgtEl>
                                          <p:spTgt spid="408580"/>
                                        </p:tgtEl>
                                        <p:attrNameLst>
                                          <p:attrName>ppt_x</p:attrName>
                                        </p:attrNameLst>
                                      </p:cBhvr>
                                      <p:tavLst>
                                        <p:tav tm="0">
                                          <p:val>
                                            <p:strVal val="#ppt_x-.2"/>
                                          </p:val>
                                        </p:tav>
                                        <p:tav tm="100000">
                                          <p:val>
                                            <p:strVal val="#ppt_x"/>
                                          </p:val>
                                        </p:tav>
                                      </p:tavLst>
                                    </p:anim>
                                    <p:anim calcmode="lin" valueType="num">
                                      <p:cBhvr>
                                        <p:cTn id="26" dur="1000" fill="hold"/>
                                        <p:tgtEl>
                                          <p:spTgt spid="40858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4085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0858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08579">
                                            <p:txEl>
                                              <p:pRg st="9" end="9"/>
                                            </p:txEl>
                                          </p:spTgt>
                                        </p:tgtEl>
                                        <p:attrNameLst>
                                          <p:attrName>style.visibility</p:attrName>
                                        </p:attrNameLst>
                                      </p:cBhvr>
                                      <p:to>
                                        <p:strVal val="visible"/>
                                      </p:to>
                                    </p:set>
                                    <p:anim calcmode="lin" valueType="num">
                                      <p:cBhvr additive="base">
                                        <p:cTn id="36" dur="500" fill="hold"/>
                                        <p:tgtEl>
                                          <p:spTgt spid="408579">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08579">
                                            <p:txEl>
                                              <p:pRg st="9" end="9"/>
                                            </p:txEl>
                                          </p:spTgt>
                                        </p:tgtEl>
                                        <p:attrNameLst>
                                          <p:attrName>ppt_y</p:attrName>
                                        </p:attrNameLst>
                                      </p:cBhvr>
                                      <p:tavLst>
                                        <p:tav tm="0">
                                          <p:val>
                                            <p:strVal val="1+#ppt_h/2"/>
                                          </p:val>
                                        </p:tav>
                                        <p:tav tm="100000">
                                          <p:val>
                                            <p:strVal val="#ppt_y"/>
                                          </p:val>
                                        </p:tav>
                                      </p:tavLst>
                                    </p:anim>
                                  </p:childTnLst>
                                </p:cTn>
                              </p:par>
                              <p:par>
                                <p:cTn id="38" presetID="29" presetClass="entr" presetSubtype="0" fill="hold" grpId="0" nodeType="withEffect">
                                  <p:stCondLst>
                                    <p:cond delay="0"/>
                                  </p:stCondLst>
                                  <p:childTnLst>
                                    <p:set>
                                      <p:cBhvr>
                                        <p:cTn id="39" dur="1" fill="hold">
                                          <p:stCondLst>
                                            <p:cond delay="0"/>
                                          </p:stCondLst>
                                        </p:cTn>
                                        <p:tgtEl>
                                          <p:spTgt spid="408581"/>
                                        </p:tgtEl>
                                        <p:attrNameLst>
                                          <p:attrName>style.visibility</p:attrName>
                                        </p:attrNameLst>
                                      </p:cBhvr>
                                      <p:to>
                                        <p:strVal val="visible"/>
                                      </p:to>
                                    </p:set>
                                    <p:anim calcmode="lin" valueType="num">
                                      <p:cBhvr>
                                        <p:cTn id="40" dur="1000" fill="hold"/>
                                        <p:tgtEl>
                                          <p:spTgt spid="408581"/>
                                        </p:tgtEl>
                                        <p:attrNameLst>
                                          <p:attrName>ppt_x</p:attrName>
                                        </p:attrNameLst>
                                      </p:cBhvr>
                                      <p:tavLst>
                                        <p:tav tm="0">
                                          <p:val>
                                            <p:strVal val="#ppt_x-.2"/>
                                          </p:val>
                                        </p:tav>
                                        <p:tav tm="100000">
                                          <p:val>
                                            <p:strVal val="#ppt_x"/>
                                          </p:val>
                                        </p:tav>
                                      </p:tavLst>
                                    </p:anim>
                                    <p:anim calcmode="lin" valueType="num">
                                      <p:cBhvr>
                                        <p:cTn id="41" dur="1000" fill="hold"/>
                                        <p:tgtEl>
                                          <p:spTgt spid="408581"/>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085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8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p:bldP spid="408581" grpId="0" animBg="1"/>
      <p:bldP spid="408582" grpId="0" animBg="1"/>
      <p:bldP spid="40858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DED4DB4-206D-4F1B-A6EE-19D73DC31B20}" type="datetime1">
              <a:rPr lang="zh-CN" altLang="en-US"/>
              <a:pPr/>
              <a:t>2018/10/8</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29A4D1E1-F400-43E6-8F98-B50AF5A65B5C}" type="slidenum">
              <a:rPr lang="en-US" altLang="zh-CN"/>
              <a:pPr/>
              <a:t>85</a:t>
            </a:fld>
            <a:r>
              <a:rPr lang="en-US" altLang="zh-CN"/>
              <a:t>/112</a:t>
            </a:r>
          </a:p>
        </p:txBody>
      </p:sp>
      <p:sp>
        <p:nvSpPr>
          <p:cNvPr id="409602" name="Rectangle 2"/>
          <p:cNvSpPr>
            <a:spLocks noGrp="1" noChangeArrowheads="1"/>
          </p:cNvSpPr>
          <p:nvPr>
            <p:ph type="title"/>
          </p:nvPr>
        </p:nvSpPr>
        <p:spPr/>
        <p:txBody>
          <a:bodyPr/>
          <a:lstStyle/>
          <a:p>
            <a:endParaRPr lang="zh-CN" altLang="zh-CN"/>
          </a:p>
        </p:txBody>
      </p:sp>
      <p:sp>
        <p:nvSpPr>
          <p:cNvPr id="409603" name="Rectangle 3"/>
          <p:cNvSpPr>
            <a:spLocks noGrp="1" noChangeArrowheads="1"/>
          </p:cNvSpPr>
          <p:nvPr>
            <p:ph type="body" idx="1"/>
          </p:nvPr>
        </p:nvSpPr>
        <p:spPr>
          <a:xfrm>
            <a:off x="1066800" y="1166813"/>
            <a:ext cx="7773988" cy="2143125"/>
          </a:xfrm>
        </p:spPr>
        <p:txBody>
          <a:bodyPr/>
          <a:lstStyle/>
          <a:p>
            <a:pPr marL="533400" indent="-533400">
              <a:buFont typeface="Wingdings" pitchFamily="2" charset="2"/>
              <a:buAutoNum type="circleNumDbPlain" startAt="2"/>
            </a:pPr>
            <a:r>
              <a:rPr lang="en-US" altLang="zh-CN" dirty="0"/>
              <a:t> </a:t>
            </a:r>
            <a:r>
              <a:rPr lang="en-US" altLang="en-US" noProof="1"/>
              <a:t>～</a:t>
            </a:r>
            <a:r>
              <a:rPr lang="en-US" altLang="en-US" noProof="1">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x</a:t>
            </a:r>
            <a:r>
              <a:rPr lang="en-US" altLang="en-US" noProof="1">
                <a:latin typeface="楷体_GB2312" pitchFamily="49" charset="-122"/>
                <a:ea typeface="楷体_GB2312" pitchFamily="49" charset="-122"/>
              </a:rPr>
              <a:t>)</a:t>
            </a:r>
            <a:r>
              <a:rPr lang="en-US" altLang="zh-CN" dirty="0">
                <a:latin typeface="楷体_GB2312" pitchFamily="49" charset="-122"/>
                <a:ea typeface="楷体_GB2312" pitchFamily="49" charset="-122"/>
              </a:rPr>
              <a:t>[</a:t>
            </a:r>
            <a:r>
              <a:rPr lang="en-US" altLang="zh-CN" dirty="0"/>
              <a:t>EQUAL(0,s(x))</a:t>
            </a:r>
          </a:p>
          <a:p>
            <a:pPr marL="533400" indent="-533400">
              <a:buFont typeface="Wingdings" pitchFamily="2" charset="2"/>
              <a:buAutoNum type="circleNumDbPlain" startAt="2"/>
            </a:pPr>
            <a:r>
              <a:rPr lang="en-US" altLang="zh-CN" dirty="0"/>
              <a:t> (</a:t>
            </a:r>
            <a:r>
              <a:rPr lang="en-US" altLang="zh-CN" dirty="0">
                <a:sym typeface="Symbol" pitchFamily="18" charset="2"/>
              </a:rPr>
              <a:t>x)[</a:t>
            </a:r>
            <a:r>
              <a:rPr lang="en-US" altLang="en-US" noProof="1"/>
              <a:t>～</a:t>
            </a:r>
            <a:r>
              <a:rPr lang="en-US" altLang="zh-CN" dirty="0"/>
              <a:t>EQUAL(x,0)</a:t>
            </a:r>
          </a:p>
          <a:p>
            <a:pPr marL="533400" indent="-533400">
              <a:buFont typeface="Wingdings" pitchFamily="2" charset="2"/>
              <a:buNone/>
            </a:pPr>
            <a:r>
              <a:rPr lang="en-US" altLang="zh-CN" noProof="1"/>
              <a:t>→</a:t>
            </a:r>
            <a:r>
              <a:rPr lang="en-US" altLang="en-US" noProof="1">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y</a:t>
            </a:r>
            <a:r>
              <a:rPr lang="en-US" altLang="en-US" noProof="1">
                <a:latin typeface="楷体_GB2312" pitchFamily="49" charset="-122"/>
                <a:ea typeface="楷体_GB2312" pitchFamily="49" charset="-122"/>
              </a:rPr>
              <a:t>)</a:t>
            </a:r>
            <a:r>
              <a:rPr lang="en-US" altLang="zh-CN" dirty="0">
                <a:latin typeface="楷体_GB2312" pitchFamily="49" charset="-122"/>
                <a:ea typeface="楷体_GB2312" pitchFamily="49" charset="-122"/>
              </a:rPr>
              <a:t>[</a:t>
            </a:r>
            <a:r>
              <a:rPr lang="en-US" altLang="zh-CN" dirty="0"/>
              <a:t>EQUAL(</a:t>
            </a:r>
            <a:r>
              <a:rPr lang="en-US" altLang="zh-CN" dirty="0" err="1"/>
              <a:t>y,p</a:t>
            </a:r>
            <a:r>
              <a:rPr lang="en-US" altLang="zh-CN" dirty="0"/>
              <a:t>(x))∧(</a:t>
            </a:r>
            <a:r>
              <a:rPr lang="en-US" altLang="zh-CN" dirty="0">
                <a:sym typeface="Symbol" pitchFamily="18" charset="2"/>
              </a:rPr>
              <a:t>z)[</a:t>
            </a:r>
            <a:r>
              <a:rPr lang="en-US" altLang="zh-CN" dirty="0"/>
              <a:t>EQUAL(</a:t>
            </a:r>
            <a:r>
              <a:rPr lang="en-US" altLang="zh-CN" dirty="0" err="1"/>
              <a:t>z,p</a:t>
            </a:r>
            <a:r>
              <a:rPr lang="en-US" altLang="zh-CN" dirty="0"/>
              <a:t>(x))</a:t>
            </a:r>
          </a:p>
          <a:p>
            <a:pPr marL="533400" indent="-533400">
              <a:buFont typeface="Wingdings" pitchFamily="2" charset="2"/>
              <a:buNone/>
            </a:pPr>
            <a:r>
              <a:rPr lang="en-US" altLang="zh-CN" dirty="0"/>
              <a:t>                           →EQUAL(</a:t>
            </a:r>
            <a:r>
              <a:rPr lang="en-US" altLang="zh-CN" dirty="0" err="1"/>
              <a:t>y,z</a:t>
            </a:r>
            <a:r>
              <a:rPr lang="en-US" altLang="zh-CN" dirty="0"/>
              <a:t>)]]]</a:t>
            </a:r>
          </a:p>
        </p:txBody>
      </p:sp>
      <p:sp>
        <p:nvSpPr>
          <p:cNvPr id="409604" name="AutoShape 4"/>
          <p:cNvSpPr>
            <a:spLocks noChangeArrowheads="1"/>
          </p:cNvSpPr>
          <p:nvPr/>
        </p:nvSpPr>
        <p:spPr bwMode="auto">
          <a:xfrm>
            <a:off x="3390900" y="3124200"/>
            <a:ext cx="2971800" cy="1143000"/>
          </a:xfrm>
          <a:prstGeom prst="wedgeEllipseCallout">
            <a:avLst>
              <a:gd name="adj1" fmla="val -11912"/>
              <a:gd name="adj2" fmla="val -136806"/>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0</a:t>
            </a:r>
            <a:r>
              <a:rPr lang="zh-CN" altLang="en-US"/>
              <a:t>以外的任何自然数</a:t>
            </a:r>
          </a:p>
        </p:txBody>
      </p:sp>
      <p:sp>
        <p:nvSpPr>
          <p:cNvPr id="409605" name="Line 5"/>
          <p:cNvSpPr>
            <a:spLocks noChangeShapeType="1"/>
          </p:cNvSpPr>
          <p:nvPr/>
        </p:nvSpPr>
        <p:spPr bwMode="auto">
          <a:xfrm>
            <a:off x="2895600" y="2209800"/>
            <a:ext cx="19812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 calcmode="lin" valueType="num">
                                      <p:cBhvr additive="base">
                                        <p:cTn id="7" dur="500" fill="hold"/>
                                        <p:tgtEl>
                                          <p:spTgt spid="409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05"/>
                                        </p:tgtEl>
                                        <p:attrNameLst>
                                          <p:attrName>style.visibility</p:attrName>
                                        </p:attrNameLst>
                                      </p:cBhvr>
                                      <p:to>
                                        <p:strVal val="visible"/>
                                      </p:to>
                                    </p:set>
                                    <p:anim calcmode="lin" valueType="num">
                                      <p:cBhvr additive="base">
                                        <p:cTn id="11" dur="500" fill="hold"/>
                                        <p:tgtEl>
                                          <p:spTgt spid="409605"/>
                                        </p:tgtEl>
                                        <p:attrNameLst>
                                          <p:attrName>ppt_x</p:attrName>
                                        </p:attrNameLst>
                                      </p:cBhvr>
                                      <p:tavLst>
                                        <p:tav tm="0">
                                          <p:val>
                                            <p:strVal val="#ppt_x"/>
                                          </p:val>
                                        </p:tav>
                                        <p:tav tm="100000">
                                          <p:val>
                                            <p:strVal val="#ppt_x"/>
                                          </p:val>
                                        </p:tav>
                                      </p:tavLst>
                                    </p:anim>
                                    <p:anim calcmode="lin" valueType="num">
                                      <p:cBhvr additive="base">
                                        <p:cTn id="12" dur="500" fill="hold"/>
                                        <p:tgtEl>
                                          <p:spTgt spid="40960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409604"/>
                                        </p:tgtEl>
                                        <p:attrNameLst>
                                          <p:attrName>style.visibility</p:attrName>
                                        </p:attrNameLst>
                                      </p:cBhvr>
                                      <p:to>
                                        <p:strVal val="visible"/>
                                      </p:to>
                                    </p:set>
                                    <p:anim calcmode="lin" valueType="num">
                                      <p:cBhvr>
                                        <p:cTn id="17" dur="1000" fill="hold"/>
                                        <p:tgtEl>
                                          <p:spTgt spid="409604"/>
                                        </p:tgtEl>
                                        <p:attrNameLst>
                                          <p:attrName>ppt_x</p:attrName>
                                        </p:attrNameLst>
                                      </p:cBhvr>
                                      <p:tavLst>
                                        <p:tav tm="0">
                                          <p:val>
                                            <p:strVal val="#ppt_x-.2"/>
                                          </p:val>
                                        </p:tav>
                                        <p:tav tm="100000">
                                          <p:val>
                                            <p:strVal val="#ppt_x"/>
                                          </p:val>
                                        </p:tav>
                                      </p:tavLst>
                                    </p:anim>
                                    <p:anim calcmode="lin" valueType="num">
                                      <p:cBhvr>
                                        <p:cTn id="18" dur="1000" fill="hold"/>
                                        <p:tgtEl>
                                          <p:spTgt spid="40960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0960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409603">
                                            <p:txEl>
                                              <p:pRg st="2" end="2"/>
                                            </p:txEl>
                                          </p:spTgt>
                                        </p:tgtEl>
                                        <p:attrNameLst>
                                          <p:attrName>style.visibility</p:attrName>
                                        </p:attrNameLst>
                                      </p:cBhvr>
                                      <p:to>
                                        <p:strVal val="visible"/>
                                      </p:to>
                                    </p:set>
                                    <p:anim calcmode="lin" valueType="num">
                                      <p:cBhvr>
                                        <p:cTn id="24" dur="1000" fill="hold"/>
                                        <p:tgtEl>
                                          <p:spTgt spid="409603">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409603">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409603">
                                            <p:txEl>
                                              <p:pRg st="2" end="2"/>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409603">
                                            <p:txEl>
                                              <p:pRg st="3" end="3"/>
                                            </p:txEl>
                                          </p:spTgt>
                                        </p:tgtEl>
                                        <p:attrNameLst>
                                          <p:attrName>style.visibility</p:attrName>
                                        </p:attrNameLst>
                                      </p:cBhvr>
                                      <p:to>
                                        <p:strVal val="visible"/>
                                      </p:to>
                                    </p:set>
                                    <p:anim calcmode="lin" valueType="num">
                                      <p:cBhvr>
                                        <p:cTn id="29" dur="1000" fill="hold"/>
                                        <p:tgtEl>
                                          <p:spTgt spid="409603">
                                            <p:txEl>
                                              <p:pRg st="3" end="3"/>
                                            </p:txEl>
                                          </p:spTgt>
                                        </p:tgtEl>
                                        <p:attrNameLst>
                                          <p:attrName>ppt_w</p:attrName>
                                        </p:attrNameLst>
                                      </p:cBhvr>
                                      <p:tavLst>
                                        <p:tav tm="0">
                                          <p:val>
                                            <p:strVal val="#ppt_w*0.70"/>
                                          </p:val>
                                        </p:tav>
                                        <p:tav tm="100000">
                                          <p:val>
                                            <p:strVal val="#ppt_w"/>
                                          </p:val>
                                        </p:tav>
                                      </p:tavLst>
                                    </p:anim>
                                    <p:anim calcmode="lin" valueType="num">
                                      <p:cBhvr>
                                        <p:cTn id="30" dur="1000" fill="hold"/>
                                        <p:tgtEl>
                                          <p:spTgt spid="409603">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5"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D49A125A-78BF-4543-B2BF-AE1F8F27A04E}" type="datetime1">
              <a:rPr lang="zh-CN" altLang="en-US"/>
              <a:pPr/>
              <a:t>2018/10/8</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06CBF33F-A6BA-4ABA-9A94-6362A5E1DB2F}" type="slidenum">
              <a:rPr lang="en-US" altLang="zh-CN"/>
              <a:pPr/>
              <a:t>86</a:t>
            </a:fld>
            <a:r>
              <a:rPr lang="en-US" altLang="zh-CN"/>
              <a:t>/112</a:t>
            </a:r>
          </a:p>
        </p:txBody>
      </p:sp>
      <p:sp>
        <p:nvSpPr>
          <p:cNvPr id="410626" name="Rectangle 2"/>
          <p:cNvSpPr>
            <a:spLocks noGrp="1" noChangeArrowheads="1"/>
          </p:cNvSpPr>
          <p:nvPr>
            <p:ph type="title"/>
          </p:nvPr>
        </p:nvSpPr>
        <p:spPr>
          <a:xfrm>
            <a:off x="1905000" y="304800"/>
            <a:ext cx="6796088"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5-7</a:t>
            </a:r>
          </a:p>
        </p:txBody>
      </p:sp>
      <p:sp>
        <p:nvSpPr>
          <p:cNvPr id="410627" name="Rectangle 3"/>
          <p:cNvSpPr>
            <a:spLocks noGrp="1" noChangeArrowheads="1"/>
          </p:cNvSpPr>
          <p:nvPr>
            <p:ph type="body" idx="1"/>
          </p:nvPr>
        </p:nvSpPr>
        <p:spPr>
          <a:xfrm>
            <a:off x="1143000" y="2057400"/>
            <a:ext cx="7772400" cy="1844675"/>
          </a:xfrm>
        </p:spPr>
        <p:txBody>
          <a:bodyPr/>
          <a:lstStyle/>
          <a:p>
            <a:pPr>
              <a:buFont typeface="Wingdings" pitchFamily="2" charset="2"/>
              <a:buNone/>
            </a:pPr>
            <a:r>
              <a:rPr lang="zh-CN" altLang="en-US" sz="2400">
                <a:solidFill>
                  <a:srgbClr val="CC00CC"/>
                </a:solidFill>
                <a:latin typeface="楷体_GB2312" pitchFamily="49" charset="-122"/>
                <a:ea typeface="楷体_GB2312" pitchFamily="49" charset="-122"/>
              </a:rPr>
              <a:t>解：</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H(x)</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是人；</a:t>
            </a:r>
          </a:p>
          <a:p>
            <a:pPr lvl="1">
              <a:buFontTx/>
              <a:buNone/>
            </a:pPr>
            <a:r>
              <a:rPr lang="zh-CN" altLang="en-US" sz="2400">
                <a:latin typeface="楷体_GB2312" pitchFamily="49" charset="-122"/>
                <a:ea typeface="楷体_GB2312" pitchFamily="49" charset="-122"/>
              </a:rPr>
              <a:t>		</a:t>
            </a:r>
            <a:r>
              <a:rPr lang="en-US" altLang="zh-CN" sz="2400" b="1">
                <a:latin typeface="楷体_GB2312" pitchFamily="49" charset="-122"/>
                <a:ea typeface="楷体_GB2312" pitchFamily="49" charset="-122"/>
              </a:rPr>
              <a:t>M(x)</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x</a:t>
            </a:r>
            <a:r>
              <a:rPr lang="zh-CN" altLang="en-US" sz="2400" b="1">
                <a:latin typeface="楷体_GB2312" pitchFamily="49" charset="-122"/>
                <a:ea typeface="楷体_GB2312" pitchFamily="49" charset="-122"/>
              </a:rPr>
              <a:t>是要死的；</a:t>
            </a:r>
          </a:p>
          <a:p>
            <a:pPr lvl="1">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s</a:t>
            </a:r>
            <a:r>
              <a:rPr lang="zh-CN" altLang="en-US" sz="2400" b="1">
                <a:latin typeface="楷体_GB2312" pitchFamily="49" charset="-122"/>
                <a:ea typeface="楷体_GB2312" pitchFamily="49" charset="-122"/>
              </a:rPr>
              <a:t>：苏格拉底</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则符号化为：	</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x)(H(x)M(x))</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H(s)    M(s)</a:t>
            </a:r>
          </a:p>
        </p:txBody>
      </p:sp>
      <p:sp>
        <p:nvSpPr>
          <p:cNvPr id="410628" name="Rectangle 4"/>
          <p:cNvSpPr>
            <a:spLocks noChangeArrowheads="1"/>
          </p:cNvSpPr>
          <p:nvPr/>
        </p:nvSpPr>
        <p:spPr bwMode="auto">
          <a:xfrm>
            <a:off x="1066800" y="1143000"/>
            <a:ext cx="7848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FontTx/>
              <a:buNone/>
            </a:pPr>
            <a:r>
              <a:rPr lang="zh-CN" altLang="en-US">
                <a:solidFill>
                  <a:srgbClr val="0000FF"/>
                </a:solidFill>
                <a:latin typeface="楷体_GB2312" pitchFamily="49" charset="-122"/>
                <a:ea typeface="楷体_GB2312" pitchFamily="49" charset="-122"/>
              </a:rPr>
              <a:t>证明：</a:t>
            </a:r>
            <a:r>
              <a:rPr lang="zh-CN" altLang="en-US">
                <a:solidFill>
                  <a:srgbClr val="0000FF"/>
                </a:solidFill>
                <a:latin typeface="Times New Roman"/>
                <a:ea typeface="楷体_GB2312" pitchFamily="49" charset="-122"/>
              </a:rPr>
              <a:t>“</a:t>
            </a:r>
            <a:r>
              <a:rPr lang="zh-CN" altLang="en-US">
                <a:solidFill>
                  <a:srgbClr val="0000FF"/>
                </a:solidFill>
                <a:latin typeface="楷体_GB2312" pitchFamily="49" charset="-122"/>
                <a:ea typeface="楷体_GB2312" pitchFamily="49" charset="-122"/>
              </a:rPr>
              <a:t>所有的人都是要死的；苏格拉底是人。所以苏格拉底是要死的。</a:t>
            </a:r>
            <a:r>
              <a:rPr lang="zh-CN" altLang="en-US">
                <a:solidFill>
                  <a:srgbClr val="0000FF"/>
                </a:solidFill>
                <a:latin typeface="Times New Roman"/>
                <a:ea typeface="楷体_GB2312" pitchFamily="49" charset="-122"/>
              </a:rPr>
              <a:t>”</a:t>
            </a:r>
            <a:endParaRPr lang="zh-CN" altLang="en-US">
              <a:solidFill>
                <a:srgbClr val="0000FF"/>
              </a:solidFill>
              <a:latin typeface="楷体_GB2312" pitchFamily="49" charset="-122"/>
              <a:ea typeface="楷体_GB2312" pitchFamily="49" charset="-122"/>
            </a:endParaRPr>
          </a:p>
        </p:txBody>
      </p:sp>
      <p:sp>
        <p:nvSpPr>
          <p:cNvPr id="410629" name="Rectangle 5"/>
          <p:cNvSpPr>
            <a:spLocks noChangeArrowheads="1"/>
          </p:cNvSpPr>
          <p:nvPr/>
        </p:nvSpPr>
        <p:spPr bwMode="auto">
          <a:xfrm>
            <a:off x="1066800" y="3962400"/>
            <a:ext cx="777240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r>
              <a:rPr lang="zh-CN" altLang="en-US" noProof="1">
                <a:solidFill>
                  <a:srgbClr val="CC00CC"/>
                </a:solidFill>
                <a:latin typeface="黑体" pitchFamily="2" charset="-122"/>
                <a:ea typeface="黑体" pitchFamily="2" charset="-122"/>
              </a:rPr>
              <a:t>证明：</a:t>
            </a:r>
            <a:r>
              <a:rPr lang="zh-CN" altLang="en-US" noProof="1">
                <a:latin typeface="黑体" pitchFamily="2" charset="-122"/>
                <a:ea typeface="黑体" pitchFamily="2" charset="-122"/>
              </a:rPr>
              <a:t>(1)</a:t>
            </a:r>
            <a:r>
              <a:rPr lang="en-US" altLang="zh-CN">
                <a:latin typeface="黑体" pitchFamily="2" charset="-122"/>
                <a:ea typeface="黑体" pitchFamily="2" charset="-122"/>
              </a:rPr>
              <a:t>(x)(H(x)M(x))	P</a:t>
            </a:r>
          </a:p>
          <a:p>
            <a:pPr marL="342900" indent="-342900" algn="just"/>
            <a:r>
              <a:rPr lang="en-US" altLang="zh-CN">
                <a:latin typeface="黑体" pitchFamily="2" charset="-122"/>
                <a:ea typeface="黑体" pitchFamily="2" charset="-122"/>
              </a:rPr>
              <a:t>		(2)H(x)M(x)		US,(1)</a:t>
            </a:r>
          </a:p>
          <a:p>
            <a:pPr marL="342900" indent="-342900" algn="just"/>
            <a:r>
              <a:rPr lang="en-US" altLang="zh-CN">
                <a:latin typeface="黑体" pitchFamily="2" charset="-122"/>
                <a:ea typeface="黑体" pitchFamily="2" charset="-122"/>
              </a:rPr>
              <a:t>		(3)H(s)			P</a:t>
            </a:r>
          </a:p>
          <a:p>
            <a:pPr marL="342900" indent="-342900" algn="just"/>
            <a:r>
              <a:rPr lang="en-US" altLang="zh-CN">
                <a:latin typeface="黑体" pitchFamily="2" charset="-122"/>
                <a:ea typeface="黑体" pitchFamily="2" charset="-122"/>
              </a:rPr>
              <a:t>		(4)M(s)			T,(2),(3)</a:t>
            </a:r>
            <a:r>
              <a:rPr lang="zh-CN" altLang="en-US">
                <a:latin typeface="黑体" pitchFamily="2" charset="-122"/>
                <a:ea typeface="黑体" pitchFamily="2" charset="-122"/>
              </a:rPr>
              <a:t>，</a:t>
            </a:r>
            <a:r>
              <a:rPr lang="en-US" altLang="zh-CN">
                <a:latin typeface="黑体" pitchFamily="2" charset="-122"/>
                <a:ea typeface="黑体" pitchFamily="2" charset="-122"/>
              </a:rPr>
              <a:t>I</a:t>
            </a:r>
          </a:p>
        </p:txBody>
      </p:sp>
      <p:sp>
        <p:nvSpPr>
          <p:cNvPr id="410630" name="Rectangle 6"/>
          <p:cNvSpPr>
            <a:spLocks noChangeArrowheads="1"/>
          </p:cNvSpPr>
          <p:nvPr/>
        </p:nvSpPr>
        <p:spPr bwMode="auto">
          <a:xfrm>
            <a:off x="990600" y="3962400"/>
            <a:ext cx="7848600" cy="23923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noProof="1">
                <a:solidFill>
                  <a:srgbClr val="CC00CC"/>
                </a:solidFill>
                <a:latin typeface="楷体_GB2312" pitchFamily="49" charset="-122"/>
                <a:ea typeface="楷体_GB2312" pitchFamily="49" charset="-122"/>
              </a:rPr>
              <a:t>证明：</a:t>
            </a:r>
            <a:r>
              <a:rPr lang="zh-CN" altLang="en-US" noProof="1">
                <a:latin typeface="楷体_GB2312" pitchFamily="49" charset="-122"/>
                <a:ea typeface="楷体_GB2312" pitchFamily="49" charset="-122"/>
              </a:rPr>
              <a:t>(1)</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(x)(H(x)M(x))	P</a:t>
            </a:r>
          </a:p>
          <a:p>
            <a:pPr>
              <a:spcBef>
                <a:spcPct val="50000"/>
              </a:spcBef>
            </a:pPr>
            <a:r>
              <a:rPr lang="en-US" altLang="zh-CN">
                <a:latin typeface="楷体_GB2312" pitchFamily="49" charset="-122"/>
                <a:ea typeface="楷体_GB2312" pitchFamily="49" charset="-122"/>
              </a:rPr>
              <a:t>  	(2)</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H(s)M(s)		US,(1)</a:t>
            </a:r>
          </a:p>
          <a:p>
            <a:pPr>
              <a:spcBef>
                <a:spcPct val="50000"/>
              </a:spcBef>
            </a:pPr>
            <a:r>
              <a:rPr lang="en-US" altLang="zh-CN">
                <a:latin typeface="楷体_GB2312" pitchFamily="49" charset="-122"/>
                <a:ea typeface="楷体_GB2312" pitchFamily="49" charset="-122"/>
              </a:rPr>
              <a:t>	(3)</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H(s)			P</a:t>
            </a:r>
          </a:p>
          <a:p>
            <a:pPr>
              <a:spcBef>
                <a:spcPct val="50000"/>
              </a:spcBef>
            </a:pPr>
            <a:r>
              <a:rPr lang="en-US" altLang="zh-CN">
                <a:latin typeface="楷体_GB2312" pitchFamily="49" charset="-122"/>
                <a:ea typeface="楷体_GB2312" pitchFamily="49" charset="-122"/>
              </a:rPr>
              <a:t>	(4)</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M(s)			T,(2),(3)</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I</a:t>
            </a:r>
          </a:p>
        </p:txBody>
      </p:sp>
      <p:sp>
        <p:nvSpPr>
          <p:cNvPr id="410631" name="AutoShape 7"/>
          <p:cNvSpPr>
            <a:spLocks noChangeArrowheads="1"/>
          </p:cNvSpPr>
          <p:nvPr/>
        </p:nvSpPr>
        <p:spPr bwMode="auto">
          <a:xfrm>
            <a:off x="5715000" y="1066800"/>
            <a:ext cx="3048000" cy="1752600"/>
          </a:xfrm>
          <a:prstGeom prst="cloudCallout">
            <a:avLst>
              <a:gd name="adj1" fmla="val -91458"/>
              <a:gd name="adj2" fmla="val 161051"/>
            </a:avLst>
          </a:prstGeom>
          <a:solidFill>
            <a:srgbClr val="CCFF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buClrTx/>
              <a:buFontTx/>
              <a:buNone/>
            </a:pPr>
            <a:r>
              <a:rPr lang="en-US" altLang="zh-CN" sz="2800">
                <a:solidFill>
                  <a:srgbClr val="CC00CC"/>
                </a:solidFill>
                <a:latin typeface="楷体_GB2312" pitchFamily="49" charset="-122"/>
                <a:ea typeface="楷体_GB2312" pitchFamily="49" charset="-122"/>
              </a:rPr>
              <a:t>(2)</a:t>
            </a:r>
            <a:r>
              <a:rPr lang="zh-CN" altLang="en-US" sz="2800">
                <a:solidFill>
                  <a:srgbClr val="CC00CC"/>
                </a:solidFill>
                <a:latin typeface="楷体_GB2312" pitchFamily="49" charset="-122"/>
                <a:ea typeface="楷体_GB2312" pitchFamily="49" charset="-122"/>
              </a:rPr>
              <a:t>错了！</a:t>
            </a:r>
          </a:p>
          <a:p>
            <a:pPr>
              <a:lnSpc>
                <a:spcPct val="110000"/>
              </a:lnSpc>
              <a:buClrTx/>
              <a:buFontTx/>
              <a:buNone/>
            </a:pPr>
            <a:r>
              <a:rPr lang="zh-CN" altLang="en-US" sz="2800">
                <a:solidFill>
                  <a:srgbClr val="CC00CC"/>
                </a:solidFill>
                <a:latin typeface="楷体_GB2312" pitchFamily="49" charset="-122"/>
                <a:ea typeface="楷体_GB2312" pitchFamily="49" charset="-122"/>
              </a:rPr>
              <a:t>正确的为？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additive="base">
                                        <p:cTn id="7" dur="500" fill="hold"/>
                                        <p:tgtEl>
                                          <p:spTgt spid="410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0627">
                                            <p:txEl>
                                              <p:pRg st="1" end="1"/>
                                            </p:txEl>
                                          </p:spTgt>
                                        </p:tgtEl>
                                        <p:attrNameLst>
                                          <p:attrName>style.visibility</p:attrName>
                                        </p:attrNameLst>
                                      </p:cBhvr>
                                      <p:to>
                                        <p:strVal val="visible"/>
                                      </p:to>
                                    </p:set>
                                    <p:anim calcmode="lin" valueType="num">
                                      <p:cBhvr additive="base">
                                        <p:cTn id="11" dur="500" fill="hold"/>
                                        <p:tgtEl>
                                          <p:spTgt spid="4106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106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10627">
                                            <p:txEl>
                                              <p:pRg st="2" end="2"/>
                                            </p:txEl>
                                          </p:spTgt>
                                        </p:tgtEl>
                                        <p:attrNameLst>
                                          <p:attrName>style.visibility</p:attrName>
                                        </p:attrNameLst>
                                      </p:cBhvr>
                                      <p:to>
                                        <p:strVal val="visible"/>
                                      </p:to>
                                    </p:set>
                                    <p:anim calcmode="lin" valueType="num">
                                      <p:cBhvr additive="base">
                                        <p:cTn id="15" dur="500" fill="hold"/>
                                        <p:tgtEl>
                                          <p:spTgt spid="4106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10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10627">
                                            <p:txEl>
                                              <p:pRg st="3" end="3"/>
                                            </p:txEl>
                                          </p:spTgt>
                                        </p:tgtEl>
                                        <p:attrNameLst>
                                          <p:attrName>style.visibility</p:attrName>
                                        </p:attrNameLst>
                                      </p:cBhvr>
                                      <p:to>
                                        <p:strVal val="visible"/>
                                      </p:to>
                                    </p:set>
                                    <p:anim calcmode="lin" valueType="num">
                                      <p:cBhvr additive="base">
                                        <p:cTn id="21" dur="500" fill="hold"/>
                                        <p:tgtEl>
                                          <p:spTgt spid="4106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10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10629"/>
                                        </p:tgtEl>
                                        <p:attrNameLst>
                                          <p:attrName>style.visibility</p:attrName>
                                        </p:attrNameLst>
                                      </p:cBhvr>
                                      <p:to>
                                        <p:strVal val="visible"/>
                                      </p:to>
                                    </p:set>
                                    <p:anim calcmode="lin" valueType="num">
                                      <p:cBhvr additive="base">
                                        <p:cTn id="27" dur="500" fill="hold"/>
                                        <p:tgtEl>
                                          <p:spTgt spid="410629"/>
                                        </p:tgtEl>
                                        <p:attrNameLst>
                                          <p:attrName>ppt_x</p:attrName>
                                        </p:attrNameLst>
                                      </p:cBhvr>
                                      <p:tavLst>
                                        <p:tav tm="0">
                                          <p:val>
                                            <p:strVal val="0-#ppt_w/2"/>
                                          </p:val>
                                        </p:tav>
                                        <p:tav tm="100000">
                                          <p:val>
                                            <p:strVal val="#ppt_x"/>
                                          </p:val>
                                        </p:tav>
                                      </p:tavLst>
                                    </p:anim>
                                    <p:anim calcmode="lin" valueType="num">
                                      <p:cBhvr additive="base">
                                        <p:cTn id="28" dur="500" fill="hold"/>
                                        <p:tgtEl>
                                          <p:spTgt spid="41062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grpId="0" nodeType="clickEffect">
                                  <p:stCondLst>
                                    <p:cond delay="0"/>
                                  </p:stCondLst>
                                  <p:childTnLst>
                                    <p:set>
                                      <p:cBhvr>
                                        <p:cTn id="32" dur="1" fill="hold">
                                          <p:stCondLst>
                                            <p:cond delay="0"/>
                                          </p:stCondLst>
                                        </p:cTn>
                                        <p:tgtEl>
                                          <p:spTgt spid="410631"/>
                                        </p:tgtEl>
                                        <p:attrNameLst>
                                          <p:attrName>style.visibility</p:attrName>
                                        </p:attrNameLst>
                                      </p:cBhvr>
                                      <p:to>
                                        <p:strVal val="visible"/>
                                      </p:to>
                                    </p:set>
                                    <p:anim calcmode="lin" valueType="num">
                                      <p:cBhvr>
                                        <p:cTn id="33" dur="500" fill="hold"/>
                                        <p:tgtEl>
                                          <p:spTgt spid="410631"/>
                                        </p:tgtEl>
                                        <p:attrNameLst>
                                          <p:attrName>ppt_w</p:attrName>
                                        </p:attrNameLst>
                                      </p:cBhvr>
                                      <p:tavLst>
                                        <p:tav tm="0">
                                          <p:val>
                                            <p:fltVal val="0"/>
                                          </p:val>
                                        </p:tav>
                                        <p:tav tm="100000">
                                          <p:val>
                                            <p:strVal val="#ppt_w"/>
                                          </p:val>
                                        </p:tav>
                                      </p:tavLst>
                                    </p:anim>
                                    <p:anim calcmode="lin" valueType="num">
                                      <p:cBhvr>
                                        <p:cTn id="34" dur="500" fill="hold"/>
                                        <p:tgtEl>
                                          <p:spTgt spid="410631"/>
                                        </p:tgtEl>
                                        <p:attrNameLst>
                                          <p:attrName>ppt_h</p:attrName>
                                        </p:attrNameLst>
                                      </p:cBhvr>
                                      <p:tavLst>
                                        <p:tav tm="0">
                                          <p:val>
                                            <p:fltVal val="0"/>
                                          </p:val>
                                        </p:tav>
                                        <p:tav tm="100000">
                                          <p:val>
                                            <p:strVal val="#ppt_h"/>
                                          </p:val>
                                        </p:tav>
                                      </p:tavLst>
                                    </p:anim>
                                    <p:anim calcmode="lin" valueType="num">
                                      <p:cBhvr>
                                        <p:cTn id="35" dur="500" fill="hold"/>
                                        <p:tgtEl>
                                          <p:spTgt spid="410631"/>
                                        </p:tgtEl>
                                        <p:attrNameLst>
                                          <p:attrName>ppt_x</p:attrName>
                                        </p:attrNameLst>
                                      </p:cBhvr>
                                      <p:tavLst>
                                        <p:tav tm="0">
                                          <p:val>
                                            <p:fltVal val="0.5"/>
                                          </p:val>
                                        </p:tav>
                                        <p:tav tm="100000">
                                          <p:val>
                                            <p:strVal val="#ppt_x"/>
                                          </p:val>
                                        </p:tav>
                                      </p:tavLst>
                                    </p:anim>
                                    <p:anim calcmode="lin" valueType="num">
                                      <p:cBhvr>
                                        <p:cTn id="36" dur="500" fill="hold"/>
                                        <p:tgtEl>
                                          <p:spTgt spid="410631"/>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41063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0630"/>
                                        </p:tgtEl>
                                        <p:attrNameLst>
                                          <p:attrName>style.visibility</p:attrName>
                                        </p:attrNameLst>
                                      </p:cBhvr>
                                      <p:to>
                                        <p:strVal val="visible"/>
                                      </p:to>
                                    </p:set>
                                    <p:anim calcmode="lin" valueType="num">
                                      <p:cBhvr additive="base">
                                        <p:cTn id="41" dur="500" fill="hold"/>
                                        <p:tgtEl>
                                          <p:spTgt spid="410630"/>
                                        </p:tgtEl>
                                        <p:attrNameLst>
                                          <p:attrName>ppt_x</p:attrName>
                                        </p:attrNameLst>
                                      </p:cBhvr>
                                      <p:tavLst>
                                        <p:tav tm="0">
                                          <p:val>
                                            <p:strVal val="#ppt_x"/>
                                          </p:val>
                                        </p:tav>
                                        <p:tav tm="100000">
                                          <p:val>
                                            <p:strVal val="#ppt_x"/>
                                          </p:val>
                                        </p:tav>
                                      </p:tavLst>
                                    </p:anim>
                                    <p:anim calcmode="lin" valueType="num">
                                      <p:cBhvr additive="base">
                                        <p:cTn id="42" dur="500" fill="hold"/>
                                        <p:tgtEl>
                                          <p:spTgt spid="410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P spid="410629" grpId="0" autoUpdateAnimBg="0"/>
      <p:bldP spid="410630" grpId="0" animBg="1"/>
      <p:bldP spid="41063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4B5EC328-0D98-44DD-BAAF-AFC0C7820B9D}" type="datetime1">
              <a:rPr lang="zh-CN" altLang="en-US"/>
              <a:pPr/>
              <a:t>2018/10/8</a:t>
            </a:fld>
            <a:endParaRPr lang="en-US" altLang="zh-CN"/>
          </a:p>
        </p:txBody>
      </p:sp>
      <p:sp>
        <p:nvSpPr>
          <p:cNvPr id="8" name="页脚占位符 4"/>
          <p:cNvSpPr>
            <a:spLocks noGrp="1"/>
          </p:cNvSpPr>
          <p:nvPr>
            <p:ph type="ftr" sz="quarter" idx="11"/>
          </p:nvPr>
        </p:nvSpPr>
        <p:spPr/>
        <p:txBody>
          <a:bodyPr/>
          <a:lstStyle/>
          <a:p>
            <a:r>
              <a:rPr lang="zh-CN" altLang="en-US"/>
              <a:t>计算机学院</a:t>
            </a:r>
          </a:p>
        </p:txBody>
      </p:sp>
      <p:sp>
        <p:nvSpPr>
          <p:cNvPr id="9" name="灯片编号占位符 5"/>
          <p:cNvSpPr>
            <a:spLocks noGrp="1"/>
          </p:cNvSpPr>
          <p:nvPr>
            <p:ph type="sldNum" sz="quarter" idx="12"/>
          </p:nvPr>
        </p:nvSpPr>
        <p:spPr/>
        <p:txBody>
          <a:bodyPr/>
          <a:lstStyle/>
          <a:p>
            <a:fld id="{9C62574C-46B5-42DD-99FB-C8374BC4FA81}" type="slidenum">
              <a:rPr lang="en-US" altLang="zh-CN"/>
              <a:pPr/>
              <a:t>87</a:t>
            </a:fld>
            <a:r>
              <a:rPr lang="en-US" altLang="zh-CN"/>
              <a:t>/112</a:t>
            </a:r>
          </a:p>
        </p:txBody>
      </p:sp>
      <p:sp>
        <p:nvSpPr>
          <p:cNvPr id="411650" name="Rectangle 2"/>
          <p:cNvSpPr>
            <a:spLocks noGrp="1" noChangeArrowheads="1"/>
          </p:cNvSpPr>
          <p:nvPr>
            <p:ph type="title"/>
          </p:nvPr>
        </p:nvSpPr>
        <p:spPr>
          <a:xfrm>
            <a:off x="1828800" y="304800"/>
            <a:ext cx="6934200" cy="685800"/>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5-8</a:t>
            </a:r>
          </a:p>
        </p:txBody>
      </p:sp>
      <p:sp>
        <p:nvSpPr>
          <p:cNvPr id="411651" name="Rectangle 3"/>
          <p:cNvSpPr>
            <a:spLocks noChangeArrowheads="1"/>
          </p:cNvSpPr>
          <p:nvPr/>
        </p:nvSpPr>
        <p:spPr bwMode="auto">
          <a:xfrm>
            <a:off x="1066800" y="1157288"/>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zh-CN" altLang="en-US" sz="2800">
                <a:solidFill>
                  <a:srgbClr val="0000FF"/>
                </a:solidFill>
                <a:latin typeface="楷体_GB2312" pitchFamily="49" charset="-122"/>
                <a:ea typeface="楷体_GB2312" pitchFamily="49" charset="-122"/>
              </a:rPr>
              <a:t>证明：</a:t>
            </a:r>
          </a:p>
          <a:p>
            <a:pPr>
              <a:lnSpc>
                <a:spcPct val="100000"/>
              </a:lnSpc>
              <a:buClrTx/>
              <a:buFontTx/>
              <a:buNone/>
            </a:pPr>
            <a:r>
              <a:rPr lang="zh-CN" altLang="en-US" sz="2800">
                <a:solidFill>
                  <a:srgbClr val="0000FF"/>
                </a:solidFill>
                <a:latin typeface="楷体_GB2312" pitchFamily="49" charset="-122"/>
                <a:ea typeface="楷体_GB2312" pitchFamily="49" charset="-122"/>
              </a:rPr>
              <a:t>	</a:t>
            </a:r>
            <a:r>
              <a:rPr lang="en-US" altLang="zh-CN" sz="2800">
                <a:solidFill>
                  <a:srgbClr val="0000FF"/>
                </a:solidFill>
                <a:latin typeface="楷体_GB2312" pitchFamily="49" charset="-122"/>
                <a:ea typeface="楷体_GB2312" pitchFamily="49" charset="-122"/>
              </a:rPr>
              <a:t>(x)(P(x)Q(x))</a:t>
            </a:r>
            <a:r>
              <a:rPr lang="zh-CN" altLang="en-US" sz="2800">
                <a:solidFill>
                  <a:srgbClr val="0000FF"/>
                </a:solidFill>
                <a:latin typeface="楷体_GB2312" pitchFamily="49" charset="-122"/>
                <a:ea typeface="楷体_GB2312" pitchFamily="49" charset="-122"/>
              </a:rPr>
              <a:t>，</a:t>
            </a:r>
            <a:r>
              <a:rPr lang="zh-CN" altLang="en-US" sz="2800" noProof="1">
                <a:solidFill>
                  <a:srgbClr val="0000FF"/>
                </a:solidFill>
                <a:latin typeface="楷体_GB2312" pitchFamily="49" charset="-122"/>
                <a:ea typeface="楷体_GB2312" pitchFamily="49" charset="-122"/>
              </a:rPr>
              <a:t>(</a:t>
            </a:r>
            <a:r>
              <a:rPr lang="en-US" altLang="en-US" sz="2800" noProof="1">
                <a:solidFill>
                  <a:srgbClr val="0000FF"/>
                </a:solidFill>
                <a:latin typeface="楷体_GB2312" pitchFamily="49" charset="-122"/>
                <a:ea typeface="楷体_GB2312" pitchFamily="49" charset="-122"/>
              </a:rPr>
              <a:t>x)</a:t>
            </a:r>
            <a:r>
              <a:rPr lang="en-US" altLang="zh-CN" sz="2800">
                <a:solidFill>
                  <a:srgbClr val="0000FF"/>
                </a:solidFill>
                <a:latin typeface="楷体_GB2312" pitchFamily="49" charset="-122"/>
                <a:ea typeface="楷体_GB2312" pitchFamily="49" charset="-122"/>
              </a:rPr>
              <a:t>P(x)</a:t>
            </a:r>
            <a:r>
              <a:rPr lang="en-US" altLang="en-US" sz="2800" noProof="1">
                <a:solidFill>
                  <a:srgbClr val="0000FF"/>
                </a:solidFill>
                <a:latin typeface="楷体_GB2312" pitchFamily="49" charset="-122"/>
                <a:ea typeface="楷体_GB2312" pitchFamily="49" charset="-122"/>
              </a:rPr>
              <a:t>(x)</a:t>
            </a:r>
            <a:r>
              <a:rPr lang="en-US" altLang="zh-CN" sz="2800">
                <a:solidFill>
                  <a:srgbClr val="0000FF"/>
                </a:solidFill>
                <a:latin typeface="楷体_GB2312" pitchFamily="49" charset="-122"/>
                <a:ea typeface="楷体_GB2312" pitchFamily="49" charset="-122"/>
              </a:rPr>
              <a:t>Q(x)</a:t>
            </a:r>
          </a:p>
        </p:txBody>
      </p:sp>
      <p:sp>
        <p:nvSpPr>
          <p:cNvPr id="411652" name="Rectangle 4"/>
          <p:cNvSpPr>
            <a:spLocks noGrp="1" noChangeArrowheads="1"/>
          </p:cNvSpPr>
          <p:nvPr>
            <p:ph type="body" idx="1"/>
          </p:nvPr>
        </p:nvSpPr>
        <p:spPr>
          <a:xfrm>
            <a:off x="1219200" y="2286000"/>
            <a:ext cx="7543800" cy="3681413"/>
          </a:xfrm>
          <a:noFill/>
          <a:ln/>
        </p:spPr>
        <p:txBody>
          <a:bodyPr/>
          <a:lstStyle/>
          <a:p>
            <a:r>
              <a:rPr lang="zh-CN" altLang="en-US">
                <a:latin typeface="楷体_GB2312" pitchFamily="49" charset="-122"/>
                <a:ea typeface="楷体_GB2312" pitchFamily="49" charset="-122"/>
              </a:rPr>
              <a:t>请看推导：</a:t>
            </a:r>
          </a:p>
          <a:p>
            <a:r>
              <a:rPr lang="zh-CN" altLang="zh-CN">
                <a:latin typeface="楷体_GB2312" pitchFamily="49" charset="-122"/>
                <a:ea typeface="楷体_GB2312" pitchFamily="49" charset="-122"/>
                <a:sym typeface="Symbol" pitchFamily="18" charset="2"/>
              </a:rPr>
              <a:t>(1)  </a:t>
            </a: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x)(P(x)Q(x))	P</a:t>
            </a:r>
          </a:p>
          <a:p>
            <a:r>
              <a:rPr lang="en-US" altLang="zh-CN">
                <a:latin typeface="楷体_GB2312" pitchFamily="49" charset="-122"/>
                <a:ea typeface="楷体_GB2312" pitchFamily="49" charset="-122"/>
                <a:sym typeface="Symbol" pitchFamily="18" charset="2"/>
              </a:rPr>
              <a:t>(2)  (P(c)Q(c))		US,(1)</a:t>
            </a:r>
          </a:p>
          <a:p>
            <a:r>
              <a:rPr lang="en-US" altLang="zh-CN">
                <a:latin typeface="楷体_GB2312" pitchFamily="49" charset="-122"/>
                <a:ea typeface="楷体_GB2312" pitchFamily="49" charset="-122"/>
              </a:rPr>
              <a:t>(3)</a:t>
            </a:r>
            <a:r>
              <a:rPr lang="en-US" altLang="zh-CN" noProof="1">
                <a:latin typeface="楷体_GB2312" pitchFamily="49" charset="-122"/>
                <a:ea typeface="楷体_GB2312" pitchFamily="49" charset="-122"/>
              </a:rPr>
              <a:t>  </a:t>
            </a:r>
            <a:r>
              <a:rPr lang="en-US" altLang="en-US" noProof="1">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a:latin typeface="楷体_GB2312" pitchFamily="49" charset="-122"/>
                <a:ea typeface="楷体_GB2312" pitchFamily="49" charset="-122"/>
                <a:sym typeface="Symbol" pitchFamily="18" charset="2"/>
              </a:rPr>
              <a:t>P(x)			P</a:t>
            </a:r>
          </a:p>
          <a:p>
            <a:r>
              <a:rPr lang="en-US" altLang="zh-CN">
                <a:latin typeface="楷体_GB2312" pitchFamily="49" charset="-122"/>
                <a:ea typeface="楷体_GB2312" pitchFamily="49" charset="-122"/>
              </a:rPr>
              <a:t>(4)</a:t>
            </a:r>
            <a:r>
              <a:rPr lang="en-US" altLang="zh-CN" noProof="1">
                <a:latin typeface="楷体_GB2312" pitchFamily="49" charset="-122"/>
                <a:ea typeface="楷体_GB2312" pitchFamily="49" charset="-122"/>
              </a:rPr>
              <a:t>  </a:t>
            </a:r>
            <a:r>
              <a:rPr lang="en-US" altLang="zh-CN">
                <a:latin typeface="楷体_GB2312" pitchFamily="49" charset="-122"/>
                <a:ea typeface="楷体_GB2312" pitchFamily="49" charset="-122"/>
                <a:sym typeface="Symbol" pitchFamily="18" charset="2"/>
              </a:rPr>
              <a:t>P(c)			ES,(3)</a:t>
            </a:r>
          </a:p>
          <a:p>
            <a:r>
              <a:rPr lang="en-US" altLang="zh-CN">
                <a:latin typeface="楷体_GB2312" pitchFamily="49" charset="-122"/>
                <a:ea typeface="楷体_GB2312" pitchFamily="49" charset="-122"/>
                <a:sym typeface="Symbol" pitchFamily="18" charset="2"/>
              </a:rPr>
              <a:t>(5)  Q(c)			T,(2),(4),I</a:t>
            </a:r>
          </a:p>
          <a:p>
            <a:r>
              <a:rPr lang="en-US" altLang="zh-CN">
                <a:latin typeface="楷体_GB2312" pitchFamily="49" charset="-122"/>
                <a:ea typeface="楷体_GB2312" pitchFamily="49" charset="-122"/>
                <a:sym typeface="Symbol" pitchFamily="18" charset="2"/>
              </a:rPr>
              <a:t>(6)  </a:t>
            </a:r>
            <a:r>
              <a:rPr lang="en-US" altLang="en-US" noProof="1">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a:latin typeface="楷体_GB2312" pitchFamily="49" charset="-122"/>
                <a:ea typeface="楷体_GB2312" pitchFamily="49" charset="-122"/>
                <a:sym typeface="Symbol" pitchFamily="18" charset="2"/>
              </a:rPr>
              <a:t>Q(x)			EG,(5)</a:t>
            </a:r>
          </a:p>
        </p:txBody>
      </p:sp>
      <p:sp>
        <p:nvSpPr>
          <p:cNvPr id="411653" name="AutoShape 5"/>
          <p:cNvSpPr>
            <a:spLocks noChangeArrowheads="1"/>
          </p:cNvSpPr>
          <p:nvPr/>
        </p:nvSpPr>
        <p:spPr bwMode="auto">
          <a:xfrm>
            <a:off x="4724400" y="1371600"/>
            <a:ext cx="3733800" cy="2438400"/>
          </a:xfrm>
          <a:prstGeom prst="cloudCallout">
            <a:avLst>
              <a:gd name="adj1" fmla="val -77722"/>
              <a:gd name="adj2" fmla="val 114194"/>
            </a:avLst>
          </a:prstGeom>
          <a:solidFill>
            <a:schemeClr val="accent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buClrTx/>
              <a:buFontTx/>
              <a:buNone/>
            </a:pPr>
            <a:r>
              <a:rPr lang="zh-CN" altLang="en-US">
                <a:solidFill>
                  <a:srgbClr val="FF0000"/>
                </a:solidFill>
                <a:latin typeface="楷体_GB2312" pitchFamily="49" charset="-122"/>
                <a:ea typeface="楷体_GB2312" pitchFamily="49" charset="-122"/>
              </a:rPr>
              <a:t>推导错了！应先用</a:t>
            </a:r>
            <a:r>
              <a:rPr lang="en-US" altLang="zh-CN">
                <a:solidFill>
                  <a:srgbClr val="FF0000"/>
                </a:solidFill>
                <a:latin typeface="楷体_GB2312" pitchFamily="49" charset="-122"/>
                <a:ea typeface="楷体_GB2312" pitchFamily="49" charset="-122"/>
              </a:rPr>
              <a:t>ES</a:t>
            </a:r>
            <a:r>
              <a:rPr lang="zh-CN" altLang="en-US">
                <a:solidFill>
                  <a:srgbClr val="FF0000"/>
                </a:solidFill>
                <a:latin typeface="楷体_GB2312" pitchFamily="49" charset="-122"/>
                <a:ea typeface="楷体_GB2312" pitchFamily="49" charset="-122"/>
              </a:rPr>
              <a:t>规则，再用</a:t>
            </a:r>
            <a:r>
              <a:rPr lang="en-US" altLang="zh-CN">
                <a:solidFill>
                  <a:srgbClr val="FF0000"/>
                </a:solidFill>
                <a:latin typeface="楷体_GB2312" pitchFamily="49" charset="-122"/>
                <a:ea typeface="楷体_GB2312" pitchFamily="49" charset="-122"/>
              </a:rPr>
              <a:t>US</a:t>
            </a:r>
            <a:r>
              <a:rPr lang="zh-CN" altLang="en-US">
                <a:solidFill>
                  <a:srgbClr val="FF0000"/>
                </a:solidFill>
                <a:latin typeface="楷体_GB2312" pitchFamily="49" charset="-122"/>
                <a:ea typeface="楷体_GB2312" pitchFamily="49" charset="-122"/>
              </a:rPr>
              <a:t>规则，正确的为？</a:t>
            </a:r>
          </a:p>
        </p:txBody>
      </p:sp>
      <p:sp>
        <p:nvSpPr>
          <p:cNvPr id="411654" name="Rectangle 6"/>
          <p:cNvSpPr>
            <a:spLocks noChangeArrowheads="1"/>
          </p:cNvSpPr>
          <p:nvPr/>
        </p:nvSpPr>
        <p:spPr bwMode="auto">
          <a:xfrm>
            <a:off x="990600" y="2895600"/>
            <a:ext cx="7848600" cy="3681413"/>
          </a:xfrm>
          <a:prstGeom prst="rect">
            <a:avLst/>
          </a:prstGeom>
          <a:solidFill>
            <a:srgbClr val="9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r>
              <a:rPr lang="zh-CN" altLang="en-US" sz="2800">
                <a:latin typeface="楷体_GB2312" pitchFamily="49" charset="-122"/>
                <a:ea typeface="楷体_GB2312" pitchFamily="49" charset="-122"/>
              </a:rPr>
              <a:t>正确地推导如下：</a:t>
            </a:r>
          </a:p>
          <a:p>
            <a:pPr marL="342900" indent="-342900" algn="just"/>
            <a:r>
              <a:rPr lang="zh-CN" altLang="zh-CN" sz="2800">
                <a:latin typeface="楷体_GB2312" pitchFamily="49" charset="-122"/>
                <a:ea typeface="楷体_GB2312" pitchFamily="49" charset="-122"/>
              </a:rPr>
              <a:t>(1)</a:t>
            </a:r>
            <a:r>
              <a:rPr lang="zh-CN" altLang="zh-CN" sz="2800" noProof="1">
                <a:latin typeface="楷体_GB2312" pitchFamily="49" charset="-122"/>
                <a:ea typeface="楷体_GB2312" pitchFamily="49" charset="-122"/>
              </a:rPr>
              <a:t>  </a:t>
            </a:r>
            <a:r>
              <a:rPr lang="zh-CN" altLang="en-US" sz="2800" noProof="1">
                <a:latin typeface="楷体_GB2312" pitchFamily="49" charset="-122"/>
                <a:ea typeface="楷体_GB2312" pitchFamily="49" charset="-122"/>
              </a:rPr>
              <a:t>(</a:t>
            </a:r>
            <a:r>
              <a:rPr lang="en-US" altLang="en-US" sz="2800" noProof="1">
                <a:latin typeface="楷体_GB2312" pitchFamily="49" charset="-122"/>
                <a:ea typeface="楷体_GB2312" pitchFamily="49" charset="-122"/>
              </a:rPr>
              <a:t>x)</a:t>
            </a:r>
            <a:r>
              <a:rPr lang="en-US" altLang="zh-CN" sz="2800">
                <a:latin typeface="楷体_GB2312" pitchFamily="49" charset="-122"/>
                <a:ea typeface="楷体_GB2312" pitchFamily="49" charset="-122"/>
              </a:rPr>
              <a:t>P(x)			P</a:t>
            </a:r>
          </a:p>
          <a:p>
            <a:pPr marL="342900" indent="-342900" algn="just"/>
            <a:r>
              <a:rPr lang="en-US" altLang="zh-CN" sz="2800">
                <a:latin typeface="楷体_GB2312" pitchFamily="49" charset="-122"/>
                <a:ea typeface="楷体_GB2312" pitchFamily="49" charset="-122"/>
              </a:rPr>
              <a:t>(2)</a:t>
            </a:r>
            <a:r>
              <a:rPr lang="en-US" altLang="zh-CN" sz="2800" noProof="1">
                <a:latin typeface="楷体_GB2312" pitchFamily="49" charset="-122"/>
                <a:ea typeface="楷体_GB2312" pitchFamily="49" charset="-122"/>
              </a:rPr>
              <a:t>  </a:t>
            </a:r>
            <a:r>
              <a:rPr lang="en-US" altLang="zh-CN" sz="2800">
                <a:latin typeface="楷体_GB2312" pitchFamily="49" charset="-122"/>
                <a:ea typeface="楷体_GB2312" pitchFamily="49" charset="-122"/>
              </a:rPr>
              <a:t>P(c)				ES</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a:t>
            </a:r>
          </a:p>
          <a:p>
            <a:pPr marL="342900" indent="-342900" algn="just"/>
            <a:r>
              <a:rPr lang="en-US" altLang="zh-CN" sz="2800">
                <a:latin typeface="楷体_GB2312" pitchFamily="49" charset="-122"/>
                <a:ea typeface="楷体_GB2312" pitchFamily="49" charset="-122"/>
              </a:rPr>
              <a:t>(3)  (x)(P(x)Q(x))	P</a:t>
            </a:r>
          </a:p>
          <a:p>
            <a:pPr marL="342900" indent="-342900" algn="just"/>
            <a:r>
              <a:rPr lang="en-US" altLang="zh-CN" sz="2800">
                <a:latin typeface="楷体_GB2312" pitchFamily="49" charset="-122"/>
                <a:ea typeface="楷体_GB2312" pitchFamily="49" charset="-122"/>
              </a:rPr>
              <a:t>(4)  (P(c)Q(c))		US,(3)</a:t>
            </a:r>
          </a:p>
          <a:p>
            <a:pPr marL="342900" indent="-342900" algn="just"/>
            <a:r>
              <a:rPr lang="en-US" altLang="zh-CN" sz="2800">
                <a:latin typeface="楷体_GB2312" pitchFamily="49" charset="-122"/>
                <a:ea typeface="楷体_GB2312" pitchFamily="49" charset="-122"/>
              </a:rPr>
              <a:t>(5)  Q(c)				T,(2),(4),I</a:t>
            </a:r>
          </a:p>
          <a:p>
            <a:pPr marL="342900" indent="-342900" algn="just"/>
            <a:r>
              <a:rPr lang="en-US" altLang="zh-CN" sz="2800">
                <a:latin typeface="楷体_GB2312" pitchFamily="49" charset="-122"/>
                <a:ea typeface="楷体_GB2312" pitchFamily="49" charset="-122"/>
              </a:rPr>
              <a:t>(6)  </a:t>
            </a:r>
            <a:r>
              <a:rPr lang="en-US" altLang="en-US" sz="2800" noProof="1">
                <a:latin typeface="楷体_GB2312" pitchFamily="49" charset="-122"/>
                <a:ea typeface="楷体_GB2312" pitchFamily="49" charset="-122"/>
              </a:rPr>
              <a:t>(x)</a:t>
            </a:r>
            <a:r>
              <a:rPr lang="en-US" altLang="zh-CN" sz="2800">
                <a:latin typeface="楷体_GB2312" pitchFamily="49" charset="-122"/>
                <a:ea typeface="楷体_GB2312" pitchFamily="49" charset="-122"/>
              </a:rPr>
              <a:t>Q(x)			EG,(5)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0" end="0"/>
                                            </p:txEl>
                                          </p:spTgt>
                                        </p:tgtEl>
                                        <p:attrNameLst>
                                          <p:attrName>style.visibility</p:attrName>
                                        </p:attrNameLst>
                                      </p:cBhvr>
                                      <p:to>
                                        <p:strVal val="visible"/>
                                      </p:to>
                                    </p:set>
                                    <p:animEffect transition="in" filter="blinds(horizontal)">
                                      <p:cBhvr>
                                        <p:cTn id="7" dur="500"/>
                                        <p:tgtEl>
                                          <p:spTgt spid="41165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10" dur="500"/>
                                        <p:tgtEl>
                                          <p:spTgt spid="41165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3" dur="500"/>
                                        <p:tgtEl>
                                          <p:spTgt spid="41165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1652">
                                            <p:txEl>
                                              <p:pRg st="3" end="3"/>
                                            </p:txEl>
                                          </p:spTgt>
                                        </p:tgtEl>
                                        <p:attrNameLst>
                                          <p:attrName>style.visibility</p:attrName>
                                        </p:attrNameLst>
                                      </p:cBhvr>
                                      <p:to>
                                        <p:strVal val="visible"/>
                                      </p:to>
                                    </p:set>
                                    <p:animEffect transition="in" filter="blinds(horizontal)">
                                      <p:cBhvr>
                                        <p:cTn id="16" dur="500"/>
                                        <p:tgtEl>
                                          <p:spTgt spid="41165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11652">
                                            <p:txEl>
                                              <p:pRg st="4" end="4"/>
                                            </p:txEl>
                                          </p:spTgt>
                                        </p:tgtEl>
                                        <p:attrNameLst>
                                          <p:attrName>style.visibility</p:attrName>
                                        </p:attrNameLst>
                                      </p:cBhvr>
                                      <p:to>
                                        <p:strVal val="visible"/>
                                      </p:to>
                                    </p:set>
                                    <p:animEffect transition="in" filter="blinds(horizontal)">
                                      <p:cBhvr>
                                        <p:cTn id="19" dur="500"/>
                                        <p:tgtEl>
                                          <p:spTgt spid="41165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11652">
                                            <p:txEl>
                                              <p:pRg st="5" end="5"/>
                                            </p:txEl>
                                          </p:spTgt>
                                        </p:tgtEl>
                                        <p:attrNameLst>
                                          <p:attrName>style.visibility</p:attrName>
                                        </p:attrNameLst>
                                      </p:cBhvr>
                                      <p:to>
                                        <p:strVal val="visible"/>
                                      </p:to>
                                    </p:set>
                                    <p:animEffect transition="in" filter="blinds(horizontal)">
                                      <p:cBhvr>
                                        <p:cTn id="22" dur="500"/>
                                        <p:tgtEl>
                                          <p:spTgt spid="411652">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11652">
                                            <p:txEl>
                                              <p:pRg st="6" end="6"/>
                                            </p:txEl>
                                          </p:spTgt>
                                        </p:tgtEl>
                                        <p:attrNameLst>
                                          <p:attrName>style.visibility</p:attrName>
                                        </p:attrNameLst>
                                      </p:cBhvr>
                                      <p:to>
                                        <p:strVal val="visible"/>
                                      </p:to>
                                    </p:set>
                                    <p:animEffect transition="in" filter="blinds(horizontal)">
                                      <p:cBhvr>
                                        <p:cTn id="25" dur="500"/>
                                        <p:tgtEl>
                                          <p:spTgt spid="41165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5" presetClass="entr" presetSubtype="0" fill="hold" grpId="0" nodeType="clickEffect">
                                  <p:stCondLst>
                                    <p:cond delay="0"/>
                                  </p:stCondLst>
                                  <p:childTnLst>
                                    <p:set>
                                      <p:cBhvr>
                                        <p:cTn id="29" dur="1" fill="hold">
                                          <p:stCondLst>
                                            <p:cond delay="0"/>
                                          </p:stCondLst>
                                        </p:cTn>
                                        <p:tgtEl>
                                          <p:spTgt spid="411653"/>
                                        </p:tgtEl>
                                        <p:attrNameLst>
                                          <p:attrName>style.visibility</p:attrName>
                                        </p:attrNameLst>
                                      </p:cBhvr>
                                      <p:to>
                                        <p:strVal val="visible"/>
                                      </p:to>
                                    </p:set>
                                    <p:anim calcmode="lin" valueType="num">
                                      <p:cBhvr>
                                        <p:cTn id="30" dur="500" decel="50000" fill="hold">
                                          <p:stCondLst>
                                            <p:cond delay="0"/>
                                          </p:stCondLst>
                                        </p:cTn>
                                        <p:tgtEl>
                                          <p:spTgt spid="411653"/>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411653"/>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411653"/>
                                        </p:tgtEl>
                                        <p:attrNameLst>
                                          <p:attrName>ppt_w</p:attrName>
                                        </p:attrNameLst>
                                      </p:cBhvr>
                                      <p:tavLst>
                                        <p:tav tm="0">
                                          <p:val>
                                            <p:strVal val="#ppt_w*.05"/>
                                          </p:val>
                                        </p:tav>
                                        <p:tav tm="100000">
                                          <p:val>
                                            <p:strVal val="#ppt_w"/>
                                          </p:val>
                                        </p:tav>
                                      </p:tavLst>
                                    </p:anim>
                                    <p:anim calcmode="lin" valueType="num">
                                      <p:cBhvr>
                                        <p:cTn id="33" dur="1000" fill="hold"/>
                                        <p:tgtEl>
                                          <p:spTgt spid="411653"/>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411653"/>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411653"/>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411653"/>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4116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11654"/>
                                        </p:tgtEl>
                                        <p:attrNameLst>
                                          <p:attrName>style.visibility</p:attrName>
                                        </p:attrNameLst>
                                      </p:cBhvr>
                                      <p:to>
                                        <p:strVal val="visible"/>
                                      </p:to>
                                    </p:set>
                                    <p:anim calcmode="lin" valueType="num">
                                      <p:cBhvr additive="base">
                                        <p:cTn id="42" dur="500" fill="hold"/>
                                        <p:tgtEl>
                                          <p:spTgt spid="411654"/>
                                        </p:tgtEl>
                                        <p:attrNameLst>
                                          <p:attrName>ppt_x</p:attrName>
                                        </p:attrNameLst>
                                      </p:cBhvr>
                                      <p:tavLst>
                                        <p:tav tm="0">
                                          <p:val>
                                            <p:strVal val="#ppt_x"/>
                                          </p:val>
                                        </p:tav>
                                        <p:tav tm="100000">
                                          <p:val>
                                            <p:strVal val="#ppt_x"/>
                                          </p:val>
                                        </p:tav>
                                      </p:tavLst>
                                    </p:anim>
                                    <p:anim calcmode="lin" valueType="num">
                                      <p:cBhvr additive="base">
                                        <p:cTn id="43" dur="500" fill="hold"/>
                                        <p:tgtEl>
                                          <p:spTgt spid="411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3" grpId="0" animBg="1"/>
      <p:bldP spid="41165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F00B7FC-47DC-4FD0-9CB7-12A7BC96EC61}"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38BC65FA-86AA-4628-B807-72D19B19C0A1}" type="slidenum">
              <a:rPr lang="en-US" altLang="zh-CN"/>
              <a:pPr/>
              <a:t>88</a:t>
            </a:fld>
            <a:r>
              <a:rPr lang="en-US" altLang="zh-CN"/>
              <a:t>/112</a:t>
            </a:r>
          </a:p>
        </p:txBody>
      </p:sp>
      <p:sp>
        <p:nvSpPr>
          <p:cNvPr id="412674" name="Rectangle 2"/>
          <p:cNvSpPr>
            <a:spLocks noGrp="1" noChangeArrowheads="1"/>
          </p:cNvSpPr>
          <p:nvPr>
            <p:ph type="title"/>
          </p:nvPr>
        </p:nvSpPr>
        <p:spPr>
          <a:xfrm>
            <a:off x="1828800" y="304800"/>
            <a:ext cx="6872288" cy="719138"/>
          </a:xfrm>
        </p:spPr>
        <p:txBody>
          <a:bodyPr/>
          <a:lstStyle/>
          <a:p>
            <a:pPr algn="l"/>
            <a:r>
              <a:rPr lang="zh-CN" altLang="en-US" sz="3600" dirty="0">
                <a:solidFill>
                  <a:srgbClr val="FF0000"/>
                </a:solidFill>
                <a:latin typeface="楷体_GB2312" pitchFamily="49" charset="-122"/>
                <a:ea typeface="楷体_GB2312" pitchFamily="49" charset="-122"/>
              </a:rPr>
              <a:t>例</a:t>
            </a:r>
            <a:r>
              <a:rPr lang="en-US" altLang="zh-CN" sz="3600" dirty="0">
                <a:solidFill>
                  <a:srgbClr val="FF0000"/>
                </a:solidFill>
                <a:latin typeface="楷体_GB2312" pitchFamily="49" charset="-122"/>
                <a:ea typeface="楷体_GB2312" pitchFamily="49" charset="-122"/>
              </a:rPr>
              <a:t>5-9</a:t>
            </a:r>
          </a:p>
        </p:txBody>
      </p:sp>
      <p:sp>
        <p:nvSpPr>
          <p:cNvPr id="412675" name="Rectangle 3"/>
          <p:cNvSpPr>
            <a:spLocks noGrp="1" noChangeArrowheads="1"/>
          </p:cNvSpPr>
          <p:nvPr>
            <p:ph type="body" idx="1"/>
          </p:nvPr>
        </p:nvSpPr>
        <p:spPr>
          <a:xfrm>
            <a:off x="1066800" y="2184400"/>
            <a:ext cx="7848600" cy="3681413"/>
          </a:xfrm>
        </p:spPr>
        <p:txBody>
          <a:bodyPr/>
          <a:lstStyle/>
          <a:p>
            <a:pPr>
              <a:buFont typeface="Wingdings" pitchFamily="2" charset="2"/>
              <a:buNone/>
            </a:pPr>
            <a:r>
              <a:rPr lang="zh-CN" altLang="en-US">
                <a:latin typeface="楷体_GB2312" pitchFamily="49" charset="-122"/>
                <a:ea typeface="楷体_GB2312" pitchFamily="49" charset="-122"/>
              </a:rPr>
              <a:t>证明：</a:t>
            </a:r>
            <a:r>
              <a:rPr lang="en-US" altLang="zh-CN">
                <a:latin typeface="楷体_GB2312" pitchFamily="49" charset="-122"/>
                <a:ea typeface="楷体_GB2312" pitchFamily="49" charset="-122"/>
              </a:rPr>
              <a:t>1)(</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(P(x)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Q(x))		P</a:t>
            </a:r>
          </a:p>
          <a:p>
            <a:pPr>
              <a:buFont typeface="Wingdings" pitchFamily="2" charset="2"/>
              <a:buNone/>
            </a:pPr>
            <a:r>
              <a:rPr lang="en-US" altLang="zh-CN">
                <a:latin typeface="楷体_GB2312" pitchFamily="49" charset="-122"/>
                <a:ea typeface="楷体_GB2312" pitchFamily="49" charset="-122"/>
                <a:sym typeface="Symbol" pitchFamily="18" charset="2"/>
              </a:rPr>
              <a:t>		2)  (P(c)</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Q(c))		ES,1)</a:t>
            </a:r>
          </a:p>
          <a:p>
            <a:pPr>
              <a:buFont typeface="Wingdings" pitchFamily="2" charset="2"/>
              <a:buNone/>
            </a:pPr>
            <a:r>
              <a:rPr lang="en-US" altLang="zh-CN">
                <a:latin typeface="楷体_GB2312" pitchFamily="49" charset="-122"/>
                <a:ea typeface="楷体_GB2312" pitchFamily="49" charset="-122"/>
                <a:sym typeface="Symbol" pitchFamily="18" charset="2"/>
              </a:rPr>
              <a:t>		3)  P(c)				T,2),I</a:t>
            </a:r>
          </a:p>
          <a:p>
            <a:pPr>
              <a:buFont typeface="Wingdings" pitchFamily="2" charset="2"/>
              <a:buNone/>
            </a:pPr>
            <a:r>
              <a:rPr lang="en-US" altLang="zh-CN">
                <a:latin typeface="楷体_GB2312" pitchFamily="49" charset="-122"/>
                <a:ea typeface="楷体_GB2312" pitchFamily="49" charset="-122"/>
                <a:sym typeface="Symbol" pitchFamily="18" charset="2"/>
              </a:rPr>
              <a:t>		4)  Q(c)				T,2),I</a:t>
            </a:r>
          </a:p>
          <a:p>
            <a:pPr>
              <a:buFont typeface="Wingdings" pitchFamily="2" charset="2"/>
              <a:buNone/>
            </a:pPr>
            <a:r>
              <a:rPr lang="en-US" altLang="zh-CN">
                <a:latin typeface="楷体_GB2312" pitchFamily="49" charset="-122"/>
                <a:ea typeface="楷体_GB2312" pitchFamily="49" charset="-122"/>
                <a:sym typeface="Symbol" pitchFamily="18" charset="2"/>
              </a:rPr>
              <a:t>		5)  </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P(x)			EG,3)</a:t>
            </a:r>
          </a:p>
          <a:p>
            <a:pPr>
              <a:buFont typeface="Wingdings" pitchFamily="2" charset="2"/>
              <a:buNone/>
            </a:pPr>
            <a:r>
              <a:rPr lang="en-US" altLang="zh-CN">
                <a:latin typeface="楷体_GB2312" pitchFamily="49" charset="-122"/>
                <a:ea typeface="楷体_GB2312" pitchFamily="49" charset="-122"/>
                <a:sym typeface="Symbol" pitchFamily="18" charset="2"/>
              </a:rPr>
              <a:t>		6)  </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Q(x)			EG,4)</a:t>
            </a:r>
          </a:p>
          <a:p>
            <a:pPr>
              <a:buFont typeface="Wingdings" pitchFamily="2" charset="2"/>
              <a:buNone/>
            </a:pPr>
            <a:r>
              <a:rPr lang="en-US" altLang="zh-CN">
                <a:latin typeface="楷体_GB2312" pitchFamily="49" charset="-122"/>
                <a:ea typeface="楷体_GB2312" pitchFamily="49" charset="-122"/>
                <a:sym typeface="Symbol" pitchFamily="18" charset="2"/>
              </a:rPr>
              <a:t>		7)  </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P(x)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Q(x)	T,5),6),I  </a:t>
            </a:r>
          </a:p>
        </p:txBody>
      </p:sp>
      <p:sp>
        <p:nvSpPr>
          <p:cNvPr id="412676" name="Rectangle 4"/>
          <p:cNvSpPr>
            <a:spLocks noChangeArrowheads="1"/>
          </p:cNvSpPr>
          <p:nvPr/>
        </p:nvSpPr>
        <p:spPr bwMode="auto">
          <a:xfrm>
            <a:off x="1143000" y="114300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zh-CN" altLang="en-US" sz="2800" dirty="0">
                <a:solidFill>
                  <a:srgbClr val="0000FF"/>
                </a:solidFill>
                <a:latin typeface="楷体_GB2312" pitchFamily="49" charset="-122"/>
                <a:ea typeface="楷体_GB2312" pitchFamily="49" charset="-122"/>
              </a:rPr>
              <a:t>证明：</a:t>
            </a:r>
          </a:p>
          <a:p>
            <a:pPr algn="ctr">
              <a:lnSpc>
                <a:spcPct val="100000"/>
              </a:lnSpc>
              <a:buClrTx/>
              <a:buFontTx/>
              <a:buNone/>
            </a:pPr>
            <a:r>
              <a:rPr lang="en-US" altLang="zh-CN" sz="2800" dirty="0">
                <a:solidFill>
                  <a:srgbClr val="0000FF"/>
                </a:solidFill>
                <a:latin typeface="楷体_GB2312" pitchFamily="49" charset="-122"/>
                <a:ea typeface="楷体_GB2312" pitchFamily="49" charset="-122"/>
              </a:rPr>
              <a:t>(</a:t>
            </a:r>
            <a:r>
              <a:rPr lang="en-US" altLang="en-US" sz="2800" noProof="1">
                <a:solidFill>
                  <a:srgbClr val="0000FF"/>
                </a:solidFill>
                <a:latin typeface="楷体_GB2312" pitchFamily="49" charset="-122"/>
                <a:ea typeface="楷体_GB2312" pitchFamily="49" charset="-122"/>
              </a:rPr>
              <a:t>x</a:t>
            </a:r>
            <a:r>
              <a:rPr lang="en-US" altLang="zh-CN" sz="2800" noProof="1">
                <a:solidFill>
                  <a:srgbClr val="0000FF"/>
                </a:solidFill>
                <a:latin typeface="楷体_GB2312" pitchFamily="49" charset="-122"/>
                <a:ea typeface="楷体_GB2312" pitchFamily="49" charset="-122"/>
              </a:rPr>
              <a:t>)</a:t>
            </a:r>
            <a:r>
              <a:rPr lang="en-US" altLang="zh-CN" sz="2800" dirty="0">
                <a:solidFill>
                  <a:srgbClr val="0000FF"/>
                </a:solidFill>
                <a:latin typeface="楷体_GB2312" pitchFamily="49" charset="-122"/>
                <a:ea typeface="楷体_GB2312" pitchFamily="49" charset="-122"/>
              </a:rPr>
              <a:t>(P(x)</a:t>
            </a:r>
            <a:r>
              <a:rPr lang="en-US" altLang="zh-CN" sz="2800" noProof="1">
                <a:solidFill>
                  <a:srgbClr val="0000FF"/>
                </a:solidFill>
                <a:latin typeface="楷体_GB2312" pitchFamily="49" charset="-122"/>
                <a:ea typeface="楷体_GB2312" pitchFamily="49" charset="-122"/>
              </a:rPr>
              <a:t>∧</a:t>
            </a:r>
            <a:r>
              <a:rPr lang="en-US" altLang="zh-CN" sz="2800" dirty="0">
                <a:solidFill>
                  <a:srgbClr val="0000FF"/>
                </a:solidFill>
                <a:latin typeface="楷体_GB2312" pitchFamily="49" charset="-122"/>
                <a:ea typeface="楷体_GB2312" pitchFamily="49" charset="-122"/>
              </a:rPr>
              <a:t>Q(x))</a:t>
            </a:r>
            <a:r>
              <a:rPr lang="en-US" altLang="en-US" sz="2800" noProof="1">
                <a:solidFill>
                  <a:srgbClr val="0000FF"/>
                </a:solidFill>
                <a:latin typeface="楷体_GB2312" pitchFamily="49" charset="-122"/>
                <a:ea typeface="楷体_GB2312" pitchFamily="49" charset="-122"/>
              </a:rPr>
              <a:t>(x)</a:t>
            </a:r>
            <a:r>
              <a:rPr lang="en-US" altLang="zh-CN" sz="2800" dirty="0">
                <a:solidFill>
                  <a:srgbClr val="0000FF"/>
                </a:solidFill>
                <a:latin typeface="楷体_GB2312" pitchFamily="49" charset="-122"/>
                <a:ea typeface="楷体_GB2312" pitchFamily="49" charset="-122"/>
              </a:rPr>
              <a:t>P(x)</a:t>
            </a:r>
            <a:r>
              <a:rPr lang="en-US" altLang="zh-CN" sz="2800" noProof="1">
                <a:solidFill>
                  <a:srgbClr val="0000FF"/>
                </a:solidFill>
                <a:latin typeface="楷体_GB2312" pitchFamily="49" charset="-122"/>
                <a:ea typeface="楷体_GB2312" pitchFamily="49" charset="-122"/>
              </a:rPr>
              <a:t>∧</a:t>
            </a:r>
            <a:r>
              <a:rPr lang="en-US" altLang="en-US" sz="2800" noProof="1">
                <a:solidFill>
                  <a:srgbClr val="0000FF"/>
                </a:solidFill>
                <a:latin typeface="楷体_GB2312" pitchFamily="49" charset="-122"/>
                <a:ea typeface="楷体_GB2312" pitchFamily="49" charset="-122"/>
              </a:rPr>
              <a:t>(x)</a:t>
            </a:r>
            <a:r>
              <a:rPr lang="en-US" altLang="zh-CN" sz="2800" dirty="0">
                <a:solidFill>
                  <a:srgbClr val="0000FF"/>
                </a:solidFill>
                <a:latin typeface="楷体_GB2312" pitchFamily="49" charset="-122"/>
                <a:ea typeface="楷体_GB2312" pitchFamily="49" charset="-122"/>
              </a:rPr>
              <a:t>Q(x)</a:t>
            </a:r>
          </a:p>
        </p:txBody>
      </p:sp>
      <p:sp>
        <p:nvSpPr>
          <p:cNvPr id="2" name="文本框 1"/>
          <p:cNvSpPr txBox="1"/>
          <p:nvPr/>
        </p:nvSpPr>
        <p:spPr>
          <a:xfrm>
            <a:off x="7391400" y="914400"/>
            <a:ext cx="184731" cy="535531"/>
          </a:xfrm>
          <a:prstGeom prst="rect">
            <a:avLst/>
          </a:prstGeom>
          <a:noFill/>
        </p:spPr>
        <p:txBody>
          <a:bodyPr wrap="none" rtlCol="0">
            <a:spAutoFit/>
          </a:bodyPr>
          <a:lstStyle/>
          <a:p>
            <a:endParaRPr lang="zh-CN" altLang="en-US" dirty="0"/>
          </a:p>
        </p:txBody>
      </p:sp>
      <p:sp>
        <p:nvSpPr>
          <p:cNvPr id="3" name="文本框 2"/>
          <p:cNvSpPr txBox="1"/>
          <p:nvPr/>
        </p:nvSpPr>
        <p:spPr>
          <a:xfrm>
            <a:off x="8108769" y="228390"/>
            <a:ext cx="806631" cy="476669"/>
          </a:xfrm>
          <a:prstGeom prst="rect">
            <a:avLst/>
          </a:prstGeom>
          <a:noFill/>
        </p:spPr>
        <p:txBody>
          <a:bodyPr wrap="none" rtlCol="0">
            <a:spAutoFit/>
          </a:bodyPr>
          <a:lstStyle/>
          <a:p>
            <a:r>
              <a:rPr lang="en-US" altLang="zh-CN" dirty="0" smtClean="0"/>
              <a:t>10.8</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7" dur="500"/>
                                        <p:tgtEl>
                                          <p:spTgt spid="4126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10" dur="500"/>
                                        <p:tgtEl>
                                          <p:spTgt spid="4126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13" dur="500"/>
                                        <p:tgtEl>
                                          <p:spTgt spid="4126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2675">
                                            <p:txEl>
                                              <p:pRg st="3" end="3"/>
                                            </p:txEl>
                                          </p:spTgt>
                                        </p:tgtEl>
                                        <p:attrNameLst>
                                          <p:attrName>style.visibility</p:attrName>
                                        </p:attrNameLst>
                                      </p:cBhvr>
                                      <p:to>
                                        <p:strVal val="visible"/>
                                      </p:to>
                                    </p:set>
                                    <p:animEffect transition="in" filter="blinds(horizontal)">
                                      <p:cBhvr>
                                        <p:cTn id="16" dur="500"/>
                                        <p:tgtEl>
                                          <p:spTgt spid="4126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12675">
                                            <p:txEl>
                                              <p:pRg st="4" end="4"/>
                                            </p:txEl>
                                          </p:spTgt>
                                        </p:tgtEl>
                                        <p:attrNameLst>
                                          <p:attrName>style.visibility</p:attrName>
                                        </p:attrNameLst>
                                      </p:cBhvr>
                                      <p:to>
                                        <p:strVal val="visible"/>
                                      </p:to>
                                    </p:set>
                                    <p:anim calcmode="lin" valueType="num">
                                      <p:cBhvr additive="base">
                                        <p:cTn id="21" dur="500" fill="hold"/>
                                        <p:tgtEl>
                                          <p:spTgt spid="41267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267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2675">
                                            <p:txEl>
                                              <p:pRg st="5" end="5"/>
                                            </p:txEl>
                                          </p:spTgt>
                                        </p:tgtEl>
                                        <p:attrNameLst>
                                          <p:attrName>style.visibility</p:attrName>
                                        </p:attrNameLst>
                                      </p:cBhvr>
                                      <p:to>
                                        <p:strVal val="visible"/>
                                      </p:to>
                                    </p:set>
                                    <p:anim calcmode="lin" valueType="num">
                                      <p:cBhvr additive="base">
                                        <p:cTn id="25" dur="500" fill="hold"/>
                                        <p:tgtEl>
                                          <p:spTgt spid="41267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267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2675">
                                            <p:txEl>
                                              <p:pRg st="6" end="6"/>
                                            </p:txEl>
                                          </p:spTgt>
                                        </p:tgtEl>
                                        <p:attrNameLst>
                                          <p:attrName>style.visibility</p:attrName>
                                        </p:attrNameLst>
                                      </p:cBhvr>
                                      <p:to>
                                        <p:strVal val="visible"/>
                                      </p:to>
                                    </p:set>
                                    <p:anim calcmode="lin" valueType="num">
                                      <p:cBhvr additive="base">
                                        <p:cTn id="29" dur="500" fill="hold"/>
                                        <p:tgtEl>
                                          <p:spTgt spid="41267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2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8033F544-F4B1-4BA7-9099-17DEC1CB5CD8}" type="datetime1">
              <a:rPr lang="zh-CN" altLang="en-US"/>
              <a:pPr/>
              <a:t>2018/10/8</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F08B1C32-72B6-4A9D-B6D4-CDDA506AA811}" type="slidenum">
              <a:rPr lang="en-US" altLang="zh-CN"/>
              <a:pPr/>
              <a:t>89</a:t>
            </a:fld>
            <a:r>
              <a:rPr lang="en-US" altLang="zh-CN"/>
              <a:t>/112</a:t>
            </a:r>
          </a:p>
        </p:txBody>
      </p:sp>
      <p:sp>
        <p:nvSpPr>
          <p:cNvPr id="413698" name="Rectangle 2"/>
          <p:cNvSpPr>
            <a:spLocks noGrp="1" noChangeArrowheads="1"/>
          </p:cNvSpPr>
          <p:nvPr>
            <p:ph type="title"/>
          </p:nvPr>
        </p:nvSpPr>
        <p:spPr>
          <a:xfrm>
            <a:off x="1828800" y="228600"/>
            <a:ext cx="7558088"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5-9(</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413699" name="Rectangle 3"/>
          <p:cNvSpPr>
            <a:spLocks noGrp="1" noChangeArrowheads="1"/>
          </p:cNvSpPr>
          <p:nvPr>
            <p:ph type="body" idx="1"/>
          </p:nvPr>
        </p:nvSpPr>
        <p:spPr>
          <a:xfrm>
            <a:off x="1295400" y="2057400"/>
            <a:ext cx="7620000" cy="4194175"/>
          </a:xfrm>
        </p:spPr>
        <p:txBody>
          <a:bodyPr/>
          <a:lstStyle/>
          <a:p>
            <a:pPr marL="533400" indent="-533400">
              <a:buFont typeface="Wingdings" pitchFamily="2" charset="2"/>
              <a:buNone/>
            </a:pPr>
            <a:r>
              <a:rPr lang="en-US" altLang="zh-CN">
                <a:latin typeface="楷体_GB2312" pitchFamily="49" charset="-122"/>
                <a:ea typeface="楷体_GB2312" pitchFamily="49" charset="-122"/>
              </a:rPr>
              <a:t>1)  (</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P(x)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Q(x)	P</a:t>
            </a:r>
          </a:p>
          <a:p>
            <a:pPr marL="533400" indent="-533400">
              <a:buFont typeface="Wingdings" pitchFamily="2" charset="2"/>
              <a:buNone/>
            </a:pPr>
            <a:r>
              <a:rPr lang="en-US" altLang="zh-CN">
                <a:latin typeface="楷体_GB2312" pitchFamily="49" charset="-122"/>
                <a:ea typeface="楷体_GB2312" pitchFamily="49" charset="-122"/>
                <a:sym typeface="Symbol" pitchFamily="18" charset="2"/>
              </a:rPr>
              <a:t>2)  </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P(x)			T,1),I</a:t>
            </a:r>
          </a:p>
          <a:p>
            <a:pPr marL="533400" indent="-533400">
              <a:buFont typeface="Wingdings" pitchFamily="2" charset="2"/>
              <a:buNone/>
            </a:pPr>
            <a:r>
              <a:rPr lang="en-US" altLang="zh-CN">
                <a:solidFill>
                  <a:srgbClr val="CC00CC"/>
                </a:solidFill>
                <a:latin typeface="楷体_GB2312" pitchFamily="49" charset="-122"/>
                <a:ea typeface="楷体_GB2312" pitchFamily="49" charset="-122"/>
                <a:sym typeface="Symbol" pitchFamily="18" charset="2"/>
              </a:rPr>
              <a:t>3)  P(c)				ES,2)</a:t>
            </a:r>
          </a:p>
          <a:p>
            <a:pPr marL="533400" indent="-533400">
              <a:buFont typeface="Wingdings" pitchFamily="2" charset="2"/>
              <a:buNone/>
            </a:pPr>
            <a:r>
              <a:rPr lang="en-US" altLang="zh-CN">
                <a:latin typeface="楷体_GB2312" pitchFamily="49" charset="-122"/>
                <a:ea typeface="楷体_GB2312" pitchFamily="49" charset="-122"/>
                <a:sym typeface="Symbol" pitchFamily="18" charset="2"/>
              </a:rPr>
              <a:t>4)  </a:t>
            </a: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Q(x)			T,1),I</a:t>
            </a:r>
          </a:p>
          <a:p>
            <a:pPr marL="533400" indent="-533400">
              <a:buFont typeface="Wingdings" pitchFamily="2" charset="2"/>
              <a:buNone/>
            </a:pPr>
            <a:r>
              <a:rPr lang="en-US" altLang="zh-CN">
                <a:solidFill>
                  <a:srgbClr val="CC00CC"/>
                </a:solidFill>
                <a:latin typeface="楷体_GB2312" pitchFamily="49" charset="-122"/>
                <a:ea typeface="楷体_GB2312" pitchFamily="49" charset="-122"/>
                <a:sym typeface="Symbol" pitchFamily="18" charset="2"/>
              </a:rPr>
              <a:t>5)  Q(c)				ES,4)</a:t>
            </a:r>
          </a:p>
          <a:p>
            <a:pPr marL="533400" indent="-533400">
              <a:buFont typeface="Wingdings" pitchFamily="2" charset="2"/>
              <a:buNone/>
            </a:pPr>
            <a:r>
              <a:rPr lang="en-US" altLang="zh-CN">
                <a:solidFill>
                  <a:srgbClr val="CC00CC"/>
                </a:solidFill>
                <a:latin typeface="楷体_GB2312" pitchFamily="49" charset="-122"/>
                <a:ea typeface="楷体_GB2312" pitchFamily="49" charset="-122"/>
                <a:sym typeface="Symbol" pitchFamily="18" charset="2"/>
              </a:rPr>
              <a:t>6)  (P(c)</a:t>
            </a:r>
            <a:r>
              <a:rPr lang="en-US" altLang="zh-CN" noProof="1">
                <a:solidFill>
                  <a:srgbClr val="CC00CC"/>
                </a:solidFill>
                <a:latin typeface="楷体_GB2312" pitchFamily="49" charset="-122"/>
                <a:ea typeface="楷体_GB2312" pitchFamily="49" charset="-122"/>
              </a:rPr>
              <a:t>∧</a:t>
            </a:r>
            <a:r>
              <a:rPr lang="en-US" altLang="zh-CN">
                <a:solidFill>
                  <a:srgbClr val="CC00CC"/>
                </a:solidFill>
                <a:latin typeface="楷体_GB2312" pitchFamily="49" charset="-122"/>
                <a:ea typeface="楷体_GB2312" pitchFamily="49" charset="-122"/>
                <a:sym typeface="Symbol" pitchFamily="18" charset="2"/>
              </a:rPr>
              <a:t>Q(c))		T,3),4),I</a:t>
            </a:r>
          </a:p>
          <a:p>
            <a:pPr marL="533400" indent="-533400">
              <a:buFont typeface="Wingdings" pitchFamily="2" charset="2"/>
              <a:buAutoNum type="arabicParenR" startAt="7"/>
            </a:pPr>
            <a:r>
              <a:rPr lang="en-US" altLang="zh-CN">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(P(x)</a:t>
            </a:r>
            <a:r>
              <a:rPr lang="en-US" altLang="zh-CN" noProof="1">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Q(x))		EG,6)</a:t>
            </a:r>
          </a:p>
          <a:p>
            <a:pPr marL="533400" indent="-533400">
              <a:buFont typeface="Wingdings" pitchFamily="2" charset="2"/>
              <a:buNone/>
            </a:pPr>
            <a:r>
              <a:rPr lang="en-US" altLang="zh-CN">
                <a:latin typeface="楷体_GB2312" pitchFamily="49" charset="-122"/>
                <a:ea typeface="楷体_GB2312" pitchFamily="49" charset="-122"/>
                <a:sym typeface="Symbol" pitchFamily="18" charset="2"/>
              </a:rPr>
              <a:t>  </a:t>
            </a:r>
          </a:p>
        </p:txBody>
      </p:sp>
      <p:sp>
        <p:nvSpPr>
          <p:cNvPr id="413700" name="Rectangle 4"/>
          <p:cNvSpPr>
            <a:spLocks noChangeArrowheads="1"/>
          </p:cNvSpPr>
          <p:nvPr/>
        </p:nvSpPr>
        <p:spPr bwMode="auto">
          <a:xfrm>
            <a:off x="1143000" y="1219200"/>
            <a:ext cx="5789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ClrTx/>
              <a:buFontTx/>
              <a:buNone/>
            </a:pPr>
            <a:r>
              <a:rPr lang="zh-CN" altLang="en-US" sz="4000">
                <a:solidFill>
                  <a:srgbClr val="0000FF"/>
                </a:solidFill>
                <a:latin typeface="楷体_GB2312" pitchFamily="49" charset="-122"/>
                <a:ea typeface="楷体_GB2312" pitchFamily="49" charset="-122"/>
              </a:rPr>
              <a:t>请看上述推论的逆推导：</a:t>
            </a:r>
          </a:p>
        </p:txBody>
      </p:sp>
      <p:sp>
        <p:nvSpPr>
          <p:cNvPr id="413701" name="AutoShape 5"/>
          <p:cNvSpPr>
            <a:spLocks noChangeArrowheads="1"/>
          </p:cNvSpPr>
          <p:nvPr/>
        </p:nvSpPr>
        <p:spPr bwMode="auto">
          <a:xfrm>
            <a:off x="4724400" y="1371600"/>
            <a:ext cx="3733800" cy="2895600"/>
          </a:xfrm>
          <a:prstGeom prst="cloudCallout">
            <a:avLst>
              <a:gd name="adj1" fmla="val -77722"/>
              <a:gd name="adj2" fmla="val 88269"/>
            </a:avLst>
          </a:prstGeom>
          <a:solidFill>
            <a:schemeClr val="accent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buClrTx/>
              <a:buFontTx/>
              <a:buNone/>
            </a:pPr>
            <a:r>
              <a:rPr lang="zh-CN" altLang="en-US">
                <a:solidFill>
                  <a:srgbClr val="FF0000"/>
                </a:solidFill>
                <a:latin typeface="楷体_GB2312" pitchFamily="49" charset="-122"/>
                <a:ea typeface="楷体_GB2312" pitchFamily="49" charset="-122"/>
              </a:rPr>
              <a:t>推导错了！</a:t>
            </a:r>
            <a:r>
              <a:rPr lang="zh-CN" altLang="en-US">
                <a:solidFill>
                  <a:srgbClr val="FF0000"/>
                </a:solidFill>
                <a:ea typeface="楷体_GB2312" pitchFamily="49" charset="-122"/>
              </a:rPr>
              <a:t>选用了同样的一个常量符号来取代两个公式中的变元</a:t>
            </a:r>
            <a:r>
              <a:rPr lang="zh-CN" altLang="en-US">
                <a:solidFill>
                  <a:srgbClr val="FF0000"/>
                </a:solidFill>
                <a:latin typeface="楷体_GB2312" pitchFamily="49" charset="-122"/>
                <a:ea typeface="楷体_GB2312" pitchFamily="49" charset="-122"/>
              </a:rPr>
              <a:t>，正确的为：</a:t>
            </a:r>
          </a:p>
        </p:txBody>
      </p:sp>
      <p:sp>
        <p:nvSpPr>
          <p:cNvPr id="413702" name="Rectangle 6"/>
          <p:cNvSpPr>
            <a:spLocks noChangeArrowheads="1"/>
          </p:cNvSpPr>
          <p:nvPr/>
        </p:nvSpPr>
        <p:spPr bwMode="auto">
          <a:xfrm>
            <a:off x="1295400" y="2362200"/>
            <a:ext cx="7467600" cy="4194175"/>
          </a:xfrm>
          <a:prstGeom prst="rect">
            <a:avLst/>
          </a:prstGeom>
          <a:solidFill>
            <a:srgbClr val="9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r>
              <a:rPr lang="zh-CN" altLang="en-US" sz="2800">
                <a:solidFill>
                  <a:srgbClr val="0000FF"/>
                </a:solidFill>
                <a:latin typeface="黑体" pitchFamily="2" charset="-122"/>
                <a:ea typeface="黑体" pitchFamily="2" charset="-122"/>
              </a:rPr>
              <a:t>正确的推导如下：</a:t>
            </a:r>
          </a:p>
          <a:p>
            <a:pPr marL="342900" indent="-342900" algn="just"/>
            <a:r>
              <a:rPr lang="en-US" altLang="zh-CN" sz="2800">
                <a:latin typeface="黑体" pitchFamily="2" charset="-122"/>
                <a:ea typeface="黑体" pitchFamily="2" charset="-122"/>
              </a:rPr>
              <a:t>1)(</a:t>
            </a:r>
            <a:r>
              <a:rPr lang="en-US" altLang="en-US" sz="2800" noProof="1">
                <a:latin typeface="黑体" pitchFamily="2" charset="-122"/>
                <a:ea typeface="黑体" pitchFamily="2" charset="-122"/>
              </a:rPr>
              <a:t>x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P(x)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a:t>
            </a:r>
            <a:r>
              <a:rPr lang="en-US" altLang="en-US" sz="2800" noProof="1">
                <a:latin typeface="黑体" pitchFamily="2" charset="-122"/>
                <a:ea typeface="黑体" pitchFamily="2" charset="-122"/>
              </a:rPr>
              <a:t>x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Q(x)		P</a:t>
            </a:r>
          </a:p>
          <a:p>
            <a:pPr marL="342900" indent="-342900" algn="just"/>
            <a:r>
              <a:rPr lang="en-US" altLang="zh-CN" sz="2800">
                <a:latin typeface="黑体" pitchFamily="2" charset="-122"/>
                <a:ea typeface="黑体" pitchFamily="2" charset="-122"/>
              </a:rPr>
              <a:t>2)(</a:t>
            </a:r>
            <a:r>
              <a:rPr lang="en-US" altLang="en-US" sz="2800" noProof="1">
                <a:latin typeface="黑体" pitchFamily="2" charset="-122"/>
                <a:ea typeface="黑体" pitchFamily="2" charset="-122"/>
              </a:rPr>
              <a:t>x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P(x)				T,1),I</a:t>
            </a:r>
          </a:p>
          <a:p>
            <a:pPr marL="342900" indent="-342900" algn="just"/>
            <a:r>
              <a:rPr lang="en-US" altLang="zh-CN" sz="2800">
                <a:latin typeface="黑体" pitchFamily="2" charset="-122"/>
                <a:ea typeface="黑体" pitchFamily="2" charset="-122"/>
              </a:rPr>
              <a:t>3)P(c)				ES,2)</a:t>
            </a:r>
          </a:p>
          <a:p>
            <a:pPr marL="342900" indent="-342900" algn="just"/>
            <a:r>
              <a:rPr lang="en-US" altLang="zh-CN" sz="2800">
                <a:latin typeface="黑体" pitchFamily="2" charset="-122"/>
                <a:ea typeface="黑体" pitchFamily="2" charset="-122"/>
              </a:rPr>
              <a:t>4)(</a:t>
            </a:r>
            <a:r>
              <a:rPr lang="en-US" altLang="en-US" sz="2800" noProof="1">
                <a:latin typeface="黑体" pitchFamily="2" charset="-122"/>
                <a:ea typeface="黑体" pitchFamily="2" charset="-122"/>
              </a:rPr>
              <a:t>x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Q(x)				T,1),I</a:t>
            </a:r>
          </a:p>
          <a:p>
            <a:pPr marL="342900" indent="-342900" algn="just"/>
            <a:r>
              <a:rPr lang="en-US" altLang="zh-CN" sz="2800">
                <a:latin typeface="黑体" pitchFamily="2" charset="-122"/>
                <a:ea typeface="黑体" pitchFamily="2" charset="-122"/>
              </a:rPr>
              <a:t>5)Q(b)				ES,4)</a:t>
            </a:r>
          </a:p>
          <a:p>
            <a:pPr marL="342900" indent="-342900" algn="just"/>
            <a:r>
              <a:rPr lang="en-US" altLang="zh-CN" sz="2800">
                <a:latin typeface="黑体" pitchFamily="2" charset="-122"/>
                <a:ea typeface="黑体" pitchFamily="2" charset="-122"/>
              </a:rPr>
              <a:t>6)(P(c)</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Q(b))			T,3),4),I</a:t>
            </a:r>
          </a:p>
          <a:p>
            <a:pPr marL="342900" indent="-342900" algn="just"/>
            <a:r>
              <a:rPr lang="en-US" altLang="zh-CN" sz="2800">
                <a:latin typeface="黑体" pitchFamily="2" charset="-122"/>
                <a:ea typeface="黑体" pitchFamily="2" charset="-122"/>
              </a:rPr>
              <a:t>7)(</a:t>
            </a:r>
            <a:r>
              <a:rPr lang="en-US" altLang="en-US" sz="2800" noProof="1">
                <a:latin typeface="黑体" pitchFamily="2" charset="-122"/>
                <a:ea typeface="黑体" pitchFamily="2" charset="-122"/>
              </a:rPr>
              <a:t>x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a:t>
            </a:r>
            <a:r>
              <a:rPr lang="en-US" altLang="en-US" sz="2800" noProof="1">
                <a:latin typeface="黑体" pitchFamily="2" charset="-122"/>
                <a:ea typeface="黑体" pitchFamily="2" charset="-122"/>
              </a:rPr>
              <a:t>y</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(P(x)</a:t>
            </a:r>
            <a:r>
              <a:rPr lang="en-US" altLang="zh-CN" sz="2800" noProof="1">
                <a:latin typeface="黑体" pitchFamily="2" charset="-122"/>
                <a:ea typeface="黑体" pitchFamily="2" charset="-122"/>
              </a:rPr>
              <a:t>∧</a:t>
            </a:r>
            <a:r>
              <a:rPr lang="en-US" altLang="zh-CN" sz="2800">
                <a:latin typeface="黑体" pitchFamily="2" charset="-122"/>
                <a:ea typeface="黑体" pitchFamily="2" charset="-122"/>
              </a:rPr>
              <a:t>Q(y))	EG,6)  </a:t>
            </a:r>
          </a:p>
        </p:txBody>
      </p:sp>
      <p:sp>
        <p:nvSpPr>
          <p:cNvPr id="413703" name="AutoShape 7"/>
          <p:cNvSpPr>
            <a:spLocks noChangeArrowheads="1"/>
          </p:cNvSpPr>
          <p:nvPr/>
        </p:nvSpPr>
        <p:spPr bwMode="auto">
          <a:xfrm>
            <a:off x="5237163" y="5783263"/>
            <a:ext cx="3525837" cy="762000"/>
          </a:xfrm>
          <a:prstGeom prst="wedgeEllipseCallout">
            <a:avLst>
              <a:gd name="adj1" fmla="val -83361"/>
              <a:gd name="adj2" fmla="val -73958"/>
            </a:avLst>
          </a:prstGeom>
          <a:solidFill>
            <a:srgbClr val="9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0000"/>
                </a:solidFill>
                <a:latin typeface="楷体_GB2312" pitchFamily="49" charset="-122"/>
                <a:ea typeface="楷体_GB2312" pitchFamily="49" charset="-122"/>
              </a:rPr>
              <a:t>这是错误的结论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 calcmode="lin" valueType="num">
                                      <p:cBhvr additive="base">
                                        <p:cTn id="7" dur="500" fill="hold"/>
                                        <p:tgtEl>
                                          <p:spTgt spid="413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3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3699">
                                            <p:txEl>
                                              <p:pRg st="1" end="1"/>
                                            </p:txEl>
                                          </p:spTgt>
                                        </p:tgtEl>
                                        <p:attrNameLst>
                                          <p:attrName>style.visibility</p:attrName>
                                        </p:attrNameLst>
                                      </p:cBhvr>
                                      <p:to>
                                        <p:strVal val="visible"/>
                                      </p:to>
                                    </p:set>
                                    <p:anim calcmode="lin" valueType="num">
                                      <p:cBhvr additive="base">
                                        <p:cTn id="11" dur="500" fill="hold"/>
                                        <p:tgtEl>
                                          <p:spTgt spid="413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3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 calcmode="lin" valueType="num">
                                      <p:cBhvr additive="base">
                                        <p:cTn id="15" dur="500" fill="hold"/>
                                        <p:tgtEl>
                                          <p:spTgt spid="4136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3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413699">
                                            <p:txEl>
                                              <p:pRg st="3" end="3"/>
                                            </p:txEl>
                                          </p:spTgt>
                                        </p:tgtEl>
                                        <p:attrNameLst>
                                          <p:attrName>style.visibility</p:attrName>
                                        </p:attrNameLst>
                                      </p:cBhvr>
                                      <p:to>
                                        <p:strVal val="visible"/>
                                      </p:to>
                                    </p:set>
                                    <p:animEffect transition="in" filter="box(in)">
                                      <p:cBhvr>
                                        <p:cTn id="21" dur="500"/>
                                        <p:tgtEl>
                                          <p:spTgt spid="413699">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13699">
                                            <p:txEl>
                                              <p:pRg st="4" end="4"/>
                                            </p:txEl>
                                          </p:spTgt>
                                        </p:tgtEl>
                                        <p:attrNameLst>
                                          <p:attrName>style.visibility</p:attrName>
                                        </p:attrNameLst>
                                      </p:cBhvr>
                                      <p:to>
                                        <p:strVal val="visible"/>
                                      </p:to>
                                    </p:set>
                                    <p:animEffect transition="in" filter="box(in)">
                                      <p:cBhvr>
                                        <p:cTn id="24" dur="500"/>
                                        <p:tgtEl>
                                          <p:spTgt spid="41369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9" dur="500"/>
                                        <p:tgtEl>
                                          <p:spTgt spid="413699">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2" dur="500"/>
                                        <p:tgtEl>
                                          <p:spTgt spid="41369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5" dur="500"/>
                                        <p:tgtEl>
                                          <p:spTgt spid="413699">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13703"/>
                                        </p:tgtEl>
                                        <p:attrNameLst>
                                          <p:attrName>style.visibility</p:attrName>
                                        </p:attrNameLst>
                                      </p:cBhvr>
                                      <p:to>
                                        <p:strVal val="visible"/>
                                      </p:to>
                                    </p:set>
                                    <p:anim calcmode="lin" valueType="num">
                                      <p:cBhvr additive="base">
                                        <p:cTn id="40" dur="500" fill="hold"/>
                                        <p:tgtEl>
                                          <p:spTgt spid="413703"/>
                                        </p:tgtEl>
                                        <p:attrNameLst>
                                          <p:attrName>ppt_x</p:attrName>
                                        </p:attrNameLst>
                                      </p:cBhvr>
                                      <p:tavLst>
                                        <p:tav tm="0">
                                          <p:val>
                                            <p:strVal val="#ppt_x"/>
                                          </p:val>
                                        </p:tav>
                                        <p:tav tm="100000">
                                          <p:val>
                                            <p:strVal val="#ppt_x"/>
                                          </p:val>
                                        </p:tav>
                                      </p:tavLst>
                                    </p:anim>
                                    <p:anim calcmode="lin" valueType="num">
                                      <p:cBhvr additive="base">
                                        <p:cTn id="41" dur="500" fill="hold"/>
                                        <p:tgtEl>
                                          <p:spTgt spid="41370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13703"/>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413701"/>
                                        </p:tgtEl>
                                        <p:attrNameLst>
                                          <p:attrName>style.visibility</p:attrName>
                                        </p:attrNameLst>
                                      </p:cBhvr>
                                      <p:to>
                                        <p:strVal val="visible"/>
                                      </p:to>
                                    </p:set>
                                    <p:anim calcmode="lin" valueType="num">
                                      <p:cBhvr>
                                        <p:cTn id="46" dur="1000" fill="hold"/>
                                        <p:tgtEl>
                                          <p:spTgt spid="413701"/>
                                        </p:tgtEl>
                                        <p:attrNameLst>
                                          <p:attrName>ppt_x</p:attrName>
                                        </p:attrNameLst>
                                      </p:cBhvr>
                                      <p:tavLst>
                                        <p:tav tm="0">
                                          <p:val>
                                            <p:strVal val="#ppt_x-.2"/>
                                          </p:val>
                                        </p:tav>
                                        <p:tav tm="100000">
                                          <p:val>
                                            <p:strVal val="#ppt_x"/>
                                          </p:val>
                                        </p:tav>
                                      </p:tavLst>
                                    </p:anim>
                                    <p:anim calcmode="lin" valueType="num">
                                      <p:cBhvr>
                                        <p:cTn id="47" dur="1000" fill="hold"/>
                                        <p:tgtEl>
                                          <p:spTgt spid="413701"/>
                                        </p:tgtEl>
                                        <p:attrNameLst>
                                          <p:attrName>ppt_y</p:attrName>
                                        </p:attrNameLst>
                                      </p:cBhvr>
                                      <p:tavLst>
                                        <p:tav tm="0">
                                          <p:val>
                                            <p:strVal val="#ppt_y"/>
                                          </p:val>
                                        </p:tav>
                                        <p:tav tm="100000">
                                          <p:val>
                                            <p:strVal val="#ppt_y"/>
                                          </p:val>
                                        </p:tav>
                                      </p:tavLst>
                                    </p:anim>
                                    <p:animEffect transition="in" filter="wipe(right)" prLst="gradientSize: 0.1">
                                      <p:cBhvr>
                                        <p:cTn id="48" dur="1000"/>
                                        <p:tgtEl>
                                          <p:spTgt spid="41370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3702"/>
                                        </p:tgtEl>
                                        <p:attrNameLst>
                                          <p:attrName>style.visibility</p:attrName>
                                        </p:attrNameLst>
                                      </p:cBhvr>
                                      <p:to>
                                        <p:strVal val="visible"/>
                                      </p:to>
                                    </p:set>
                                    <p:anim calcmode="lin" valueType="num">
                                      <p:cBhvr additive="base">
                                        <p:cTn id="53" dur="500" fill="hold"/>
                                        <p:tgtEl>
                                          <p:spTgt spid="413702"/>
                                        </p:tgtEl>
                                        <p:attrNameLst>
                                          <p:attrName>ppt_x</p:attrName>
                                        </p:attrNameLst>
                                      </p:cBhvr>
                                      <p:tavLst>
                                        <p:tav tm="0">
                                          <p:val>
                                            <p:strVal val="#ppt_x"/>
                                          </p:val>
                                        </p:tav>
                                        <p:tav tm="100000">
                                          <p:val>
                                            <p:strVal val="#ppt_x"/>
                                          </p:val>
                                        </p:tav>
                                      </p:tavLst>
                                    </p:anim>
                                    <p:anim calcmode="lin" valueType="num">
                                      <p:cBhvr additive="base">
                                        <p:cTn id="54" dur="500" fill="hold"/>
                                        <p:tgtEl>
                                          <p:spTgt spid="413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animBg="1"/>
      <p:bldP spid="413702" grpId="0" animBg="1"/>
      <p:bldP spid="41370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77AD3A-F937-43EB-8A0E-86929EAAC73B}"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00C6E1E-F199-4120-8EC5-041F6946D454}" type="slidenum">
              <a:rPr lang="en-US" altLang="zh-CN"/>
              <a:pPr/>
              <a:t>9</a:t>
            </a:fld>
            <a:r>
              <a:rPr lang="en-US" altLang="zh-CN"/>
              <a:t>/112</a:t>
            </a:r>
          </a:p>
        </p:txBody>
      </p:sp>
      <p:sp>
        <p:nvSpPr>
          <p:cNvPr id="352258" name="Rectangle 2"/>
          <p:cNvSpPr>
            <a:spLocks noGrp="1" noChangeArrowheads="1"/>
          </p:cNvSpPr>
          <p:nvPr>
            <p:ph type="title"/>
          </p:nvPr>
        </p:nvSpPr>
        <p:spPr/>
        <p:txBody>
          <a:bodyPr/>
          <a:lstStyle/>
          <a:p>
            <a:r>
              <a:rPr lang="en-US" altLang="zh-CN" sz="3600">
                <a:latin typeface="楷体_GB2312" pitchFamily="49" charset="-122"/>
                <a:ea typeface="楷体_GB2312" pitchFamily="49" charset="-122"/>
              </a:rPr>
              <a:t> </a:t>
            </a:r>
            <a:r>
              <a:rPr lang="zh-CN" altLang="en-US" sz="3600">
                <a:solidFill>
                  <a:srgbClr val="FF3300"/>
                </a:solidFill>
                <a:latin typeface="楷体_GB2312" pitchFamily="49" charset="-122"/>
                <a:ea typeface="楷体_GB2312" pitchFamily="49" charset="-122"/>
              </a:rPr>
              <a:t>推理规则</a:t>
            </a:r>
          </a:p>
        </p:txBody>
      </p:sp>
      <p:sp>
        <p:nvSpPr>
          <p:cNvPr id="352260" name="Rectangle 4"/>
          <p:cNvSpPr>
            <a:spLocks noChangeArrowheads="1"/>
          </p:cNvSpPr>
          <p:nvPr/>
        </p:nvSpPr>
        <p:spPr bwMode="auto">
          <a:xfrm>
            <a:off x="990600" y="1219200"/>
            <a:ext cx="76962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buClr>
                <a:srgbClr val="FF3300"/>
              </a:buClr>
            </a:pPr>
            <a:r>
              <a:rPr lang="en-US" altLang="zh-CN" dirty="0">
                <a:solidFill>
                  <a:srgbClr val="FF3300"/>
                </a:solidFill>
                <a:latin typeface="黑体" pitchFamily="2" charset="-122"/>
                <a:ea typeface="黑体" pitchFamily="2" charset="-122"/>
              </a:rPr>
              <a:t>2) </a:t>
            </a:r>
            <a:r>
              <a:rPr lang="en-US" altLang="zh-CN" dirty="0">
                <a:latin typeface="楷体_GB2312" pitchFamily="49" charset="-122"/>
                <a:ea typeface="楷体_GB2312" pitchFamily="49" charset="-122"/>
              </a:rPr>
              <a:t>UG</a:t>
            </a:r>
            <a:r>
              <a:rPr lang="zh-CN" altLang="en-US" dirty="0">
                <a:latin typeface="楷体_GB2312" pitchFamily="49" charset="-122"/>
                <a:ea typeface="楷体_GB2312" pitchFamily="49" charset="-122"/>
              </a:rPr>
              <a:t>规则</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全称推广规则、全称量词附加规则</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r>
              <a:rPr lang="zh-CN" altLang="en-US" dirty="0">
                <a:latin typeface="黑体" pitchFamily="2" charset="-122"/>
                <a:ea typeface="黑体" pitchFamily="2" charset="-122"/>
              </a:rPr>
              <a:t>	     </a:t>
            </a:r>
          </a:p>
          <a:p>
            <a:pPr marL="342900" indent="-342900" algn="just">
              <a:buClr>
                <a:srgbClr val="FF3300"/>
              </a:buClr>
            </a:pPr>
            <a:r>
              <a:rPr lang="zh-CN" altLang="en-US" dirty="0"/>
              <a:t>          </a:t>
            </a:r>
            <a:r>
              <a:rPr lang="en-US" altLang="zh-CN" dirty="0"/>
              <a:t>G(y) </a:t>
            </a:r>
            <a:r>
              <a:rPr lang="en-US" altLang="zh-CN" dirty="0">
                <a:latin typeface="黑体" pitchFamily="2" charset="-122"/>
                <a:ea typeface="黑体" pitchFamily="2" charset="-122"/>
              </a:rPr>
              <a:t>(x)G(x)</a:t>
            </a:r>
            <a:endParaRPr lang="en-US" altLang="zh-CN" dirty="0"/>
          </a:p>
          <a:p>
            <a:pPr marL="342900" indent="-342900" algn="just">
              <a:buClr>
                <a:srgbClr val="FF3300"/>
              </a:buClr>
              <a:buSzPct val="75000"/>
              <a:buFont typeface="Wingdings" pitchFamily="2" charset="2"/>
              <a:buChar char="n"/>
            </a:pPr>
            <a:r>
              <a:rPr lang="zh-CN" altLang="en-US" dirty="0">
                <a:solidFill>
                  <a:srgbClr val="FF0000"/>
                </a:solidFill>
                <a:latin typeface="楷体_GB2312" pitchFamily="49" charset="-122"/>
                <a:ea typeface="楷体_GB2312" pitchFamily="49" charset="-122"/>
              </a:rPr>
              <a:t>注意：</a:t>
            </a:r>
            <a:r>
              <a:rPr lang="zh-CN" altLang="en-US" dirty="0">
                <a:solidFill>
                  <a:srgbClr val="0000FF"/>
                </a:solidFill>
                <a:latin typeface="楷体_GB2312" pitchFamily="49" charset="-122"/>
                <a:ea typeface="楷体_GB2312" pitchFamily="49" charset="-122"/>
              </a:rPr>
              <a:t>以上公式的</a:t>
            </a:r>
            <a:r>
              <a:rPr lang="zh-CN" altLang="en-US" dirty="0">
                <a:solidFill>
                  <a:srgbClr val="FF0000"/>
                </a:solidFill>
                <a:latin typeface="楷体_GB2312" pitchFamily="49" charset="-122"/>
                <a:ea typeface="楷体_GB2312" pitchFamily="49" charset="-122"/>
              </a:rPr>
              <a:t>成立条件：</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1</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在</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）中自由出现，并且</a:t>
            </a:r>
            <a:r>
              <a:rPr lang="en-US" altLang="zh-CN" dirty="0">
                <a:solidFill>
                  <a:srgbClr val="0000FF"/>
                </a:solidFill>
                <a:latin typeface="楷体_GB2312" pitchFamily="49" charset="-122"/>
                <a:ea typeface="楷体_GB2312" pitchFamily="49" charset="-122"/>
              </a:rPr>
              <a:t>y</a:t>
            </a:r>
            <a:r>
              <a:rPr lang="zh-CN" altLang="en-US" dirty="0">
                <a:solidFill>
                  <a:srgbClr val="CC0099"/>
                </a:solidFill>
                <a:latin typeface="楷体_GB2312" pitchFamily="49" charset="-122"/>
                <a:ea typeface="楷体_GB2312" pitchFamily="49" charset="-122"/>
              </a:rPr>
              <a:t>取任意</a:t>
            </a:r>
            <a:r>
              <a:rPr lang="en-US" altLang="zh-CN" dirty="0" err="1">
                <a:solidFill>
                  <a:srgbClr val="0000FF"/>
                </a:solidFill>
                <a:latin typeface="楷体_GB2312" pitchFamily="49" charset="-122"/>
                <a:ea typeface="楷体_GB2312" pitchFamily="49" charset="-122"/>
              </a:rPr>
              <a:t>y</a:t>
            </a:r>
            <a:r>
              <a:rPr lang="en-US" altLang="zh-CN" dirty="0" err="1">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D</a:t>
            </a:r>
            <a:r>
              <a:rPr lang="zh-CN" altLang="en-US" dirty="0">
                <a:solidFill>
                  <a:srgbClr val="0000FF"/>
                </a:solidFill>
                <a:latin typeface="楷体_GB2312" pitchFamily="49" charset="-122"/>
                <a:ea typeface="楷体_GB2312" pitchFamily="49" charset="-122"/>
              </a:rPr>
              <a:t>时，</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）均为真；</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）取代</a:t>
            </a:r>
            <a:r>
              <a:rPr lang="en-US" altLang="zh-CN" dirty="0">
                <a:solidFill>
                  <a:srgbClr val="FF0000"/>
                </a:solidFill>
                <a:latin typeface="楷体_GB2312" pitchFamily="49" charset="-122"/>
                <a:ea typeface="楷体_GB2312" pitchFamily="49" charset="-122"/>
              </a:rPr>
              <a:t>y</a:t>
            </a:r>
            <a:r>
              <a:rPr lang="zh-CN" altLang="en-US" dirty="0">
                <a:solidFill>
                  <a:srgbClr val="FF0000"/>
                </a:solidFill>
                <a:latin typeface="楷体_GB2312" pitchFamily="49" charset="-122"/>
                <a:ea typeface="楷体_GB2312" pitchFamily="49" charset="-122"/>
              </a:rPr>
              <a:t>的</a:t>
            </a:r>
            <a:r>
              <a:rPr lang="en-US" altLang="zh-CN" dirty="0">
                <a:solidFill>
                  <a:srgbClr val="FF0000"/>
                </a:solidFill>
                <a:latin typeface="楷体_GB2312" pitchFamily="49" charset="-122"/>
                <a:ea typeface="楷体_GB2312" pitchFamily="49" charset="-122"/>
              </a:rPr>
              <a:t>x</a:t>
            </a:r>
            <a:r>
              <a:rPr lang="zh-CN" altLang="en-US" dirty="0">
                <a:solidFill>
                  <a:srgbClr val="FF0000"/>
                </a:solidFill>
                <a:latin typeface="楷体_GB2312" pitchFamily="49" charset="-122"/>
                <a:ea typeface="楷体_GB2312" pitchFamily="49" charset="-122"/>
              </a:rPr>
              <a:t>不能</a:t>
            </a:r>
            <a:r>
              <a:rPr lang="zh-CN" altLang="en-US" dirty="0">
                <a:solidFill>
                  <a:srgbClr val="0000FF"/>
                </a:solidFill>
                <a:latin typeface="楷体_GB2312" pitchFamily="49" charset="-122"/>
                <a:ea typeface="楷体_GB2312" pitchFamily="49" charset="-122"/>
              </a:rPr>
              <a:t>在</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）中出现；</a:t>
            </a:r>
          </a:p>
          <a:p>
            <a:pPr marL="342900" indent="-342900" algn="just">
              <a:buClr>
                <a:srgbClr val="FF3300"/>
              </a:buClr>
            </a:pP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3</a:t>
            </a:r>
            <a:r>
              <a:rPr lang="zh-CN" altLang="en-US"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US</a:t>
            </a:r>
            <a:r>
              <a:rPr lang="zh-CN" altLang="en-US" dirty="0">
                <a:solidFill>
                  <a:srgbClr val="0000FF"/>
                </a:solidFill>
                <a:latin typeface="楷体_GB2312" pitchFamily="49" charset="-122"/>
                <a:ea typeface="楷体_GB2312" pitchFamily="49" charset="-122"/>
              </a:rPr>
              <a:t>规则</a:t>
            </a:r>
            <a:r>
              <a:rPr lang="zh-CN" altLang="en-US" dirty="0">
                <a:solidFill>
                  <a:srgbClr val="FF00FF"/>
                </a:solidFill>
                <a:latin typeface="楷体_GB2312" pitchFamily="49" charset="-122"/>
                <a:ea typeface="楷体_GB2312" pitchFamily="49" charset="-122"/>
              </a:rPr>
              <a:t>不是</a:t>
            </a:r>
            <a:r>
              <a:rPr lang="en-US" altLang="zh-CN" dirty="0">
                <a:solidFill>
                  <a:srgbClr val="0000FF"/>
                </a:solidFill>
                <a:latin typeface="楷体_GB2312" pitchFamily="49" charset="-122"/>
                <a:ea typeface="楷体_GB2312" pitchFamily="49" charset="-122"/>
              </a:rPr>
              <a:t>UG</a:t>
            </a:r>
            <a:r>
              <a:rPr lang="zh-CN" altLang="en-US" dirty="0">
                <a:solidFill>
                  <a:srgbClr val="0000FF"/>
                </a:solidFill>
                <a:latin typeface="楷体_GB2312" pitchFamily="49" charset="-122"/>
                <a:ea typeface="楷体_GB2312" pitchFamily="49" charset="-122"/>
              </a:rPr>
              <a:t>规则的逆命题；</a:t>
            </a:r>
          </a:p>
          <a:p>
            <a:pPr marL="342900" indent="-342900" algn="just">
              <a:buClr>
                <a:srgbClr val="FF3300"/>
              </a:buClr>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4</a:t>
            </a:r>
            <a:r>
              <a:rPr lang="zh-CN" altLang="en-US" dirty="0">
                <a:solidFill>
                  <a:srgbClr val="0000FF"/>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US</a:t>
            </a:r>
            <a:r>
              <a:rPr lang="zh-CN" altLang="en-US" dirty="0">
                <a:solidFill>
                  <a:srgbClr val="FF0000"/>
                </a:solidFill>
                <a:latin typeface="楷体_GB2312" pitchFamily="49" charset="-122"/>
                <a:ea typeface="楷体_GB2312" pitchFamily="49" charset="-122"/>
              </a:rPr>
              <a:t>规则中</a:t>
            </a:r>
            <a:r>
              <a:rPr lang="en-US" altLang="zh-CN" dirty="0">
                <a:solidFill>
                  <a:srgbClr val="FF0000"/>
                </a:solidFill>
                <a:latin typeface="楷体_GB2312" pitchFamily="49" charset="-122"/>
                <a:ea typeface="楷体_GB2312" pitchFamily="49" charset="-122"/>
              </a:rPr>
              <a:t>y</a:t>
            </a:r>
            <a:r>
              <a:rPr lang="zh-CN" altLang="en-US" dirty="0">
                <a:solidFill>
                  <a:srgbClr val="FF0000"/>
                </a:solidFill>
                <a:latin typeface="楷体_GB2312" pitchFamily="49" charset="-122"/>
                <a:ea typeface="楷体_GB2312" pitchFamily="49" charset="-122"/>
              </a:rPr>
              <a:t>是</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某一个</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，而</a:t>
            </a:r>
            <a:r>
              <a:rPr lang="en-US" altLang="zh-CN" dirty="0">
                <a:solidFill>
                  <a:srgbClr val="FF0000"/>
                </a:solidFill>
                <a:latin typeface="楷体_GB2312" pitchFamily="49" charset="-122"/>
                <a:ea typeface="楷体_GB2312" pitchFamily="49" charset="-122"/>
              </a:rPr>
              <a:t>UG</a:t>
            </a:r>
            <a:r>
              <a:rPr lang="zh-CN" altLang="en-US" dirty="0">
                <a:solidFill>
                  <a:srgbClr val="FF0000"/>
                </a:solidFill>
                <a:latin typeface="楷体_GB2312" pitchFamily="49" charset="-122"/>
                <a:ea typeface="楷体_GB2312" pitchFamily="49" charset="-122"/>
              </a:rPr>
              <a:t>规则中的</a:t>
            </a:r>
            <a:r>
              <a:rPr lang="en-US" altLang="zh-CN" dirty="0">
                <a:solidFill>
                  <a:srgbClr val="FF0000"/>
                </a:solidFill>
                <a:latin typeface="楷体_GB2312" pitchFamily="49" charset="-122"/>
                <a:ea typeface="楷体_GB2312" pitchFamily="49" charset="-122"/>
              </a:rPr>
              <a:t>y</a:t>
            </a:r>
            <a:r>
              <a:rPr lang="zh-CN" altLang="en-US" dirty="0">
                <a:solidFill>
                  <a:srgbClr val="FF0000"/>
                </a:solidFill>
                <a:latin typeface="楷体_GB2312" pitchFamily="49" charset="-122"/>
                <a:ea typeface="楷体_GB2312" pitchFamily="49" charset="-122"/>
              </a:rPr>
              <a:t>是</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每一个</a:t>
            </a:r>
            <a:r>
              <a:rPr lang="zh-CN" altLang="en-US" dirty="0">
                <a:solidFill>
                  <a:srgbClr val="FF0000"/>
                </a:solidFill>
                <a:latin typeface="Times New Roman"/>
                <a:ea typeface="楷体_GB2312" pitchFamily="49" charset="-122"/>
              </a:rPr>
              <a:t>”</a:t>
            </a:r>
            <a:r>
              <a:rPr lang="zh-CN" altLang="en-US" dirty="0">
                <a:solidFill>
                  <a:srgbClr val="FF0000"/>
                </a:solidFill>
                <a:latin typeface="楷体_GB2312" pitchFamily="49" charset="-122"/>
                <a:ea typeface="楷体_GB2312" pitchFamily="49" charset="-122"/>
              </a:rPr>
              <a:t>。</a:t>
            </a:r>
          </a:p>
          <a:p>
            <a:pPr marL="342900" indent="-342900" algn="just">
              <a:buClr>
                <a:srgbClr val="FF3300"/>
              </a:buClr>
            </a:pPr>
            <a:endParaRPr lang="zh-CN" altLang="en-US" dirty="0">
              <a:solidFill>
                <a:srgbClr val="0000FF"/>
              </a:solidFill>
              <a:latin typeface="楷体_GB2312" pitchFamily="49" charset="-122"/>
              <a:ea typeface="楷体_GB2312" pitchFamily="49" charset="-122"/>
            </a:endParaRPr>
          </a:p>
          <a:p>
            <a:pPr marL="742950" lvl="1" indent="-285750" algn="just"/>
            <a:r>
              <a:rPr lang="zh-CN" altLang="en-US" dirty="0">
                <a:solidFill>
                  <a:srgbClr val="FF0000"/>
                </a:solidFill>
                <a:latin typeface="黑体" pitchFamily="2" charset="-122"/>
                <a:ea typeface="黑体" pitchFamily="2" charset="-122"/>
              </a:rPr>
              <a:t>		</a:t>
            </a:r>
            <a:endParaRPr lang="zh-CN" altLang="en-US" dirty="0">
              <a:solidFill>
                <a:srgbClr val="0000FF"/>
              </a:solidFill>
              <a:latin typeface="黑体" pitchFamily="2" charset="-122"/>
              <a:ea typeface="黑体" pitchFamily="2" charset="-122"/>
            </a:endParaRPr>
          </a:p>
          <a:p>
            <a:pPr marL="342900" indent="-342900" algn="just">
              <a:buClr>
                <a:srgbClr val="FF3300"/>
              </a:buClr>
            </a:pPr>
            <a:r>
              <a:rPr lang="zh-CN" altLang="en-US" dirty="0">
                <a:solidFill>
                  <a:srgbClr val="FF3300"/>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A627BBC-1ABE-4B62-AB5C-2D6E7A6EC5D4}"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92C43204-F490-47C9-A6E6-B17137F6A6BE}" type="slidenum">
              <a:rPr lang="en-US" altLang="zh-CN"/>
              <a:pPr/>
              <a:t>90</a:t>
            </a:fld>
            <a:r>
              <a:rPr lang="en-US" altLang="zh-CN"/>
              <a:t>/112</a:t>
            </a:r>
          </a:p>
        </p:txBody>
      </p:sp>
      <p:sp>
        <p:nvSpPr>
          <p:cNvPr id="414722" name="Rectangle 2"/>
          <p:cNvSpPr>
            <a:spLocks noGrp="1" noChangeArrowheads="1"/>
          </p:cNvSpPr>
          <p:nvPr>
            <p:ph type="title"/>
          </p:nvPr>
        </p:nvSpPr>
        <p:spPr>
          <a:xfrm>
            <a:off x="1828800" y="228600"/>
            <a:ext cx="6934200" cy="762000"/>
          </a:xfrm>
        </p:spPr>
        <p:txBody>
          <a:bodyPr/>
          <a:lstStyle/>
          <a:p>
            <a:pPr algn="l"/>
            <a:r>
              <a:rPr lang="zh-CN" altLang="en-US" sz="3600" noProof="1">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5-10</a:t>
            </a:r>
          </a:p>
        </p:txBody>
      </p:sp>
      <p:sp>
        <p:nvSpPr>
          <p:cNvPr id="414723" name="Rectangle 3"/>
          <p:cNvSpPr>
            <a:spLocks noGrp="1" noChangeArrowheads="1"/>
          </p:cNvSpPr>
          <p:nvPr>
            <p:ph type="body" idx="1"/>
          </p:nvPr>
        </p:nvSpPr>
        <p:spPr>
          <a:xfrm>
            <a:off x="1066800" y="1143000"/>
            <a:ext cx="7848600" cy="2143125"/>
          </a:xfrm>
        </p:spPr>
        <p:txBody>
          <a:bodyPr/>
          <a:lstStyle/>
          <a:p>
            <a:pPr>
              <a:buFont typeface="Wingdings" pitchFamily="2" charset="2"/>
              <a:buNone/>
            </a:pPr>
            <a:r>
              <a:rPr lang="zh-CN" altLang="en-US" noProof="1">
                <a:latin typeface="楷体_GB2312" pitchFamily="49" charset="-122"/>
                <a:ea typeface="楷体_GB2312" pitchFamily="49" charset="-122"/>
              </a:rPr>
              <a:t>证明下述论断的正确性：</a:t>
            </a:r>
            <a:endParaRPr lang="en-US" altLang="en-US">
              <a:latin typeface="楷体_GB2312" pitchFamily="49" charset="-122"/>
              <a:ea typeface="楷体_GB2312" pitchFamily="49" charset="-122"/>
            </a:endParaRPr>
          </a:p>
          <a:p>
            <a:pPr>
              <a:buFont typeface="Wingdings" pitchFamily="2" charset="2"/>
              <a:buNone/>
            </a:pPr>
            <a:r>
              <a:rPr lang="en-US" altLang="en-US">
                <a:latin typeface="楷体_GB2312" pitchFamily="49" charset="-122"/>
                <a:ea typeface="楷体_GB2312" pitchFamily="49" charset="-122"/>
              </a:rPr>
              <a:t>		</a:t>
            </a:r>
            <a:r>
              <a:rPr lang="zh-CN" altLang="en-US" noProof="1">
                <a:latin typeface="楷体_GB2312" pitchFamily="49" charset="-122"/>
                <a:ea typeface="楷体_GB2312" pitchFamily="49" charset="-122"/>
              </a:rPr>
              <a:t>所有的哺乳动物都是脊椎动物；</a:t>
            </a:r>
            <a:endParaRPr lang="en-US" altLang="en-US">
              <a:latin typeface="楷体_GB2312" pitchFamily="49" charset="-122"/>
              <a:ea typeface="楷体_GB2312" pitchFamily="49" charset="-122"/>
            </a:endParaRPr>
          </a:p>
          <a:p>
            <a:pPr>
              <a:buFont typeface="Wingdings" pitchFamily="2" charset="2"/>
              <a:buNone/>
            </a:pPr>
            <a:r>
              <a:rPr lang="en-US" altLang="en-US">
                <a:latin typeface="楷体_GB2312" pitchFamily="49" charset="-122"/>
                <a:ea typeface="楷体_GB2312" pitchFamily="49" charset="-122"/>
              </a:rPr>
              <a:t>		</a:t>
            </a:r>
            <a:r>
              <a:rPr lang="zh-CN" altLang="en-US" noProof="1">
                <a:latin typeface="楷体_GB2312" pitchFamily="49" charset="-122"/>
                <a:ea typeface="楷体_GB2312" pitchFamily="49" charset="-122"/>
              </a:rPr>
              <a:t>并非所有的哺乳动物都是胎生动物；</a:t>
            </a:r>
            <a:endParaRPr lang="en-US" altLang="en-US">
              <a:latin typeface="楷体_GB2312" pitchFamily="49" charset="-122"/>
              <a:ea typeface="楷体_GB2312" pitchFamily="49" charset="-122"/>
            </a:endParaRPr>
          </a:p>
          <a:p>
            <a:pPr>
              <a:buFont typeface="Wingdings" pitchFamily="2" charset="2"/>
              <a:buNone/>
            </a:pPr>
            <a:r>
              <a:rPr lang="en-US" altLang="en-US">
                <a:latin typeface="楷体_GB2312" pitchFamily="49" charset="-122"/>
                <a:ea typeface="楷体_GB2312" pitchFamily="49" charset="-122"/>
              </a:rPr>
              <a:t>		</a:t>
            </a:r>
            <a:r>
              <a:rPr lang="zh-CN" altLang="en-US" noProof="1">
                <a:latin typeface="楷体_GB2312" pitchFamily="49" charset="-122"/>
                <a:ea typeface="楷体_GB2312" pitchFamily="49" charset="-122"/>
              </a:rPr>
              <a:t>故有些脊椎动物不是胎生的。</a:t>
            </a:r>
            <a:endParaRPr lang="zh-CN" altLang="en-US">
              <a:latin typeface="楷体_GB2312" pitchFamily="49" charset="-122"/>
              <a:ea typeface="楷体_GB2312" pitchFamily="49" charset="-122"/>
            </a:endParaRPr>
          </a:p>
        </p:txBody>
      </p:sp>
      <p:sp>
        <p:nvSpPr>
          <p:cNvPr id="414724" name="Rectangle 4"/>
          <p:cNvSpPr>
            <a:spLocks noChangeArrowheads="1"/>
          </p:cNvSpPr>
          <p:nvPr/>
        </p:nvSpPr>
        <p:spPr bwMode="auto">
          <a:xfrm>
            <a:off x="1066800" y="3200400"/>
            <a:ext cx="7848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r>
              <a:rPr lang="zh-CN" altLang="zh-CN" sz="2800" noProof="1">
                <a:solidFill>
                  <a:srgbClr val="CC00CC"/>
                </a:solidFill>
                <a:latin typeface="楷体_GB2312" pitchFamily="49" charset="-122"/>
                <a:ea typeface="楷体_GB2312" pitchFamily="49" charset="-122"/>
              </a:rPr>
              <a:t>证明　</a:t>
            </a:r>
            <a:r>
              <a:rPr lang="zh-CN" altLang="en-US" sz="2800" noProof="1">
                <a:solidFill>
                  <a:srgbClr val="FF00FF"/>
                </a:solidFill>
                <a:latin typeface="楷体_GB2312" pitchFamily="49" charset="-122"/>
                <a:ea typeface="楷体_GB2312" pitchFamily="49" charset="-122"/>
              </a:rPr>
              <a:t>设谓词如下：</a:t>
            </a:r>
            <a:endParaRPr lang="en-US" altLang="en-US" sz="2800">
              <a:solidFill>
                <a:srgbClr val="FF00FF"/>
              </a:solidFill>
              <a:latin typeface="楷体_GB2312" pitchFamily="49" charset="-122"/>
              <a:ea typeface="楷体_GB2312" pitchFamily="49" charset="-122"/>
            </a:endParaRPr>
          </a:p>
          <a:p>
            <a:pPr marL="742950" lvl="1" indent="-285750">
              <a:lnSpc>
                <a:spcPct val="100000"/>
              </a:lnSpc>
              <a:spcBef>
                <a:spcPct val="20000"/>
              </a:spcBef>
              <a:buClrTx/>
              <a:buFontTx/>
              <a:buNone/>
            </a:pPr>
            <a:r>
              <a:rPr lang="zh-CN" altLang="en-US" sz="2800">
                <a:solidFill>
                  <a:srgbClr val="FF00FF"/>
                </a:solidFill>
                <a:latin typeface="楷体_GB2312" pitchFamily="49" charset="-122"/>
                <a:ea typeface="楷体_GB2312" pitchFamily="49" charset="-122"/>
              </a:rPr>
              <a:t>		</a:t>
            </a:r>
            <a:r>
              <a:rPr lang="en-US" altLang="zh-CN" sz="2800" noProof="1">
                <a:solidFill>
                  <a:srgbClr val="FF00FF"/>
                </a:solidFill>
                <a:latin typeface="楷体_GB2312" pitchFamily="49" charset="-122"/>
                <a:ea typeface="楷体_GB2312" pitchFamily="49" charset="-122"/>
              </a:rPr>
              <a:t>P(x)：x</a:t>
            </a:r>
            <a:r>
              <a:rPr lang="zh-CN" altLang="en-US" sz="2800" noProof="1">
                <a:solidFill>
                  <a:srgbClr val="FF00FF"/>
                </a:solidFill>
                <a:latin typeface="楷体_GB2312" pitchFamily="49" charset="-122"/>
                <a:ea typeface="楷体_GB2312" pitchFamily="49" charset="-122"/>
              </a:rPr>
              <a:t>是哺乳动物；</a:t>
            </a:r>
            <a:endParaRPr lang="en-US" altLang="en-US" sz="2800">
              <a:solidFill>
                <a:srgbClr val="FF00FF"/>
              </a:solidFill>
              <a:latin typeface="楷体_GB2312" pitchFamily="49" charset="-122"/>
              <a:ea typeface="楷体_GB2312" pitchFamily="49" charset="-122"/>
            </a:endParaRPr>
          </a:p>
          <a:p>
            <a:pPr marL="742950" lvl="1" indent="-285750">
              <a:lnSpc>
                <a:spcPct val="100000"/>
              </a:lnSpc>
              <a:spcBef>
                <a:spcPct val="20000"/>
              </a:spcBef>
              <a:buClrTx/>
              <a:buFontTx/>
              <a:buNone/>
            </a:pPr>
            <a:r>
              <a:rPr lang="zh-CN" altLang="en-US" sz="2800">
                <a:solidFill>
                  <a:srgbClr val="FF00FF"/>
                </a:solidFill>
                <a:latin typeface="楷体_GB2312" pitchFamily="49" charset="-122"/>
                <a:ea typeface="楷体_GB2312" pitchFamily="49" charset="-122"/>
              </a:rPr>
              <a:t>		</a:t>
            </a:r>
            <a:r>
              <a:rPr lang="en-US" altLang="zh-CN" sz="2800" noProof="1">
                <a:solidFill>
                  <a:srgbClr val="FF00FF"/>
                </a:solidFill>
                <a:latin typeface="楷体_GB2312" pitchFamily="49" charset="-122"/>
                <a:ea typeface="楷体_GB2312" pitchFamily="49" charset="-122"/>
              </a:rPr>
              <a:t>Q(x)：x</a:t>
            </a:r>
            <a:r>
              <a:rPr lang="zh-CN" altLang="en-US" sz="2800" noProof="1">
                <a:solidFill>
                  <a:srgbClr val="FF00FF"/>
                </a:solidFill>
                <a:latin typeface="楷体_GB2312" pitchFamily="49" charset="-122"/>
                <a:ea typeface="楷体_GB2312" pitchFamily="49" charset="-122"/>
              </a:rPr>
              <a:t>是脊椎动物；</a:t>
            </a:r>
            <a:endParaRPr lang="en-US" altLang="en-US" sz="2800">
              <a:solidFill>
                <a:srgbClr val="FF00FF"/>
              </a:solidFill>
              <a:latin typeface="楷体_GB2312" pitchFamily="49" charset="-122"/>
              <a:ea typeface="楷体_GB2312" pitchFamily="49" charset="-122"/>
            </a:endParaRPr>
          </a:p>
          <a:p>
            <a:pPr marL="742950" lvl="1" indent="-285750">
              <a:lnSpc>
                <a:spcPct val="100000"/>
              </a:lnSpc>
              <a:spcBef>
                <a:spcPct val="20000"/>
              </a:spcBef>
              <a:buClrTx/>
              <a:buFontTx/>
              <a:buNone/>
            </a:pPr>
            <a:r>
              <a:rPr lang="en-US" altLang="en-US" sz="2800">
                <a:solidFill>
                  <a:srgbClr val="FF00FF"/>
                </a:solidFill>
                <a:latin typeface="楷体_GB2312" pitchFamily="49" charset="-122"/>
                <a:ea typeface="楷体_GB2312" pitchFamily="49" charset="-122"/>
              </a:rPr>
              <a:t>		</a:t>
            </a:r>
            <a:r>
              <a:rPr lang="en-US" altLang="zh-CN" sz="2800" noProof="1">
                <a:solidFill>
                  <a:srgbClr val="FF00FF"/>
                </a:solidFill>
                <a:latin typeface="楷体_GB2312" pitchFamily="49" charset="-122"/>
                <a:ea typeface="楷体_GB2312" pitchFamily="49" charset="-122"/>
              </a:rPr>
              <a:t>R(x)：x</a:t>
            </a:r>
            <a:r>
              <a:rPr lang="zh-CN" altLang="en-US" sz="2800" noProof="1">
                <a:solidFill>
                  <a:srgbClr val="FF00FF"/>
                </a:solidFill>
                <a:latin typeface="楷体_GB2312" pitchFamily="49" charset="-122"/>
                <a:ea typeface="楷体_GB2312" pitchFamily="49" charset="-122"/>
              </a:rPr>
              <a:t>是胎生动物。</a:t>
            </a:r>
          </a:p>
          <a:p>
            <a:pPr marL="342900" indent="-342900" algn="just"/>
            <a:r>
              <a:rPr lang="zh-CN" altLang="en-US" sz="2800" noProof="1">
                <a:solidFill>
                  <a:srgbClr val="0000FF"/>
                </a:solidFill>
                <a:latin typeface="楷体_GB2312" pitchFamily="49" charset="-122"/>
                <a:ea typeface="楷体_GB2312" pitchFamily="49" charset="-122"/>
              </a:rPr>
              <a:t>则有</a:t>
            </a:r>
            <a:r>
              <a:rPr lang="zh-CN" altLang="en-US" sz="2800">
                <a:solidFill>
                  <a:srgbClr val="0000FF"/>
                </a:solidFill>
                <a:latin typeface="楷体_GB2312" pitchFamily="49" charset="-122"/>
                <a:ea typeface="楷体_GB2312" pitchFamily="49" charset="-122"/>
              </a:rPr>
              <a:t>：</a:t>
            </a:r>
            <a:r>
              <a:rPr lang="en-US" altLang="zh-CN" sz="2800">
                <a:solidFill>
                  <a:srgbClr val="0000FF"/>
                </a:solidFill>
                <a:latin typeface="楷体_GB2312" pitchFamily="49" charset="-122"/>
                <a:ea typeface="楷体_GB2312" pitchFamily="49" charset="-122"/>
              </a:rPr>
              <a:t>(x)(P(x)Q(x)),</a:t>
            </a:r>
            <a:r>
              <a:rPr lang="zh-CN" altLang="en-US">
                <a:solidFill>
                  <a:srgbClr val="0000FF"/>
                </a:solidFill>
              </a:rPr>
              <a:t>～</a:t>
            </a:r>
            <a:r>
              <a:rPr lang="en-US" altLang="zh-CN" sz="2800">
                <a:solidFill>
                  <a:srgbClr val="0000FF"/>
                </a:solidFill>
                <a:latin typeface="楷体_GB2312" pitchFamily="49" charset="-122"/>
                <a:ea typeface="楷体_GB2312" pitchFamily="49" charset="-122"/>
              </a:rPr>
              <a:t>(x)(P(x)R(x))</a:t>
            </a:r>
          </a:p>
          <a:p>
            <a:pPr marL="742950" lvl="1" indent="-285750">
              <a:lnSpc>
                <a:spcPct val="100000"/>
              </a:lnSpc>
              <a:spcBef>
                <a:spcPct val="20000"/>
              </a:spcBef>
              <a:buClrTx/>
              <a:buFontTx/>
              <a:buNone/>
            </a:pPr>
            <a:r>
              <a:rPr lang="en-US" altLang="zh-CN" sz="2800">
                <a:solidFill>
                  <a:srgbClr val="0000FF"/>
                </a:solidFill>
                <a:latin typeface="楷体_GB2312" pitchFamily="49" charset="-122"/>
                <a:ea typeface="楷体_GB2312" pitchFamily="49" charset="-122"/>
              </a:rPr>
              <a:t>		</a:t>
            </a:r>
            <a:r>
              <a:rPr lang="en-US" altLang="en-US" sz="2800" noProof="1">
                <a:solidFill>
                  <a:srgbClr val="0000FF"/>
                </a:solidFill>
                <a:latin typeface="楷体_GB2312" pitchFamily="49" charset="-122"/>
                <a:ea typeface="楷体_GB2312" pitchFamily="49" charset="-122"/>
              </a:rPr>
              <a:t>(x)</a:t>
            </a:r>
            <a:r>
              <a:rPr lang="en-US" altLang="zh-CN" sz="2800">
                <a:solidFill>
                  <a:srgbClr val="0000FF"/>
                </a:solidFill>
                <a:latin typeface="楷体_GB2312" pitchFamily="49" charset="-122"/>
                <a:ea typeface="楷体_GB2312" pitchFamily="49" charset="-122"/>
              </a:rPr>
              <a:t>(Q(x)</a:t>
            </a:r>
            <a:r>
              <a:rPr lang="en-US" altLang="zh-CN" sz="2800" noProof="1">
                <a:solidFill>
                  <a:srgbClr val="0000FF"/>
                </a:solidFill>
                <a:latin typeface="楷体_GB2312" pitchFamily="49" charset="-122"/>
                <a:ea typeface="楷体_GB2312" pitchFamily="49" charset="-122"/>
              </a:rPr>
              <a:t>∧</a:t>
            </a:r>
            <a:r>
              <a:rPr lang="zh-CN" altLang="en-US">
                <a:solidFill>
                  <a:srgbClr val="0000FF"/>
                </a:solidFill>
              </a:rPr>
              <a:t>～</a:t>
            </a:r>
            <a:r>
              <a:rPr lang="en-US" altLang="zh-CN" sz="2800">
                <a:solidFill>
                  <a:srgbClr val="0000FF"/>
                </a:solidFill>
                <a:latin typeface="楷体_GB2312" pitchFamily="49" charset="-122"/>
                <a:ea typeface="楷体_GB2312" pitchFamily="49" charset="-122"/>
              </a:rPr>
              <a:t>R(x))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 calcmode="lin" valueType="num">
                                      <p:cBhvr additive="base">
                                        <p:cTn id="7" dur="500" fill="hold"/>
                                        <p:tgtEl>
                                          <p:spTgt spid="414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47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 calcmode="lin" valueType="num">
                                      <p:cBhvr additive="base">
                                        <p:cTn id="12" dur="500" fill="hold"/>
                                        <p:tgtEl>
                                          <p:spTgt spid="4147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472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4723">
                                            <p:txEl>
                                              <p:pRg st="2" end="2"/>
                                            </p:txEl>
                                          </p:spTgt>
                                        </p:tgtEl>
                                        <p:attrNameLst>
                                          <p:attrName>style.visibility</p:attrName>
                                        </p:attrNameLst>
                                      </p:cBhvr>
                                      <p:to>
                                        <p:strVal val="visible"/>
                                      </p:to>
                                    </p:set>
                                    <p:anim calcmode="lin" valueType="num">
                                      <p:cBhvr additive="base">
                                        <p:cTn id="17" dur="500" fill="hold"/>
                                        <p:tgtEl>
                                          <p:spTgt spid="4147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472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14723">
                                            <p:txEl>
                                              <p:pRg st="3" end="3"/>
                                            </p:txEl>
                                          </p:spTgt>
                                        </p:tgtEl>
                                        <p:attrNameLst>
                                          <p:attrName>style.visibility</p:attrName>
                                        </p:attrNameLst>
                                      </p:cBhvr>
                                      <p:to>
                                        <p:strVal val="visible"/>
                                      </p:to>
                                    </p:set>
                                    <p:anim calcmode="lin" valueType="num">
                                      <p:cBhvr additive="base">
                                        <p:cTn id="22" dur="500" fill="hold"/>
                                        <p:tgtEl>
                                          <p:spTgt spid="4147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4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14724">
                                            <p:txEl>
                                              <p:pRg st="0" end="0"/>
                                            </p:txEl>
                                          </p:spTgt>
                                        </p:tgtEl>
                                        <p:attrNameLst>
                                          <p:attrName>style.visibility</p:attrName>
                                        </p:attrNameLst>
                                      </p:cBhvr>
                                      <p:to>
                                        <p:strVal val="visible"/>
                                      </p:to>
                                    </p:set>
                                    <p:anim calcmode="lin" valueType="num">
                                      <p:cBhvr additive="base">
                                        <p:cTn id="28" dur="500" fill="hold"/>
                                        <p:tgtEl>
                                          <p:spTgt spid="414724">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14724">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14724">
                                            <p:txEl>
                                              <p:pRg st="1" end="1"/>
                                            </p:txEl>
                                          </p:spTgt>
                                        </p:tgtEl>
                                        <p:attrNameLst>
                                          <p:attrName>style.visibility</p:attrName>
                                        </p:attrNameLst>
                                      </p:cBhvr>
                                      <p:to>
                                        <p:strVal val="visible"/>
                                      </p:to>
                                    </p:set>
                                    <p:anim calcmode="lin" valueType="num">
                                      <p:cBhvr additive="base">
                                        <p:cTn id="32" dur="500" fill="hold"/>
                                        <p:tgtEl>
                                          <p:spTgt spid="414724">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14724">
                                            <p:txEl>
                                              <p:pRg st="1" end="1"/>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14724">
                                            <p:txEl>
                                              <p:pRg st="2" end="2"/>
                                            </p:txEl>
                                          </p:spTgt>
                                        </p:tgtEl>
                                        <p:attrNameLst>
                                          <p:attrName>style.visibility</p:attrName>
                                        </p:attrNameLst>
                                      </p:cBhvr>
                                      <p:to>
                                        <p:strVal val="visible"/>
                                      </p:to>
                                    </p:set>
                                    <p:anim calcmode="lin" valueType="num">
                                      <p:cBhvr additive="base">
                                        <p:cTn id="36" dur="500" fill="hold"/>
                                        <p:tgtEl>
                                          <p:spTgt spid="414724">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4724">
                                            <p:txEl>
                                              <p:pRg st="2" end="2"/>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14724">
                                            <p:txEl>
                                              <p:pRg st="3" end="3"/>
                                            </p:txEl>
                                          </p:spTgt>
                                        </p:tgtEl>
                                        <p:attrNameLst>
                                          <p:attrName>style.visibility</p:attrName>
                                        </p:attrNameLst>
                                      </p:cBhvr>
                                      <p:to>
                                        <p:strVal val="visible"/>
                                      </p:to>
                                    </p:set>
                                    <p:anim calcmode="lin" valueType="num">
                                      <p:cBhvr additive="base">
                                        <p:cTn id="40" dur="500" fill="hold"/>
                                        <p:tgtEl>
                                          <p:spTgt spid="414724">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14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14724">
                                            <p:txEl>
                                              <p:pRg st="4" end="4"/>
                                            </p:txEl>
                                          </p:spTgt>
                                        </p:tgtEl>
                                        <p:attrNameLst>
                                          <p:attrName>style.visibility</p:attrName>
                                        </p:attrNameLst>
                                      </p:cBhvr>
                                      <p:to>
                                        <p:strVal val="visible"/>
                                      </p:to>
                                    </p:set>
                                    <p:anim calcmode="lin" valueType="num">
                                      <p:cBhvr additive="base">
                                        <p:cTn id="46" dur="500" fill="hold"/>
                                        <p:tgtEl>
                                          <p:spTgt spid="414724">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14724">
                                            <p:txEl>
                                              <p:pRg st="4" end="4"/>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14724">
                                            <p:txEl>
                                              <p:pRg st="5" end="5"/>
                                            </p:txEl>
                                          </p:spTgt>
                                        </p:tgtEl>
                                        <p:attrNameLst>
                                          <p:attrName>style.visibility</p:attrName>
                                        </p:attrNameLst>
                                      </p:cBhvr>
                                      <p:to>
                                        <p:strVal val="visible"/>
                                      </p:to>
                                    </p:set>
                                    <p:anim calcmode="lin" valueType="num">
                                      <p:cBhvr additive="base">
                                        <p:cTn id="50" dur="500" fill="hold"/>
                                        <p:tgtEl>
                                          <p:spTgt spid="414724">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1472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advAuto="0"/>
      <p:bldP spid="414724"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01975EF-89DA-4943-B8EB-26DB89896C5B}" type="datetime1">
              <a:rPr lang="zh-CN" altLang="en-US"/>
              <a:pPr/>
              <a:t>2018/10/8</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D333FD9D-7C60-4C26-A959-29F05E8E80C4}" type="slidenum">
              <a:rPr lang="en-US" altLang="zh-CN"/>
              <a:pPr/>
              <a:t>91</a:t>
            </a:fld>
            <a:r>
              <a:rPr lang="en-US" altLang="zh-CN"/>
              <a:t>/112</a:t>
            </a:r>
          </a:p>
        </p:txBody>
      </p:sp>
      <p:sp>
        <p:nvSpPr>
          <p:cNvPr id="415746" name="Rectangle 2"/>
          <p:cNvSpPr>
            <a:spLocks noGrp="1" noChangeArrowheads="1"/>
          </p:cNvSpPr>
          <p:nvPr>
            <p:ph type="title"/>
          </p:nvPr>
        </p:nvSpPr>
        <p:spPr/>
        <p:txBody>
          <a:bodyPr/>
          <a:lstStyle/>
          <a:p>
            <a:r>
              <a:rPr lang="zh-CN" altLang="en-US" sz="3600">
                <a:latin typeface="楷体_GB2312" pitchFamily="49" charset="-122"/>
                <a:ea typeface="楷体_GB2312" pitchFamily="49" charset="-122"/>
              </a:rPr>
              <a:t>请看下面推导：</a:t>
            </a:r>
          </a:p>
        </p:txBody>
      </p:sp>
      <p:sp>
        <p:nvSpPr>
          <p:cNvPr id="415747" name="Rectangle 3"/>
          <p:cNvSpPr>
            <a:spLocks noGrp="1" noChangeArrowheads="1"/>
          </p:cNvSpPr>
          <p:nvPr>
            <p:ph type="body" idx="1"/>
          </p:nvPr>
        </p:nvSpPr>
        <p:spPr>
          <a:xfrm>
            <a:off x="1295400" y="1143000"/>
            <a:ext cx="7162800" cy="5349875"/>
          </a:xfrm>
        </p:spPr>
        <p:txBody>
          <a:bodyPr/>
          <a:lstStyle/>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t>(</a:t>
            </a:r>
            <a:r>
              <a:rPr lang="en-US" altLang="zh-CN" sz="2400">
                <a:sym typeface="Symbol" pitchFamily="18" charset="2"/>
              </a:rPr>
              <a:t>x)(P(x)R(x))	P</a:t>
            </a:r>
          </a:p>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solidFill>
                  <a:srgbClr val="CC00CC"/>
                </a:solidFill>
                <a:sym typeface="Symbol" pitchFamily="18" charset="2"/>
              </a:rPr>
              <a:t>(P(x)R(x))		US,1)</a:t>
            </a:r>
          </a:p>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sym typeface="Symbol" pitchFamily="18" charset="2"/>
              </a:rPr>
              <a:t>(</a:t>
            </a:r>
            <a:r>
              <a:rPr lang="zh-CN" altLang="en-US" sz="2400">
                <a:solidFill>
                  <a:srgbClr val="0000FF"/>
                </a:solidFill>
                <a:sym typeface="Symbol" pitchFamily="18" charset="2"/>
              </a:rPr>
              <a:t>～</a:t>
            </a:r>
            <a:r>
              <a:rPr lang="zh-CN" altLang="en-US" sz="2400">
                <a:sym typeface="Symbol" pitchFamily="18" charset="2"/>
              </a:rPr>
              <a:t> </a:t>
            </a:r>
            <a:r>
              <a:rPr lang="en-US" altLang="zh-CN" sz="2400">
                <a:sym typeface="Symbol" pitchFamily="18" charset="2"/>
              </a:rPr>
              <a:t>P(x)</a:t>
            </a:r>
            <a:r>
              <a:rPr lang="en-US" altLang="zh-CN" sz="2400" noProof="1"/>
              <a:t>∨</a:t>
            </a:r>
            <a:r>
              <a:rPr lang="en-US" altLang="zh-CN" sz="2400">
                <a:sym typeface="Symbol" pitchFamily="18" charset="2"/>
              </a:rPr>
              <a:t>R(x))	T,2)</a:t>
            </a:r>
            <a:r>
              <a:rPr lang="zh-CN" altLang="en-US" sz="2400">
                <a:sym typeface="Symbol" pitchFamily="18" charset="2"/>
              </a:rPr>
              <a:t>，</a:t>
            </a:r>
            <a:r>
              <a:rPr lang="en-US" altLang="zh-CN" sz="2400">
                <a:sym typeface="Symbol" pitchFamily="18" charset="2"/>
              </a:rPr>
              <a:t>E</a:t>
            </a:r>
          </a:p>
          <a:p>
            <a:pPr marL="533400" indent="-533400">
              <a:buFont typeface="Wingdings" pitchFamily="2" charset="2"/>
              <a:buAutoNum type="arabicParenR"/>
            </a:pPr>
            <a:r>
              <a:rPr lang="en-US" altLang="zh-CN" sz="2400">
                <a:sym typeface="Symbol" pitchFamily="18" charset="2"/>
              </a:rPr>
              <a:t>(P(x)</a:t>
            </a:r>
            <a:r>
              <a:rPr lang="en-US" altLang="zh-CN" sz="2400" noProof="1"/>
              <a:t>∧ </a:t>
            </a:r>
            <a:r>
              <a:rPr lang="zh-CN" altLang="en-US" sz="2400">
                <a:solidFill>
                  <a:srgbClr val="0000FF"/>
                </a:solidFill>
                <a:sym typeface="Symbol" pitchFamily="18" charset="2"/>
              </a:rPr>
              <a:t>～</a:t>
            </a:r>
            <a:r>
              <a:rPr lang="zh-CN" altLang="en-US" sz="2400">
                <a:sym typeface="Symbol" pitchFamily="18" charset="2"/>
              </a:rPr>
              <a:t> </a:t>
            </a:r>
            <a:r>
              <a:rPr lang="en-US" altLang="zh-CN" sz="2400">
                <a:sym typeface="Symbol" pitchFamily="18" charset="2"/>
              </a:rPr>
              <a:t>R(x))		T,3),E</a:t>
            </a:r>
          </a:p>
          <a:p>
            <a:pPr marL="533400" indent="-533400">
              <a:buFont typeface="Wingdings" pitchFamily="2" charset="2"/>
              <a:buAutoNum type="arabicParenR"/>
            </a:pPr>
            <a:r>
              <a:rPr lang="en-US" altLang="zh-CN" sz="2400">
                <a:sym typeface="Symbol" pitchFamily="18" charset="2"/>
              </a:rPr>
              <a:t>P(x)			T,4),I  </a:t>
            </a:r>
          </a:p>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sym typeface="Symbol" pitchFamily="18" charset="2"/>
              </a:rPr>
              <a:t>R(x)			T,4),I</a:t>
            </a:r>
          </a:p>
          <a:p>
            <a:pPr marL="533400" indent="-533400">
              <a:buFont typeface="Wingdings" pitchFamily="2" charset="2"/>
              <a:buAutoNum type="arabicParenR"/>
            </a:pPr>
            <a:r>
              <a:rPr lang="en-US" altLang="zh-CN" sz="2400"/>
              <a:t>(</a:t>
            </a:r>
            <a:r>
              <a:rPr lang="en-US" altLang="zh-CN" sz="2400">
                <a:sym typeface="Symbol" pitchFamily="18" charset="2"/>
              </a:rPr>
              <a:t>x)(P(x)Q(x))	P</a:t>
            </a:r>
          </a:p>
          <a:p>
            <a:pPr marL="533400" indent="-533400">
              <a:buFont typeface="Wingdings" pitchFamily="2" charset="2"/>
              <a:buAutoNum type="arabicParenR"/>
            </a:pPr>
            <a:r>
              <a:rPr lang="en-US" altLang="zh-CN" sz="2400">
                <a:sym typeface="Symbol" pitchFamily="18" charset="2"/>
              </a:rPr>
              <a:t>P(x)Q(x)		US,7)</a:t>
            </a:r>
          </a:p>
          <a:p>
            <a:pPr marL="533400" indent="-533400">
              <a:buFont typeface="Wingdings" pitchFamily="2" charset="2"/>
              <a:buAutoNum type="arabicParenR"/>
            </a:pPr>
            <a:r>
              <a:rPr lang="en-US" altLang="zh-CN" sz="2400">
                <a:sym typeface="Symbol" pitchFamily="18" charset="2"/>
              </a:rPr>
              <a:t>Q(x)			T,(5),(8),I  </a:t>
            </a:r>
          </a:p>
          <a:p>
            <a:pPr marL="533400" indent="-533400">
              <a:buFont typeface="Wingdings" pitchFamily="2" charset="2"/>
              <a:buAutoNum type="arabicParenR"/>
            </a:pPr>
            <a:r>
              <a:rPr lang="en-US" altLang="zh-CN" sz="2400">
                <a:sym typeface="Symbol" pitchFamily="18" charset="2"/>
              </a:rPr>
              <a:t>Q(x)</a:t>
            </a:r>
            <a:r>
              <a:rPr lang="en-US" altLang="zh-CN" sz="2400" noProof="1"/>
              <a:t>∧ </a:t>
            </a:r>
            <a:r>
              <a:rPr lang="zh-CN" altLang="en-US" sz="2400">
                <a:solidFill>
                  <a:srgbClr val="0000FF"/>
                </a:solidFill>
                <a:sym typeface="Symbol" pitchFamily="18" charset="2"/>
              </a:rPr>
              <a:t>～</a:t>
            </a:r>
            <a:r>
              <a:rPr lang="en-US" altLang="zh-CN" sz="2400">
                <a:sym typeface="Symbol" pitchFamily="18" charset="2"/>
              </a:rPr>
              <a:t>R(x)		T,6),9),I</a:t>
            </a:r>
          </a:p>
          <a:p>
            <a:pPr marL="533400" indent="-533400">
              <a:buFont typeface="Wingdings" pitchFamily="2" charset="2"/>
              <a:buAutoNum type="arabicParenR"/>
            </a:pPr>
            <a:r>
              <a:rPr lang="en-US" altLang="en-US" sz="2400" noProof="1"/>
              <a:t>(</a:t>
            </a:r>
            <a:r>
              <a:rPr lang="en-US" altLang="en-US" sz="2400" noProof="1">
                <a:sym typeface="Symbol" pitchFamily="18" charset="2"/>
              </a:rPr>
              <a:t></a:t>
            </a:r>
            <a:r>
              <a:rPr lang="en-US" altLang="en-US" sz="2400" noProof="1"/>
              <a:t>x)</a:t>
            </a:r>
            <a:r>
              <a:rPr lang="en-US" altLang="zh-CN" sz="2400">
                <a:sym typeface="Symbol" pitchFamily="18" charset="2"/>
              </a:rPr>
              <a:t>(Q(x)</a:t>
            </a:r>
            <a:r>
              <a:rPr lang="en-US" altLang="zh-CN" sz="2400" noProof="1"/>
              <a:t>∧ </a:t>
            </a:r>
            <a:r>
              <a:rPr lang="zh-CN" altLang="en-US" sz="2400">
                <a:solidFill>
                  <a:srgbClr val="0000FF"/>
                </a:solidFill>
                <a:sym typeface="Symbol" pitchFamily="18" charset="2"/>
              </a:rPr>
              <a:t>～</a:t>
            </a:r>
            <a:r>
              <a:rPr lang="en-US" altLang="zh-CN" sz="2400">
                <a:sym typeface="Symbol" pitchFamily="18" charset="2"/>
              </a:rPr>
              <a:t>R(x))	EG,10)</a:t>
            </a:r>
          </a:p>
          <a:p>
            <a:pPr marL="533400" indent="-533400">
              <a:buFont typeface="Wingdings" pitchFamily="2" charset="2"/>
              <a:buAutoNum type="arabicParenR"/>
            </a:pPr>
            <a:r>
              <a:rPr lang="en-US" altLang="zh-CN" sz="2400"/>
              <a:t>(</a:t>
            </a:r>
            <a:r>
              <a:rPr lang="en-US" altLang="zh-CN" sz="2400">
                <a:sym typeface="Symbol" pitchFamily="18" charset="2"/>
              </a:rPr>
              <a:t>x)(Q(x)</a:t>
            </a:r>
            <a:r>
              <a:rPr lang="en-US" altLang="zh-CN" sz="2400" noProof="1"/>
              <a:t>∧ </a:t>
            </a:r>
            <a:r>
              <a:rPr lang="zh-CN" altLang="en-US" sz="2400">
                <a:solidFill>
                  <a:srgbClr val="0000FF"/>
                </a:solidFill>
                <a:sym typeface="Symbol" pitchFamily="18" charset="2"/>
              </a:rPr>
              <a:t>～</a:t>
            </a:r>
            <a:r>
              <a:rPr lang="en-US" altLang="zh-CN" sz="2400">
                <a:sym typeface="Symbol" pitchFamily="18" charset="2"/>
              </a:rPr>
              <a:t>R(x))	UG,10)</a:t>
            </a:r>
          </a:p>
        </p:txBody>
      </p:sp>
      <p:sp>
        <p:nvSpPr>
          <p:cNvPr id="415748" name="AutoShape 4"/>
          <p:cNvSpPr>
            <a:spLocks noChangeArrowheads="1"/>
          </p:cNvSpPr>
          <p:nvPr/>
        </p:nvSpPr>
        <p:spPr bwMode="auto">
          <a:xfrm>
            <a:off x="4419600" y="2819400"/>
            <a:ext cx="4495800" cy="2895600"/>
          </a:xfrm>
          <a:prstGeom prst="cloudCallout">
            <a:avLst>
              <a:gd name="adj1" fmla="val -60097"/>
              <a:gd name="adj2" fmla="val -79278"/>
            </a:avLst>
          </a:prstGeom>
          <a:solidFill>
            <a:schemeClr val="accent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buClrTx/>
              <a:buFontTx/>
              <a:buNone/>
            </a:pPr>
            <a:r>
              <a:rPr lang="en-US" altLang="zh-CN" sz="2000">
                <a:solidFill>
                  <a:srgbClr val="FF0000"/>
                </a:solidFill>
                <a:latin typeface="楷体_GB2312" pitchFamily="49" charset="-122"/>
                <a:ea typeface="楷体_GB2312" pitchFamily="49" charset="-122"/>
              </a:rPr>
              <a:t>2</a:t>
            </a:r>
            <a:r>
              <a:rPr lang="zh-CN" altLang="en-US" sz="2000">
                <a:solidFill>
                  <a:srgbClr val="FF0000"/>
                </a:solidFill>
                <a:latin typeface="楷体_GB2312" pitchFamily="49" charset="-122"/>
                <a:ea typeface="楷体_GB2312" pitchFamily="49" charset="-122"/>
              </a:rPr>
              <a:t>）错了！在用规则</a:t>
            </a:r>
            <a:r>
              <a:rPr lang="en-US" altLang="zh-CN" sz="2000">
                <a:solidFill>
                  <a:srgbClr val="FF0000"/>
                </a:solidFill>
                <a:latin typeface="楷体_GB2312" pitchFamily="49" charset="-122"/>
                <a:ea typeface="楷体_GB2312" pitchFamily="49" charset="-122"/>
              </a:rPr>
              <a:t>US</a:t>
            </a:r>
            <a:r>
              <a:rPr lang="zh-CN" altLang="en-US" sz="2000">
                <a:solidFill>
                  <a:srgbClr val="FF0000"/>
                </a:solidFill>
                <a:latin typeface="楷体_GB2312" pitchFamily="49" charset="-122"/>
                <a:ea typeface="楷体_GB2312" pitchFamily="49" charset="-122"/>
              </a:rPr>
              <a:t>和规则</a:t>
            </a:r>
            <a:r>
              <a:rPr lang="en-US" altLang="zh-CN" sz="2000">
                <a:solidFill>
                  <a:srgbClr val="FF0000"/>
                </a:solidFill>
                <a:latin typeface="楷体_GB2312" pitchFamily="49" charset="-122"/>
                <a:ea typeface="楷体_GB2312" pitchFamily="49" charset="-122"/>
              </a:rPr>
              <a:t>ES</a:t>
            </a:r>
            <a:r>
              <a:rPr lang="zh-CN" altLang="en-US" sz="2000">
                <a:solidFill>
                  <a:srgbClr val="FF0000"/>
                </a:solidFill>
                <a:latin typeface="楷体_GB2312" pitchFamily="49" charset="-122"/>
                <a:ea typeface="楷体_GB2312" pitchFamily="49" charset="-122"/>
              </a:rPr>
              <a:t>消去量词时，此量词必须位于整个公式的最前端，并且它的辖域为其后的整个公式。</a:t>
            </a:r>
          </a:p>
          <a:p>
            <a:pPr>
              <a:lnSpc>
                <a:spcPct val="110000"/>
              </a:lnSpc>
              <a:buClrTx/>
              <a:buFontTx/>
              <a:buNone/>
            </a:pPr>
            <a:r>
              <a:rPr lang="zh-CN" altLang="en-US">
                <a:solidFill>
                  <a:srgbClr val="FF0000"/>
                </a:solidFill>
                <a:latin typeface="楷体_GB2312" pitchFamily="49" charset="-122"/>
                <a:ea typeface="楷体_GB2312" pitchFamily="49" charset="-122"/>
              </a:rPr>
              <a:t>正确的为：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 calcmode="lin" valueType="num">
                                      <p:cBhvr additive="base">
                                        <p:cTn id="7" dur="500" fill="hold"/>
                                        <p:tgtEl>
                                          <p:spTgt spid="415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57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5747">
                                            <p:txEl>
                                              <p:pRg st="1" end="1"/>
                                            </p:txEl>
                                          </p:spTgt>
                                        </p:tgtEl>
                                        <p:attrNameLst>
                                          <p:attrName>style.visibility</p:attrName>
                                        </p:attrNameLst>
                                      </p:cBhvr>
                                      <p:to>
                                        <p:strVal val="visible"/>
                                      </p:to>
                                    </p:set>
                                    <p:anim calcmode="lin" valueType="num">
                                      <p:cBhvr additive="base">
                                        <p:cTn id="11" dur="500" fill="hold"/>
                                        <p:tgtEl>
                                          <p:spTgt spid="4157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57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5747">
                                            <p:txEl>
                                              <p:pRg st="2" end="2"/>
                                            </p:txEl>
                                          </p:spTgt>
                                        </p:tgtEl>
                                        <p:attrNameLst>
                                          <p:attrName>style.visibility</p:attrName>
                                        </p:attrNameLst>
                                      </p:cBhvr>
                                      <p:to>
                                        <p:strVal val="visible"/>
                                      </p:to>
                                    </p:set>
                                    <p:anim calcmode="lin" valueType="num">
                                      <p:cBhvr additive="base">
                                        <p:cTn id="15" dur="500" fill="hold"/>
                                        <p:tgtEl>
                                          <p:spTgt spid="4157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57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5747">
                                            <p:txEl>
                                              <p:pRg st="3" end="3"/>
                                            </p:txEl>
                                          </p:spTgt>
                                        </p:tgtEl>
                                        <p:attrNameLst>
                                          <p:attrName>style.visibility</p:attrName>
                                        </p:attrNameLst>
                                      </p:cBhvr>
                                      <p:to>
                                        <p:strVal val="visible"/>
                                      </p:to>
                                    </p:set>
                                    <p:anim calcmode="lin" valueType="num">
                                      <p:cBhvr additive="base">
                                        <p:cTn id="19" dur="500" fill="hold"/>
                                        <p:tgtEl>
                                          <p:spTgt spid="4157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57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5747">
                                            <p:txEl>
                                              <p:pRg st="4" end="4"/>
                                            </p:txEl>
                                          </p:spTgt>
                                        </p:tgtEl>
                                        <p:attrNameLst>
                                          <p:attrName>style.visibility</p:attrName>
                                        </p:attrNameLst>
                                      </p:cBhvr>
                                      <p:to>
                                        <p:strVal val="visible"/>
                                      </p:to>
                                    </p:set>
                                    <p:anim calcmode="lin" valueType="num">
                                      <p:cBhvr additive="base">
                                        <p:cTn id="23" dur="500" fill="hold"/>
                                        <p:tgtEl>
                                          <p:spTgt spid="4157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574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5747">
                                            <p:txEl>
                                              <p:pRg st="5" end="5"/>
                                            </p:txEl>
                                          </p:spTgt>
                                        </p:tgtEl>
                                        <p:attrNameLst>
                                          <p:attrName>style.visibility</p:attrName>
                                        </p:attrNameLst>
                                      </p:cBhvr>
                                      <p:to>
                                        <p:strVal val="visible"/>
                                      </p:to>
                                    </p:set>
                                    <p:anim calcmode="lin" valueType="num">
                                      <p:cBhvr additive="base">
                                        <p:cTn id="27" dur="500" fill="hold"/>
                                        <p:tgtEl>
                                          <p:spTgt spid="4157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5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415747">
                                            <p:txEl>
                                              <p:pRg st="6" end="6"/>
                                            </p:txEl>
                                          </p:spTgt>
                                        </p:tgtEl>
                                        <p:attrNameLst>
                                          <p:attrName>style.visibility</p:attrName>
                                        </p:attrNameLst>
                                      </p:cBhvr>
                                      <p:to>
                                        <p:strVal val="visible"/>
                                      </p:to>
                                    </p:set>
                                    <p:animEffect transition="in" filter="box(in)">
                                      <p:cBhvr>
                                        <p:cTn id="33" dur="500"/>
                                        <p:tgtEl>
                                          <p:spTgt spid="415747">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15747">
                                            <p:txEl>
                                              <p:pRg st="7" end="7"/>
                                            </p:txEl>
                                          </p:spTgt>
                                        </p:tgtEl>
                                        <p:attrNameLst>
                                          <p:attrName>style.visibility</p:attrName>
                                        </p:attrNameLst>
                                      </p:cBhvr>
                                      <p:to>
                                        <p:strVal val="visible"/>
                                      </p:to>
                                    </p:set>
                                    <p:animEffect transition="in" filter="box(in)">
                                      <p:cBhvr>
                                        <p:cTn id="36" dur="500"/>
                                        <p:tgtEl>
                                          <p:spTgt spid="415747">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415747">
                                            <p:txEl>
                                              <p:pRg st="8" end="8"/>
                                            </p:txEl>
                                          </p:spTgt>
                                        </p:tgtEl>
                                        <p:attrNameLst>
                                          <p:attrName>style.visibility</p:attrName>
                                        </p:attrNameLst>
                                      </p:cBhvr>
                                      <p:to>
                                        <p:strVal val="visible"/>
                                      </p:to>
                                    </p:set>
                                    <p:animEffect transition="in" filter="box(in)">
                                      <p:cBhvr>
                                        <p:cTn id="39" dur="500"/>
                                        <p:tgtEl>
                                          <p:spTgt spid="415747">
                                            <p:txEl>
                                              <p:pRg st="8" end="8"/>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415747">
                                            <p:txEl>
                                              <p:pRg st="9" end="9"/>
                                            </p:txEl>
                                          </p:spTgt>
                                        </p:tgtEl>
                                        <p:attrNameLst>
                                          <p:attrName>style.visibility</p:attrName>
                                        </p:attrNameLst>
                                      </p:cBhvr>
                                      <p:to>
                                        <p:strVal val="visible"/>
                                      </p:to>
                                    </p:set>
                                    <p:animEffect transition="in" filter="box(in)">
                                      <p:cBhvr>
                                        <p:cTn id="42" dur="500"/>
                                        <p:tgtEl>
                                          <p:spTgt spid="415747">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15747">
                                            <p:txEl>
                                              <p:pRg st="10" end="10"/>
                                            </p:txEl>
                                          </p:spTgt>
                                        </p:tgtEl>
                                        <p:attrNameLst>
                                          <p:attrName>style.visibility</p:attrName>
                                        </p:attrNameLst>
                                      </p:cBhvr>
                                      <p:to>
                                        <p:strVal val="visible"/>
                                      </p:to>
                                    </p:set>
                                    <p:animEffect transition="in" filter="box(in)">
                                      <p:cBhvr>
                                        <p:cTn id="45" dur="500"/>
                                        <p:tgtEl>
                                          <p:spTgt spid="415747">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15747">
                                            <p:txEl>
                                              <p:pRg st="11" end="11"/>
                                            </p:txEl>
                                          </p:spTgt>
                                        </p:tgtEl>
                                        <p:attrNameLst>
                                          <p:attrName>style.visibility</p:attrName>
                                        </p:attrNameLst>
                                      </p:cBhvr>
                                      <p:to>
                                        <p:strVal val="visible"/>
                                      </p:to>
                                    </p:set>
                                    <p:animEffect transition="in" filter="box(in)">
                                      <p:cBhvr>
                                        <p:cTn id="48" dur="500"/>
                                        <p:tgtEl>
                                          <p:spTgt spid="415747">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415747">
                                            <p:txEl>
                                              <p:pRg st="1" end="1"/>
                                            </p:txEl>
                                          </p:spTgt>
                                        </p:tgtEl>
                                      </p:cBhvr>
                                    </p:animEffect>
                                    <p:animScale>
                                      <p:cBhvr>
                                        <p:cTn id="53" dur="250" autoRev="1" fill="hold"/>
                                        <p:tgtEl>
                                          <p:spTgt spid="415747">
                                            <p:txEl>
                                              <p:pRg st="1" end="1"/>
                                            </p:txEl>
                                          </p:spTgt>
                                        </p:tgtEl>
                                      </p:cBhvr>
                                      <p:by x="105000" y="105000"/>
                                    </p:animScale>
                                  </p:childTnLst>
                                </p:cTn>
                              </p:par>
                            </p:childTnLst>
                          </p:cTn>
                        </p:par>
                      </p:childTnLst>
                    </p:cTn>
                  </p:par>
                  <p:par>
                    <p:cTn id="54" fill="hold" nodeType="clickPar">
                      <p:stCondLst>
                        <p:cond delay="indefinite"/>
                      </p:stCondLst>
                      <p:childTnLst>
                        <p:par>
                          <p:cTn id="55" fill="hold" nodeType="withGroup">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415748"/>
                                        </p:tgtEl>
                                        <p:attrNameLst>
                                          <p:attrName>style.visibility</p:attrName>
                                        </p:attrNameLst>
                                      </p:cBhvr>
                                      <p:to>
                                        <p:strVal val="visible"/>
                                      </p:to>
                                    </p:set>
                                    <p:anim calcmode="lin" valueType="num">
                                      <p:cBhvr>
                                        <p:cTn id="58" dur="1000" fill="hold"/>
                                        <p:tgtEl>
                                          <p:spTgt spid="415748"/>
                                        </p:tgtEl>
                                        <p:attrNameLst>
                                          <p:attrName>ppt_x</p:attrName>
                                        </p:attrNameLst>
                                      </p:cBhvr>
                                      <p:tavLst>
                                        <p:tav tm="0">
                                          <p:val>
                                            <p:strVal val="#ppt_x-.2"/>
                                          </p:val>
                                        </p:tav>
                                        <p:tav tm="100000">
                                          <p:val>
                                            <p:strVal val="#ppt_x"/>
                                          </p:val>
                                        </p:tav>
                                      </p:tavLst>
                                    </p:anim>
                                    <p:anim calcmode="lin" valueType="num">
                                      <p:cBhvr>
                                        <p:cTn id="59" dur="1000" fill="hold"/>
                                        <p:tgtEl>
                                          <p:spTgt spid="415748"/>
                                        </p:tgtEl>
                                        <p:attrNameLst>
                                          <p:attrName>ppt_y</p:attrName>
                                        </p:attrNameLst>
                                      </p:cBhvr>
                                      <p:tavLst>
                                        <p:tav tm="0">
                                          <p:val>
                                            <p:strVal val="#ppt_y"/>
                                          </p:val>
                                        </p:tav>
                                        <p:tav tm="100000">
                                          <p:val>
                                            <p:strVal val="#ppt_y"/>
                                          </p:val>
                                        </p:tav>
                                      </p:tavLst>
                                    </p:anim>
                                    <p:animEffect transition="in" filter="wipe(right)" prLst="gradientSize: 0.1">
                                      <p:cBhvr>
                                        <p:cTn id="60" dur="1000"/>
                                        <p:tgtEl>
                                          <p:spTgt spid="4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47503EB-D5C9-45E4-A298-3F31C487B279}"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AD5A632-F448-4DE9-90FD-D06B217D4986}" type="slidenum">
              <a:rPr lang="en-US" altLang="zh-CN"/>
              <a:pPr/>
              <a:t>92</a:t>
            </a:fld>
            <a:r>
              <a:rPr lang="en-US" altLang="zh-CN"/>
              <a:t>/112</a:t>
            </a:r>
          </a:p>
        </p:txBody>
      </p:sp>
      <p:sp>
        <p:nvSpPr>
          <p:cNvPr id="416770" name="Rectangle 2"/>
          <p:cNvSpPr>
            <a:spLocks noGrp="1" noChangeArrowheads="1"/>
          </p:cNvSpPr>
          <p:nvPr>
            <p:ph type="title"/>
          </p:nvPr>
        </p:nvSpPr>
        <p:spPr>
          <a:xfrm>
            <a:off x="1828800" y="304800"/>
            <a:ext cx="6872288" cy="719138"/>
          </a:xfrm>
        </p:spPr>
        <p:txBody>
          <a:bodyPr/>
          <a:lstStyle/>
          <a:p>
            <a:pPr algn="l"/>
            <a:r>
              <a:rPr lang="zh-CN" altLang="en-US" sz="3600">
                <a:latin typeface="楷体_GB2312" pitchFamily="49" charset="-122"/>
                <a:ea typeface="楷体_GB2312" pitchFamily="49" charset="-122"/>
              </a:rPr>
              <a:t>证明：</a:t>
            </a:r>
          </a:p>
        </p:txBody>
      </p:sp>
      <p:sp>
        <p:nvSpPr>
          <p:cNvPr id="416771" name="Rectangle 3"/>
          <p:cNvSpPr>
            <a:spLocks noGrp="1" noChangeArrowheads="1"/>
          </p:cNvSpPr>
          <p:nvPr>
            <p:ph type="body" idx="1"/>
          </p:nvPr>
        </p:nvSpPr>
        <p:spPr>
          <a:xfrm>
            <a:off x="1066800" y="1166813"/>
            <a:ext cx="7848600" cy="4911725"/>
          </a:xfrm>
          <a:noFill/>
          <a:extLst>
            <a:ext uri="{909E8E84-426E-40DD-AFC4-6F175D3DCCD1}">
              <a14:hiddenFill xmlns:a14="http://schemas.microsoft.com/office/drawing/2010/main">
                <a:solidFill>
                  <a:srgbClr val="99FF66"/>
                </a:solidFill>
              </a14:hiddenFill>
            </a:ext>
          </a:extLst>
        </p:spPr>
        <p:txBody>
          <a:bodyPr/>
          <a:lstStyle/>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solidFill>
                  <a:srgbClr val="FF00FF"/>
                </a:solidFill>
              </a:rPr>
              <a:t>(</a:t>
            </a:r>
            <a:r>
              <a:rPr lang="en-US" altLang="zh-CN" sz="2400">
                <a:solidFill>
                  <a:srgbClr val="FF00FF"/>
                </a:solidFill>
                <a:sym typeface="Symbol" pitchFamily="18" charset="2"/>
              </a:rPr>
              <a:t>x)(P(x)R(x))		P</a:t>
            </a:r>
          </a:p>
          <a:p>
            <a:pPr marL="533400" indent="-533400">
              <a:buFont typeface="Wingdings" pitchFamily="2" charset="2"/>
              <a:buAutoNum type="arabicParenR"/>
            </a:pPr>
            <a:r>
              <a:rPr lang="en-US" altLang="en-US" sz="2400" noProof="1">
                <a:solidFill>
                  <a:srgbClr val="FF00FF"/>
                </a:solidFill>
              </a:rPr>
              <a:t>(</a:t>
            </a:r>
            <a:r>
              <a:rPr lang="en-US" altLang="en-US" sz="2400" noProof="1">
                <a:solidFill>
                  <a:srgbClr val="FF00FF"/>
                </a:solidFill>
                <a:sym typeface="Symbol" pitchFamily="18" charset="2"/>
              </a:rPr>
              <a:t></a:t>
            </a:r>
            <a:r>
              <a:rPr lang="en-US" altLang="en-US" sz="2400" noProof="1">
                <a:solidFill>
                  <a:srgbClr val="FF00FF"/>
                </a:solidFill>
              </a:rPr>
              <a:t>x)</a:t>
            </a:r>
            <a:r>
              <a:rPr lang="zh-CN" altLang="en-US" sz="2400">
                <a:solidFill>
                  <a:srgbClr val="0000FF"/>
                </a:solidFill>
                <a:sym typeface="Symbol" pitchFamily="18" charset="2"/>
              </a:rPr>
              <a:t>～</a:t>
            </a:r>
            <a:r>
              <a:rPr lang="en-US" altLang="zh-CN" sz="2400">
                <a:solidFill>
                  <a:srgbClr val="FF00FF"/>
                </a:solidFill>
                <a:sym typeface="Symbol" pitchFamily="18" charset="2"/>
              </a:rPr>
              <a:t>(</a:t>
            </a:r>
            <a:r>
              <a:rPr lang="zh-CN" altLang="en-US" sz="2400">
                <a:solidFill>
                  <a:srgbClr val="0000FF"/>
                </a:solidFill>
                <a:sym typeface="Symbol" pitchFamily="18" charset="2"/>
              </a:rPr>
              <a:t>～</a:t>
            </a:r>
            <a:r>
              <a:rPr lang="en-US" altLang="zh-CN" sz="2400">
                <a:solidFill>
                  <a:srgbClr val="FF00FF"/>
                </a:solidFill>
                <a:sym typeface="Symbol" pitchFamily="18" charset="2"/>
              </a:rPr>
              <a:t>P(x)</a:t>
            </a:r>
            <a:r>
              <a:rPr lang="en-US" altLang="zh-CN" sz="2400" noProof="1">
                <a:solidFill>
                  <a:srgbClr val="FF00FF"/>
                </a:solidFill>
              </a:rPr>
              <a:t>∨</a:t>
            </a:r>
            <a:r>
              <a:rPr lang="en-US" altLang="zh-CN" sz="2400">
                <a:solidFill>
                  <a:srgbClr val="FF00FF"/>
                </a:solidFill>
                <a:sym typeface="Symbol" pitchFamily="18" charset="2"/>
              </a:rPr>
              <a:t>R(x))		T,1),E</a:t>
            </a:r>
          </a:p>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solidFill>
                  <a:srgbClr val="FF00FF"/>
                </a:solidFill>
                <a:sym typeface="Symbol" pitchFamily="18" charset="2"/>
              </a:rPr>
              <a:t>(</a:t>
            </a:r>
            <a:r>
              <a:rPr lang="zh-CN" altLang="en-US" sz="2400">
                <a:solidFill>
                  <a:srgbClr val="0000FF"/>
                </a:solidFill>
                <a:sym typeface="Symbol" pitchFamily="18" charset="2"/>
              </a:rPr>
              <a:t>～</a:t>
            </a:r>
            <a:r>
              <a:rPr lang="en-US" altLang="zh-CN" sz="2400">
                <a:solidFill>
                  <a:srgbClr val="FF00FF"/>
                </a:solidFill>
                <a:sym typeface="Symbol" pitchFamily="18" charset="2"/>
              </a:rPr>
              <a:t>P(c)</a:t>
            </a:r>
            <a:r>
              <a:rPr lang="en-US" altLang="zh-CN" sz="2400" noProof="1">
                <a:solidFill>
                  <a:srgbClr val="FF00FF"/>
                </a:solidFill>
              </a:rPr>
              <a:t>∨</a:t>
            </a:r>
            <a:r>
              <a:rPr lang="en-US" altLang="zh-CN" sz="2400">
                <a:solidFill>
                  <a:srgbClr val="FF00FF"/>
                </a:solidFill>
                <a:sym typeface="Symbol" pitchFamily="18" charset="2"/>
              </a:rPr>
              <a:t>R(c))		ES,2)</a:t>
            </a:r>
          </a:p>
          <a:p>
            <a:pPr marL="533400" indent="-533400">
              <a:buFont typeface="Wingdings" pitchFamily="2" charset="2"/>
              <a:buAutoNum type="arabicParenR"/>
            </a:pPr>
            <a:r>
              <a:rPr lang="en-US" altLang="zh-CN" sz="2400">
                <a:solidFill>
                  <a:srgbClr val="FF00FF"/>
                </a:solidFill>
                <a:sym typeface="Symbol" pitchFamily="18" charset="2"/>
              </a:rPr>
              <a:t>(P(c)</a:t>
            </a:r>
            <a:r>
              <a:rPr lang="en-US" altLang="zh-CN" sz="2400" noProof="1">
                <a:solidFill>
                  <a:srgbClr val="FF00FF"/>
                </a:solidFill>
              </a:rPr>
              <a:t>∧</a:t>
            </a:r>
            <a:r>
              <a:rPr lang="zh-CN" altLang="en-US" sz="2400">
                <a:solidFill>
                  <a:srgbClr val="0000FF"/>
                </a:solidFill>
                <a:sym typeface="Symbol" pitchFamily="18" charset="2"/>
              </a:rPr>
              <a:t>～</a:t>
            </a:r>
            <a:r>
              <a:rPr lang="en-US" altLang="zh-CN" sz="2400">
                <a:solidFill>
                  <a:srgbClr val="FF00FF"/>
                </a:solidFill>
                <a:sym typeface="Symbol" pitchFamily="18" charset="2"/>
              </a:rPr>
              <a:t>R(c))			T,3),E</a:t>
            </a:r>
          </a:p>
          <a:p>
            <a:pPr marL="533400" indent="-533400">
              <a:buFont typeface="Wingdings" pitchFamily="2" charset="2"/>
              <a:buAutoNum type="arabicParenR"/>
            </a:pPr>
            <a:r>
              <a:rPr lang="en-US" altLang="zh-CN" sz="2400">
                <a:solidFill>
                  <a:srgbClr val="FF00FF"/>
                </a:solidFill>
                <a:sym typeface="Symbol" pitchFamily="18" charset="2"/>
              </a:rPr>
              <a:t>P(c)				T,4),I  </a:t>
            </a:r>
          </a:p>
          <a:p>
            <a:pPr marL="533400" indent="-533400">
              <a:buFont typeface="Wingdings" pitchFamily="2" charset="2"/>
              <a:buAutoNum type="arabicParenR"/>
            </a:pPr>
            <a:r>
              <a:rPr lang="zh-CN" altLang="en-US" sz="2400">
                <a:solidFill>
                  <a:srgbClr val="0000FF"/>
                </a:solidFill>
                <a:sym typeface="Symbol" pitchFamily="18" charset="2"/>
              </a:rPr>
              <a:t>～</a:t>
            </a:r>
            <a:r>
              <a:rPr lang="en-US" altLang="zh-CN" sz="2400">
                <a:solidFill>
                  <a:srgbClr val="FF00FF"/>
                </a:solidFill>
                <a:sym typeface="Symbol" pitchFamily="18" charset="2"/>
              </a:rPr>
              <a:t>R(c)				T,4),I</a:t>
            </a:r>
          </a:p>
          <a:p>
            <a:pPr marL="533400" indent="-533400">
              <a:buFont typeface="Wingdings" pitchFamily="2" charset="2"/>
              <a:buAutoNum type="arabicParenR"/>
            </a:pPr>
            <a:r>
              <a:rPr lang="en-US" altLang="zh-CN" sz="2400"/>
              <a:t>(</a:t>
            </a:r>
            <a:r>
              <a:rPr lang="en-US" altLang="zh-CN" sz="2400">
                <a:sym typeface="Symbol" pitchFamily="18" charset="2"/>
              </a:rPr>
              <a:t>x)(P(x)Q(x))		P</a:t>
            </a:r>
          </a:p>
          <a:p>
            <a:pPr marL="533400" indent="-533400">
              <a:buFont typeface="Wingdings" pitchFamily="2" charset="2"/>
              <a:buAutoNum type="arabicParenR"/>
            </a:pPr>
            <a:r>
              <a:rPr lang="en-US" altLang="zh-CN" sz="2400">
                <a:sym typeface="Symbol" pitchFamily="18" charset="2"/>
              </a:rPr>
              <a:t>P(c)Q(c)			US,7)</a:t>
            </a:r>
          </a:p>
          <a:p>
            <a:pPr marL="533400" indent="-533400">
              <a:buFont typeface="Wingdings" pitchFamily="2" charset="2"/>
              <a:buAutoNum type="arabicParenR"/>
            </a:pPr>
            <a:r>
              <a:rPr lang="en-US" altLang="zh-CN" sz="2400">
                <a:sym typeface="Symbol" pitchFamily="18" charset="2"/>
              </a:rPr>
              <a:t>Q(c)				T,5),8),I  </a:t>
            </a:r>
          </a:p>
          <a:p>
            <a:pPr marL="533400" indent="-533400">
              <a:buFont typeface="Wingdings" pitchFamily="2" charset="2"/>
              <a:buAutoNum type="arabicParenR"/>
            </a:pPr>
            <a:r>
              <a:rPr lang="en-US" altLang="zh-CN" sz="2400">
                <a:sym typeface="Symbol" pitchFamily="18" charset="2"/>
              </a:rPr>
              <a:t>Q(c)</a:t>
            </a:r>
            <a:r>
              <a:rPr lang="en-US" altLang="zh-CN" sz="2400" noProof="1"/>
              <a:t>∧</a:t>
            </a:r>
            <a:r>
              <a:rPr lang="zh-CN" altLang="en-US" sz="2400">
                <a:sym typeface="Symbol" pitchFamily="18" charset="2"/>
              </a:rPr>
              <a:t>～</a:t>
            </a:r>
            <a:r>
              <a:rPr lang="en-US" altLang="zh-CN" sz="2400">
                <a:sym typeface="Symbol" pitchFamily="18" charset="2"/>
              </a:rPr>
              <a:t>R(c)			T,6),9),I</a:t>
            </a:r>
          </a:p>
          <a:p>
            <a:pPr marL="533400" indent="-533400">
              <a:buFont typeface="Wingdings" pitchFamily="2" charset="2"/>
              <a:buAutoNum type="arabicParenR"/>
            </a:pPr>
            <a:r>
              <a:rPr lang="en-US" altLang="en-US" sz="2400" noProof="1"/>
              <a:t>(</a:t>
            </a:r>
            <a:r>
              <a:rPr lang="en-US" altLang="en-US" sz="2400" noProof="1">
                <a:sym typeface="Symbol" pitchFamily="18" charset="2"/>
              </a:rPr>
              <a:t></a:t>
            </a:r>
            <a:r>
              <a:rPr lang="en-US" altLang="en-US" sz="2400" noProof="1"/>
              <a:t>x)</a:t>
            </a:r>
            <a:r>
              <a:rPr lang="en-US" altLang="zh-CN" sz="2400">
                <a:sym typeface="Symbol" pitchFamily="18" charset="2"/>
              </a:rPr>
              <a:t>(Q(x)</a:t>
            </a:r>
            <a:r>
              <a:rPr lang="en-US" altLang="zh-CN" sz="2400" noProof="1"/>
              <a:t>∧</a:t>
            </a:r>
            <a:r>
              <a:rPr lang="zh-CN" altLang="en-US" sz="2400">
                <a:sym typeface="Symbol" pitchFamily="18" charset="2"/>
              </a:rPr>
              <a:t>～</a:t>
            </a:r>
            <a:r>
              <a:rPr lang="en-US" altLang="zh-CN" sz="2400">
                <a:sym typeface="Symbol" pitchFamily="18" charset="2"/>
              </a:rPr>
              <a:t>R(x))		EG,10)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 calcmode="lin" valueType="num">
                                      <p:cBhvr additive="base">
                                        <p:cTn id="7" dur="500" fill="hold"/>
                                        <p:tgtEl>
                                          <p:spTgt spid="416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anim calcmode="lin" valueType="num">
                                      <p:cBhvr additive="base">
                                        <p:cTn id="11" dur="500" fill="hold"/>
                                        <p:tgtEl>
                                          <p:spTgt spid="416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67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anim calcmode="lin" valueType="num">
                                      <p:cBhvr additive="base">
                                        <p:cTn id="15" dur="500" fill="hold"/>
                                        <p:tgtEl>
                                          <p:spTgt spid="4167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67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6771">
                                            <p:txEl>
                                              <p:pRg st="3" end="3"/>
                                            </p:txEl>
                                          </p:spTgt>
                                        </p:tgtEl>
                                        <p:attrNameLst>
                                          <p:attrName>style.visibility</p:attrName>
                                        </p:attrNameLst>
                                      </p:cBhvr>
                                      <p:to>
                                        <p:strVal val="visible"/>
                                      </p:to>
                                    </p:set>
                                    <p:anim calcmode="lin" valueType="num">
                                      <p:cBhvr additive="base">
                                        <p:cTn id="19" dur="500" fill="hold"/>
                                        <p:tgtEl>
                                          <p:spTgt spid="416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67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6771">
                                            <p:txEl>
                                              <p:pRg st="4" end="4"/>
                                            </p:txEl>
                                          </p:spTgt>
                                        </p:tgtEl>
                                        <p:attrNameLst>
                                          <p:attrName>style.visibility</p:attrName>
                                        </p:attrNameLst>
                                      </p:cBhvr>
                                      <p:to>
                                        <p:strVal val="visible"/>
                                      </p:to>
                                    </p:set>
                                    <p:anim calcmode="lin" valueType="num">
                                      <p:cBhvr additive="base">
                                        <p:cTn id="23" dur="500" fill="hold"/>
                                        <p:tgtEl>
                                          <p:spTgt spid="4167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67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6771">
                                            <p:txEl>
                                              <p:pRg st="5" end="5"/>
                                            </p:txEl>
                                          </p:spTgt>
                                        </p:tgtEl>
                                        <p:attrNameLst>
                                          <p:attrName>style.visibility</p:attrName>
                                        </p:attrNameLst>
                                      </p:cBhvr>
                                      <p:to>
                                        <p:strVal val="visible"/>
                                      </p:to>
                                    </p:set>
                                    <p:anim calcmode="lin" valueType="num">
                                      <p:cBhvr additive="base">
                                        <p:cTn id="27" dur="500" fill="hold"/>
                                        <p:tgtEl>
                                          <p:spTgt spid="4167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6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416771">
                                            <p:txEl>
                                              <p:pRg st="6" end="6"/>
                                            </p:txEl>
                                          </p:spTgt>
                                        </p:tgtEl>
                                        <p:attrNameLst>
                                          <p:attrName>style.visibility</p:attrName>
                                        </p:attrNameLst>
                                      </p:cBhvr>
                                      <p:to>
                                        <p:strVal val="visible"/>
                                      </p:to>
                                    </p:set>
                                    <p:anim calcmode="lin" valueType="num">
                                      <p:cBhvr>
                                        <p:cTn id="33" dur="1000" fill="hold"/>
                                        <p:tgtEl>
                                          <p:spTgt spid="416771">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416771">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416771">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16771">
                                            <p:txEl>
                                              <p:pRg st="6" end="6"/>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0"/>
                                  </p:stCondLst>
                                  <p:childTnLst>
                                    <p:set>
                                      <p:cBhvr>
                                        <p:cTn id="38" dur="1" fill="hold">
                                          <p:stCondLst>
                                            <p:cond delay="0"/>
                                          </p:stCondLst>
                                        </p:cTn>
                                        <p:tgtEl>
                                          <p:spTgt spid="416771">
                                            <p:txEl>
                                              <p:pRg st="7" end="7"/>
                                            </p:txEl>
                                          </p:spTgt>
                                        </p:tgtEl>
                                        <p:attrNameLst>
                                          <p:attrName>style.visibility</p:attrName>
                                        </p:attrNameLst>
                                      </p:cBhvr>
                                      <p:to>
                                        <p:strVal val="visible"/>
                                      </p:to>
                                    </p:set>
                                    <p:anim calcmode="lin" valueType="num">
                                      <p:cBhvr>
                                        <p:cTn id="39" dur="1000" fill="hold"/>
                                        <p:tgtEl>
                                          <p:spTgt spid="416771">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416771">
                                            <p:txEl>
                                              <p:pRg st="7" end="7"/>
                                            </p:txEl>
                                          </p:spTgt>
                                        </p:tgtEl>
                                        <p:attrNameLst>
                                          <p:attrName>ppt_h</p:attrName>
                                        </p:attrNameLst>
                                      </p:cBhvr>
                                      <p:tavLst>
                                        <p:tav tm="0">
                                          <p:val>
                                            <p:fltVal val="0"/>
                                          </p:val>
                                        </p:tav>
                                        <p:tav tm="100000">
                                          <p:val>
                                            <p:strVal val="#ppt_h"/>
                                          </p:val>
                                        </p:tav>
                                      </p:tavLst>
                                    </p:anim>
                                    <p:anim calcmode="lin" valueType="num">
                                      <p:cBhvr>
                                        <p:cTn id="41" dur="1000" fill="hold"/>
                                        <p:tgtEl>
                                          <p:spTgt spid="416771">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16771">
                                            <p:txEl>
                                              <p:pRg st="7" end="7"/>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nodeType="withEffect">
                                  <p:stCondLst>
                                    <p:cond delay="0"/>
                                  </p:stCondLst>
                                  <p:childTnLst>
                                    <p:set>
                                      <p:cBhvr>
                                        <p:cTn id="44" dur="1" fill="hold">
                                          <p:stCondLst>
                                            <p:cond delay="0"/>
                                          </p:stCondLst>
                                        </p:cTn>
                                        <p:tgtEl>
                                          <p:spTgt spid="416771">
                                            <p:txEl>
                                              <p:pRg st="8" end="8"/>
                                            </p:txEl>
                                          </p:spTgt>
                                        </p:tgtEl>
                                        <p:attrNameLst>
                                          <p:attrName>style.visibility</p:attrName>
                                        </p:attrNameLst>
                                      </p:cBhvr>
                                      <p:to>
                                        <p:strVal val="visible"/>
                                      </p:to>
                                    </p:set>
                                    <p:anim calcmode="lin" valueType="num">
                                      <p:cBhvr>
                                        <p:cTn id="45" dur="1000" fill="hold"/>
                                        <p:tgtEl>
                                          <p:spTgt spid="416771">
                                            <p:txEl>
                                              <p:pRg st="8" end="8"/>
                                            </p:txEl>
                                          </p:spTgt>
                                        </p:tgtEl>
                                        <p:attrNameLst>
                                          <p:attrName>ppt_w</p:attrName>
                                        </p:attrNameLst>
                                      </p:cBhvr>
                                      <p:tavLst>
                                        <p:tav tm="0">
                                          <p:val>
                                            <p:fltVal val="0"/>
                                          </p:val>
                                        </p:tav>
                                        <p:tav tm="100000">
                                          <p:val>
                                            <p:strVal val="#ppt_w"/>
                                          </p:val>
                                        </p:tav>
                                      </p:tavLst>
                                    </p:anim>
                                    <p:anim calcmode="lin" valueType="num">
                                      <p:cBhvr>
                                        <p:cTn id="46" dur="1000" fill="hold"/>
                                        <p:tgtEl>
                                          <p:spTgt spid="416771">
                                            <p:txEl>
                                              <p:pRg st="8" end="8"/>
                                            </p:txEl>
                                          </p:spTgt>
                                        </p:tgtEl>
                                        <p:attrNameLst>
                                          <p:attrName>ppt_h</p:attrName>
                                        </p:attrNameLst>
                                      </p:cBhvr>
                                      <p:tavLst>
                                        <p:tav tm="0">
                                          <p:val>
                                            <p:fltVal val="0"/>
                                          </p:val>
                                        </p:tav>
                                        <p:tav tm="100000">
                                          <p:val>
                                            <p:strVal val="#ppt_h"/>
                                          </p:val>
                                        </p:tav>
                                      </p:tavLst>
                                    </p:anim>
                                    <p:anim calcmode="lin" valueType="num">
                                      <p:cBhvr>
                                        <p:cTn id="47" dur="1000" fill="hold"/>
                                        <p:tgtEl>
                                          <p:spTgt spid="416771">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416771">
                                            <p:txEl>
                                              <p:pRg st="8" end="8"/>
                                            </p:txEl>
                                          </p:spTgt>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nodeType="withEffect">
                                  <p:stCondLst>
                                    <p:cond delay="0"/>
                                  </p:stCondLst>
                                  <p:childTnLst>
                                    <p:set>
                                      <p:cBhvr>
                                        <p:cTn id="50" dur="1" fill="hold">
                                          <p:stCondLst>
                                            <p:cond delay="0"/>
                                          </p:stCondLst>
                                        </p:cTn>
                                        <p:tgtEl>
                                          <p:spTgt spid="416771">
                                            <p:txEl>
                                              <p:pRg st="9" end="9"/>
                                            </p:txEl>
                                          </p:spTgt>
                                        </p:tgtEl>
                                        <p:attrNameLst>
                                          <p:attrName>style.visibility</p:attrName>
                                        </p:attrNameLst>
                                      </p:cBhvr>
                                      <p:to>
                                        <p:strVal val="visible"/>
                                      </p:to>
                                    </p:set>
                                    <p:anim calcmode="lin" valueType="num">
                                      <p:cBhvr>
                                        <p:cTn id="51" dur="1000" fill="hold"/>
                                        <p:tgtEl>
                                          <p:spTgt spid="416771">
                                            <p:txEl>
                                              <p:pRg st="9" end="9"/>
                                            </p:txEl>
                                          </p:spTgt>
                                        </p:tgtEl>
                                        <p:attrNameLst>
                                          <p:attrName>ppt_w</p:attrName>
                                        </p:attrNameLst>
                                      </p:cBhvr>
                                      <p:tavLst>
                                        <p:tav tm="0">
                                          <p:val>
                                            <p:fltVal val="0"/>
                                          </p:val>
                                        </p:tav>
                                        <p:tav tm="100000">
                                          <p:val>
                                            <p:strVal val="#ppt_w"/>
                                          </p:val>
                                        </p:tav>
                                      </p:tavLst>
                                    </p:anim>
                                    <p:anim calcmode="lin" valueType="num">
                                      <p:cBhvr>
                                        <p:cTn id="52" dur="1000" fill="hold"/>
                                        <p:tgtEl>
                                          <p:spTgt spid="416771">
                                            <p:txEl>
                                              <p:pRg st="9" end="9"/>
                                            </p:txEl>
                                          </p:spTgt>
                                        </p:tgtEl>
                                        <p:attrNameLst>
                                          <p:attrName>ppt_h</p:attrName>
                                        </p:attrNameLst>
                                      </p:cBhvr>
                                      <p:tavLst>
                                        <p:tav tm="0">
                                          <p:val>
                                            <p:fltVal val="0"/>
                                          </p:val>
                                        </p:tav>
                                        <p:tav tm="100000">
                                          <p:val>
                                            <p:strVal val="#ppt_h"/>
                                          </p:val>
                                        </p:tav>
                                      </p:tavLst>
                                    </p:anim>
                                    <p:anim calcmode="lin" valueType="num">
                                      <p:cBhvr>
                                        <p:cTn id="53" dur="1000" fill="hold"/>
                                        <p:tgtEl>
                                          <p:spTgt spid="416771">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416771">
                                            <p:txEl>
                                              <p:pRg st="9" end="9"/>
                                            </p:txEl>
                                          </p:spTgt>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nodeType="withEffect">
                                  <p:stCondLst>
                                    <p:cond delay="0"/>
                                  </p:stCondLst>
                                  <p:childTnLst>
                                    <p:set>
                                      <p:cBhvr>
                                        <p:cTn id="56" dur="1" fill="hold">
                                          <p:stCondLst>
                                            <p:cond delay="0"/>
                                          </p:stCondLst>
                                        </p:cTn>
                                        <p:tgtEl>
                                          <p:spTgt spid="416771">
                                            <p:txEl>
                                              <p:pRg st="10" end="10"/>
                                            </p:txEl>
                                          </p:spTgt>
                                        </p:tgtEl>
                                        <p:attrNameLst>
                                          <p:attrName>style.visibility</p:attrName>
                                        </p:attrNameLst>
                                      </p:cBhvr>
                                      <p:to>
                                        <p:strVal val="visible"/>
                                      </p:to>
                                    </p:set>
                                    <p:anim calcmode="lin" valueType="num">
                                      <p:cBhvr>
                                        <p:cTn id="57" dur="1000" fill="hold"/>
                                        <p:tgtEl>
                                          <p:spTgt spid="416771">
                                            <p:txEl>
                                              <p:pRg st="10" end="10"/>
                                            </p:txEl>
                                          </p:spTgt>
                                        </p:tgtEl>
                                        <p:attrNameLst>
                                          <p:attrName>ppt_w</p:attrName>
                                        </p:attrNameLst>
                                      </p:cBhvr>
                                      <p:tavLst>
                                        <p:tav tm="0">
                                          <p:val>
                                            <p:fltVal val="0"/>
                                          </p:val>
                                        </p:tav>
                                        <p:tav tm="100000">
                                          <p:val>
                                            <p:strVal val="#ppt_w"/>
                                          </p:val>
                                        </p:tav>
                                      </p:tavLst>
                                    </p:anim>
                                    <p:anim calcmode="lin" valueType="num">
                                      <p:cBhvr>
                                        <p:cTn id="58" dur="1000" fill="hold"/>
                                        <p:tgtEl>
                                          <p:spTgt spid="416771">
                                            <p:txEl>
                                              <p:pRg st="10" end="10"/>
                                            </p:txEl>
                                          </p:spTgt>
                                        </p:tgtEl>
                                        <p:attrNameLst>
                                          <p:attrName>ppt_h</p:attrName>
                                        </p:attrNameLst>
                                      </p:cBhvr>
                                      <p:tavLst>
                                        <p:tav tm="0">
                                          <p:val>
                                            <p:fltVal val="0"/>
                                          </p:val>
                                        </p:tav>
                                        <p:tav tm="100000">
                                          <p:val>
                                            <p:strVal val="#ppt_h"/>
                                          </p:val>
                                        </p:tav>
                                      </p:tavLst>
                                    </p:anim>
                                    <p:anim calcmode="lin" valueType="num">
                                      <p:cBhvr>
                                        <p:cTn id="59" dur="1000" fill="hold"/>
                                        <p:tgtEl>
                                          <p:spTgt spid="416771">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416771">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112692-BC6B-4FF8-B40E-A034A264054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7EF16C8-265B-4C64-86F8-83C61AF7A258}" type="slidenum">
              <a:rPr lang="en-US" altLang="zh-CN"/>
              <a:pPr/>
              <a:t>93</a:t>
            </a:fld>
            <a:r>
              <a:rPr lang="en-US" altLang="zh-CN"/>
              <a:t>/112</a:t>
            </a:r>
          </a:p>
        </p:txBody>
      </p:sp>
      <p:sp>
        <p:nvSpPr>
          <p:cNvPr id="417794"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p>
        </p:txBody>
      </p:sp>
      <p:sp>
        <p:nvSpPr>
          <p:cNvPr id="417795" name="Rectangle 3"/>
          <p:cNvSpPr>
            <a:spLocks noGrp="1" noChangeArrowheads="1"/>
          </p:cNvSpPr>
          <p:nvPr>
            <p:ph type="body" idx="1"/>
          </p:nvPr>
        </p:nvSpPr>
        <p:spPr>
          <a:xfrm>
            <a:off x="1066800" y="1166813"/>
            <a:ext cx="7848600" cy="5219700"/>
          </a:xfrm>
        </p:spPr>
        <p:txBody>
          <a:bodyPr/>
          <a:lstStyle/>
          <a:p>
            <a:pPr>
              <a:buFont typeface="Wingdings" pitchFamily="2" charset="2"/>
              <a:buNone/>
            </a:pPr>
            <a:r>
              <a:rPr lang="en-US" altLang="zh-CN">
                <a:ea typeface="楷体_GB2312" pitchFamily="49" charset="-122"/>
              </a:rPr>
              <a:t>   </a:t>
            </a:r>
            <a:r>
              <a:rPr lang="zh-CN" altLang="en-US">
                <a:solidFill>
                  <a:srgbClr val="FF00FF"/>
                </a:solidFill>
                <a:ea typeface="楷体_GB2312" pitchFamily="49" charset="-122"/>
              </a:rPr>
              <a:t>证明下述论断的正确性：</a:t>
            </a:r>
          </a:p>
          <a:p>
            <a:pPr lvl="1">
              <a:lnSpc>
                <a:spcPct val="120000"/>
              </a:lnSpc>
              <a:spcBef>
                <a:spcPct val="0"/>
              </a:spcBef>
              <a:buFontTx/>
              <a:buNone/>
            </a:pPr>
            <a:r>
              <a:rPr lang="zh-CN" altLang="en-US" b="1">
                <a:solidFill>
                  <a:srgbClr val="0000FF"/>
                </a:solidFill>
                <a:ea typeface="楷体_GB2312" pitchFamily="49" charset="-122"/>
              </a:rPr>
              <a:t>每个报考研究生的大学毕业生要么参加研究生的入学考试，要么被推荐为免试生；</a:t>
            </a:r>
          </a:p>
          <a:p>
            <a:pPr lvl="1">
              <a:lnSpc>
                <a:spcPct val="120000"/>
              </a:lnSpc>
              <a:spcBef>
                <a:spcPct val="0"/>
              </a:spcBef>
              <a:buFontTx/>
              <a:buNone/>
            </a:pPr>
            <a:r>
              <a:rPr lang="zh-CN" altLang="en-US" b="1">
                <a:ea typeface="楷体_GB2312" pitchFamily="49" charset="-122"/>
              </a:rPr>
              <a:t>每个报考研究生的大学毕业生当且仅当学习成绩优秀才被推荐为免试生；</a:t>
            </a:r>
          </a:p>
          <a:p>
            <a:pPr lvl="1">
              <a:lnSpc>
                <a:spcPct val="120000"/>
              </a:lnSpc>
              <a:spcBef>
                <a:spcPct val="0"/>
              </a:spcBef>
              <a:buFontTx/>
              <a:buNone/>
            </a:pPr>
            <a:r>
              <a:rPr lang="zh-CN" altLang="en-US" b="1">
                <a:solidFill>
                  <a:srgbClr val="0000FF"/>
                </a:solidFill>
                <a:ea typeface="楷体_GB2312" pitchFamily="49" charset="-122"/>
              </a:rPr>
              <a:t>有些报考研究生的大学毕业生学习成绩优秀，但并非所有报考研究生的大学毕业生学习成绩都优秀。</a:t>
            </a:r>
          </a:p>
          <a:p>
            <a:pPr lvl="1">
              <a:lnSpc>
                <a:spcPct val="120000"/>
              </a:lnSpc>
              <a:spcBef>
                <a:spcPct val="0"/>
              </a:spcBef>
              <a:buFontTx/>
              <a:buNone/>
            </a:pPr>
            <a:r>
              <a:rPr lang="zh-CN" altLang="en-US" b="1">
                <a:ea typeface="楷体_GB2312" pitchFamily="49" charset="-122"/>
              </a:rPr>
              <a:t>因此，有些报考研究生的大学毕业生要参加研究生的入学考试。</a:t>
            </a:r>
            <a:endParaRPr lang="zh-CN" altLang="en-US">
              <a:ea typeface="楷体_GB2312" pitchFamily="49"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2F8891-74AB-495F-A42E-600F31E17BB9}"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7AE7098-D9C7-4AF2-8482-9DE07A97A980}" type="slidenum">
              <a:rPr lang="en-US" altLang="zh-CN"/>
              <a:pPr/>
              <a:t>94</a:t>
            </a:fld>
            <a:r>
              <a:rPr lang="en-US" altLang="zh-CN"/>
              <a:t>/112</a:t>
            </a:r>
          </a:p>
        </p:txBody>
      </p:sp>
      <p:sp>
        <p:nvSpPr>
          <p:cNvPr id="418818"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418819" name="Rectangle 3"/>
          <p:cNvSpPr>
            <a:spLocks noGrp="1" noChangeArrowheads="1"/>
          </p:cNvSpPr>
          <p:nvPr>
            <p:ph type="body" idx="1"/>
          </p:nvPr>
        </p:nvSpPr>
        <p:spPr>
          <a:xfrm>
            <a:off x="1066800" y="1166813"/>
            <a:ext cx="7848600" cy="5219700"/>
          </a:xfrm>
        </p:spPr>
        <p:txBody>
          <a:bodyPr/>
          <a:lstStyle/>
          <a:p>
            <a:pPr>
              <a:buFont typeface="Wingdings" pitchFamily="2" charset="2"/>
              <a:buNone/>
            </a:pPr>
            <a:r>
              <a:rPr lang="zh-CN" altLang="en-US">
                <a:solidFill>
                  <a:srgbClr val="CC00CC"/>
                </a:solidFill>
                <a:latin typeface="楷体_GB2312" pitchFamily="49" charset="-122"/>
                <a:ea typeface="楷体_GB2312" pitchFamily="49" charset="-122"/>
              </a:rPr>
              <a:t>解：</a:t>
            </a:r>
            <a:r>
              <a:rPr lang="zh-CN" altLang="en-US">
                <a:solidFill>
                  <a:srgbClr val="FF00FF"/>
                </a:solidFill>
                <a:latin typeface="楷体_GB2312" pitchFamily="49" charset="-122"/>
                <a:ea typeface="楷体_GB2312" pitchFamily="49" charset="-122"/>
              </a:rPr>
              <a:t>设</a:t>
            </a:r>
            <a:r>
              <a:rPr lang="en-US" altLang="zh-CN">
                <a:solidFill>
                  <a:srgbClr val="FF00FF"/>
                </a:solidFill>
                <a:latin typeface="楷体_GB2312" pitchFamily="49" charset="-122"/>
                <a:ea typeface="楷体_GB2312" pitchFamily="49" charset="-122"/>
              </a:rPr>
              <a:t>P(x)</a:t>
            </a:r>
            <a:r>
              <a:rPr lang="zh-CN" altLang="en-US">
                <a:solidFill>
                  <a:srgbClr val="FF00FF"/>
                </a:solidFill>
                <a:latin typeface="楷体_GB2312" pitchFamily="49" charset="-122"/>
                <a:ea typeface="楷体_GB2312" pitchFamily="49" charset="-122"/>
              </a:rPr>
              <a:t>：</a:t>
            </a:r>
            <a:r>
              <a:rPr lang="en-US" altLang="zh-CN">
                <a:solidFill>
                  <a:srgbClr val="FF00FF"/>
                </a:solidFill>
                <a:latin typeface="楷体_GB2312" pitchFamily="49" charset="-122"/>
                <a:ea typeface="楷体_GB2312" pitchFamily="49" charset="-122"/>
              </a:rPr>
              <a:t>x</a:t>
            </a:r>
            <a:r>
              <a:rPr lang="zh-CN" altLang="en-US">
                <a:solidFill>
                  <a:srgbClr val="FF00FF"/>
                </a:solidFill>
                <a:latin typeface="楷体_GB2312" pitchFamily="49" charset="-122"/>
                <a:ea typeface="楷体_GB2312" pitchFamily="49" charset="-122"/>
              </a:rPr>
              <a:t>是报考研究生的大学毕业生；</a:t>
            </a:r>
          </a:p>
          <a:p>
            <a:pPr>
              <a:buFont typeface="Wingdings" pitchFamily="2" charset="2"/>
              <a:buNone/>
            </a:pPr>
            <a:r>
              <a:rPr lang="zh-CN" altLang="en-US">
                <a:solidFill>
                  <a:srgbClr val="FF00FF"/>
                </a:solidFill>
                <a:latin typeface="楷体_GB2312" pitchFamily="49" charset="-122"/>
                <a:ea typeface="楷体_GB2312" pitchFamily="49" charset="-122"/>
              </a:rPr>
              <a:t>		</a:t>
            </a:r>
            <a:r>
              <a:rPr lang="en-US" altLang="zh-CN">
                <a:solidFill>
                  <a:srgbClr val="FF00FF"/>
                </a:solidFill>
                <a:latin typeface="楷体_GB2312" pitchFamily="49" charset="-122"/>
                <a:ea typeface="楷体_GB2312" pitchFamily="49" charset="-122"/>
              </a:rPr>
              <a:t>Q(x)</a:t>
            </a:r>
            <a:r>
              <a:rPr lang="zh-CN" altLang="en-US">
                <a:solidFill>
                  <a:srgbClr val="FF00FF"/>
                </a:solidFill>
                <a:latin typeface="楷体_GB2312" pitchFamily="49" charset="-122"/>
                <a:ea typeface="楷体_GB2312" pitchFamily="49" charset="-122"/>
              </a:rPr>
              <a:t>：</a:t>
            </a:r>
            <a:r>
              <a:rPr lang="en-US" altLang="zh-CN">
                <a:solidFill>
                  <a:srgbClr val="FF00FF"/>
                </a:solidFill>
                <a:latin typeface="楷体_GB2312" pitchFamily="49" charset="-122"/>
                <a:ea typeface="楷体_GB2312" pitchFamily="49" charset="-122"/>
              </a:rPr>
              <a:t>x</a:t>
            </a:r>
            <a:r>
              <a:rPr lang="zh-CN" altLang="en-US">
                <a:solidFill>
                  <a:srgbClr val="FF00FF"/>
                </a:solidFill>
                <a:latin typeface="楷体_GB2312" pitchFamily="49" charset="-122"/>
                <a:ea typeface="楷体_GB2312" pitchFamily="49" charset="-122"/>
              </a:rPr>
              <a:t>参加研究生入学考试；</a:t>
            </a:r>
          </a:p>
          <a:p>
            <a:pPr>
              <a:buFont typeface="Wingdings" pitchFamily="2" charset="2"/>
              <a:buNone/>
            </a:pPr>
            <a:r>
              <a:rPr lang="zh-CN" altLang="en-US">
                <a:solidFill>
                  <a:srgbClr val="FF00FF"/>
                </a:solidFill>
                <a:latin typeface="楷体_GB2312" pitchFamily="49" charset="-122"/>
                <a:ea typeface="楷体_GB2312" pitchFamily="49" charset="-122"/>
              </a:rPr>
              <a:t>		</a:t>
            </a:r>
            <a:r>
              <a:rPr lang="en-US" altLang="zh-CN">
                <a:solidFill>
                  <a:srgbClr val="FF00FF"/>
                </a:solidFill>
                <a:latin typeface="楷体_GB2312" pitchFamily="49" charset="-122"/>
                <a:ea typeface="楷体_GB2312" pitchFamily="49" charset="-122"/>
              </a:rPr>
              <a:t>R(x)</a:t>
            </a:r>
            <a:r>
              <a:rPr lang="zh-CN" altLang="en-US">
                <a:solidFill>
                  <a:srgbClr val="FF00FF"/>
                </a:solidFill>
                <a:latin typeface="楷体_GB2312" pitchFamily="49" charset="-122"/>
                <a:ea typeface="楷体_GB2312" pitchFamily="49" charset="-122"/>
              </a:rPr>
              <a:t>：</a:t>
            </a:r>
            <a:r>
              <a:rPr lang="en-US" altLang="zh-CN">
                <a:solidFill>
                  <a:srgbClr val="FF00FF"/>
                </a:solidFill>
                <a:latin typeface="楷体_GB2312" pitchFamily="49" charset="-122"/>
                <a:ea typeface="楷体_GB2312" pitchFamily="49" charset="-122"/>
              </a:rPr>
              <a:t>x</a:t>
            </a:r>
            <a:r>
              <a:rPr lang="zh-CN" altLang="en-US">
                <a:solidFill>
                  <a:srgbClr val="FF00FF"/>
                </a:solidFill>
                <a:latin typeface="楷体_GB2312" pitchFamily="49" charset="-122"/>
                <a:ea typeface="楷体_GB2312" pitchFamily="49" charset="-122"/>
              </a:rPr>
              <a:t>被推荐为免试生；</a:t>
            </a:r>
          </a:p>
          <a:p>
            <a:pPr>
              <a:buFont typeface="Wingdings" pitchFamily="2" charset="2"/>
              <a:buNone/>
            </a:pPr>
            <a:r>
              <a:rPr lang="zh-CN" altLang="en-US">
                <a:solidFill>
                  <a:srgbClr val="FF00FF"/>
                </a:solidFill>
                <a:latin typeface="楷体_GB2312" pitchFamily="49" charset="-122"/>
                <a:ea typeface="楷体_GB2312" pitchFamily="49" charset="-122"/>
              </a:rPr>
              <a:t>		</a:t>
            </a:r>
            <a:r>
              <a:rPr lang="en-US" altLang="zh-CN">
                <a:solidFill>
                  <a:srgbClr val="FF00FF"/>
                </a:solidFill>
                <a:latin typeface="楷体_GB2312" pitchFamily="49" charset="-122"/>
                <a:ea typeface="楷体_GB2312" pitchFamily="49" charset="-122"/>
              </a:rPr>
              <a:t>S(x)</a:t>
            </a:r>
            <a:r>
              <a:rPr lang="zh-CN" altLang="en-US">
                <a:solidFill>
                  <a:srgbClr val="FF00FF"/>
                </a:solidFill>
                <a:latin typeface="楷体_GB2312" pitchFamily="49" charset="-122"/>
                <a:ea typeface="楷体_GB2312" pitchFamily="49" charset="-122"/>
              </a:rPr>
              <a:t>：</a:t>
            </a:r>
            <a:r>
              <a:rPr lang="en-US" altLang="zh-CN">
                <a:solidFill>
                  <a:srgbClr val="FF00FF"/>
                </a:solidFill>
                <a:latin typeface="楷体_GB2312" pitchFamily="49" charset="-122"/>
                <a:ea typeface="楷体_GB2312" pitchFamily="49" charset="-122"/>
              </a:rPr>
              <a:t>x</a:t>
            </a:r>
            <a:r>
              <a:rPr lang="zh-CN" altLang="en-US">
                <a:solidFill>
                  <a:srgbClr val="FF00FF"/>
                </a:solidFill>
                <a:latin typeface="楷体_GB2312" pitchFamily="49" charset="-122"/>
                <a:ea typeface="楷体_GB2312" pitchFamily="49" charset="-122"/>
              </a:rPr>
              <a:t>学习成绩优秀。</a:t>
            </a:r>
          </a:p>
          <a:p>
            <a:pPr>
              <a:buFont typeface="Wingdings" pitchFamily="2" charset="2"/>
              <a:buNone/>
            </a:pPr>
            <a:r>
              <a:rPr lang="zh-CN" altLang="en-US">
                <a:solidFill>
                  <a:srgbClr val="0000FF"/>
                </a:solidFill>
                <a:latin typeface="楷体_GB2312" pitchFamily="49" charset="-122"/>
                <a:ea typeface="楷体_GB2312" pitchFamily="49" charset="-122"/>
              </a:rPr>
              <a:t>则原论断可符号化为：</a:t>
            </a:r>
          </a:p>
          <a:p>
            <a:pP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x)</a:t>
            </a:r>
            <a:r>
              <a:rPr lang="en-US" altLang="zh-CN">
                <a:solidFill>
                  <a:srgbClr val="0000FF"/>
                </a:solidFill>
                <a:latin typeface="楷体_GB2312" pitchFamily="49" charset="-122"/>
                <a:ea typeface="楷体_GB2312" pitchFamily="49" charset="-122"/>
              </a:rPr>
              <a:t>(P(x)→(Q(x)</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R(x))</a:t>
            </a:r>
            <a:r>
              <a:rPr lang="zh-CN" altLang="en-US">
                <a:solidFill>
                  <a:srgbClr val="0000FF"/>
                </a:solidFill>
                <a:latin typeface="楷体_GB2312" pitchFamily="49" charset="-122"/>
                <a:ea typeface="楷体_GB2312" pitchFamily="49" charset="-122"/>
              </a:rPr>
              <a:t>，</a:t>
            </a:r>
          </a:p>
          <a:p>
            <a:pP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x)</a:t>
            </a:r>
            <a:r>
              <a:rPr lang="en-US" altLang="zh-CN">
                <a:solidFill>
                  <a:srgbClr val="0000FF"/>
                </a:solidFill>
                <a:latin typeface="楷体_GB2312" pitchFamily="49" charset="-122"/>
                <a:ea typeface="楷体_GB2312" pitchFamily="49" charset="-122"/>
              </a:rPr>
              <a:t>(P(x)→(R(x)</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S(x)))</a:t>
            </a:r>
            <a:r>
              <a:rPr lang="zh-CN" altLang="en-US">
                <a:solidFill>
                  <a:srgbClr val="0000FF"/>
                </a:solidFill>
                <a:latin typeface="楷体_GB2312" pitchFamily="49" charset="-122"/>
                <a:ea typeface="楷体_GB2312" pitchFamily="49" charset="-122"/>
              </a:rPr>
              <a:t>， </a:t>
            </a:r>
          </a:p>
          <a:p>
            <a:pPr>
              <a:buFont typeface="Wingdings" pitchFamily="2" charset="2"/>
              <a:buNone/>
            </a:pPr>
            <a:r>
              <a:rPr lang="en-US" altLang="en-US">
                <a:solidFill>
                  <a:srgbClr val="0000FF"/>
                </a:solidFill>
                <a:latin typeface="楷体_GB2312" pitchFamily="49" charset="-122"/>
                <a:ea typeface="楷体_GB2312" pitchFamily="49" charset="-122"/>
              </a:rPr>
              <a:t>		</a:t>
            </a:r>
            <a:r>
              <a:rPr lang="en-US" altLang="en-US" noProof="1">
                <a:solidFill>
                  <a:srgbClr val="0000FF"/>
                </a:solidFill>
                <a:latin typeface="楷体_GB2312" pitchFamily="49" charset="-122"/>
                <a:ea typeface="楷体_GB2312" pitchFamily="49" charset="-122"/>
              </a:rPr>
              <a:t>(</a:t>
            </a:r>
            <a:r>
              <a:rPr lang="en-US" altLang="en-US" noProof="1">
                <a:solidFill>
                  <a:srgbClr val="0000FF"/>
                </a:solidFill>
                <a:latin typeface="楷体_GB2312" pitchFamily="49" charset="-122"/>
                <a:ea typeface="楷体_GB2312" pitchFamily="49" charset="-122"/>
                <a:sym typeface="Symbol" pitchFamily="18" charset="2"/>
              </a:rPr>
              <a:t></a:t>
            </a:r>
            <a:r>
              <a:rPr lang="en-US" altLang="en-US" noProof="1">
                <a:solidFill>
                  <a:srgbClr val="0000FF"/>
                </a:solidFill>
                <a:latin typeface="楷体_GB2312" pitchFamily="49" charset="-122"/>
                <a:ea typeface="楷体_GB2312" pitchFamily="49" charset="-122"/>
              </a:rPr>
              <a:t>x)</a:t>
            </a:r>
            <a:r>
              <a:rPr lang="en-US" altLang="zh-CN">
                <a:solidFill>
                  <a:srgbClr val="0000FF"/>
                </a:solidFill>
                <a:latin typeface="楷体_GB2312" pitchFamily="49" charset="-122"/>
                <a:ea typeface="楷体_GB2312" pitchFamily="49" charset="-122"/>
              </a:rPr>
              <a:t>(P(x)∧S(x)),</a:t>
            </a:r>
          </a:p>
          <a:p>
            <a:pPr>
              <a:buFont typeface="Wingdings" pitchFamily="2" charset="2"/>
              <a:buNone/>
            </a:pPr>
            <a:r>
              <a:rPr lang="en-US" altLang="zh-CN">
                <a:solidFill>
                  <a:srgbClr val="0000FF"/>
                </a:solidFill>
                <a:latin typeface="楷体_GB2312" pitchFamily="49" charset="-122"/>
                <a:ea typeface="楷体_GB2312" pitchFamily="49" charset="-122"/>
              </a:rPr>
              <a:t>		 </a:t>
            </a:r>
            <a:r>
              <a:rPr lang="zh-CN" altLang="en-US">
                <a:solidFill>
                  <a:srgbClr val="0000FF"/>
                </a:solidFill>
                <a:sym typeface="Symbol" pitchFamily="18" charset="2"/>
              </a:rPr>
              <a:t>～</a:t>
            </a:r>
            <a:r>
              <a:rPr lang="en-US" altLang="zh-CN">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x)</a:t>
            </a:r>
            <a:r>
              <a:rPr lang="en-US" altLang="zh-CN">
                <a:solidFill>
                  <a:srgbClr val="0000FF"/>
                </a:solidFill>
                <a:latin typeface="楷体_GB2312" pitchFamily="49" charset="-122"/>
                <a:ea typeface="楷体_GB2312" pitchFamily="49" charset="-122"/>
              </a:rPr>
              <a:t>(P(x)→S(x))</a:t>
            </a:r>
          </a:p>
          <a:p>
            <a:pPr>
              <a:buFont typeface="Wingdings" pitchFamily="2" charset="2"/>
              <a:buNone/>
            </a:pPr>
            <a:r>
              <a:rPr lang="en-US" altLang="zh-CN">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sym typeface="Symbol" pitchFamily="18" charset="2"/>
              </a:rPr>
              <a:t>	</a:t>
            </a:r>
            <a:r>
              <a:rPr lang="en-US" altLang="en-US" noProof="1">
                <a:solidFill>
                  <a:srgbClr val="0000FF"/>
                </a:solidFill>
                <a:latin typeface="楷体_GB2312" pitchFamily="49" charset="-122"/>
                <a:ea typeface="楷体_GB2312" pitchFamily="49" charset="-122"/>
              </a:rPr>
              <a:t>(</a:t>
            </a:r>
            <a:r>
              <a:rPr lang="en-US" altLang="en-US" noProof="1">
                <a:solidFill>
                  <a:srgbClr val="0000FF"/>
                </a:solidFill>
                <a:latin typeface="楷体_GB2312" pitchFamily="49" charset="-122"/>
                <a:ea typeface="楷体_GB2312" pitchFamily="49" charset="-122"/>
                <a:sym typeface="Symbol" pitchFamily="18" charset="2"/>
              </a:rPr>
              <a:t></a:t>
            </a:r>
            <a:r>
              <a:rPr lang="en-US" altLang="en-US" noProof="1">
                <a:solidFill>
                  <a:srgbClr val="0000FF"/>
                </a:solidFill>
                <a:latin typeface="楷体_GB2312" pitchFamily="49" charset="-122"/>
                <a:ea typeface="楷体_GB2312" pitchFamily="49" charset="-122"/>
              </a:rPr>
              <a:t>x)</a:t>
            </a:r>
            <a:r>
              <a:rPr lang="en-US" altLang="zh-CN">
                <a:solidFill>
                  <a:srgbClr val="0000FF"/>
                </a:solidFill>
                <a:latin typeface="楷体_GB2312" pitchFamily="49" charset="-122"/>
                <a:ea typeface="楷体_GB2312" pitchFamily="49" charset="-122"/>
              </a:rPr>
              <a:t>(P(x)∧Q(x))</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AC7B515-6670-482E-B2C0-42892D04F28D}"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036B13A-283C-48F4-B716-13F7EA6FE4EE}" type="slidenum">
              <a:rPr lang="en-US" altLang="zh-CN"/>
              <a:pPr/>
              <a:t>95</a:t>
            </a:fld>
            <a:r>
              <a:rPr lang="en-US" altLang="zh-CN"/>
              <a:t>/112</a:t>
            </a:r>
          </a:p>
        </p:txBody>
      </p:sp>
      <p:sp>
        <p:nvSpPr>
          <p:cNvPr id="419842"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2)</a:t>
            </a:r>
          </a:p>
        </p:txBody>
      </p:sp>
      <p:sp>
        <p:nvSpPr>
          <p:cNvPr id="419843" name="Rectangle 3"/>
          <p:cNvSpPr>
            <a:spLocks noGrp="1" noChangeArrowheads="1"/>
          </p:cNvSpPr>
          <p:nvPr>
            <p:ph type="body" idx="1"/>
          </p:nvPr>
        </p:nvSpPr>
        <p:spPr>
          <a:xfrm>
            <a:off x="1066800" y="1166813"/>
            <a:ext cx="7848600" cy="5291137"/>
          </a:xfrm>
        </p:spPr>
        <p:txBody>
          <a:bodyPr/>
          <a:lstStyle/>
          <a:p>
            <a:pPr>
              <a:lnSpc>
                <a:spcPct val="140000"/>
              </a:lnSpc>
              <a:buFont typeface="Wingdings" pitchFamily="2" charset="2"/>
              <a:buNone/>
            </a:pPr>
            <a:r>
              <a:rPr lang="zh-CN" altLang="en-US"/>
              <a:t>证明：</a:t>
            </a:r>
            <a:r>
              <a:rPr lang="en-US" altLang="zh-CN" sz="2400">
                <a:solidFill>
                  <a:srgbClr val="FF00FF"/>
                </a:solidFill>
              </a:rPr>
              <a:t>(1) </a:t>
            </a:r>
            <a:r>
              <a:rPr lang="zh-CN" altLang="en-US" sz="2400">
                <a:solidFill>
                  <a:srgbClr val="FF00FF"/>
                </a:solidFill>
                <a:sym typeface="Symbol" pitchFamily="18" charset="2"/>
              </a:rPr>
              <a:t>～</a:t>
            </a:r>
            <a:r>
              <a:rPr lang="en-US" altLang="zh-CN" sz="2400">
                <a:solidFill>
                  <a:srgbClr val="FF00FF"/>
                </a:solidFill>
              </a:rPr>
              <a:t>(</a:t>
            </a:r>
            <a:r>
              <a:rPr lang="en-US" altLang="zh-CN" sz="2400">
                <a:solidFill>
                  <a:srgbClr val="FF00FF"/>
                </a:solidFill>
                <a:sym typeface="Symbol" pitchFamily="18" charset="2"/>
              </a:rPr>
              <a:t>x)</a:t>
            </a:r>
            <a:r>
              <a:rPr lang="en-US" altLang="zh-CN" sz="2400">
                <a:solidFill>
                  <a:srgbClr val="FF00FF"/>
                </a:solidFill>
              </a:rPr>
              <a:t>(P(x)→S(x))      P</a:t>
            </a:r>
          </a:p>
          <a:p>
            <a:pPr>
              <a:lnSpc>
                <a:spcPct val="140000"/>
              </a:lnSpc>
              <a:buFont typeface="Wingdings" pitchFamily="2" charset="2"/>
              <a:buNone/>
            </a:pPr>
            <a:r>
              <a:rPr lang="en-US" altLang="zh-CN" sz="2400">
                <a:solidFill>
                  <a:srgbClr val="FF00FF"/>
                </a:solidFill>
              </a:rPr>
              <a:t>		(2) </a:t>
            </a:r>
            <a:r>
              <a:rPr lang="en-US" altLang="en-US" sz="2400" noProof="1">
                <a:solidFill>
                  <a:srgbClr val="FF00FF"/>
                </a:solidFill>
              </a:rPr>
              <a:t>(</a:t>
            </a:r>
            <a:r>
              <a:rPr lang="en-US" altLang="en-US" sz="2400" noProof="1">
                <a:solidFill>
                  <a:srgbClr val="FF00FF"/>
                </a:solidFill>
                <a:sym typeface="Symbol" pitchFamily="18" charset="2"/>
              </a:rPr>
              <a:t></a:t>
            </a:r>
            <a:r>
              <a:rPr lang="en-US" altLang="en-US" sz="2400" noProof="1">
                <a:solidFill>
                  <a:srgbClr val="FF00FF"/>
                </a:solidFill>
              </a:rPr>
              <a:t>x)</a:t>
            </a:r>
            <a:r>
              <a:rPr lang="en-US" altLang="zh-CN" sz="2400">
                <a:solidFill>
                  <a:srgbClr val="FF00FF"/>
                </a:solidFill>
              </a:rPr>
              <a:t>(P(x)∧</a:t>
            </a:r>
            <a:r>
              <a:rPr lang="zh-CN" altLang="en-US" sz="2400">
                <a:solidFill>
                  <a:srgbClr val="FF00FF"/>
                </a:solidFill>
                <a:sym typeface="Symbol" pitchFamily="18" charset="2"/>
              </a:rPr>
              <a:t>～</a:t>
            </a:r>
            <a:r>
              <a:rPr lang="en-US" altLang="zh-CN" sz="2400">
                <a:solidFill>
                  <a:srgbClr val="FF00FF"/>
                </a:solidFill>
              </a:rPr>
              <a:t>S(x))      T,(1),E</a:t>
            </a:r>
          </a:p>
          <a:p>
            <a:pPr>
              <a:lnSpc>
                <a:spcPct val="140000"/>
              </a:lnSpc>
              <a:buFont typeface="Wingdings" pitchFamily="2" charset="2"/>
              <a:buNone/>
            </a:pPr>
            <a:r>
              <a:rPr lang="en-US" altLang="zh-CN" sz="2400">
                <a:solidFill>
                  <a:srgbClr val="FF00FF"/>
                </a:solidFill>
              </a:rPr>
              <a:t>		(3) P(c)∧</a:t>
            </a:r>
            <a:r>
              <a:rPr lang="zh-CN" altLang="en-US" sz="2400">
                <a:solidFill>
                  <a:srgbClr val="FF00FF"/>
                </a:solidFill>
                <a:sym typeface="Symbol" pitchFamily="18" charset="2"/>
              </a:rPr>
              <a:t>～</a:t>
            </a:r>
            <a:r>
              <a:rPr lang="en-US" altLang="zh-CN" sz="2400">
                <a:solidFill>
                  <a:srgbClr val="FF00FF"/>
                </a:solidFill>
              </a:rPr>
              <a:t>S(c)            ES,(2)</a:t>
            </a:r>
          </a:p>
          <a:p>
            <a:pPr>
              <a:lnSpc>
                <a:spcPct val="140000"/>
              </a:lnSpc>
              <a:buFont typeface="Wingdings" pitchFamily="2" charset="2"/>
              <a:buNone/>
            </a:pPr>
            <a:r>
              <a:rPr lang="en-US" altLang="zh-CN" sz="2400">
                <a:solidFill>
                  <a:srgbClr val="FF00FF"/>
                </a:solidFill>
              </a:rPr>
              <a:t>		(4) P(c)                    T,(3),I</a:t>
            </a:r>
          </a:p>
          <a:p>
            <a:pPr>
              <a:lnSpc>
                <a:spcPct val="140000"/>
              </a:lnSpc>
              <a:buFont typeface="Wingdings" pitchFamily="2" charset="2"/>
              <a:buNone/>
            </a:pPr>
            <a:r>
              <a:rPr lang="en-US" altLang="zh-CN" sz="2400"/>
              <a:t>		</a:t>
            </a:r>
            <a:r>
              <a:rPr lang="en-US" altLang="zh-CN" sz="2400">
                <a:solidFill>
                  <a:srgbClr val="B2B2B2"/>
                </a:solidFill>
              </a:rPr>
              <a:t>(5) (</a:t>
            </a:r>
            <a:r>
              <a:rPr lang="en-US" altLang="zh-CN" sz="2400">
                <a:solidFill>
                  <a:srgbClr val="B2B2B2"/>
                </a:solidFill>
                <a:sym typeface="Symbol" pitchFamily="18" charset="2"/>
              </a:rPr>
              <a:t>x)</a:t>
            </a:r>
            <a:r>
              <a:rPr lang="en-US" altLang="zh-CN" sz="2400">
                <a:solidFill>
                  <a:srgbClr val="B2B2B2"/>
                </a:solidFill>
              </a:rPr>
              <a:t>(P(x)→(Q(x)</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rPr>
              <a:t>R(x)) P</a:t>
            </a:r>
          </a:p>
          <a:p>
            <a:pPr>
              <a:lnSpc>
                <a:spcPct val="140000"/>
              </a:lnSpc>
              <a:buFont typeface="Wingdings" pitchFamily="2" charset="2"/>
              <a:buNone/>
            </a:pPr>
            <a:r>
              <a:rPr lang="en-US" altLang="zh-CN" sz="2400">
                <a:solidFill>
                  <a:srgbClr val="B2B2B2"/>
                </a:solidFill>
              </a:rPr>
              <a:t>		(6) P(c)→</a:t>
            </a:r>
            <a:r>
              <a:rPr lang="zh-CN" altLang="en-US" sz="2400">
                <a:solidFill>
                  <a:srgbClr val="B2B2B2"/>
                </a:solidFill>
              </a:rPr>
              <a:t>（</a:t>
            </a:r>
            <a:r>
              <a:rPr lang="en-US" altLang="zh-CN" sz="2400">
                <a:solidFill>
                  <a:srgbClr val="B2B2B2"/>
                </a:solidFill>
              </a:rPr>
              <a:t>Q(c)</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rPr>
              <a:t>R(c)</a:t>
            </a:r>
            <a:r>
              <a:rPr lang="zh-CN" altLang="en-US" sz="2400">
                <a:solidFill>
                  <a:srgbClr val="B2B2B2"/>
                </a:solidFill>
              </a:rPr>
              <a:t>）    </a:t>
            </a:r>
            <a:r>
              <a:rPr lang="en-US" altLang="zh-CN" sz="2400">
                <a:solidFill>
                  <a:srgbClr val="B2B2B2"/>
                </a:solidFill>
              </a:rPr>
              <a:t>US,(5)</a:t>
            </a:r>
          </a:p>
          <a:p>
            <a:pPr>
              <a:lnSpc>
                <a:spcPct val="140000"/>
              </a:lnSpc>
              <a:buFont typeface="Wingdings" pitchFamily="2" charset="2"/>
              <a:buNone/>
            </a:pPr>
            <a:r>
              <a:rPr lang="en-US" altLang="zh-CN" sz="2400">
                <a:solidFill>
                  <a:srgbClr val="B2B2B2"/>
                </a:solidFill>
              </a:rPr>
              <a:t>		(7) Q(c)</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rPr>
              <a:t>R(c)              T,(4),(6),I</a:t>
            </a:r>
          </a:p>
          <a:p>
            <a:pPr>
              <a:lnSpc>
                <a:spcPct val="140000"/>
              </a:lnSpc>
              <a:buFont typeface="Wingdings" pitchFamily="2" charset="2"/>
              <a:buNone/>
            </a:pPr>
            <a:r>
              <a:rPr lang="en-US" altLang="zh-CN" sz="2400">
                <a:solidFill>
                  <a:srgbClr val="B2B2B2"/>
                </a:solidFill>
              </a:rPr>
              <a:t>		(8)(</a:t>
            </a:r>
            <a:r>
              <a:rPr lang="en-US" altLang="zh-CN" sz="2400">
                <a:solidFill>
                  <a:srgbClr val="B2B2B2"/>
                </a:solidFill>
                <a:sym typeface="Symbol" pitchFamily="18" charset="2"/>
              </a:rPr>
              <a:t>x)</a:t>
            </a:r>
            <a:r>
              <a:rPr lang="en-US" altLang="zh-CN" sz="2400">
                <a:solidFill>
                  <a:srgbClr val="B2B2B2"/>
                </a:solidFill>
              </a:rPr>
              <a:t>(P(x)→(R(x)</a:t>
            </a:r>
            <a:r>
              <a:rPr lang="en-US" altLang="zh-CN" sz="2400">
                <a:solidFill>
                  <a:srgbClr val="B2B2B2"/>
                </a:solidFill>
                <a:sym typeface="Symbol" pitchFamily="18" charset="2"/>
              </a:rPr>
              <a:t></a:t>
            </a:r>
            <a:r>
              <a:rPr lang="en-US" altLang="zh-CN" sz="2400">
                <a:solidFill>
                  <a:srgbClr val="B2B2B2"/>
                </a:solidFill>
              </a:rPr>
              <a:t>S(x))) P</a:t>
            </a:r>
          </a:p>
          <a:p>
            <a:pPr>
              <a:lnSpc>
                <a:spcPct val="140000"/>
              </a:lnSpc>
              <a:buFont typeface="Wingdings" pitchFamily="2" charset="2"/>
              <a:buNone/>
            </a:pPr>
            <a:r>
              <a:rPr lang="en-US" altLang="zh-CN" sz="2400">
                <a:solidFill>
                  <a:srgbClr val="B2B2B2"/>
                </a:solidFill>
              </a:rPr>
              <a:t>		(9) P(c)→(R(c)</a:t>
            </a:r>
            <a:r>
              <a:rPr lang="en-US" altLang="zh-CN" sz="2400">
                <a:solidFill>
                  <a:srgbClr val="B2B2B2"/>
                </a:solidFill>
                <a:sym typeface="Symbol" pitchFamily="18" charset="2"/>
              </a:rPr>
              <a:t></a:t>
            </a:r>
            <a:r>
              <a:rPr lang="en-US" altLang="zh-CN" sz="2400">
                <a:solidFill>
                  <a:srgbClr val="B2B2B2"/>
                </a:solidFill>
              </a:rPr>
              <a:t>S(c))      US</a:t>
            </a:r>
            <a:r>
              <a:rPr lang="zh-CN" altLang="en-US" sz="2400">
                <a:solidFill>
                  <a:srgbClr val="B2B2B2"/>
                </a:solidFill>
              </a:rPr>
              <a:t>，（</a:t>
            </a:r>
            <a:r>
              <a:rPr lang="en-US" altLang="zh-CN" sz="2400">
                <a:solidFill>
                  <a:srgbClr val="B2B2B2"/>
                </a:solidFill>
              </a:rPr>
              <a:t>8</a:t>
            </a:r>
            <a:r>
              <a:rPr lang="zh-CN" altLang="en-US" sz="2400">
                <a:solidFill>
                  <a:srgbClr val="B2B2B2"/>
                </a:solidFill>
              </a:rPr>
              <a:t>）</a:t>
            </a:r>
          </a:p>
          <a:p>
            <a:pPr>
              <a:lnSpc>
                <a:spcPct val="140000"/>
              </a:lnSpc>
              <a:buFont typeface="Wingdings" pitchFamily="2" charset="2"/>
              <a:buNone/>
            </a:pPr>
            <a:r>
              <a:rPr lang="zh-CN" altLang="en-US" sz="2400">
                <a:solidFill>
                  <a:srgbClr val="B2B2B2"/>
                </a:solidFill>
              </a:rPr>
              <a:t>		</a:t>
            </a:r>
            <a:r>
              <a:rPr lang="en-US" altLang="zh-CN" sz="2400">
                <a:solidFill>
                  <a:srgbClr val="B2B2B2"/>
                </a:solidFill>
              </a:rPr>
              <a:t>(10) R(c)</a:t>
            </a:r>
            <a:r>
              <a:rPr lang="en-US" altLang="zh-CN" sz="2400">
                <a:solidFill>
                  <a:srgbClr val="B2B2B2"/>
                </a:solidFill>
                <a:sym typeface="Symbol" pitchFamily="18" charset="2"/>
              </a:rPr>
              <a:t></a:t>
            </a:r>
            <a:r>
              <a:rPr lang="en-US" altLang="zh-CN" sz="2400">
                <a:solidFill>
                  <a:srgbClr val="B2B2B2"/>
                </a:solidFill>
              </a:rPr>
              <a:t>S(c)             T,(4),(9),I</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729DAA3-149A-445E-BB74-153C3A11E1E7}"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4EBB366-107C-45AE-A7F6-B9752CB50DF1}" type="slidenum">
              <a:rPr lang="en-US" altLang="zh-CN"/>
              <a:pPr/>
              <a:t>96</a:t>
            </a:fld>
            <a:r>
              <a:rPr lang="en-US" altLang="zh-CN"/>
              <a:t>/112</a:t>
            </a:r>
          </a:p>
        </p:txBody>
      </p:sp>
      <p:sp>
        <p:nvSpPr>
          <p:cNvPr id="465922"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2)</a:t>
            </a:r>
          </a:p>
        </p:txBody>
      </p:sp>
      <p:sp>
        <p:nvSpPr>
          <p:cNvPr id="465923" name="Rectangle 3"/>
          <p:cNvSpPr>
            <a:spLocks noGrp="1" noChangeArrowheads="1"/>
          </p:cNvSpPr>
          <p:nvPr>
            <p:ph type="body" idx="1"/>
          </p:nvPr>
        </p:nvSpPr>
        <p:spPr>
          <a:xfrm>
            <a:off x="1066800" y="1166813"/>
            <a:ext cx="7848600" cy="5291137"/>
          </a:xfrm>
        </p:spPr>
        <p:txBody>
          <a:bodyPr/>
          <a:lstStyle/>
          <a:p>
            <a:pPr>
              <a:lnSpc>
                <a:spcPct val="140000"/>
              </a:lnSpc>
              <a:buFont typeface="Wingdings" pitchFamily="2" charset="2"/>
              <a:buNone/>
            </a:pPr>
            <a:r>
              <a:rPr lang="zh-CN" altLang="en-US"/>
              <a:t>证明：</a:t>
            </a:r>
            <a:r>
              <a:rPr lang="en-US" altLang="zh-CN" sz="2400"/>
              <a:t>(1) </a:t>
            </a:r>
            <a:r>
              <a:rPr lang="zh-CN" altLang="en-US" sz="2400">
                <a:sym typeface="Symbol" pitchFamily="18" charset="2"/>
              </a:rPr>
              <a:t>～</a:t>
            </a:r>
            <a:r>
              <a:rPr lang="en-US" altLang="zh-CN" sz="2400"/>
              <a:t>(</a:t>
            </a:r>
            <a:r>
              <a:rPr lang="en-US" altLang="zh-CN" sz="2400">
                <a:sym typeface="Symbol" pitchFamily="18" charset="2"/>
              </a:rPr>
              <a:t>x)</a:t>
            </a:r>
            <a:r>
              <a:rPr lang="en-US" altLang="zh-CN" sz="2400"/>
              <a:t>(P(x)→S(x))      P</a:t>
            </a:r>
          </a:p>
          <a:p>
            <a:pPr>
              <a:lnSpc>
                <a:spcPct val="140000"/>
              </a:lnSpc>
              <a:buFont typeface="Wingdings" pitchFamily="2" charset="2"/>
              <a:buNone/>
            </a:pPr>
            <a:r>
              <a:rPr lang="en-US" altLang="zh-CN" sz="2400"/>
              <a:t>		(2) </a:t>
            </a:r>
            <a:r>
              <a:rPr lang="en-US" altLang="en-US" sz="2400" noProof="1"/>
              <a:t>(</a:t>
            </a:r>
            <a:r>
              <a:rPr lang="en-US" altLang="en-US" sz="2400" noProof="1">
                <a:sym typeface="Symbol" pitchFamily="18" charset="2"/>
              </a:rPr>
              <a:t></a:t>
            </a:r>
            <a:r>
              <a:rPr lang="en-US" altLang="en-US" sz="2400" noProof="1"/>
              <a:t>x)</a:t>
            </a:r>
            <a:r>
              <a:rPr lang="en-US" altLang="zh-CN" sz="2400"/>
              <a:t>(P(x)∧</a:t>
            </a:r>
            <a:r>
              <a:rPr lang="zh-CN" altLang="en-US" sz="2400">
                <a:sym typeface="Symbol" pitchFamily="18" charset="2"/>
              </a:rPr>
              <a:t>～</a:t>
            </a:r>
            <a:r>
              <a:rPr lang="en-US" altLang="zh-CN" sz="2400"/>
              <a:t>S(x))      T,(1),E</a:t>
            </a:r>
          </a:p>
          <a:p>
            <a:pPr>
              <a:lnSpc>
                <a:spcPct val="140000"/>
              </a:lnSpc>
              <a:buFont typeface="Wingdings" pitchFamily="2" charset="2"/>
              <a:buNone/>
            </a:pPr>
            <a:r>
              <a:rPr lang="en-US" altLang="zh-CN" sz="2400"/>
              <a:t>		(3) P(c)∧</a:t>
            </a:r>
            <a:r>
              <a:rPr lang="zh-CN" altLang="en-US" sz="2400">
                <a:sym typeface="Symbol" pitchFamily="18" charset="2"/>
              </a:rPr>
              <a:t>～</a:t>
            </a:r>
            <a:r>
              <a:rPr lang="en-US" altLang="zh-CN" sz="2400"/>
              <a:t>S(c)            ES,(2)</a:t>
            </a:r>
          </a:p>
          <a:p>
            <a:pPr>
              <a:lnSpc>
                <a:spcPct val="140000"/>
              </a:lnSpc>
              <a:buFont typeface="Wingdings" pitchFamily="2" charset="2"/>
              <a:buNone/>
            </a:pPr>
            <a:r>
              <a:rPr lang="en-US" altLang="zh-CN" sz="2400"/>
              <a:t>		(4) P(c)                    T,(3),I</a:t>
            </a:r>
          </a:p>
          <a:p>
            <a:pPr>
              <a:lnSpc>
                <a:spcPct val="140000"/>
              </a:lnSpc>
              <a:buFont typeface="Wingdings" pitchFamily="2" charset="2"/>
              <a:buNone/>
            </a:pPr>
            <a:r>
              <a:rPr lang="en-US" altLang="zh-CN" sz="2400"/>
              <a:t>		</a:t>
            </a:r>
            <a:r>
              <a:rPr lang="en-US" altLang="zh-CN" sz="2400">
                <a:solidFill>
                  <a:srgbClr val="0000FF"/>
                </a:solidFill>
              </a:rPr>
              <a:t>(5) (</a:t>
            </a:r>
            <a:r>
              <a:rPr lang="en-US" altLang="zh-CN" sz="2400">
                <a:solidFill>
                  <a:srgbClr val="0000FF"/>
                </a:solidFill>
                <a:sym typeface="Symbol" pitchFamily="18" charset="2"/>
              </a:rPr>
              <a:t>x)</a:t>
            </a:r>
            <a:r>
              <a:rPr lang="en-US" altLang="zh-CN" sz="2400">
                <a:solidFill>
                  <a:srgbClr val="0000FF"/>
                </a:solidFill>
              </a:rPr>
              <a:t>(P(x)→(Q(x)</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rPr>
              <a:t>R(x)) P</a:t>
            </a:r>
          </a:p>
          <a:p>
            <a:pPr>
              <a:lnSpc>
                <a:spcPct val="140000"/>
              </a:lnSpc>
              <a:buFont typeface="Wingdings" pitchFamily="2" charset="2"/>
              <a:buNone/>
            </a:pPr>
            <a:r>
              <a:rPr lang="en-US" altLang="zh-CN" sz="2400">
                <a:solidFill>
                  <a:srgbClr val="0000FF"/>
                </a:solidFill>
              </a:rPr>
              <a:t>		(6) P(c)→</a:t>
            </a:r>
            <a:r>
              <a:rPr lang="zh-CN" altLang="en-US" sz="2400">
                <a:solidFill>
                  <a:srgbClr val="0000FF"/>
                </a:solidFill>
              </a:rPr>
              <a:t>（</a:t>
            </a:r>
            <a:r>
              <a:rPr lang="en-US" altLang="zh-CN" sz="2400">
                <a:solidFill>
                  <a:srgbClr val="0000FF"/>
                </a:solidFill>
              </a:rPr>
              <a:t>Q(c)</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rPr>
              <a:t>R(c)</a:t>
            </a:r>
            <a:r>
              <a:rPr lang="zh-CN" altLang="en-US" sz="2400">
                <a:solidFill>
                  <a:srgbClr val="0000FF"/>
                </a:solidFill>
              </a:rPr>
              <a:t>）    </a:t>
            </a:r>
            <a:r>
              <a:rPr lang="en-US" altLang="zh-CN" sz="2400">
                <a:solidFill>
                  <a:srgbClr val="0000FF"/>
                </a:solidFill>
              </a:rPr>
              <a:t>US,(5)</a:t>
            </a:r>
          </a:p>
          <a:p>
            <a:pPr>
              <a:lnSpc>
                <a:spcPct val="140000"/>
              </a:lnSpc>
              <a:buFont typeface="Wingdings" pitchFamily="2" charset="2"/>
              <a:buNone/>
            </a:pPr>
            <a:r>
              <a:rPr lang="en-US" altLang="zh-CN" sz="2400">
                <a:solidFill>
                  <a:srgbClr val="0000FF"/>
                </a:solidFill>
              </a:rPr>
              <a:t>		(7) Q(c)</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rPr>
              <a:t>R(c)              T,(4),(6),I</a:t>
            </a:r>
          </a:p>
          <a:p>
            <a:pPr>
              <a:lnSpc>
                <a:spcPct val="140000"/>
              </a:lnSpc>
              <a:buFont typeface="Wingdings" pitchFamily="2" charset="2"/>
              <a:buNone/>
            </a:pPr>
            <a:r>
              <a:rPr lang="en-US" altLang="zh-CN" sz="2400"/>
              <a:t>		</a:t>
            </a:r>
            <a:r>
              <a:rPr lang="en-US" altLang="zh-CN" sz="2400">
                <a:solidFill>
                  <a:srgbClr val="B2B2B2"/>
                </a:solidFill>
              </a:rPr>
              <a:t>(8)(</a:t>
            </a:r>
            <a:r>
              <a:rPr lang="en-US" altLang="zh-CN" sz="2400">
                <a:solidFill>
                  <a:srgbClr val="B2B2B2"/>
                </a:solidFill>
                <a:sym typeface="Symbol" pitchFamily="18" charset="2"/>
              </a:rPr>
              <a:t>x)</a:t>
            </a:r>
            <a:r>
              <a:rPr lang="en-US" altLang="zh-CN" sz="2400">
                <a:solidFill>
                  <a:srgbClr val="B2B2B2"/>
                </a:solidFill>
              </a:rPr>
              <a:t>(P(x)→(R(x)</a:t>
            </a:r>
            <a:r>
              <a:rPr lang="en-US" altLang="zh-CN" sz="2400">
                <a:solidFill>
                  <a:srgbClr val="B2B2B2"/>
                </a:solidFill>
                <a:sym typeface="Symbol" pitchFamily="18" charset="2"/>
              </a:rPr>
              <a:t></a:t>
            </a:r>
            <a:r>
              <a:rPr lang="en-US" altLang="zh-CN" sz="2400">
                <a:solidFill>
                  <a:srgbClr val="B2B2B2"/>
                </a:solidFill>
              </a:rPr>
              <a:t>S(x))) P</a:t>
            </a:r>
          </a:p>
          <a:p>
            <a:pPr>
              <a:lnSpc>
                <a:spcPct val="140000"/>
              </a:lnSpc>
              <a:buFont typeface="Wingdings" pitchFamily="2" charset="2"/>
              <a:buNone/>
            </a:pPr>
            <a:r>
              <a:rPr lang="en-US" altLang="zh-CN" sz="2400">
                <a:solidFill>
                  <a:srgbClr val="B2B2B2"/>
                </a:solidFill>
              </a:rPr>
              <a:t>		(9) P(c)→(R(c)</a:t>
            </a:r>
            <a:r>
              <a:rPr lang="en-US" altLang="zh-CN" sz="2400">
                <a:solidFill>
                  <a:srgbClr val="B2B2B2"/>
                </a:solidFill>
                <a:sym typeface="Symbol" pitchFamily="18" charset="2"/>
              </a:rPr>
              <a:t></a:t>
            </a:r>
            <a:r>
              <a:rPr lang="en-US" altLang="zh-CN" sz="2400">
                <a:solidFill>
                  <a:srgbClr val="B2B2B2"/>
                </a:solidFill>
              </a:rPr>
              <a:t>S(c))      US</a:t>
            </a:r>
            <a:r>
              <a:rPr lang="zh-CN" altLang="en-US" sz="2400">
                <a:solidFill>
                  <a:srgbClr val="B2B2B2"/>
                </a:solidFill>
              </a:rPr>
              <a:t>，（</a:t>
            </a:r>
            <a:r>
              <a:rPr lang="en-US" altLang="zh-CN" sz="2400">
                <a:solidFill>
                  <a:srgbClr val="B2B2B2"/>
                </a:solidFill>
              </a:rPr>
              <a:t>8</a:t>
            </a:r>
            <a:r>
              <a:rPr lang="zh-CN" altLang="en-US" sz="2400">
                <a:solidFill>
                  <a:srgbClr val="B2B2B2"/>
                </a:solidFill>
              </a:rPr>
              <a:t>）</a:t>
            </a:r>
          </a:p>
          <a:p>
            <a:pPr>
              <a:lnSpc>
                <a:spcPct val="140000"/>
              </a:lnSpc>
              <a:buFont typeface="Wingdings" pitchFamily="2" charset="2"/>
              <a:buNone/>
            </a:pPr>
            <a:r>
              <a:rPr lang="zh-CN" altLang="en-US" sz="2400">
                <a:solidFill>
                  <a:srgbClr val="B2B2B2"/>
                </a:solidFill>
              </a:rPr>
              <a:t>		</a:t>
            </a:r>
            <a:r>
              <a:rPr lang="en-US" altLang="zh-CN" sz="2400">
                <a:solidFill>
                  <a:srgbClr val="B2B2B2"/>
                </a:solidFill>
              </a:rPr>
              <a:t>(10) R(c)</a:t>
            </a:r>
            <a:r>
              <a:rPr lang="en-US" altLang="zh-CN" sz="2400">
                <a:solidFill>
                  <a:srgbClr val="B2B2B2"/>
                </a:solidFill>
                <a:sym typeface="Symbol" pitchFamily="18" charset="2"/>
              </a:rPr>
              <a:t></a:t>
            </a:r>
            <a:r>
              <a:rPr lang="en-US" altLang="zh-CN" sz="2400">
                <a:solidFill>
                  <a:srgbClr val="B2B2B2"/>
                </a:solidFill>
              </a:rPr>
              <a:t>S(c)             T,(4),(9),I</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60DE3FA-FECA-4F1D-A44F-B43CEBA4747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2940343-6328-4A7A-8277-69F5EAB3CAED}" type="slidenum">
              <a:rPr lang="en-US" altLang="zh-CN"/>
              <a:pPr/>
              <a:t>97</a:t>
            </a:fld>
            <a:r>
              <a:rPr lang="en-US" altLang="zh-CN"/>
              <a:t>/112</a:t>
            </a:r>
          </a:p>
        </p:txBody>
      </p:sp>
      <p:sp>
        <p:nvSpPr>
          <p:cNvPr id="466946"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2)</a:t>
            </a:r>
          </a:p>
        </p:txBody>
      </p:sp>
      <p:sp>
        <p:nvSpPr>
          <p:cNvPr id="466947" name="Rectangle 3"/>
          <p:cNvSpPr>
            <a:spLocks noGrp="1" noChangeArrowheads="1"/>
          </p:cNvSpPr>
          <p:nvPr>
            <p:ph type="body" idx="1"/>
          </p:nvPr>
        </p:nvSpPr>
        <p:spPr>
          <a:xfrm>
            <a:off x="1066800" y="1166813"/>
            <a:ext cx="7848600" cy="5291137"/>
          </a:xfrm>
        </p:spPr>
        <p:txBody>
          <a:bodyPr/>
          <a:lstStyle/>
          <a:p>
            <a:pPr>
              <a:lnSpc>
                <a:spcPct val="140000"/>
              </a:lnSpc>
              <a:buFont typeface="Wingdings" pitchFamily="2" charset="2"/>
              <a:buNone/>
            </a:pPr>
            <a:r>
              <a:rPr lang="zh-CN" altLang="en-US"/>
              <a:t>证明：</a:t>
            </a:r>
            <a:r>
              <a:rPr lang="en-US" altLang="zh-CN" sz="2400"/>
              <a:t>(1) </a:t>
            </a:r>
            <a:r>
              <a:rPr lang="zh-CN" altLang="en-US" sz="2400">
                <a:sym typeface="Symbol" pitchFamily="18" charset="2"/>
              </a:rPr>
              <a:t>～</a:t>
            </a:r>
            <a:r>
              <a:rPr lang="en-US" altLang="zh-CN" sz="2400"/>
              <a:t>(</a:t>
            </a:r>
            <a:r>
              <a:rPr lang="en-US" altLang="zh-CN" sz="2400">
                <a:sym typeface="Symbol" pitchFamily="18" charset="2"/>
              </a:rPr>
              <a:t>x)</a:t>
            </a:r>
            <a:r>
              <a:rPr lang="en-US" altLang="zh-CN" sz="2400"/>
              <a:t>(P(x)→S(x))      P</a:t>
            </a:r>
          </a:p>
          <a:p>
            <a:pPr>
              <a:lnSpc>
                <a:spcPct val="140000"/>
              </a:lnSpc>
              <a:buFont typeface="Wingdings" pitchFamily="2" charset="2"/>
              <a:buNone/>
            </a:pPr>
            <a:r>
              <a:rPr lang="en-US" altLang="zh-CN" sz="2400"/>
              <a:t>		(2) </a:t>
            </a:r>
            <a:r>
              <a:rPr lang="en-US" altLang="en-US" sz="2400" noProof="1"/>
              <a:t>(</a:t>
            </a:r>
            <a:r>
              <a:rPr lang="en-US" altLang="en-US" sz="2400" noProof="1">
                <a:sym typeface="Symbol" pitchFamily="18" charset="2"/>
              </a:rPr>
              <a:t></a:t>
            </a:r>
            <a:r>
              <a:rPr lang="en-US" altLang="en-US" sz="2400" noProof="1"/>
              <a:t>x)</a:t>
            </a:r>
            <a:r>
              <a:rPr lang="en-US" altLang="zh-CN" sz="2400"/>
              <a:t>(P(x)∧</a:t>
            </a:r>
            <a:r>
              <a:rPr lang="zh-CN" altLang="en-US" sz="2400">
                <a:sym typeface="Symbol" pitchFamily="18" charset="2"/>
              </a:rPr>
              <a:t>～</a:t>
            </a:r>
            <a:r>
              <a:rPr lang="en-US" altLang="zh-CN" sz="2400"/>
              <a:t>S(x))      T,(1),E</a:t>
            </a:r>
          </a:p>
          <a:p>
            <a:pPr>
              <a:lnSpc>
                <a:spcPct val="140000"/>
              </a:lnSpc>
              <a:buFont typeface="Wingdings" pitchFamily="2" charset="2"/>
              <a:buNone/>
            </a:pPr>
            <a:r>
              <a:rPr lang="en-US" altLang="zh-CN" sz="2400"/>
              <a:t>		(3) P(c)∧</a:t>
            </a:r>
            <a:r>
              <a:rPr lang="zh-CN" altLang="en-US" sz="2400">
                <a:sym typeface="Symbol" pitchFamily="18" charset="2"/>
              </a:rPr>
              <a:t>～</a:t>
            </a:r>
            <a:r>
              <a:rPr lang="en-US" altLang="zh-CN" sz="2400"/>
              <a:t>S(c)            ES,(2)</a:t>
            </a:r>
          </a:p>
          <a:p>
            <a:pPr>
              <a:lnSpc>
                <a:spcPct val="140000"/>
              </a:lnSpc>
              <a:buFont typeface="Wingdings" pitchFamily="2" charset="2"/>
              <a:buNone/>
            </a:pPr>
            <a:r>
              <a:rPr lang="en-US" altLang="zh-CN" sz="2400"/>
              <a:t>		(4)</a:t>
            </a:r>
            <a:r>
              <a:rPr lang="en-US" altLang="zh-CN" sz="2400">
                <a:solidFill>
                  <a:srgbClr val="FF00FF"/>
                </a:solidFill>
              </a:rPr>
              <a:t> </a:t>
            </a:r>
            <a:r>
              <a:rPr lang="en-US" altLang="zh-CN" sz="2400"/>
              <a:t>P(c)                    T,(3),I</a:t>
            </a:r>
          </a:p>
          <a:p>
            <a:pPr>
              <a:lnSpc>
                <a:spcPct val="140000"/>
              </a:lnSpc>
              <a:buFont typeface="Wingdings" pitchFamily="2" charset="2"/>
              <a:buNone/>
            </a:pPr>
            <a:r>
              <a:rPr lang="en-US" altLang="zh-CN" sz="2400"/>
              <a:t>		</a:t>
            </a:r>
            <a:r>
              <a:rPr lang="en-US" altLang="zh-CN" sz="2400">
                <a:solidFill>
                  <a:srgbClr val="0000FF"/>
                </a:solidFill>
              </a:rPr>
              <a:t>(5) </a:t>
            </a:r>
            <a:r>
              <a:rPr lang="en-US" altLang="zh-CN" sz="2400"/>
              <a:t>(</a:t>
            </a:r>
            <a:r>
              <a:rPr lang="en-US" altLang="zh-CN" sz="2400">
                <a:sym typeface="Symbol" pitchFamily="18" charset="2"/>
              </a:rPr>
              <a:t>x)</a:t>
            </a:r>
            <a:r>
              <a:rPr lang="en-US" altLang="zh-CN" sz="2400"/>
              <a:t>(P(x)→(Q(x)</a:t>
            </a:r>
            <a:r>
              <a:rPr lang="en-US" altLang="zh-CN" sz="2400">
                <a:latin typeface="楷体_GB2312" pitchFamily="49" charset="-122"/>
                <a:ea typeface="楷体_GB2312" pitchFamily="49" charset="-122"/>
                <a:sym typeface="Symbol" pitchFamily="18" charset="2"/>
              </a:rPr>
              <a:t></a:t>
            </a:r>
            <a:r>
              <a:rPr lang="en-US" altLang="zh-CN" sz="2400"/>
              <a:t>R(x)) P</a:t>
            </a:r>
          </a:p>
          <a:p>
            <a:pPr>
              <a:lnSpc>
                <a:spcPct val="140000"/>
              </a:lnSpc>
              <a:buFont typeface="Wingdings" pitchFamily="2" charset="2"/>
              <a:buNone/>
            </a:pPr>
            <a:r>
              <a:rPr lang="en-US" altLang="zh-CN" sz="2400">
                <a:solidFill>
                  <a:srgbClr val="0000FF"/>
                </a:solidFill>
              </a:rPr>
              <a:t>		(6) </a:t>
            </a:r>
            <a:r>
              <a:rPr lang="en-US" altLang="zh-CN" sz="2400"/>
              <a:t>P(c)→</a:t>
            </a:r>
            <a:r>
              <a:rPr lang="zh-CN" altLang="en-US" sz="2400"/>
              <a:t>（</a:t>
            </a:r>
            <a:r>
              <a:rPr lang="en-US" altLang="zh-CN" sz="2400"/>
              <a:t>Q(c)</a:t>
            </a:r>
            <a:r>
              <a:rPr lang="en-US" altLang="zh-CN" sz="2400">
                <a:latin typeface="楷体_GB2312" pitchFamily="49" charset="-122"/>
                <a:ea typeface="楷体_GB2312" pitchFamily="49" charset="-122"/>
                <a:sym typeface="Symbol" pitchFamily="18" charset="2"/>
              </a:rPr>
              <a:t></a:t>
            </a:r>
            <a:r>
              <a:rPr lang="en-US" altLang="zh-CN" sz="2400"/>
              <a:t>R(c)</a:t>
            </a:r>
            <a:r>
              <a:rPr lang="zh-CN" altLang="en-US" sz="2400"/>
              <a:t>）    </a:t>
            </a:r>
            <a:r>
              <a:rPr lang="en-US" altLang="zh-CN" sz="2400"/>
              <a:t>US,(5)</a:t>
            </a:r>
          </a:p>
          <a:p>
            <a:pPr>
              <a:lnSpc>
                <a:spcPct val="140000"/>
              </a:lnSpc>
              <a:buFont typeface="Wingdings" pitchFamily="2" charset="2"/>
              <a:buNone/>
            </a:pPr>
            <a:r>
              <a:rPr lang="en-US" altLang="zh-CN" sz="2400">
                <a:solidFill>
                  <a:srgbClr val="0000FF"/>
                </a:solidFill>
              </a:rPr>
              <a:t>		(7) </a:t>
            </a:r>
            <a:r>
              <a:rPr lang="en-US" altLang="zh-CN" sz="2400"/>
              <a:t>Q(c)</a:t>
            </a:r>
            <a:r>
              <a:rPr lang="en-US" altLang="zh-CN" sz="2400">
                <a:latin typeface="楷体_GB2312" pitchFamily="49" charset="-122"/>
                <a:ea typeface="楷体_GB2312" pitchFamily="49" charset="-122"/>
                <a:sym typeface="Symbol" pitchFamily="18" charset="2"/>
              </a:rPr>
              <a:t></a:t>
            </a:r>
            <a:r>
              <a:rPr lang="en-US" altLang="zh-CN" sz="2400"/>
              <a:t>R(c)              T,(4),(6),I</a:t>
            </a:r>
          </a:p>
          <a:p>
            <a:pPr>
              <a:lnSpc>
                <a:spcPct val="140000"/>
              </a:lnSpc>
              <a:buFont typeface="Wingdings" pitchFamily="2" charset="2"/>
              <a:buNone/>
            </a:pPr>
            <a:r>
              <a:rPr lang="en-US" altLang="zh-CN" sz="2400"/>
              <a:t>		</a:t>
            </a:r>
            <a:r>
              <a:rPr lang="en-US" altLang="zh-CN" sz="2400">
                <a:solidFill>
                  <a:srgbClr val="FF0000"/>
                </a:solidFill>
              </a:rPr>
              <a:t>(8)(</a:t>
            </a:r>
            <a:r>
              <a:rPr lang="en-US" altLang="zh-CN" sz="2400">
                <a:solidFill>
                  <a:srgbClr val="FF0000"/>
                </a:solidFill>
                <a:sym typeface="Symbol" pitchFamily="18" charset="2"/>
              </a:rPr>
              <a:t>x)</a:t>
            </a:r>
            <a:r>
              <a:rPr lang="en-US" altLang="zh-CN" sz="2400">
                <a:solidFill>
                  <a:srgbClr val="FF0000"/>
                </a:solidFill>
              </a:rPr>
              <a:t>(P(x)→(R(x)</a:t>
            </a:r>
            <a:r>
              <a:rPr lang="en-US" altLang="zh-CN" sz="2400">
                <a:solidFill>
                  <a:srgbClr val="FF0000"/>
                </a:solidFill>
                <a:sym typeface="Symbol" pitchFamily="18" charset="2"/>
              </a:rPr>
              <a:t></a:t>
            </a:r>
            <a:r>
              <a:rPr lang="en-US" altLang="zh-CN" sz="2400">
                <a:solidFill>
                  <a:srgbClr val="FF0000"/>
                </a:solidFill>
              </a:rPr>
              <a:t>S(x))) P</a:t>
            </a:r>
          </a:p>
          <a:p>
            <a:pPr>
              <a:lnSpc>
                <a:spcPct val="140000"/>
              </a:lnSpc>
              <a:buFont typeface="Wingdings" pitchFamily="2" charset="2"/>
              <a:buNone/>
            </a:pPr>
            <a:r>
              <a:rPr lang="en-US" altLang="zh-CN" sz="2400">
                <a:solidFill>
                  <a:srgbClr val="FF0000"/>
                </a:solidFill>
              </a:rPr>
              <a:t>		(9) P(c)→(R(c)</a:t>
            </a:r>
            <a:r>
              <a:rPr lang="en-US" altLang="zh-CN" sz="2400">
                <a:solidFill>
                  <a:srgbClr val="FF0000"/>
                </a:solidFill>
                <a:sym typeface="Symbol" pitchFamily="18" charset="2"/>
              </a:rPr>
              <a:t></a:t>
            </a:r>
            <a:r>
              <a:rPr lang="en-US" altLang="zh-CN" sz="2400">
                <a:solidFill>
                  <a:srgbClr val="FF0000"/>
                </a:solidFill>
              </a:rPr>
              <a:t>S(c))      US</a:t>
            </a:r>
            <a:r>
              <a:rPr lang="zh-CN" altLang="en-US" sz="2400">
                <a:solidFill>
                  <a:srgbClr val="FF0000"/>
                </a:solidFill>
              </a:rPr>
              <a:t>，（</a:t>
            </a:r>
            <a:r>
              <a:rPr lang="en-US" altLang="zh-CN" sz="2400">
                <a:solidFill>
                  <a:srgbClr val="FF0000"/>
                </a:solidFill>
              </a:rPr>
              <a:t>8</a:t>
            </a:r>
            <a:r>
              <a:rPr lang="zh-CN" altLang="en-US" sz="2400">
                <a:solidFill>
                  <a:srgbClr val="FF0000"/>
                </a:solidFill>
              </a:rPr>
              <a:t>）</a:t>
            </a:r>
          </a:p>
          <a:p>
            <a:pPr>
              <a:lnSpc>
                <a:spcPct val="140000"/>
              </a:lnSpc>
              <a:buFont typeface="Wingdings" pitchFamily="2" charset="2"/>
              <a:buNone/>
            </a:pPr>
            <a:r>
              <a:rPr lang="zh-CN" altLang="en-US" sz="2400">
                <a:solidFill>
                  <a:srgbClr val="FF0000"/>
                </a:solidFill>
              </a:rPr>
              <a:t>		</a:t>
            </a:r>
            <a:r>
              <a:rPr lang="en-US" altLang="zh-CN" sz="2400">
                <a:solidFill>
                  <a:srgbClr val="FF0000"/>
                </a:solidFill>
              </a:rPr>
              <a:t>(10) R(c)</a:t>
            </a:r>
            <a:r>
              <a:rPr lang="en-US" altLang="zh-CN" sz="2400">
                <a:solidFill>
                  <a:srgbClr val="FF0000"/>
                </a:solidFill>
                <a:sym typeface="Symbol" pitchFamily="18" charset="2"/>
              </a:rPr>
              <a:t></a:t>
            </a:r>
            <a:r>
              <a:rPr lang="en-US" altLang="zh-CN" sz="2400">
                <a:solidFill>
                  <a:srgbClr val="FF0000"/>
                </a:solidFill>
              </a:rPr>
              <a:t>S(c)             T,(4),(9),I</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D6475F-CE96-47C3-A9C2-B469E25FF657}"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794B7FD-75A8-4C92-A5ED-3AE8B38147D0}" type="slidenum">
              <a:rPr lang="en-US" altLang="zh-CN"/>
              <a:pPr/>
              <a:t>98</a:t>
            </a:fld>
            <a:r>
              <a:rPr lang="en-US" altLang="zh-CN"/>
              <a:t>/112</a:t>
            </a:r>
          </a:p>
        </p:txBody>
      </p:sp>
      <p:sp>
        <p:nvSpPr>
          <p:cNvPr id="467970"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3)</a:t>
            </a:r>
          </a:p>
        </p:txBody>
      </p:sp>
      <p:sp>
        <p:nvSpPr>
          <p:cNvPr id="467971" name="Rectangle 3"/>
          <p:cNvSpPr>
            <a:spLocks noGrp="1" noChangeArrowheads="1"/>
          </p:cNvSpPr>
          <p:nvPr>
            <p:ph type="body" idx="1"/>
          </p:nvPr>
        </p:nvSpPr>
        <p:spPr>
          <a:xfrm>
            <a:off x="1676400" y="1166813"/>
            <a:ext cx="7239000" cy="3670300"/>
          </a:xfrm>
        </p:spPr>
        <p:txBody>
          <a:bodyPr/>
          <a:lstStyle/>
          <a:p>
            <a:pPr>
              <a:lnSpc>
                <a:spcPct val="140000"/>
              </a:lnSpc>
              <a:buFont typeface="Wingdings" pitchFamily="2" charset="2"/>
              <a:buNone/>
            </a:pPr>
            <a:r>
              <a:rPr lang="en-US" altLang="zh-CN" sz="2400">
                <a:solidFill>
                  <a:srgbClr val="FF0000"/>
                </a:solidFill>
              </a:rPr>
              <a:t>(11)(R(c)→S(c))∧(S(c)→R(c))  T,(10),E</a:t>
            </a:r>
          </a:p>
          <a:p>
            <a:pPr>
              <a:lnSpc>
                <a:spcPct val="140000"/>
              </a:lnSpc>
              <a:buFont typeface="Wingdings" pitchFamily="2" charset="2"/>
              <a:buNone/>
            </a:pPr>
            <a:r>
              <a:rPr lang="en-US" altLang="zh-CN" sz="2400">
                <a:solidFill>
                  <a:srgbClr val="FF0000"/>
                </a:solidFill>
              </a:rPr>
              <a:t>(12) R(c)→S(c)                 T,(12),I</a:t>
            </a:r>
          </a:p>
          <a:p>
            <a:pPr>
              <a:lnSpc>
                <a:spcPct val="140000"/>
              </a:lnSpc>
              <a:buFont typeface="Wingdings" pitchFamily="2" charset="2"/>
              <a:buNone/>
            </a:pPr>
            <a:r>
              <a:rPr lang="en-US" altLang="zh-CN" sz="2400">
                <a:solidFill>
                  <a:srgbClr val="B2B2B2"/>
                </a:solidFill>
              </a:rPr>
              <a:t>(13) </a:t>
            </a:r>
            <a:r>
              <a:rPr lang="zh-CN" altLang="en-US" sz="2400">
                <a:solidFill>
                  <a:srgbClr val="B2B2B2"/>
                </a:solidFill>
                <a:sym typeface="Symbol" pitchFamily="18" charset="2"/>
              </a:rPr>
              <a:t>～</a:t>
            </a:r>
            <a:r>
              <a:rPr lang="zh-CN" altLang="en-US" sz="2400">
                <a:solidFill>
                  <a:srgbClr val="B2B2B2"/>
                </a:solidFill>
              </a:rPr>
              <a:t> </a:t>
            </a:r>
            <a:r>
              <a:rPr lang="en-US" altLang="zh-CN" sz="2400">
                <a:solidFill>
                  <a:srgbClr val="B2B2B2"/>
                </a:solidFill>
              </a:rPr>
              <a:t>S(c)                      T,(3),I</a:t>
            </a:r>
          </a:p>
          <a:p>
            <a:pPr>
              <a:lnSpc>
                <a:spcPct val="140000"/>
              </a:lnSpc>
              <a:buFont typeface="Wingdings" pitchFamily="2" charset="2"/>
              <a:buNone/>
            </a:pPr>
            <a:r>
              <a:rPr lang="en-US" altLang="zh-CN" sz="2400">
                <a:solidFill>
                  <a:srgbClr val="B2B2B2"/>
                </a:solidFill>
              </a:rPr>
              <a:t>(14)</a:t>
            </a:r>
            <a:r>
              <a:rPr lang="zh-CN" altLang="en-US" sz="2400">
                <a:solidFill>
                  <a:srgbClr val="B2B2B2"/>
                </a:solidFill>
                <a:sym typeface="Symbol" pitchFamily="18" charset="2"/>
              </a:rPr>
              <a:t>～</a:t>
            </a:r>
            <a:r>
              <a:rPr lang="zh-CN" altLang="en-US" sz="2400">
                <a:solidFill>
                  <a:srgbClr val="B2B2B2"/>
                </a:solidFill>
              </a:rPr>
              <a:t> </a:t>
            </a:r>
            <a:r>
              <a:rPr lang="en-US" altLang="zh-CN" sz="2400">
                <a:solidFill>
                  <a:srgbClr val="B2B2B2"/>
                </a:solidFill>
              </a:rPr>
              <a:t>R(c)                     T,(12),(13),I</a:t>
            </a:r>
          </a:p>
          <a:p>
            <a:pPr>
              <a:lnSpc>
                <a:spcPct val="140000"/>
              </a:lnSpc>
              <a:buFont typeface="Wingdings" pitchFamily="2" charset="2"/>
              <a:buNone/>
            </a:pPr>
            <a:r>
              <a:rPr lang="en-US" altLang="zh-CN" sz="2400">
                <a:solidFill>
                  <a:srgbClr val="B2B2B2"/>
                </a:solidFill>
              </a:rPr>
              <a:t>(15) Q(c)                       T,(7),(14),I</a:t>
            </a:r>
          </a:p>
          <a:p>
            <a:pPr>
              <a:lnSpc>
                <a:spcPct val="140000"/>
              </a:lnSpc>
              <a:buFont typeface="Wingdings" pitchFamily="2" charset="2"/>
              <a:buNone/>
            </a:pPr>
            <a:r>
              <a:rPr lang="en-US" altLang="zh-CN" sz="2400">
                <a:solidFill>
                  <a:srgbClr val="B2B2B2"/>
                </a:solidFill>
              </a:rPr>
              <a:t>(16) P(c)∧Q(c)                 T,(4),(15),I</a:t>
            </a:r>
          </a:p>
          <a:p>
            <a:pPr>
              <a:lnSpc>
                <a:spcPct val="140000"/>
              </a:lnSpc>
              <a:buFont typeface="Wingdings" pitchFamily="2" charset="2"/>
              <a:buNone/>
            </a:pPr>
            <a:r>
              <a:rPr lang="en-US" altLang="zh-CN" sz="2400">
                <a:solidFill>
                  <a:srgbClr val="B2B2B2"/>
                </a:solidFill>
              </a:rPr>
              <a:t>(17) </a:t>
            </a:r>
            <a:r>
              <a:rPr lang="en-US" altLang="en-US" sz="2400" noProof="1">
                <a:solidFill>
                  <a:srgbClr val="B2B2B2"/>
                </a:solidFill>
              </a:rPr>
              <a:t>(</a:t>
            </a:r>
            <a:r>
              <a:rPr lang="en-US" altLang="en-US" sz="2400" noProof="1">
                <a:solidFill>
                  <a:srgbClr val="B2B2B2"/>
                </a:solidFill>
                <a:sym typeface="Symbol" pitchFamily="18" charset="2"/>
              </a:rPr>
              <a:t></a:t>
            </a:r>
            <a:r>
              <a:rPr lang="en-US" altLang="en-US" sz="2400" noProof="1">
                <a:solidFill>
                  <a:srgbClr val="B2B2B2"/>
                </a:solidFill>
              </a:rPr>
              <a:t>x)</a:t>
            </a:r>
            <a:r>
              <a:rPr lang="en-US" altLang="zh-CN" sz="2400">
                <a:solidFill>
                  <a:srgbClr val="B2B2B2"/>
                </a:solidFill>
              </a:rPr>
              <a:t>(P(x)∧Q(x))           ES,(16)</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F8B3B3-FF48-4429-A07A-630CD3E42E8E}" type="datetime1">
              <a:rPr lang="zh-CN" altLang="en-US"/>
              <a:pPr/>
              <a:t>2018/10/8</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0C7302D-C846-4315-889B-3B958CE9832B}" type="slidenum">
              <a:rPr lang="en-US" altLang="zh-CN"/>
              <a:pPr/>
              <a:t>99</a:t>
            </a:fld>
            <a:r>
              <a:rPr lang="en-US" altLang="zh-CN"/>
              <a:t>/112</a:t>
            </a:r>
          </a:p>
        </p:txBody>
      </p:sp>
      <p:sp>
        <p:nvSpPr>
          <p:cNvPr id="420866" name="Rectangle 2"/>
          <p:cNvSpPr>
            <a:spLocks noGrp="1" noChangeArrowheads="1"/>
          </p:cNvSpPr>
          <p:nvPr>
            <p:ph type="title"/>
          </p:nvPr>
        </p:nvSpPr>
        <p:spPr>
          <a:xfrm>
            <a:off x="1828800" y="304800"/>
            <a:ext cx="6872288" cy="719138"/>
          </a:xfrm>
        </p:spPr>
        <p:txBody>
          <a:bodyPr/>
          <a:lstStyle/>
          <a:p>
            <a:pPr algn="just"/>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5-11(</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3)</a:t>
            </a:r>
          </a:p>
        </p:txBody>
      </p:sp>
      <p:sp>
        <p:nvSpPr>
          <p:cNvPr id="420867" name="Rectangle 3"/>
          <p:cNvSpPr>
            <a:spLocks noGrp="1" noChangeArrowheads="1"/>
          </p:cNvSpPr>
          <p:nvPr>
            <p:ph type="body" idx="1"/>
          </p:nvPr>
        </p:nvSpPr>
        <p:spPr>
          <a:xfrm>
            <a:off x="1676400" y="1166813"/>
            <a:ext cx="7239000" cy="3670300"/>
          </a:xfrm>
        </p:spPr>
        <p:txBody>
          <a:bodyPr/>
          <a:lstStyle/>
          <a:p>
            <a:pPr>
              <a:lnSpc>
                <a:spcPct val="140000"/>
              </a:lnSpc>
              <a:buFont typeface="Wingdings" pitchFamily="2" charset="2"/>
              <a:buNone/>
            </a:pPr>
            <a:r>
              <a:rPr lang="en-US" altLang="zh-CN" sz="2400"/>
              <a:t>(11)(R(c)→S(c))∧(S(c)→R(c))  T,(10),E</a:t>
            </a:r>
          </a:p>
          <a:p>
            <a:pPr>
              <a:lnSpc>
                <a:spcPct val="140000"/>
              </a:lnSpc>
              <a:buFont typeface="Wingdings" pitchFamily="2" charset="2"/>
              <a:buNone/>
            </a:pPr>
            <a:r>
              <a:rPr lang="en-US" altLang="zh-CN" sz="2400"/>
              <a:t>(12) R(c)→S(c)                 T,(12),I</a:t>
            </a:r>
          </a:p>
          <a:p>
            <a:pPr>
              <a:lnSpc>
                <a:spcPct val="140000"/>
              </a:lnSpc>
              <a:buFont typeface="Wingdings" pitchFamily="2" charset="2"/>
              <a:buNone/>
            </a:pPr>
            <a:r>
              <a:rPr lang="en-US" altLang="zh-CN" sz="2400">
                <a:solidFill>
                  <a:srgbClr val="0000FF"/>
                </a:solidFill>
              </a:rPr>
              <a:t>(13) </a:t>
            </a:r>
            <a:r>
              <a:rPr lang="zh-CN" altLang="en-US" sz="2400">
                <a:solidFill>
                  <a:srgbClr val="0000FF"/>
                </a:solidFill>
                <a:sym typeface="Symbol" pitchFamily="18" charset="2"/>
              </a:rPr>
              <a:t>～</a:t>
            </a:r>
            <a:r>
              <a:rPr lang="zh-CN" altLang="en-US" sz="2400">
                <a:solidFill>
                  <a:srgbClr val="0000FF"/>
                </a:solidFill>
              </a:rPr>
              <a:t> </a:t>
            </a:r>
            <a:r>
              <a:rPr lang="en-US" altLang="zh-CN" sz="2400">
                <a:solidFill>
                  <a:srgbClr val="0000FF"/>
                </a:solidFill>
              </a:rPr>
              <a:t>S(c)                      T,(3),I</a:t>
            </a:r>
          </a:p>
          <a:p>
            <a:pPr>
              <a:lnSpc>
                <a:spcPct val="140000"/>
              </a:lnSpc>
              <a:buFont typeface="Wingdings" pitchFamily="2" charset="2"/>
              <a:buNone/>
            </a:pPr>
            <a:r>
              <a:rPr lang="en-US" altLang="zh-CN" sz="2400">
                <a:solidFill>
                  <a:srgbClr val="0000FF"/>
                </a:solidFill>
              </a:rPr>
              <a:t>(14)</a:t>
            </a:r>
            <a:r>
              <a:rPr lang="zh-CN" altLang="en-US" sz="2400">
                <a:solidFill>
                  <a:srgbClr val="0000FF"/>
                </a:solidFill>
                <a:sym typeface="Symbol" pitchFamily="18" charset="2"/>
              </a:rPr>
              <a:t>～</a:t>
            </a:r>
            <a:r>
              <a:rPr lang="zh-CN" altLang="en-US" sz="2400">
                <a:solidFill>
                  <a:srgbClr val="0000FF"/>
                </a:solidFill>
              </a:rPr>
              <a:t> </a:t>
            </a:r>
            <a:r>
              <a:rPr lang="en-US" altLang="zh-CN" sz="2400">
                <a:solidFill>
                  <a:srgbClr val="0000FF"/>
                </a:solidFill>
              </a:rPr>
              <a:t>R(c)                     T,(12),(13),I</a:t>
            </a:r>
          </a:p>
          <a:p>
            <a:pPr>
              <a:lnSpc>
                <a:spcPct val="140000"/>
              </a:lnSpc>
              <a:buFont typeface="Wingdings" pitchFamily="2" charset="2"/>
              <a:buNone/>
            </a:pPr>
            <a:r>
              <a:rPr lang="en-US" altLang="zh-CN" sz="2400">
                <a:solidFill>
                  <a:srgbClr val="0000FF"/>
                </a:solidFill>
              </a:rPr>
              <a:t>(15) Q(c)                       T,(7),(14),I</a:t>
            </a:r>
          </a:p>
          <a:p>
            <a:pPr>
              <a:lnSpc>
                <a:spcPct val="140000"/>
              </a:lnSpc>
              <a:buFont typeface="Wingdings" pitchFamily="2" charset="2"/>
              <a:buNone/>
            </a:pPr>
            <a:r>
              <a:rPr lang="en-US" altLang="zh-CN" sz="2400">
                <a:solidFill>
                  <a:srgbClr val="0000FF"/>
                </a:solidFill>
              </a:rPr>
              <a:t>(16) P(c)∧Q(c)                 T,(4),(15),I</a:t>
            </a:r>
          </a:p>
          <a:p>
            <a:pPr>
              <a:lnSpc>
                <a:spcPct val="140000"/>
              </a:lnSpc>
              <a:buFont typeface="Wingdings" pitchFamily="2" charset="2"/>
              <a:buNone/>
            </a:pPr>
            <a:r>
              <a:rPr lang="en-US" altLang="zh-CN" sz="2400">
                <a:solidFill>
                  <a:srgbClr val="0000FF"/>
                </a:solidFill>
              </a:rPr>
              <a:t>(17) </a:t>
            </a:r>
            <a:r>
              <a:rPr lang="en-US" altLang="en-US" sz="2400" noProof="1">
                <a:solidFill>
                  <a:srgbClr val="0000FF"/>
                </a:solidFill>
              </a:rPr>
              <a:t>(</a:t>
            </a:r>
            <a:r>
              <a:rPr lang="en-US" altLang="en-US" sz="2400" noProof="1">
                <a:solidFill>
                  <a:srgbClr val="0000FF"/>
                </a:solidFill>
                <a:sym typeface="Symbol" pitchFamily="18" charset="2"/>
              </a:rPr>
              <a:t></a:t>
            </a:r>
            <a:r>
              <a:rPr lang="en-US" altLang="en-US" sz="2400" noProof="1">
                <a:solidFill>
                  <a:srgbClr val="0000FF"/>
                </a:solidFill>
              </a:rPr>
              <a:t>x)</a:t>
            </a:r>
            <a:r>
              <a:rPr lang="en-US" altLang="zh-CN" sz="2400">
                <a:solidFill>
                  <a:srgbClr val="0000FF"/>
                </a:solidFill>
              </a:rPr>
              <a:t>(P(x)∧Q(x))           ES,(16)</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PPT_DBNAME" val="8134f4e0-2066-45cd-8c49-c1477fbe7a3e.mdb"/>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defRPr kumimoji="1" lang="zh-CN" altLang="en-US" sz="2400" b="1" i="0" u="none" strike="noStrike" cap="none" normalizeH="0" baseline="0" smtClean="0">
            <a:ln>
              <a:noFill/>
            </a:ln>
            <a:solidFill>
              <a:schemeClr val="tx1"/>
            </a:solidFill>
            <a:effectLst/>
            <a:latin typeface="宋体" pitchFamily="2" charset="-122"/>
            <a:ea typeface="宋体" pitchFamily="2" charset="-122"/>
            <a:sym typeface="Symbol" pitchFamily="18"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defRPr kumimoji="1" lang="zh-CN" altLang="en-US" sz="2400" b="1" i="0" u="none" strike="noStrike" cap="none" normalizeH="0" baseline="0" smtClean="0">
            <a:ln>
              <a:noFill/>
            </a:ln>
            <a:solidFill>
              <a:schemeClr val="tx1"/>
            </a:solidFill>
            <a:effectLst/>
            <a:latin typeface="宋体" pitchFamily="2" charset="-122"/>
            <a:ea typeface="宋体" pitchFamily="2" charset="-122"/>
            <a:sym typeface="Symbol" pitchFamily="18" charset="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defRPr kumimoji="1" lang="zh-CN" altLang="en-US" sz="2400" b="1" i="0" u="none" strike="noStrike" cap="none" normalizeH="0" baseline="0" smtClean="0">
            <a:ln>
              <a:noFill/>
            </a:ln>
            <a:solidFill>
              <a:schemeClr val="tx1"/>
            </a:solidFill>
            <a:effectLst/>
            <a:latin typeface="宋体" pitchFamily="2" charset="-122"/>
            <a:ea typeface="宋体" pitchFamily="2" charset="-122"/>
            <a:sym typeface="Symbol" pitchFamily="18"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defRPr kumimoji="1" lang="zh-CN" altLang="en-US" sz="2400" b="1" i="0" u="none" strike="noStrike" cap="none" normalizeH="0" baseline="0" smtClean="0">
            <a:ln>
              <a:noFill/>
            </a:ln>
            <a:solidFill>
              <a:schemeClr val="tx1"/>
            </a:solidFill>
            <a:effectLst/>
            <a:latin typeface="宋体" pitchFamily="2" charset="-122"/>
            <a:ea typeface="宋体" pitchFamily="2" charset="-122"/>
            <a:sym typeface="Symbol" pitchFamily="18" charset="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2564</TotalTime>
  <Words>10480</Words>
  <Application>Microsoft Office PowerPoint</Application>
  <PresentationFormat>全屏显示(4:3)</PresentationFormat>
  <Paragraphs>1386</Paragraphs>
  <Slides>112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112</vt:i4>
      </vt:variant>
    </vt:vector>
  </HeadingPairs>
  <TitlesOfParts>
    <vt:vector size="121" baseType="lpstr">
      <vt:lpstr>黑体</vt:lpstr>
      <vt:lpstr>楷体_GB2312</vt:lpstr>
      <vt:lpstr>宋体</vt:lpstr>
      <vt:lpstr>Arial</vt:lpstr>
      <vt:lpstr>Symbol</vt:lpstr>
      <vt:lpstr>Times New Roman</vt:lpstr>
      <vt:lpstr>Wingdings</vt:lpstr>
      <vt:lpstr>Notebook</vt:lpstr>
      <vt:lpstr>自定义设计方案</vt:lpstr>
      <vt:lpstr>PowerPoint 演示文稿</vt:lpstr>
      <vt:lpstr>主要内容</vt:lpstr>
      <vt:lpstr>2.5 谓词逻辑的推理</vt:lpstr>
      <vt:lpstr> 推理规则</vt:lpstr>
      <vt:lpstr> 推理规则</vt:lpstr>
      <vt:lpstr> 推理规则</vt:lpstr>
      <vt:lpstr> 推理规则</vt:lpstr>
      <vt:lpstr> 推理规则</vt:lpstr>
      <vt:lpstr> 推理规则</vt:lpstr>
      <vt:lpstr> 推理规则</vt:lpstr>
      <vt:lpstr> 推理规则</vt:lpstr>
      <vt:lpstr> 推理规则</vt:lpstr>
      <vt:lpstr> 推理规则</vt:lpstr>
      <vt:lpstr>推理方法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证明（续） ：</vt:lpstr>
      <vt:lpstr>证明（续） ：</vt:lpstr>
      <vt:lpstr>证明（续） ：</vt:lpstr>
      <vt:lpstr>证明（续） ：</vt:lpstr>
      <vt:lpstr>证明（续）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证明： </vt:lpstr>
      <vt:lpstr>证明： </vt:lpstr>
      <vt:lpstr>证明： </vt:lpstr>
      <vt:lpstr>证明： </vt:lpstr>
      <vt:lpstr>证明： </vt:lpstr>
      <vt:lpstr>证明： </vt:lpstr>
      <vt:lpstr>证明： </vt:lpstr>
      <vt:lpstr>证明： </vt:lpstr>
      <vt:lpstr>证明： </vt:lpstr>
      <vt:lpstr>证明： </vt:lpstr>
      <vt:lpstr>证明： </vt:lpstr>
      <vt:lpstr>证明： </vt:lpstr>
      <vt:lpstr>消解(归结)法</vt:lpstr>
      <vt:lpstr>消解(归结)法</vt:lpstr>
      <vt:lpstr>消解(归结)法</vt:lpstr>
      <vt:lpstr>消解(归结)法(续)</vt:lpstr>
      <vt:lpstr>消解(归结)法(续)</vt:lpstr>
      <vt:lpstr>消解(归结)法(续)</vt:lpstr>
      <vt:lpstr>消解(归结)法（续）</vt:lpstr>
      <vt:lpstr>消解(归结)法（续）</vt:lpstr>
      <vt:lpstr>消解(归结)法（续）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小结：谓词演算的综合推理方法</vt:lpstr>
      <vt:lpstr>PowerPoint 演示文稿</vt:lpstr>
      <vt:lpstr>PowerPoint 演示文稿</vt:lpstr>
      <vt:lpstr>例5-6</vt:lpstr>
      <vt:lpstr>PowerPoint 演示文稿</vt:lpstr>
      <vt:lpstr>例5-7</vt:lpstr>
      <vt:lpstr>例5-8</vt:lpstr>
      <vt:lpstr>例5-9</vt:lpstr>
      <vt:lpstr>例5-9(续1)</vt:lpstr>
      <vt:lpstr>例5-10</vt:lpstr>
      <vt:lpstr>请看下面推导：</vt:lpstr>
      <vt:lpstr>证明：</vt:lpstr>
      <vt:lpstr>例5-11</vt:lpstr>
      <vt:lpstr>例5-11(续1)</vt:lpstr>
      <vt:lpstr>例5-11(续2)</vt:lpstr>
      <vt:lpstr>例5-11(续2)</vt:lpstr>
      <vt:lpstr>例5-11(续2)</vt:lpstr>
      <vt:lpstr>例5-11(续3)</vt:lpstr>
      <vt:lpstr>例5-11(续3)</vt:lpstr>
      <vt:lpstr>例5-12</vt:lpstr>
      <vt:lpstr>例5-12</vt:lpstr>
      <vt:lpstr>例5-12(续1)</vt:lpstr>
      <vt:lpstr>例5-12(续1)</vt:lpstr>
      <vt:lpstr>例5-12(续1)</vt:lpstr>
      <vt:lpstr>例5-12(续2) (x)(P(x)Q(x))     (x)((y)(P(y)∧R(x,y))(y)(Q(y)∧R(x,y)))</vt:lpstr>
      <vt:lpstr>例5-12(续2) (x)(P(x)Q(x))     (x)((y)(P(y)∧R(x,y))(y)(Q(y)∧R(x,y)))</vt:lpstr>
      <vt:lpstr>例5-12(续2) (x)(P(x)Q(x))     (x)((y)(P(y)∧R(x,y))(y)(Q(y)∧R(x,y)))</vt:lpstr>
      <vt:lpstr>例5-12(续2) (x)(P(x)Q(x))     (x)((y)(P(y)∧R(x,y))(y)(Q(y)∧R(x,y)))</vt:lpstr>
      <vt:lpstr>CP规则在谓词推理中的应用（补充）</vt:lpstr>
      <vt:lpstr>CP规则在谓词推理中的应用（补充）</vt:lpstr>
      <vt:lpstr>CP规则在谓词推理中的应用（补充）</vt:lpstr>
      <vt:lpstr>习　题</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fws</dc:creator>
  <cp:lastModifiedBy>ad</cp:lastModifiedBy>
  <cp:revision>405</cp:revision>
  <dcterms:created xsi:type="dcterms:W3CDTF">2002-08-01T13:37:15Z</dcterms:created>
  <dcterms:modified xsi:type="dcterms:W3CDTF">2018-10-08T03:01:35Z</dcterms:modified>
</cp:coreProperties>
</file>