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3053b582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3053b582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3314351c2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3314351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3314351c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3314351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3314351c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3314351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8442b1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8442b1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989231b3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989231b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989231b38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989231b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989231b38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989231b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989231b38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989231b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ener">
  <p:cSld name="Title Open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9144000" cy="51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40080" y="4663376"/>
            <a:ext cx="17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640080" y="4480496"/>
            <a:ext cx="1188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640080" y="301752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40080" y="182880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/>
          <p:nvPr>
            <p:ph idx="3" type="pic"/>
          </p:nvPr>
        </p:nvSpPr>
        <p:spPr>
          <a:xfrm>
            <a:off x="647698" y="476251"/>
            <a:ext cx="5564700" cy="10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 txBox="1"/>
          <p:nvPr/>
        </p:nvSpPr>
        <p:spPr>
          <a:xfrm>
            <a:off x="6594764" y="304800"/>
            <a:ext cx="142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2"/>
          <p:cNvSpPr txBox="1"/>
          <p:nvPr>
            <p:ph idx="4" type="body"/>
          </p:nvPr>
        </p:nvSpPr>
        <p:spPr>
          <a:xfrm>
            <a:off x="640080" y="18928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6594764" y="304800"/>
            <a:ext cx="142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orient="horz" pos="5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images">
  <p:cSld name="Header w/two image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639952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4008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3" type="pic"/>
          </p:nvPr>
        </p:nvSpPr>
        <p:spPr>
          <a:xfrm>
            <a:off x="4663440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6344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header w/two captioned images captions">
  <p:cSld name="Small header w/two captioned images captio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39950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639951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4663439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4" type="pic"/>
          </p:nvPr>
        </p:nvSpPr>
        <p:spPr>
          <a:xfrm>
            <a:off x="4663440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hree images">
  <p:cSld name="Header w/three image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3"/>
          <p:cNvSpPr/>
          <p:nvPr>
            <p:ph idx="2" type="pic"/>
          </p:nvPr>
        </p:nvSpPr>
        <p:spPr>
          <a:xfrm>
            <a:off x="639952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94360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/>
          <p:nvPr>
            <p:ph idx="3" type="pic"/>
          </p:nvPr>
        </p:nvSpPr>
        <p:spPr>
          <a:xfrm>
            <a:off x="5943600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329184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/>
          <p:nvPr>
            <p:ph idx="5" type="pic"/>
          </p:nvPr>
        </p:nvSpPr>
        <p:spPr>
          <a:xfrm>
            <a:off x="3291776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5" name="Google Shape;95;p13"/>
          <p:cNvSpPr txBox="1"/>
          <p:nvPr>
            <p:ph idx="6" type="body"/>
          </p:nvPr>
        </p:nvSpPr>
        <p:spPr>
          <a:xfrm>
            <a:off x="64008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wide image">
  <p:cSld name="Header/wide imag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40080" y="3657600"/>
            <a:ext cx="777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/>
          <p:nvPr>
            <p:ph idx="2" type="pic"/>
          </p:nvPr>
        </p:nvSpPr>
        <p:spPr>
          <a:xfrm>
            <a:off x="640080" y="1188720"/>
            <a:ext cx="7772400" cy="24231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w/video">
  <p:cSld name="1_Header w/vide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/>
          <p:nvPr>
            <p:ph idx="2" type="pic"/>
          </p:nvPr>
        </p:nvSpPr>
        <p:spPr>
          <a:xfrm>
            <a:off x="1828800" y="1188720"/>
            <a:ext cx="54864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video and copy">
  <p:cSld name="Header w/video and cop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669280" y="1554480"/>
            <a:ext cx="2743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5669280" y="1188720"/>
            <a:ext cx="274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6"/>
          <p:cNvSpPr/>
          <p:nvPr>
            <p:ph idx="3" type="media"/>
          </p:nvPr>
        </p:nvSpPr>
        <p:spPr>
          <a:xfrm>
            <a:off x="640080" y="1188720"/>
            <a:ext cx="5029200" cy="28347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/white background">
  <p:cSld name="Statement w/white backgroun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1"/>
            <a:ext cx="9144000" cy="459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371600" y="1371600"/>
            <a:ext cx="64008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">
  <p:cSld name="1_Thank You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1646" y="2282017"/>
            <a:ext cx="4580708" cy="57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00"/>
              <a:buNone/>
              <a:defRPr/>
            </a:lvl6pPr>
            <a:lvl7pPr indent="-571500" lvl="6" marL="3200400" rtl="0">
              <a:spcBef>
                <a:spcPts val="600"/>
              </a:spcBef>
              <a:spcAft>
                <a:spcPts val="0"/>
              </a:spcAft>
              <a:buSzPts val="5400"/>
              <a:buChar char="•"/>
              <a:defRPr/>
            </a:lvl7pPr>
            <a:lvl8pPr indent="-234950" lvl="7" marL="3657600" rtl="0">
              <a:spcBef>
                <a:spcPts val="600"/>
              </a:spcBef>
              <a:spcAft>
                <a:spcPts val="0"/>
              </a:spcAft>
              <a:buSzPts val="100"/>
              <a:buChar char="•"/>
              <a:defRPr/>
            </a:lvl8pPr>
            <a:lvl9pPr indent="-492125" lvl="8" marL="4114800" rtl="0">
              <a:spcBef>
                <a:spcPts val="600"/>
              </a:spcBef>
              <a:spcAft>
                <a:spcPts val="0"/>
              </a:spcAft>
              <a:buSzPts val="415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able">
  <p:cSld name="Header w/tab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tbl"/>
          </p:nvPr>
        </p:nvSpPr>
        <p:spPr>
          <a:xfrm>
            <a:off x="1097280" y="1188720"/>
            <a:ext cx="6400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/>
              <a:buNone/>
              <a:defRPr b="0" i="0" sz="13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739809" y="1188720"/>
            <a:ext cx="947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800"/>
              <a:buNone/>
              <a:defRPr b="0" sz="800">
                <a:solidFill>
                  <a:srgbClr val="FC28F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 algn="ctr">
              <a:spcBef>
                <a:spcPts val="75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ctr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ctr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ctr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00"/>
              <a:buNone/>
              <a:defRPr/>
            </a:lvl6pPr>
            <a:lvl7pPr indent="-571500" lvl="6" marL="3200400" rtl="0" algn="ctr">
              <a:spcBef>
                <a:spcPts val="600"/>
              </a:spcBef>
              <a:spcAft>
                <a:spcPts val="0"/>
              </a:spcAft>
              <a:buSzPts val="5400"/>
              <a:buChar char="•"/>
              <a:defRPr/>
            </a:lvl7pPr>
            <a:lvl8pPr indent="-234950" lvl="7" marL="3657600" rtl="0" algn="ctr">
              <a:spcBef>
                <a:spcPts val="600"/>
              </a:spcBef>
              <a:spcAft>
                <a:spcPts val="0"/>
              </a:spcAft>
              <a:buSzPts val="100"/>
              <a:buChar char="•"/>
              <a:defRPr/>
            </a:lvl8pPr>
            <a:lvl9pPr indent="-492125" lvl="8" marL="4114800" rtl="0" algn="ctr">
              <a:spcBef>
                <a:spcPts val="600"/>
              </a:spcBef>
              <a:spcAft>
                <a:spcPts val="0"/>
              </a:spcAft>
              <a:buSzPts val="415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indent="-317500" lvl="0" marL="457200" rtl="0">
              <a:spcBef>
                <a:spcPts val="75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00"/>
              <a:buNone/>
              <a:defRPr/>
            </a:lvl6pPr>
            <a:lvl7pPr indent="-571500" lvl="6" marL="3200400" rtl="0">
              <a:spcBef>
                <a:spcPts val="600"/>
              </a:spcBef>
              <a:spcAft>
                <a:spcPts val="0"/>
              </a:spcAft>
              <a:buSzPts val="5400"/>
              <a:buChar char="•"/>
              <a:defRPr/>
            </a:lvl7pPr>
            <a:lvl8pPr indent="-234950" lvl="7" marL="3657600" rtl="0">
              <a:spcBef>
                <a:spcPts val="600"/>
              </a:spcBef>
              <a:spcAft>
                <a:spcPts val="0"/>
              </a:spcAft>
              <a:buSzPts val="100"/>
              <a:buChar char="•"/>
              <a:defRPr/>
            </a:lvl8pPr>
            <a:lvl9pPr indent="-492125" lvl="8" marL="4114800" rtl="0">
              <a:spcBef>
                <a:spcPts val="600"/>
              </a:spcBef>
              <a:spcAft>
                <a:spcPts val="0"/>
              </a:spcAft>
              <a:buSzPts val="4150"/>
              <a:buChar char="•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40079" y="2651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Helvetica Neue"/>
              <a:buNone/>
              <a:defRPr b="1" i="0" sz="16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640080" y="1897130"/>
            <a:ext cx="7772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640077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bullets">
  <p:cSld name="Header w/bulle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1097281" y="2286000"/>
            <a:ext cx="685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columns">
  <p:cSld name="Header w/two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09728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109728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502920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502920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Left">
  <p:cSld name="Header w/one image on Le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0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1999" y="1188720"/>
            <a:ext cx="384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3" type="pic"/>
          </p:nvPr>
        </p:nvSpPr>
        <p:spPr>
          <a:xfrm>
            <a:off x="640080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Right">
  <p:cSld name="Header w/one image on Righ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40079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40080" y="1188720"/>
            <a:ext cx="3840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3" type="pic"/>
          </p:nvPr>
        </p:nvSpPr>
        <p:spPr>
          <a:xfrm>
            <a:off x="4480559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900" y="4616606"/>
            <a:ext cx="1372688" cy="2659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640080" y="821642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097280" y="1188720"/>
            <a:ext cx="7315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9212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uoye36/ECE233_Project_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33.png"/><Relationship Id="rId8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640072" y="4139100"/>
            <a:ext cx="2878800" cy="277200"/>
          </a:xfrm>
          <a:prstGeom prst="rect">
            <a:avLst/>
          </a:prstGeom>
        </p:spPr>
        <p:txBody>
          <a:bodyPr anchorCtr="0" anchor="b" bIns="0" lIns="9125" spcFirstLastPara="1" rIns="0" wrap="square" tIns="0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75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Yida Chen | 005852117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640077" y="3791050"/>
            <a:ext cx="3232800" cy="277200"/>
          </a:xfrm>
          <a:prstGeom prst="rect">
            <a:avLst/>
          </a:prstGeom>
        </p:spPr>
        <p:txBody>
          <a:bodyPr anchorCtr="0" anchor="b" bIns="0" lIns="9125" spcFirstLastPara="1" rIns="0" wrap="square" tIns="0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75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Ruoye Wang | 605625594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7"/>
          <p:cNvSpPr txBox="1"/>
          <p:nvPr>
            <p:ph idx="4" type="body"/>
          </p:nvPr>
        </p:nvSpPr>
        <p:spPr>
          <a:xfrm>
            <a:off x="640080" y="1949483"/>
            <a:ext cx="7772400" cy="9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000000"/>
                </a:solidFill>
              </a:rPr>
              <a:t>Hybrid Digital and Analog Beamforming Design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for Large-Scale Antenna Arrays</a:t>
            </a:r>
            <a:endParaRPr sz="3900">
              <a:solidFill>
                <a:srgbClr val="000000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5" y="476250"/>
            <a:ext cx="2283550" cy="4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637600" y="390925"/>
            <a:ext cx="60267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Result 1 - 64*16 MIMO,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=N</a:t>
            </a:r>
            <a:r>
              <a:rPr lang="en" sz="1400">
                <a:solidFill>
                  <a:srgbClr val="000000"/>
                </a:solidFill>
              </a:rPr>
              <a:t>RF</a:t>
            </a:r>
            <a:r>
              <a:rPr lang="en" sz="2800">
                <a:solidFill>
                  <a:srgbClr val="000000"/>
                </a:solidFill>
              </a:rPr>
              <a:t>=6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9183" r="6563" t="0"/>
          <a:stretch/>
        </p:blipFill>
        <p:spPr>
          <a:xfrm>
            <a:off x="1818425" y="1005550"/>
            <a:ext cx="6645474" cy="38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637600" y="390925"/>
            <a:ext cx="60267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Result 2 - 10*10 MIMO,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=N</a:t>
            </a:r>
            <a:r>
              <a:rPr lang="en" sz="1400">
                <a:solidFill>
                  <a:srgbClr val="000000"/>
                </a:solidFill>
              </a:rPr>
              <a:t>RF</a:t>
            </a:r>
            <a:r>
              <a:rPr lang="en" sz="2800">
                <a:solidFill>
                  <a:srgbClr val="000000"/>
                </a:solidFill>
              </a:rPr>
              <a:t>=2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9361" r="7575" t="0"/>
          <a:stretch/>
        </p:blipFill>
        <p:spPr>
          <a:xfrm>
            <a:off x="1790050" y="945375"/>
            <a:ext cx="6985524" cy="40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637600" y="1074400"/>
            <a:ext cx="1322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Infinite resolution phase shifter has better performance.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Possible reason: no quantization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637600" y="390925"/>
            <a:ext cx="83646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Result 3 - 64*16 MIMO,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=4, N</a:t>
            </a:r>
            <a:r>
              <a:rPr lang="en" sz="1400">
                <a:solidFill>
                  <a:srgbClr val="000000"/>
                </a:solidFill>
              </a:rPr>
              <a:t>RF</a:t>
            </a:r>
            <a:r>
              <a:rPr lang="en" sz="2800">
                <a:solidFill>
                  <a:srgbClr val="000000"/>
                </a:solidFill>
              </a:rPr>
              <a:t>={N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+1,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+3}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550"/>
            <a:ext cx="4571999" cy="256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4550"/>
            <a:ext cx="4657024" cy="261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637600" y="3436725"/>
            <a:ext cx="77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100 Monte Carlo trials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Spectral efficiency increases as the number of RF chains increase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1-bit phase shifter with more RF chains has a performance close to infinite phase shifters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637600" y="390925"/>
            <a:ext cx="83646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Result 3 - 64*16 MIMO,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=4, N</a:t>
            </a:r>
            <a:r>
              <a:rPr lang="en" sz="1400">
                <a:solidFill>
                  <a:srgbClr val="000000"/>
                </a:solidFill>
              </a:rPr>
              <a:t>RF</a:t>
            </a:r>
            <a:r>
              <a:rPr lang="en" sz="2800">
                <a:solidFill>
                  <a:srgbClr val="000000"/>
                </a:solidFill>
              </a:rPr>
              <a:t>={N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+1, N</a:t>
            </a:r>
            <a:r>
              <a:rPr lang="en" sz="14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+3}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680100" y="3720125"/>
            <a:ext cx="77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1000 Monte Carlo trials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increased number of RF chains can be used to trade off the accuracy of phase shifters in hybrid beamforming design.</a:t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1225"/>
            <a:ext cx="4571999" cy="251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1225"/>
            <a:ext cx="4572001" cy="25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631950" y="407650"/>
            <a:ext cx="6367800" cy="3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Conclusion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642350" y="1029650"/>
            <a:ext cx="77931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Beamformer design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Precoders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Combiners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Number of data streams vs. number of RF chains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= 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RF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&lt; 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RF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= {N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, 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+1, 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+3} &lt; 2N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Spectral efficiency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Increasing the number of RF chains can trade off the inaccuracy of phase shifters in hybrid beamformer architectures to achieve a closer performance to that of fully digital beamformer architectures.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1420200" y="1213950"/>
            <a:ext cx="611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7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680100" y="2405450"/>
            <a:ext cx="77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GitHub: 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https://github.com/Ruoye36/ECE233_Project_1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1"/>
          <p:cNvSpPr/>
          <p:nvPr/>
        </p:nvSpPr>
        <p:spPr>
          <a:xfrm>
            <a:off x="401475" y="377850"/>
            <a:ext cx="8374200" cy="83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42300" y="37417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642300" y="1152475"/>
            <a:ext cx="7750800" cy="25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Introduction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System model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Main part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lphaLcPeriod"/>
            </a:pPr>
            <a:r>
              <a:rPr lang="en" sz="1900">
                <a:solidFill>
                  <a:srgbClr val="000000"/>
                </a:solidFill>
              </a:rPr>
              <a:t>RF precoder design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lphaLcPeriod"/>
            </a:pPr>
            <a:r>
              <a:rPr lang="en" sz="1900">
                <a:solidFill>
                  <a:srgbClr val="000000"/>
                </a:solidFill>
              </a:rPr>
              <a:t>Digital precoder design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lphaLcPeriod"/>
            </a:pPr>
            <a:r>
              <a:rPr lang="en" sz="1900">
                <a:solidFill>
                  <a:srgbClr val="000000"/>
                </a:solidFill>
              </a:rPr>
              <a:t>Hybrid combiner design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lphaLcPeriod"/>
            </a:pPr>
            <a:r>
              <a:rPr lang="en" sz="1900">
                <a:solidFill>
                  <a:srgbClr val="000000"/>
                </a:solidFill>
              </a:rPr>
              <a:t>Design extension for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Results and discussion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2477" r="0" t="0"/>
          <a:stretch/>
        </p:blipFill>
        <p:spPr>
          <a:xfrm>
            <a:off x="3882050" y="3071975"/>
            <a:ext cx="1430600" cy="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75" y="2867850"/>
            <a:ext cx="5144326" cy="22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642300" y="1152475"/>
            <a:ext cx="7750800" cy="15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Digital beamformer followed by RF beamformer</a:t>
            </a:r>
            <a:endParaRPr>
              <a:solidFill>
                <a:srgbClr val="000000"/>
              </a:solidFill>
            </a:endParaRPr>
          </a:p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RF beamformer implemented with analog phase shifters</a:t>
            </a:r>
            <a:endParaRPr>
              <a:solidFill>
                <a:srgbClr val="000000"/>
              </a:solidFill>
            </a:endParaRPr>
          </a:p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s</a:t>
            </a:r>
            <a:r>
              <a:rPr lang="en">
                <a:solidFill>
                  <a:srgbClr val="000000"/>
                </a:solidFill>
              </a:rPr>
              <a:t>cenarios</a:t>
            </a:r>
            <a:r>
              <a:rPr lang="en">
                <a:solidFill>
                  <a:srgbClr val="000000"/>
                </a:solidFill>
              </a:rPr>
              <a:t> are considered in this project: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642300" y="37417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125" y="2233500"/>
            <a:ext cx="1707050" cy="2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5">
            <a:alphaModFix/>
          </a:blip>
          <a:srcRect b="0" l="2477" r="0" t="0"/>
          <a:stretch/>
        </p:blipFill>
        <p:spPr>
          <a:xfrm>
            <a:off x="1066125" y="2482600"/>
            <a:ext cx="1099925" cy="2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642300" y="37417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System model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25" y="1063575"/>
            <a:ext cx="6912699" cy="33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0" y="3657988"/>
            <a:ext cx="1707050" cy="2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>
            <p:ph type="title"/>
          </p:nvPr>
        </p:nvSpPr>
        <p:spPr>
          <a:xfrm>
            <a:off x="642300" y="37417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part - mathematical objective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 b="0" l="0" r="13778" t="0"/>
          <a:stretch/>
        </p:blipFill>
        <p:spPr>
          <a:xfrm>
            <a:off x="642300" y="945300"/>
            <a:ext cx="4230400" cy="172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42300" y="2858325"/>
            <a:ext cx="77508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Spectral efficiency for user K: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00" y="3176875"/>
            <a:ext cx="3844901" cy="3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750" y="3907075"/>
            <a:ext cx="4647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642300" y="3658000"/>
            <a:ext cx="7750800" cy="4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Assuming                                    and K=1 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13" y="2818475"/>
            <a:ext cx="4221450" cy="14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642300" y="2648688"/>
            <a:ext cx="77508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Assuming                     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642300" y="37417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part - RF precoder design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00" y="923150"/>
            <a:ext cx="4151277" cy="11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800" y="2571750"/>
            <a:ext cx="1026000" cy="3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1053" y="1640179"/>
            <a:ext cx="4343850" cy="311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2"/>
          <p:cNvCxnSpPr/>
          <p:nvPr/>
        </p:nvCxnSpPr>
        <p:spPr>
          <a:xfrm>
            <a:off x="2627900" y="2096100"/>
            <a:ext cx="900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2"/>
          <p:cNvCxnSpPr/>
          <p:nvPr/>
        </p:nvCxnSpPr>
        <p:spPr>
          <a:xfrm>
            <a:off x="4494925" y="3592825"/>
            <a:ext cx="578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00" y="2710925"/>
            <a:ext cx="1734982" cy="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400" y="1970125"/>
            <a:ext cx="795331" cy="7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42300" y="1880663"/>
            <a:ext cx="77508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a water filling solution</a:t>
            </a:r>
            <a:r>
              <a:rPr lang="en">
                <a:solidFill>
                  <a:srgbClr val="000000"/>
                </a:solidFill>
              </a:rPr>
              <a:t>: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642300" y="37417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part - digital precoder design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00" y="894950"/>
            <a:ext cx="3234947" cy="8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425" y="1109013"/>
            <a:ext cx="3429424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/>
        </p:nvSpPr>
        <p:spPr>
          <a:xfrm>
            <a:off x="331650" y="3602938"/>
            <a:ext cx="400800" cy="3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600" y="3317915"/>
            <a:ext cx="1381278" cy="8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3600" y="1616125"/>
            <a:ext cx="4528250" cy="2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/>
          <p:nvPr/>
        </p:nvSpPr>
        <p:spPr>
          <a:xfrm>
            <a:off x="678475" y="2235875"/>
            <a:ext cx="169500" cy="879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4125" y="4196887"/>
            <a:ext cx="1958325" cy="4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642300" y="4333900"/>
            <a:ext cx="77508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matrix of digital precoder can be calculated by</a:t>
            </a:r>
            <a:r>
              <a:rPr lang="en">
                <a:solidFill>
                  <a:srgbClr val="000000"/>
                </a:solidFill>
              </a:rPr>
              <a:t>: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642350" y="445025"/>
            <a:ext cx="81900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part - RF combiner design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2" y="1348814"/>
            <a:ext cx="3785597" cy="13086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4"/>
          <p:cNvCxnSpPr/>
          <p:nvPr/>
        </p:nvCxnSpPr>
        <p:spPr>
          <a:xfrm>
            <a:off x="2489150" y="2670350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00" y="3235814"/>
            <a:ext cx="3794701" cy="78071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642350" y="2746550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Precoders designed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3537" y="1753525"/>
            <a:ext cx="4184613" cy="296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4"/>
          <p:cNvCxnSpPr/>
          <p:nvPr/>
        </p:nvCxnSpPr>
        <p:spPr>
          <a:xfrm>
            <a:off x="3008650" y="3948550"/>
            <a:ext cx="13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650" y="4016529"/>
            <a:ext cx="11715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650" y="4330850"/>
            <a:ext cx="9351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8650" y="4645175"/>
            <a:ext cx="689150" cy="2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637600" y="390925"/>
            <a:ext cx="60267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Main part - digital combiner design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00" y="1294300"/>
            <a:ext cx="4662225" cy="9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637600" y="975350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MMSE solution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00" y="2967425"/>
            <a:ext cx="5318275" cy="142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5"/>
          <p:cNvCxnSpPr/>
          <p:nvPr/>
        </p:nvCxnSpPr>
        <p:spPr>
          <a:xfrm>
            <a:off x="3296738" y="2352788"/>
            <a:ext cx="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3296750" y="2321288"/>
            <a:ext cx="18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Precoders     √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Combiners    √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6125925" y="2905388"/>
            <a:ext cx="276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metrics:</a:t>
            </a:r>
            <a:endParaRPr b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Spectral efficiency</a:t>
            </a:r>
            <a:endParaRPr b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5"/>
          <p:cNvSpPr/>
          <p:nvPr/>
        </p:nvSpPr>
        <p:spPr>
          <a:xfrm rot="-5400000">
            <a:off x="5108150" y="3824975"/>
            <a:ext cx="921000" cy="850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6125925" y="3789575"/>
            <a:ext cx="26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Design process repeated for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975" y="4284025"/>
            <a:ext cx="2628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/>
          <p:nvPr/>
        </p:nvSpPr>
        <p:spPr>
          <a:xfrm>
            <a:off x="4964025" y="3636825"/>
            <a:ext cx="4038300" cy="126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