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83" r:id="rId5"/>
    <p:sldId id="285" r:id="rId6"/>
    <p:sldId id="289" r:id="rId7"/>
    <p:sldId id="287" r:id="rId8"/>
    <p:sldId id="293" r:id="rId9"/>
    <p:sldId id="294" r:id="rId10"/>
    <p:sldId id="295" r:id="rId11"/>
    <p:sldId id="296" r:id="rId12"/>
    <p:sldId id="308" r:id="rId13"/>
    <p:sldId id="297" r:id="rId14"/>
    <p:sldId id="298" r:id="rId15"/>
    <p:sldId id="299" r:id="rId16"/>
    <p:sldId id="300" r:id="rId17"/>
    <p:sldId id="292" r:id="rId1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了解详细信息" id="{2CC34DB2-6590-42C0-AD4B-A04C6060184E}">
          <p14:sldIdLst>
            <p14:sldId id="283"/>
            <p14:sldId id="285"/>
            <p14:sldId id="289"/>
            <p14:sldId id="287"/>
            <p14:sldId id="293"/>
            <p14:sldId id="294"/>
            <p14:sldId id="295"/>
            <p14:sldId id="296"/>
            <p14:sldId id="308"/>
            <p14:sldId id="297"/>
            <p14:sldId id="298"/>
            <p14:sldId id="299"/>
            <p14:sldId id="30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714" autoAdjust="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>
        <p:guide orient="horz" pos="2160"/>
        <p:guide pos="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DCC1CE-327E-4905-BC7C-3C0AE3B60D6C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2021/2/3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6F2ECAB-FF34-48C3-94CF-D49698A33E3C}" type="datetime1">
              <a:rPr lang="zh-CN" altLang="en-US" smtClean="0"/>
              <a:pPr/>
              <a:t>2021/2/3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51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4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9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where h is the latent vector, P(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x|h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) is the decoder part, P(h) is the prior distribution of h (usually, N(0, 1)), and \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lambda_KL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 is a hyperparameter.</a:t>
            </a:r>
            <a:endParaRPr lang="zh-CN" altLang="en-US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93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use s for style vector, and t for style value</a:t>
            </a:r>
          </a:p>
          <a:p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Al: </a:t>
            </a:r>
            <a:r>
              <a:rPr lang="zh-CN" altLang="en-US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对于每个风格样式</a:t>
            </a:r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(style type)</a:t>
            </a:r>
            <a:r>
              <a:rPr lang="zh-CN" altLang="en-US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，我们希望风格向量</a:t>
            </a:r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vector</a:t>
            </a:r>
            <a:r>
              <a:rPr lang="zh-CN" altLang="en-US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看起来像采样自特定的分布（风格值</a:t>
            </a:r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(style value)</a:t>
            </a:r>
            <a:r>
              <a:rPr lang="zh-CN" altLang="en-US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的）。希望</a:t>
            </a:r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style vector</a:t>
            </a:r>
            <a:r>
              <a:rPr lang="zh-CN" altLang="en-US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服从假设的分布。</a:t>
            </a:r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T from dataset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Cl: </a:t>
            </a:r>
            <a:r>
              <a:rPr lang="zh-CN" altLang="en-US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希望每个分布都与相应的风格值对应。所以我们对每个风格值采样向量约束其分类结果为对应的风格值。 </a:t>
            </a:r>
            <a:r>
              <a:rPr lang="en-US" altLang="zh-CN" sz="1200" b="0" i="0" u="none" strike="noStrike" kern="1200" baseline="0" noProof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Random sample s</a:t>
            </a:r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5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在“幻灯片放映”模式下，选择箭头访问相应链接。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7612A-7C7D-41EF-9275-BA82F6A6A076}" type="datetime1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B070BE-7F39-4CFE-B298-8B89566852DF}" type="datetime1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7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Multi-type Disentanglement without Adversarial Training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AAAI 2021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0B2401-4EF2-4636-B107-38F9A98932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2520743" y="4524866"/>
            <a:ext cx="7150514" cy="73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4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3B132-5F0F-4E44-8D18-3B658E9E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BE586-1337-4827-9E86-3B06AFCD2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Disentanglement Effect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A04AC9-687F-4DCE-80B8-63657F92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162" y="1838325"/>
            <a:ext cx="11115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6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504E1-226D-47A6-B48D-303AF1FB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55D92-A530-4A3A-872D-D2C4ABA539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/>
              <a:t>Disentanglement Effect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BD98BA-258A-4F69-9533-7662DDCF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798" y="1697154"/>
            <a:ext cx="11560404" cy="50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0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5745D-0915-4BB7-B9F4-A3BF21CE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97CC5-20FE-4B1E-8790-C66524940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Style-Transfer Performance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EEBCD-ED19-4410-BB95-E9595E33DA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481" y="1794530"/>
            <a:ext cx="11221039" cy="34960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96BA61-976C-42B2-BC07-88B2B352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414" y="5326145"/>
            <a:ext cx="11257172" cy="12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728FA-39BA-44F3-B51E-AB710EED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9CFDC-2D3A-4489-B195-72817F9822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4387"/>
            <a:ext cx="4416552" cy="3977640"/>
          </a:xfrm>
        </p:spPr>
        <p:txBody>
          <a:bodyPr/>
          <a:lstStyle/>
          <a:p>
            <a:r>
              <a:rPr lang="en-US" altLang="zh-CN" dirty="0"/>
              <a:t>Alleviation of Training Bias (style disentangle)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3F4107-BA71-4B43-B6B1-85ACB011553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399" y="2017335"/>
            <a:ext cx="4144553" cy="23605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491EB6-A057-4A73-A74B-CB429E7B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412" y="2028802"/>
            <a:ext cx="6877119" cy="2884411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8606867-2814-4A45-BEED-02961FB5ACB5}"/>
              </a:ext>
            </a:extLst>
          </p:cNvPr>
          <p:cNvSpPr txBox="1">
            <a:spLocks/>
          </p:cNvSpPr>
          <p:nvPr/>
        </p:nvSpPr>
        <p:spPr>
          <a:xfrm>
            <a:off x="4998374" y="1434387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Human evaluation 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7C58EE-7731-4730-A4DD-B9D13B9F6F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4919" y="4421104"/>
            <a:ext cx="4119513" cy="1104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E06988-ABE3-4D3D-8B58-09989ED16C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2681" y="4974229"/>
            <a:ext cx="4518581" cy="41245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858FFF8-A55A-4D6B-81B5-CB28A47E36E7}"/>
              </a:ext>
            </a:extLst>
          </p:cNvPr>
          <p:cNvSpPr/>
          <p:nvPr/>
        </p:nvSpPr>
        <p:spPr>
          <a:xfrm>
            <a:off x="4933360" y="5405975"/>
            <a:ext cx="6963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give each case a sentiment label or tense label (for transfer accuracy (TA)) </a:t>
            </a:r>
          </a:p>
          <a:p>
            <a:r>
              <a:rPr lang="en-US" altLang="zh-CN" dirty="0">
                <a:latin typeface="+mj-lt"/>
              </a:rPr>
              <a:t>content preservation (CP)</a:t>
            </a:r>
          </a:p>
          <a:p>
            <a:r>
              <a:rPr lang="en-US" altLang="zh-CN" dirty="0">
                <a:latin typeface="+mj-lt"/>
              </a:rPr>
              <a:t>language quality(LQ)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281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Thank you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altLang="zh-CN" sz="2000" dirty="0">
                <a:cs typeface="Segoe UI Light" panose="020B0502040204020203" pitchFamily="34" charset="0"/>
              </a:rPr>
              <a:t>Thank you</a:t>
            </a:r>
            <a:endParaRPr lang="zh-CN" altLang="en-US" sz="2000" dirty="0"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zh-CN" altLang="en-US" sz="20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49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Task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249379" y="1524708"/>
            <a:ext cx="37475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Changing some specific features (such as sentiment, tense, or human face pose) of a given text or image.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define a 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style type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 a style class that represents a specific feature of text or an image, e.g., sentiment, tense, or face direction</a:t>
            </a:r>
          </a:p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define a 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style value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as one of the different values within a style,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e.g.,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sentiment (positive/negative), or tense (past/now/future)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D898D9-A6D1-4BB0-909C-AC72D72146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1385113"/>
            <a:ext cx="7880808" cy="6489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F977BE-B92C-477F-A209-3E8910448C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2034068"/>
            <a:ext cx="7880808" cy="6110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B8735C-ED98-4721-BB0B-0247D1149F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2683023"/>
            <a:ext cx="7880808" cy="6065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44A361-A938-411E-A400-B9532D6D2DE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3331978"/>
            <a:ext cx="7880808" cy="5938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60089B-CFD9-40D4-A2AD-13F1BA8FB69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3980933"/>
            <a:ext cx="7880808" cy="6247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1440D4-FF3A-4AB4-92E8-E28EA62F753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4629888"/>
            <a:ext cx="7880808" cy="618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DC1321-7515-43D2-AB81-C706C1387A1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5278843"/>
            <a:ext cx="7880808" cy="59797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616F70-5959-4DCC-B948-6BA9A2ADB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6969" y="5927798"/>
            <a:ext cx="7880808" cy="6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/>
            <a:r>
              <a:rPr lang="en-US" altLang="zh-CN" dirty="0">
                <a:cs typeface="Segoe UI Light" panose="020B0502040204020203" pitchFamily="34" charset="0"/>
              </a:rPr>
              <a:t>Human Evaluation Question Marks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We conducted a human evaluation on the Yelp dataset and the Amazon dataset.</a:t>
            </a:r>
            <a:br>
              <a:rPr lang="zh-CN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grpSp>
        <p:nvGrpSpPr>
          <p:cNvPr id="33" name="组 32" descr="带有编号 1（表示第 1 步）的小圆圈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椭圆形 33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文本框 34" descr="编号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内容占位符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Style transfer accuracy (TA)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grpSp>
        <p:nvGrpSpPr>
          <p:cNvPr id="36" name="组 35" descr="带有编号 2（表示第 2 步）的小圆圈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椭圆形 36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文本框 37" descr="编号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内容占位符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Content preservation (CP)</a:t>
            </a:r>
          </a:p>
        </p:txBody>
      </p:sp>
      <p:grpSp>
        <p:nvGrpSpPr>
          <p:cNvPr id="39" name="组 38" descr="带有编号 3（表示第 3 步）的小圆圈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椭圆形 39" descr="小圆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文本框 40" descr="编号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CN"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内容占位符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Language quality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(LQ)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97C29F6-DF65-4BDF-900C-FFD7588703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799"/>
          <a:stretch/>
        </p:blipFill>
        <p:spPr>
          <a:xfrm>
            <a:off x="397198" y="2350393"/>
            <a:ext cx="3644463" cy="19699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6AFDFF8-5FFB-4514-88A2-D9B0603996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799"/>
          <a:stretch/>
        </p:blipFill>
        <p:spPr>
          <a:xfrm>
            <a:off x="4137914" y="2350393"/>
            <a:ext cx="3651735" cy="1969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4E4365-A3A8-4E89-A38F-BD936F3F41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799"/>
          <a:stretch/>
        </p:blipFill>
        <p:spPr>
          <a:xfrm>
            <a:off x="7892136" y="2350391"/>
            <a:ext cx="3895383" cy="19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Methods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unified distribution assumption: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We require that all the vectors that belong to one specific style value follow a unified distribution. We use a Gaussian distribution with different mean and variance for each style value.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• Disentangled vectors that belong to the same style value should obey the same Gaussian distribution.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• The Gaussian distributions corresponding to any two different style values should be independent from each other.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200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Autoencoder: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zh-CN" altLang="en-US" sz="1200" i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935F7B-4E92-4179-8A30-A8E8E4CA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4668" y="1830264"/>
            <a:ext cx="6221182" cy="43114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B95AB5-9A48-4D06-A736-6BE2194404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5068" y="6170558"/>
            <a:ext cx="3346516" cy="23938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EF441378-6563-45F5-AFA9-8913E22818C5}"/>
              </a:ext>
            </a:extLst>
          </p:cNvPr>
          <p:cNvGrpSpPr/>
          <p:nvPr/>
        </p:nvGrpSpPr>
        <p:grpSpPr>
          <a:xfrm>
            <a:off x="5725068" y="6461869"/>
            <a:ext cx="6349084" cy="266189"/>
            <a:chOff x="1150071" y="3709362"/>
            <a:chExt cx="6349084" cy="26618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07CC156-1CFB-4A9A-8B4A-8CCB801A8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0071" y="3724799"/>
              <a:ext cx="1981199" cy="23531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4428328-036E-4581-A76C-EF17A41B1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14540" y="3709362"/>
              <a:ext cx="4284615" cy="266189"/>
            </a:xfrm>
            <a:prstGeom prst="rect">
              <a:avLst/>
            </a:prstGeom>
          </p:spPr>
        </p:pic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E86E3EA7-4C50-45D2-9DEF-7B99977DBB1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772" y="4588934"/>
            <a:ext cx="611566" cy="1892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4AA351-5401-4221-8A21-FC80424A6F8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850" y="5215361"/>
            <a:ext cx="2045656" cy="1859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226369-0E8F-46A6-8637-8CBB59A7B9F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518" y="4841761"/>
            <a:ext cx="3668856" cy="2837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A1F2C3-5DB8-4956-A82F-19623D950DB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518" y="5487863"/>
            <a:ext cx="2984071" cy="77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Methods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0993898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Style Attachment Loss on Latent Style Space: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algn="just"/>
            <a:endParaRPr lang="en-US" altLang="zh-CN" i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endParaRPr lang="en-US" altLang="zh-CN" i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endParaRPr lang="en-US" altLang="zh-CN" i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algn="just"/>
            <a:r>
              <a:rPr lang="en-US" altLang="zh-CN" i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Style Classification Loss:</a:t>
            </a:r>
          </a:p>
          <a:p>
            <a:pPr algn="just"/>
            <a:endParaRPr lang="en-US" altLang="zh-CN" i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algn="just"/>
            <a:endParaRPr lang="zh-CN" altLang="en-US" sz="1200" i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D96FEFC-61F9-4E5E-AC00-411883B5EF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776" y="2104693"/>
            <a:ext cx="4367451" cy="75188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2D16E2-77F6-45E1-8F1A-1EB89C665B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1591" y="2147023"/>
            <a:ext cx="4894458" cy="6255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BD684D9-69BA-4790-BD25-40C95A97D13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07" y="3046465"/>
            <a:ext cx="3378453" cy="42475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70E989A-42AE-4951-8959-A5C736F785EE}"/>
              </a:ext>
            </a:extLst>
          </p:cNvPr>
          <p:cNvSpPr/>
          <p:nvPr/>
        </p:nvSpPr>
        <p:spPr>
          <a:xfrm>
            <a:off x="6143053" y="1966193"/>
            <a:ext cx="13115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Bayes’ theorem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B27E82-1239-4708-A672-6E4EF09D2119}"/>
                  </a:ext>
                </a:extLst>
              </p:cNvPr>
              <p:cNvSpPr/>
              <p:nvPr/>
            </p:nvSpPr>
            <p:spPr>
              <a:xfrm>
                <a:off x="541610" y="1966193"/>
                <a:ext cx="4950522" cy="291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The PDF of the j-</a:t>
                </a:r>
                <a:r>
                  <a:rPr lang="en-US" altLang="zh-CN" sz="12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th</a:t>
                </a:r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 style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altLang="zh-CN" sz="12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Segoe UI" panose="020B0502040204020203" pitchFamily="34" charset="0"/>
                  </a:rPr>
                  <a:t> is a Normal distribution (Nor):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B27E82-1239-4708-A672-6E4EF09D2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0" y="1966193"/>
                <a:ext cx="4950522" cy="291875"/>
              </a:xfrm>
              <a:prstGeom prst="rect">
                <a:avLst/>
              </a:prstGeom>
              <a:blipFill>
                <a:blip r:embed="rId6"/>
                <a:stretch>
                  <a:fillRect l="-123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D3CE3EA2-79FD-44B3-A120-8F265D672E23}"/>
              </a:ext>
            </a:extLst>
          </p:cNvPr>
          <p:cNvSpPr/>
          <p:nvPr/>
        </p:nvSpPr>
        <p:spPr>
          <a:xfrm>
            <a:off x="541610" y="278514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define the style attachment loss (al) as the negative log-likelihood (NLL) loss</a:t>
            </a:r>
            <a:endParaRPr lang="en-US" altLang="zh-CN" sz="1200" i="1" dirty="0">
              <a:solidFill>
                <a:prstClr val="black">
                  <a:lumMod val="75000"/>
                  <a:lumOff val="2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8528729-DD2E-4AD2-87B0-940B93534AA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79" y="4876343"/>
            <a:ext cx="2774810" cy="62589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A0EC352-EC7A-409A-8D0A-B45C24A95E1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9137" y="4279089"/>
            <a:ext cx="3113958" cy="34940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AA980F6-EB86-4C33-A4B6-5B1DF352AB7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307" y="5697892"/>
            <a:ext cx="3884686" cy="353708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D86069A2-00CE-4D1A-8AF2-75A6125625EE}"/>
              </a:ext>
            </a:extLst>
          </p:cNvPr>
          <p:cNvGrpSpPr/>
          <p:nvPr/>
        </p:nvGrpSpPr>
        <p:grpSpPr>
          <a:xfrm>
            <a:off x="656492" y="3999761"/>
            <a:ext cx="5768731" cy="282751"/>
            <a:chOff x="-4987228" y="3540083"/>
            <a:chExt cx="17876190" cy="87619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0F2AA1D-C640-4B17-B3F8-96DBB9BEC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987228" y="3725313"/>
              <a:ext cx="10285714" cy="60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00CE829-257F-4F53-A04D-4FFEBE4A1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98486" y="3540083"/>
              <a:ext cx="7590476" cy="876190"/>
            </a:xfrm>
            <a:prstGeom prst="rect">
              <a:avLst/>
            </a:prstGeom>
          </p:spPr>
        </p:pic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8658378-AE0F-4050-8436-E77821C72640}"/>
              </a:ext>
            </a:extLst>
          </p:cNvPr>
          <p:cNvSpPr/>
          <p:nvPr/>
        </p:nvSpPr>
        <p:spPr>
          <a:xfrm>
            <a:off x="541610" y="5420893"/>
            <a:ext cx="4046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Then, we define the classification loss as an NLL loss: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E3F37FE-F1AD-4013-BF23-92AF933CA781}"/>
              </a:ext>
            </a:extLst>
          </p:cNvPr>
          <p:cNvGrpSpPr/>
          <p:nvPr/>
        </p:nvGrpSpPr>
        <p:grpSpPr>
          <a:xfrm>
            <a:off x="656492" y="4616820"/>
            <a:ext cx="4996090" cy="282751"/>
            <a:chOff x="-1926021" y="2914163"/>
            <a:chExt cx="15818467" cy="89523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DB187556-0A6C-46F1-A485-C3CF90B8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92446" y="2914163"/>
              <a:ext cx="11200000" cy="895238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E0B38B0-E258-4E70-9BA1-E0E25884A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6021" y="3066640"/>
              <a:ext cx="4561905" cy="5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999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AF25-58F9-4573-94DF-3C84974F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AF238-4DDE-4C44-8CA7-55EADCC644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39479" cy="3977640"/>
          </a:xfrm>
        </p:spPr>
        <p:txBody>
          <a:bodyPr>
            <a:normAutofit/>
          </a:bodyPr>
          <a:lstStyle/>
          <a:p>
            <a:r>
              <a:rPr lang="en-US" altLang="zh-CN" i="1" dirty="0"/>
              <a:t>Style-Content Disentanglement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8926D-98F4-448A-BC41-A326A3B2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859" y="2083233"/>
            <a:ext cx="4042378" cy="8447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17DBCD-9AE5-4F29-993E-A475F3AFEE27}"/>
              </a:ext>
            </a:extLst>
          </p:cNvPr>
          <p:cNvSpPr/>
          <p:nvPr/>
        </p:nvSpPr>
        <p:spPr>
          <a:xfrm>
            <a:off x="531043" y="18049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mutual information I(c, t) between the content vector c and the style labels t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FFF198-FC6E-4342-9045-0B5DEFE9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927963"/>
            <a:ext cx="4390676" cy="38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3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AF25-58F9-4573-94DF-3C84974F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AF238-4DDE-4C44-8CA7-55EADCC644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39479" cy="3977640"/>
          </a:xfrm>
        </p:spPr>
        <p:txBody>
          <a:bodyPr>
            <a:normAutofit/>
          </a:bodyPr>
          <a:lstStyle/>
          <a:p>
            <a:r>
              <a:rPr lang="en-US" altLang="zh-CN" i="1" dirty="0"/>
              <a:t>Style-Content Disentanglement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B8926D-98F4-448A-BC41-A326A3B2F6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859" y="2083233"/>
            <a:ext cx="4042378" cy="8447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CB1E5D-3963-4935-A060-5FADD73BFF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6696" y="2083233"/>
            <a:ext cx="3603698" cy="3262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45EF9B-CC65-4087-B98A-20395B3C1E4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4868" y="2083233"/>
            <a:ext cx="4274407" cy="7504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17DBCD-9AE5-4F29-993E-A475F3AFEE27}"/>
              </a:ext>
            </a:extLst>
          </p:cNvPr>
          <p:cNvSpPr/>
          <p:nvPr/>
        </p:nvSpPr>
        <p:spPr>
          <a:xfrm>
            <a:off x="531043" y="18049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mutual information I(c, t) between the content vector c and the style labels 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8629E-0C34-43C7-A3F0-5E289DD40B88}"/>
              </a:ext>
            </a:extLst>
          </p:cNvPr>
          <p:cNvSpPr/>
          <p:nvPr/>
        </p:nvSpPr>
        <p:spPr>
          <a:xfrm>
            <a:off x="568750" y="295500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mutual information I(c,</a:t>
            </a:r>
            <a:r>
              <a:rPr lang="zh-CN" altLang="en-US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s) between the content vector c and the style vectors 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A7F6F9-133B-454E-9E3B-21CA46C7C4E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513" y="3190865"/>
            <a:ext cx="4606870" cy="3395674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1A61FA10-DAF8-460A-860F-CFA6AFB6F993}"/>
              </a:ext>
            </a:extLst>
          </p:cNvPr>
          <p:cNvGrpSpPr/>
          <p:nvPr/>
        </p:nvGrpSpPr>
        <p:grpSpPr>
          <a:xfrm>
            <a:off x="6097374" y="3190865"/>
            <a:ext cx="5335030" cy="3339985"/>
            <a:chOff x="6097374" y="3223968"/>
            <a:chExt cx="5335030" cy="333998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CBE3DEC-E133-4750-9057-5681BD96F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97374" y="5100424"/>
              <a:ext cx="5335030" cy="146352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43008B6-4EFA-478E-ACFB-6ECFF5E65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06899" y="3223968"/>
              <a:ext cx="5320610" cy="1881679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AEA5962-DC9C-431C-9FF5-58E3E4B3734B}"/>
              </a:ext>
            </a:extLst>
          </p:cNvPr>
          <p:cNvSpPr/>
          <p:nvPr/>
        </p:nvSpPr>
        <p:spPr>
          <a:xfrm>
            <a:off x="6664750" y="3657600"/>
            <a:ext cx="3506772" cy="35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F1E8E-AB7C-4563-AF9E-CF77CFC61C23}"/>
              </a:ext>
            </a:extLst>
          </p:cNvPr>
          <p:cNvSpPr/>
          <p:nvPr/>
        </p:nvSpPr>
        <p:spPr>
          <a:xfrm>
            <a:off x="2857892" y="5808483"/>
            <a:ext cx="1780096" cy="35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DAF25-58F9-4573-94DF-3C84974F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AF238-4DDE-4C44-8CA7-55EADCC644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39479" cy="3977640"/>
          </a:xfrm>
        </p:spPr>
        <p:txBody>
          <a:bodyPr>
            <a:normAutofit/>
          </a:bodyPr>
          <a:lstStyle/>
          <a:p>
            <a:r>
              <a:rPr lang="en-US" altLang="zh-CN" i="1" dirty="0"/>
              <a:t>Multi-type Disentanglement</a:t>
            </a: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17DBCD-9AE5-4F29-993E-A475F3AFEE27}"/>
                  </a:ext>
                </a:extLst>
              </p:cNvPr>
              <p:cNvSpPr/>
              <p:nvPr/>
            </p:nvSpPr>
            <p:spPr>
              <a:xfrm>
                <a:off x="539495" y="1974119"/>
                <a:ext cx="814161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Microsoft Himalaya" panose="01010100010101010101" pitchFamily="2" charset="0"/>
                      </a:rPr>
                      <m:t>𝛽</m:t>
                    </m:r>
                  </m:oMath>
                </a14:m>
                <a:r>
                  <a: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Microsoft Himalaya" panose="01010100010101010101" pitchFamily="2" charset="0"/>
                  </a:rPr>
                  <a:t>-TC-VAE: multi-type vector disentanglement can also be done by minimizing the </a:t>
                </a:r>
                <a:r>
                  <a:rPr lang="en-US" altLang="zh-CN" sz="1200" i="1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Microsoft Himalaya" panose="01010100010101010101" pitchFamily="2" charset="0"/>
                  </a:rPr>
                  <a:t>total correlation</a:t>
                </a:r>
                <a:r>
                  <a: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Microsoft Himalaya" panose="01010100010101010101" pitchFamily="2" charset="0"/>
                  </a:rPr>
                  <a:t> term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17DBCD-9AE5-4F29-993E-A475F3AFE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5" y="1974119"/>
                <a:ext cx="8141617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0494B84-94FA-4639-AB3D-D4E79A53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0549" y="2211184"/>
            <a:ext cx="2630902" cy="288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23A84E-D522-4F41-9AEB-306A66F07F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311" y="3112660"/>
            <a:ext cx="4403185" cy="7767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E9FB082-0336-4960-A879-60D2D430BB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9469" y="5980639"/>
            <a:ext cx="5853063" cy="45487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CC5742E-C145-4CA8-B418-7603DBF00DB7}"/>
              </a:ext>
            </a:extLst>
          </p:cNvPr>
          <p:cNvSpPr/>
          <p:nvPr/>
        </p:nvSpPr>
        <p:spPr>
          <a:xfrm>
            <a:off x="606049" y="5677642"/>
            <a:ext cx="44021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have the loss function for multi-type disentanglement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BA8B19D-3CB0-4FC9-952D-D78F438FDDEB}"/>
                  </a:ext>
                </a:extLst>
              </p:cNvPr>
              <p:cNvSpPr/>
              <p:nvPr/>
            </p:nvSpPr>
            <p:spPr>
              <a:xfrm>
                <a:off x="492254" y="1747290"/>
                <a:ext cx="1005634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(1) make the style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2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12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2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2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𝐺</m:t>
                        </m:r>
                      </m:sub>
                    </m:sSub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(G is the number of style types) for different style types independent to each other</a:t>
                </a:r>
                <a:endParaRPr lang="zh-CN" altLang="en-US" sz="12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BA8B19D-3CB0-4FC9-952D-D78F438FD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4" y="1747290"/>
                <a:ext cx="10056340" cy="276999"/>
              </a:xfrm>
              <a:prstGeom prst="rect">
                <a:avLst/>
              </a:prstGeom>
              <a:blipFill>
                <a:blip r:embed="rId6"/>
                <a:stretch>
                  <a:fillRect l="-61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CFD7F83-CC7C-4AB4-B24C-D865D16633EA}"/>
              </a:ext>
            </a:extLst>
          </p:cNvPr>
          <p:cNvSpPr/>
          <p:nvPr/>
        </p:nvSpPr>
        <p:spPr>
          <a:xfrm>
            <a:off x="492254" y="2532421"/>
            <a:ext cx="96404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(2) when the training set has labels of multiple types, there will be a training bias that makes different types affect each other.</a:t>
            </a:r>
            <a:endParaRPr lang="zh-CN" altLang="en-US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34DC4F-333A-4A40-8667-0F8E2198F68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5694" y="2836286"/>
            <a:ext cx="2440613" cy="259223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E000B75C-4925-4E33-ACB4-F8F32A0BE08E}"/>
              </a:ext>
            </a:extLst>
          </p:cNvPr>
          <p:cNvGrpSpPr/>
          <p:nvPr/>
        </p:nvGrpSpPr>
        <p:grpSpPr>
          <a:xfrm>
            <a:off x="633311" y="4270182"/>
            <a:ext cx="5038151" cy="1152209"/>
            <a:chOff x="585853" y="4270182"/>
            <a:chExt cx="5038151" cy="115220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357A92F-917A-4A7B-9E40-A81F1192D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026" y="4270182"/>
              <a:ext cx="5010978" cy="1152209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E23D11-CFFD-453B-A1A3-43DE86418F52}"/>
                </a:ext>
              </a:extLst>
            </p:cNvPr>
            <p:cNvSpPr/>
            <p:nvPr/>
          </p:nvSpPr>
          <p:spPr>
            <a:xfrm>
              <a:off x="585853" y="4691888"/>
              <a:ext cx="1403203" cy="276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70D3EF3-B592-45A9-8BD1-52D51C928E6C}"/>
                </a:ext>
              </a:extLst>
            </p:cNvPr>
            <p:cNvSpPr/>
            <p:nvPr/>
          </p:nvSpPr>
          <p:spPr>
            <a:xfrm>
              <a:off x="3118515" y="4691888"/>
              <a:ext cx="1897696" cy="276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475690-FFD1-490E-AE95-8E6D6A3D6C49}"/>
              </a:ext>
            </a:extLst>
          </p:cNvPr>
          <p:cNvGrpSpPr/>
          <p:nvPr/>
        </p:nvGrpSpPr>
        <p:grpSpPr>
          <a:xfrm>
            <a:off x="633311" y="3911801"/>
            <a:ext cx="5853761" cy="308549"/>
            <a:chOff x="613026" y="3911801"/>
            <a:chExt cx="5853761" cy="30854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12BB3E8-658A-456C-A9A1-6EA2DD32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026" y="3915140"/>
              <a:ext cx="4648790" cy="30187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59037BA-28F5-469C-A8E5-E77C28C0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428562" y="3911801"/>
              <a:ext cx="1038225" cy="308549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31D006-EAC2-42BF-A656-A96EA67AE1A9}"/>
              </a:ext>
            </a:extLst>
          </p:cNvPr>
          <p:cNvGrpSpPr/>
          <p:nvPr/>
        </p:nvGrpSpPr>
        <p:grpSpPr>
          <a:xfrm>
            <a:off x="686104" y="5388635"/>
            <a:ext cx="9632012" cy="276999"/>
            <a:chOff x="613026" y="5388635"/>
            <a:chExt cx="9632012" cy="276999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5C164FE-5702-467D-A83B-6C56896FCD84}"/>
                </a:ext>
              </a:extLst>
            </p:cNvPr>
            <p:cNvSpPr/>
            <p:nvPr/>
          </p:nvSpPr>
          <p:spPr>
            <a:xfrm>
              <a:off x="8367121" y="5388635"/>
              <a:ext cx="1877917" cy="276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7BFF3FC-66CC-494D-B858-5AAA5FE1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3026" y="5419881"/>
              <a:ext cx="969510" cy="22013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4BCF79B-5DA4-40B1-8705-9E682EA2E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12581" y="5412856"/>
              <a:ext cx="4739827" cy="23418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D3E18E1-B78E-4943-8BB6-1E507D807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40765"/>
            <a:stretch/>
          </p:blipFill>
          <p:spPr>
            <a:xfrm>
              <a:off x="6409122" y="5408008"/>
              <a:ext cx="2968241" cy="24387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A5E9ED9-3F74-4752-8060-F5BAC2206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350375" y="5412718"/>
              <a:ext cx="894663" cy="227293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1C4FD59-145E-4371-A29C-74A4E243F55F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0078" y="6459253"/>
            <a:ext cx="6663915" cy="39874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511B2E6-A0E7-4E01-ACF2-9F5241078BD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08707" y="2772812"/>
            <a:ext cx="2969444" cy="204766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EE3807C-585E-424C-A354-9F9F275C013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50319" r="9553" b="1271"/>
          <a:stretch/>
        </p:blipFill>
        <p:spPr>
          <a:xfrm>
            <a:off x="7579149" y="4883084"/>
            <a:ext cx="4383465" cy="226244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A978C7CB-0CEB-4D2E-87C5-E043838AAD88}"/>
              </a:ext>
            </a:extLst>
          </p:cNvPr>
          <p:cNvSpPr/>
          <p:nvPr/>
        </p:nvSpPr>
        <p:spPr>
          <a:xfrm>
            <a:off x="612742" y="3912124"/>
            <a:ext cx="4685122" cy="35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E1F1-24A0-441F-A286-F9F4D752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A433E86-F69E-4667-ABEC-1899D092F558}"/>
              </a:ext>
            </a:extLst>
          </p:cNvPr>
          <p:cNvGrpSpPr/>
          <p:nvPr/>
        </p:nvGrpSpPr>
        <p:grpSpPr>
          <a:xfrm>
            <a:off x="403468" y="3044600"/>
            <a:ext cx="11385065" cy="3552502"/>
            <a:chOff x="274401" y="1762812"/>
            <a:chExt cx="11385065" cy="355250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F473A57-8E2F-4F17-A4E9-58AAC144C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4401" y="1762812"/>
              <a:ext cx="5400000" cy="299945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4984F74-0118-41DA-AF5E-D53F64258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259466" y="1762812"/>
              <a:ext cx="5400000" cy="3552502"/>
            </a:xfrm>
            <a:prstGeom prst="rect">
              <a:avLst/>
            </a:prstGeom>
          </p:spPr>
        </p:pic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1B46086-8A69-4C65-9B72-4BDC1539CA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5" y="1347872"/>
            <a:ext cx="5010978" cy="11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1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2z3ncc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1_TF10001108.potx" id="{D183F7B2-BB7C-4769-A654-F50CCFED9CE6}" vid="{19F569AA-F1B7-4CD3-A3E0-DFBF7B5FB0CC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http://purl.org/dc/dcmitype/"/>
    <ds:schemaRef ds:uri="71af3243-3dd4-4a8d-8c0d-dd76da1f02a5"/>
    <ds:schemaRef ds:uri="http://purl.org/dc/terms/"/>
    <ds:schemaRef ds:uri="http://schemas.microsoft.com/office/infopath/2007/PartnerControls"/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{9C9B3145-0DDA-4CDB-8791-913A7247EC0B}tf10001108_win32</Template>
  <TotalTime>3088</TotalTime>
  <Words>616</Words>
  <Application>Microsoft Office PowerPoint</Application>
  <PresentationFormat>宽屏</PresentationFormat>
  <Paragraphs>69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Microsoft YaHei UI</vt:lpstr>
      <vt:lpstr>微软雅黑</vt:lpstr>
      <vt:lpstr>Arial</vt:lpstr>
      <vt:lpstr>Cambria Math</vt:lpstr>
      <vt:lpstr>Microsoft Himalaya</vt:lpstr>
      <vt:lpstr>Segoe UI</vt:lpstr>
      <vt:lpstr>Segoe UI Light</vt:lpstr>
      <vt:lpstr>Segoe UI Semibold</vt:lpstr>
      <vt:lpstr>Times New Roman</vt:lpstr>
      <vt:lpstr>欢迎文档</vt:lpstr>
      <vt:lpstr>Multi-type Disentanglement without Adversarial Training</vt:lpstr>
      <vt:lpstr>Task</vt:lpstr>
      <vt:lpstr>Human Evaluation Question Marks</vt:lpstr>
      <vt:lpstr>Methods</vt:lpstr>
      <vt:lpstr>Methods</vt:lpstr>
      <vt:lpstr>Methods</vt:lpstr>
      <vt:lpstr>Methods</vt:lpstr>
      <vt:lpstr>Methods</vt:lpstr>
      <vt:lpstr>Methods</vt:lpstr>
      <vt:lpstr>Experiments</vt:lpstr>
      <vt:lpstr>Experiments</vt:lpstr>
      <vt:lpstr>Experiments</vt:lpstr>
      <vt:lpstr>Experiments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Disentangled Non-Local Neural Networks</dc:title>
  <dc:creator>梁 栋</dc:creator>
  <cp:keywords/>
  <cp:lastModifiedBy>da到暴雪</cp:lastModifiedBy>
  <cp:revision>25</cp:revision>
  <dcterms:created xsi:type="dcterms:W3CDTF">2020-12-28T03:06:58Z</dcterms:created>
  <dcterms:modified xsi:type="dcterms:W3CDTF">2021-02-03T08:32:56Z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