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61" r:id="rId6"/>
    <p:sldId id="295" r:id="rId7"/>
    <p:sldId id="296" r:id="rId8"/>
    <p:sldId id="262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7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6AAF-52FF-431B-9EEE-4841869E7A9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9CD0B-8A9F-46D6-8E4D-E0E226811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0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8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Extension to novel 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18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Extension to novel 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36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Extension to novel 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2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ELBO</a:t>
            </a:r>
            <a:r>
              <a:rPr lang="zh-CN" altLang="en-US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包含</a:t>
            </a:r>
            <a:r>
              <a:rPr lang="en-US" altLang="zh-CN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zh-CN" altLang="en-US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项，第一个</a:t>
            </a:r>
            <a:r>
              <a:rPr lang="en-US" altLang="zh-CN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KL</a:t>
            </a:r>
            <a:r>
              <a:rPr lang="zh-CN" altLang="en-US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散度项起到正则化的作用，它约束了近似后验分布的形式；第二项被称为重建项</a:t>
            </a:r>
            <a:r>
              <a:rPr lang="en-US" altLang="zh-CN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(reconstruction term)</a:t>
            </a:r>
            <a:r>
              <a:rPr lang="zh-CN" altLang="en-US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，因为它度量的是</a:t>
            </a:r>
            <a:r>
              <a:rPr lang="en-US" altLang="zh-CN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decoder</a:t>
            </a:r>
            <a:r>
              <a:rPr lang="zh-CN" altLang="en-US" b="0" i="0" dirty="0">
                <a:solidFill>
                  <a:srgbClr val="58666E"/>
                </a:solidFill>
                <a:effectLst/>
                <a:latin typeface="Source Sans Pro" panose="020B0503030403020204" pitchFamily="34" charset="0"/>
              </a:rPr>
              <a:t>重建的数据的似然值。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7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allowing to encode the contexts of the scene </a:t>
            </a:r>
            <a:r>
              <a:rPr lang="en-US" altLang="zh-CN" dirty="0" err="1"/>
              <a:t>xm</a:t>
            </a:r>
            <a:r>
              <a:rPr lang="en-US" altLang="zh-CN" dirty="0"/>
              <a:t> directly in the latent space</a:t>
            </a:r>
          </a:p>
          <a:p>
            <a:r>
              <a:rPr lang="zh-CN" altLang="en-US" dirty="0"/>
              <a:t>网络生成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2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8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2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Extension to novel 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1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Extension to novel 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66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Extension to novel 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66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Extension to novel objects.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91F7C-C8B8-4FFC-A0E3-DF71F4BF9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6F9B0C-D74F-42EE-83AF-49AFD47BF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98876-E3FC-4607-86CC-AE62D168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C190C-CEA6-4F02-B194-F41E4AF1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9ECC9-7246-424E-9E1D-4FE3430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8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12CDD-71A4-4138-B9C9-D95AE83E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4C207-B683-4BC5-8541-6AEE96DA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46AB0-DEAE-4D46-BFB2-D98F4A99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CA810-9B02-424B-B6B3-04D4340E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810A8-A26B-4C7E-A2D9-129DF1C6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416586-726A-4441-B1E2-2A7419573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6AE695-84F2-4034-BBEC-0371CC8E5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DC74C-4C04-468D-BE99-97CEC5CF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3A035-1DFF-405A-AC40-48B0BDBD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C77B8-3642-47E8-A6FF-F5BEBBAD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7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9D032-994A-47AC-8682-AF02B749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1" y="217067"/>
            <a:ext cx="5117288" cy="6450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2D38315-D1BA-4A7E-8B44-33C557095D6C}"/>
              </a:ext>
            </a:extLst>
          </p:cNvPr>
          <p:cNvSpPr/>
          <p:nvPr userDrawn="1"/>
        </p:nvSpPr>
        <p:spPr>
          <a:xfrm rot="5400000">
            <a:off x="-39639" y="291857"/>
            <a:ext cx="574768" cy="49549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08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E44F1-95E0-4DA4-B246-15E7D47F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DC040-10C8-408D-813C-EAEC9562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15752-F644-4A1B-8213-3C660BC6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B71AD-8ACD-4038-8421-F7B65C63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43EA3-A6AE-499F-9B63-B3DBA95E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0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D1D0-56C2-4E17-8057-93288192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45CA8-2D80-4118-B2F4-3F93DB9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DAB53-70C2-407A-993B-1A2F3B46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9FAFE-1DA6-44AD-82F3-29FF8875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2536E-0ED0-473E-AF26-F85A8C26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2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03B49-6AE0-4D12-BB03-3ADD3EC5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DD8AF-3EFB-4CE4-81B1-C2077C093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F0EB2-7352-4C6F-B87F-3A587B867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7F19F-55D9-42F0-894B-E3A29122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F9821-A562-4A79-86E6-7F2025EF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88AA2-0E5D-4F3E-8C6F-2DEEB3F7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34993-69F9-4B2D-A884-AFA3A866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69443-2CB0-453F-A9E4-2E75F402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199260-9A0D-42CC-B475-B6642704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0C5095-A7BE-457B-B5B6-FE2105677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DA759F-7A2B-4C1F-9646-D4DDD33F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A38ED7-465A-460D-9A69-3478304B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232FB9-96CD-4BD4-A5D2-90E75055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195170-5885-452A-893F-8D08E4AF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5FAD-7D0D-48A2-BFD4-9D1301E4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817418-45F5-4765-8F7D-B02D7C24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D2B43-1F89-45BE-BD25-136BDFBD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63A3D-ACD4-439B-AFE2-846EDAE9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9A4CD-8184-47B0-824D-F167E67B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6CFCDD-8C75-4388-9559-37CB55C7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C3AE9-D833-4359-92E9-55B2747B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5219D-0933-495D-B34F-AFA6E407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5BFD4-11A2-4742-BE89-32C56B3E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1371E-D0D4-42A6-8D44-5160D162F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A21EB-8435-458E-9952-A1C329D9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A1D65-B87A-4804-9CF6-C95FF431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719439-4C8B-4287-BBFB-FA8397DC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8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E2025-FD0E-42E0-AEF7-4EC6DD3D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A32C84-F8DB-4AE2-9754-9B341691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D3D98-B1B4-43B1-B0B7-5A444D5D1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84395-F301-4103-90C5-9E83C8F0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52ECC-F9C8-47ED-A3BC-5244B02E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EEB5C-ED79-43FD-B71C-AEA5108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7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A0E777-B057-45C1-832E-94C8FF7F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9D8EB4-F22C-4839-A010-FD483638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012DE-3497-4D60-9D8B-C42B726D9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E7FD-01AA-4697-9776-2EDE3710E7C8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753DB-C737-497C-82AB-98ADDF046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F0204E-11F7-4138-93FA-0CDD3E3A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A4BAA-FB36-4608-A23D-6BB917CAC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4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D832B3-8193-408D-AEFE-9B3B97F8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" y="1177095"/>
            <a:ext cx="11911092" cy="45038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2738D0-F6E7-49F0-A43B-25687352791F}"/>
              </a:ext>
            </a:extLst>
          </p:cNvPr>
          <p:cNvSpPr txBox="1"/>
          <p:nvPr/>
        </p:nvSpPr>
        <p:spPr>
          <a:xfrm>
            <a:off x="0" y="149469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Nips2020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4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E064CA-33D0-45B0-93E0-B5980C46FEDE}"/>
              </a:ext>
            </a:extLst>
          </p:cNvPr>
          <p:cNvSpPr txBox="1"/>
          <p:nvPr/>
        </p:nvSpPr>
        <p:spPr>
          <a:xfrm>
            <a:off x="835378" y="862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Context-based pseudo supervision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AA381A-A3D6-4A23-8144-2817971E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59" y="4304568"/>
            <a:ext cx="8720995" cy="6450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4E44CD-A8F3-48E6-A0BD-9D879C864852}"/>
              </a:ext>
            </a:extLst>
          </p:cNvPr>
          <p:cNvSpPr txBox="1"/>
          <p:nvPr/>
        </p:nvSpPr>
        <p:spPr>
          <a:xfrm>
            <a:off x="835377" y="1414872"/>
            <a:ext cx="1010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Show how COS-CVAE  leverages annotations of captions N(I)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406963-74F3-4590-954F-7CED5B04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6" y="2362457"/>
            <a:ext cx="1757124" cy="3693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7BB6DA1-4FD7-43A1-94B4-063D10531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593" y="2253727"/>
            <a:ext cx="4267570" cy="58679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A9B0198-AC8E-43EC-A4EF-275D0E176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20" y="5580728"/>
            <a:ext cx="11188425" cy="8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3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E064CA-33D0-45B0-93E0-B5980C46FEDE}"/>
              </a:ext>
            </a:extLst>
          </p:cNvPr>
          <p:cNvSpPr txBox="1"/>
          <p:nvPr/>
        </p:nvSpPr>
        <p:spPr>
          <a:xfrm>
            <a:off x="835378" y="862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Context-based pseudo supervision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AA381A-A3D6-4A23-8144-2817971E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59" y="4304568"/>
            <a:ext cx="8720995" cy="6450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4E44CD-A8F3-48E6-A0BD-9D879C864852}"/>
              </a:ext>
            </a:extLst>
          </p:cNvPr>
          <p:cNvSpPr txBox="1"/>
          <p:nvPr/>
        </p:nvSpPr>
        <p:spPr>
          <a:xfrm>
            <a:off x="835377" y="1414872"/>
            <a:ext cx="10103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Show how COS-CVAE  leverages annotations of captions N(I)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406963-74F3-4590-954F-7CED5B042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166" y="2362457"/>
            <a:ext cx="1757124" cy="3693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7BB6DA1-4FD7-43A1-94B4-063D10531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593" y="2253727"/>
            <a:ext cx="4267570" cy="5867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092C55-6B62-457A-8540-E966EDECF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20" y="5580728"/>
            <a:ext cx="11188425" cy="8302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9C7FB6-D307-402F-90E2-25F1B212F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66" y="1876537"/>
            <a:ext cx="8956702" cy="22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BD05F0-B4A1-4AE4-91CA-2E5FD42FF462}"/>
              </a:ext>
            </a:extLst>
          </p:cNvPr>
          <p:cNvSpPr txBox="1"/>
          <p:nvPr/>
        </p:nvSpPr>
        <p:spPr>
          <a:xfrm>
            <a:off x="778933" y="113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Network architecture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32E3B1-509A-4A76-A992-2C069FB1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78" y="1637666"/>
            <a:ext cx="10196444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6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 Experiments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76E9A5-2DD2-415E-B73A-8A9AD8CEEF6C}"/>
              </a:ext>
            </a:extLst>
          </p:cNvPr>
          <p:cNvSpPr txBox="1"/>
          <p:nvPr/>
        </p:nvSpPr>
        <p:spPr>
          <a:xfrm>
            <a:off x="891821" y="1008754"/>
            <a:ext cx="348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dataset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EAFA91-CC69-4015-B594-033498680C84}"/>
              </a:ext>
            </a:extLst>
          </p:cNvPr>
          <p:cNvSpPr txBox="1"/>
          <p:nvPr/>
        </p:nvSpPr>
        <p:spPr>
          <a:xfrm>
            <a:off x="891821" y="16215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COCO dataset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1ED1D0-1540-47C7-A3E5-364D08637F64}"/>
              </a:ext>
            </a:extLst>
          </p:cNvPr>
          <p:cNvSpPr txBox="1"/>
          <p:nvPr/>
        </p:nvSpPr>
        <p:spPr>
          <a:xfrm>
            <a:off x="891821" y="3765466"/>
            <a:ext cx="9685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 subset of the COCO dataset and excludes all the image-text pairs containing at least one of the eight specific objects in COCO: “bottle”, “bus”, “couch”, “microwave”, “pizza”, “racket”, “suitcase”, and “zebra”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CED31B-9098-4A61-B339-9F161240B040}"/>
              </a:ext>
            </a:extLst>
          </p:cNvPr>
          <p:cNvSpPr txBox="1"/>
          <p:nvPr/>
        </p:nvSpPr>
        <p:spPr>
          <a:xfrm>
            <a:off x="778932" y="27232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novel objects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78582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 Experiments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92AB50-A2CA-44B4-951E-48B2B736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95" y="1199957"/>
            <a:ext cx="10036410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9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 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3DE7E7-48BD-4457-80D9-BF905006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78" y="862136"/>
            <a:ext cx="12192000" cy="2854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9A8312-DD5F-4B45-A1C4-DA5BBBF03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89" y="3933870"/>
            <a:ext cx="12192000" cy="26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3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 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CA536E-7FA0-484C-B348-E7400D80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8594"/>
            <a:ext cx="12192000" cy="3322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DA6482-5482-4D75-8490-93DF2F6A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27" y="190992"/>
            <a:ext cx="6230674" cy="3127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85C1EB-693C-41FF-99CC-B90945475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025" y="190991"/>
            <a:ext cx="3513124" cy="31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0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 Experiments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7D9CB0-F0DE-47FE-B036-E2277E09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9164"/>
            <a:ext cx="12192000" cy="43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4C972-CD1F-4197-818D-A8AC06B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F9DB4-5F81-403F-BE53-09A91327615F}"/>
              </a:ext>
            </a:extLst>
          </p:cNvPr>
          <p:cNvSpPr txBox="1"/>
          <p:nvPr/>
        </p:nvSpPr>
        <p:spPr>
          <a:xfrm>
            <a:off x="1354015" y="1859339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Task: Diverse image captioning models aim to learn one-to-many mappings that are innate to cross-domain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Motivation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one-to-many relationships are innate to cross-domain tasks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prior work is limited to that of the paired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49922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0106-46DE-4E4F-9656-5BD98B9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388F44-951C-4489-8F00-4E7DD201F5C4}"/>
              </a:ext>
            </a:extLst>
          </p:cNvPr>
          <p:cNvSpPr txBox="1"/>
          <p:nvPr/>
        </p:nvSpPr>
        <p:spPr>
          <a:xfrm>
            <a:off x="1280722" y="1849315"/>
            <a:ext cx="86641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Diverse image captioning</a:t>
            </a:r>
          </a:p>
          <a:p>
            <a:endParaRPr lang="en-US" altLang="zh-CN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Hamming distance</a:t>
            </a:r>
          </a:p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generative models (GANs)(VAEs)</a:t>
            </a:r>
          </a:p>
          <a:p>
            <a:endParaRPr lang="en-US" altLang="zh-CN" sz="2400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Novel object captioning</a:t>
            </a:r>
          </a:p>
          <a:p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require class labels of novel objects at test time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0230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5AE20D-2110-402D-BC6D-57EA5595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4" y="3707643"/>
            <a:ext cx="9792549" cy="263674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2091EEC-D506-4D50-AD14-2657182B6A61}"/>
              </a:ext>
            </a:extLst>
          </p:cNvPr>
          <p:cNvSpPr txBox="1"/>
          <p:nvPr/>
        </p:nvSpPr>
        <p:spPr>
          <a:xfrm>
            <a:off x="1199724" y="1076657"/>
            <a:ext cx="9524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There are 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multiple possible contextual descriptions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in the dataset that can describe the image similarly well.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79EC2EB-362B-4459-9139-5AFA639EEE42}"/>
              </a:ext>
            </a:extLst>
          </p:cNvPr>
          <p:cNvSpPr txBox="1"/>
          <p:nvPr/>
        </p:nvSpPr>
        <p:spPr>
          <a:xfrm>
            <a:off x="1199724" y="2392150"/>
            <a:ext cx="952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Our novel COS-CVAE framework is able to better capture diversity through generated context-based pseudo supervision (4th column).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12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Approach: Preliminaries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55795E-1615-49B0-B5EE-95534EA120D5}"/>
              </a:ext>
            </a:extLst>
          </p:cNvPr>
          <p:cNvSpPr txBox="1"/>
          <p:nvPr/>
        </p:nvSpPr>
        <p:spPr>
          <a:xfrm>
            <a:off x="1264355" y="1553823"/>
            <a:ext cx="890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Split each ground-truth caption from the paired data as 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0BC18BC-3975-4B27-AC65-AF0BC128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87" y="2127914"/>
            <a:ext cx="2004234" cy="41913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7E82A50-4406-4F3A-8B18-C593C0E9737A}"/>
              </a:ext>
            </a:extLst>
          </p:cNvPr>
          <p:cNvSpPr txBox="1"/>
          <p:nvPr/>
        </p:nvSpPr>
        <p:spPr>
          <a:xfrm>
            <a:off x="2567040" y="25987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等线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/>
              <a:t> represents the objects in the visual scene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658C8FF-3E8B-47E7-AE90-98C889884352}"/>
              </a:ext>
            </a:extLst>
          </p:cNvPr>
          <p:cNvSpPr txBox="1"/>
          <p:nvPr/>
        </p:nvSpPr>
        <p:spPr>
          <a:xfrm>
            <a:off x="2567040" y="3059668"/>
            <a:ext cx="7288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/>
              <a:t> is the contextual description in the caption</a:t>
            </a:r>
            <a:endParaRPr lang="zh-CN" altLang="en-US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9F0DA4E-F360-4DA1-8781-03DA5D7ED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040" y="3752165"/>
            <a:ext cx="3878916" cy="55630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A914501-3FD9-49FD-8C62-1AC707A8DA88}"/>
              </a:ext>
            </a:extLst>
          </p:cNvPr>
          <p:cNvSpPr txBox="1"/>
          <p:nvPr/>
        </p:nvSpPr>
        <p:spPr>
          <a:xfrm>
            <a:off x="1264356" y="4888678"/>
            <a:ext cx="10013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sz="24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VSE++ </a:t>
            </a: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to learn a joint embedding of the paired data {</a:t>
            </a:r>
            <a:r>
              <a:rPr lang="en-US" altLang="zh-CN" sz="24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, I} on the training 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66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4859D6-95E6-4660-8892-6979B53685F1}"/>
              </a:ext>
            </a:extLst>
          </p:cNvPr>
          <p:cNvSpPr txBox="1"/>
          <p:nvPr/>
        </p:nvSpPr>
        <p:spPr>
          <a:xfrm>
            <a:off x="970845" y="1102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Problem formulation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C28D9A-6D82-4AE2-AE2D-88846B683C7F}"/>
              </a:ext>
            </a:extLst>
          </p:cNvPr>
          <p:cNvSpPr txBox="1"/>
          <p:nvPr/>
        </p:nvSpPr>
        <p:spPr>
          <a:xfrm>
            <a:off x="1298223" y="15489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the caption sequence x = (x1, . . . , </a:t>
            </a:r>
            <a:r>
              <a:rPr lang="en-US" altLang="zh-CN" dirty="0" err="1"/>
              <a:t>xT</a:t>
            </a:r>
            <a:r>
              <a:rPr lang="en-US" altLang="zh-CN" dirty="0"/>
              <a:t> ),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6CD92B-AC60-4229-AB64-E7D2E4372297}"/>
              </a:ext>
            </a:extLst>
          </p:cNvPr>
          <p:cNvSpPr txBox="1"/>
          <p:nvPr/>
        </p:nvSpPr>
        <p:spPr>
          <a:xfrm>
            <a:off x="1298223" y="2077794"/>
            <a:ext cx="10306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maximize the conditional likelihood of the conditional distribution </a:t>
            </a:r>
            <a:r>
              <a:rPr lang="en-US" altLang="zh-CN" dirty="0" err="1"/>
              <a:t>pφ</a:t>
            </a:r>
            <a:r>
              <a:rPr lang="en-US" altLang="zh-CN" dirty="0"/>
              <a:t>(x | I), parameterized by φ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E7962B-F8E5-4AE2-9A76-9320F83F690A}"/>
              </a:ext>
            </a:extLst>
          </p:cNvPr>
          <p:cNvSpPr txBox="1"/>
          <p:nvPr/>
        </p:nvSpPr>
        <p:spPr>
          <a:xfrm>
            <a:off x="1298223" y="2646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Introduce explicit sequential latent variables z = (z1, . . . , </a:t>
            </a:r>
            <a:r>
              <a:rPr lang="en-US" altLang="zh-CN" dirty="0" err="1"/>
              <a:t>zT</a:t>
            </a:r>
            <a:r>
              <a:rPr lang="en-US" altLang="zh-CN" dirty="0"/>
              <a:t> ) 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E24CFD4-2F38-4EA6-94E9-55F598D6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97" y="3068096"/>
            <a:ext cx="6464627" cy="766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B64433-A017-4940-9DBD-2D503DCBEBB9}"/>
                  </a:ext>
                </a:extLst>
              </p:cNvPr>
              <p:cNvSpPr txBox="1"/>
              <p:nvPr/>
            </p:nvSpPr>
            <p:spPr>
              <a:xfrm>
                <a:off x="2701818" y="3940214"/>
                <a:ext cx="2088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7B64433-A017-4940-9DBD-2D503DCB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18" y="3940214"/>
                <a:ext cx="2088842" cy="276999"/>
              </a:xfrm>
              <a:prstGeom prst="rect">
                <a:avLst/>
              </a:prstGeom>
              <a:blipFill>
                <a:blip r:embed="rId4"/>
                <a:stretch>
                  <a:fillRect l="-2041" t="-173913" b="-26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09B5B88-5B85-4C05-BF88-28E9EEB8E8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4058" y="3729172"/>
            <a:ext cx="472533" cy="304089"/>
          </a:xfrm>
          <a:prstGeom prst="curvedConnector3">
            <a:avLst>
              <a:gd name="adj1" fmla="val -2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B854932-DAD9-4A17-88F9-3855E05483CF}"/>
              </a:ext>
            </a:extLst>
          </p:cNvPr>
          <p:cNvSpPr txBox="1"/>
          <p:nvPr/>
        </p:nvSpPr>
        <p:spPr>
          <a:xfrm>
            <a:off x="1004712" y="4716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factorize the latent variable</a:t>
            </a:r>
            <a:endParaRPr lang="zh-CN" altLang="en-US" b="1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83AE1D7-67B8-4DC6-93F4-3ACE96613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484" y="4760141"/>
            <a:ext cx="678239" cy="28196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0B25297-C9C1-4E23-8CCB-D44A0F6FF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523" y="4737279"/>
            <a:ext cx="754445" cy="30482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EFFB939-D202-4CA5-97FA-47654656F2B7}"/>
              </a:ext>
            </a:extLst>
          </p:cNvPr>
          <p:cNvSpPr txBox="1"/>
          <p:nvPr/>
        </p:nvSpPr>
        <p:spPr>
          <a:xfrm>
            <a:off x="2087671" y="5366404"/>
            <a:ext cx="316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is encoded independently of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22F98B2-1A26-4394-B482-E95CEF25D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362" y="5387910"/>
            <a:ext cx="335309" cy="31244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055BA04-E577-4C24-AB05-8C48AC9BC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4138" y="5429966"/>
            <a:ext cx="289585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8CC7C6-9CAA-4660-8AAD-B6126DFBA3DA}"/>
              </a:ext>
            </a:extLst>
          </p:cNvPr>
          <p:cNvSpPr txBox="1"/>
          <p:nvPr/>
        </p:nvSpPr>
        <p:spPr>
          <a:xfrm>
            <a:off x="406400" y="935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The log-evidence lower bound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A98A88-912C-4D67-AC15-C84D397EF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08" y="646946"/>
            <a:ext cx="7011008" cy="16155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5AF461-6981-4FD0-8ABF-3D5F300BA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30" y="2747611"/>
            <a:ext cx="4099915" cy="754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7D47A8-3D7F-4C91-A706-A005F2136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84" y="3563743"/>
            <a:ext cx="6066046" cy="19889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14FFD2-BAED-4528-A269-E9C60C6BE3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50" y="5552735"/>
            <a:ext cx="5303980" cy="6629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4979D4C-BB33-4AA2-9958-54B7AEF448B5}"/>
              </a:ext>
            </a:extLst>
          </p:cNvPr>
          <p:cNvSpPr txBox="1"/>
          <p:nvPr/>
        </p:nvSpPr>
        <p:spPr>
          <a:xfrm>
            <a:off x="574512" y="23034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Proving</a:t>
            </a:r>
            <a:r>
              <a:rPr lang="zh-CN" altLang="en-US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B17615A-C33C-46D6-AD16-6C813E63F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941" y="2657884"/>
            <a:ext cx="5890770" cy="7087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29E703-8BFD-49DA-804C-64ECD68A7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941" y="3294257"/>
            <a:ext cx="5707875" cy="8916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65B297-35CE-46EA-A86B-DFAC45A30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1308" y="4121803"/>
            <a:ext cx="4069433" cy="82303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31CEDB5-F861-40CF-BE04-0E0339ED07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0747" y="4997148"/>
            <a:ext cx="5921253" cy="1234547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84998C7-739F-4D8D-BE04-C95DDE58CF2B}"/>
              </a:ext>
            </a:extLst>
          </p:cNvPr>
          <p:cNvCxnSpPr/>
          <p:nvPr/>
        </p:nvCxnSpPr>
        <p:spPr>
          <a:xfrm>
            <a:off x="235184" y="2297390"/>
            <a:ext cx="1159353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0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AE4E7A-644E-4E37-BE17-14987FC9E42F}"/>
              </a:ext>
            </a:extLst>
          </p:cNvPr>
          <p:cNvSpPr txBox="1"/>
          <p:nvPr/>
        </p:nvSpPr>
        <p:spPr>
          <a:xfrm>
            <a:off x="801512" y="1047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context-object split posterior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A9D537-0DA5-45DD-8CC6-502E63F4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85" y="2080026"/>
            <a:ext cx="1129647" cy="3048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F092CB0-E8E0-4F44-BBC2-1A81EE9B39D7}"/>
              </a:ext>
            </a:extLst>
          </p:cNvPr>
          <p:cNvSpPr txBox="1"/>
          <p:nvPr/>
        </p:nvSpPr>
        <p:spPr>
          <a:xfrm>
            <a:off x="2083123" y="2047773"/>
            <a:ext cx="4554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is factorized into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E46C0CD-B6E0-44B4-9FD1-231F7965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23" y="2125750"/>
            <a:ext cx="906859" cy="2133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EAF96B9-20E4-4AAB-BAE5-C477F2156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12" y="2582515"/>
            <a:ext cx="6571389" cy="185838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1D724A4-A6F7-4252-A5C8-3788C2545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890" y="1611897"/>
            <a:ext cx="678239" cy="28196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DF62439-4BC5-47FC-BBA3-FB395ED9A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017" y="1590215"/>
            <a:ext cx="754445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0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710D-5CE7-4098-82BF-407BB5A8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0" y="217067"/>
            <a:ext cx="9149671" cy="645069"/>
          </a:xfrm>
        </p:spPr>
        <p:txBody>
          <a:bodyPr/>
          <a:lstStyle/>
          <a:p>
            <a:r>
              <a:rPr lang="en-US" altLang="zh-CN" dirty="0"/>
              <a:t>COS-CVAE Approach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AE4E7A-644E-4E37-BE17-14987FC9E42F}"/>
              </a:ext>
            </a:extLst>
          </p:cNvPr>
          <p:cNvSpPr txBox="1"/>
          <p:nvPr/>
        </p:nvSpPr>
        <p:spPr>
          <a:xfrm>
            <a:off x="801513" y="1044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The context-object split  prior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31876-B82B-4C04-AB16-2F29342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0" y="2357775"/>
            <a:ext cx="7748229" cy="5133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8ACD15A-B639-4569-A55F-4A28DCB58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890" y="1611897"/>
            <a:ext cx="678239" cy="2819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F17C80-DE29-4E63-B8D5-284A9879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017" y="1590215"/>
            <a:ext cx="754445" cy="3048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3144DC-D9F1-42AC-9C4F-24BA68DA0DD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313890" y="3410414"/>
            <a:ext cx="9135715" cy="7842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8A3290-91E7-4DE7-B326-0B070FBBEC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890" y="4458562"/>
            <a:ext cx="8956702" cy="22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宽屏</PresentationFormat>
  <Paragraphs>89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Source Sans Pro</vt:lpstr>
      <vt:lpstr>Office 主题​​</vt:lpstr>
      <vt:lpstr>PowerPoint 演示文稿</vt:lpstr>
      <vt:lpstr>Introduction </vt:lpstr>
      <vt:lpstr>Related work</vt:lpstr>
      <vt:lpstr>COS-CVAE Approach</vt:lpstr>
      <vt:lpstr>COS-CVAE Approach: Preliminaries</vt:lpstr>
      <vt:lpstr>COS-CVAE Approach</vt:lpstr>
      <vt:lpstr>COS-CVAE Approach</vt:lpstr>
      <vt:lpstr>COS-CVAE Approach</vt:lpstr>
      <vt:lpstr>COS-CVAE Approach</vt:lpstr>
      <vt:lpstr>COS-CVAE Approach</vt:lpstr>
      <vt:lpstr>COS-CVAE Approach</vt:lpstr>
      <vt:lpstr>COS-CVAE Approach</vt:lpstr>
      <vt:lpstr> Experiments</vt:lpstr>
      <vt:lpstr> Experiments</vt:lpstr>
      <vt:lpstr> Experiments</vt:lpstr>
      <vt:lpstr> Experiments</vt:lpstr>
      <vt:lpstr>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Ruoyu</dc:creator>
  <cp:lastModifiedBy>Ruoyu</cp:lastModifiedBy>
  <cp:revision>1</cp:revision>
  <dcterms:created xsi:type="dcterms:W3CDTF">2021-02-03T10:02:52Z</dcterms:created>
  <dcterms:modified xsi:type="dcterms:W3CDTF">2021-02-03T10:03:15Z</dcterms:modified>
</cp:coreProperties>
</file>