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89" r:id="rId3"/>
    <p:sldId id="287" r:id="rId4"/>
    <p:sldId id="288" r:id="rId5"/>
    <p:sldId id="276" r:id="rId6"/>
    <p:sldId id="275" r:id="rId7"/>
    <p:sldId id="277" r:id="rId8"/>
    <p:sldId id="278" r:id="rId9"/>
    <p:sldId id="292" r:id="rId10"/>
    <p:sldId id="279" r:id="rId11"/>
    <p:sldId id="280" r:id="rId12"/>
    <p:sldId id="293" r:id="rId13"/>
    <p:sldId id="294" r:id="rId14"/>
    <p:sldId id="27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7227815-1451-416C-ADF1-3F79A9C04379}">
          <p14:sldIdLst>
            <p14:sldId id="272"/>
            <p14:sldId id="289"/>
            <p14:sldId id="287"/>
            <p14:sldId id="288"/>
            <p14:sldId id="276"/>
            <p14:sldId id="275"/>
            <p14:sldId id="277"/>
            <p14:sldId id="278"/>
            <p14:sldId id="292"/>
            <p14:sldId id="279"/>
            <p14:sldId id="280"/>
            <p14:sldId id="293"/>
            <p14:sldId id="29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298" autoAdjust="0"/>
  </p:normalViewPr>
  <p:slideViewPr>
    <p:cSldViewPr snapToGrid="0">
      <p:cViewPr varScale="1">
        <p:scale>
          <a:sx n="93" d="100"/>
          <a:sy n="93" d="100"/>
        </p:scale>
        <p:origin x="10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6DA39-42EC-4842-AA69-2F22480C38D4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2A797-FA3E-4B34-A2D0-6BFE59DE7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466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59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1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95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12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89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关键思想是使用关注机制将每层激活的一部分分配给特定任务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 图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提供了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RATT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的概述。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用于任务的神经元数量受两个任务条件的注意掩码限制：嵌入注意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t x∈[0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1]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和隐藏状态注意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t h∈[0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1]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 这些通过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型激活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和正比例因子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根据以下公式计算：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03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7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2A797-FA3E-4B34-A2D0-6BFE59DE7C4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58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98A73-CDA5-4434-9C63-FBB4677CB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B412B5-C282-40A1-B688-0F6E66A21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83C68-0F2A-485C-B79D-B306B19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605-47B9-41A6-BF03-476F030BCC1D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36547-A20D-4D35-B6C8-D1C616C7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9AD28B-5143-40A3-91BC-F80BD47E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96216-BFB4-4787-B5F0-A1889DC56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05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9D032-994A-47AC-8682-AF02B749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1" y="217067"/>
            <a:ext cx="5117288" cy="645069"/>
          </a:xfrm>
        </p:spPr>
        <p:txBody>
          <a:bodyPr>
            <a:no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A2D38315-D1BA-4A7E-8B44-33C557095D6C}"/>
              </a:ext>
            </a:extLst>
          </p:cNvPr>
          <p:cNvSpPr/>
          <p:nvPr userDrawn="1"/>
        </p:nvSpPr>
        <p:spPr>
          <a:xfrm rot="5400000">
            <a:off x="-39639" y="291857"/>
            <a:ext cx="574768" cy="49549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26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D22099-B23D-4F17-9075-765FF94AE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E8BFF5-98AD-4CB5-88B1-D5C0CFEC1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7E587-C9E7-4796-A021-925C611EE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EC605-47B9-41A6-BF03-476F030BCC1D}" type="datetimeFigureOut">
              <a:rPr lang="zh-CN" altLang="en-US" smtClean="0"/>
              <a:t>2021/2/3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10162F-1B6A-4A6A-B91F-BAAB70F63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D00D9-AA51-472F-B73C-7D9A32C45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96216-BFB4-4787-B5F0-A1889DC56F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7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591E27-0F7A-4E40-A30E-F34CDB802098}"/>
              </a:ext>
            </a:extLst>
          </p:cNvPr>
          <p:cNvSpPr txBox="1"/>
          <p:nvPr/>
        </p:nvSpPr>
        <p:spPr>
          <a:xfrm>
            <a:off x="0" y="149469"/>
            <a:ext cx="2321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Nips2020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763CED-CF2C-4817-AC3C-FC155C27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06" y="788441"/>
            <a:ext cx="10470787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1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CB52-5DD1-488B-AC47-E973AC5C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8F16EE-9F37-4B49-8025-01C3F298591F}"/>
              </a:ext>
            </a:extLst>
          </p:cNvPr>
          <p:cNvSpPr txBox="1"/>
          <p:nvPr/>
        </p:nvSpPr>
        <p:spPr>
          <a:xfrm>
            <a:off x="688622" y="987604"/>
            <a:ext cx="104196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Setting:</a:t>
            </a: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encoder network: ResNet151 pretrained on ImageNet.</a:t>
            </a:r>
          </a:p>
          <a:p>
            <a:endParaRPr lang="en-US" altLang="zh-CN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decoder: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word embedding matrix  S  projects the input words into a 256-dimensional space</a:t>
            </a:r>
          </a:p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hidden size is 512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MSCOCO</a:t>
            </a:r>
          </a:p>
          <a:p>
            <a:r>
              <a:rPr lang="en-US" altLang="zh-CN" dirty="0"/>
              <a:t>Batch size: 128</a:t>
            </a:r>
          </a:p>
          <a:p>
            <a:r>
              <a:rPr lang="en-US" altLang="zh-CN" dirty="0"/>
              <a:t>learning rate: 4e-4</a:t>
            </a:r>
          </a:p>
          <a:p>
            <a:r>
              <a:rPr lang="en-US" altLang="zh-CN" dirty="0"/>
              <a:t>max-decode length: 26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81ADC3-9D7E-4C49-ADE5-6E15E4BBF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177" y="3828909"/>
            <a:ext cx="8500533" cy="281202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C4CAA92-F1F8-4952-8869-E7FB4D426938}"/>
              </a:ext>
            </a:extLst>
          </p:cNvPr>
          <p:cNvSpPr txBox="1"/>
          <p:nvPr/>
        </p:nvSpPr>
        <p:spPr>
          <a:xfrm>
            <a:off x="5898444" y="233494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Flickr30k</a:t>
            </a:r>
          </a:p>
          <a:p>
            <a:r>
              <a:rPr lang="en-US" altLang="zh-CN" dirty="0"/>
              <a:t>Batch size: 32</a:t>
            </a:r>
          </a:p>
          <a:p>
            <a:r>
              <a:rPr lang="en-US" altLang="zh-CN" dirty="0"/>
              <a:t>learning rate: 1e-4</a:t>
            </a:r>
          </a:p>
          <a:p>
            <a:r>
              <a:rPr lang="en-US" altLang="zh-CN" dirty="0"/>
              <a:t>max-decode length: 40</a:t>
            </a:r>
          </a:p>
        </p:txBody>
      </p:sp>
    </p:spTree>
    <p:extLst>
      <p:ext uri="{BB962C8B-B14F-4D97-AF65-F5344CB8AC3E}">
        <p14:creationId xmlns:p14="http://schemas.microsoft.com/office/powerpoint/2010/main" val="371924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84C7-1694-4847-924C-25A212E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8DE373-66C5-43C0-8BBF-7E659FA8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862136"/>
            <a:ext cx="9652000" cy="29490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982B8D-9F4C-45C1-B686-1E8C54859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502" y="3811208"/>
            <a:ext cx="8526995" cy="24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7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84C7-1694-4847-924C-25A212E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212332-FB17-419D-A6B4-728A197D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06" y="738907"/>
            <a:ext cx="10691787" cy="26900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AEC4E9-0236-45FE-B4D6-3953172FF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06" y="3705200"/>
            <a:ext cx="10524132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7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C84C7-1694-4847-924C-25A212EE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Experimental 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8B0E5-94C0-4811-95D1-33CB5211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5" y="1209246"/>
            <a:ext cx="10660889" cy="2324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53EB6B8-0EFE-4E7A-BCA1-D76BD8791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81" y="3880531"/>
            <a:ext cx="10341236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4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C66C8-B013-4061-82AC-81882C64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AE5E2F-E01A-4873-A157-909494753521}"/>
              </a:ext>
            </a:extLst>
          </p:cNvPr>
          <p:cNvSpPr txBox="1"/>
          <p:nvPr/>
        </p:nvSpPr>
        <p:spPr>
          <a:xfrm>
            <a:off x="1403920" y="1997839"/>
            <a:ext cx="90270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ropose a new framework and splitting methodologies for modeling continual learning of sequential generation problems like image captioning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00"/>
              </a:solidFill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ropose an approach to continual learning in recurrent networks based on transient attention masks that reflect the transient nature of the vocabularies underlying continual image captioning</a:t>
            </a:r>
            <a:r>
              <a:rPr lang="en-US" altLang="zh-CN" sz="1800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upport our conclusions with extensive experimental evaluation on our new continual image captioning benchmarks and compare proposed approach to continual learning baselines based on weight regularization and knowledge distillation.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84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AB0BB-5A46-4948-9559-E684DDB3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09CE0B-B062-412A-B37F-FFD30821616A}"/>
              </a:ext>
            </a:extLst>
          </p:cNvPr>
          <p:cNvSpPr txBox="1"/>
          <p:nvPr/>
        </p:nvSpPr>
        <p:spPr>
          <a:xfrm>
            <a:off x="1231031" y="1951783"/>
            <a:ext cx="991110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Task: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continual learning on </a:t>
            </a:r>
            <a:r>
              <a:rPr lang="en-US" altLang="zh-CN" sz="2000" dirty="0"/>
              <a:t>image captioning</a:t>
            </a:r>
            <a:endParaRPr lang="en-US" altLang="zh-CN" sz="20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     learn five captioning tasks while incurring no forgetting of previously learned ones</a:t>
            </a:r>
          </a:p>
          <a:p>
            <a:endParaRPr lang="en-US" altLang="zh-CN" sz="20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Motivation</a:t>
            </a:r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phenomenon of catastrophic forgetting</a:t>
            </a:r>
          </a:p>
          <a:p>
            <a:pPr lvl="1"/>
            <a:r>
              <a:rPr lang="en-US" altLang="zh-CN" sz="2000" dirty="0">
                <a:latin typeface="等线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recurrent connections which amplify each small change in the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Different from m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ost continual learning settings:</a:t>
            </a: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Others’ sets are disjoint</a:t>
            </a:r>
            <a:endParaRPr lang="en-US" altLang="zh-CN" sz="20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Captioning </a:t>
            </a: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tasks are naturally split into overlapping vocabularies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15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6858C-6A20-40E6-8548-D6368611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work: continual learning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8BED32-F9FA-4953-A100-987477281259}"/>
              </a:ext>
            </a:extLst>
          </p:cNvPr>
          <p:cNvSpPr txBox="1"/>
          <p:nvPr/>
        </p:nvSpPr>
        <p:spPr>
          <a:xfrm>
            <a:off x="1503623" y="4550751"/>
            <a:ext cx="9561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knowledge distillation: </a:t>
            </a:r>
          </a:p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Use the soften </a:t>
            </a:r>
            <a:r>
              <a:rPr lang="en-US" altLang="zh-CN" sz="24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softmax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 output by the teacher model to constrain the samples in the new task. </a:t>
            </a:r>
            <a:endParaRPr lang="zh-CN" altLang="en-US" sz="2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B4F954-67BE-4403-B099-E21AE74A848E}"/>
              </a:ext>
            </a:extLst>
          </p:cNvPr>
          <p:cNvSpPr txBox="1"/>
          <p:nvPr/>
        </p:nvSpPr>
        <p:spPr>
          <a:xfrm>
            <a:off x="1503623" y="3191192"/>
            <a:ext cx="82183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weight-regularization:</a:t>
            </a:r>
          </a:p>
          <a:p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Add restrictions when network parameters are updated </a:t>
            </a:r>
            <a:endParaRPr lang="zh-CN" altLang="en-US" sz="2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664BD3-3233-4360-BB9E-81A025EF1F26}"/>
              </a:ext>
            </a:extLst>
          </p:cNvPr>
          <p:cNvSpPr txBox="1"/>
          <p:nvPr/>
        </p:nvSpPr>
        <p:spPr>
          <a:xfrm>
            <a:off x="1512710" y="1231468"/>
            <a:ext cx="7981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等线" panose="02010600030101010101" pitchFamily="2" charset="-122"/>
                <a:cs typeface="Times New Roman" panose="02020603050405020304" pitchFamily="18" charset="0"/>
              </a:rPr>
              <a:t>Task: </a:t>
            </a:r>
            <a:r>
              <a:rPr lang="en-US" altLang="zh-CN" sz="2400" dirty="0">
                <a:latin typeface="等线" panose="02010600030101010101" pitchFamily="2" charset="-122"/>
                <a:cs typeface="Times New Roman" panose="02020603050405020304" pitchFamily="18" charset="0"/>
              </a:rPr>
              <a:t>Apply the knowledge of one task to another, and not forget the previous task</a:t>
            </a:r>
            <a:endParaRPr lang="zh-CN" altLang="en-US" sz="24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0734A9-1822-437B-B815-8F9BE272891F}"/>
              </a:ext>
            </a:extLst>
          </p:cNvPr>
          <p:cNvSpPr txBox="1"/>
          <p:nvPr/>
        </p:nvSpPr>
        <p:spPr>
          <a:xfrm>
            <a:off x="1512710" y="2391807"/>
            <a:ext cx="2810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Baseline: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1024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6D413-5007-4A93-BBE1-85AD5D6C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Continual LSTMs for transient tasks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26F245-954A-479F-9550-86EA20C58D85}"/>
              </a:ext>
            </a:extLst>
          </p:cNvPr>
          <p:cNvSpPr txBox="1"/>
          <p:nvPr/>
        </p:nvSpPr>
        <p:spPr>
          <a:xfrm>
            <a:off x="948267" y="9893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Image captioning Model: </a:t>
            </a:r>
            <a:r>
              <a:rPr lang="en-US" altLang="zh-CN" dirty="0"/>
              <a:t>Neural Image Captioning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621207-00E3-4210-B796-1A5AA4AC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19" y="1520563"/>
            <a:ext cx="6706181" cy="25986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D07A410-9EAA-486A-939E-7AD34FFA0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5" y="1715016"/>
            <a:ext cx="4016088" cy="55630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2F3B777-896D-420F-AE05-047229F49E97}"/>
              </a:ext>
            </a:extLst>
          </p:cNvPr>
          <p:cNvSpPr txBox="1"/>
          <p:nvPr/>
        </p:nvSpPr>
        <p:spPr>
          <a:xfrm>
            <a:off x="756355" y="2271324"/>
            <a:ext cx="4357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where </a:t>
            </a:r>
            <a:r>
              <a:rPr lang="en-US" altLang="zh-CN" dirty="0"/>
              <a:t>S</a:t>
            </a:r>
            <a:r>
              <a:rPr lang="zh-CN" altLang="en-US" dirty="0"/>
              <a:t> = [S</a:t>
            </a:r>
            <a:r>
              <a:rPr lang="zh-CN" altLang="en-US" sz="1200" dirty="0"/>
              <a:t>1</a:t>
            </a:r>
            <a:r>
              <a:rPr lang="zh-CN" altLang="en-US" dirty="0"/>
              <a:t>,...</a:t>
            </a:r>
            <a:r>
              <a:rPr lang="en-US" altLang="zh-CN" dirty="0"/>
              <a:t>Sn</a:t>
            </a:r>
            <a:r>
              <a:rPr lang="zh-CN" altLang="en-US" dirty="0"/>
              <a:t>] is the target sentence for image I, θ are the model parameters.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690E06A-55FC-4275-83E6-6F7AB69112C3}"/>
              </a:ext>
            </a:extLst>
          </p:cNvPr>
          <p:cNvSpPr txBox="1"/>
          <p:nvPr/>
        </p:nvSpPr>
        <p:spPr>
          <a:xfrm>
            <a:off x="756355" y="29471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Decoder: LSTM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5E54E2-9F84-44F6-B0C6-9060E52AD208}"/>
              </a:ext>
            </a:extLst>
          </p:cNvPr>
          <p:cNvSpPr txBox="1"/>
          <p:nvPr/>
        </p:nvSpPr>
        <p:spPr>
          <a:xfrm>
            <a:off x="756355" y="3353353"/>
            <a:ext cx="414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 linear classifier is used to predict the next word at time step n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25B6575-C3C7-4128-88EC-27CAF5E0F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27" y="4089246"/>
            <a:ext cx="2141406" cy="57917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131E3F3-2008-40C1-99D4-A30F9DE0CC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096" y="4054114"/>
            <a:ext cx="2484335" cy="586791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A632EC84-F34E-46BB-BA71-EA313D157CCE}"/>
              </a:ext>
            </a:extLst>
          </p:cNvPr>
          <p:cNvSpPr txBox="1"/>
          <p:nvPr/>
        </p:nvSpPr>
        <p:spPr>
          <a:xfrm>
            <a:off x="756355" y="48019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</a:t>
            </a:r>
            <a:r>
              <a:rPr lang="en-US" altLang="zh-CN" dirty="0"/>
              <a:t> is a word embedding matrix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4C624B1-EFE8-493C-AEB7-9E23F14F17CD}"/>
              </a:ext>
            </a:extLst>
          </p:cNvPr>
          <p:cNvSpPr txBox="1"/>
          <p:nvPr/>
        </p:nvSpPr>
        <p:spPr>
          <a:xfrm>
            <a:off x="3804355" y="4777636"/>
            <a:ext cx="7744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 err="1"/>
              <a:t>s</a:t>
            </a:r>
            <a:r>
              <a:rPr lang="en-US" altLang="zh-CN" sz="1400" b="1" dirty="0" err="1"/>
              <a:t>n</a:t>
            </a:r>
            <a:r>
              <a:rPr lang="en-US" altLang="zh-CN" dirty="0"/>
              <a:t> is the n-</a:t>
            </a:r>
            <a:r>
              <a:rPr lang="en-US" altLang="zh-CN" dirty="0" err="1"/>
              <a:t>th</a:t>
            </a:r>
            <a:r>
              <a:rPr lang="en-US" altLang="zh-CN" dirty="0"/>
              <a:t> word of the ground-truth sentence for image I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5105FE-22AC-4E15-A500-7DE5B2FEBAF3}"/>
              </a:ext>
            </a:extLst>
          </p:cNvPr>
          <p:cNvSpPr txBox="1"/>
          <p:nvPr/>
        </p:nvSpPr>
        <p:spPr>
          <a:xfrm>
            <a:off x="756355" y="52565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</a:t>
            </a:r>
            <a:r>
              <a:rPr lang="en-US" altLang="zh-CN" dirty="0"/>
              <a:t> is a linear classifier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9017273-4501-419A-AACA-8A7454C6BD96}"/>
              </a:ext>
            </a:extLst>
          </p:cNvPr>
          <p:cNvSpPr txBox="1"/>
          <p:nvPr/>
        </p:nvSpPr>
        <p:spPr>
          <a:xfrm>
            <a:off x="3420533" y="52565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V</a:t>
            </a:r>
            <a:r>
              <a:rPr lang="en-US" altLang="zh-CN" dirty="0"/>
              <a:t> is the visual projection matrix that projects image features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8F13305-1E08-4EC4-935C-19C92B0E670D}"/>
              </a:ext>
            </a:extLst>
          </p:cNvPr>
          <p:cNvSpPr txBox="1"/>
          <p:nvPr/>
        </p:nvSpPr>
        <p:spPr>
          <a:xfrm>
            <a:off x="756355" y="59739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loss</a:t>
            </a:r>
            <a:r>
              <a:rPr lang="en-US" altLang="zh-CN" dirty="0"/>
              <a:t> used to train the network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9F26910-3A8F-4318-B86C-99FC8A2622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2258" y="5814190"/>
            <a:ext cx="2728196" cy="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CB52-5DD1-488B-AC47-E973AC5C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Continual learning of recurrent models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715F64B-18D5-4966-A64F-F8CDD2E2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47" y="5633414"/>
            <a:ext cx="666750" cy="4095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75F0ECB-7691-46DD-A2D0-BC06D36F6E39}"/>
              </a:ext>
            </a:extLst>
          </p:cNvPr>
          <p:cNvSpPr txBox="1"/>
          <p:nvPr/>
        </p:nvSpPr>
        <p:spPr>
          <a:xfrm>
            <a:off x="1275643" y="1395779"/>
            <a:ext cx="9200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Catastrophic forgetting for image captioning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: classify words at each decoding step, and a large vocabulary of common words are needed for any practical captioning task.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3642FAF-6F18-496A-97B2-0064FDA6100E}"/>
              </a:ext>
            </a:extLst>
          </p:cNvPr>
          <p:cNvSpPr txBox="1"/>
          <p:nvPr/>
        </p:nvSpPr>
        <p:spPr>
          <a:xfrm>
            <a:off x="1275643" y="2452767"/>
            <a:ext cx="92004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Incremental model</a:t>
            </a:r>
          </a:p>
          <a:p>
            <a:endParaRPr lang="en-US" altLang="zh-CN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each task have different vocabularies</a:t>
            </a:r>
          </a:p>
          <a:p>
            <a:endParaRPr lang="en-US" altLang="zh-CN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asic approach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to adapt to the new task is to fine-tune the network over the new training set.</a:t>
            </a:r>
          </a:p>
          <a:p>
            <a:endParaRPr lang="en-US" altLang="zh-CN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two possibilities:</a:t>
            </a:r>
          </a:p>
          <a:p>
            <a:pPr marL="342900" indent="-342900">
              <a:buAutoNum type="arabicParenBoth"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Use different classifier and word embedding matrices for each task</a:t>
            </a:r>
          </a:p>
          <a:p>
            <a:pPr marL="342900" indent="-342900">
              <a:buAutoNum type="arabicParenBoth"/>
            </a:pPr>
            <a:endParaRPr lang="en-US" altLang="zh-CN" b="1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Use a common, growing classifier and a common, growing word embedding matrix.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8269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CB52-5DD1-488B-AC47-E973AC5C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Recurrent continual learning baselines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88ADED-B300-47EF-96BF-B8B96F3E9A98}"/>
              </a:ext>
            </a:extLst>
          </p:cNvPr>
          <p:cNvSpPr txBox="1"/>
          <p:nvPr/>
        </p:nvSpPr>
        <p:spPr>
          <a:xfrm>
            <a:off x="959556" y="126856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one based on weight regularization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other based on knowledge distillation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F95938-F4E1-4015-BFD3-2E13862EC880}"/>
              </a:ext>
            </a:extLst>
          </p:cNvPr>
          <p:cNvSpPr txBox="1"/>
          <p:nvPr/>
        </p:nvSpPr>
        <p:spPr>
          <a:xfrm>
            <a:off x="959556" y="224691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Weight regularization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845D86-849D-44B3-B8AA-AAEA85C1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100" y="2634538"/>
            <a:ext cx="7455800" cy="6245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81C7C9-CB91-4B38-B629-75BC9B4CC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412" y="4406147"/>
            <a:ext cx="6509424" cy="5274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977171-A30B-4D9C-9CFD-452B7135006A}"/>
              </a:ext>
            </a:extLst>
          </p:cNvPr>
          <p:cNvSpPr txBox="1"/>
          <p:nvPr/>
        </p:nvSpPr>
        <p:spPr>
          <a:xfrm>
            <a:off x="962541" y="3844398"/>
            <a:ext cx="6231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knowledge distillation</a:t>
            </a:r>
            <a:endParaRPr lang="zh-CN" altLang="en-US" sz="24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C21FA56-765B-426F-B75C-5DF75C8DE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4879" y="3146600"/>
            <a:ext cx="2629128" cy="64775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8B8EAB1-029F-4DDE-8878-56BADF643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9324" y="3264788"/>
            <a:ext cx="1472210" cy="41628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8A842D-1F05-45E6-8A90-497352898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9630" y="5101618"/>
            <a:ext cx="3543808" cy="15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CB52-5DD1-488B-AC47-E973AC5C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91" y="217067"/>
            <a:ext cx="7801842" cy="645069"/>
          </a:xfrm>
        </p:spPr>
        <p:txBody>
          <a:bodyPr/>
          <a:lstStyle/>
          <a:p>
            <a:r>
              <a:rPr lang="en-US" altLang="zh-CN" dirty="0"/>
              <a:t>Attention for continual learning of transient tasks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6B19703-4E2C-4C43-9D4C-A1D84DB72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463" y="1417980"/>
            <a:ext cx="8692570" cy="352655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D2B02E4-0C56-4536-9BEF-32C401BE3C92}"/>
              </a:ext>
            </a:extLst>
          </p:cNvPr>
          <p:cNvSpPr txBox="1"/>
          <p:nvPr/>
        </p:nvSpPr>
        <p:spPr>
          <a:xfrm>
            <a:off x="327378" y="14396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Attention masks 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E71EF60-D99C-43C0-9515-03375D42F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83" y="3230185"/>
            <a:ext cx="2648513" cy="8375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0BD7D51-5C02-4687-A747-BE67A2E7F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4" y="4064091"/>
            <a:ext cx="3047568" cy="98495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5F6991-92B1-42B3-972C-07171AC92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88" y="1925596"/>
            <a:ext cx="1935648" cy="51058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37EE873-27FE-4E18-B2DE-50142549E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931" y="2618733"/>
            <a:ext cx="1928027" cy="48772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4F2A1AF-AB5F-469C-9701-C1170EC1A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83" y="5124893"/>
            <a:ext cx="4121982" cy="530255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89C5B92D-839A-48E7-9078-C42985ECA1CD}"/>
              </a:ext>
            </a:extLst>
          </p:cNvPr>
          <p:cNvSpPr txBox="1"/>
          <p:nvPr/>
        </p:nvSpPr>
        <p:spPr>
          <a:xfrm>
            <a:off x="453463" y="57856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</a:t>
            </a:r>
            <a:r>
              <a:rPr lang="en-US" altLang="zh-CN" dirty="0"/>
              <a:t> is the batch index and </a:t>
            </a:r>
            <a:r>
              <a:rPr lang="en-US" altLang="zh-CN" b="1" dirty="0"/>
              <a:t>B </a:t>
            </a:r>
            <a:r>
              <a:rPr lang="en-US" altLang="zh-CN" dirty="0"/>
              <a:t>is the total number of batches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67712D-A75D-4D8E-AFE5-A20A36AD822A}"/>
              </a:ext>
            </a:extLst>
          </p:cNvPr>
          <p:cNvSpPr txBox="1"/>
          <p:nvPr/>
        </p:nvSpPr>
        <p:spPr>
          <a:xfrm>
            <a:off x="361751" y="61737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Smax</a:t>
            </a:r>
            <a:r>
              <a:rPr lang="en-US" altLang="zh-CN" dirty="0"/>
              <a:t> = 2000 on Flickr30k</a:t>
            </a:r>
          </a:p>
          <a:p>
            <a:r>
              <a:rPr lang="en-US" altLang="zh-CN" b="1" dirty="0"/>
              <a:t>Smax</a:t>
            </a:r>
            <a:r>
              <a:rPr lang="en-US" altLang="zh-CN" dirty="0"/>
              <a:t> = 400 on MS-COCO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7ECD606-A07B-46FB-896B-2F3E105035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7773" y="5125478"/>
            <a:ext cx="4259949" cy="4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2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CB52-5DD1-488B-AC47-E973AC5C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Attention for continual learning of transient tasks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DE09C7-EDD7-4A60-8A6A-F2C7760C1AAD}"/>
              </a:ext>
            </a:extLst>
          </p:cNvPr>
          <p:cNvSpPr txBox="1"/>
          <p:nvPr/>
        </p:nvSpPr>
        <p:spPr>
          <a:xfrm>
            <a:off x="1049867" y="96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Training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A2DEB5-CAE9-446F-AA14-E53B3C308742}"/>
              </a:ext>
            </a:extLst>
          </p:cNvPr>
          <p:cNvSpPr txBox="1"/>
          <p:nvPr/>
        </p:nvSpPr>
        <p:spPr>
          <a:xfrm>
            <a:off x="1049867" y="1440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define the cumulative forward mask as: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2F57A98-68F6-4B1B-9BB5-93CD55A7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1" y="1914792"/>
            <a:ext cx="3741744" cy="45724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87CE1D3-0330-4A19-8700-6C5332C65823}"/>
              </a:ext>
            </a:extLst>
          </p:cNvPr>
          <p:cNvSpPr txBox="1"/>
          <p:nvPr/>
        </p:nvSpPr>
        <p:spPr>
          <a:xfrm>
            <a:off x="1049867" y="2737906"/>
            <a:ext cx="835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define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82747B-696E-4565-9E56-F929A80E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43" y="3179281"/>
            <a:ext cx="3551228" cy="57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AC5E56B-FBE4-4150-8002-BDD6E7074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22" y="3739181"/>
            <a:ext cx="3307367" cy="52582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8D22331-45D4-45C8-9699-4104C520A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923" y="2676654"/>
            <a:ext cx="4259949" cy="4115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834C026-A241-4C11-A083-58CFAA314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2923" y="3244685"/>
            <a:ext cx="2648513" cy="83756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82FACB0-F69B-468A-AE33-5E1219EF5B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009" y="5300907"/>
            <a:ext cx="6582171" cy="75705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FB29ABE-0D53-4D07-A1C6-FA3B9B022F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8223" y="177625"/>
            <a:ext cx="4336156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1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CB52-5DD1-488B-AC47-E973AC5C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Attention for continual learning of transient tasks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DE09C7-EDD7-4A60-8A6A-F2C7760C1AAD}"/>
              </a:ext>
            </a:extLst>
          </p:cNvPr>
          <p:cNvSpPr txBox="1"/>
          <p:nvPr/>
        </p:nvSpPr>
        <p:spPr>
          <a:xfrm>
            <a:off x="1049867" y="96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Training</a:t>
            </a:r>
            <a:endParaRPr lang="zh-CN" altLang="en-US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682747B-696E-4565-9E56-F929A80E2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54" y="2021970"/>
            <a:ext cx="3551228" cy="57917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AC5E56B-FBE4-4150-8002-BDD6E707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20" y="2601140"/>
            <a:ext cx="3307367" cy="52582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FB29ABE-0D53-4D07-A1C6-FA3B9B022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23" y="177625"/>
            <a:ext cx="4336156" cy="249195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BD41B7-F529-4D02-9017-39C490440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99" y="3166087"/>
            <a:ext cx="3314988" cy="525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9FA220-6BE3-4D3D-BBD7-866861D1CF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99" y="3692930"/>
            <a:ext cx="3314988" cy="5439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5E97D4-97A7-4DB0-8DB1-560AD1381C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520" y="4256859"/>
            <a:ext cx="2057578" cy="4724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B81D80-326E-4DEC-B83F-C8921D0A9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2520" y="5593994"/>
            <a:ext cx="6790008" cy="59441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6698FC0-D2A8-4551-A970-36FC3340F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520" y="4877274"/>
            <a:ext cx="5636414" cy="6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35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604</Words>
  <Application>Microsoft Office PowerPoint</Application>
  <PresentationFormat>宽屏</PresentationFormat>
  <Paragraphs>93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Introduction </vt:lpstr>
      <vt:lpstr>Related work: continual learning</vt:lpstr>
      <vt:lpstr>Continual LSTMs for transient tasks</vt:lpstr>
      <vt:lpstr>Continual learning of recurrent models</vt:lpstr>
      <vt:lpstr> Recurrent continual learning baselines</vt:lpstr>
      <vt:lpstr>Attention for continual learning of transient tasks</vt:lpstr>
      <vt:lpstr>Attention for continual learning of transient tasks</vt:lpstr>
      <vt:lpstr>Attention for continual learning of transient tasks</vt:lpstr>
      <vt:lpstr>Experimental results</vt:lpstr>
      <vt:lpstr>Experimental results</vt:lpstr>
      <vt:lpstr>Experimental results</vt:lpstr>
      <vt:lpstr>Experimental results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吕 飞霄</dc:creator>
  <cp:lastModifiedBy>Ruoyu</cp:lastModifiedBy>
  <cp:revision>85</cp:revision>
  <dcterms:created xsi:type="dcterms:W3CDTF">2020-11-04T06:53:56Z</dcterms:created>
  <dcterms:modified xsi:type="dcterms:W3CDTF">2021-02-03T10:03:26Z</dcterms:modified>
</cp:coreProperties>
</file>