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78" r:id="rId4"/>
    <p:sldId id="280" r:id="rId5"/>
    <p:sldId id="282" r:id="rId6"/>
    <p:sldId id="281" r:id="rId7"/>
    <p:sldId id="272" r:id="rId8"/>
    <p:sldId id="274" r:id="rId9"/>
    <p:sldId id="276" r:id="rId10"/>
    <p:sldId id="289" r:id="rId11"/>
    <p:sldId id="290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E4B3-AF1E-4E46-866A-B97B7DB2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E0F59-77F1-4B94-8FA1-022CEE5D9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CFA94-C380-4544-ADFD-47E2D21D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64231-3E9C-41BC-A69E-86AC27F7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D89B4-5DFF-481B-AF2F-00C83590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FFF95-D7E7-4588-ABFE-37D422F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41DAF-019D-4B4B-91C6-60C2F9A8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849DE-2353-487F-B844-AF7D2587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DC782-B272-43D7-A422-6954E717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D3FBB-9D82-4D5B-9742-7CB9CEC5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1A422F-270D-46E4-AE5F-AE7A6ED98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D7ECE-0A97-4A66-AC7D-3329AC10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E6A12-2682-4E8A-A847-4EE9FF9E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89342-2A5F-443D-8E64-BF7F8449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70147-3FC1-4B02-A171-396D7B96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DAC3-819A-4787-8EDB-D4D4B2C8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89B92-61D7-4B70-BA26-52E42AF5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F3A0-AA0E-4089-ABCD-C9056F2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0C4AA-7EB5-458D-8C98-FA2B15F8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9A174-E695-46A7-9C40-4149381C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7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340B-829F-4837-BFF3-95EF4A2C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781FF-5E01-4241-9197-A90D16C6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5014E-13B3-4380-B45E-F54CD983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9BAAA-BCEE-4B95-A05A-0B73768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460EB-C8C2-40D8-88A6-E919EC54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661B-7F8B-4E4B-929F-6F7A91A3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B44B-1BF0-4AEE-B717-E70875CD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57C6B-AAC4-4404-8E4D-44716F8C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D0E9E-77B0-4768-9ED2-DFBAC4F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72B06-DF84-457D-9ED7-5ECE0CD1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184F5-4868-4139-885E-C5C511D1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2027-B7E9-46DD-A880-352F3274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6F90C-5FA2-42FB-9931-76C5CE53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3CFD3-7AB0-4EE2-A89F-2F5ED3C9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289-5A9B-497A-B99E-014A18590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A6AA2-298D-4DDA-BB3E-4865F0452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2CE279-07C4-4BB1-BA9A-659999F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5D721-E1D8-4280-A243-9989451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3F67C-55DF-4AB6-8941-92E455B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F41D1-E2BF-43B3-8E7F-B7DE80C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153F88-60F5-48F4-ABD2-B904F48C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5FE39-C33C-4ADB-B029-AD58E96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32C422-B03F-4973-B459-803008AE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5F092-0DF5-46C2-915D-0F114E8F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CDD8AF-0BC8-4601-BA5E-21AD747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51B0D-9242-4EE9-8A3C-C84D71B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D6E4-880B-45A7-8F4F-240DE09A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F3528-8DD3-48B6-93A0-3228036D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08648-F19C-4980-945E-B0E9AC641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91DD5-74A2-44CD-8A56-93C1B5B6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9A64-1296-4730-A937-10540910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572D8-0E27-4BB8-A10A-70749EE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22BCB-530C-4705-B1E1-4D650C2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C7036-79AF-48B9-ACF7-9C1D1479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8C907-785D-4115-B6D0-BED51F21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A7B6A-915D-4892-8066-A8477348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E026B-58B5-468B-AAB3-37B3090A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E8D8A-12F8-44AB-8DA8-1607C1B2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6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0D0F7-D5F9-4C10-833A-7A10E324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125E8-946C-4D46-BB96-A3FD24FB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CCB23-3F90-4B0F-9ED9-CA38D4C8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A5D3-A14B-4FAA-89FB-7D4E2FC7B3A1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80D18-C88E-4694-AF0D-81E48FAF1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689A6-9EDB-45AA-8D58-56318BE7B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BFD0-6D12-4C70-AA2D-4868D1062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88D985-FEE4-4ADC-9D24-A9E1F375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1331891"/>
            <a:ext cx="89738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B3DE1D-247E-4A33-9A73-A575ECEA3C42}"/>
              </a:ext>
            </a:extLst>
          </p:cNvPr>
          <p:cNvSpPr txBox="1"/>
          <p:nvPr/>
        </p:nvSpPr>
        <p:spPr>
          <a:xfrm>
            <a:off x="806089" y="455074"/>
            <a:ext cx="315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7AA52C9-82F1-4F86-B6B1-B5ED21D4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14" y="261110"/>
            <a:ext cx="7676538" cy="2648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4B51EF-7FE0-4952-9CF0-8DC42FC40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53" y="2909454"/>
            <a:ext cx="7363659" cy="38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B3DE1D-247E-4A33-9A73-A575ECEA3C42}"/>
              </a:ext>
            </a:extLst>
          </p:cNvPr>
          <p:cNvSpPr txBox="1"/>
          <p:nvPr/>
        </p:nvSpPr>
        <p:spPr>
          <a:xfrm>
            <a:off x="293471" y="571414"/>
            <a:ext cx="315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Denoising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6A8F2-DEF9-4B47-A1EE-792DAACA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8" y="571414"/>
            <a:ext cx="8430939" cy="26566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6CEC03-D5CB-469D-A83F-A5F70FE4224E}"/>
              </a:ext>
            </a:extLst>
          </p:cNvPr>
          <p:cNvSpPr txBox="1"/>
          <p:nvPr/>
        </p:nvSpPr>
        <p:spPr>
          <a:xfrm>
            <a:off x="154925" y="3629892"/>
            <a:ext cx="315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JPEG Image Deblocking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4EEA59-B897-4556-B1CA-E96C3F538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4" y="3429000"/>
            <a:ext cx="74902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7FC180-8795-4939-8743-DAE3DC51B0EE}"/>
              </a:ext>
            </a:extLst>
          </p:cNvPr>
          <p:cNvSpPr txBox="1"/>
          <p:nvPr/>
        </p:nvSpPr>
        <p:spPr>
          <a:xfrm>
            <a:off x="4671508" y="2731807"/>
            <a:ext cx="3156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谢谢！</a:t>
            </a:r>
            <a:endParaRPr lang="en-US" altLang="zh-CN" sz="6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6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2C2CD5-31C2-420B-9D94-0C70AD6F65EC}"/>
              </a:ext>
            </a:extLst>
          </p:cNvPr>
          <p:cNvSpPr txBox="1"/>
          <p:nvPr/>
        </p:nvSpPr>
        <p:spPr>
          <a:xfrm>
            <a:off x="628803" y="5167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SISR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F26EEA-BC7D-4368-8072-7FF1D850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" y="1633243"/>
            <a:ext cx="6700252" cy="388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C9B63B-FDAB-4BA1-BCC1-E961CB94C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6" y="2181885"/>
            <a:ext cx="1297851" cy="3341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306E8C-66FF-4093-AC3B-5E5748BF5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65" y="2105480"/>
            <a:ext cx="1351743" cy="366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15AEC7-26F9-4877-9505-7C01B66CC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6" y="2633544"/>
            <a:ext cx="2015045" cy="3341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F52FF6-C9CF-4D92-8F0B-C67B6D79B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2559114"/>
            <a:ext cx="2042193" cy="3990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7BAC3C-B2FF-4267-9DD5-38E65055C647}"/>
              </a:ext>
            </a:extLst>
          </p:cNvPr>
          <p:cNvSpPr txBox="1"/>
          <p:nvPr/>
        </p:nvSpPr>
        <p:spPr>
          <a:xfrm>
            <a:off x="505509" y="3910939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贡献：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B5DE82-8789-4139-BDB1-1C8A6AE5FA8E}"/>
              </a:ext>
            </a:extLst>
          </p:cNvPr>
          <p:cNvSpPr txBox="1"/>
          <p:nvPr/>
        </p:nvSpPr>
        <p:spPr>
          <a:xfrm>
            <a:off x="505509" y="4492903"/>
            <a:ext cx="111072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-propose LAPAR for SISR.</a:t>
            </a:r>
            <a:r>
              <a:rPr lang="zh-CN" altLang="en-US" dirty="0"/>
              <a:t> </a:t>
            </a:r>
            <a:r>
              <a:rPr lang="en-US" altLang="zh-CN" dirty="0"/>
              <a:t> achieves SOTA results </a:t>
            </a:r>
          </a:p>
          <a:p>
            <a:r>
              <a:rPr lang="en-US" altLang="zh-CN" dirty="0"/>
              <a:t>(least model parameters and </a:t>
            </a:r>
            <a:r>
              <a:rPr lang="en-US" altLang="zh-CN" dirty="0" err="1"/>
              <a:t>MultiAdds</a:t>
            </a:r>
            <a:r>
              <a:rPr lang="en-US" altLang="zh-CN" dirty="0"/>
              <a:t> among all existing lightweight networks)</a:t>
            </a:r>
          </a:p>
          <a:p>
            <a:endParaRPr lang="en-US" altLang="zh-CN" dirty="0"/>
          </a:p>
          <a:p>
            <a:r>
              <a:rPr lang="en-US" altLang="zh-CN" dirty="0"/>
              <a:t>-pre-define a set of meaningful filter bases and optimize assembly coefficients in a pixel-wise manner. (extensive experiments)</a:t>
            </a:r>
          </a:p>
          <a:p>
            <a:endParaRPr lang="en-US" altLang="zh-CN" dirty="0"/>
          </a:p>
          <a:p>
            <a:r>
              <a:rPr lang="en-US" altLang="zh-CN" dirty="0"/>
              <a:t>-the same framework                                 other image restoration tasks,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ED86818-118C-4600-A563-95A92A22B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37" y="315968"/>
            <a:ext cx="6096851" cy="112410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76E845B-CDB5-41DC-81B8-DFB265116A47}"/>
              </a:ext>
            </a:extLst>
          </p:cNvPr>
          <p:cNvSpPr/>
          <p:nvPr/>
        </p:nvSpPr>
        <p:spPr>
          <a:xfrm>
            <a:off x="3042399" y="6108591"/>
            <a:ext cx="1330037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B04C286-A56B-43F4-AE2B-ACC4EDFD5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37" y="2105480"/>
            <a:ext cx="5872276" cy="26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DD425-4E1A-46CE-B21B-DDD0DA7774C2}"/>
              </a:ext>
            </a:extLst>
          </p:cNvPr>
          <p:cNvSpPr txBox="1"/>
          <p:nvPr/>
        </p:nvSpPr>
        <p:spPr>
          <a:xfrm>
            <a:off x="418161" y="164129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71DBC-E588-4D86-890F-82FC72E1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" y="691135"/>
            <a:ext cx="6364801" cy="369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47D67B-E282-4024-9A66-B30E578A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68" y="1196122"/>
            <a:ext cx="1630148" cy="36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867227-834D-45A3-98BE-F57EE1443D7C}"/>
                  </a:ext>
                </a:extLst>
              </p:cNvPr>
              <p:cNvSpPr txBox="1"/>
              <p:nvPr/>
            </p:nvSpPr>
            <p:spPr>
              <a:xfrm>
                <a:off x="418160" y="1218140"/>
                <a:ext cx="1088005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先把上采样扩展：</a:t>
                </a:r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第</a:t>
                </a:r>
                <a:r>
                  <a:rPr lang="en-US" altLang="zh-CN" dirty="0" err="1">
                    <a:solidFill>
                      <a:srgbClr val="4D4D4D"/>
                    </a:solidFill>
                    <a:latin typeface="-apple-system"/>
                  </a:rPr>
                  <a:t>i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个目标</a:t>
                </a:r>
                <a:r>
                  <a:rPr lang="en-US" altLang="zh-CN" dirty="0">
                    <a:solidFill>
                      <a:srgbClr val="4D4D4D"/>
                    </a:solidFill>
                    <a:latin typeface="-apple-system"/>
                  </a:rPr>
                  <a:t>pixel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预测得到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</a:t>
                </a:r>
                <a:r>
                  <a:rPr lang="zh-CN" altLang="en-US" dirty="0"/>
                  <a:t>，代表</a:t>
                </a:r>
                <a:r>
                  <a:rPr lang="en-US" altLang="zh-CN" dirty="0"/>
                  <a:t>filter matrix</a:t>
                </a:r>
                <a:r>
                  <a:rPr lang="zh-CN" altLang="en-US" dirty="0"/>
                  <a:t>，需要估计得到。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867227-834D-45A3-98BE-F57EE144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0" y="1218140"/>
                <a:ext cx="10880051" cy="2031325"/>
              </a:xfrm>
              <a:prstGeom prst="rect">
                <a:avLst/>
              </a:prstGeom>
              <a:blipFill>
                <a:blip r:embed="rId4"/>
                <a:stretch>
                  <a:fillRect l="-504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4B59017-E87F-4FAB-9F02-32ADA659E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9" y="2282195"/>
            <a:ext cx="5487166" cy="438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D33F-0AEF-45CB-A5DB-76AE7A83F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8" y="2835811"/>
            <a:ext cx="1372829" cy="3273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14CD6C-5DC2-4AF8-B215-92C02BD70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8" y="3351016"/>
            <a:ext cx="5915851" cy="4953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EC0E91-7A9D-4753-B015-80B552FCD543}"/>
              </a:ext>
            </a:extLst>
          </p:cNvPr>
          <p:cNvSpPr txBox="1"/>
          <p:nvPr/>
        </p:nvSpPr>
        <p:spPr>
          <a:xfrm>
            <a:off x="8035636" y="30144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-optimized efficiently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-general enough for different tasks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ECDC66-5EF5-417E-A7C5-D179187FFFDF}"/>
              </a:ext>
            </a:extLst>
          </p:cNvPr>
          <p:cNvSpPr txBox="1"/>
          <p:nvPr/>
        </p:nvSpPr>
        <p:spPr>
          <a:xfrm>
            <a:off x="511388" y="3868356"/>
            <a:ext cx="7038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introduce a linear space constraint to facilitate the optimization</a:t>
            </a:r>
            <a:r>
              <a:rPr lang="zh-CN" altLang="en-US" dirty="0"/>
              <a:t>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136AB0-4998-418C-9243-B25D43FC53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8" y="4268134"/>
            <a:ext cx="4991797" cy="3620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4CFBDC-60EA-4400-A491-3E116D724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8" y="4630135"/>
            <a:ext cx="1146336" cy="3620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0D3C0EC-2B54-4B3E-B490-A33696E6A9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68" y="4684053"/>
            <a:ext cx="1754310" cy="3620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0289CA-1975-46AB-9ACD-71D69B83F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1" y="5021438"/>
            <a:ext cx="6442502" cy="5786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21C78A-071D-40DB-8DD7-D32D91AAB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9" y="5580595"/>
            <a:ext cx="5630163" cy="429065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A5D48441-7A1B-49CF-82A7-530F9D55EE91}"/>
              </a:ext>
            </a:extLst>
          </p:cNvPr>
          <p:cNvSpPr/>
          <p:nvPr/>
        </p:nvSpPr>
        <p:spPr>
          <a:xfrm>
            <a:off x="6566419" y="3326475"/>
            <a:ext cx="1330037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828C030-C03C-4A72-BF1A-AD89736C14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8" y="6054827"/>
            <a:ext cx="6857108" cy="5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DD425-4E1A-46CE-B21B-DDD0DA7774C2}"/>
              </a:ext>
            </a:extLst>
          </p:cNvPr>
          <p:cNvSpPr txBox="1"/>
          <p:nvPr/>
        </p:nvSpPr>
        <p:spPr>
          <a:xfrm>
            <a:off x="806089" y="455074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-Gaussian  filters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8B2D98-C793-48B3-A402-F26E9DCD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9" y="1378404"/>
            <a:ext cx="9517731" cy="8515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659276-4582-4B14-980D-0AAFEBF5A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9" y="2278176"/>
            <a:ext cx="5922482" cy="1750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A9834-776D-48D1-BE20-3278BEAC3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9" y="4076649"/>
            <a:ext cx="9184659" cy="4537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C78C0-7E60-4CED-B8C0-B1A9538F69E3}"/>
              </a:ext>
            </a:extLst>
          </p:cNvPr>
          <p:cNvSpPr txBox="1"/>
          <p:nvPr/>
        </p:nvSpPr>
        <p:spPr>
          <a:xfrm>
            <a:off x="806089" y="4680711"/>
            <a:ext cx="43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-difference of Gaussians (</a:t>
            </a:r>
            <a:r>
              <a:rPr lang="en-US" altLang="zh-CN" dirty="0" err="1"/>
              <a:t>DoG</a:t>
            </a:r>
            <a:r>
              <a:rPr lang="en-US" altLang="zh-CN" dirty="0"/>
              <a:t>)  filters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36B022-FEAA-44DA-AB2C-5B6A21CFE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9" y="5124877"/>
            <a:ext cx="9986602" cy="5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DD425-4E1A-46CE-B21B-DDD0DA7774C2}"/>
              </a:ext>
            </a:extLst>
          </p:cNvPr>
          <p:cNvSpPr txBox="1"/>
          <p:nvPr/>
        </p:nvSpPr>
        <p:spPr>
          <a:xfrm>
            <a:off x="806089" y="45507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030D70-D402-4C78-B40A-695BD5F2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91" y="639740"/>
            <a:ext cx="8840434" cy="5963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C5F1E-35F6-4DEE-B945-8BAABF8D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23" y="121196"/>
            <a:ext cx="5795495" cy="518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23F3FF-A72D-4D41-955A-6B2A296AE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5" y="2599721"/>
            <a:ext cx="2524422" cy="16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DD425-4E1A-46CE-B21B-DDD0DA7774C2}"/>
              </a:ext>
            </a:extLst>
          </p:cNvPr>
          <p:cNvSpPr txBox="1"/>
          <p:nvPr/>
        </p:nvSpPr>
        <p:spPr>
          <a:xfrm>
            <a:off x="806089" y="45507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77158-CF66-49CF-9587-B9E74606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8" y="593620"/>
            <a:ext cx="10018978" cy="49390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75918D-BA09-4822-A35E-0F8E16CB9A43}"/>
              </a:ext>
            </a:extLst>
          </p:cNvPr>
          <p:cNvSpPr txBox="1"/>
          <p:nvPr/>
        </p:nvSpPr>
        <p:spPr>
          <a:xfrm>
            <a:off x="986197" y="5671251"/>
            <a:ext cx="6619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number of feature channels (C) and local fusion modules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67A871-2FE9-425C-8E69-4A942F11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43" y="6117518"/>
            <a:ext cx="8307972" cy="4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DD74242-42FD-4495-9008-2BF7C1D4CB66}"/>
              </a:ext>
            </a:extLst>
          </p:cNvPr>
          <p:cNvSpPr txBox="1"/>
          <p:nvPr/>
        </p:nvSpPr>
        <p:spPr>
          <a:xfrm>
            <a:off x="806089" y="455074"/>
            <a:ext cx="315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Study of The Filter Dictionary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57B54C-0BC2-4C10-8589-448FC5AC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1" y="1790471"/>
            <a:ext cx="4204276" cy="3363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A3E87F-C9F4-422E-AFA6-6A37AE94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61" y="1386417"/>
            <a:ext cx="6210988" cy="40851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C39C58-D0AC-4BB8-A842-A5EE2093B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1" y="5560648"/>
            <a:ext cx="71638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1FA3D4-23BA-4C33-8246-33CAFF5DE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5" y="415636"/>
            <a:ext cx="8659433" cy="3181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FD6F9D-1C87-4901-8AB3-BC08BC43DC21}"/>
              </a:ext>
            </a:extLst>
          </p:cNvPr>
          <p:cNvSpPr txBox="1"/>
          <p:nvPr/>
        </p:nvSpPr>
        <p:spPr>
          <a:xfrm>
            <a:off x="1039091" y="3505097"/>
            <a:ext cx="1036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may sometimes generate artifacts along edges or amplify noise due to overfitting in natural images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9CFD31-ED82-4D79-B279-5F7F9D3F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6" y="3966762"/>
            <a:ext cx="8649907" cy="2181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7C372E8-A408-4DBB-A86B-BB0313E722C9}"/>
              </a:ext>
            </a:extLst>
          </p:cNvPr>
          <p:cNvSpPr txBox="1"/>
          <p:nvPr/>
        </p:nvSpPr>
        <p:spPr>
          <a:xfrm>
            <a:off x="1039091" y="6240624"/>
            <a:ext cx="964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generates adaptive filters to process the structural information differently for each pixel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8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CE13AC-A6C4-494D-A345-5AE3B4909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59" y="0"/>
            <a:ext cx="512284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B3DE1D-247E-4A33-9A73-A575ECEA3C42}"/>
              </a:ext>
            </a:extLst>
          </p:cNvPr>
          <p:cNvSpPr txBox="1"/>
          <p:nvPr/>
        </p:nvSpPr>
        <p:spPr>
          <a:xfrm>
            <a:off x="806089" y="455074"/>
            <a:ext cx="315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Ruoyu</dc:creator>
  <cp:lastModifiedBy>Ruoyu</cp:lastModifiedBy>
  <cp:revision>1</cp:revision>
  <dcterms:created xsi:type="dcterms:W3CDTF">2021-02-07T03:46:24Z</dcterms:created>
  <dcterms:modified xsi:type="dcterms:W3CDTF">2021-02-07T03:46:45Z</dcterms:modified>
</cp:coreProperties>
</file>