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87" r:id="rId5"/>
    <p:sldId id="265" r:id="rId6"/>
    <p:sldId id="269" r:id="rId7"/>
    <p:sldId id="266" r:id="rId8"/>
    <p:sldId id="267" r:id="rId9"/>
    <p:sldId id="268" r:id="rId10"/>
    <p:sldId id="260" r:id="rId11"/>
    <p:sldId id="259" r:id="rId12"/>
    <p:sldId id="27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DCA92-F8A6-4E93-940E-9EA29B2A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080581-2007-4DD5-8560-2E7974468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6F0CE-E509-40F6-A145-AB59577D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8444D-0F7F-4255-9BEC-1ED5EC44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824E6-9032-4EEE-AC03-A018DAC8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8516-4D13-4F73-A108-79520C49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74C60-C19F-41F9-BED1-F9EA7EA21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B14A8-1D3C-4263-A022-D1E594E4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FBDB7-89B5-4564-B1F4-971B6A8F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6B04D-82F0-4812-970D-7FD16D3E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59EEFE-AA5F-466A-9BAB-7828B8E40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F3EAF-D026-404A-A8D6-EDD51E1C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75C8-D657-439E-AA85-8DA158ED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95807-97A4-4065-8004-9FA93BA4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27878-6073-41B9-9A85-68C24CC7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8BAA6-1F7B-4B0F-8429-F3C7839E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F7C1A-16AB-4F09-8964-7A611782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07107-C86B-4227-8B85-DEDB91A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0A037-CDA7-497C-9205-E9788F22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076C5-7127-4010-96AF-1C9FEA7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08F61-7E5E-48C6-90C9-73F4929B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3425E-39ED-4F78-842F-6F484494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615F4-4A38-4DE7-876E-4BD85723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0A531-597A-4089-90A9-CFBC15D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47278-04D5-45F8-957D-AE75E078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4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956FF-4172-42E8-A6E5-F8763363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D3EC-27CD-43E0-AF35-4AE7CCCFD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D6652-DD50-4203-8458-FD8C1CCF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AB9AA-9347-4E7E-8F1B-0AD31973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70453-BE99-4CAB-93AF-29C2DB5F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C829E-CDA6-4FCD-886D-19BFD41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35E9-D5D6-43AE-A20C-0FE701FF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DDF0A-4856-425C-BFFF-5A94EF41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6BFE8-1661-4529-8516-446B0EB6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F1CF1-65CD-460B-AFD0-EEEDAEF9C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6D3B2-6F0E-46DA-8E68-C0AC9663E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ACD486-B69A-4BA3-B1A1-7B6F01B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204F6B-DDA5-43E5-BEA3-A11E8024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4814A5-7829-4185-9954-BE7E51A0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6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478E2-4781-49C2-AE13-D8C2B0BF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8FFB1-5E62-4925-9492-AA874BDF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A50FD-82C1-47B4-8042-F9A1F8C3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5808A-D45A-4729-BBB9-D225D0A2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8CEBF9-E891-4A3D-8C02-100ABBE2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A8C4C7-A40E-45BF-B208-C7BEB187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9464D-6A62-4F2F-B951-F735C65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2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FA58-9093-4E1F-BDC9-64BAB779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1B177-C83B-41DE-AC90-0BA321B3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8502A-CC15-415E-A3DA-A54A20B6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EF9C-C20D-4030-8209-4995424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30206-5CF1-4AB2-B116-24960006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D9831-5B1B-4043-9845-DFC710D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B56AD-43BA-48CE-8CC8-F2132B7E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8FAA7E-2AD5-4836-BB3D-0937B7A5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AA57B-32E9-4E1D-BE1C-1E94E3CC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17DE0-D7CE-471B-A940-A0EE7091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821DA-293D-4E41-93E7-0E91D477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7795B-3929-4699-AFDD-00CDD26D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E525B-1DB1-40A9-A882-35A6D396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9811B-AF32-4D5A-A858-0F772368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784F-DC36-4B34-8D34-FD792F9A9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3D17-75DE-40DB-B4A8-B67369793DB5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9EE35-8BC1-43C5-AC66-6C9E3332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D9BF3-A89E-4932-8E91-CE10B5702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F37A-0560-4A20-92A0-72B8B08A8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C757FE-5AB7-4589-8708-EF3186AB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1252233"/>
            <a:ext cx="891664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7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68D082-B1BB-42DD-A7F7-BE8DB600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8" y="107701"/>
            <a:ext cx="8802328" cy="51156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32AD34-EA79-4A0A-9F69-B16DA1706DAC}"/>
              </a:ext>
            </a:extLst>
          </p:cNvPr>
          <p:cNvSpPr txBox="1"/>
          <p:nvPr/>
        </p:nvSpPr>
        <p:spPr>
          <a:xfrm>
            <a:off x="686169" y="5325641"/>
            <a:ext cx="10819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SOTA SR algorithms trained on bicubically down-sampled images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blind SR methods designed for NTIRE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the two-step solutions, i.e. the combination of a kernel estimation method and a non-blind SR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2A0D3BA-36C7-4B38-A34C-BF78AA8C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43" y="3383092"/>
            <a:ext cx="9953067" cy="21517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1308CA-9E94-4636-9F96-956B6D87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43" y="670449"/>
            <a:ext cx="9929462" cy="19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DD65C0-9B64-471F-8246-732F6A86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0" y="4451788"/>
            <a:ext cx="7039957" cy="1276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ED5A66-2A89-4092-929A-05143B562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0" y="590192"/>
            <a:ext cx="881185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ECC58A5-D658-4B99-B64A-DB1BCD58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90" y="437223"/>
            <a:ext cx="9010636" cy="41880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B80773-CAA4-4204-BF88-E48695AB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81" y="5035190"/>
            <a:ext cx="881185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CC111F-6DD3-4DE6-8294-76F6FEC0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" y="1141174"/>
            <a:ext cx="5458587" cy="3143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F80DE6-EFFE-4CEF-A1AD-3E46456700CE}"/>
              </a:ext>
            </a:extLst>
          </p:cNvPr>
          <p:cNvSpPr txBox="1"/>
          <p:nvPr/>
        </p:nvSpPr>
        <p:spPr>
          <a:xfrm>
            <a:off x="703405" y="605202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问题描述：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CEFA4E-25A4-4C60-8552-C119B4969EEF}"/>
              </a:ext>
            </a:extLst>
          </p:cNvPr>
          <p:cNvSpPr txBox="1"/>
          <p:nvPr/>
        </p:nvSpPr>
        <p:spPr>
          <a:xfrm>
            <a:off x="703405" y="1470663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代表原始高分辨率图像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KaTeX_Main"/>
              </a:rPr>
              <a:t>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代表二维卷积操作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k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代表退化过程中的模糊核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代表加性噪声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KaTeX_Main"/>
              </a:rPr>
              <a:t>↓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s 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倍的下采样操作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1D01C6-724B-4EF7-8198-F835772F1337}"/>
              </a:ext>
            </a:extLst>
          </p:cNvPr>
          <p:cNvSpPr txBox="1"/>
          <p:nvPr/>
        </p:nvSpPr>
        <p:spPr>
          <a:xfrm>
            <a:off x="703405" y="3118281"/>
            <a:ext cx="11299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模糊核未知的超分辨率重建任务，称为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Blind Super Resolution(Blind SR)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 其中一个最关键的步骤就是估计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k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KaTeX_Main"/>
              </a:rPr>
              <a:t>。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目前有基于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GAN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Generator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来模拟退化的工作，也有基于逐步校正的思路，在估计完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之后，再进行数据集生成或者将退化核作为超分辨重建网络的输入。）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8D12EF-1F0C-4327-9B02-3C8B5C3C6A37}"/>
              </a:ext>
            </a:extLst>
          </p:cNvPr>
          <p:cNvSpPr txBox="1"/>
          <p:nvPr/>
        </p:nvSpPr>
        <p:spPr>
          <a:xfrm>
            <a:off x="703404" y="4147165"/>
            <a:ext cx="114885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数据生成：</a:t>
            </a:r>
          </a:p>
          <a:p>
            <a:endParaRPr lang="zh-CN" alt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目前绝大多数超分辨率重建方法，都是基于</a:t>
            </a:r>
            <a:r>
              <a:rPr lang="en-US" altLang="zh-CN" dirty="0"/>
              <a:t>LR-HR</a:t>
            </a:r>
            <a:r>
              <a:rPr lang="zh-CN" altLang="en-US" dirty="0"/>
              <a:t>对的监督学习方法。</a:t>
            </a:r>
          </a:p>
          <a:p>
            <a:endParaRPr lang="zh-CN" alt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在构建数据集过程中，通常假设</a:t>
            </a:r>
            <a:r>
              <a:rPr lang="en-US" altLang="zh-CN" dirty="0"/>
              <a:t>LR</a:t>
            </a:r>
            <a:r>
              <a:rPr lang="zh-CN" altLang="en-US" dirty="0"/>
              <a:t>是由</a:t>
            </a:r>
            <a:r>
              <a:rPr lang="en-US" altLang="zh-CN" dirty="0"/>
              <a:t>HR</a:t>
            </a:r>
            <a:r>
              <a:rPr lang="zh-CN" altLang="en-US" dirty="0"/>
              <a:t>经由</a:t>
            </a:r>
            <a:r>
              <a:rPr lang="en-US" altLang="zh-CN" dirty="0"/>
              <a:t>Bicubic</a:t>
            </a:r>
            <a:r>
              <a:rPr lang="zh-CN" altLang="en-US" dirty="0"/>
              <a:t>下采样得到。为了贴合实际的退化情况，增加高斯模糊核，运动模糊。</a:t>
            </a:r>
          </a:p>
          <a:p>
            <a:endParaRPr lang="zh-CN" alt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在实际场景中，图像面临的退化情况要复杂，这使得基于构建数据集训练的网络性能会有退化。</a:t>
            </a:r>
          </a:p>
        </p:txBody>
      </p:sp>
    </p:spTree>
    <p:extLst>
      <p:ext uri="{BB962C8B-B14F-4D97-AF65-F5344CB8AC3E}">
        <p14:creationId xmlns:p14="http://schemas.microsoft.com/office/powerpoint/2010/main" val="187632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20872C-9EA2-464F-973A-78F79AF78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" y="1141174"/>
            <a:ext cx="5458587" cy="3143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2523D7-9D4F-4B3E-B797-95B3EF3F34C8}"/>
              </a:ext>
            </a:extLst>
          </p:cNvPr>
          <p:cNvSpPr txBox="1"/>
          <p:nvPr/>
        </p:nvSpPr>
        <p:spPr>
          <a:xfrm>
            <a:off x="774576" y="1684006"/>
            <a:ext cx="108551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提出一种基于迭代优化的算法框架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(Deep Alternating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Network,DAN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，同时端到端地完成退化核估计和超分辨率重建任务。具体而言：</a:t>
            </a:r>
          </a:p>
          <a:p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通过迭代优化的思路，解决了分两步训练较慢且复杂的问题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在迭代中，充分利用重建信息，更好的完成模糊核估计和超分辨率重建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获得了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SOTA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SISR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任务性能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1DEB2-8BAB-42D1-8445-9DDF4C40B477}"/>
              </a:ext>
            </a:extLst>
          </p:cNvPr>
          <p:cNvSpPr txBox="1"/>
          <p:nvPr/>
        </p:nvSpPr>
        <p:spPr>
          <a:xfrm>
            <a:off x="703405" y="605202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贡献：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5B77B0-21B8-4F84-B39F-389F111D8ECA}"/>
              </a:ext>
            </a:extLst>
          </p:cNvPr>
          <p:cNvSpPr txBox="1"/>
          <p:nvPr/>
        </p:nvSpPr>
        <p:spPr>
          <a:xfrm>
            <a:off x="774576" y="4223162"/>
            <a:ext cx="1064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the best of our knowledge, the proposed method is the first end-to-end network for blind SR.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8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044FD2-2C57-46F4-AFC0-E46A2927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" y="901477"/>
            <a:ext cx="5458587" cy="3143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B9D890-81F9-4ABE-9525-9CA441DCD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9" y="1203972"/>
            <a:ext cx="6001588" cy="571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B0557B-4C40-4B71-8CD0-315B3DF3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6" y="1775552"/>
            <a:ext cx="6296904" cy="828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B27D77-E2E8-4126-A94B-204B774A3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1" y="3711341"/>
            <a:ext cx="6544588" cy="95263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639B118F-14C5-4D18-8815-ACE74CC84AFC}"/>
              </a:ext>
            </a:extLst>
          </p:cNvPr>
          <p:cNvSpPr/>
          <p:nvPr/>
        </p:nvSpPr>
        <p:spPr>
          <a:xfrm>
            <a:off x="2572872" y="2604343"/>
            <a:ext cx="592735" cy="952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9D05E-F94B-4389-89A9-68B019889D12}"/>
              </a:ext>
            </a:extLst>
          </p:cNvPr>
          <p:cNvSpPr txBox="1"/>
          <p:nvPr/>
        </p:nvSpPr>
        <p:spPr>
          <a:xfrm>
            <a:off x="8891286" y="846514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CB26E8-D11C-48DF-BE43-9669ACDF2B24}"/>
              </a:ext>
            </a:extLst>
          </p:cNvPr>
          <p:cNvSpPr txBox="1"/>
          <p:nvPr/>
        </p:nvSpPr>
        <p:spPr>
          <a:xfrm>
            <a:off x="806089" y="455074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0A79B7-318F-4FF1-9256-1338691EE2F8}"/>
              </a:ext>
            </a:extLst>
          </p:cNvPr>
          <p:cNvSpPr txBox="1"/>
          <p:nvPr/>
        </p:nvSpPr>
        <p:spPr>
          <a:xfrm>
            <a:off x="8902388" y="1235552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10C838-4650-4CF6-94DA-D3A873D96970}"/>
              </a:ext>
            </a:extLst>
          </p:cNvPr>
          <p:cNvSpPr txBox="1"/>
          <p:nvPr/>
        </p:nvSpPr>
        <p:spPr>
          <a:xfrm>
            <a:off x="8902388" y="200820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72397-7CEF-4725-9749-62ACE0E5D0E6}"/>
              </a:ext>
            </a:extLst>
          </p:cNvPr>
          <p:cNvSpPr txBox="1"/>
          <p:nvPr/>
        </p:nvSpPr>
        <p:spPr>
          <a:xfrm>
            <a:off x="8902388" y="400299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F00D74-51D2-4B0D-B917-459BD8AD39F8}"/>
              </a:ext>
            </a:extLst>
          </p:cNvPr>
          <p:cNvSpPr txBox="1"/>
          <p:nvPr/>
        </p:nvSpPr>
        <p:spPr>
          <a:xfrm>
            <a:off x="385712" y="4818338"/>
            <a:ext cx="108800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两步的优化方法在求解上是复杂不便的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模糊事实上是从清晰图到模糊图的一个过程，仅仅根据模糊图，很难估计出正确的模糊核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第二阶段优化过程中使用了第一阶段估计出的模糊核，模糊核的估计误差会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影响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超分辨阶段性能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A93617E-EDAF-4C56-9C20-E8C89903FB61}"/>
              </a:ext>
            </a:extLst>
          </p:cNvPr>
          <p:cNvSpPr/>
          <p:nvPr/>
        </p:nvSpPr>
        <p:spPr>
          <a:xfrm>
            <a:off x="8869776" y="2604343"/>
            <a:ext cx="592735" cy="952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5628E0-1D00-4EE3-A1F2-77CE69C96462}"/>
              </a:ext>
            </a:extLst>
          </p:cNvPr>
          <p:cNvSpPr txBox="1"/>
          <p:nvPr/>
        </p:nvSpPr>
        <p:spPr>
          <a:xfrm>
            <a:off x="806089" y="455074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288AE-BD7D-471E-98A1-C84CFFEE7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1670004"/>
            <a:ext cx="886901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5628E0-1D00-4EE3-A1F2-77CE69C96462}"/>
              </a:ext>
            </a:extLst>
          </p:cNvPr>
          <p:cNvSpPr txBox="1"/>
          <p:nvPr/>
        </p:nvSpPr>
        <p:spPr>
          <a:xfrm>
            <a:off x="806089" y="455074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288AE-BD7D-471E-98A1-C84CFFEE7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79" y="0"/>
            <a:ext cx="7304053" cy="2361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1CEF1C-5C8F-4B86-A176-1B7A27E58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44" y="2364851"/>
            <a:ext cx="881185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BA22B3-9E8D-4276-93FF-64111535D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" y="940946"/>
            <a:ext cx="6354062" cy="4096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51AC6C-9A63-4D0F-939A-4926D2661442}"/>
              </a:ext>
            </a:extLst>
          </p:cNvPr>
          <p:cNvSpPr txBox="1"/>
          <p:nvPr/>
        </p:nvSpPr>
        <p:spPr>
          <a:xfrm>
            <a:off x="690062" y="455074"/>
            <a:ext cx="4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CRB(Conditional Residual Block)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E74F5-E7AC-4333-A343-C655D851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79" y="448621"/>
            <a:ext cx="4509179" cy="26061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4BBA8F-E476-4A44-883C-856690C97FA0}"/>
              </a:ext>
            </a:extLst>
          </p:cNvPr>
          <p:cNvSpPr txBox="1"/>
          <p:nvPr/>
        </p:nvSpPr>
        <p:spPr>
          <a:xfrm>
            <a:off x="455819" y="3054732"/>
            <a:ext cx="114846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端到端的迭代训练：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估计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，输入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重建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，输入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输入单元都有两个部分，一个是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，称为基础输入；另一个称为条件输入，在估计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阶段条件输入是估计出的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，重建阶段是估计出的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662E52-EE3B-4678-8679-97E6EA7ECA55}"/>
              </a:ext>
            </a:extLst>
          </p:cNvPr>
          <p:cNvSpPr txBox="1"/>
          <p:nvPr/>
        </p:nvSpPr>
        <p:spPr>
          <a:xfrm>
            <a:off x="455818" y="4925598"/>
            <a:ext cx="117361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网络输出的结果与条件输入高度相关，且很容易验证框架的有效性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相反假如整个过程与条件输入无关，那么在第一次迭代结束后就会生成一个不变的解，因为只取决于基础输入</a:t>
            </a:r>
            <a:r>
              <a:rPr lang="en-US" altLang="zh-CN" dirty="0"/>
              <a:t>LR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37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1B5B1B-0F95-4E79-AD45-47B233425022}"/>
              </a:ext>
            </a:extLst>
          </p:cNvPr>
          <p:cNvSpPr txBox="1"/>
          <p:nvPr/>
        </p:nvSpPr>
        <p:spPr>
          <a:xfrm>
            <a:off x="690062" y="964915"/>
            <a:ext cx="106733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训练数据：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选择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DIV2K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Flicker2K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3450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张高分辨率图像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设置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针对均匀的高斯模糊核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训练过程从参数均匀分布的高斯模糊核中进行采样对图像进行退化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验证阶段从另一个分布中选定</a:t>
            </a:r>
            <a:r>
              <a:rPr lang="en-US" altLang="zh-CN" b="0" i="0" dirty="0">
                <a:effectLst/>
                <a:latin typeface="-apple-system"/>
              </a:rPr>
              <a:t>8</a:t>
            </a:r>
            <a:r>
              <a:rPr lang="zh-CN" altLang="en-US" b="0" i="0" dirty="0">
                <a:effectLst/>
                <a:latin typeface="-apple-system"/>
              </a:rPr>
              <a:t>个高斯模糊核，对测试集进行同样的退化处理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 测试集选择了常用的</a:t>
            </a:r>
            <a:r>
              <a:rPr lang="en-US" altLang="zh-CN" b="1" i="0" dirty="0">
                <a:effectLst/>
                <a:latin typeface="-apple-system"/>
              </a:rPr>
              <a:t>Set5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en-US" altLang="zh-CN" b="1" i="0" dirty="0">
                <a:effectLst/>
                <a:latin typeface="-apple-system"/>
              </a:rPr>
              <a:t>Set14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en-US" altLang="zh-CN" b="1" i="0" dirty="0">
                <a:effectLst/>
                <a:latin typeface="-apple-system"/>
              </a:rPr>
              <a:t>BSD100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1" i="0" dirty="0">
                <a:effectLst/>
                <a:latin typeface="-apple-system"/>
              </a:rPr>
              <a:t>Urban100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1" i="0" dirty="0">
                <a:effectLst/>
                <a:latin typeface="-apple-system"/>
              </a:rPr>
              <a:t>Manga109</a:t>
            </a:r>
            <a:r>
              <a:rPr lang="zh-CN" altLang="en-US" b="0" i="0" dirty="0">
                <a:effectLst/>
                <a:latin typeface="-apple-system"/>
              </a:rPr>
              <a:t>数据集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zh-CN" altLang="en-US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针对非均匀的高斯模糊核，对核函数进行旋转，加躁和归一化等操作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测试时选择</a:t>
            </a:r>
            <a:r>
              <a:rPr lang="en-US" altLang="zh-CN" b="1" i="0" dirty="0">
                <a:effectLst/>
                <a:latin typeface="-apple-system"/>
              </a:rPr>
              <a:t>DIV2KRK</a:t>
            </a:r>
            <a:r>
              <a:rPr lang="zh-CN" altLang="en-US" b="0" i="0" dirty="0">
                <a:effectLst/>
                <a:latin typeface="-apple-system"/>
              </a:rPr>
              <a:t>数据集。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9F71D-A81A-470E-B348-E23B11CB1514}"/>
              </a:ext>
            </a:extLst>
          </p:cNvPr>
          <p:cNvSpPr txBox="1"/>
          <p:nvPr/>
        </p:nvSpPr>
        <p:spPr>
          <a:xfrm>
            <a:off x="690062" y="455074"/>
            <a:ext cx="4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实验：</a:t>
            </a:r>
          </a:p>
        </p:txBody>
      </p:sp>
    </p:spTree>
    <p:extLst>
      <p:ext uri="{BB962C8B-B14F-4D97-AF65-F5344CB8AC3E}">
        <p14:creationId xmlns:p14="http://schemas.microsoft.com/office/powerpoint/2010/main" val="367174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2CEF1A-6F0D-4C2E-9D29-D4CF59EA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63" y="142321"/>
            <a:ext cx="8840434" cy="46202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CFE5A3-D989-480A-A308-F715E6EC4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" y="4825852"/>
            <a:ext cx="11774543" cy="5620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B63AB5-5069-46A9-A2E0-A29D7098D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" y="5791625"/>
            <a:ext cx="1165070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651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KaTeX_Main</vt:lpstr>
      <vt:lpstr>NimbusRomNo9L-Regu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Ruoyu</cp:lastModifiedBy>
  <cp:revision>24</cp:revision>
  <dcterms:created xsi:type="dcterms:W3CDTF">2021-02-04T01:32:11Z</dcterms:created>
  <dcterms:modified xsi:type="dcterms:W3CDTF">2021-02-07T03:46:49Z</dcterms:modified>
</cp:coreProperties>
</file>