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7" r:id="rId5"/>
    <p:sldId id="268" r:id="rId6"/>
    <p:sldId id="273" r:id="rId7"/>
    <p:sldId id="284" r:id="rId8"/>
    <p:sldId id="285" r:id="rId9"/>
    <p:sldId id="292" r:id="rId10"/>
    <p:sldId id="293" r:id="rId11"/>
    <p:sldId id="296" r:id="rId12"/>
    <p:sldId id="297" r:id="rId13"/>
    <p:sldId id="326" r:id="rId14"/>
    <p:sldId id="398" r:id="rId15"/>
    <p:sldId id="495" r:id="rId16"/>
    <p:sldId id="496" r:id="rId17"/>
    <p:sldId id="287" r:id="rId18"/>
    <p:sldId id="306" r:id="rId19"/>
    <p:sldId id="307" r:id="rId20"/>
    <p:sldId id="30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F8154-A553-451D-BB35-81B542C7F5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CA0BF3-E3B0-49F2-8CF8-E367D7F37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6F1856-149B-425B-8AE7-98E17D16907B}"/>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5" name="页脚占位符 4">
            <a:extLst>
              <a:ext uri="{FF2B5EF4-FFF2-40B4-BE49-F238E27FC236}">
                <a16:creationId xmlns:a16="http://schemas.microsoft.com/office/drawing/2014/main" id="{4383C006-3B71-4A4D-8790-BFB7DAF56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358143-3D8B-4426-B319-7978D24C7ED8}"/>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306012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47E61-E312-4C1E-93DC-32B8D3C47E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4F2D43-17CE-41D6-A846-9F1E65D293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D9B91B-E7B4-4134-B936-22635E8C831D}"/>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5" name="页脚占位符 4">
            <a:extLst>
              <a:ext uri="{FF2B5EF4-FFF2-40B4-BE49-F238E27FC236}">
                <a16:creationId xmlns:a16="http://schemas.microsoft.com/office/drawing/2014/main" id="{4B688492-CDDB-47CC-880D-0263913A0B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658ACD-34C1-435E-B118-73E9F2A8BB94}"/>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332799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27A2E1-E655-4224-B118-ABAFA160AC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73727D-F54E-4FBC-997F-DB0D7613C0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BB2F2D-8034-4776-AC66-75E09DC2E71C}"/>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5" name="页脚占位符 4">
            <a:extLst>
              <a:ext uri="{FF2B5EF4-FFF2-40B4-BE49-F238E27FC236}">
                <a16:creationId xmlns:a16="http://schemas.microsoft.com/office/drawing/2014/main" id="{6465044C-C465-47C9-AFF8-A7CE901DBE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34D988-3B85-48D1-B553-660A429AAA58}"/>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14591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3DF5A-F306-4E4B-9F8B-74F0140F0B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77727B-7B1F-4351-8207-B9F415BEA0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910842-942C-4029-8537-F8AFF57DCD7D}"/>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5" name="页脚占位符 4">
            <a:extLst>
              <a:ext uri="{FF2B5EF4-FFF2-40B4-BE49-F238E27FC236}">
                <a16:creationId xmlns:a16="http://schemas.microsoft.com/office/drawing/2014/main" id="{D3B9D346-248D-4B23-8E4E-F5A56494C4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930479-324D-4065-BD20-2299F40B2D3D}"/>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144439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8BDEA-E516-4454-B44C-8712868D8EA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37E77E-E178-4B4C-85B6-6DB0DD971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297928-22DC-464D-98FE-E4336A967023}"/>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5" name="页脚占位符 4">
            <a:extLst>
              <a:ext uri="{FF2B5EF4-FFF2-40B4-BE49-F238E27FC236}">
                <a16:creationId xmlns:a16="http://schemas.microsoft.com/office/drawing/2014/main" id="{AC5A19DF-B1EA-4015-9501-8FE45565B2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252A32-68A9-475D-86D6-790A692A6D77}"/>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328546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EB7EA-ABBD-42F2-88A1-701A48E554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8BE050-7B2C-4938-B336-B067F7BAB6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1F04737-2C25-4003-84BF-71C84C8768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6650936-599D-4A1E-88CF-FC8D4A7AC2FF}"/>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6" name="页脚占位符 5">
            <a:extLst>
              <a:ext uri="{FF2B5EF4-FFF2-40B4-BE49-F238E27FC236}">
                <a16:creationId xmlns:a16="http://schemas.microsoft.com/office/drawing/2014/main" id="{C55C67F4-3705-4465-B01B-0703807576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F1396A-F7A5-4C16-A20F-8139801275A2}"/>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2732052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EAF17-9412-4777-9463-9E9775FB94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ED156E-7FA2-4813-8500-74D9768DD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053209-CE6E-4563-AB89-A4E5974A681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A01463-CBA4-432D-9308-7A9CF568D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3A42C8-7EE0-4B75-8B93-8A20BF6D38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733291B-E055-4DB7-AF8C-B04FACE9F98E}"/>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8" name="页脚占位符 7">
            <a:extLst>
              <a:ext uri="{FF2B5EF4-FFF2-40B4-BE49-F238E27FC236}">
                <a16:creationId xmlns:a16="http://schemas.microsoft.com/office/drawing/2014/main" id="{797F756D-18A0-4FEA-9BA8-E01E2C9C8F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401A31-6798-47F4-B396-D137C189390E}"/>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167974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CD661-55B6-49A7-A1C0-F56DC19767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88B24A-A6B7-4DE3-91BB-70AF7DA0AC3E}"/>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4" name="页脚占位符 3">
            <a:extLst>
              <a:ext uri="{FF2B5EF4-FFF2-40B4-BE49-F238E27FC236}">
                <a16:creationId xmlns:a16="http://schemas.microsoft.com/office/drawing/2014/main" id="{75074D20-81CE-471E-A5C7-E193B4B2F8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4710DC-6101-42BE-BDF7-F06D298BF99A}"/>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64681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350366-AC90-4F2A-9D83-B26589E46EF8}"/>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3" name="页脚占位符 2">
            <a:extLst>
              <a:ext uri="{FF2B5EF4-FFF2-40B4-BE49-F238E27FC236}">
                <a16:creationId xmlns:a16="http://schemas.microsoft.com/office/drawing/2014/main" id="{096D7816-C61D-49A4-8C1C-5A1C73D316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1AB307-35C5-4C96-AA46-28D80E271FA6}"/>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330608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C0CF0-737F-4F5A-BFEA-53E0A1005F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04C47B-A992-4189-A066-7984B91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E2245F-783D-4493-A3A8-28D5A4742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D14757-AA76-4E05-8363-574C303D9F4D}"/>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6" name="页脚占位符 5">
            <a:extLst>
              <a:ext uri="{FF2B5EF4-FFF2-40B4-BE49-F238E27FC236}">
                <a16:creationId xmlns:a16="http://schemas.microsoft.com/office/drawing/2014/main" id="{D52C9E33-6257-4399-BF86-E50D0A6A8D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EDC1BE-8F9E-4D52-B364-A37AD829E3DE}"/>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13767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EA8E-07C3-4F22-99EB-BDCDFAFC1B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7FE3AC-B5BF-4B45-B7E1-2B39E0B02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03745D-40B2-4473-8F15-08908CEEE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E1336B-B1B0-4EBD-92D2-607A8B9478B9}"/>
              </a:ext>
            </a:extLst>
          </p:cNvPr>
          <p:cNvSpPr>
            <a:spLocks noGrp="1"/>
          </p:cNvSpPr>
          <p:nvPr>
            <p:ph type="dt" sz="half" idx="10"/>
          </p:nvPr>
        </p:nvSpPr>
        <p:spPr/>
        <p:txBody>
          <a:bodyPr/>
          <a:lstStyle/>
          <a:p>
            <a:fld id="{DFCAB8D3-D626-431D-9330-27AD45B24362}" type="datetimeFigureOut">
              <a:rPr lang="zh-CN" altLang="en-US" smtClean="0"/>
              <a:t>2019/5/6</a:t>
            </a:fld>
            <a:endParaRPr lang="zh-CN" altLang="en-US"/>
          </a:p>
        </p:txBody>
      </p:sp>
      <p:sp>
        <p:nvSpPr>
          <p:cNvPr id="6" name="页脚占位符 5">
            <a:extLst>
              <a:ext uri="{FF2B5EF4-FFF2-40B4-BE49-F238E27FC236}">
                <a16:creationId xmlns:a16="http://schemas.microsoft.com/office/drawing/2014/main" id="{1BE6F1CD-2782-49A2-9FB0-5C5857CBE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7862C6-BA21-4851-BAE2-476C104898C6}"/>
              </a:ext>
            </a:extLst>
          </p:cNvPr>
          <p:cNvSpPr>
            <a:spLocks noGrp="1"/>
          </p:cNvSpPr>
          <p:nvPr>
            <p:ph type="sldNum" sz="quarter" idx="12"/>
          </p:nvPr>
        </p:nvSpPr>
        <p:spPr/>
        <p:txBody>
          <a:body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39472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EE94DE-5225-4FDF-B334-E4D42E5BC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02788C-B556-4452-9F7C-9CAE81D0D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EB9920-94A1-40BB-B6C2-685D9AE5A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AB8D3-D626-431D-9330-27AD45B24362}" type="datetimeFigureOut">
              <a:rPr lang="zh-CN" altLang="en-US" smtClean="0"/>
              <a:t>2019/5/6</a:t>
            </a:fld>
            <a:endParaRPr lang="zh-CN" altLang="en-US"/>
          </a:p>
        </p:txBody>
      </p:sp>
      <p:sp>
        <p:nvSpPr>
          <p:cNvPr id="5" name="页脚占位符 4">
            <a:extLst>
              <a:ext uri="{FF2B5EF4-FFF2-40B4-BE49-F238E27FC236}">
                <a16:creationId xmlns:a16="http://schemas.microsoft.com/office/drawing/2014/main" id="{F3DF38B0-E72B-4C5E-8A92-CDED1DBBE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F86A00-696E-45DF-B5AF-FE4FF9238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90581-0365-4A4F-9736-837778449174}" type="slidenum">
              <a:rPr lang="zh-CN" altLang="en-US" smtClean="0"/>
              <a:t>‹#›</a:t>
            </a:fld>
            <a:endParaRPr lang="zh-CN" altLang="en-US"/>
          </a:p>
        </p:txBody>
      </p:sp>
    </p:spTree>
    <p:extLst>
      <p:ext uri="{BB962C8B-B14F-4D97-AF65-F5344CB8AC3E}">
        <p14:creationId xmlns:p14="http://schemas.microsoft.com/office/powerpoint/2010/main" val="146856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32641-A616-49B1-A25C-8AF8BA118A9C}"/>
              </a:ext>
            </a:extLst>
          </p:cNvPr>
          <p:cNvSpPr>
            <a:spLocks noGrp="1"/>
          </p:cNvSpPr>
          <p:nvPr>
            <p:ph type="ctrTitle"/>
          </p:nvPr>
        </p:nvSpPr>
        <p:spPr/>
        <p:txBody>
          <a:bodyPr/>
          <a:lstStyle/>
          <a:p>
            <a:r>
              <a:rPr lang="zh-CN" altLang="en-US" dirty="0"/>
              <a:t>军事理论准备</a:t>
            </a:r>
          </a:p>
        </p:txBody>
      </p:sp>
    </p:spTree>
    <p:extLst>
      <p:ext uri="{BB962C8B-B14F-4D97-AF65-F5344CB8AC3E}">
        <p14:creationId xmlns:p14="http://schemas.microsoft.com/office/powerpoint/2010/main" val="286846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C2087F59-FA63-4056-AC37-6291E85CC434}"/>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一、国防概述</a:t>
            </a:r>
          </a:p>
        </p:txBody>
      </p:sp>
      <p:sp>
        <p:nvSpPr>
          <p:cNvPr id="50179" name="Rectangle 3">
            <a:extLst>
              <a:ext uri="{FF2B5EF4-FFF2-40B4-BE49-F238E27FC236}">
                <a16:creationId xmlns:a16="http://schemas.microsoft.com/office/drawing/2014/main" id="{6D88C4D3-9589-4B72-980F-AE61A1C1B96E}"/>
              </a:ext>
            </a:extLst>
          </p:cNvPr>
          <p:cNvSpPr>
            <a:spLocks noChangeArrowheads="1"/>
          </p:cNvSpPr>
          <p:nvPr/>
        </p:nvSpPr>
        <p:spPr bwMode="auto">
          <a:xfrm>
            <a:off x="1631951" y="1404939"/>
            <a:ext cx="9001125" cy="2479675"/>
          </a:xfrm>
          <a:prstGeom prst="rect">
            <a:avLst/>
          </a:prstGeom>
          <a:solidFill>
            <a:schemeClr val="bg1"/>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eaLnBrk="0" hangingPunct="0">
              <a:defRPr sz="2400" b="1">
                <a:solidFill>
                  <a:schemeClr val="tx1"/>
                </a:solidFill>
                <a:latin typeface="Times New Roman" panose="02020603050405020304" pitchFamily="18" charset="0"/>
                <a:ea typeface="宋体" panose="02010600030101010101" pitchFamily="2" charset="-122"/>
              </a:defRPr>
            </a:lvl2pPr>
            <a:lvl3pPr eaLnBrk="0" hangingPunct="0">
              <a:defRPr sz="2400" b="1">
                <a:solidFill>
                  <a:schemeClr val="tx1"/>
                </a:solidFill>
                <a:latin typeface="Times New Roman" panose="02020603050405020304" pitchFamily="18" charset="0"/>
                <a:ea typeface="宋体" panose="02010600030101010101" pitchFamily="2" charset="-122"/>
              </a:defRPr>
            </a:lvl3pPr>
            <a:lvl4pPr eaLnBrk="0" hangingPunct="0">
              <a:defRPr sz="2400" b="1">
                <a:solidFill>
                  <a:schemeClr val="tx1"/>
                </a:solidFill>
                <a:latin typeface="Times New Roman" panose="02020603050405020304" pitchFamily="18" charset="0"/>
                <a:ea typeface="宋体" panose="02010600030101010101" pitchFamily="2" charset="-122"/>
              </a:defRPr>
            </a:lvl4pPr>
            <a:lvl5pPr eaLnBrk="0" hangingPunct="0">
              <a:defRPr sz="2400" b="1">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SzPct val="100000"/>
              <a:buFont typeface="Times New Roman" panose="02020603050405020304" pitchFamily="18" charset="0"/>
              <a:buNone/>
              <a:defRPr/>
            </a:pPr>
            <a:r>
              <a:rPr lang="zh-CN" altLang="zh-CN" sz="3200" b="0">
                <a:solidFill>
                  <a:srgbClr val="FFFF00"/>
                </a:solidFill>
                <a:latin typeface="黑体" panose="02010609060101010101" pitchFamily="49" charset="-122"/>
                <a:ea typeface="黑体" panose="02010609060101010101" pitchFamily="49" charset="-122"/>
                <a:sym typeface="+mn-ea"/>
              </a:rPr>
              <a:t>      </a:t>
            </a:r>
            <a:r>
              <a:rPr lang="zh-CN" altLang="zh-CN" sz="3600">
                <a:solidFill>
                  <a:srgbClr val="993300"/>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⒊国防的手段</a:t>
            </a:r>
          </a:p>
          <a:p>
            <a:pPr eaLnBrk="1" hangingPunct="1">
              <a:lnSpc>
                <a:spcPct val="110000"/>
              </a:lnSpc>
              <a:buSzPct val="100000"/>
              <a:buFont typeface="Times New Roman" panose="02020603050405020304" pitchFamily="18" charset="0"/>
              <a:buNone/>
              <a:defRPr/>
            </a:pPr>
            <a:r>
              <a:rPr lang="zh-CN" altLang="zh-CN" sz="360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    </a:t>
            </a:r>
            <a:r>
              <a:rPr lang="zh-CN" altLang="zh-CN" sz="360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军事活动是国防的主要手段，政治、经济、外交、科技、文化、教育等活动为</a:t>
            </a:r>
            <a:r>
              <a:rPr lang="zh-CN" altLang="zh-CN" sz="360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辅助</a:t>
            </a:r>
            <a:r>
              <a:rPr lang="zh-CN" altLang="zh-CN" sz="360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手段。</a:t>
            </a:r>
          </a:p>
        </p:txBody>
      </p:sp>
      <p:sp>
        <p:nvSpPr>
          <p:cNvPr id="50180" name="Rectangle 4">
            <a:extLst>
              <a:ext uri="{FF2B5EF4-FFF2-40B4-BE49-F238E27FC236}">
                <a16:creationId xmlns:a16="http://schemas.microsoft.com/office/drawing/2014/main" id="{41606305-C981-4080-8B6D-E98CFC8BBD74}"/>
              </a:ext>
            </a:extLst>
          </p:cNvPr>
          <p:cNvSpPr>
            <a:spLocks noChangeArrowheads="1"/>
          </p:cNvSpPr>
          <p:nvPr/>
        </p:nvSpPr>
        <p:spPr bwMode="auto">
          <a:xfrm>
            <a:off x="1631951" y="4143376"/>
            <a:ext cx="9001125" cy="1285875"/>
          </a:xfrm>
          <a:prstGeom prst="rect">
            <a:avLst/>
          </a:prstGeom>
          <a:solidFill>
            <a:srgbClr val="FFFFCC"/>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eaLnBrk="0" hangingPunct="0">
              <a:defRPr sz="2400" b="1">
                <a:solidFill>
                  <a:schemeClr val="tx1"/>
                </a:solidFill>
                <a:latin typeface="Times New Roman" panose="02020603050405020304" pitchFamily="18" charset="0"/>
                <a:ea typeface="宋体" panose="02010600030101010101" pitchFamily="2" charset="-122"/>
              </a:defRPr>
            </a:lvl2pPr>
            <a:lvl3pPr eaLnBrk="0" hangingPunct="0">
              <a:defRPr sz="2400" b="1">
                <a:solidFill>
                  <a:schemeClr val="tx1"/>
                </a:solidFill>
                <a:latin typeface="Times New Roman" panose="02020603050405020304" pitchFamily="18" charset="0"/>
                <a:ea typeface="宋体" panose="02010600030101010101" pitchFamily="2" charset="-122"/>
              </a:defRPr>
            </a:lvl3pPr>
            <a:lvl4pPr eaLnBrk="0" hangingPunct="0">
              <a:defRPr sz="2400" b="1">
                <a:solidFill>
                  <a:schemeClr val="tx1"/>
                </a:solidFill>
                <a:latin typeface="Times New Roman" panose="02020603050405020304" pitchFamily="18" charset="0"/>
                <a:ea typeface="宋体" panose="02010600030101010101" pitchFamily="2" charset="-122"/>
              </a:defRPr>
            </a:lvl4pPr>
            <a:lvl5pPr eaLnBrk="0" hangingPunct="0">
              <a:defRPr sz="2400" b="1">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SzPct val="100000"/>
              <a:buFont typeface="Times New Roman" panose="02020603050405020304" pitchFamily="18" charset="0"/>
              <a:buNone/>
              <a:defRPr/>
            </a:pPr>
            <a:r>
              <a:rPr lang="zh-CN" altLang="zh-CN" sz="3200" b="0">
                <a:solidFill>
                  <a:srgbClr val="FFFF00"/>
                </a:solidFill>
                <a:latin typeface="黑体" panose="02010609060101010101" pitchFamily="49" charset="-122"/>
                <a:ea typeface="黑体" panose="02010609060101010101" pitchFamily="49" charset="-122"/>
                <a:sym typeface="+mn-ea"/>
              </a:rPr>
              <a:t>      </a:t>
            </a:r>
            <a:r>
              <a:rPr lang="zh-CN" altLang="zh-CN" sz="3600">
                <a:solidFill>
                  <a:srgbClr val="993300"/>
                </a:solidFill>
                <a:effectLst>
                  <a:outerShdw blurRad="38100" dist="38100" dir="2700000" algn="tl">
                    <a:srgbClr val="000000"/>
                  </a:outerShdw>
                </a:effectLst>
                <a:latin typeface="黑体" panose="02010609060101010101" pitchFamily="49" charset="-122"/>
                <a:ea typeface="黑体" panose="02010609060101010101" pitchFamily="49" charset="-122"/>
                <a:sym typeface="+mn-ea"/>
              </a:rPr>
              <a:t>⒋国防的对象</a:t>
            </a:r>
          </a:p>
          <a:p>
            <a:pPr eaLnBrk="1" hangingPunct="1">
              <a:lnSpc>
                <a:spcPct val="110000"/>
              </a:lnSpc>
              <a:buSzPct val="100000"/>
              <a:buFont typeface="Times New Roman" panose="02020603050405020304" pitchFamily="18" charset="0"/>
              <a:buNone/>
              <a:defRPr/>
            </a:pPr>
            <a:r>
              <a:rPr lang="zh-CN" altLang="zh-CN" sz="36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sym typeface="+mn-ea"/>
              </a:rPr>
              <a:t>      </a:t>
            </a:r>
            <a:r>
              <a:rPr lang="zh-CN" altLang="zh-CN" sz="3600">
                <a:solidFill>
                  <a:srgbClr val="333399"/>
                </a:solidFill>
                <a:effectLst>
                  <a:outerShdw blurRad="38100" dist="38100" dir="2700000" algn="tl">
                    <a:srgbClr val="000000"/>
                  </a:outerShdw>
                </a:effectLst>
                <a:latin typeface="黑体" panose="02010609060101010101" pitchFamily="49" charset="-122"/>
                <a:ea typeface="黑体" panose="02010609060101010101" pitchFamily="49" charset="-122"/>
                <a:sym typeface="+mn-ea"/>
              </a:rPr>
              <a:t>侵略、武装颠覆。</a:t>
            </a:r>
          </a:p>
        </p:txBody>
      </p:sp>
      <p:sp>
        <p:nvSpPr>
          <p:cNvPr id="59397" name="Text Box 5">
            <a:extLst>
              <a:ext uri="{FF2B5EF4-FFF2-40B4-BE49-F238E27FC236}">
                <a16:creationId xmlns:a16="http://schemas.microsoft.com/office/drawing/2014/main" id="{69C04B4F-F908-4AC7-96C0-4C470F7A198D}"/>
              </a:ext>
            </a:extLst>
          </p:cNvPr>
          <p:cNvSpPr txBox="1">
            <a:spLocks noChangeArrowheads="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59398" name="Text Box 6">
            <a:extLst>
              <a:ext uri="{FF2B5EF4-FFF2-40B4-BE49-F238E27FC236}">
                <a16:creationId xmlns:a16="http://schemas.microsoft.com/office/drawing/2014/main" id="{67A885C8-FF4F-4D84-A753-092BDFA5DFBC}"/>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32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946D3DD8-B8A6-46B3-AE3A-D090DE53CEA0}"/>
              </a:ext>
            </a:extLst>
          </p:cNvPr>
          <p:cNvSpPr txBox="1">
            <a:spLocks noChangeArrowheads="1"/>
          </p:cNvSpPr>
          <p:nvPr/>
        </p:nvSpPr>
        <p:spPr bwMode="auto">
          <a:xfrm>
            <a:off x="1784350" y="571501"/>
            <a:ext cx="48173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600">
                <a:latin typeface="黑体" panose="02010609060101010101" pitchFamily="49" charset="-122"/>
                <a:ea typeface="黑体" panose="02010609060101010101" pitchFamily="49" charset="-122"/>
              </a:rPr>
              <a:t>（二）国防的基本内容</a:t>
            </a:r>
          </a:p>
        </p:txBody>
      </p:sp>
      <p:sp>
        <p:nvSpPr>
          <p:cNvPr id="62467" name="Text Box 3">
            <a:extLst>
              <a:ext uri="{FF2B5EF4-FFF2-40B4-BE49-F238E27FC236}">
                <a16:creationId xmlns:a16="http://schemas.microsoft.com/office/drawing/2014/main" id="{3DB97F8C-3E47-4850-9226-9A34912069EC}"/>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chemeClr val="bg1"/>
                </a:solidFill>
                <a:ea typeface="方正大黑简体" pitchFamily="2" charset="-122"/>
              </a:rPr>
              <a:t>一、国防概述</a:t>
            </a:r>
          </a:p>
        </p:txBody>
      </p:sp>
      <p:grpSp>
        <p:nvGrpSpPr>
          <p:cNvPr id="53252" name="Group 4">
            <a:extLst>
              <a:ext uri="{FF2B5EF4-FFF2-40B4-BE49-F238E27FC236}">
                <a16:creationId xmlns:a16="http://schemas.microsoft.com/office/drawing/2014/main" id="{5BECBC9C-D23C-4317-BF37-B0D7258303D4}"/>
              </a:ext>
            </a:extLst>
          </p:cNvPr>
          <p:cNvGrpSpPr>
            <a:grpSpLocks/>
          </p:cNvGrpSpPr>
          <p:nvPr/>
        </p:nvGrpSpPr>
        <p:grpSpPr bwMode="auto">
          <a:xfrm>
            <a:off x="2166938" y="1484313"/>
            <a:ext cx="7961312" cy="4968874"/>
            <a:chOff x="0" y="0"/>
            <a:chExt cx="5015" cy="3130"/>
          </a:xfrm>
        </p:grpSpPr>
        <p:sp>
          <p:nvSpPr>
            <p:cNvPr id="62471" name="Line 5">
              <a:extLst>
                <a:ext uri="{FF2B5EF4-FFF2-40B4-BE49-F238E27FC236}">
                  <a16:creationId xmlns:a16="http://schemas.microsoft.com/office/drawing/2014/main" id="{B349ED3B-9335-40CF-BFE6-4A236365F11C}"/>
                </a:ext>
              </a:extLst>
            </p:cNvPr>
            <p:cNvSpPr>
              <a:spLocks noChangeShapeType="1"/>
            </p:cNvSpPr>
            <p:nvPr/>
          </p:nvSpPr>
          <p:spPr bwMode="auto">
            <a:xfrm>
              <a:off x="108" y="954"/>
              <a:ext cx="38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Line 6">
              <a:extLst>
                <a:ext uri="{FF2B5EF4-FFF2-40B4-BE49-F238E27FC236}">
                  <a16:creationId xmlns:a16="http://schemas.microsoft.com/office/drawing/2014/main" id="{29717264-8061-4A52-82B8-0BF78C60067F}"/>
                </a:ext>
              </a:extLst>
            </p:cNvPr>
            <p:cNvSpPr>
              <a:spLocks noChangeShapeType="1"/>
            </p:cNvSpPr>
            <p:nvPr/>
          </p:nvSpPr>
          <p:spPr bwMode="auto">
            <a:xfrm flipH="1">
              <a:off x="122" y="959"/>
              <a:ext cx="0" cy="1474"/>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7">
              <a:extLst>
                <a:ext uri="{FF2B5EF4-FFF2-40B4-BE49-F238E27FC236}">
                  <a16:creationId xmlns:a16="http://schemas.microsoft.com/office/drawing/2014/main" id="{7DF62D89-4E4A-4465-914E-050FEFE480F6}"/>
                </a:ext>
              </a:extLst>
            </p:cNvPr>
            <p:cNvSpPr>
              <a:spLocks noChangeShapeType="1"/>
            </p:cNvSpPr>
            <p:nvPr/>
          </p:nvSpPr>
          <p:spPr bwMode="auto">
            <a:xfrm>
              <a:off x="0" y="1542"/>
              <a:ext cx="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Text Box 8">
              <a:extLst>
                <a:ext uri="{FF2B5EF4-FFF2-40B4-BE49-F238E27FC236}">
                  <a16:creationId xmlns:a16="http://schemas.microsoft.com/office/drawing/2014/main" id="{603F3529-B91A-403B-A096-673C71974793}"/>
                </a:ext>
              </a:extLst>
            </p:cNvPr>
            <p:cNvSpPr txBox="1">
              <a:spLocks noChangeArrowheads="1"/>
            </p:cNvSpPr>
            <p:nvPr/>
          </p:nvSpPr>
          <p:spPr bwMode="auto">
            <a:xfrm>
              <a:off x="550" y="777"/>
              <a:ext cx="130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600">
                  <a:solidFill>
                    <a:srgbClr val="FF0000"/>
                  </a:solidFill>
                  <a:latin typeface="微软雅黑" panose="020B0503020204020204" pitchFamily="34" charset="-122"/>
                  <a:ea typeface="微软雅黑" panose="020B0503020204020204" pitchFamily="34" charset="-122"/>
                </a:rPr>
                <a:t>国防建设</a:t>
              </a:r>
            </a:p>
          </p:txBody>
        </p:sp>
        <p:grpSp>
          <p:nvGrpSpPr>
            <p:cNvPr id="62475" name="Group 9">
              <a:extLst>
                <a:ext uri="{FF2B5EF4-FFF2-40B4-BE49-F238E27FC236}">
                  <a16:creationId xmlns:a16="http://schemas.microsoft.com/office/drawing/2014/main" id="{67BA9544-82ED-4DFE-BE8F-1DAB1E813F75}"/>
                </a:ext>
              </a:extLst>
            </p:cNvPr>
            <p:cNvGrpSpPr>
              <a:grpSpLocks/>
            </p:cNvGrpSpPr>
            <p:nvPr/>
          </p:nvGrpSpPr>
          <p:grpSpPr bwMode="auto">
            <a:xfrm>
              <a:off x="108" y="2266"/>
              <a:ext cx="1768" cy="409"/>
              <a:chOff x="0" y="0"/>
              <a:chExt cx="1768" cy="409"/>
            </a:xfrm>
          </p:grpSpPr>
          <p:sp>
            <p:nvSpPr>
              <p:cNvPr id="62525" name="Line 10">
                <a:extLst>
                  <a:ext uri="{FF2B5EF4-FFF2-40B4-BE49-F238E27FC236}">
                    <a16:creationId xmlns:a16="http://schemas.microsoft.com/office/drawing/2014/main" id="{C19BE8DC-204B-4D27-8CA1-450E809F27CD}"/>
                  </a:ext>
                </a:extLst>
              </p:cNvPr>
              <p:cNvSpPr>
                <a:spLocks noChangeShapeType="1"/>
              </p:cNvSpPr>
              <p:nvPr/>
            </p:nvSpPr>
            <p:spPr bwMode="auto">
              <a:xfrm>
                <a:off x="0" y="169"/>
                <a:ext cx="38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6" name="Text Box 11">
                <a:extLst>
                  <a:ext uri="{FF2B5EF4-FFF2-40B4-BE49-F238E27FC236}">
                    <a16:creationId xmlns:a16="http://schemas.microsoft.com/office/drawing/2014/main" id="{A49A3261-12EA-4858-9A70-7AE030F45F63}"/>
                  </a:ext>
                </a:extLst>
              </p:cNvPr>
              <p:cNvSpPr txBox="1">
                <a:spLocks noChangeArrowheads="1"/>
              </p:cNvSpPr>
              <p:nvPr/>
            </p:nvSpPr>
            <p:spPr bwMode="auto">
              <a:xfrm>
                <a:off x="464" y="0"/>
                <a:ext cx="1304"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600">
                    <a:solidFill>
                      <a:srgbClr val="FF0000"/>
                    </a:solidFill>
                    <a:latin typeface="微软雅黑" panose="020B0503020204020204" pitchFamily="34" charset="-122"/>
                    <a:ea typeface="微软雅黑" panose="020B0503020204020204" pitchFamily="34" charset="-122"/>
                  </a:rPr>
                  <a:t>国防斗争</a:t>
                </a:r>
              </a:p>
            </p:txBody>
          </p:sp>
        </p:grpSp>
        <p:grpSp>
          <p:nvGrpSpPr>
            <p:cNvPr id="62476" name="Group 12">
              <a:extLst>
                <a:ext uri="{FF2B5EF4-FFF2-40B4-BE49-F238E27FC236}">
                  <a16:creationId xmlns:a16="http://schemas.microsoft.com/office/drawing/2014/main" id="{00DCE901-E811-46DC-8220-7AEBDA33BBBF}"/>
                </a:ext>
              </a:extLst>
            </p:cNvPr>
            <p:cNvGrpSpPr>
              <a:grpSpLocks/>
            </p:cNvGrpSpPr>
            <p:nvPr/>
          </p:nvGrpSpPr>
          <p:grpSpPr bwMode="auto">
            <a:xfrm>
              <a:off x="2165" y="0"/>
              <a:ext cx="2850" cy="1769"/>
              <a:chOff x="0" y="0"/>
              <a:chExt cx="2850" cy="1769"/>
            </a:xfrm>
          </p:grpSpPr>
          <p:sp>
            <p:nvSpPr>
              <p:cNvPr id="62499" name="Line 13">
                <a:extLst>
                  <a:ext uri="{FF2B5EF4-FFF2-40B4-BE49-F238E27FC236}">
                    <a16:creationId xmlns:a16="http://schemas.microsoft.com/office/drawing/2014/main" id="{9D77D0CB-0F68-47CC-B240-6F3F4C6527AF}"/>
                  </a:ext>
                </a:extLst>
              </p:cNvPr>
              <p:cNvSpPr>
                <a:spLocks noChangeShapeType="1"/>
              </p:cNvSpPr>
              <p:nvPr/>
            </p:nvSpPr>
            <p:spPr bwMode="auto">
              <a:xfrm>
                <a:off x="0" y="959"/>
                <a:ext cx="366"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0" name="Line 14">
                <a:extLst>
                  <a:ext uri="{FF2B5EF4-FFF2-40B4-BE49-F238E27FC236}">
                    <a16:creationId xmlns:a16="http://schemas.microsoft.com/office/drawing/2014/main" id="{466730F4-A1F0-4A33-B42A-BA101BC1A6E2}"/>
                  </a:ext>
                </a:extLst>
              </p:cNvPr>
              <p:cNvSpPr>
                <a:spLocks noChangeShapeType="1"/>
              </p:cNvSpPr>
              <p:nvPr/>
            </p:nvSpPr>
            <p:spPr bwMode="auto">
              <a:xfrm flipH="1">
                <a:off x="366" y="90"/>
                <a:ext cx="0" cy="1511"/>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2501" name="Group 15">
                <a:extLst>
                  <a:ext uri="{FF2B5EF4-FFF2-40B4-BE49-F238E27FC236}">
                    <a16:creationId xmlns:a16="http://schemas.microsoft.com/office/drawing/2014/main" id="{A7F3F1F1-D96C-4699-B518-BC0EAF495AF8}"/>
                  </a:ext>
                </a:extLst>
              </p:cNvPr>
              <p:cNvGrpSpPr>
                <a:grpSpLocks/>
              </p:cNvGrpSpPr>
              <p:nvPr/>
            </p:nvGrpSpPr>
            <p:grpSpPr bwMode="auto">
              <a:xfrm>
                <a:off x="366" y="0"/>
                <a:ext cx="1341" cy="252"/>
                <a:chOff x="0" y="0"/>
                <a:chExt cx="1341" cy="252"/>
              </a:xfrm>
            </p:grpSpPr>
            <p:sp>
              <p:nvSpPr>
                <p:cNvPr id="62523" name="Line 16">
                  <a:extLst>
                    <a:ext uri="{FF2B5EF4-FFF2-40B4-BE49-F238E27FC236}">
                      <a16:creationId xmlns:a16="http://schemas.microsoft.com/office/drawing/2014/main" id="{6843E754-6304-47BB-9627-0823ED1EA900}"/>
                    </a:ext>
                  </a:extLst>
                </p:cNvPr>
                <p:cNvSpPr>
                  <a:spLocks noChangeShapeType="1"/>
                </p:cNvSpPr>
                <p:nvPr/>
              </p:nvSpPr>
              <p:spPr bwMode="auto">
                <a:xfrm>
                  <a:off x="0" y="90"/>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4" name="Text Box 17">
                  <a:extLst>
                    <a:ext uri="{FF2B5EF4-FFF2-40B4-BE49-F238E27FC236}">
                      <a16:creationId xmlns:a16="http://schemas.microsoft.com/office/drawing/2014/main" id="{AE65FBB1-90C7-43B5-931F-08584E9C3B10}"/>
                    </a:ext>
                  </a:extLst>
                </p:cNvPr>
                <p:cNvSpPr txBox="1">
                  <a:spLocks noChangeArrowheads="1"/>
                </p:cNvSpPr>
                <p:nvPr/>
              </p:nvSpPr>
              <p:spPr bwMode="auto">
                <a:xfrm>
                  <a:off x="232" y="0"/>
                  <a:ext cx="11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武装力量建设</a:t>
                  </a:r>
                </a:p>
              </p:txBody>
            </p:sp>
          </p:grpSp>
          <p:grpSp>
            <p:nvGrpSpPr>
              <p:cNvPr id="62502" name="Group 18">
                <a:extLst>
                  <a:ext uri="{FF2B5EF4-FFF2-40B4-BE49-F238E27FC236}">
                    <a16:creationId xmlns:a16="http://schemas.microsoft.com/office/drawing/2014/main" id="{E73DE321-1B51-45C3-9A01-B3672B4E313B}"/>
                  </a:ext>
                </a:extLst>
              </p:cNvPr>
              <p:cNvGrpSpPr>
                <a:grpSpLocks/>
              </p:cNvGrpSpPr>
              <p:nvPr/>
            </p:nvGrpSpPr>
            <p:grpSpPr bwMode="auto">
              <a:xfrm>
                <a:off x="366" y="204"/>
                <a:ext cx="1833" cy="252"/>
                <a:chOff x="0" y="0"/>
                <a:chExt cx="1833" cy="252"/>
              </a:xfrm>
            </p:grpSpPr>
            <p:sp>
              <p:nvSpPr>
                <p:cNvPr id="62521" name="Line 19">
                  <a:extLst>
                    <a:ext uri="{FF2B5EF4-FFF2-40B4-BE49-F238E27FC236}">
                      <a16:creationId xmlns:a16="http://schemas.microsoft.com/office/drawing/2014/main" id="{9434CCFD-E646-45E0-AC5D-CE76066E4D51}"/>
                    </a:ext>
                  </a:extLst>
                </p:cNvPr>
                <p:cNvSpPr>
                  <a:spLocks noChangeShapeType="1"/>
                </p:cNvSpPr>
                <p:nvPr/>
              </p:nvSpPr>
              <p:spPr bwMode="auto">
                <a:xfrm>
                  <a:off x="0" y="89"/>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2" name="Text Box 20">
                  <a:extLst>
                    <a:ext uri="{FF2B5EF4-FFF2-40B4-BE49-F238E27FC236}">
                      <a16:creationId xmlns:a16="http://schemas.microsoft.com/office/drawing/2014/main" id="{397F7327-EA24-4448-BC05-44A26F8647A2}"/>
                    </a:ext>
                  </a:extLst>
                </p:cNvPr>
                <p:cNvSpPr txBox="1">
                  <a:spLocks noChangeArrowheads="1"/>
                </p:cNvSpPr>
                <p:nvPr/>
              </p:nvSpPr>
              <p:spPr bwMode="auto">
                <a:xfrm>
                  <a:off x="232" y="0"/>
                  <a:ext cx="1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战场、国防动员建设</a:t>
                  </a:r>
                </a:p>
              </p:txBody>
            </p:sp>
          </p:grpSp>
          <p:grpSp>
            <p:nvGrpSpPr>
              <p:cNvPr id="62503" name="Group 21">
                <a:extLst>
                  <a:ext uri="{FF2B5EF4-FFF2-40B4-BE49-F238E27FC236}">
                    <a16:creationId xmlns:a16="http://schemas.microsoft.com/office/drawing/2014/main" id="{CC272FFA-4D52-4D4A-9985-4D08D311AE51}"/>
                  </a:ext>
                </a:extLst>
              </p:cNvPr>
              <p:cNvGrpSpPr>
                <a:grpSpLocks/>
              </p:cNvGrpSpPr>
              <p:nvPr/>
            </p:nvGrpSpPr>
            <p:grpSpPr bwMode="auto">
              <a:xfrm>
                <a:off x="366" y="430"/>
                <a:ext cx="2484" cy="252"/>
                <a:chOff x="0" y="0"/>
                <a:chExt cx="2484" cy="252"/>
              </a:xfrm>
            </p:grpSpPr>
            <p:sp>
              <p:nvSpPr>
                <p:cNvPr id="62519" name="Line 22">
                  <a:extLst>
                    <a:ext uri="{FF2B5EF4-FFF2-40B4-BE49-F238E27FC236}">
                      <a16:creationId xmlns:a16="http://schemas.microsoft.com/office/drawing/2014/main" id="{77208C0A-34BC-4F68-AC19-2DF0732B412C}"/>
                    </a:ext>
                  </a:extLst>
                </p:cNvPr>
                <p:cNvSpPr>
                  <a:spLocks noChangeShapeType="1"/>
                </p:cNvSpPr>
                <p:nvPr/>
              </p:nvSpPr>
              <p:spPr bwMode="auto">
                <a:xfrm>
                  <a:off x="0" y="90"/>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0" name="Text Box 23">
                  <a:extLst>
                    <a:ext uri="{FF2B5EF4-FFF2-40B4-BE49-F238E27FC236}">
                      <a16:creationId xmlns:a16="http://schemas.microsoft.com/office/drawing/2014/main" id="{97A283D0-C71F-413F-9630-476DA2B56C6C}"/>
                    </a:ext>
                  </a:extLst>
                </p:cNvPr>
                <p:cNvSpPr txBox="1">
                  <a:spLocks noChangeArrowheads="1"/>
                </p:cNvSpPr>
                <p:nvPr/>
              </p:nvSpPr>
              <p:spPr bwMode="auto">
                <a:xfrm>
                  <a:off x="232" y="0"/>
                  <a:ext cx="2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边海空防及外层空间防御建设</a:t>
                  </a:r>
                </a:p>
              </p:txBody>
            </p:sp>
          </p:grpSp>
          <p:grpSp>
            <p:nvGrpSpPr>
              <p:cNvPr id="62504" name="Group 24">
                <a:extLst>
                  <a:ext uri="{FF2B5EF4-FFF2-40B4-BE49-F238E27FC236}">
                    <a16:creationId xmlns:a16="http://schemas.microsoft.com/office/drawing/2014/main" id="{8D42F111-EF9E-4562-8A2B-9E6673EBA727}"/>
                  </a:ext>
                </a:extLst>
              </p:cNvPr>
              <p:cNvGrpSpPr>
                <a:grpSpLocks/>
              </p:cNvGrpSpPr>
              <p:nvPr/>
            </p:nvGrpSpPr>
            <p:grpSpPr bwMode="auto">
              <a:xfrm>
                <a:off x="366" y="657"/>
                <a:ext cx="1503" cy="252"/>
                <a:chOff x="0" y="0"/>
                <a:chExt cx="1503" cy="252"/>
              </a:xfrm>
            </p:grpSpPr>
            <p:sp>
              <p:nvSpPr>
                <p:cNvPr id="62517" name="Line 25">
                  <a:extLst>
                    <a:ext uri="{FF2B5EF4-FFF2-40B4-BE49-F238E27FC236}">
                      <a16:creationId xmlns:a16="http://schemas.microsoft.com/office/drawing/2014/main" id="{553B3922-9067-4CFD-978B-FD0D5C7B42D3}"/>
                    </a:ext>
                  </a:extLst>
                </p:cNvPr>
                <p:cNvSpPr>
                  <a:spLocks noChangeShapeType="1"/>
                </p:cNvSpPr>
                <p:nvPr/>
              </p:nvSpPr>
              <p:spPr bwMode="auto">
                <a:xfrm>
                  <a:off x="0" y="90"/>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8" name="Text Box 26">
                  <a:extLst>
                    <a:ext uri="{FF2B5EF4-FFF2-40B4-BE49-F238E27FC236}">
                      <a16:creationId xmlns:a16="http://schemas.microsoft.com/office/drawing/2014/main" id="{F177663A-81BC-4559-B535-13EF4DD4C91F}"/>
                    </a:ext>
                  </a:extLst>
                </p:cNvPr>
                <p:cNvSpPr txBox="1">
                  <a:spLocks noChangeArrowheads="1"/>
                </p:cNvSpPr>
                <p:nvPr/>
              </p:nvSpPr>
              <p:spPr bwMode="auto">
                <a:xfrm>
                  <a:off x="232" y="0"/>
                  <a:ext cx="1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战略物资的储备</a:t>
                  </a:r>
                </a:p>
              </p:txBody>
            </p:sp>
          </p:grpSp>
          <p:grpSp>
            <p:nvGrpSpPr>
              <p:cNvPr id="62505" name="Group 27">
                <a:extLst>
                  <a:ext uri="{FF2B5EF4-FFF2-40B4-BE49-F238E27FC236}">
                    <a16:creationId xmlns:a16="http://schemas.microsoft.com/office/drawing/2014/main" id="{10C1DC5C-A526-41E9-B24B-93F1774DCB07}"/>
                  </a:ext>
                </a:extLst>
              </p:cNvPr>
              <p:cNvGrpSpPr>
                <a:grpSpLocks/>
              </p:cNvGrpSpPr>
              <p:nvPr/>
            </p:nvGrpSpPr>
            <p:grpSpPr bwMode="auto">
              <a:xfrm>
                <a:off x="366" y="869"/>
                <a:ext cx="2484" cy="252"/>
                <a:chOff x="0" y="0"/>
                <a:chExt cx="2484" cy="252"/>
              </a:xfrm>
            </p:grpSpPr>
            <p:sp>
              <p:nvSpPr>
                <p:cNvPr id="62515" name="Line 28">
                  <a:extLst>
                    <a:ext uri="{FF2B5EF4-FFF2-40B4-BE49-F238E27FC236}">
                      <a16:creationId xmlns:a16="http://schemas.microsoft.com/office/drawing/2014/main" id="{BF67F458-2835-4FA6-B064-3B58C9C67110}"/>
                    </a:ext>
                  </a:extLst>
                </p:cNvPr>
                <p:cNvSpPr>
                  <a:spLocks noChangeShapeType="1"/>
                </p:cNvSpPr>
                <p:nvPr/>
              </p:nvSpPr>
              <p:spPr bwMode="auto">
                <a:xfrm>
                  <a:off x="0" y="90"/>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6" name="Text Box 29">
                  <a:extLst>
                    <a:ext uri="{FF2B5EF4-FFF2-40B4-BE49-F238E27FC236}">
                      <a16:creationId xmlns:a16="http://schemas.microsoft.com/office/drawing/2014/main" id="{9BECF247-5128-4D4D-958B-72AC6777F276}"/>
                    </a:ext>
                  </a:extLst>
                </p:cNvPr>
                <p:cNvSpPr txBox="1">
                  <a:spLocks noChangeArrowheads="1"/>
                </p:cNvSpPr>
                <p:nvPr/>
              </p:nvSpPr>
              <p:spPr bwMode="auto">
                <a:xfrm>
                  <a:off x="232" y="0"/>
                  <a:ext cx="2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国防科技研究与国防工业建设</a:t>
                  </a:r>
                </a:p>
              </p:txBody>
            </p:sp>
          </p:grpSp>
          <p:grpSp>
            <p:nvGrpSpPr>
              <p:cNvPr id="62506" name="Group 30">
                <a:extLst>
                  <a:ext uri="{FF2B5EF4-FFF2-40B4-BE49-F238E27FC236}">
                    <a16:creationId xmlns:a16="http://schemas.microsoft.com/office/drawing/2014/main" id="{73AF824D-A85F-4837-8C74-7B7AF174E8F5}"/>
                  </a:ext>
                </a:extLst>
              </p:cNvPr>
              <p:cNvGrpSpPr>
                <a:grpSpLocks/>
              </p:cNvGrpSpPr>
              <p:nvPr/>
            </p:nvGrpSpPr>
            <p:grpSpPr bwMode="auto">
              <a:xfrm>
                <a:off x="366" y="1072"/>
                <a:ext cx="1014" cy="252"/>
                <a:chOff x="0" y="0"/>
                <a:chExt cx="1014" cy="252"/>
              </a:xfrm>
            </p:grpSpPr>
            <p:sp>
              <p:nvSpPr>
                <p:cNvPr id="62513" name="Line 31">
                  <a:extLst>
                    <a:ext uri="{FF2B5EF4-FFF2-40B4-BE49-F238E27FC236}">
                      <a16:creationId xmlns:a16="http://schemas.microsoft.com/office/drawing/2014/main" id="{B8CCCB5C-E3C3-419A-94A3-8BD53A86E600}"/>
                    </a:ext>
                  </a:extLst>
                </p:cNvPr>
                <p:cNvSpPr>
                  <a:spLocks noChangeShapeType="1"/>
                </p:cNvSpPr>
                <p:nvPr/>
              </p:nvSpPr>
              <p:spPr bwMode="auto">
                <a:xfrm>
                  <a:off x="0" y="90"/>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4" name="Text Box 32">
                  <a:extLst>
                    <a:ext uri="{FF2B5EF4-FFF2-40B4-BE49-F238E27FC236}">
                      <a16:creationId xmlns:a16="http://schemas.microsoft.com/office/drawing/2014/main" id="{4F1975A3-5453-41A0-B8A9-C29CC2BD772E}"/>
                    </a:ext>
                  </a:extLst>
                </p:cNvPr>
                <p:cNvSpPr txBox="1">
                  <a:spLocks noChangeArrowheads="1"/>
                </p:cNvSpPr>
                <p:nvPr/>
              </p:nvSpPr>
              <p:spPr bwMode="auto">
                <a:xfrm>
                  <a:off x="232" y="0"/>
                  <a:ext cx="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国防教育</a:t>
                  </a:r>
                </a:p>
              </p:txBody>
            </p:sp>
          </p:grpSp>
          <p:grpSp>
            <p:nvGrpSpPr>
              <p:cNvPr id="62507" name="Group 33">
                <a:extLst>
                  <a:ext uri="{FF2B5EF4-FFF2-40B4-BE49-F238E27FC236}">
                    <a16:creationId xmlns:a16="http://schemas.microsoft.com/office/drawing/2014/main" id="{9A52815F-EE6A-4068-ADA1-4758B78F567F}"/>
                  </a:ext>
                </a:extLst>
              </p:cNvPr>
              <p:cNvGrpSpPr>
                <a:grpSpLocks/>
              </p:cNvGrpSpPr>
              <p:nvPr/>
            </p:nvGrpSpPr>
            <p:grpSpPr bwMode="auto">
              <a:xfrm>
                <a:off x="353" y="1285"/>
                <a:ext cx="1341" cy="252"/>
                <a:chOff x="0" y="0"/>
                <a:chExt cx="1341" cy="252"/>
              </a:xfrm>
            </p:grpSpPr>
            <p:sp>
              <p:nvSpPr>
                <p:cNvPr id="62511" name="Line 34">
                  <a:extLst>
                    <a:ext uri="{FF2B5EF4-FFF2-40B4-BE49-F238E27FC236}">
                      <a16:creationId xmlns:a16="http://schemas.microsoft.com/office/drawing/2014/main" id="{AE605C9C-E2EE-46C3-B86F-D477A5387BF4}"/>
                    </a:ext>
                  </a:extLst>
                </p:cNvPr>
                <p:cNvSpPr>
                  <a:spLocks noChangeShapeType="1"/>
                </p:cNvSpPr>
                <p:nvPr/>
              </p:nvSpPr>
              <p:spPr bwMode="auto">
                <a:xfrm>
                  <a:off x="0" y="90"/>
                  <a:ext cx="19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2" name="Text Box 35">
                  <a:extLst>
                    <a:ext uri="{FF2B5EF4-FFF2-40B4-BE49-F238E27FC236}">
                      <a16:creationId xmlns:a16="http://schemas.microsoft.com/office/drawing/2014/main" id="{6405E960-6EBD-497D-9991-4717D874F8C7}"/>
                    </a:ext>
                  </a:extLst>
                </p:cNvPr>
                <p:cNvSpPr txBox="1">
                  <a:spLocks noChangeArrowheads="1"/>
                </p:cNvSpPr>
                <p:nvPr/>
              </p:nvSpPr>
              <p:spPr bwMode="auto">
                <a:xfrm>
                  <a:off x="232" y="0"/>
                  <a:ext cx="11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国防法制建设</a:t>
                  </a:r>
                </a:p>
              </p:txBody>
            </p:sp>
          </p:grpSp>
          <p:grpSp>
            <p:nvGrpSpPr>
              <p:cNvPr id="62508" name="Group 36">
                <a:extLst>
                  <a:ext uri="{FF2B5EF4-FFF2-40B4-BE49-F238E27FC236}">
                    <a16:creationId xmlns:a16="http://schemas.microsoft.com/office/drawing/2014/main" id="{F208F45C-A181-447A-9365-460B65F6C623}"/>
                  </a:ext>
                </a:extLst>
              </p:cNvPr>
              <p:cNvGrpSpPr>
                <a:grpSpLocks/>
              </p:cNvGrpSpPr>
              <p:nvPr/>
            </p:nvGrpSpPr>
            <p:grpSpPr bwMode="auto">
              <a:xfrm>
                <a:off x="353" y="1517"/>
                <a:ext cx="2158" cy="252"/>
                <a:chOff x="0" y="0"/>
                <a:chExt cx="2158" cy="252"/>
              </a:xfrm>
            </p:grpSpPr>
            <p:sp>
              <p:nvSpPr>
                <p:cNvPr id="62509" name="Line 37">
                  <a:extLst>
                    <a:ext uri="{FF2B5EF4-FFF2-40B4-BE49-F238E27FC236}">
                      <a16:creationId xmlns:a16="http://schemas.microsoft.com/office/drawing/2014/main" id="{82C03F16-87F3-4AF4-9E9A-5EAFF55498D0}"/>
                    </a:ext>
                  </a:extLst>
                </p:cNvPr>
                <p:cNvSpPr>
                  <a:spLocks noChangeShapeType="1"/>
                </p:cNvSpPr>
                <p:nvPr/>
              </p:nvSpPr>
              <p:spPr bwMode="auto">
                <a:xfrm>
                  <a:off x="0" y="91"/>
                  <a:ext cx="19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0" name="Text Box 38">
                  <a:extLst>
                    <a:ext uri="{FF2B5EF4-FFF2-40B4-BE49-F238E27FC236}">
                      <a16:creationId xmlns:a16="http://schemas.microsoft.com/office/drawing/2014/main" id="{BF423BD0-A488-496A-AC91-F8467998E8B5}"/>
                    </a:ext>
                  </a:extLst>
                </p:cNvPr>
                <p:cNvSpPr txBox="1">
                  <a:spLocks noChangeArrowheads="1"/>
                </p:cNvSpPr>
                <p:nvPr/>
              </p:nvSpPr>
              <p:spPr bwMode="auto">
                <a:xfrm>
                  <a:off x="232" y="0"/>
                  <a:ext cx="19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国防交通通信等方面建设</a:t>
                  </a:r>
                </a:p>
              </p:txBody>
            </p:sp>
          </p:grpSp>
        </p:grpSp>
        <p:grpSp>
          <p:nvGrpSpPr>
            <p:cNvPr id="62477" name="Group 39">
              <a:extLst>
                <a:ext uri="{FF2B5EF4-FFF2-40B4-BE49-F238E27FC236}">
                  <a16:creationId xmlns:a16="http://schemas.microsoft.com/office/drawing/2014/main" id="{728484CA-044D-4DB8-B2BE-FDF5B80F5341}"/>
                </a:ext>
              </a:extLst>
            </p:cNvPr>
            <p:cNvGrpSpPr>
              <a:grpSpLocks/>
            </p:cNvGrpSpPr>
            <p:nvPr/>
          </p:nvGrpSpPr>
          <p:grpSpPr bwMode="auto">
            <a:xfrm>
              <a:off x="2147" y="1806"/>
              <a:ext cx="1712" cy="1324"/>
              <a:chOff x="0" y="0"/>
              <a:chExt cx="1712" cy="1324"/>
            </a:xfrm>
          </p:grpSpPr>
          <p:sp>
            <p:nvSpPr>
              <p:cNvPr id="62478" name="Line 40">
                <a:extLst>
                  <a:ext uri="{FF2B5EF4-FFF2-40B4-BE49-F238E27FC236}">
                    <a16:creationId xmlns:a16="http://schemas.microsoft.com/office/drawing/2014/main" id="{70C9CBF6-9A3A-443E-8080-6A057B0E971E}"/>
                  </a:ext>
                </a:extLst>
              </p:cNvPr>
              <p:cNvSpPr>
                <a:spLocks noChangeShapeType="1"/>
              </p:cNvSpPr>
              <p:nvPr/>
            </p:nvSpPr>
            <p:spPr bwMode="auto">
              <a:xfrm>
                <a:off x="0" y="627"/>
                <a:ext cx="367"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2479" name="Group 41">
                <a:extLst>
                  <a:ext uri="{FF2B5EF4-FFF2-40B4-BE49-F238E27FC236}">
                    <a16:creationId xmlns:a16="http://schemas.microsoft.com/office/drawing/2014/main" id="{9F684A35-55A4-4394-B2D6-7CA052956F1C}"/>
                  </a:ext>
                </a:extLst>
              </p:cNvPr>
              <p:cNvGrpSpPr>
                <a:grpSpLocks/>
              </p:cNvGrpSpPr>
              <p:nvPr/>
            </p:nvGrpSpPr>
            <p:grpSpPr bwMode="auto">
              <a:xfrm>
                <a:off x="384" y="0"/>
                <a:ext cx="1014" cy="252"/>
                <a:chOff x="0" y="0"/>
                <a:chExt cx="1014" cy="252"/>
              </a:xfrm>
            </p:grpSpPr>
            <p:sp>
              <p:nvSpPr>
                <p:cNvPr id="62497" name="Line 42">
                  <a:extLst>
                    <a:ext uri="{FF2B5EF4-FFF2-40B4-BE49-F238E27FC236}">
                      <a16:creationId xmlns:a16="http://schemas.microsoft.com/office/drawing/2014/main" id="{2FBEA0C6-F7CF-4B78-8FFB-04A13FE44835}"/>
                    </a:ext>
                  </a:extLst>
                </p:cNvPr>
                <p:cNvSpPr>
                  <a:spLocks noChangeShapeType="1"/>
                </p:cNvSpPr>
                <p:nvPr/>
              </p:nvSpPr>
              <p:spPr bwMode="auto">
                <a:xfrm>
                  <a:off x="0" y="89"/>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8" name="Text Box 43">
                  <a:extLst>
                    <a:ext uri="{FF2B5EF4-FFF2-40B4-BE49-F238E27FC236}">
                      <a16:creationId xmlns:a16="http://schemas.microsoft.com/office/drawing/2014/main" id="{7EDD2FB2-9BA0-436D-A76E-8AA20F31637B}"/>
                    </a:ext>
                  </a:extLst>
                </p:cNvPr>
                <p:cNvSpPr txBox="1">
                  <a:spLocks noChangeArrowheads="1"/>
                </p:cNvSpPr>
                <p:nvPr/>
              </p:nvSpPr>
              <p:spPr bwMode="auto">
                <a:xfrm>
                  <a:off x="232" y="0"/>
                  <a:ext cx="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军事手段</a:t>
                  </a:r>
                </a:p>
              </p:txBody>
            </p:sp>
          </p:grpSp>
          <p:grpSp>
            <p:nvGrpSpPr>
              <p:cNvPr id="62480" name="Group 44">
                <a:extLst>
                  <a:ext uri="{FF2B5EF4-FFF2-40B4-BE49-F238E27FC236}">
                    <a16:creationId xmlns:a16="http://schemas.microsoft.com/office/drawing/2014/main" id="{7CEB203B-7166-4DAE-AE35-2CC204B0F5E9}"/>
                  </a:ext>
                </a:extLst>
              </p:cNvPr>
              <p:cNvGrpSpPr>
                <a:grpSpLocks/>
              </p:cNvGrpSpPr>
              <p:nvPr/>
            </p:nvGrpSpPr>
            <p:grpSpPr bwMode="auto">
              <a:xfrm>
                <a:off x="371" y="83"/>
                <a:ext cx="1027" cy="1072"/>
                <a:chOff x="0" y="0"/>
                <a:chExt cx="1027" cy="1072"/>
              </a:xfrm>
            </p:grpSpPr>
            <p:sp>
              <p:nvSpPr>
                <p:cNvPr id="62484" name="Line 45">
                  <a:extLst>
                    <a:ext uri="{FF2B5EF4-FFF2-40B4-BE49-F238E27FC236}">
                      <a16:creationId xmlns:a16="http://schemas.microsoft.com/office/drawing/2014/main" id="{928ED569-6547-4DAF-A940-7D77131C8254}"/>
                    </a:ext>
                  </a:extLst>
                </p:cNvPr>
                <p:cNvSpPr>
                  <a:spLocks noChangeShapeType="1"/>
                </p:cNvSpPr>
                <p:nvPr/>
              </p:nvSpPr>
              <p:spPr bwMode="auto">
                <a:xfrm flipH="1">
                  <a:off x="13" y="0"/>
                  <a:ext cx="0" cy="1072"/>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2485" name="Group 46">
                  <a:extLst>
                    <a:ext uri="{FF2B5EF4-FFF2-40B4-BE49-F238E27FC236}">
                      <a16:creationId xmlns:a16="http://schemas.microsoft.com/office/drawing/2014/main" id="{9F05EBFF-F770-434F-9C12-6F73163A48C3}"/>
                    </a:ext>
                  </a:extLst>
                </p:cNvPr>
                <p:cNvGrpSpPr>
                  <a:grpSpLocks/>
                </p:cNvGrpSpPr>
                <p:nvPr/>
              </p:nvGrpSpPr>
              <p:grpSpPr bwMode="auto">
                <a:xfrm>
                  <a:off x="13" y="127"/>
                  <a:ext cx="1014" cy="252"/>
                  <a:chOff x="0" y="0"/>
                  <a:chExt cx="1014" cy="252"/>
                </a:xfrm>
              </p:grpSpPr>
              <p:sp>
                <p:nvSpPr>
                  <p:cNvPr id="62495" name="Line 47">
                    <a:extLst>
                      <a:ext uri="{FF2B5EF4-FFF2-40B4-BE49-F238E27FC236}">
                        <a16:creationId xmlns:a16="http://schemas.microsoft.com/office/drawing/2014/main" id="{2DB3295F-664F-4DA2-89EA-A99A7B96D467}"/>
                      </a:ext>
                    </a:extLst>
                  </p:cNvPr>
                  <p:cNvSpPr>
                    <a:spLocks noChangeShapeType="1"/>
                  </p:cNvSpPr>
                  <p:nvPr/>
                </p:nvSpPr>
                <p:spPr bwMode="auto">
                  <a:xfrm>
                    <a:off x="0" y="91"/>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6" name="Text Box 48">
                    <a:extLst>
                      <a:ext uri="{FF2B5EF4-FFF2-40B4-BE49-F238E27FC236}">
                        <a16:creationId xmlns:a16="http://schemas.microsoft.com/office/drawing/2014/main" id="{C4EAE80F-05F6-4F7A-B60F-ADACFB69E156}"/>
                      </a:ext>
                    </a:extLst>
                  </p:cNvPr>
                  <p:cNvSpPr txBox="1">
                    <a:spLocks noChangeArrowheads="1"/>
                  </p:cNvSpPr>
                  <p:nvPr/>
                </p:nvSpPr>
                <p:spPr bwMode="auto">
                  <a:xfrm>
                    <a:off x="232" y="0"/>
                    <a:ext cx="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政治手段</a:t>
                    </a:r>
                  </a:p>
                </p:txBody>
              </p:sp>
            </p:grpSp>
            <p:grpSp>
              <p:nvGrpSpPr>
                <p:cNvPr id="62486" name="Group 49">
                  <a:extLst>
                    <a:ext uri="{FF2B5EF4-FFF2-40B4-BE49-F238E27FC236}">
                      <a16:creationId xmlns:a16="http://schemas.microsoft.com/office/drawing/2014/main" id="{CEF46B08-ED8C-4680-95A5-72127D1BCD05}"/>
                    </a:ext>
                  </a:extLst>
                </p:cNvPr>
                <p:cNvGrpSpPr>
                  <a:grpSpLocks/>
                </p:cNvGrpSpPr>
                <p:nvPr/>
              </p:nvGrpSpPr>
              <p:grpSpPr bwMode="auto">
                <a:xfrm>
                  <a:off x="13" y="340"/>
                  <a:ext cx="1014" cy="252"/>
                  <a:chOff x="0" y="0"/>
                  <a:chExt cx="1014" cy="252"/>
                </a:xfrm>
              </p:grpSpPr>
              <p:sp>
                <p:nvSpPr>
                  <p:cNvPr id="62493" name="Line 50">
                    <a:extLst>
                      <a:ext uri="{FF2B5EF4-FFF2-40B4-BE49-F238E27FC236}">
                        <a16:creationId xmlns:a16="http://schemas.microsoft.com/office/drawing/2014/main" id="{43090F8F-939A-495F-BDC2-169C49A224B9}"/>
                      </a:ext>
                    </a:extLst>
                  </p:cNvPr>
                  <p:cNvSpPr>
                    <a:spLocks noChangeShapeType="1"/>
                  </p:cNvSpPr>
                  <p:nvPr/>
                </p:nvSpPr>
                <p:spPr bwMode="auto">
                  <a:xfrm>
                    <a:off x="0" y="90"/>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4" name="Text Box 51">
                    <a:extLst>
                      <a:ext uri="{FF2B5EF4-FFF2-40B4-BE49-F238E27FC236}">
                        <a16:creationId xmlns:a16="http://schemas.microsoft.com/office/drawing/2014/main" id="{FB47B606-2D73-4F14-983C-D92B36D25351}"/>
                      </a:ext>
                    </a:extLst>
                  </p:cNvPr>
                  <p:cNvSpPr txBox="1">
                    <a:spLocks noChangeArrowheads="1"/>
                  </p:cNvSpPr>
                  <p:nvPr/>
                </p:nvSpPr>
                <p:spPr bwMode="auto">
                  <a:xfrm>
                    <a:off x="232" y="0"/>
                    <a:ext cx="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经济手段</a:t>
                    </a:r>
                  </a:p>
                </p:txBody>
              </p:sp>
            </p:grpSp>
            <p:grpSp>
              <p:nvGrpSpPr>
                <p:cNvPr id="62487" name="Group 52">
                  <a:extLst>
                    <a:ext uri="{FF2B5EF4-FFF2-40B4-BE49-F238E27FC236}">
                      <a16:creationId xmlns:a16="http://schemas.microsoft.com/office/drawing/2014/main" id="{1A31D6F0-D588-432D-9FE9-17A0888172BC}"/>
                    </a:ext>
                  </a:extLst>
                </p:cNvPr>
                <p:cNvGrpSpPr>
                  <a:grpSpLocks/>
                </p:cNvGrpSpPr>
                <p:nvPr/>
              </p:nvGrpSpPr>
              <p:grpSpPr bwMode="auto">
                <a:xfrm>
                  <a:off x="13" y="544"/>
                  <a:ext cx="1014" cy="252"/>
                  <a:chOff x="0" y="0"/>
                  <a:chExt cx="1014" cy="252"/>
                </a:xfrm>
              </p:grpSpPr>
              <p:sp>
                <p:nvSpPr>
                  <p:cNvPr id="62491" name="Line 53">
                    <a:extLst>
                      <a:ext uri="{FF2B5EF4-FFF2-40B4-BE49-F238E27FC236}">
                        <a16:creationId xmlns:a16="http://schemas.microsoft.com/office/drawing/2014/main" id="{68E6C8CA-9774-4554-886B-09494A972513}"/>
                      </a:ext>
                    </a:extLst>
                  </p:cNvPr>
                  <p:cNvSpPr>
                    <a:spLocks noChangeShapeType="1"/>
                  </p:cNvSpPr>
                  <p:nvPr/>
                </p:nvSpPr>
                <p:spPr bwMode="auto">
                  <a:xfrm>
                    <a:off x="0" y="89"/>
                    <a:ext cx="189"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2" name="Text Box 54">
                    <a:extLst>
                      <a:ext uri="{FF2B5EF4-FFF2-40B4-BE49-F238E27FC236}">
                        <a16:creationId xmlns:a16="http://schemas.microsoft.com/office/drawing/2014/main" id="{02E595C9-FCDB-4202-B51E-6F29EA9C99EF}"/>
                      </a:ext>
                    </a:extLst>
                  </p:cNvPr>
                  <p:cNvSpPr txBox="1">
                    <a:spLocks noChangeArrowheads="1"/>
                  </p:cNvSpPr>
                  <p:nvPr/>
                </p:nvSpPr>
                <p:spPr bwMode="auto">
                  <a:xfrm>
                    <a:off x="232" y="0"/>
                    <a:ext cx="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外交手段</a:t>
                    </a:r>
                  </a:p>
                </p:txBody>
              </p:sp>
            </p:grpSp>
            <p:grpSp>
              <p:nvGrpSpPr>
                <p:cNvPr id="62488" name="Group 55">
                  <a:extLst>
                    <a:ext uri="{FF2B5EF4-FFF2-40B4-BE49-F238E27FC236}">
                      <a16:creationId xmlns:a16="http://schemas.microsoft.com/office/drawing/2014/main" id="{8ED5F9D3-9A52-48D4-9A14-A230206A22F7}"/>
                    </a:ext>
                  </a:extLst>
                </p:cNvPr>
                <p:cNvGrpSpPr>
                  <a:grpSpLocks/>
                </p:cNvGrpSpPr>
                <p:nvPr/>
              </p:nvGrpSpPr>
              <p:grpSpPr bwMode="auto">
                <a:xfrm>
                  <a:off x="0" y="755"/>
                  <a:ext cx="1014" cy="252"/>
                  <a:chOff x="0" y="0"/>
                  <a:chExt cx="1014" cy="252"/>
                </a:xfrm>
              </p:grpSpPr>
              <p:sp>
                <p:nvSpPr>
                  <p:cNvPr id="62489" name="Line 56">
                    <a:extLst>
                      <a:ext uri="{FF2B5EF4-FFF2-40B4-BE49-F238E27FC236}">
                        <a16:creationId xmlns:a16="http://schemas.microsoft.com/office/drawing/2014/main" id="{66F2A39B-5969-45B7-9A26-D6BAD924F619}"/>
                      </a:ext>
                    </a:extLst>
                  </p:cNvPr>
                  <p:cNvSpPr>
                    <a:spLocks noChangeShapeType="1"/>
                  </p:cNvSpPr>
                  <p:nvPr/>
                </p:nvSpPr>
                <p:spPr bwMode="auto">
                  <a:xfrm>
                    <a:off x="0" y="91"/>
                    <a:ext cx="19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0" name="Text Box 57">
                    <a:extLst>
                      <a:ext uri="{FF2B5EF4-FFF2-40B4-BE49-F238E27FC236}">
                        <a16:creationId xmlns:a16="http://schemas.microsoft.com/office/drawing/2014/main" id="{6A4A99BA-F03F-4D8F-A3D8-B5A87541A988}"/>
                      </a:ext>
                    </a:extLst>
                  </p:cNvPr>
                  <p:cNvSpPr txBox="1">
                    <a:spLocks noChangeArrowheads="1"/>
                  </p:cNvSpPr>
                  <p:nvPr/>
                </p:nvSpPr>
                <p:spPr bwMode="auto">
                  <a:xfrm>
                    <a:off x="232" y="0"/>
                    <a:ext cx="7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科技手段</a:t>
                    </a:r>
                  </a:p>
                </p:txBody>
              </p:sp>
            </p:grpSp>
          </p:grpSp>
          <p:grpSp>
            <p:nvGrpSpPr>
              <p:cNvPr id="62481" name="Group 58">
                <a:extLst>
                  <a:ext uri="{FF2B5EF4-FFF2-40B4-BE49-F238E27FC236}">
                    <a16:creationId xmlns:a16="http://schemas.microsoft.com/office/drawing/2014/main" id="{126BA2DD-80A9-459A-A36F-ED45E4EFF80B}"/>
                  </a:ext>
                </a:extLst>
              </p:cNvPr>
              <p:cNvGrpSpPr>
                <a:grpSpLocks/>
              </p:cNvGrpSpPr>
              <p:nvPr/>
            </p:nvGrpSpPr>
            <p:grpSpPr bwMode="auto">
              <a:xfrm>
                <a:off x="371" y="1072"/>
                <a:ext cx="1341" cy="252"/>
                <a:chOff x="0" y="0"/>
                <a:chExt cx="1341" cy="252"/>
              </a:xfrm>
            </p:grpSpPr>
            <p:sp>
              <p:nvSpPr>
                <p:cNvPr id="62482" name="Line 59">
                  <a:extLst>
                    <a:ext uri="{FF2B5EF4-FFF2-40B4-BE49-F238E27FC236}">
                      <a16:creationId xmlns:a16="http://schemas.microsoft.com/office/drawing/2014/main" id="{FDAA3C73-2AA9-43FA-B52F-A9BBA173560B}"/>
                    </a:ext>
                  </a:extLst>
                </p:cNvPr>
                <p:cNvSpPr>
                  <a:spLocks noChangeShapeType="1"/>
                </p:cNvSpPr>
                <p:nvPr/>
              </p:nvSpPr>
              <p:spPr bwMode="auto">
                <a:xfrm>
                  <a:off x="0" y="89"/>
                  <a:ext cx="19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Text Box 60">
                  <a:extLst>
                    <a:ext uri="{FF2B5EF4-FFF2-40B4-BE49-F238E27FC236}">
                      <a16:creationId xmlns:a16="http://schemas.microsoft.com/office/drawing/2014/main" id="{D2EA60CD-4BFC-43D1-9913-DF5B8C843D53}"/>
                    </a:ext>
                  </a:extLst>
                </p:cNvPr>
                <p:cNvSpPr txBox="1">
                  <a:spLocks noChangeArrowheads="1"/>
                </p:cNvSpPr>
                <p:nvPr/>
              </p:nvSpPr>
              <p:spPr bwMode="auto">
                <a:xfrm>
                  <a:off x="232" y="0"/>
                  <a:ext cx="11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a:solidFill>
                        <a:srgbClr val="0000FF"/>
                      </a:solidFill>
                      <a:latin typeface="微软雅黑" panose="020B0503020204020204" pitchFamily="34" charset="-122"/>
                      <a:ea typeface="微软雅黑" panose="020B0503020204020204" pitchFamily="34" charset="-122"/>
                    </a:rPr>
                    <a:t>文化教育手段</a:t>
                  </a:r>
                </a:p>
              </p:txBody>
            </p:sp>
          </p:grpSp>
        </p:grpSp>
      </p:grpSp>
      <p:sp>
        <p:nvSpPr>
          <p:cNvPr id="62469" name="Text Box 61">
            <a:extLst>
              <a:ext uri="{FF2B5EF4-FFF2-40B4-BE49-F238E27FC236}">
                <a16:creationId xmlns:a16="http://schemas.microsoft.com/office/drawing/2014/main" id="{D00C7EAA-66A7-495D-ADB0-CB68F613D36B}"/>
              </a:ext>
            </a:extLst>
          </p:cNvPr>
          <p:cNvSpPr txBox="1">
            <a:spLocks noChangeArrowheads="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62470" name="Text Box 62">
            <a:extLst>
              <a:ext uri="{FF2B5EF4-FFF2-40B4-BE49-F238E27FC236}">
                <a16:creationId xmlns:a16="http://schemas.microsoft.com/office/drawing/2014/main" id="{8726839D-2483-4245-8CF1-7302428EA432}"/>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p:cTn id="7" dur="500" fill="hold"/>
                                        <p:tgtEl>
                                          <p:spTgt spid="53252"/>
                                        </p:tgtEl>
                                        <p:attrNameLst>
                                          <p:attrName>ppt_w</p:attrName>
                                        </p:attrNameLst>
                                      </p:cBhvr>
                                      <p:tavLst>
                                        <p:tav tm="0">
                                          <p:val>
                                            <p:fltVal val="0"/>
                                          </p:val>
                                        </p:tav>
                                        <p:tav tm="100000">
                                          <p:val>
                                            <p:strVal val="#ppt_w"/>
                                          </p:val>
                                        </p:tav>
                                      </p:tavLst>
                                    </p:anim>
                                    <p:anim calcmode="lin" valueType="num">
                                      <p:cBhvr>
                                        <p:cTn id="8" dur="500" fill="hold"/>
                                        <p:tgtEl>
                                          <p:spTgt spid="53252"/>
                                        </p:tgtEl>
                                        <p:attrNameLst>
                                          <p:attrName>ppt_h</p:attrName>
                                        </p:attrNameLst>
                                      </p:cBhvr>
                                      <p:tavLst>
                                        <p:tav tm="0">
                                          <p:val>
                                            <p:fltVal val="0"/>
                                          </p:val>
                                        </p:tav>
                                        <p:tav tm="100000">
                                          <p:val>
                                            <p:strVal val="#ppt_h"/>
                                          </p:val>
                                        </p:tav>
                                      </p:tavLst>
                                    </p:anim>
                                    <p:animEffect transition="in" filter="fade">
                                      <p:cBhvr>
                                        <p:cTn id="9"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1038B7-5B56-4691-8011-D1AAA704764A}"/>
              </a:ext>
            </a:extLst>
          </p:cNvPr>
          <p:cNvSpPr txBox="1"/>
          <p:nvPr/>
        </p:nvSpPr>
        <p:spPr>
          <a:xfrm>
            <a:off x="2628384" y="1644242"/>
            <a:ext cx="3467616" cy="2554545"/>
          </a:xfrm>
          <a:prstGeom prst="rect">
            <a:avLst/>
          </a:prstGeom>
          <a:noFill/>
        </p:spPr>
        <p:txBody>
          <a:bodyPr wrap="none" rtlCol="0">
            <a:spAutoFit/>
          </a:bodyPr>
          <a:lstStyle/>
          <a:p>
            <a:r>
              <a:rPr lang="zh-CN" altLang="en-US" sz="3200" dirty="0"/>
              <a:t>国防的基本类型：</a:t>
            </a:r>
            <a:endParaRPr lang="en-US" altLang="zh-CN" sz="3200" dirty="0"/>
          </a:p>
          <a:p>
            <a:r>
              <a:rPr lang="en-US" altLang="zh-CN" sz="3200" dirty="0"/>
              <a:t>1.</a:t>
            </a:r>
            <a:r>
              <a:rPr lang="zh-CN" altLang="en-US" sz="3200" dirty="0"/>
              <a:t>扩张型</a:t>
            </a:r>
            <a:endParaRPr lang="en-US" altLang="zh-CN" sz="3200" dirty="0"/>
          </a:p>
          <a:p>
            <a:r>
              <a:rPr lang="en-US" altLang="zh-CN" sz="3200" dirty="0"/>
              <a:t>2.</a:t>
            </a:r>
            <a:r>
              <a:rPr lang="zh-CN" altLang="en-US" sz="3200" dirty="0"/>
              <a:t>联盟型</a:t>
            </a:r>
            <a:endParaRPr lang="en-US" altLang="zh-CN" sz="3200" dirty="0"/>
          </a:p>
          <a:p>
            <a:r>
              <a:rPr lang="en-US" altLang="zh-CN" sz="3200" dirty="0"/>
              <a:t>3.</a:t>
            </a:r>
            <a:r>
              <a:rPr lang="zh-CN" altLang="en-US" sz="3200" dirty="0"/>
              <a:t>中立型</a:t>
            </a:r>
            <a:endParaRPr lang="en-US" altLang="zh-CN" sz="3200" dirty="0"/>
          </a:p>
          <a:p>
            <a:r>
              <a:rPr lang="en-US" altLang="zh-CN" sz="3200" dirty="0"/>
              <a:t>4.</a:t>
            </a:r>
            <a:r>
              <a:rPr lang="zh-CN" altLang="en-US" sz="3200" dirty="0"/>
              <a:t>自卫型</a:t>
            </a:r>
            <a:endParaRPr lang="en-US" altLang="zh-CN" sz="3200" dirty="0"/>
          </a:p>
        </p:txBody>
      </p:sp>
    </p:spTree>
    <p:extLst>
      <p:ext uri="{BB962C8B-B14F-4D97-AF65-F5344CB8AC3E}">
        <p14:creationId xmlns:p14="http://schemas.microsoft.com/office/powerpoint/2010/main" val="351044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E2978DE4-519C-4A4B-8D83-2658BAE8A38E}"/>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一、国防概述</a:t>
            </a:r>
          </a:p>
        </p:txBody>
      </p:sp>
      <p:sp>
        <p:nvSpPr>
          <p:cNvPr id="94211" name="Text Box 3">
            <a:extLst>
              <a:ext uri="{FF2B5EF4-FFF2-40B4-BE49-F238E27FC236}">
                <a16:creationId xmlns:a16="http://schemas.microsoft.com/office/drawing/2014/main" id="{7703EFE1-D561-4BE2-B62D-E47D602C0B6F}"/>
              </a:ext>
            </a:extLst>
          </p:cNvPr>
          <p:cNvSpPr txBox="1">
            <a:spLocks noChangeArrowheads="1"/>
          </p:cNvSpPr>
          <p:nvPr/>
        </p:nvSpPr>
        <p:spPr bwMode="auto">
          <a:xfrm>
            <a:off x="1631951" y="836614"/>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600">
                <a:solidFill>
                  <a:srgbClr val="993300"/>
                </a:solidFill>
                <a:latin typeface="黑体" panose="02010609060101010101" pitchFamily="49" charset="-122"/>
                <a:ea typeface="黑体" panose="02010609060101010101" pitchFamily="49" charset="-122"/>
              </a:rPr>
              <a:t>国防历史昭示我们：</a:t>
            </a:r>
          </a:p>
        </p:txBody>
      </p:sp>
      <p:sp>
        <p:nvSpPr>
          <p:cNvPr id="83972" name="Text Box 4">
            <a:extLst>
              <a:ext uri="{FF2B5EF4-FFF2-40B4-BE49-F238E27FC236}">
                <a16:creationId xmlns:a16="http://schemas.microsoft.com/office/drawing/2014/main" id="{48BE6C17-47B2-4084-9801-CFBDC60A15FC}"/>
              </a:ext>
            </a:extLst>
          </p:cNvPr>
          <p:cNvSpPr txBox="1">
            <a:spLocks noChangeArrowheads="1"/>
          </p:cNvSpPr>
          <p:nvPr/>
        </p:nvSpPr>
        <p:spPr bwMode="auto">
          <a:xfrm>
            <a:off x="1631951" y="1657350"/>
            <a:ext cx="878522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en-US" b="0">
                <a:solidFill>
                  <a:schemeClr val="accent1"/>
                </a:solidFill>
                <a:latin typeface="黑体" panose="02010609060101010101" pitchFamily="49" charset="-122"/>
                <a:ea typeface="黑体" panose="02010609060101010101" pitchFamily="49" charset="-122"/>
              </a:rPr>
              <a:t>  </a:t>
            </a:r>
            <a:r>
              <a:rPr lang="zh-CN" altLang="en-US" b="0">
                <a:solidFill>
                  <a:srgbClr val="0066FF"/>
                </a:solidFill>
                <a:latin typeface="黑体" panose="02010609060101010101" pitchFamily="49" charset="-122"/>
                <a:ea typeface="黑体" panose="02010609060101010101" pitchFamily="49" charset="-122"/>
              </a:rPr>
              <a:t>1.国防服从和服务于政治，国防的状况从来都是和统治阶级的状况紧密地联系在一起的。</a:t>
            </a:r>
          </a:p>
          <a:p>
            <a:pPr eaLnBrk="1" hangingPunct="1">
              <a:buSzPct val="100000"/>
            </a:pPr>
            <a:r>
              <a:rPr lang="zh-CN" altLang="en-US" b="0">
                <a:solidFill>
                  <a:srgbClr val="0066FF"/>
                </a:solidFill>
                <a:latin typeface="黑体" panose="02010609060101010101" pitchFamily="49" charset="-122"/>
                <a:ea typeface="黑体" panose="02010609060101010101" pitchFamily="49" charset="-122"/>
              </a:rPr>
              <a:t>  </a:t>
            </a:r>
            <a:r>
              <a:rPr lang="zh-CN" altLang="en-US">
                <a:solidFill>
                  <a:srgbClr val="FF0000"/>
                </a:solidFill>
                <a:latin typeface="黑体" panose="02010609060101010101" pitchFamily="49" charset="-122"/>
                <a:ea typeface="黑体" panose="02010609060101010101" pitchFamily="49" charset="-122"/>
              </a:rPr>
              <a:t>2.无论你的历史有多长，也无论你的文化多么灿烂，强国必须有强大的国防力量。</a:t>
            </a:r>
            <a:r>
              <a:rPr lang="zh-CN" altLang="en-US" sz="2000">
                <a:solidFill>
                  <a:srgbClr val="FF0000"/>
                </a:solidFill>
                <a:latin typeface="黑体" panose="02010609060101010101" pitchFamily="49" charset="-122"/>
                <a:ea typeface="黑体" panose="02010609060101010101" pitchFamily="49" charset="-122"/>
              </a:rPr>
              <a:t>1840年、1860年、1894年、1900年、1931年、1937年</a:t>
            </a:r>
          </a:p>
          <a:p>
            <a:pPr eaLnBrk="1" hangingPunct="1">
              <a:buSzPct val="100000"/>
            </a:pPr>
            <a:r>
              <a:rPr lang="zh-CN" altLang="en-US" b="0">
                <a:solidFill>
                  <a:srgbClr val="0066FF"/>
                </a:solidFill>
                <a:latin typeface="黑体" panose="02010609060101010101" pitchFamily="49" charset="-122"/>
                <a:ea typeface="黑体" panose="02010609060101010101" pitchFamily="49" charset="-122"/>
              </a:rPr>
              <a:t>  3.国防战略的积极进取或消极的畏缩，是决定国防事业能否真正强大起来的关键。</a:t>
            </a:r>
          </a:p>
          <a:p>
            <a:pPr eaLnBrk="1" hangingPunct="1">
              <a:buSzPct val="100000"/>
            </a:pPr>
            <a:r>
              <a:rPr lang="zh-CN" altLang="en-US" b="0">
                <a:solidFill>
                  <a:srgbClr val="0066FF"/>
                </a:solidFill>
                <a:latin typeface="黑体" panose="02010609060101010101" pitchFamily="49" charset="-122"/>
                <a:ea typeface="黑体" panose="02010609060101010101" pitchFamily="49" charset="-122"/>
              </a:rPr>
              <a:t>  4.在复杂的国防斗争中，只有国防战略同外交战略的有机结合才能把握主动权。</a:t>
            </a:r>
          </a:p>
          <a:p>
            <a:pPr eaLnBrk="1" hangingPunct="1">
              <a:buSzPct val="100000"/>
            </a:pPr>
            <a:r>
              <a:rPr lang="zh-CN" altLang="en-US" b="0">
                <a:solidFill>
                  <a:srgbClr val="0066FF"/>
                </a:solidFill>
                <a:latin typeface="黑体" panose="02010609060101010101" pitchFamily="49" charset="-122"/>
                <a:ea typeface="黑体" panose="02010609060101010101" pitchFamily="49" charset="-122"/>
              </a:rPr>
              <a:t>  5.经济是国防的物质基础。巩固国防必须保持一支数量足够强大的军队。</a:t>
            </a:r>
          </a:p>
          <a:p>
            <a:pPr eaLnBrk="1" hangingPunct="1">
              <a:buSzPct val="100000"/>
            </a:pPr>
            <a:r>
              <a:rPr lang="zh-CN" altLang="en-US" b="0">
                <a:solidFill>
                  <a:srgbClr val="0066FF"/>
                </a:solidFill>
                <a:latin typeface="黑体" panose="02010609060101010101" pitchFamily="49" charset="-122"/>
                <a:ea typeface="黑体" panose="02010609060101010101" pitchFamily="49" charset="-122"/>
              </a:rPr>
              <a:t>  6.军功制度和军人际遇对于维系军心，鼓舞士气，提高军队战斗力有着至关重要的作用。</a:t>
            </a:r>
          </a:p>
        </p:txBody>
      </p:sp>
      <p:sp>
        <p:nvSpPr>
          <p:cNvPr id="94213" name="Text Box 5">
            <a:extLst>
              <a:ext uri="{FF2B5EF4-FFF2-40B4-BE49-F238E27FC236}">
                <a16:creationId xmlns:a16="http://schemas.microsoft.com/office/drawing/2014/main" id="{4CFCBC06-98CD-4C03-B863-6AC0BA7DB32D}"/>
              </a:ext>
            </a:extLst>
          </p:cNvPr>
          <p:cNvSpPr txBox="1">
            <a:spLocks noChangeArrowheads="1"/>
          </p:cNvSpPr>
          <p:nvPr/>
        </p:nvSpPr>
        <p:spPr bwMode="auto">
          <a:xfrm>
            <a:off x="1881188" y="6400800"/>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94214" name="Text Box 6">
            <a:extLst>
              <a:ext uri="{FF2B5EF4-FFF2-40B4-BE49-F238E27FC236}">
                <a16:creationId xmlns:a16="http://schemas.microsoft.com/office/drawing/2014/main" id="{564271BB-3BCE-4A0C-98F0-0D7AC81D58E2}"/>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65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0-#ppt_w/2"/>
                                          </p:val>
                                        </p:tav>
                                        <p:tav tm="100000">
                                          <p:val>
                                            <p:strVal val="#ppt_x"/>
                                          </p:val>
                                        </p:tav>
                                      </p:tavLst>
                                    </p:anim>
                                    <p:anim calcmode="lin" valueType="num">
                                      <p:cBhvr additive="base">
                                        <p:cTn id="8"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a:extLst>
              <a:ext uri="{FF2B5EF4-FFF2-40B4-BE49-F238E27FC236}">
                <a16:creationId xmlns:a16="http://schemas.microsoft.com/office/drawing/2014/main" id="{3A0A93F1-8CB9-4012-A52F-9006C17F8A3D}"/>
              </a:ext>
            </a:extLst>
          </p:cNvPr>
          <p:cNvSpPr txBox="1">
            <a:spLocks noChangeArrowheads="1"/>
          </p:cNvSpPr>
          <p:nvPr/>
        </p:nvSpPr>
        <p:spPr bwMode="auto">
          <a:xfrm>
            <a:off x="3733800" y="2133601"/>
            <a:ext cx="64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100000"/>
            </a:pPr>
            <a:r>
              <a:rPr lang="zh-CN" altLang="zh-CN" sz="3600" b="0">
                <a:solidFill>
                  <a:srgbClr val="A50021"/>
                </a:solidFill>
                <a:latin typeface="汉鼎简粗黑" pitchFamily="1" charset="-122"/>
                <a:ea typeface="汉鼎简粗黑" pitchFamily="1" charset="-122"/>
              </a:rPr>
              <a:t>　　</a:t>
            </a:r>
          </a:p>
        </p:txBody>
      </p:sp>
      <p:pic>
        <p:nvPicPr>
          <p:cNvPr id="161795" name="Picture 3" descr="第三阶段底结论">
            <a:extLst>
              <a:ext uri="{FF2B5EF4-FFF2-40B4-BE49-F238E27FC236}">
                <a16:creationId xmlns:a16="http://schemas.microsoft.com/office/drawing/2014/main" id="{BD7DCA6B-2740-4450-9D59-72F9FAA01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628776"/>
            <a:ext cx="7704138" cy="403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Text Box 4">
            <a:extLst>
              <a:ext uri="{FF2B5EF4-FFF2-40B4-BE49-F238E27FC236}">
                <a16:creationId xmlns:a16="http://schemas.microsoft.com/office/drawing/2014/main" id="{0F09F194-21CF-4E79-931A-E4D4B7C6154F}"/>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三、国防建设</a:t>
            </a:r>
          </a:p>
        </p:txBody>
      </p:sp>
      <p:sp>
        <p:nvSpPr>
          <p:cNvPr id="176133" name="Text Box 5">
            <a:extLst>
              <a:ext uri="{FF2B5EF4-FFF2-40B4-BE49-F238E27FC236}">
                <a16:creationId xmlns:a16="http://schemas.microsoft.com/office/drawing/2014/main" id="{C3CF7EA0-5441-4C39-8DD3-B8E5683C93BE}"/>
              </a:ext>
            </a:extLst>
          </p:cNvPr>
          <p:cNvSpPr txBox="1">
            <a:spLocks noChangeArrowheads="1"/>
          </p:cNvSpPr>
          <p:nvPr/>
        </p:nvSpPr>
        <p:spPr bwMode="auto">
          <a:xfrm>
            <a:off x="1981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176134" name="Text Box 6">
            <a:extLst>
              <a:ext uri="{FF2B5EF4-FFF2-40B4-BE49-F238E27FC236}">
                <a16:creationId xmlns:a16="http://schemas.microsoft.com/office/drawing/2014/main" id="{AC91127E-BE5F-4C53-91DB-E73AD1A10128}"/>
              </a:ext>
            </a:extLst>
          </p:cNvPr>
          <p:cNvSpPr txBox="1">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137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61795"/>
                                        </p:tgtEl>
                                        <p:attrNameLst>
                                          <p:attrName>style.visibility</p:attrName>
                                        </p:attrNameLst>
                                      </p:cBhvr>
                                      <p:to>
                                        <p:strVal val="visible"/>
                                      </p:to>
                                    </p:set>
                                    <p:animEffect transition="in" filter="blinds(horizontal)">
                                      <p:cBhvr>
                                        <p:cTn id="7" dur="500"/>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a:extLst>
              <a:ext uri="{FF2B5EF4-FFF2-40B4-BE49-F238E27FC236}">
                <a16:creationId xmlns:a16="http://schemas.microsoft.com/office/drawing/2014/main" id="{BA4EE58D-9CFA-45D2-8825-489E82F4998B}"/>
              </a:ext>
            </a:extLst>
          </p:cNvPr>
          <p:cNvSpPr txBox="1">
            <a:spLocks noChangeArrowheads="1"/>
          </p:cNvSpPr>
          <p:nvPr/>
        </p:nvSpPr>
        <p:spPr bwMode="auto">
          <a:xfrm>
            <a:off x="1631950" y="1274764"/>
            <a:ext cx="5724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600" b="0">
                <a:solidFill>
                  <a:srgbClr val="993300"/>
                </a:solidFill>
                <a:latin typeface="黑体" panose="02010609060101010101" pitchFamily="49" charset="-122"/>
                <a:ea typeface="黑体" panose="02010609060101010101" pitchFamily="49" charset="-122"/>
              </a:rPr>
              <a:t>（五）国防动员的发展趋势</a:t>
            </a:r>
          </a:p>
        </p:txBody>
      </p:sp>
      <p:sp>
        <p:nvSpPr>
          <p:cNvPr id="291843" name="Text Box 3">
            <a:extLst>
              <a:ext uri="{FF2B5EF4-FFF2-40B4-BE49-F238E27FC236}">
                <a16:creationId xmlns:a16="http://schemas.microsoft.com/office/drawing/2014/main" id="{A7FA90FA-4BF7-419D-A2BE-ACD6CB908319}"/>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四、国防动员</a:t>
            </a:r>
          </a:p>
        </p:txBody>
      </p:sp>
      <p:sp>
        <p:nvSpPr>
          <p:cNvPr id="264196" name="Text Box 4">
            <a:extLst>
              <a:ext uri="{FF2B5EF4-FFF2-40B4-BE49-F238E27FC236}">
                <a16:creationId xmlns:a16="http://schemas.microsoft.com/office/drawing/2014/main" id="{44378976-8512-4F7E-BD47-7181A387D8A8}"/>
              </a:ext>
            </a:extLst>
          </p:cNvPr>
          <p:cNvSpPr txBox="1">
            <a:spLocks noChangeArrowheads="1"/>
          </p:cNvSpPr>
          <p:nvPr/>
        </p:nvSpPr>
        <p:spPr bwMode="auto">
          <a:xfrm>
            <a:off x="2387600" y="2205038"/>
            <a:ext cx="77406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100000"/>
            </a:pPr>
            <a:r>
              <a:rPr lang="zh-CN" altLang="zh-CN" sz="2800" b="0">
                <a:solidFill>
                  <a:srgbClr val="0000FF"/>
                </a:solidFill>
                <a:latin typeface="黑体" panose="02010609060101010101" pitchFamily="49" charset="-122"/>
                <a:ea typeface="黑体" panose="02010609060101010101" pitchFamily="49" charset="-122"/>
              </a:rPr>
              <a:t>⒈精确动员将成为未来动员发展的方向</a:t>
            </a:r>
          </a:p>
          <a:p>
            <a:pPr eaLnBrk="1" hangingPunct="1">
              <a:spcBef>
                <a:spcPct val="50000"/>
              </a:spcBef>
              <a:buSzPct val="100000"/>
            </a:pPr>
            <a:r>
              <a:rPr lang="zh-CN" altLang="zh-CN" sz="2800" b="0">
                <a:solidFill>
                  <a:srgbClr val="0000FF"/>
                </a:solidFill>
                <a:latin typeface="黑体" panose="02010609060101010101" pitchFamily="49" charset="-122"/>
                <a:ea typeface="黑体" panose="02010609060101010101" pitchFamily="49" charset="-122"/>
              </a:rPr>
              <a:t>⒉科技、信息动员将成为未来动员的重心</a:t>
            </a:r>
          </a:p>
          <a:p>
            <a:pPr eaLnBrk="1" hangingPunct="1">
              <a:spcBef>
                <a:spcPct val="50000"/>
              </a:spcBef>
              <a:buSzPct val="100000"/>
            </a:pPr>
            <a:r>
              <a:rPr lang="zh-CN" altLang="zh-CN" sz="2800" b="0">
                <a:solidFill>
                  <a:srgbClr val="0000FF"/>
                </a:solidFill>
                <a:latin typeface="黑体" panose="02010609060101010101" pitchFamily="49" charset="-122"/>
                <a:ea typeface="黑体" panose="02010609060101010101" pitchFamily="49" charset="-122"/>
              </a:rPr>
              <a:t>⒊先期动员将成为未来动员的关键</a:t>
            </a:r>
          </a:p>
          <a:p>
            <a:pPr eaLnBrk="1" hangingPunct="1">
              <a:spcBef>
                <a:spcPct val="50000"/>
              </a:spcBef>
              <a:buSzPct val="100000"/>
            </a:pPr>
            <a:r>
              <a:rPr lang="zh-CN" altLang="zh-CN" sz="2800" b="0">
                <a:solidFill>
                  <a:srgbClr val="0000FF"/>
                </a:solidFill>
                <a:latin typeface="黑体" panose="02010609060101010101" pitchFamily="49" charset="-122"/>
                <a:ea typeface="黑体" panose="02010609060101010101" pitchFamily="49" charset="-122"/>
              </a:rPr>
              <a:t>⒋一体化动员将成为未来动员的全新样式</a:t>
            </a:r>
          </a:p>
        </p:txBody>
      </p:sp>
      <p:sp>
        <p:nvSpPr>
          <p:cNvPr id="291845" name="Text Box 5">
            <a:extLst>
              <a:ext uri="{FF2B5EF4-FFF2-40B4-BE49-F238E27FC236}">
                <a16:creationId xmlns:a16="http://schemas.microsoft.com/office/drawing/2014/main" id="{DB6D8E83-4629-443F-9796-D557F4BD728C}"/>
              </a:ext>
            </a:extLst>
          </p:cNvPr>
          <p:cNvSpPr txBox="1">
            <a:spLocks noChangeArrowheads="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291846" name="Text Box 6">
            <a:extLst>
              <a:ext uri="{FF2B5EF4-FFF2-40B4-BE49-F238E27FC236}">
                <a16:creationId xmlns:a16="http://schemas.microsoft.com/office/drawing/2014/main" id="{88A530B4-F159-49BA-9D4C-2D45C0B2F4E6}"/>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230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64196"/>
                                        </p:tgtEl>
                                        <p:attrNameLst>
                                          <p:attrName>style.visibility</p:attrName>
                                        </p:attrNameLst>
                                      </p:cBhvr>
                                      <p:to>
                                        <p:strVal val="visible"/>
                                      </p:to>
                                    </p:set>
                                    <p:anim calcmode="lin" valueType="num">
                                      <p:cBhvr additive="base">
                                        <p:cTn id="7" dur="500" fill="hold"/>
                                        <p:tgtEl>
                                          <p:spTgt spid="264196"/>
                                        </p:tgtEl>
                                        <p:attrNameLst>
                                          <p:attrName>ppt_x</p:attrName>
                                        </p:attrNameLst>
                                      </p:cBhvr>
                                      <p:tavLst>
                                        <p:tav tm="0">
                                          <p:val>
                                            <p:strVal val="0-#ppt_w/2"/>
                                          </p:val>
                                        </p:tav>
                                        <p:tav tm="100000">
                                          <p:val>
                                            <p:strVal val="#ppt_x"/>
                                          </p:val>
                                        </p:tav>
                                      </p:tavLst>
                                    </p:anim>
                                    <p:anim calcmode="lin" valueType="num">
                                      <p:cBhvr additive="base">
                                        <p:cTn id="8" dur="500" fill="hold"/>
                                        <p:tgtEl>
                                          <p:spTgt spid="26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2F7FA5C-3FBD-4990-A2E1-1453A01234FB}"/>
              </a:ext>
            </a:extLst>
          </p:cNvPr>
          <p:cNvSpPr>
            <a:spLocks noGrp="1" noChangeArrowheads="1"/>
          </p:cNvSpPr>
          <p:nvPr>
            <p:ph type="body" idx="4294967295"/>
          </p:nvPr>
        </p:nvSpPr>
        <p:spPr>
          <a:xfrm>
            <a:off x="2566989" y="2781301"/>
            <a:ext cx="7489825" cy="2303463"/>
          </a:xfrm>
        </p:spPr>
        <p:txBody>
          <a:bodyPr/>
          <a:lstStyle/>
          <a:p>
            <a:pPr eaLnBrk="1" hangingPunct="1">
              <a:buFont typeface="Wingdings" panose="05000000000000000000" pitchFamily="2" charset="2"/>
              <a:buNone/>
            </a:pPr>
            <a:r>
              <a:rPr lang="zh-CN" altLang="zh-CN" sz="4000" b="1">
                <a:solidFill>
                  <a:srgbClr val="FFFF00"/>
                </a:solidFill>
                <a:ea typeface="黑体" panose="02010609060101010101" pitchFamily="49" charset="-122"/>
              </a:rPr>
              <a:t>战争实践、社会形态、政权体制</a:t>
            </a:r>
          </a:p>
          <a:p>
            <a:pPr eaLnBrk="1" hangingPunct="1">
              <a:buFont typeface="Wingdings" panose="05000000000000000000" pitchFamily="2" charset="2"/>
              <a:buNone/>
            </a:pPr>
            <a:r>
              <a:rPr lang="zh-CN" altLang="zh-CN" sz="4000" b="1">
                <a:solidFill>
                  <a:srgbClr val="FFFF00"/>
                </a:solidFill>
                <a:ea typeface="黑体" panose="02010609060101010101" pitchFamily="49" charset="-122"/>
              </a:rPr>
              <a:t>经济结构、民族构成、心理素质</a:t>
            </a:r>
          </a:p>
          <a:p>
            <a:pPr eaLnBrk="1" hangingPunct="1">
              <a:buFont typeface="Wingdings" panose="05000000000000000000" pitchFamily="2" charset="2"/>
              <a:buNone/>
            </a:pPr>
            <a:r>
              <a:rPr lang="zh-CN" altLang="zh-CN" sz="4000" b="1">
                <a:solidFill>
                  <a:srgbClr val="FFFF00"/>
                </a:solidFill>
                <a:ea typeface="黑体" panose="02010609060101010101" pitchFamily="49" charset="-122"/>
              </a:rPr>
              <a:t>科学技术、地理环境、气候条件</a:t>
            </a:r>
            <a:endParaRPr lang="zh-CN" altLang="zh-CN" sz="4000" b="1">
              <a:ea typeface="黑体" panose="02010609060101010101" pitchFamily="49" charset="-122"/>
            </a:endParaRPr>
          </a:p>
        </p:txBody>
      </p:sp>
      <p:grpSp>
        <p:nvGrpSpPr>
          <p:cNvPr id="44035" name="Group 3">
            <a:extLst>
              <a:ext uri="{FF2B5EF4-FFF2-40B4-BE49-F238E27FC236}">
                <a16:creationId xmlns:a16="http://schemas.microsoft.com/office/drawing/2014/main" id="{ACB1790F-E13C-42A7-A9BD-38699AFB6C3B}"/>
              </a:ext>
            </a:extLst>
          </p:cNvPr>
          <p:cNvGrpSpPr>
            <a:grpSpLocks/>
          </p:cNvGrpSpPr>
          <p:nvPr/>
        </p:nvGrpSpPr>
        <p:grpSpPr bwMode="auto">
          <a:xfrm>
            <a:off x="1524000" y="1"/>
            <a:ext cx="9144000" cy="1052513"/>
            <a:chOff x="0" y="0"/>
            <a:chExt cx="5760" cy="663"/>
          </a:xfrm>
        </p:grpSpPr>
        <p:sp>
          <p:nvSpPr>
            <p:cNvPr id="44037" name="Rectangle 4">
              <a:extLst>
                <a:ext uri="{FF2B5EF4-FFF2-40B4-BE49-F238E27FC236}">
                  <a16:creationId xmlns:a16="http://schemas.microsoft.com/office/drawing/2014/main" id="{9A8A2F09-A4F6-4388-8E16-F7A3D8906C22}"/>
                </a:ext>
              </a:extLst>
            </p:cNvPr>
            <p:cNvSpPr>
              <a:spLocks noChangeArrowheads="1"/>
            </p:cNvSpPr>
            <p:nvPr/>
          </p:nvSpPr>
          <p:spPr bwMode="auto">
            <a:xfrm>
              <a:off x="975" y="0"/>
              <a:ext cx="4490"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buSzPct val="100000"/>
              </a:pPr>
              <a:r>
                <a:rPr lang="zh-CN" altLang="zh-CN" sz="3600">
                  <a:solidFill>
                    <a:srgbClr val="FF0000"/>
                  </a:solidFill>
                  <a:ea typeface="黑体" panose="02010609060101010101" pitchFamily="49" charset="-122"/>
                </a:rPr>
                <a:t>一、军事思想概述</a:t>
              </a:r>
            </a:p>
          </p:txBody>
        </p:sp>
        <p:sp>
          <p:nvSpPr>
            <p:cNvPr id="44038" name="Line 5">
              <a:extLst>
                <a:ext uri="{FF2B5EF4-FFF2-40B4-BE49-F238E27FC236}">
                  <a16:creationId xmlns:a16="http://schemas.microsoft.com/office/drawing/2014/main" id="{60FC798E-1A3C-4BC3-82C1-2862208A8F7A}"/>
                </a:ext>
              </a:extLst>
            </p:cNvPr>
            <p:cNvSpPr>
              <a:spLocks noChangeShapeType="1"/>
            </p:cNvSpPr>
            <p:nvPr/>
          </p:nvSpPr>
          <p:spPr bwMode="auto">
            <a:xfrm>
              <a:off x="0" y="663"/>
              <a:ext cx="5760"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36" name="WordArt 6">
            <a:extLst>
              <a:ext uri="{FF2B5EF4-FFF2-40B4-BE49-F238E27FC236}">
                <a16:creationId xmlns:a16="http://schemas.microsoft.com/office/drawing/2014/main" id="{A0EC4B60-60BE-4D6C-8E93-F364AF185399}"/>
              </a:ext>
            </a:extLst>
          </p:cNvPr>
          <p:cNvSpPr>
            <a:spLocks noChangeArrowheads="1" noChangeShapeType="1" noTextEdit="1"/>
          </p:cNvSpPr>
          <p:nvPr/>
        </p:nvSpPr>
        <p:spPr bwMode="auto">
          <a:xfrm>
            <a:off x="2135188" y="1628776"/>
            <a:ext cx="7777162" cy="7921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FFFF"/>
                </a:solidFill>
                <a:latin typeface="黑体" panose="02010609060101010101" pitchFamily="49" charset="-122"/>
                <a:ea typeface="黑体" panose="02010609060101010101" pitchFamily="49" charset="-122"/>
              </a:rPr>
              <a:t>（三）影响军事思想形成发展的主要因素</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D52533B-1005-42AE-9084-F4CC452DC1ED}"/>
              </a:ext>
            </a:extLst>
          </p:cNvPr>
          <p:cNvSpPr>
            <a:spLocks noGrp="1" noChangeArrowheads="1"/>
          </p:cNvSpPr>
          <p:nvPr>
            <p:ph type="title" idx="4294967295"/>
          </p:nvPr>
        </p:nvSpPr>
        <p:spPr>
          <a:xfrm>
            <a:off x="1981200" y="115888"/>
            <a:ext cx="8229600" cy="850900"/>
          </a:xfrm>
        </p:spPr>
        <p:txBody>
          <a:bodyPr/>
          <a:lstStyle/>
          <a:p>
            <a:pPr>
              <a:buSzTx/>
              <a:defRPr/>
            </a:pPr>
            <a:r>
              <a:rPr lang="zh-CN" altLang="zh-CN">
                <a:effectLst>
                  <a:outerShdw blurRad="38100" dist="38100" dir="2700000" algn="tl">
                    <a:srgbClr val="000000"/>
                  </a:outerShdw>
                </a:effectLst>
              </a:rPr>
              <a:t>克劳塞维茨思想</a:t>
            </a:r>
          </a:p>
        </p:txBody>
      </p:sp>
      <p:sp>
        <p:nvSpPr>
          <p:cNvPr id="45059" name="Rectangle 3">
            <a:extLst>
              <a:ext uri="{FF2B5EF4-FFF2-40B4-BE49-F238E27FC236}">
                <a16:creationId xmlns:a16="http://schemas.microsoft.com/office/drawing/2014/main" id="{BAF1C20B-DCF5-4571-A040-6B67C8E851B0}"/>
              </a:ext>
            </a:extLst>
          </p:cNvPr>
          <p:cNvSpPr>
            <a:spLocks noGrp="1" noChangeArrowheads="1"/>
          </p:cNvSpPr>
          <p:nvPr>
            <p:ph idx="4294967295"/>
          </p:nvPr>
        </p:nvSpPr>
        <p:spPr>
          <a:xfrm>
            <a:off x="1884363" y="908050"/>
            <a:ext cx="8532812" cy="5761038"/>
          </a:xfrm>
        </p:spPr>
        <p:txBody>
          <a:bodyPr/>
          <a:lstStyle/>
          <a:p>
            <a:pPr marL="95250" indent="-95250">
              <a:lnSpc>
                <a:spcPts val="2600"/>
              </a:lnSpc>
              <a:spcBef>
                <a:spcPct val="0"/>
              </a:spcBef>
              <a:buNone/>
              <a:defRPr/>
            </a:pP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1.战争的要素——搏斗。战争无非是扩大了的搏斗。目的是打垮对方，让对方服从自己的意志。定义：战争是迫使敌人服从我们意志的一种暴力行为。 　　</a:t>
            </a:r>
          </a:p>
          <a:p>
            <a:pPr marL="95250" indent="-95250">
              <a:lnSpc>
                <a:spcPts val="2600"/>
              </a:lnSpc>
              <a:spcBef>
                <a:spcPct val="0"/>
              </a:spcBef>
              <a:buNone/>
              <a:defRPr/>
            </a:pPr>
            <a:r>
              <a:rPr lang="zh-CN" altLang="zh-CN" sz="24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2.人与人之间的斗争本来就包含敌对意图和敌对感情这两种不同的要素。 </a:t>
            </a: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　　</a:t>
            </a:r>
          </a:p>
          <a:p>
            <a:pPr marL="95250" indent="-95250">
              <a:lnSpc>
                <a:spcPts val="2600"/>
              </a:lnSpc>
              <a:spcBef>
                <a:spcPct val="0"/>
              </a:spcBef>
              <a:buNone/>
              <a:defRPr/>
            </a:pP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3.暴力的使用是无限度的。 　　</a:t>
            </a:r>
          </a:p>
          <a:p>
            <a:pPr marL="95250" indent="-95250">
              <a:lnSpc>
                <a:spcPts val="2600"/>
              </a:lnSpc>
              <a:spcBef>
                <a:spcPct val="0"/>
              </a:spcBef>
              <a:buNone/>
              <a:defRPr/>
            </a:pPr>
            <a:r>
              <a:rPr lang="zh-CN" altLang="zh-CN" sz="240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4.让敌人无力抵抗，是战争的目标。 　</a:t>
            </a: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　</a:t>
            </a:r>
          </a:p>
          <a:p>
            <a:pPr marL="95250" indent="-95250">
              <a:lnSpc>
                <a:spcPts val="2600"/>
              </a:lnSpc>
              <a:spcBef>
                <a:spcPct val="0"/>
              </a:spcBef>
              <a:buNone/>
              <a:defRPr/>
            </a:pP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5.假使在决战中，决战</a:t>
            </a: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sym typeface="+mn-ea"/>
              </a:rPr>
              <a:t>准备的任何</a:t>
            </a: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不足，在将来都无法挽回。 　　</a:t>
            </a:r>
          </a:p>
          <a:p>
            <a:pPr marL="95250" indent="-95250">
              <a:lnSpc>
                <a:spcPts val="2600"/>
              </a:lnSpc>
              <a:spcBef>
                <a:spcPct val="0"/>
              </a:spcBef>
              <a:buNone/>
              <a:defRPr/>
            </a:pPr>
            <a:r>
              <a:rPr lang="zh-CN" altLang="zh-CN" sz="2400">
                <a:solidFill>
                  <a:srgbClr val="92D050"/>
                </a:solidFill>
                <a:effectLst>
                  <a:outerShdw blurRad="38100" dist="38100" dir="2700000" algn="tl">
                    <a:srgbClr val="000000"/>
                  </a:outerShdw>
                </a:effectLst>
                <a:latin typeface="黑体" panose="02010609060101010101" pitchFamily="49" charset="-122"/>
                <a:ea typeface="黑体" panose="02010609060101010101" pitchFamily="49" charset="-122"/>
              </a:rPr>
              <a:t>6.同时使用一切力量是违背战争的性质的。 </a:t>
            </a: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　　</a:t>
            </a:r>
          </a:p>
          <a:p>
            <a:pPr marL="95250" indent="-95250">
              <a:lnSpc>
                <a:spcPts val="2600"/>
              </a:lnSpc>
              <a:spcBef>
                <a:spcPct val="0"/>
              </a:spcBef>
              <a:buNone/>
              <a:defRPr/>
            </a:pP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7.军事活动分为进攻和防御两种形式。 　　</a:t>
            </a:r>
          </a:p>
          <a:p>
            <a:pPr marL="95250" indent="-95250">
              <a:lnSpc>
                <a:spcPts val="2600"/>
              </a:lnSpc>
              <a:spcBef>
                <a:spcPct val="0"/>
              </a:spcBef>
              <a:buNone/>
              <a:defRPr/>
            </a:pPr>
            <a:r>
              <a:rPr lang="zh-CN" altLang="zh-CN" sz="2400">
                <a:solidFill>
                  <a:srgbClr val="00FF00"/>
                </a:solidFill>
                <a:effectLst>
                  <a:outerShdw blurRad="38100" dist="38100" dir="2700000" algn="tl">
                    <a:srgbClr val="000000"/>
                  </a:outerShdw>
                </a:effectLst>
                <a:latin typeface="黑体" panose="02010609060101010101" pitchFamily="49" charset="-122"/>
                <a:ea typeface="黑体" panose="02010609060101010101" pitchFamily="49" charset="-122"/>
              </a:rPr>
              <a:t>8.加上偶然性，战争就变成赌博了。 </a:t>
            </a: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　　</a:t>
            </a:r>
          </a:p>
          <a:p>
            <a:pPr marL="95250" indent="-95250">
              <a:lnSpc>
                <a:spcPts val="2600"/>
              </a:lnSpc>
              <a:spcBef>
                <a:spcPct val="0"/>
              </a:spcBef>
              <a:buNone/>
              <a:defRPr/>
            </a:pP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9.军事活动总是少不了危险，而在危险中最可贵的精神力量是什么呢？是勇气。 　　</a:t>
            </a:r>
          </a:p>
          <a:p>
            <a:pPr marL="95250" indent="-95250">
              <a:lnSpc>
                <a:spcPts val="2600"/>
              </a:lnSpc>
              <a:spcBef>
                <a:spcPct val="0"/>
              </a:spcBef>
              <a:buNone/>
              <a:defRPr/>
            </a:pPr>
            <a:r>
              <a:rPr lang="zh-CN" altLang="zh-CN" sz="24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10.虽然人的理性总喜欢追求明确和肯定，但是人的感情却往往向往不肯定。 　　</a:t>
            </a:r>
          </a:p>
          <a:p>
            <a:pPr marL="95250" indent="-95250">
              <a:lnSpc>
                <a:spcPts val="2600"/>
              </a:lnSpc>
              <a:spcBef>
                <a:spcPct val="0"/>
              </a:spcBef>
              <a:buNone/>
              <a:defRPr/>
            </a:pPr>
            <a:r>
              <a:rPr lang="zh-CN" altLang="zh-CN" sz="2400">
                <a:effectLst>
                  <a:outerShdw blurRad="38100" dist="38100" dir="2700000" algn="tl">
                    <a:srgbClr val="000000"/>
                  </a:outerShdw>
                </a:effectLst>
                <a:latin typeface="黑体" panose="02010609060101010101" pitchFamily="49" charset="-122"/>
                <a:ea typeface="黑体" panose="02010609060101010101" pitchFamily="49" charset="-122"/>
              </a:rPr>
              <a:t>11.战争无非是政治通过另一种手段的继续。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a:extLst>
              <a:ext uri="{FF2B5EF4-FFF2-40B4-BE49-F238E27FC236}">
                <a16:creationId xmlns:a16="http://schemas.microsoft.com/office/drawing/2014/main" id="{F535DED7-C5FD-4538-A395-ED110B35060F}"/>
              </a:ext>
            </a:extLst>
          </p:cNvPr>
          <p:cNvSpPr>
            <a:spLocks noChangeArrowheads="1"/>
          </p:cNvSpPr>
          <p:nvPr/>
        </p:nvSpPr>
        <p:spPr bwMode="auto">
          <a:xfrm>
            <a:off x="1774826" y="1952626"/>
            <a:ext cx="6913563" cy="720725"/>
          </a:xfrm>
          <a:prstGeom prst="roundRect">
            <a:avLst>
              <a:gd name="adj" fmla="val 16667"/>
            </a:avLst>
          </a:prstGeom>
          <a:solidFill>
            <a:schemeClr val="folHlink"/>
          </a:solidFill>
          <a:ln w="9525">
            <a:solidFill>
              <a:srgbClr val="000000"/>
            </a:solidFill>
            <a:round/>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buSzPct val="100000"/>
            </a:pPr>
            <a:r>
              <a:rPr lang="zh-CN" altLang="zh-CN" sz="3600" b="1">
                <a:solidFill>
                  <a:srgbClr val="FF3399"/>
                </a:solidFill>
                <a:ea typeface="黑体" panose="02010609060101010101" pitchFamily="49" charset="-122"/>
              </a:rPr>
              <a:t>（1）趋于全面认识的战争观</a:t>
            </a:r>
            <a:r>
              <a:rPr lang="zh-CN" altLang="zh-CN" sz="4000" b="1">
                <a:solidFill>
                  <a:srgbClr val="FF3399"/>
                </a:solidFill>
                <a:ea typeface="黑体" panose="02010609060101010101" pitchFamily="49" charset="-122"/>
              </a:rPr>
              <a:t> </a:t>
            </a:r>
          </a:p>
        </p:txBody>
      </p:sp>
      <p:sp>
        <p:nvSpPr>
          <p:cNvPr id="64515" name="Rectangle 3">
            <a:extLst>
              <a:ext uri="{FF2B5EF4-FFF2-40B4-BE49-F238E27FC236}">
                <a16:creationId xmlns:a16="http://schemas.microsoft.com/office/drawing/2014/main" id="{D612EE50-CAE7-4963-8634-87C1BA8A0314}"/>
              </a:ext>
            </a:extLst>
          </p:cNvPr>
          <p:cNvSpPr>
            <a:spLocks noGrp="1" noChangeArrowheads="1"/>
          </p:cNvSpPr>
          <p:nvPr>
            <p:ph type="body" idx="4294967295"/>
          </p:nvPr>
        </p:nvSpPr>
        <p:spPr>
          <a:xfrm>
            <a:off x="1449387" y="2838451"/>
            <a:ext cx="9147176" cy="2538413"/>
          </a:xfrm>
        </p:spPr>
        <p:txBody>
          <a:bodyPr/>
          <a:lstStyle/>
          <a:p>
            <a:pPr eaLnBrk="1" hangingPunct="1">
              <a:defRPr/>
            </a:pPr>
            <a:r>
              <a:rPr lang="zh-CN" altLang="zh-CN" b="1" dirty="0">
                <a:solidFill>
                  <a:srgbClr val="FFFF00"/>
                </a:solidFill>
                <a:latin typeface="黑体" panose="02010609060101010101" pitchFamily="49" charset="-122"/>
                <a:ea typeface="黑体" panose="02010609060101010101" pitchFamily="49" charset="-122"/>
              </a:rPr>
              <a:t>揭示了战争的起源</a:t>
            </a:r>
          </a:p>
          <a:p>
            <a:pPr eaLnBrk="1" hangingPunct="1">
              <a:buFont typeface="Wingdings" panose="05000000000000000000" pitchFamily="2" charset="2"/>
              <a:buNone/>
              <a:defRPr/>
            </a:pPr>
            <a:r>
              <a:rPr lang="zh-CN" altLang="zh-CN" b="1" dirty="0">
                <a:latin typeface="黑体" panose="02010609060101010101" pitchFamily="49" charset="-122"/>
                <a:ea typeface="黑体" panose="02010609060101010101" pitchFamily="49" charset="-122"/>
              </a:rPr>
              <a:t>    《吴子》： “凡兵之所起者有五：</a:t>
            </a:r>
            <a:r>
              <a:rPr lang="zh-CN" altLang="zh-CN" b="1" dirty="0">
                <a:solidFill>
                  <a:srgbClr val="FFFF00"/>
                </a:solidFill>
                <a:latin typeface="黑体" panose="02010609060101010101" pitchFamily="49" charset="-122"/>
                <a:ea typeface="黑体" panose="02010609060101010101" pitchFamily="49" charset="-122"/>
              </a:rPr>
              <a:t>一曰争名，</a:t>
            </a:r>
            <a:r>
              <a:rPr lang="zh-CN" altLang="zh-CN" b="1" dirty="0">
                <a:solidFill>
                  <a:srgbClr val="FF0000"/>
                </a:solidFill>
                <a:latin typeface="黑体" panose="02010609060101010101" pitchFamily="49" charset="-122"/>
                <a:ea typeface="黑体" panose="02010609060101010101" pitchFamily="49" charset="-122"/>
              </a:rPr>
              <a:t>二曰争利</a:t>
            </a:r>
            <a:r>
              <a:rPr lang="zh-CN" altLang="zh-CN" b="1" dirty="0">
                <a:latin typeface="黑体" panose="02010609060101010101" pitchFamily="49" charset="-122"/>
                <a:ea typeface="黑体" panose="02010609060101010101" pitchFamily="49" charset="-122"/>
              </a:rPr>
              <a:t>，</a:t>
            </a:r>
            <a:r>
              <a:rPr lang="zh-CN" altLang="zh-CN" b="1" dirty="0">
                <a:solidFill>
                  <a:srgbClr val="00FF00"/>
                </a:solidFill>
                <a:latin typeface="黑体" panose="02010609060101010101" pitchFamily="49" charset="-122"/>
                <a:ea typeface="黑体" panose="02010609060101010101" pitchFamily="49" charset="-122"/>
              </a:rPr>
              <a:t>三曰积恶</a:t>
            </a:r>
            <a:r>
              <a:rPr lang="zh-CN" altLang="zh-CN" b="1" dirty="0">
                <a:latin typeface="黑体" panose="02010609060101010101" pitchFamily="49" charset="-122"/>
                <a:ea typeface="黑体" panose="02010609060101010101" pitchFamily="49" charset="-122"/>
              </a:rPr>
              <a:t>，</a:t>
            </a:r>
            <a:r>
              <a:rPr lang="zh-CN" altLang="zh-CN" b="1" dirty="0">
                <a:solidFill>
                  <a:srgbClr val="FF9900"/>
                </a:solidFill>
                <a:latin typeface="黑体" panose="02010609060101010101" pitchFamily="49" charset="-122"/>
                <a:ea typeface="黑体" panose="02010609060101010101" pitchFamily="49" charset="-122"/>
              </a:rPr>
              <a:t>四曰内乱，</a:t>
            </a:r>
            <a:r>
              <a:rPr lang="zh-CN" altLang="zh-CN" b="1" dirty="0">
                <a:solidFill>
                  <a:srgbClr val="FF00FF"/>
                </a:solidFill>
                <a:latin typeface="黑体" panose="02010609060101010101" pitchFamily="49" charset="-122"/>
                <a:ea typeface="黑体" panose="02010609060101010101" pitchFamily="49" charset="-122"/>
              </a:rPr>
              <a:t>五曰因饥”</a:t>
            </a:r>
            <a:r>
              <a:rPr lang="zh-CN" altLang="zh-CN" b="1" dirty="0">
                <a:latin typeface="黑体" panose="02010609060101010101" pitchFamily="49" charset="-122"/>
                <a:ea typeface="黑体" panose="02010609060101010101" pitchFamily="49" charset="-122"/>
              </a:rPr>
              <a:t>。</a:t>
            </a:r>
            <a:r>
              <a:rPr lang="zh-CN" altLang="zh-CN" sz="3600" b="1" dirty="0">
                <a:latin typeface="黑体" panose="02010609060101010101" pitchFamily="49" charset="-122"/>
                <a:ea typeface="黑体" panose="02010609060101010101" pitchFamily="49" charset="-122"/>
              </a:rPr>
              <a:t> </a:t>
            </a:r>
            <a:endParaRPr lang="zh-CN" altLang="zh-CN"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65540" name="WordArt 4">
            <a:extLst>
              <a:ext uri="{FF2B5EF4-FFF2-40B4-BE49-F238E27FC236}">
                <a16:creationId xmlns:a16="http://schemas.microsoft.com/office/drawing/2014/main" id="{9708CD05-F419-4D69-BA50-F92430FC9B70}"/>
              </a:ext>
            </a:extLst>
          </p:cNvPr>
          <p:cNvSpPr>
            <a:spLocks noChangeArrowheads="1" noChangeShapeType="1" noTextEdit="1"/>
          </p:cNvSpPr>
          <p:nvPr/>
        </p:nvSpPr>
        <p:spPr bwMode="auto">
          <a:xfrm>
            <a:off x="1847851" y="1268413"/>
            <a:ext cx="2303463" cy="5762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FFFF"/>
                </a:solidFill>
                <a:latin typeface="黑体" panose="02010609060101010101" pitchFamily="49" charset="-122"/>
                <a:ea typeface="黑体" panose="02010609060101010101" pitchFamily="49" charset="-122"/>
              </a:rPr>
              <a:t>主要内容</a:t>
            </a:r>
          </a:p>
        </p:txBody>
      </p:sp>
      <p:grpSp>
        <p:nvGrpSpPr>
          <p:cNvPr id="65541" name="Group 5">
            <a:extLst>
              <a:ext uri="{FF2B5EF4-FFF2-40B4-BE49-F238E27FC236}">
                <a16:creationId xmlns:a16="http://schemas.microsoft.com/office/drawing/2014/main" id="{2029C7E7-0F82-42F0-94BF-F7BE34212D59}"/>
              </a:ext>
            </a:extLst>
          </p:cNvPr>
          <p:cNvGrpSpPr>
            <a:grpSpLocks/>
          </p:cNvGrpSpPr>
          <p:nvPr/>
        </p:nvGrpSpPr>
        <p:grpSpPr bwMode="auto">
          <a:xfrm>
            <a:off x="1524000" y="1"/>
            <a:ext cx="9144000" cy="1052513"/>
            <a:chOff x="0" y="0"/>
            <a:chExt cx="5760" cy="663"/>
          </a:xfrm>
        </p:grpSpPr>
        <p:sp>
          <p:nvSpPr>
            <p:cNvPr id="65544" name="Line 6">
              <a:extLst>
                <a:ext uri="{FF2B5EF4-FFF2-40B4-BE49-F238E27FC236}">
                  <a16:creationId xmlns:a16="http://schemas.microsoft.com/office/drawing/2014/main" id="{8D25F736-DD69-40ED-9D7F-7A23E9152C20}"/>
                </a:ext>
              </a:extLst>
            </p:cNvPr>
            <p:cNvSpPr>
              <a:spLocks noChangeShapeType="1"/>
            </p:cNvSpPr>
            <p:nvPr/>
          </p:nvSpPr>
          <p:spPr bwMode="auto">
            <a:xfrm>
              <a:off x="0" y="663"/>
              <a:ext cx="5760"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Rectangle 7">
              <a:extLst>
                <a:ext uri="{FF2B5EF4-FFF2-40B4-BE49-F238E27FC236}">
                  <a16:creationId xmlns:a16="http://schemas.microsoft.com/office/drawing/2014/main" id="{FF8817DD-C90B-4550-AEC7-F48486D16BEF}"/>
                </a:ext>
              </a:extLst>
            </p:cNvPr>
            <p:cNvSpPr>
              <a:spLocks noChangeArrowheads="1"/>
            </p:cNvSpPr>
            <p:nvPr/>
          </p:nvSpPr>
          <p:spPr bwMode="auto">
            <a:xfrm>
              <a:off x="526" y="0"/>
              <a:ext cx="4940"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buSzPct val="100000"/>
              </a:pPr>
              <a:r>
                <a:rPr lang="zh-CN" altLang="zh-CN" sz="3600">
                  <a:solidFill>
                    <a:schemeClr val="tx2"/>
                  </a:solidFill>
                  <a:ea typeface="黑体" panose="02010609060101010101" pitchFamily="49" charset="-122"/>
                </a:rPr>
                <a:t>二、中国古代军事思想之发展历程</a:t>
              </a:r>
            </a:p>
          </p:txBody>
        </p:sp>
      </p:grpSp>
      <p:sp>
        <p:nvSpPr>
          <p:cNvPr id="2" name="文本框 1">
            <a:extLst>
              <a:ext uri="{FF2B5EF4-FFF2-40B4-BE49-F238E27FC236}">
                <a16:creationId xmlns:a16="http://schemas.microsoft.com/office/drawing/2014/main" id="{06DF0662-47E2-48FC-B5D5-9A813C8378F0}"/>
              </a:ext>
            </a:extLst>
          </p:cNvPr>
          <p:cNvSpPr txBox="1">
            <a:spLocks noChangeArrowheads="1"/>
          </p:cNvSpPr>
          <p:nvPr/>
        </p:nvSpPr>
        <p:spPr bwMode="auto">
          <a:xfrm>
            <a:off x="1800226" y="4614863"/>
            <a:ext cx="8337550" cy="828675"/>
          </a:xfrm>
          <a:prstGeom prst="rect">
            <a:avLst/>
          </a:prstGeom>
          <a:solidFill>
            <a:schemeClr val="tx1"/>
          </a:solid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sz="2400" dirty="0">
                <a:solidFill>
                  <a:srgbClr val="FFFF00"/>
                </a:solidFill>
                <a:latin typeface="华文行楷" panose="02010800040101010101" pitchFamily="2" charset="-122"/>
                <a:ea typeface="华文行楷" panose="02010800040101010101" pitchFamily="2" charset="-122"/>
              </a:rPr>
              <a:t>今天，危机原因有，金融危机</a:t>
            </a:r>
            <a:r>
              <a:rPr lang="en-US" altLang="zh-CN" sz="2400" dirty="0">
                <a:solidFill>
                  <a:srgbClr val="FFFF00"/>
                </a:solidFill>
                <a:latin typeface="华文行楷" panose="02010800040101010101" pitchFamily="2" charset="-122"/>
                <a:ea typeface="华文行楷" panose="02010800040101010101" pitchFamily="2" charset="-122"/>
              </a:rPr>
              <a:t>-</a:t>
            </a:r>
            <a:r>
              <a:rPr lang="zh-CN" altLang="en-US" sz="2400" dirty="0">
                <a:solidFill>
                  <a:srgbClr val="FFFF00"/>
                </a:solidFill>
                <a:latin typeface="华文行楷" panose="02010800040101010101" pitchFamily="2" charset="-122"/>
                <a:ea typeface="华文行楷" panose="02010800040101010101" pitchFamily="2" charset="-122"/>
              </a:rPr>
              <a:t>经济危机</a:t>
            </a:r>
            <a:r>
              <a:rPr lang="en-US" altLang="zh-CN" sz="2400" dirty="0">
                <a:solidFill>
                  <a:srgbClr val="FFFF00"/>
                </a:solidFill>
                <a:latin typeface="华文行楷" panose="02010800040101010101" pitchFamily="2" charset="-122"/>
                <a:ea typeface="华文行楷" panose="02010800040101010101" pitchFamily="2" charset="-122"/>
              </a:rPr>
              <a:t>-</a:t>
            </a:r>
            <a:r>
              <a:rPr lang="zh-CN" altLang="en-US" sz="2400" dirty="0">
                <a:solidFill>
                  <a:srgbClr val="FFFF00"/>
                </a:solidFill>
                <a:latin typeface="华文行楷" panose="02010800040101010101" pitchFamily="2" charset="-122"/>
                <a:ea typeface="华文行楷" panose="02010800040101010101" pitchFamily="2" charset="-122"/>
              </a:rPr>
              <a:t>政治危机</a:t>
            </a:r>
            <a:r>
              <a:rPr lang="en-US" altLang="zh-CN" sz="2400" dirty="0">
                <a:solidFill>
                  <a:srgbClr val="FFFF00"/>
                </a:solidFill>
                <a:latin typeface="华文行楷" panose="02010800040101010101" pitchFamily="2" charset="-122"/>
                <a:ea typeface="华文行楷" panose="02010800040101010101" pitchFamily="2" charset="-122"/>
              </a:rPr>
              <a:t>-</a:t>
            </a:r>
            <a:r>
              <a:rPr lang="zh-CN" altLang="en-US" sz="2400" dirty="0">
                <a:solidFill>
                  <a:srgbClr val="FFFF00"/>
                </a:solidFill>
                <a:latin typeface="华文行楷" panose="02010800040101010101" pitchFamily="2" charset="-122"/>
                <a:ea typeface="华文行楷" panose="02010800040101010101" pitchFamily="2" charset="-122"/>
              </a:rPr>
              <a:t>文明冲突</a:t>
            </a:r>
            <a:r>
              <a:rPr lang="en-US" altLang="zh-CN" sz="2400" dirty="0">
                <a:solidFill>
                  <a:srgbClr val="FFFF00"/>
                </a:solidFill>
                <a:latin typeface="华文行楷" panose="02010800040101010101" pitchFamily="2" charset="-122"/>
                <a:ea typeface="华文行楷" panose="02010800040101010101" pitchFamily="2" charset="-122"/>
              </a:rPr>
              <a:t>-</a:t>
            </a:r>
            <a:r>
              <a:rPr lang="zh-CN" altLang="en-US" sz="2400" dirty="0">
                <a:solidFill>
                  <a:srgbClr val="FFFF00"/>
                </a:solidFill>
                <a:latin typeface="华文行楷" panose="02010800040101010101" pitchFamily="2" charset="-122"/>
                <a:ea typeface="华文行楷" panose="02010800040101010101" pitchFamily="2" charset="-122"/>
              </a:rPr>
              <a:t>种族矛盾</a:t>
            </a:r>
            <a:r>
              <a:rPr lang="en-US" altLang="zh-CN" sz="2400" dirty="0">
                <a:solidFill>
                  <a:srgbClr val="FFFF00"/>
                </a:solidFill>
                <a:latin typeface="华文行楷" panose="02010800040101010101" pitchFamily="2" charset="-122"/>
                <a:ea typeface="华文行楷" panose="02010800040101010101" pitchFamily="2" charset="-122"/>
              </a:rPr>
              <a:t>-</a:t>
            </a:r>
            <a:r>
              <a:rPr lang="zh-CN" altLang="en-US" sz="2400" dirty="0">
                <a:solidFill>
                  <a:srgbClr val="FFFF00"/>
                </a:solidFill>
                <a:latin typeface="华文行楷" panose="02010800040101010101" pitchFamily="2" charset="-122"/>
                <a:ea typeface="华文行楷" panose="02010800040101010101" pitchFamily="2" charset="-122"/>
              </a:rPr>
              <a:t>暴力对抗。</a:t>
            </a:r>
          </a:p>
        </p:txBody>
      </p:sp>
      <p:sp>
        <p:nvSpPr>
          <p:cNvPr id="3" name="文本框 2">
            <a:extLst>
              <a:ext uri="{FF2B5EF4-FFF2-40B4-BE49-F238E27FC236}">
                <a16:creationId xmlns:a16="http://schemas.microsoft.com/office/drawing/2014/main" id="{F8933DC3-7D4B-48BB-8960-39CE6B6B10B7}"/>
              </a:ext>
            </a:extLst>
          </p:cNvPr>
          <p:cNvSpPr txBox="1">
            <a:spLocks noChangeArrowheads="1"/>
          </p:cNvSpPr>
          <p:nvPr/>
        </p:nvSpPr>
        <p:spPr bwMode="auto">
          <a:xfrm>
            <a:off x="1800226" y="5510213"/>
            <a:ext cx="8251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sz="2400">
                <a:latin typeface="华文行楷" panose="02010800040101010101" pitchFamily="2" charset="-122"/>
                <a:ea typeface="华文行楷" panose="02010800040101010101" pitchFamily="2" charset="-122"/>
              </a:rPr>
              <a:t>走出危机的路径，新技术革命、新市场开拓、新制度及新的生产组织方式、战争。</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687B19C-1D48-4C7D-B438-720AD61FDCF5}"/>
              </a:ext>
            </a:extLst>
          </p:cNvPr>
          <p:cNvSpPr>
            <a:spLocks noGrp="1" noChangeArrowheads="1"/>
          </p:cNvSpPr>
          <p:nvPr>
            <p:ph type="body" idx="4294967295"/>
          </p:nvPr>
        </p:nvSpPr>
        <p:spPr>
          <a:xfrm>
            <a:off x="1524001" y="1628775"/>
            <a:ext cx="8964613" cy="4103688"/>
          </a:xfrm>
        </p:spPr>
        <p:txBody>
          <a:bodyPr/>
          <a:lstStyle/>
          <a:p>
            <a:pPr eaLnBrk="1" hangingPunct="1"/>
            <a:r>
              <a:rPr lang="zh-CN" altLang="zh-CN" sz="3600" b="1">
                <a:solidFill>
                  <a:srgbClr val="FFFF00"/>
                </a:solidFill>
                <a:latin typeface="黑体" panose="02010609060101010101" pitchFamily="49" charset="-122"/>
                <a:ea typeface="黑体" panose="02010609060101010101" pitchFamily="49" charset="-122"/>
              </a:rPr>
              <a:t>初步区分了战争的性质</a:t>
            </a:r>
          </a:p>
          <a:p>
            <a:pPr eaLnBrk="1" hangingPunct="1">
              <a:buFont typeface="Wingdings" panose="05000000000000000000" pitchFamily="2" charset="2"/>
              <a:buNone/>
            </a:pPr>
            <a:r>
              <a:rPr lang="zh-CN" altLang="zh-CN" sz="3600" b="1">
                <a:latin typeface="黑体" panose="02010609060101010101" pitchFamily="49" charset="-122"/>
                <a:ea typeface="黑体" panose="02010609060101010101" pitchFamily="49" charset="-122"/>
              </a:rPr>
              <a:t>    《司马法》：“是故杀人安人，杀之可也；攻其国，爱其民，攻之可也；以战止战，虽战可也”。</a:t>
            </a:r>
          </a:p>
          <a:p>
            <a:pPr eaLnBrk="1" hangingPunct="1">
              <a:buFont typeface="Wingdings" panose="05000000000000000000" pitchFamily="2" charset="2"/>
              <a:buNone/>
            </a:pPr>
            <a:r>
              <a:rPr lang="zh-CN" altLang="zh-CN" sz="3600" b="1">
                <a:latin typeface="黑体" panose="02010609060101010101" pitchFamily="49" charset="-122"/>
                <a:ea typeface="黑体" panose="02010609060101010101" pitchFamily="49" charset="-122"/>
              </a:rPr>
              <a:t>    《尉缭子》：“故兵者，所以诛暴乱、禁不义也”。</a:t>
            </a:r>
          </a:p>
        </p:txBody>
      </p:sp>
      <p:grpSp>
        <p:nvGrpSpPr>
          <p:cNvPr id="66563" name="Group 3">
            <a:extLst>
              <a:ext uri="{FF2B5EF4-FFF2-40B4-BE49-F238E27FC236}">
                <a16:creationId xmlns:a16="http://schemas.microsoft.com/office/drawing/2014/main" id="{4F5F7B9A-55CC-407B-AB51-FCCF5A597DEE}"/>
              </a:ext>
            </a:extLst>
          </p:cNvPr>
          <p:cNvGrpSpPr>
            <a:grpSpLocks/>
          </p:cNvGrpSpPr>
          <p:nvPr/>
        </p:nvGrpSpPr>
        <p:grpSpPr bwMode="auto">
          <a:xfrm>
            <a:off x="1524000" y="71439"/>
            <a:ext cx="9144000" cy="981075"/>
            <a:chOff x="0" y="45"/>
            <a:chExt cx="5760" cy="618"/>
          </a:xfrm>
        </p:grpSpPr>
        <p:sp>
          <p:nvSpPr>
            <p:cNvPr id="66564" name="Line 4">
              <a:extLst>
                <a:ext uri="{FF2B5EF4-FFF2-40B4-BE49-F238E27FC236}">
                  <a16:creationId xmlns:a16="http://schemas.microsoft.com/office/drawing/2014/main" id="{95308A3D-0593-4576-870C-C917D92A1116}"/>
                </a:ext>
              </a:extLst>
            </p:cNvPr>
            <p:cNvSpPr>
              <a:spLocks noChangeShapeType="1"/>
            </p:cNvSpPr>
            <p:nvPr/>
          </p:nvSpPr>
          <p:spPr bwMode="auto">
            <a:xfrm>
              <a:off x="0" y="663"/>
              <a:ext cx="5760"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5" name="Rectangle 5">
              <a:extLst>
                <a:ext uri="{FF2B5EF4-FFF2-40B4-BE49-F238E27FC236}">
                  <a16:creationId xmlns:a16="http://schemas.microsoft.com/office/drawing/2014/main" id="{CD452F52-ABF7-4932-BA2F-FE67F397E853}"/>
                </a:ext>
              </a:extLst>
            </p:cNvPr>
            <p:cNvSpPr>
              <a:spLocks noChangeArrowheads="1"/>
            </p:cNvSpPr>
            <p:nvPr/>
          </p:nvSpPr>
          <p:spPr bwMode="auto">
            <a:xfrm>
              <a:off x="720" y="45"/>
              <a:ext cx="4490"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buSzPct val="100000"/>
              </a:pPr>
              <a:r>
                <a:rPr lang="zh-CN" altLang="zh-CN" sz="3600">
                  <a:solidFill>
                    <a:schemeClr val="tx2"/>
                  </a:solidFill>
                  <a:ea typeface="黑体" panose="02010609060101010101" pitchFamily="49" charset="-122"/>
                </a:rPr>
                <a:t>二、中国古代军事思想之发展历程</a:t>
              </a:r>
            </a:p>
          </p:txBody>
        </p:sp>
      </p:gr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6D206E8-6DAE-4118-8F5F-98A3BA6495F5}"/>
              </a:ext>
            </a:extLst>
          </p:cNvPr>
          <p:cNvSpPr>
            <a:spLocks noChangeArrowheads="1"/>
          </p:cNvSpPr>
          <p:nvPr/>
        </p:nvSpPr>
        <p:spPr bwMode="auto">
          <a:xfrm>
            <a:off x="1847850" y="1517650"/>
            <a:ext cx="84963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ts val="3700"/>
              </a:lnSpc>
              <a:buSzPct val="100000"/>
            </a:pPr>
            <a:r>
              <a:rPr lang="zh-CN" altLang="zh-CN" sz="2800" b="0">
                <a:solidFill>
                  <a:srgbClr val="660033"/>
                </a:solidFill>
                <a:latin typeface="方正大黑简体" pitchFamily="2" charset="-122"/>
                <a:ea typeface="方正大黑简体" pitchFamily="2" charset="-122"/>
              </a:rPr>
              <a:t>   </a:t>
            </a:r>
            <a:r>
              <a:rPr lang="zh-CN" altLang="zh-CN" sz="2800">
                <a:solidFill>
                  <a:srgbClr val="0066FF"/>
                </a:solidFill>
                <a:latin typeface="黑体" panose="02010609060101010101" pitchFamily="49" charset="-122"/>
                <a:ea typeface="黑体" panose="02010609060101010101" pitchFamily="49" charset="-122"/>
              </a:rPr>
              <a:t>了解我国国防历史和国防建设的现状及其发展趋势，熟悉国防法规和国防政策的基本内容，明确我军的性质、任务和军队建设指导思想，掌握国防建设和国防动员的主要内容，增强依法建设国防的观念。 </a:t>
            </a:r>
          </a:p>
        </p:txBody>
      </p:sp>
      <p:pic>
        <p:nvPicPr>
          <p:cNvPr id="15363" name="Picture 3" descr="E:\教研室\上课\钟苏红课件\目的.png">
            <a:extLst>
              <a:ext uri="{FF2B5EF4-FFF2-40B4-BE49-F238E27FC236}">
                <a16:creationId xmlns:a16="http://schemas.microsoft.com/office/drawing/2014/main" id="{B1FBB9E5-732E-4B10-84C1-2B070F44E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739" t="30145" r="55132" b="57352"/>
          <a:stretch>
            <a:fillRect/>
          </a:stretch>
        </p:blipFill>
        <p:spPr bwMode="auto">
          <a:xfrm>
            <a:off x="1847850" y="676275"/>
            <a:ext cx="3106738"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4">
            <a:extLst>
              <a:ext uri="{FF2B5EF4-FFF2-40B4-BE49-F238E27FC236}">
                <a16:creationId xmlns:a16="http://schemas.microsoft.com/office/drawing/2014/main" id="{7457E3E9-69D7-4308-AD77-46FB1183D79B}"/>
              </a:ext>
            </a:extLst>
          </p:cNvPr>
          <p:cNvSpPr txBox="1">
            <a:spLocks noChangeArrowheads="1"/>
          </p:cNvSpPr>
          <p:nvPr/>
        </p:nvSpPr>
        <p:spPr bwMode="auto">
          <a:xfrm>
            <a:off x="8439150" y="62214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3</a:t>
            </a:r>
          </a:p>
        </p:txBody>
      </p:sp>
      <p:sp>
        <p:nvSpPr>
          <p:cNvPr id="15365" name="Text Box 5">
            <a:extLst>
              <a:ext uri="{FF2B5EF4-FFF2-40B4-BE49-F238E27FC236}">
                <a16:creationId xmlns:a16="http://schemas.microsoft.com/office/drawing/2014/main" id="{E19BE223-9FBE-4127-8EDD-F55915CD2C5C}"/>
              </a:ext>
            </a:extLst>
          </p:cNvPr>
          <p:cNvSpPr txBox="1">
            <a:spLocks noChangeArrowheads="1"/>
          </p:cNvSpPr>
          <p:nvPr/>
        </p:nvSpPr>
        <p:spPr bwMode="auto">
          <a:xfrm>
            <a:off x="1703389" y="4943476"/>
            <a:ext cx="8785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200" b="0">
                <a:latin typeface="华文行楷" panose="02010800040101010101" pitchFamily="2" charset="-122"/>
                <a:ea typeface="华文行楷" panose="02010800040101010101" pitchFamily="2" charset="-122"/>
              </a:rPr>
              <a:t>        用知识与科技武装自己，用</a:t>
            </a:r>
            <a:r>
              <a:rPr lang="zh-CN" altLang="en-US" sz="3200" b="0">
                <a:latin typeface="华文行楷" panose="02010800040101010101" pitchFamily="2" charset="-122"/>
                <a:ea typeface="华文行楷" panose="02010800040101010101" pitchFamily="2" charset="-122"/>
              </a:rPr>
              <a:t>道德确定方向</a:t>
            </a:r>
            <a:r>
              <a:rPr lang="zh-CN" altLang="zh-CN" sz="3200" b="0">
                <a:latin typeface="华文行楷" panose="02010800040101010101" pitchFamily="2" charset="-122"/>
                <a:ea typeface="华文行楷" panose="02010800040101010101" pitchFamily="2" charset="-122"/>
              </a:rPr>
              <a:t>，塑造英雄主义和尚武精神，装扮我们鲜活的生命。</a:t>
            </a:r>
          </a:p>
        </p:txBody>
      </p:sp>
      <p:sp>
        <p:nvSpPr>
          <p:cNvPr id="15366" name="Text Box 6">
            <a:extLst>
              <a:ext uri="{FF2B5EF4-FFF2-40B4-BE49-F238E27FC236}">
                <a16:creationId xmlns:a16="http://schemas.microsoft.com/office/drawing/2014/main" id="{A704534F-AA45-40C6-8C22-8A45532B769A}"/>
              </a:ext>
            </a:extLst>
          </p:cNvPr>
          <p:cNvSpPr txBox="1">
            <a:spLocks noChangeArrowheads="1"/>
          </p:cNvSpPr>
          <p:nvPr/>
        </p:nvSpPr>
        <p:spPr bwMode="auto">
          <a:xfrm>
            <a:off x="1992313" y="4367214"/>
            <a:ext cx="8496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buSzPct val="100000"/>
            </a:pPr>
            <a:r>
              <a:rPr lang="zh-CN" altLang="zh-CN" sz="3200" b="0">
                <a:solidFill>
                  <a:srgbClr val="FF0000"/>
                </a:solidFill>
                <a:latin typeface="华文琥珀" panose="02010800040101010101" pitchFamily="2" charset="-122"/>
                <a:ea typeface="华文琥珀" panose="02010800040101010101" pitchFamily="2" charset="-122"/>
              </a:rPr>
              <a:t>忘记过去的苦难，可能招致未来的灾难。</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5363">
                                            <p:bg/>
                                          </p:spTgt>
                                        </p:tgtEl>
                                        <p:attrNameLst>
                                          <p:attrName>style.visibility</p:attrName>
                                        </p:attrNameLst>
                                      </p:cBhvr>
                                      <p:to>
                                        <p:strVal val="visible"/>
                                      </p:to>
                                    </p:set>
                                    <p:animEffect transition="in" filter="slide(fromLeft)">
                                      <p:cBhvr>
                                        <p:cTn id="7" dur="500"/>
                                        <p:tgtEl>
                                          <p:spTgt spid="1536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 calcmode="lin" valueType="num">
                                      <p:cBhvr additive="base">
                                        <p:cTn id="12" dur="500" fill="hold"/>
                                        <p:tgtEl>
                                          <p:spTgt spid="15366"/>
                                        </p:tgtEl>
                                        <p:attrNameLst>
                                          <p:attrName>ppt_x</p:attrName>
                                        </p:attrNameLst>
                                      </p:cBhvr>
                                      <p:tavLst>
                                        <p:tav tm="0">
                                          <p:val>
                                            <p:strVal val="1+#ppt_w/2"/>
                                          </p:val>
                                        </p:tav>
                                        <p:tav tm="100000">
                                          <p:val>
                                            <p:strVal val="#ppt_x"/>
                                          </p:val>
                                        </p:tav>
                                      </p:tavLst>
                                    </p:anim>
                                    <p:anim calcmode="lin" valueType="num">
                                      <p:cBhvr additive="base">
                                        <p:cTn id="13"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5365"/>
                                        </p:tgtEl>
                                        <p:attrNameLst>
                                          <p:attrName>style.visibility</p:attrName>
                                        </p:attrNameLst>
                                      </p:cBhvr>
                                      <p:to>
                                        <p:strVal val="visible"/>
                                      </p:to>
                                    </p:set>
                                    <p:animEffect transition="in" filter="checkerboard(across)">
                                      <p:cBhvr>
                                        <p:cTn id="18"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6"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9959DEE-3EF2-4DFE-96F6-DE0EF77B1061}"/>
              </a:ext>
            </a:extLst>
          </p:cNvPr>
          <p:cNvSpPr>
            <a:spLocks noGrp="1" noChangeArrowheads="1"/>
          </p:cNvSpPr>
          <p:nvPr>
            <p:ph type="body" idx="4294967295"/>
          </p:nvPr>
        </p:nvSpPr>
        <p:spPr>
          <a:xfrm>
            <a:off x="1703389" y="1412875"/>
            <a:ext cx="8713787" cy="4897438"/>
          </a:xfrm>
        </p:spPr>
        <p:txBody>
          <a:bodyPr/>
          <a:lstStyle/>
          <a:p>
            <a:pPr eaLnBrk="1" hangingPunct="1"/>
            <a:r>
              <a:rPr lang="zh-CN" altLang="zh-CN" sz="3600" b="1">
                <a:solidFill>
                  <a:srgbClr val="FFFF00"/>
                </a:solidFill>
                <a:latin typeface="黑体" panose="02010609060101010101" pitchFamily="49" charset="-122"/>
                <a:ea typeface="黑体" panose="02010609060101010101" pitchFamily="49" charset="-122"/>
              </a:rPr>
              <a:t>提出了战争的目的在于实现兼并与统一，主张“以战止战”</a:t>
            </a:r>
          </a:p>
          <a:p>
            <a:pPr eaLnBrk="1" hangingPunct="1"/>
            <a:r>
              <a:rPr lang="zh-CN" altLang="zh-CN" sz="3600" b="1">
                <a:solidFill>
                  <a:srgbClr val="FFFF00"/>
                </a:solidFill>
                <a:latin typeface="黑体" panose="02010609060101010101" pitchFamily="49" charset="-122"/>
                <a:ea typeface="黑体" panose="02010609060101010101" pitchFamily="49" charset="-122"/>
              </a:rPr>
              <a:t>指明了战争与政治的关系</a:t>
            </a:r>
          </a:p>
          <a:p>
            <a:pPr eaLnBrk="1" hangingPunct="1">
              <a:buClrTx/>
              <a:buSzPct val="100000"/>
            </a:pPr>
            <a:r>
              <a:rPr lang="zh-CN" altLang="zh-CN" sz="3600" b="1">
                <a:solidFill>
                  <a:srgbClr val="FF0000"/>
                </a:solidFill>
                <a:latin typeface="黑体" panose="02010609060101010101" pitchFamily="49" charset="-122"/>
                <a:ea typeface="黑体" panose="02010609060101010101" pitchFamily="49" charset="-122"/>
              </a:rPr>
              <a:t>《尉缭子》：“兵者，以武为植，文为种；武为表，文为里,能审此二者，知胜败矣。”</a:t>
            </a:r>
            <a:r>
              <a:rPr lang="zh-CN" altLang="zh-CN" sz="3600" b="1">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zh-CN" altLang="zh-CN" sz="3600" b="1">
                <a:latin typeface="黑体" panose="02010609060101010101" pitchFamily="49" charset="-122"/>
                <a:ea typeface="黑体" panose="02010609060101010101" pitchFamily="49" charset="-122"/>
              </a:rPr>
              <a:t> 《吴子》：“内修文德，外治武备”。</a:t>
            </a:r>
          </a:p>
        </p:txBody>
      </p:sp>
      <p:grpSp>
        <p:nvGrpSpPr>
          <p:cNvPr id="67587" name="Group 3">
            <a:extLst>
              <a:ext uri="{FF2B5EF4-FFF2-40B4-BE49-F238E27FC236}">
                <a16:creationId xmlns:a16="http://schemas.microsoft.com/office/drawing/2014/main" id="{93E4327E-0798-4799-955B-EF11E736B65B}"/>
              </a:ext>
            </a:extLst>
          </p:cNvPr>
          <p:cNvGrpSpPr>
            <a:grpSpLocks/>
          </p:cNvGrpSpPr>
          <p:nvPr/>
        </p:nvGrpSpPr>
        <p:grpSpPr bwMode="auto">
          <a:xfrm>
            <a:off x="1524000" y="1"/>
            <a:ext cx="9144000" cy="1052513"/>
            <a:chOff x="0" y="0"/>
            <a:chExt cx="5760" cy="663"/>
          </a:xfrm>
        </p:grpSpPr>
        <p:sp>
          <p:nvSpPr>
            <p:cNvPr id="67588" name="Line 4">
              <a:extLst>
                <a:ext uri="{FF2B5EF4-FFF2-40B4-BE49-F238E27FC236}">
                  <a16:creationId xmlns:a16="http://schemas.microsoft.com/office/drawing/2014/main" id="{762DE631-8B5C-4C4E-A053-C4F9CC85DDB3}"/>
                </a:ext>
              </a:extLst>
            </p:cNvPr>
            <p:cNvSpPr>
              <a:spLocks noChangeShapeType="1"/>
            </p:cNvSpPr>
            <p:nvPr/>
          </p:nvSpPr>
          <p:spPr bwMode="auto">
            <a:xfrm>
              <a:off x="0" y="663"/>
              <a:ext cx="5760"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9" name="Rectangle 5">
              <a:extLst>
                <a:ext uri="{FF2B5EF4-FFF2-40B4-BE49-F238E27FC236}">
                  <a16:creationId xmlns:a16="http://schemas.microsoft.com/office/drawing/2014/main" id="{AB74DFF5-A7BC-4742-8F23-078FA8BC9025}"/>
                </a:ext>
              </a:extLst>
            </p:cNvPr>
            <p:cNvSpPr>
              <a:spLocks noChangeArrowheads="1"/>
            </p:cNvSpPr>
            <p:nvPr/>
          </p:nvSpPr>
          <p:spPr bwMode="auto">
            <a:xfrm>
              <a:off x="683" y="0"/>
              <a:ext cx="4782"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buSzPct val="100000"/>
              </a:pPr>
              <a:r>
                <a:rPr lang="zh-CN" altLang="zh-CN" sz="3600">
                  <a:solidFill>
                    <a:schemeClr val="tx2"/>
                  </a:solidFill>
                  <a:ea typeface="黑体" panose="02010609060101010101" pitchFamily="49" charset="-122"/>
                </a:rPr>
                <a:t>二、中国古代军事思想之发展历程</a:t>
              </a:r>
            </a:p>
          </p:txBody>
        </p:sp>
      </p:gr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3360A63-CE9C-4200-B26D-B6EC60C01D93}"/>
              </a:ext>
            </a:extLst>
          </p:cNvPr>
          <p:cNvSpPr>
            <a:spLocks noGrp="1" noChangeArrowheads="1"/>
          </p:cNvSpPr>
          <p:nvPr>
            <p:ph type="title"/>
          </p:nvPr>
        </p:nvSpPr>
        <p:spPr>
          <a:xfrm>
            <a:off x="2173288" y="1196975"/>
            <a:ext cx="7772400" cy="863600"/>
          </a:xfrm>
        </p:spPr>
        <p:txBody>
          <a:bodyPr/>
          <a:lstStyle/>
          <a:p>
            <a:r>
              <a:rPr lang="zh-CN" altLang="zh-CN" b="1">
                <a:solidFill>
                  <a:srgbClr val="FF0000"/>
                </a:solidFill>
                <a:latin typeface="华文中宋" panose="02010600040101010101" pitchFamily="2" charset="-122"/>
                <a:ea typeface="华文中宋" panose="02010600040101010101" pitchFamily="2" charset="-122"/>
              </a:rPr>
              <a:t>中国依靠什么赢得竞争优势？</a:t>
            </a:r>
          </a:p>
        </p:txBody>
      </p:sp>
      <p:sp>
        <p:nvSpPr>
          <p:cNvPr id="17411" name="Rectangle 3">
            <a:extLst>
              <a:ext uri="{FF2B5EF4-FFF2-40B4-BE49-F238E27FC236}">
                <a16:creationId xmlns:a16="http://schemas.microsoft.com/office/drawing/2014/main" id="{AC89776A-F67A-4163-93C1-3B65E92361CE}"/>
              </a:ext>
            </a:extLst>
          </p:cNvPr>
          <p:cNvSpPr>
            <a:spLocks noGrp="1" noChangeArrowheads="1"/>
          </p:cNvSpPr>
          <p:nvPr>
            <p:ph idx="1"/>
          </p:nvPr>
        </p:nvSpPr>
        <p:spPr>
          <a:xfrm>
            <a:off x="1631950" y="2205038"/>
            <a:ext cx="8928100" cy="4248150"/>
          </a:xfrm>
        </p:spPr>
        <p:txBody>
          <a:bodyPr/>
          <a:lstStyle/>
          <a:p>
            <a:pPr>
              <a:buFont typeface="Wingdings" panose="05000000000000000000" pitchFamily="2" charset="2"/>
              <a:buChar char=""/>
            </a:pPr>
            <a:r>
              <a:rPr lang="zh-CN" altLang="zh-CN">
                <a:latin typeface="黑体" panose="02010609060101010101" pitchFamily="49" charset="-122"/>
                <a:ea typeface="黑体" panose="02010609060101010101" pitchFamily="49" charset="-122"/>
              </a:rPr>
              <a:t>外层空间、网络空间和海洋空间等曾经是无</a:t>
            </a:r>
            <a:r>
              <a:rPr lang="zh-CN" altLang="en-US">
                <a:latin typeface="黑体" panose="02010609060101010101" pitchFamily="49" charset="-122"/>
                <a:ea typeface="黑体" panose="02010609060101010101" pitchFamily="49" charset="-122"/>
              </a:rPr>
              <a:t>人</a:t>
            </a:r>
            <a:r>
              <a:rPr lang="zh-CN" altLang="zh-CN">
                <a:latin typeface="黑体" panose="02010609060101010101" pitchFamily="49" charset="-122"/>
                <a:ea typeface="黑体" panose="02010609060101010101" pitchFamily="49" charset="-122"/>
              </a:rPr>
              <a:t>争议的领土，现在却成为国际博弈的主战场。</a:t>
            </a:r>
          </a:p>
          <a:p>
            <a:pPr>
              <a:buFont typeface="Wingdings" panose="05000000000000000000" pitchFamily="2" charset="2"/>
              <a:buChar char=""/>
            </a:pPr>
            <a:r>
              <a:rPr lang="zh-CN" altLang="zh-CN" b="1">
                <a:solidFill>
                  <a:srgbClr val="800000"/>
                </a:solidFill>
                <a:latin typeface="华文中宋" panose="02010600040101010101" pitchFamily="2" charset="-122"/>
                <a:ea typeface="华文中宋" panose="02010600040101010101" pitchFamily="2" charset="-122"/>
              </a:rPr>
              <a:t>货币战争、基因战争、粮食战争和资源战争</a:t>
            </a:r>
            <a:r>
              <a:rPr lang="zh-CN" altLang="zh-CN" b="1">
                <a:latin typeface="华文中宋" panose="02010600040101010101" pitchFamily="2" charset="-122"/>
                <a:ea typeface="华文中宋" panose="02010600040101010101" pitchFamily="2" charset="-122"/>
              </a:rPr>
              <a:t>正在残酷进行。</a:t>
            </a:r>
          </a:p>
          <a:p>
            <a:pPr>
              <a:buFont typeface="Wingdings" panose="05000000000000000000" pitchFamily="2" charset="2"/>
              <a:buChar char=""/>
            </a:pPr>
            <a:r>
              <a:rPr lang="zh-CN" altLang="zh-CN">
                <a:latin typeface="黑体" panose="02010609060101010101" pitchFamily="49" charset="-122"/>
                <a:ea typeface="黑体" panose="02010609060101010101" pitchFamily="49" charset="-122"/>
              </a:rPr>
              <a:t>战争几乎渗透到</a:t>
            </a:r>
            <a:r>
              <a:rPr lang="zh-CN" altLang="zh-CN" b="1">
                <a:solidFill>
                  <a:srgbClr val="800000"/>
                </a:solidFill>
                <a:latin typeface="黑体" panose="02010609060101010101" pitchFamily="49" charset="-122"/>
                <a:ea typeface="黑体" panose="02010609060101010101" pitchFamily="49" charset="-122"/>
              </a:rPr>
              <a:t>海陆空天电网络和人</a:t>
            </a:r>
            <a:r>
              <a:rPr lang="zh-CN" altLang="zh-CN">
                <a:latin typeface="黑体" panose="02010609060101010101" pitchFamily="49" charset="-122"/>
                <a:ea typeface="黑体" panose="02010609060101010101" pitchFamily="49" charset="-122"/>
              </a:rPr>
              <a:t>的七维赛博空间，涉及到我们生活的方方面面，忘战必危。</a:t>
            </a:r>
          </a:p>
        </p:txBody>
      </p:sp>
      <p:sp>
        <p:nvSpPr>
          <p:cNvPr id="17412" name="Text Box 4">
            <a:extLst>
              <a:ext uri="{FF2B5EF4-FFF2-40B4-BE49-F238E27FC236}">
                <a16:creationId xmlns:a16="http://schemas.microsoft.com/office/drawing/2014/main" id="{B2F1EF32-DACE-4059-AD13-DA9EEEC5F2F6}"/>
              </a:ext>
            </a:extLst>
          </p:cNvPr>
          <p:cNvSpPr txBox="1">
            <a:spLocks noChangeArrowheads="1"/>
          </p:cNvSpPr>
          <p:nvPr/>
        </p:nvSpPr>
        <p:spPr bwMode="auto">
          <a:xfrm>
            <a:off x="3071814" y="571501"/>
            <a:ext cx="2663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buSzPct val="100000"/>
            </a:pPr>
            <a:r>
              <a:rPr lang="zh-CN" altLang="zh-CN" sz="3600">
                <a:solidFill>
                  <a:srgbClr val="0000FF"/>
                </a:solidFill>
                <a:latin typeface="华文琥珀" panose="02010800040101010101" pitchFamily="2" charset="-122"/>
                <a:ea typeface="华文琥珀" panose="02010800040101010101" pitchFamily="2" charset="-122"/>
              </a:rPr>
              <a:t>？问题2</a:t>
            </a:r>
          </a:p>
        </p:txBody>
      </p:sp>
      <p:sp>
        <p:nvSpPr>
          <p:cNvPr id="17413" name="Rectangle 5">
            <a:extLst>
              <a:ext uri="{FF2B5EF4-FFF2-40B4-BE49-F238E27FC236}">
                <a16:creationId xmlns:a16="http://schemas.microsoft.com/office/drawing/2014/main" id="{9E369C3D-9B6F-4AE7-88CF-AA8E31D1FA82}"/>
              </a:ext>
            </a:extLst>
          </p:cNvPr>
          <p:cNvSpPr>
            <a:spLocks noChangeArrowheads="1"/>
          </p:cNvSpPr>
          <p:nvPr/>
        </p:nvSpPr>
        <p:spPr bwMode="auto">
          <a:xfrm>
            <a:off x="7905750" y="6381751"/>
            <a:ext cx="476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buSzPct val="100000"/>
            </a:pPr>
            <a:endParaRPr lang="zh-CN" altLang="zh-CN"/>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ppt_w</p:attrName>
                                        </p:attrNameLst>
                                      </p:cBhvr>
                                      <p:tavLst>
                                        <p:tav tm="0">
                                          <p:val>
                                            <p:fltVal val="0"/>
                                          </p:val>
                                        </p:tav>
                                        <p:tav tm="100000">
                                          <p:val>
                                            <p:strVal val="#ppt_w"/>
                                          </p:val>
                                        </p:tav>
                                      </p:tavLst>
                                    </p:anim>
                                    <p:anim calcmode="lin" valueType="num">
                                      <p:cBhvr additive="base">
                                        <p:cTn id="8" dur="500" fill="hold"/>
                                        <p:tgtEl>
                                          <p:spTgt spid="174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41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7411">
                                            <p:txEl>
                                              <p:pRg st="1" end="1"/>
                                            </p:txEl>
                                          </p:spTgt>
                                        </p:tgtEl>
                                        <p:attrNameLst>
                                          <p:attrName>style.visibility</p:attrName>
                                        </p:attrNameLst>
                                      </p:cBhvr>
                                      <p:to>
                                        <p:strVal val="visible"/>
                                      </p:to>
                                    </p:set>
                                    <p:anim calcmode="lin" valueType="num">
                                      <p:cBhvr additive="base">
                                        <p:cTn id="14" dur="500" fill="hold"/>
                                        <p:tgtEl>
                                          <p:spTgt spid="17411">
                                            <p:txEl>
                                              <p:pRg st="1" end="1"/>
                                            </p:txEl>
                                          </p:spTgt>
                                        </p:tgtEl>
                                        <p:attrNameLst>
                                          <p:attrName>ppt_w</p:attrName>
                                        </p:attrNameLst>
                                      </p:cBhvr>
                                      <p:tavLst>
                                        <p:tav tm="0">
                                          <p:val>
                                            <p:fltVal val="0"/>
                                          </p:val>
                                        </p:tav>
                                        <p:tav tm="100000">
                                          <p:val>
                                            <p:strVal val="#ppt_w"/>
                                          </p:val>
                                        </p:tav>
                                      </p:tavLst>
                                    </p:anim>
                                    <p:anim calcmode="lin" valueType="num">
                                      <p:cBhvr additive="base">
                                        <p:cTn id="15" dur="500" fill="hold"/>
                                        <p:tgtEl>
                                          <p:spTgt spid="1741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741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7411">
                                            <p:txEl>
                                              <p:pRg st="2" end="2"/>
                                            </p:txEl>
                                          </p:spTgt>
                                        </p:tgtEl>
                                        <p:attrNameLst>
                                          <p:attrName>style.visibility</p:attrName>
                                        </p:attrNameLst>
                                      </p:cBhvr>
                                      <p:to>
                                        <p:strVal val="visible"/>
                                      </p:to>
                                    </p:set>
                                    <p:anim calcmode="lin" valueType="num">
                                      <p:cBhvr additive="base">
                                        <p:cTn id="21" dur="500" fill="hold"/>
                                        <p:tgtEl>
                                          <p:spTgt spid="17411">
                                            <p:txEl>
                                              <p:pRg st="2" end="2"/>
                                            </p:txEl>
                                          </p:spTgt>
                                        </p:tgtEl>
                                        <p:attrNameLst>
                                          <p:attrName>ppt_w</p:attrName>
                                        </p:attrNameLst>
                                      </p:cBhvr>
                                      <p:tavLst>
                                        <p:tav tm="0">
                                          <p:val>
                                            <p:fltVal val="0"/>
                                          </p:val>
                                        </p:tav>
                                        <p:tav tm="100000">
                                          <p:val>
                                            <p:strVal val="#ppt_w"/>
                                          </p:val>
                                        </p:tav>
                                      </p:tavLst>
                                    </p:anim>
                                    <p:anim calcmode="lin" valueType="num">
                                      <p:cBhvr additive="base">
                                        <p:cTn id="22" dur="500" fill="hold"/>
                                        <p:tgtEl>
                                          <p:spTgt spid="1741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a:extLst>
              <a:ext uri="{FF2B5EF4-FFF2-40B4-BE49-F238E27FC236}">
                <a16:creationId xmlns:a16="http://schemas.microsoft.com/office/drawing/2014/main" id="{B432DBC9-38F3-4EAB-BA9B-19A727392BAA}"/>
              </a:ext>
            </a:extLst>
          </p:cNvPr>
          <p:cNvSpPr txBox="1">
            <a:spLocks noChangeArrowheads="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24579" name="Text Box 4">
            <a:extLst>
              <a:ext uri="{FF2B5EF4-FFF2-40B4-BE49-F238E27FC236}">
                <a16:creationId xmlns:a16="http://schemas.microsoft.com/office/drawing/2014/main" id="{B8FF14A9-9189-41D0-BE02-830DF17FD5E3}"/>
              </a:ext>
            </a:extLst>
          </p:cNvPr>
          <p:cNvSpPr txBox="1">
            <a:spLocks noChangeArrowheads="1"/>
          </p:cNvSpPr>
          <p:nvPr/>
        </p:nvSpPr>
        <p:spPr bwMode="auto">
          <a:xfrm>
            <a:off x="9882188" y="64008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10</a:t>
            </a:r>
          </a:p>
        </p:txBody>
      </p:sp>
      <p:grpSp>
        <p:nvGrpSpPr>
          <p:cNvPr id="24580" name="组合 3">
            <a:extLst>
              <a:ext uri="{FF2B5EF4-FFF2-40B4-BE49-F238E27FC236}">
                <a16:creationId xmlns:a16="http://schemas.microsoft.com/office/drawing/2014/main" id="{4BD012AE-F56F-4EC0-A0E9-918DB2C79F2C}"/>
              </a:ext>
            </a:extLst>
          </p:cNvPr>
          <p:cNvGrpSpPr>
            <a:grpSpLocks/>
          </p:cNvGrpSpPr>
          <p:nvPr/>
        </p:nvGrpSpPr>
        <p:grpSpPr bwMode="auto">
          <a:xfrm>
            <a:off x="1555750" y="969964"/>
            <a:ext cx="8769350" cy="4918075"/>
            <a:chOff x="35496" y="764704"/>
            <a:chExt cx="9111298" cy="5721821"/>
          </a:xfrm>
        </p:grpSpPr>
        <p:pic>
          <p:nvPicPr>
            <p:cNvPr id="24581" name="Picture 2" descr="9918029101434353820138.png">
              <a:extLst>
                <a:ext uri="{FF2B5EF4-FFF2-40B4-BE49-F238E27FC236}">
                  <a16:creationId xmlns:a16="http://schemas.microsoft.com/office/drawing/2014/main" id="{E57EAF3E-B759-47EF-A5C4-4EFCAB57A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764704"/>
              <a:ext cx="9111298" cy="572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1">
              <a:extLst>
                <a:ext uri="{FF2B5EF4-FFF2-40B4-BE49-F238E27FC236}">
                  <a16:creationId xmlns:a16="http://schemas.microsoft.com/office/drawing/2014/main" id="{1EEB2D35-0474-4F14-9195-278B8EC2A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50" y="776374"/>
              <a:ext cx="2268109" cy="337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文本框 2">
              <a:extLst>
                <a:ext uri="{FF2B5EF4-FFF2-40B4-BE49-F238E27FC236}">
                  <a16:creationId xmlns:a16="http://schemas.microsoft.com/office/drawing/2014/main" id="{F16A8D4F-000B-42AB-9FF7-00815C391A8D}"/>
                </a:ext>
              </a:extLst>
            </p:cNvPr>
            <p:cNvSpPr txBox="1">
              <a:spLocks noChangeArrowheads="1"/>
            </p:cNvSpPr>
            <p:nvPr/>
          </p:nvSpPr>
          <p:spPr bwMode="auto">
            <a:xfrm>
              <a:off x="2519912" y="3343173"/>
              <a:ext cx="6373445" cy="535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b="0">
                  <a:latin typeface="黑体" panose="02010609060101010101" pitchFamily="49" charset="-122"/>
                  <a:ea typeface="黑体" panose="02010609060101010101" pitchFamily="49" charset="-122"/>
                </a:rPr>
                <a:t>伯里克利</a:t>
              </a:r>
              <a:r>
                <a:rPr lang="en-US" altLang="zh-CN"/>
                <a:t>Pericles</a:t>
              </a:r>
              <a:r>
                <a:rPr lang="zh-CN" altLang="en-US"/>
                <a:t>，约公元前</a:t>
              </a:r>
              <a:r>
                <a:rPr lang="en-US" altLang="zh-CN"/>
                <a:t>495-</a:t>
              </a:r>
              <a:r>
                <a:rPr lang="zh-CN" altLang="en-US"/>
                <a:t>前</a:t>
              </a:r>
              <a:r>
                <a:rPr lang="en-US" altLang="zh-CN"/>
                <a:t>429</a:t>
              </a: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1.png">
            <a:extLst>
              <a:ext uri="{FF2B5EF4-FFF2-40B4-BE49-F238E27FC236}">
                <a16:creationId xmlns:a16="http://schemas.microsoft.com/office/drawing/2014/main" id="{E6C51D87-E2FE-43D8-94C5-5849C30A3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1214438"/>
            <a:ext cx="9144000"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descr="5.png">
            <a:extLst>
              <a:ext uri="{FF2B5EF4-FFF2-40B4-BE49-F238E27FC236}">
                <a16:creationId xmlns:a16="http://schemas.microsoft.com/office/drawing/2014/main" id="{CF1819A7-8A39-4C43-B6C0-3EF134A93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0189"/>
            <a:ext cx="9144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a:extLst>
              <a:ext uri="{FF2B5EF4-FFF2-40B4-BE49-F238E27FC236}">
                <a16:creationId xmlns:a16="http://schemas.microsoft.com/office/drawing/2014/main" id="{F0AAB18B-BBFB-4853-B086-8BDEB1CF5692}"/>
              </a:ext>
            </a:extLst>
          </p:cNvPr>
          <p:cNvSpPr>
            <a:spLocks noChangeArrowheads="1"/>
          </p:cNvSpPr>
          <p:nvPr/>
        </p:nvSpPr>
        <p:spPr bwMode="auto">
          <a:xfrm>
            <a:off x="2279650" y="1557269"/>
            <a:ext cx="7848600" cy="1754326"/>
          </a:xfrm>
          <a:prstGeom prst="rect">
            <a:avLst/>
          </a:prstGeom>
          <a:noFill/>
          <a:ln>
            <a:noFill/>
          </a:ln>
          <a:effectLst>
            <a:outerShdw dist="381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600">
                <a:solidFill>
                  <a:srgbClr val="FFFF00"/>
                </a:solidFill>
                <a:latin typeface="黑体" panose="02010609060101010101" pitchFamily="49" charset="-122"/>
                <a:ea typeface="黑体" panose="02010609060101010101" pitchFamily="49" charset="-122"/>
              </a:rPr>
              <a:t>　　有国必有防，立国当思防，既是古今中外人类历史发展的真实写照，又是历史给后人留下的千古铭训。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4578">
                                            <p:bg/>
                                          </p:spTgt>
                                        </p:tgtEl>
                                        <p:attrNameLst>
                                          <p:attrName>style.visibility</p:attrName>
                                        </p:attrNameLst>
                                      </p:cBhvr>
                                      <p:to>
                                        <p:strVal val="visible"/>
                                      </p:to>
                                    </p:set>
                                    <p:animEffect transition="in" filter="slide(fromBottom)">
                                      <p:cBhvr>
                                        <p:cTn id="7" dur="500"/>
                                        <p:tgtEl>
                                          <p:spTgt spid="24578">
                                            <p:bg/>
                                          </p:spTgt>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4579">
                                            <p:bg/>
                                          </p:spTgt>
                                        </p:tgtEl>
                                        <p:attrNameLst>
                                          <p:attrName>style.visibility</p:attrName>
                                        </p:attrNameLst>
                                      </p:cBhvr>
                                      <p:to>
                                        <p:strVal val="visible"/>
                                      </p:to>
                                    </p:set>
                                    <p:anim calcmode="lin" valueType="num">
                                      <p:cBhvr additive="base">
                                        <p:cTn id="11" dur="500" fill="hold"/>
                                        <p:tgtEl>
                                          <p:spTgt spid="24579">
                                            <p:bg/>
                                          </p:spTgt>
                                        </p:tgtEl>
                                        <p:attrNameLst>
                                          <p:attrName>ppt_w</p:attrName>
                                        </p:attrNameLst>
                                      </p:cBhvr>
                                      <p:tavLst>
                                        <p:tav tm="0">
                                          <p:val>
                                            <p:fltVal val="0"/>
                                          </p:val>
                                        </p:tav>
                                        <p:tav tm="100000">
                                          <p:val>
                                            <p:strVal val="#ppt_w"/>
                                          </p:val>
                                        </p:tav>
                                      </p:tavLst>
                                    </p:anim>
                                    <p:anim calcmode="lin" valueType="num">
                                      <p:cBhvr additive="base">
                                        <p:cTn id="12" dur="500" fill="hold"/>
                                        <p:tgtEl>
                                          <p:spTgt spid="24579">
                                            <p:bg/>
                                          </p:spTgt>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4580"/>
                                        </p:tgtEl>
                                        <p:attrNameLst>
                                          <p:attrName>style.visibility</p:attrName>
                                        </p:attrNameLst>
                                      </p:cBhvr>
                                      <p:to>
                                        <p:strVal val="visible"/>
                                      </p:to>
                                    </p:set>
                                    <p:animEffect transition="in" filter="fade">
                                      <p:cBhvr>
                                        <p:cTn id="16"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A47E6E5B-9BEC-4081-AFA6-11DF2BE34D03}"/>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一、国防概述</a:t>
            </a:r>
          </a:p>
        </p:txBody>
      </p:sp>
      <p:sp>
        <p:nvSpPr>
          <p:cNvPr id="30723" name="Text Box 3">
            <a:extLst>
              <a:ext uri="{FF2B5EF4-FFF2-40B4-BE49-F238E27FC236}">
                <a16:creationId xmlns:a16="http://schemas.microsoft.com/office/drawing/2014/main" id="{88CEEB1F-8AB3-465C-9D78-EEB1A549D318}"/>
              </a:ext>
            </a:extLst>
          </p:cNvPr>
          <p:cNvSpPr txBox="1">
            <a:spLocks noChangeArrowheads="1"/>
          </p:cNvSpPr>
          <p:nvPr/>
        </p:nvSpPr>
        <p:spPr bwMode="auto">
          <a:xfrm>
            <a:off x="1847851" y="1223963"/>
            <a:ext cx="835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en-US" sz="3600">
                <a:solidFill>
                  <a:srgbClr val="993300"/>
                </a:solidFill>
                <a:latin typeface="黑体" panose="02010609060101010101" pitchFamily="49" charset="-122"/>
                <a:ea typeface="黑体" panose="02010609060101010101" pitchFamily="49" charset="-122"/>
              </a:rPr>
              <a:t>（一）定义 </a:t>
            </a:r>
            <a:r>
              <a:rPr lang="zh-CN" altLang="en-US" i="1">
                <a:solidFill>
                  <a:srgbClr val="0000FF"/>
                </a:solidFill>
                <a:latin typeface="Arial" panose="020B0604020202020204" pitchFamily="34" charset="0"/>
                <a:ea typeface="黑体" panose="02010609060101010101" pitchFamily="49" charset="-122"/>
              </a:rPr>
              <a:t>(</a:t>
            </a:r>
            <a:r>
              <a:rPr lang="zh-CN" altLang="en-US" sz="3600" i="1">
                <a:solidFill>
                  <a:srgbClr val="0000FF"/>
                </a:solidFill>
                <a:latin typeface="Arial" panose="020B0604020202020204" pitchFamily="34" charset="0"/>
                <a:ea typeface="黑体" panose="02010609060101010101" pitchFamily="49" charset="-122"/>
              </a:rPr>
              <a:t>defination </a:t>
            </a:r>
            <a:r>
              <a:rPr lang="zh-CN" altLang="en-US" i="1">
                <a:solidFill>
                  <a:srgbClr val="0000FF"/>
                </a:solidFill>
                <a:latin typeface="Arial" panose="020B0604020202020204" pitchFamily="34" charset="0"/>
                <a:ea typeface="黑体" panose="02010609060101010101" pitchFamily="49" charset="-122"/>
              </a:rPr>
              <a:t>of national defence)</a:t>
            </a:r>
          </a:p>
        </p:txBody>
      </p:sp>
      <p:sp>
        <p:nvSpPr>
          <p:cNvPr id="29700" name="Text Box 4">
            <a:extLst>
              <a:ext uri="{FF2B5EF4-FFF2-40B4-BE49-F238E27FC236}">
                <a16:creationId xmlns:a16="http://schemas.microsoft.com/office/drawing/2014/main" id="{C7299F06-597B-4D09-B251-E7466CA53F8E}"/>
              </a:ext>
            </a:extLst>
          </p:cNvPr>
          <p:cNvSpPr txBox="1">
            <a:spLocks noChangeArrowheads="1"/>
          </p:cNvSpPr>
          <p:nvPr/>
        </p:nvSpPr>
        <p:spPr bwMode="auto">
          <a:xfrm>
            <a:off x="1847850" y="1966913"/>
            <a:ext cx="8489950" cy="334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100000"/>
            </a:pPr>
            <a:r>
              <a:rPr lang="zh-CN" altLang="en-US" sz="3600" b="0">
                <a:solidFill>
                  <a:srgbClr val="993300"/>
                </a:solidFill>
                <a:latin typeface="华文隶书" panose="02010800040101010101" pitchFamily="2" charset="-122"/>
                <a:ea typeface="华文隶书" panose="02010800040101010101" pitchFamily="2" charset="-122"/>
              </a:rPr>
              <a:t>    </a:t>
            </a:r>
            <a:r>
              <a:rPr lang="zh-CN" altLang="en-US" sz="3600">
                <a:solidFill>
                  <a:srgbClr val="333399"/>
                </a:solidFill>
                <a:latin typeface="华文隶书" panose="02010800040101010101" pitchFamily="2" charset="-122"/>
                <a:ea typeface="华文隶书" panose="02010800040101010101" pitchFamily="2" charset="-122"/>
              </a:rPr>
              <a:t>国家为防备和抵抗侵略，制止武装颠覆，捍卫国家主权、统一、领土完整和安全所进行的军事及与军事有关的政治、经济、外交、科技、教育等方面的活动。包括边防、海防、空防、天防等。</a:t>
            </a:r>
          </a:p>
          <a:p>
            <a:pPr algn="r" eaLnBrk="1" hangingPunct="1">
              <a:lnSpc>
                <a:spcPct val="80000"/>
              </a:lnSpc>
              <a:spcBef>
                <a:spcPts val="50"/>
              </a:spcBef>
              <a:buSzPct val="100000"/>
            </a:pPr>
            <a:r>
              <a:rPr lang="en-US" altLang="zh-CN" sz="3600">
                <a:solidFill>
                  <a:srgbClr val="333399"/>
                </a:solidFill>
                <a:latin typeface="华文隶书" panose="02010800040101010101" pitchFamily="2" charset="-122"/>
                <a:ea typeface="华文隶书" panose="02010800040101010101" pitchFamily="2" charset="-122"/>
              </a:rPr>
              <a:t>--</a:t>
            </a:r>
            <a:r>
              <a:rPr lang="zh-CN" altLang="en-US" sz="2800">
                <a:solidFill>
                  <a:srgbClr val="333399"/>
                </a:solidFill>
                <a:latin typeface="华文隶书" panose="02010800040101010101" pitchFamily="2" charset="-122"/>
                <a:ea typeface="华文隶书" panose="02010800040101010101" pitchFamily="2" charset="-122"/>
              </a:rPr>
              <a:t>《国防发展战略》</a:t>
            </a:r>
            <a:endParaRPr lang="zh-CN" altLang="en-US" sz="3600">
              <a:solidFill>
                <a:srgbClr val="333399"/>
              </a:solidFill>
              <a:latin typeface="华文隶书" panose="02010800040101010101" pitchFamily="2" charset="-122"/>
              <a:ea typeface="华文隶书" panose="02010800040101010101" pitchFamily="2" charset="-122"/>
            </a:endParaRPr>
          </a:p>
        </p:txBody>
      </p:sp>
      <p:sp>
        <p:nvSpPr>
          <p:cNvPr id="30725" name="Text Box 5">
            <a:extLst>
              <a:ext uri="{FF2B5EF4-FFF2-40B4-BE49-F238E27FC236}">
                <a16:creationId xmlns:a16="http://schemas.microsoft.com/office/drawing/2014/main" id="{CE997B9B-828C-45B0-B5A0-80B3949F97A5}"/>
              </a:ext>
            </a:extLst>
          </p:cNvPr>
          <p:cNvSpPr txBox="1">
            <a:spLocks noChangeArrowheads="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30726" name="Text Box 6">
            <a:extLst>
              <a:ext uri="{FF2B5EF4-FFF2-40B4-BE49-F238E27FC236}">
                <a16:creationId xmlns:a16="http://schemas.microsoft.com/office/drawing/2014/main" id="{0A0B752F-FFBE-468D-8D58-32780BD2867F}"/>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17</a:t>
            </a:r>
          </a:p>
        </p:txBody>
      </p:sp>
      <p:sp>
        <p:nvSpPr>
          <p:cNvPr id="29703" name="Text Box 7">
            <a:extLst>
              <a:ext uri="{FF2B5EF4-FFF2-40B4-BE49-F238E27FC236}">
                <a16:creationId xmlns:a16="http://schemas.microsoft.com/office/drawing/2014/main" id="{17E29D52-5BDD-436E-889F-83ECBDA5CCA3}"/>
              </a:ext>
            </a:extLst>
          </p:cNvPr>
          <p:cNvSpPr txBox="1">
            <a:spLocks noChangeArrowheads="1"/>
          </p:cNvSpPr>
          <p:nvPr/>
        </p:nvSpPr>
        <p:spPr bwMode="auto">
          <a:xfrm>
            <a:off x="2295525" y="5354639"/>
            <a:ext cx="3600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buSzPct val="100000"/>
            </a:pPr>
            <a:r>
              <a:rPr lang="zh-CN" altLang="zh-CN" sz="3600" b="0">
                <a:solidFill>
                  <a:srgbClr val="FF00FF"/>
                </a:solidFill>
                <a:latin typeface="华文行楷" panose="02010800040101010101" pitchFamily="2" charset="-122"/>
                <a:ea typeface="华文行楷" panose="02010800040101010101" pitchFamily="2" charset="-122"/>
              </a:rPr>
              <a:t>背诵、理解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3"/>
                                        </p:tgtEl>
                                        <p:attrNameLst>
                                          <p:attrName>style.visibility</p:attrName>
                                        </p:attrNameLst>
                                      </p:cBhvr>
                                      <p:to>
                                        <p:strVal val="visible"/>
                                      </p:to>
                                    </p:set>
                                    <p:anim calcmode="lin" valueType="num">
                                      <p:cBhvr additive="base">
                                        <p:cTn id="13" dur="500" fill="hold"/>
                                        <p:tgtEl>
                                          <p:spTgt spid="29703"/>
                                        </p:tgtEl>
                                        <p:attrNameLst>
                                          <p:attrName>ppt_x</p:attrName>
                                        </p:attrNameLst>
                                      </p:cBhvr>
                                      <p:tavLst>
                                        <p:tav tm="0">
                                          <p:val>
                                            <p:strVal val="#ppt_x"/>
                                          </p:val>
                                        </p:tav>
                                        <p:tav tm="100000">
                                          <p:val>
                                            <p:strVal val="#ppt_x"/>
                                          </p:val>
                                        </p:tav>
                                      </p:tavLst>
                                    </p:anim>
                                    <p:anim calcmode="lin" valueType="num">
                                      <p:cBhvr additive="base">
                                        <p:cTn id="14"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B0CBA073-B244-4E3C-9508-C582BA384E2A}"/>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一、国防概述</a:t>
            </a:r>
          </a:p>
        </p:txBody>
      </p:sp>
      <p:sp>
        <p:nvSpPr>
          <p:cNvPr id="49155" name="Rectangle 3">
            <a:extLst>
              <a:ext uri="{FF2B5EF4-FFF2-40B4-BE49-F238E27FC236}">
                <a16:creationId xmlns:a16="http://schemas.microsoft.com/office/drawing/2014/main" id="{163BBC82-E242-43B6-B126-D2A9E59515E7}"/>
              </a:ext>
            </a:extLst>
          </p:cNvPr>
          <p:cNvSpPr>
            <a:spLocks noChangeArrowheads="1"/>
          </p:cNvSpPr>
          <p:nvPr/>
        </p:nvSpPr>
        <p:spPr bwMode="auto">
          <a:xfrm>
            <a:off x="1847851" y="1144589"/>
            <a:ext cx="8569325" cy="2327275"/>
          </a:xfrm>
          <a:prstGeom prst="rect">
            <a:avLst/>
          </a:prstGeom>
          <a:solidFill>
            <a:srgbClr val="FFFFCC"/>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SzPct val="100000"/>
            </a:pPr>
            <a:r>
              <a:rPr lang="zh-CN" altLang="zh-CN" sz="4000">
                <a:solidFill>
                  <a:srgbClr val="FF3300"/>
                </a:solidFill>
                <a:latin typeface="黑体" panose="02010609060101010101" pitchFamily="49" charset="-122"/>
                <a:ea typeface="黑体" panose="02010609060101010101" pitchFamily="49" charset="-122"/>
              </a:rPr>
              <a:t>⒈国防的主体</a:t>
            </a:r>
          </a:p>
          <a:p>
            <a:pPr eaLnBrk="1" hangingPunct="1">
              <a:lnSpc>
                <a:spcPct val="110000"/>
              </a:lnSpc>
              <a:buSzPct val="100000"/>
            </a:pPr>
            <a:r>
              <a:rPr lang="zh-CN" altLang="zh-CN" sz="3200">
                <a:solidFill>
                  <a:srgbClr val="FFFF00"/>
                </a:solidFill>
                <a:latin typeface="黑体" panose="02010609060101010101" pitchFamily="49" charset="-122"/>
                <a:ea typeface="黑体" panose="02010609060101010101" pitchFamily="49" charset="-122"/>
              </a:rPr>
              <a:t>    </a:t>
            </a:r>
            <a:r>
              <a:rPr lang="zh-CN" altLang="zh-CN" sz="3200">
                <a:solidFill>
                  <a:srgbClr val="2D2DB9"/>
                </a:solidFill>
                <a:latin typeface="黑体" panose="02010609060101010101" pitchFamily="49" charset="-122"/>
                <a:ea typeface="黑体" panose="02010609060101010101" pitchFamily="49" charset="-122"/>
              </a:rPr>
              <a:t>国家。组成国家的各级各类国家机关和武装力量、各政党和社会团体、各事业单位、全体公民。</a:t>
            </a:r>
          </a:p>
        </p:txBody>
      </p:sp>
      <p:sp>
        <p:nvSpPr>
          <p:cNvPr id="40964" name="Rectangle 4">
            <a:extLst>
              <a:ext uri="{FF2B5EF4-FFF2-40B4-BE49-F238E27FC236}">
                <a16:creationId xmlns:a16="http://schemas.microsoft.com/office/drawing/2014/main" id="{20DDD02E-08CC-4010-A6BF-BB72D13B6443}"/>
              </a:ext>
            </a:extLst>
          </p:cNvPr>
          <p:cNvSpPr>
            <a:spLocks noChangeArrowheads="1"/>
          </p:cNvSpPr>
          <p:nvPr/>
        </p:nvSpPr>
        <p:spPr bwMode="auto">
          <a:xfrm>
            <a:off x="1774825" y="4000423"/>
            <a:ext cx="4464050" cy="1854354"/>
          </a:xfrm>
          <a:prstGeom prst="rect">
            <a:avLst/>
          </a:prstGeom>
          <a:solidFill>
            <a:srgbClr val="FFFFCC"/>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eaLnBrk="0" hangingPunct="0">
              <a:defRPr sz="2400" b="1">
                <a:solidFill>
                  <a:schemeClr val="tx1"/>
                </a:solidFill>
                <a:latin typeface="Times New Roman" panose="02020603050405020304" pitchFamily="18" charset="0"/>
                <a:ea typeface="宋体" panose="02010600030101010101" pitchFamily="2" charset="-122"/>
              </a:defRPr>
            </a:lvl2pPr>
            <a:lvl3pPr eaLnBrk="0" hangingPunct="0">
              <a:defRPr sz="2400" b="1">
                <a:solidFill>
                  <a:schemeClr val="tx1"/>
                </a:solidFill>
                <a:latin typeface="Times New Roman" panose="02020603050405020304" pitchFamily="18" charset="0"/>
                <a:ea typeface="宋体" panose="02010600030101010101" pitchFamily="2" charset="-122"/>
              </a:defRPr>
            </a:lvl3pPr>
            <a:lvl4pPr eaLnBrk="0" hangingPunct="0">
              <a:defRPr sz="2400" b="1">
                <a:solidFill>
                  <a:schemeClr val="tx1"/>
                </a:solidFill>
                <a:latin typeface="Times New Roman" panose="02020603050405020304" pitchFamily="18" charset="0"/>
                <a:ea typeface="宋体" panose="02010600030101010101" pitchFamily="2" charset="-122"/>
              </a:defRPr>
            </a:lvl4pPr>
            <a:lvl5pPr eaLnBrk="0" hangingPunct="0">
              <a:defRPr sz="2400" b="1">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buFont typeface="Times New Roman" panose="02020603050405020304" pitchFamily="18" charset="0"/>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SzPct val="100000"/>
              <a:buFont typeface="Times New Roman" panose="02020603050405020304" pitchFamily="18" charset="0"/>
              <a:buNone/>
              <a:defRPr/>
            </a:pPr>
            <a:r>
              <a:rPr lang="zh-CN" altLang="zh-CN" sz="4000" dirty="0">
                <a:solidFill>
                  <a:srgbClr val="FF3300"/>
                </a:solidFill>
                <a:latin typeface="黑体" panose="02010609060101010101" pitchFamily="49" charset="-122"/>
                <a:ea typeface="黑体" panose="02010609060101010101" pitchFamily="49" charset="-122"/>
                <a:sym typeface="+mn-ea"/>
              </a:rPr>
              <a:t>⒉国防的目的</a:t>
            </a:r>
          </a:p>
          <a:p>
            <a:pPr eaLnBrk="1" hangingPunct="1">
              <a:lnSpc>
                <a:spcPct val="110000"/>
              </a:lnSpc>
              <a:buSzPct val="100000"/>
              <a:buFont typeface="Times New Roman" panose="02020603050405020304" pitchFamily="18" charset="0"/>
              <a:buNone/>
              <a:defRPr/>
            </a:pPr>
            <a:r>
              <a:rPr lang="zh-CN" altLang="zh-CN" sz="3600" dirty="0">
                <a:solidFill>
                  <a:srgbClr val="FFFF00"/>
                </a:solidFill>
                <a:effectLst>
                  <a:outerShdw blurRad="38100" dist="38100" dir="2700000" algn="tl">
                    <a:srgbClr val="000000"/>
                  </a:outerShdw>
                </a:effectLst>
                <a:latin typeface="方正黑体简体" pitchFamily="1" charset="-122"/>
                <a:ea typeface="方正黑体简体" pitchFamily="1" charset="-122"/>
                <a:sym typeface="+mn-ea"/>
              </a:rPr>
              <a:t>   </a:t>
            </a:r>
            <a:r>
              <a:rPr lang="zh-CN" altLang="zh-CN" sz="3200" dirty="0">
                <a:latin typeface="黑体" panose="02010609060101010101" pitchFamily="49" charset="-122"/>
                <a:ea typeface="黑体" panose="02010609060101010101" pitchFamily="49" charset="-122"/>
                <a:sym typeface="+mn-ea"/>
              </a:rPr>
              <a:t>捍卫国家的主权、统一、领土和安全。</a:t>
            </a:r>
          </a:p>
        </p:txBody>
      </p:sp>
      <p:grpSp>
        <p:nvGrpSpPr>
          <p:cNvPr id="49157" name="Group 5">
            <a:extLst>
              <a:ext uri="{FF2B5EF4-FFF2-40B4-BE49-F238E27FC236}">
                <a16:creationId xmlns:a16="http://schemas.microsoft.com/office/drawing/2014/main" id="{27FD2E2E-08E9-49AC-8C0E-C362B860627E}"/>
              </a:ext>
            </a:extLst>
          </p:cNvPr>
          <p:cNvGrpSpPr>
            <a:grpSpLocks/>
          </p:cNvGrpSpPr>
          <p:nvPr/>
        </p:nvGrpSpPr>
        <p:grpSpPr bwMode="auto">
          <a:xfrm>
            <a:off x="6600825" y="3573463"/>
            <a:ext cx="3887788" cy="2819400"/>
            <a:chOff x="0" y="0"/>
            <a:chExt cx="2449" cy="1776"/>
          </a:xfrm>
        </p:grpSpPr>
        <p:pic>
          <p:nvPicPr>
            <p:cNvPr id="49160" name="Picture 6" descr="F2005110408441400000">
              <a:extLst>
                <a:ext uri="{FF2B5EF4-FFF2-40B4-BE49-F238E27FC236}">
                  <a16:creationId xmlns:a16="http://schemas.microsoft.com/office/drawing/2014/main" id="{BAAC7FD7-83D5-4A3A-A7EA-014BCB6B7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03" cy="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Text Box 7">
              <a:extLst>
                <a:ext uri="{FF2B5EF4-FFF2-40B4-BE49-F238E27FC236}">
                  <a16:creationId xmlns:a16="http://schemas.microsoft.com/office/drawing/2014/main" id="{44851C2C-C89B-4971-988F-C50FCBDDC166}"/>
                </a:ext>
              </a:extLst>
            </p:cNvPr>
            <p:cNvSpPr txBox="1">
              <a:spLocks noChangeArrowheads="1"/>
            </p:cNvSpPr>
            <p:nvPr/>
          </p:nvSpPr>
          <p:spPr bwMode="auto">
            <a:xfrm>
              <a:off x="0" y="1448"/>
              <a:ext cx="24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buSzPct val="100000"/>
              </a:pPr>
              <a:r>
                <a:rPr lang="zh-CN" altLang="zh-CN" sz="2800">
                  <a:latin typeface="黑体" panose="02010609060101010101" pitchFamily="49" charset="-122"/>
                  <a:ea typeface="黑体" panose="02010609060101010101" pitchFamily="49" charset="-122"/>
                </a:rPr>
                <a:t>天下兴亡，匹夫有责</a:t>
              </a:r>
            </a:p>
          </p:txBody>
        </p:sp>
      </p:grpSp>
      <p:sp>
        <p:nvSpPr>
          <p:cNvPr id="49158" name="Text Box 8">
            <a:extLst>
              <a:ext uri="{FF2B5EF4-FFF2-40B4-BE49-F238E27FC236}">
                <a16:creationId xmlns:a16="http://schemas.microsoft.com/office/drawing/2014/main" id="{4DFBBC8A-F81B-4FD3-A56F-88E3BE1BB133}"/>
              </a:ext>
            </a:extLst>
          </p:cNvPr>
          <p:cNvSpPr txBox="1">
            <a:spLocks noChangeArrowheads="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49159" name="Text Box 9">
            <a:extLst>
              <a:ext uri="{FF2B5EF4-FFF2-40B4-BE49-F238E27FC236}">
                <a16:creationId xmlns:a16="http://schemas.microsoft.com/office/drawing/2014/main" id="{5F632BE3-EAF3-469D-B229-50B82C0E2691}"/>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7B21837D-8CB7-4AAF-8974-484D3282825B}"/>
              </a:ext>
            </a:extLst>
          </p:cNvPr>
          <p:cNvSpPr txBox="1">
            <a:spLocks noChangeArrowheads="1"/>
          </p:cNvSpPr>
          <p:nvPr/>
        </p:nvSpPr>
        <p:spPr bwMode="auto">
          <a:xfrm>
            <a:off x="2135188" y="2997201"/>
            <a:ext cx="79930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100000"/>
              <a:buFont typeface="Wingdings" panose="05000000000000000000" pitchFamily="2" charset="2"/>
              <a:buChar char="u"/>
            </a:pPr>
            <a:r>
              <a:rPr lang="zh-CN" altLang="zh-CN" sz="3200">
                <a:latin typeface="黑体" panose="02010609060101010101" pitchFamily="49" charset="-122"/>
                <a:ea typeface="黑体" panose="02010609060101010101" pitchFamily="49" charset="-122"/>
              </a:rPr>
              <a:t>法国《防务总组织法》：任何形式的侵略</a:t>
            </a:r>
          </a:p>
          <a:p>
            <a:pPr eaLnBrk="1" hangingPunct="1">
              <a:buClr>
                <a:srgbClr val="FF0000"/>
              </a:buClr>
              <a:buSzPct val="100000"/>
              <a:buFont typeface="Wingdings" panose="05000000000000000000" pitchFamily="2" charset="2"/>
              <a:buChar char="u"/>
            </a:pPr>
            <a:r>
              <a:rPr lang="zh-CN" altLang="zh-CN" sz="3200">
                <a:solidFill>
                  <a:schemeClr val="accent2"/>
                </a:solidFill>
                <a:latin typeface="黑体" panose="02010609060101010101" pitchFamily="49" charset="-122"/>
                <a:ea typeface="黑体" panose="02010609060101010101" pitchFamily="49" charset="-122"/>
              </a:rPr>
              <a:t>《蒙古国国防法》：外来侵略</a:t>
            </a:r>
          </a:p>
          <a:p>
            <a:pPr eaLnBrk="1" hangingPunct="1">
              <a:buClr>
                <a:srgbClr val="FF0000"/>
              </a:buClr>
              <a:buSzPct val="100000"/>
              <a:buFont typeface="Wingdings" panose="05000000000000000000" pitchFamily="2" charset="2"/>
              <a:buChar char="u"/>
            </a:pPr>
            <a:r>
              <a:rPr lang="zh-CN" altLang="zh-CN" sz="3200">
                <a:latin typeface="黑体" panose="02010609060101010101" pitchFamily="49" charset="-122"/>
                <a:ea typeface="黑体" panose="02010609060101010101" pitchFamily="49" charset="-122"/>
              </a:rPr>
              <a:t>俄罗斯《国防法》：侵犯</a:t>
            </a:r>
          </a:p>
          <a:p>
            <a:pPr eaLnBrk="1" hangingPunct="1">
              <a:buClr>
                <a:srgbClr val="FF0000"/>
              </a:buClr>
              <a:buSzPct val="100000"/>
              <a:buFont typeface="Wingdings" panose="05000000000000000000" pitchFamily="2" charset="2"/>
              <a:buChar char="u"/>
            </a:pPr>
            <a:r>
              <a:rPr lang="zh-CN" altLang="zh-CN" sz="3200">
                <a:solidFill>
                  <a:schemeClr val="accent2"/>
                </a:solidFill>
                <a:latin typeface="黑体" panose="02010609060101010101" pitchFamily="49" charset="-122"/>
                <a:ea typeface="黑体" panose="02010609060101010101" pitchFamily="49" charset="-122"/>
              </a:rPr>
              <a:t>《中华人民共和国国防法》：侵略</a:t>
            </a:r>
          </a:p>
        </p:txBody>
      </p:sp>
      <p:sp>
        <p:nvSpPr>
          <p:cNvPr id="50179" name="Text Box 3">
            <a:extLst>
              <a:ext uri="{FF2B5EF4-FFF2-40B4-BE49-F238E27FC236}">
                <a16:creationId xmlns:a16="http://schemas.microsoft.com/office/drawing/2014/main" id="{08FEE78F-69B6-4400-BA63-E0F2FCB4504B}"/>
              </a:ext>
            </a:extLst>
          </p:cNvPr>
          <p:cNvSpPr txBox="1">
            <a:spLocks noChangeArrowheads="1"/>
          </p:cNvSpPr>
          <p:nvPr/>
        </p:nvSpPr>
        <p:spPr bwMode="auto">
          <a:xfrm>
            <a:off x="2063750" y="1196975"/>
            <a:ext cx="79200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buSzPct val="100000"/>
            </a:pPr>
            <a:r>
              <a:rPr lang="zh-CN" altLang="zh-CN" sz="4000">
                <a:solidFill>
                  <a:srgbClr val="FF0000"/>
                </a:solidFill>
                <a:latin typeface="黑体" panose="02010609060101010101" pitchFamily="49" charset="-122"/>
                <a:ea typeface="黑体" panose="02010609060101010101" pitchFamily="49" charset="-122"/>
              </a:rPr>
              <a:t>国防的对象：侵略和武装颠覆</a:t>
            </a:r>
          </a:p>
        </p:txBody>
      </p:sp>
      <p:sp>
        <p:nvSpPr>
          <p:cNvPr id="41988" name="Text Box 4">
            <a:extLst>
              <a:ext uri="{FF2B5EF4-FFF2-40B4-BE49-F238E27FC236}">
                <a16:creationId xmlns:a16="http://schemas.microsoft.com/office/drawing/2014/main" id="{1DB30237-8641-44FC-ACFC-71992768CEBE}"/>
              </a:ext>
            </a:extLst>
          </p:cNvPr>
          <p:cNvSpPr txBox="1">
            <a:spLocks noChangeArrowheads="1"/>
          </p:cNvSpPr>
          <p:nvPr/>
        </p:nvSpPr>
        <p:spPr bwMode="auto">
          <a:xfrm>
            <a:off x="1847850" y="1989139"/>
            <a:ext cx="8458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3200">
                <a:latin typeface="黑体" panose="02010609060101010101" pitchFamily="49" charset="-122"/>
                <a:ea typeface="黑体" panose="02010609060101010101" pitchFamily="49" charset="-122"/>
              </a:rPr>
              <a:t>1、国防要防备和抵抗的是“侵略”</a:t>
            </a:r>
          </a:p>
        </p:txBody>
      </p:sp>
      <p:sp>
        <p:nvSpPr>
          <p:cNvPr id="50181" name="Text Box 5">
            <a:extLst>
              <a:ext uri="{FF2B5EF4-FFF2-40B4-BE49-F238E27FC236}">
                <a16:creationId xmlns:a16="http://schemas.microsoft.com/office/drawing/2014/main" id="{6A1F140D-B9A8-4C66-84C6-F333F89ACE29}"/>
              </a:ext>
            </a:extLst>
          </p:cNvPr>
          <p:cNvSpPr txBox="1">
            <a:spLocks noChangeArrowheads="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endParaRPr lang="zh-CN" altLang="zh-CN" sz="1400" b="0"/>
          </a:p>
        </p:txBody>
      </p:sp>
      <p:sp>
        <p:nvSpPr>
          <p:cNvPr id="50182" name="Text Box 6">
            <a:extLst>
              <a:ext uri="{FF2B5EF4-FFF2-40B4-BE49-F238E27FC236}">
                <a16:creationId xmlns:a16="http://schemas.microsoft.com/office/drawing/2014/main" id="{C068BE6B-83A3-4621-9EAD-54EDC5F68A35}"/>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b="0"/>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419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ACDA8A0B-B4DC-41A0-A917-CA9E8B9D0D89}"/>
              </a:ext>
            </a:extLst>
          </p:cNvPr>
          <p:cNvSpPr txBox="1">
            <a:spLocks noChangeArrowheads="1"/>
          </p:cNvSpPr>
          <p:nvPr/>
        </p:nvSpPr>
        <p:spPr bwMode="auto">
          <a:xfrm>
            <a:off x="8832851" y="4048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一、国防概述</a:t>
            </a:r>
          </a:p>
        </p:txBody>
      </p:sp>
      <p:sp>
        <p:nvSpPr>
          <p:cNvPr id="57347" name="Text Box 3">
            <a:extLst>
              <a:ext uri="{FF2B5EF4-FFF2-40B4-BE49-F238E27FC236}">
                <a16:creationId xmlns:a16="http://schemas.microsoft.com/office/drawing/2014/main" id="{387A45AF-F448-49E0-8219-A0E6FBB2490E}"/>
              </a:ext>
            </a:extLst>
          </p:cNvPr>
          <p:cNvSpPr txBox="1">
            <a:spLocks noChangeArrowheads="1"/>
          </p:cNvSpPr>
          <p:nvPr/>
        </p:nvSpPr>
        <p:spPr bwMode="auto">
          <a:xfrm>
            <a:off x="3240088" y="40481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SzPct val="100000"/>
            </a:pPr>
            <a:r>
              <a:rPr lang="zh-CN" altLang="zh-CN" sz="2000" b="0">
                <a:solidFill>
                  <a:srgbClr val="993300"/>
                </a:solidFill>
                <a:ea typeface="方正大黑简体" pitchFamily="2" charset="-122"/>
              </a:rPr>
              <a:t>安全方面</a:t>
            </a:r>
          </a:p>
        </p:txBody>
      </p:sp>
      <p:sp>
        <p:nvSpPr>
          <p:cNvPr id="57348" name="Rectangle 4">
            <a:extLst>
              <a:ext uri="{FF2B5EF4-FFF2-40B4-BE49-F238E27FC236}">
                <a16:creationId xmlns:a16="http://schemas.microsoft.com/office/drawing/2014/main" id="{4409A07D-7F45-4F77-94B5-E95003236EBD}"/>
              </a:ext>
            </a:extLst>
          </p:cNvPr>
          <p:cNvSpPr>
            <a:spLocks noChangeArrowheads="1"/>
          </p:cNvSpPr>
          <p:nvPr/>
        </p:nvSpPr>
        <p:spPr bwMode="auto">
          <a:xfrm>
            <a:off x="1631951" y="836613"/>
            <a:ext cx="8785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SzPct val="100000"/>
            </a:pPr>
            <a:r>
              <a:rPr lang="zh-CN" altLang="zh-CN" sz="3600">
                <a:solidFill>
                  <a:srgbClr val="0066FF"/>
                </a:solidFill>
                <a:latin typeface="黑体" panose="02010609060101010101" pitchFamily="49" charset="-122"/>
                <a:ea typeface="黑体" panose="02010609060101010101" pitchFamily="49" charset="-122"/>
              </a:rPr>
              <a:t>    </a:t>
            </a:r>
            <a:r>
              <a:rPr lang="zh-CN" altLang="zh-CN" sz="2800">
                <a:solidFill>
                  <a:srgbClr val="FF3300"/>
                </a:solidFill>
                <a:latin typeface="黑体" panose="02010609060101010101" pitchFamily="49" charset="-122"/>
                <a:ea typeface="黑体" panose="02010609060101010101" pitchFamily="49" charset="-122"/>
              </a:rPr>
              <a:t>政治制度方面：</a:t>
            </a:r>
            <a:r>
              <a:rPr lang="zh-CN" altLang="zh-CN" sz="2800">
                <a:solidFill>
                  <a:srgbClr val="0066FF"/>
                </a:solidFill>
                <a:latin typeface="黑体" panose="02010609060101010101" pitchFamily="49" charset="-122"/>
                <a:ea typeface="黑体" panose="02010609060101010101" pitchFamily="49" charset="-122"/>
              </a:rPr>
              <a:t>西方敌对势力将我国作为西化、分化的主要目标；敌对势力的误导和欺骗,严重冲击政治制度安全的民意基础。</a:t>
            </a:r>
          </a:p>
          <a:p>
            <a:pPr eaLnBrk="1" hangingPunct="1">
              <a:lnSpc>
                <a:spcPct val="110000"/>
              </a:lnSpc>
              <a:spcBef>
                <a:spcPct val="20000"/>
              </a:spcBef>
              <a:buSzPct val="100000"/>
            </a:pPr>
            <a:endParaRPr lang="zh-CN" altLang="zh-CN" sz="2800">
              <a:solidFill>
                <a:srgbClr val="0066FF"/>
              </a:solidFill>
              <a:latin typeface="黑体" panose="02010609060101010101" pitchFamily="49" charset="-122"/>
              <a:ea typeface="黑体" panose="02010609060101010101" pitchFamily="49" charset="-122"/>
            </a:endParaRPr>
          </a:p>
        </p:txBody>
      </p:sp>
      <p:sp>
        <p:nvSpPr>
          <p:cNvPr id="49157" name="Rectangle 5">
            <a:extLst>
              <a:ext uri="{FF2B5EF4-FFF2-40B4-BE49-F238E27FC236}">
                <a16:creationId xmlns:a16="http://schemas.microsoft.com/office/drawing/2014/main" id="{01C2FA2A-CA19-48E5-9326-8E07771F2E03}"/>
              </a:ext>
            </a:extLst>
          </p:cNvPr>
          <p:cNvSpPr>
            <a:spLocks noChangeArrowheads="1"/>
          </p:cNvSpPr>
          <p:nvPr/>
        </p:nvSpPr>
        <p:spPr bwMode="auto">
          <a:xfrm>
            <a:off x="1631951" y="2708275"/>
            <a:ext cx="8785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SzPct val="100000"/>
            </a:pPr>
            <a:r>
              <a:rPr lang="zh-CN" altLang="zh-CN" sz="2800">
                <a:solidFill>
                  <a:srgbClr val="0066FF"/>
                </a:solidFill>
                <a:latin typeface="黑体" panose="02010609060101010101" pitchFamily="49" charset="-122"/>
                <a:ea typeface="黑体" panose="02010609060101010101" pitchFamily="49" charset="-122"/>
              </a:rPr>
              <a:t>     </a:t>
            </a:r>
            <a:r>
              <a:rPr lang="zh-CN" altLang="zh-CN" sz="2800">
                <a:solidFill>
                  <a:srgbClr val="FF3300"/>
                </a:solidFill>
                <a:latin typeface="黑体" panose="02010609060101010101" pitchFamily="49" charset="-122"/>
                <a:ea typeface="黑体" panose="02010609060101010101" pitchFamily="49" charset="-122"/>
              </a:rPr>
              <a:t>核心价值观方面：</a:t>
            </a:r>
            <a:r>
              <a:rPr lang="zh-CN" altLang="zh-CN" sz="2800" b="0">
                <a:latin typeface="黑体" panose="02010609060101010101" pitchFamily="49" charset="-122"/>
                <a:ea typeface="黑体" panose="02010609060101010101" pitchFamily="49" charset="-122"/>
              </a:rPr>
              <a:t>随着经济发展、特别是加入世贸组织后，政治经济制度、分配原则导致价值观念的重大变化；以好莱坞为代表的西方电影、电视文化和以互联网络为主体的信息渠道影响或动摇我传统价值取向。</a:t>
            </a:r>
          </a:p>
          <a:p>
            <a:pPr eaLnBrk="1" hangingPunct="1">
              <a:lnSpc>
                <a:spcPct val="110000"/>
              </a:lnSpc>
              <a:spcBef>
                <a:spcPct val="20000"/>
              </a:spcBef>
              <a:buSzPct val="100000"/>
            </a:pPr>
            <a:endParaRPr lang="zh-CN" altLang="zh-CN" sz="2800" b="0">
              <a:latin typeface="黑体" panose="02010609060101010101" pitchFamily="49" charset="-122"/>
              <a:ea typeface="黑体" panose="02010609060101010101" pitchFamily="49" charset="-122"/>
            </a:endParaRPr>
          </a:p>
        </p:txBody>
      </p:sp>
      <p:sp>
        <p:nvSpPr>
          <p:cNvPr id="49158" name="Rectangle 6">
            <a:extLst>
              <a:ext uri="{FF2B5EF4-FFF2-40B4-BE49-F238E27FC236}">
                <a16:creationId xmlns:a16="http://schemas.microsoft.com/office/drawing/2014/main" id="{2B8F9DA5-3579-4675-84AB-62B8C86171EB}"/>
              </a:ext>
            </a:extLst>
          </p:cNvPr>
          <p:cNvSpPr>
            <a:spLocks noChangeArrowheads="1"/>
          </p:cNvSpPr>
          <p:nvPr/>
        </p:nvSpPr>
        <p:spPr bwMode="auto">
          <a:xfrm>
            <a:off x="1703389" y="4941888"/>
            <a:ext cx="87852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SzPct val="100000"/>
            </a:pPr>
            <a:r>
              <a:rPr lang="zh-CN" altLang="zh-CN" sz="3600">
                <a:solidFill>
                  <a:srgbClr val="0066FF"/>
                </a:solidFill>
                <a:latin typeface="黑体" panose="02010609060101010101" pitchFamily="49" charset="-122"/>
                <a:ea typeface="黑体" panose="02010609060101010101" pitchFamily="49" charset="-122"/>
              </a:rPr>
              <a:t>    </a:t>
            </a:r>
            <a:r>
              <a:rPr lang="zh-CN" altLang="zh-CN" sz="2800">
                <a:solidFill>
                  <a:srgbClr val="FF3300"/>
                </a:solidFill>
                <a:latin typeface="黑体" panose="02010609060101010101" pitchFamily="49" charset="-122"/>
                <a:ea typeface="黑体" panose="02010609060101010101" pitchFamily="49" charset="-122"/>
              </a:rPr>
              <a:t>经济自主发展方面：</a:t>
            </a:r>
            <a:r>
              <a:rPr lang="zh-CN" altLang="zh-CN" sz="2800">
                <a:solidFill>
                  <a:srgbClr val="0066FF"/>
                </a:solidFill>
                <a:latin typeface="黑体" panose="02010609060101010101" pitchFamily="49" charset="-122"/>
                <a:ea typeface="黑体" panose="02010609060101010101" pitchFamily="49" charset="-122"/>
              </a:rPr>
              <a:t>金融安全存在巨大隐患；战略资源供应受到严重制约；海上战略通道受制于人。</a:t>
            </a:r>
          </a:p>
          <a:p>
            <a:pPr eaLnBrk="1" hangingPunct="1">
              <a:lnSpc>
                <a:spcPct val="110000"/>
              </a:lnSpc>
              <a:spcBef>
                <a:spcPct val="20000"/>
              </a:spcBef>
              <a:buSzPct val="100000"/>
            </a:pPr>
            <a:endParaRPr lang="zh-CN" altLang="zh-CN" sz="2800">
              <a:solidFill>
                <a:srgbClr val="0066FF"/>
              </a:solidFill>
              <a:latin typeface="黑体" panose="02010609060101010101" pitchFamily="49" charset="-122"/>
              <a:ea typeface="黑体" panose="02010609060101010101" pitchFamily="49" charset="-122"/>
            </a:endParaRPr>
          </a:p>
        </p:txBody>
      </p:sp>
      <p:sp>
        <p:nvSpPr>
          <p:cNvPr id="57351" name="Text Box 7">
            <a:extLst>
              <a:ext uri="{FF2B5EF4-FFF2-40B4-BE49-F238E27FC236}">
                <a16:creationId xmlns:a16="http://schemas.microsoft.com/office/drawing/2014/main" id="{F8A9E263-EF93-423C-9886-F63373E0C58E}"/>
              </a:ext>
            </a:extLst>
          </p:cNvPr>
          <p:cNvSpPr txBox="1">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buSzPct val="100000"/>
            </a:pPr>
            <a:r>
              <a:rPr lang="zh-CN" altLang="zh-CN" sz="1400">
                <a:latin typeface="黑体" panose="02010609060101010101" pitchFamily="49" charset="-122"/>
                <a:ea typeface="黑体" panose="02010609060101010101" pitchFamily="49" charset="-122"/>
              </a:rPr>
              <a:t>31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linds(horizontal)">
                                      <p:cBhvr>
                                        <p:cTn id="7" dur="500"/>
                                        <p:tgtEl>
                                          <p:spTgt spid="49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blinds(horizontal)">
                                      <p:cBhvr>
                                        <p:cTn id="12"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1152</Words>
  <Application>Microsoft Office PowerPoint</Application>
  <PresentationFormat>宽屏</PresentationFormat>
  <Paragraphs>121</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等线</vt:lpstr>
      <vt:lpstr>等线 Light</vt:lpstr>
      <vt:lpstr>方正大黑简体</vt:lpstr>
      <vt:lpstr>方正黑体简体</vt:lpstr>
      <vt:lpstr>汉鼎简粗黑</vt:lpstr>
      <vt:lpstr>黑体</vt:lpstr>
      <vt:lpstr>华文行楷</vt:lpstr>
      <vt:lpstr>华文琥珀</vt:lpstr>
      <vt:lpstr>华文隶书</vt:lpstr>
      <vt:lpstr>华文中宋</vt:lpstr>
      <vt:lpstr>微软雅黑</vt:lpstr>
      <vt:lpstr>Arial</vt:lpstr>
      <vt:lpstr>Garamond</vt:lpstr>
      <vt:lpstr>Times New Roman</vt:lpstr>
      <vt:lpstr>Wingdings</vt:lpstr>
      <vt:lpstr>Office 主题​​</vt:lpstr>
      <vt:lpstr>军事理论准备</vt:lpstr>
      <vt:lpstr>PowerPoint 演示文稿</vt:lpstr>
      <vt:lpstr>中国依靠什么赢得竞争优势？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克劳塞维茨思想</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军事理论准备</dc:title>
  <dc:creator>若愚 陈</dc:creator>
  <cp:lastModifiedBy>若愚 陈</cp:lastModifiedBy>
  <cp:revision>8</cp:revision>
  <dcterms:created xsi:type="dcterms:W3CDTF">2019-05-06T08:26:12Z</dcterms:created>
  <dcterms:modified xsi:type="dcterms:W3CDTF">2019-05-06T10:26:42Z</dcterms:modified>
</cp:coreProperties>
</file>