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7"/>
  </p:notesMasterIdLst>
  <p:sldIdLst>
    <p:sldId id="303" r:id="rId2"/>
    <p:sldId id="326" r:id="rId3"/>
    <p:sldId id="336" r:id="rId4"/>
    <p:sldId id="337" r:id="rId5"/>
    <p:sldId id="325" r:id="rId6"/>
    <p:sldId id="338" r:id="rId7"/>
    <p:sldId id="340" r:id="rId8"/>
    <p:sldId id="342" r:id="rId9"/>
    <p:sldId id="356" r:id="rId10"/>
    <p:sldId id="357" r:id="rId11"/>
    <p:sldId id="341" r:id="rId12"/>
    <p:sldId id="343" r:id="rId13"/>
    <p:sldId id="344" r:id="rId14"/>
    <p:sldId id="345" r:id="rId15"/>
    <p:sldId id="355" r:id="rId16"/>
    <p:sldId id="350" r:id="rId17"/>
    <p:sldId id="347" r:id="rId18"/>
    <p:sldId id="346" r:id="rId19"/>
    <p:sldId id="348" r:id="rId20"/>
    <p:sldId id="349" r:id="rId21"/>
    <p:sldId id="351" r:id="rId22"/>
    <p:sldId id="352" r:id="rId23"/>
    <p:sldId id="353" r:id="rId24"/>
    <p:sldId id="354" r:id="rId25"/>
    <p:sldId id="358"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3" autoAdjust="0"/>
    <p:restoredTop sz="94660"/>
  </p:normalViewPr>
  <p:slideViewPr>
    <p:cSldViewPr>
      <p:cViewPr>
        <p:scale>
          <a:sx n="75" d="100"/>
          <a:sy n="75" d="100"/>
        </p:scale>
        <p:origin x="-336"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633847A-E014-43DB-88DD-381F291AAF7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633847A-E014-43DB-88DD-381F291AAF78}" type="slidenum">
              <a:rPr lang="en-US" altLang="zh-CN" smtClean="0"/>
              <a:pPr>
                <a:defRPr/>
              </a:pPr>
              <a:t>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grpSp>
      </p:grpSp>
      <p:sp>
        <p:nvSpPr>
          <p:cNvPr id="450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450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E42ED540-C14A-4BA2-8293-F186994A104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09B9BB1-89E8-4AFC-9034-71EC413FD802}"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56CEA72-BD11-424E-A9AE-DEE9348E71E9}"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AAF313A0-4082-4948-BC67-A8F06D76F9D8}"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E68C17B-0DCA-4BE9-BB6A-53514610A87B}" type="slidenum">
              <a:rPr lang="zh-CN" altLang="en-US"/>
              <a:pPr>
                <a:defRPr/>
              </a:pPr>
              <a:t>‹#›</a:t>
            </a:fld>
            <a:endParaRPr lang="en-US" altLang="zh-CN"/>
          </a:p>
        </p:txBody>
      </p:sp>
    </p:spTree>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7E920BB1-770D-47A3-AB4D-52A222C48D4E}"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A8BB504-1542-4E87-9573-286278880C81}"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3B226BE-803F-4273-A3FB-8DD0849489AD}"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AF91291B-FEE7-4EDA-B1E2-37B5FF0F28BD}"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6F4B0AB4-C279-4296-A44B-1C9BDC80E79E}"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045FC446-C5BB-4408-93C3-B82DA3D068E0}"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26481A5-4BDE-4F7F-BD56-DCE9D3C5954E}"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ED65C8D-47C5-4923-8572-E33142F90CBE}"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n-lt"/>
                <a:ea typeface="宋体" pitchFamily="2" charset="-122"/>
              </a:defRPr>
            </a:lvl1pPr>
          </a:lstStyle>
          <a:p>
            <a:pPr>
              <a:defRPr/>
            </a:pPr>
            <a:endParaRPr lang="en-US" altLang="zh-CN"/>
          </a:p>
        </p:txBody>
      </p:sp>
      <p:sp>
        <p:nvSpPr>
          <p:cNvPr id="4403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宋体" pitchFamily="2" charset="-122"/>
              </a:defRPr>
            </a:lvl1pPr>
          </a:lstStyle>
          <a:p>
            <a:pPr>
              <a:defRPr/>
            </a:pPr>
            <a:fld id="{24750640-BF04-458E-8A61-E1D9DA422893}"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zh-CN" altLang="zh-CN"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zh-CN"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04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n-lt"/>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99"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900"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engfanwei@neuq.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Microsoft_Office_Word_97_-_2003___1.doc"/></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685800" y="1447800"/>
            <a:ext cx="7848600" cy="903288"/>
          </a:xfrm>
          <a:prstGeom prst="rect">
            <a:avLst/>
          </a:prstGeom>
          <a:noFill/>
          <a:ln w="9525">
            <a:noFill/>
            <a:miter lim="800000"/>
            <a:headEnd/>
            <a:tailEnd/>
          </a:ln>
        </p:spPr>
        <p:txBody>
          <a:bodyPr anchor="ctr"/>
          <a:lstStyle/>
          <a:p>
            <a:pPr algn="ctr"/>
            <a:r>
              <a:rPr lang="zh-CN" altLang="en-US" sz="4800" b="1" dirty="0">
                <a:solidFill>
                  <a:srgbClr val="C00000"/>
                </a:solidFill>
                <a:latin typeface="黑体" pitchFamily="49" charset="-122"/>
                <a:ea typeface="黑体" pitchFamily="49" charset="-122"/>
              </a:rPr>
              <a:t>微机</a:t>
            </a:r>
            <a:r>
              <a:rPr lang="zh-CN" altLang="en-US" sz="4800" b="1" dirty="0" smtClean="0">
                <a:solidFill>
                  <a:srgbClr val="C00000"/>
                </a:solidFill>
                <a:latin typeface="黑体" pitchFamily="49" charset="-122"/>
                <a:ea typeface="黑体" pitchFamily="49" charset="-122"/>
              </a:rPr>
              <a:t>原理与接口技术</a:t>
            </a:r>
            <a:endParaRPr lang="zh-CN" altLang="en-US" sz="4800" b="1" dirty="0">
              <a:solidFill>
                <a:srgbClr val="C00000"/>
              </a:solidFill>
              <a:latin typeface="黑体" pitchFamily="49" charset="-122"/>
              <a:ea typeface="黑体" pitchFamily="49" charset="-122"/>
            </a:endParaRPr>
          </a:p>
        </p:txBody>
      </p:sp>
      <p:sp>
        <p:nvSpPr>
          <p:cNvPr id="3075" name="Text Box 2"/>
          <p:cNvSpPr txBox="1">
            <a:spLocks noChangeArrowheads="1"/>
          </p:cNvSpPr>
          <p:nvPr/>
        </p:nvSpPr>
        <p:spPr bwMode="auto">
          <a:xfrm>
            <a:off x="1676400" y="3124200"/>
            <a:ext cx="5562600" cy="2678113"/>
          </a:xfrm>
          <a:prstGeom prst="rect">
            <a:avLst/>
          </a:prstGeom>
          <a:noFill/>
          <a:ln w="9525" algn="ctr">
            <a:noFill/>
            <a:miter lim="800000"/>
            <a:headEnd/>
            <a:tailEnd/>
          </a:ln>
        </p:spPr>
        <p:txBody>
          <a:bodyPr>
            <a:spAutoFit/>
          </a:bodyPr>
          <a:lstStyle/>
          <a:p>
            <a:pPr>
              <a:spcBef>
                <a:spcPct val="50000"/>
              </a:spcBef>
            </a:pPr>
            <a:r>
              <a:rPr lang="zh-CN" altLang="en-US" sz="2400" dirty="0">
                <a:latin typeface="Arial" pitchFamily="34" charset="0"/>
                <a:ea typeface="华文行楷" pitchFamily="2" charset="-122"/>
              </a:rPr>
              <a:t>孟范伟</a:t>
            </a:r>
            <a:endParaRPr lang="en-US" altLang="zh-CN" sz="2400" dirty="0">
              <a:latin typeface="Arial" pitchFamily="34" charset="0"/>
              <a:ea typeface="华文行楷" pitchFamily="2" charset="-122"/>
            </a:endParaRPr>
          </a:p>
          <a:p>
            <a:pPr>
              <a:spcBef>
                <a:spcPct val="50000"/>
              </a:spcBef>
            </a:pPr>
            <a:r>
              <a:rPr lang="zh-CN" altLang="en-US" sz="2400" dirty="0" smtClean="0">
                <a:latin typeface="Arial" pitchFamily="34" charset="0"/>
                <a:ea typeface="华文行楷" pitchFamily="2" charset="-122"/>
                <a:hlinkClick r:id="rId2"/>
              </a:rPr>
              <a:t>邮    箱</a:t>
            </a:r>
            <a:r>
              <a:rPr lang="zh-CN" altLang="en-US" sz="2400" dirty="0">
                <a:latin typeface="Arial" pitchFamily="34" charset="0"/>
                <a:ea typeface="华文行楷" pitchFamily="2" charset="-122"/>
                <a:hlinkClick r:id="rId2"/>
              </a:rPr>
              <a:t>：</a:t>
            </a:r>
            <a:r>
              <a:rPr lang="en-US" altLang="zh-CN" sz="2400" dirty="0">
                <a:latin typeface="Arial" pitchFamily="34" charset="0"/>
                <a:ea typeface="华文行楷" pitchFamily="2" charset="-122"/>
                <a:hlinkClick r:id="rId2"/>
              </a:rPr>
              <a:t>mengfanwei@neuq.edu.cn</a:t>
            </a:r>
            <a:endParaRPr lang="en-US" altLang="zh-CN" sz="2400" dirty="0">
              <a:latin typeface="Arial" pitchFamily="34" charset="0"/>
              <a:ea typeface="华文行楷" pitchFamily="2" charset="-122"/>
            </a:endParaRPr>
          </a:p>
          <a:p>
            <a:pPr>
              <a:spcBef>
                <a:spcPct val="50000"/>
              </a:spcBef>
            </a:pPr>
            <a:r>
              <a:rPr lang="zh-CN" altLang="en-US" sz="2400" dirty="0" smtClean="0">
                <a:latin typeface="Arial" pitchFamily="34" charset="0"/>
                <a:ea typeface="华文行楷" pitchFamily="2" charset="-122"/>
              </a:rPr>
              <a:t>手    机</a:t>
            </a:r>
            <a:r>
              <a:rPr lang="zh-CN" altLang="en-US" sz="2400" dirty="0">
                <a:latin typeface="Arial" pitchFamily="34" charset="0"/>
                <a:ea typeface="华文行楷" pitchFamily="2" charset="-122"/>
              </a:rPr>
              <a:t>：</a:t>
            </a:r>
            <a:r>
              <a:rPr lang="en-US" altLang="zh-CN" sz="2400" dirty="0">
                <a:latin typeface="Arial" pitchFamily="34" charset="0"/>
                <a:ea typeface="华文行楷" pitchFamily="2" charset="-122"/>
              </a:rPr>
              <a:t>13315684680</a:t>
            </a:r>
          </a:p>
          <a:p>
            <a:pPr>
              <a:spcBef>
                <a:spcPct val="50000"/>
              </a:spcBef>
            </a:pPr>
            <a:r>
              <a:rPr lang="zh-CN" altLang="en-US" sz="2400" dirty="0" smtClean="0">
                <a:latin typeface="Arial" pitchFamily="34" charset="0"/>
                <a:ea typeface="华文行楷" pitchFamily="2" charset="-122"/>
              </a:rPr>
              <a:t>办公室：综合楼</a:t>
            </a:r>
            <a:r>
              <a:rPr lang="en-US" altLang="zh-CN" sz="2400" dirty="0" smtClean="0">
                <a:latin typeface="Arial" pitchFamily="34" charset="0"/>
                <a:ea typeface="华文行楷" pitchFamily="2" charset="-122"/>
              </a:rPr>
              <a:t>1115</a:t>
            </a:r>
            <a:endParaRPr lang="en-US" altLang="zh-CN" sz="2400" dirty="0">
              <a:latin typeface="Arial" pitchFamily="34" charset="0"/>
              <a:ea typeface="华文行楷" pitchFamily="2" charset="-122"/>
            </a:endParaRPr>
          </a:p>
          <a:p>
            <a:pPr>
              <a:spcBef>
                <a:spcPct val="50000"/>
              </a:spcBef>
            </a:pPr>
            <a:r>
              <a:rPr lang="zh-CN" altLang="en-US" sz="2400" dirty="0" smtClean="0">
                <a:latin typeface="Arial" pitchFamily="34" charset="0"/>
                <a:ea typeface="华文行楷" pitchFamily="2" charset="-122"/>
              </a:rPr>
              <a:t>微   信：</a:t>
            </a:r>
            <a:r>
              <a:rPr lang="en-US" altLang="zh-CN" sz="2400" dirty="0" smtClean="0">
                <a:latin typeface="Arial" pitchFamily="34" charset="0"/>
                <a:ea typeface="华文行楷" pitchFamily="2" charset="-122"/>
              </a:rPr>
              <a:t>55583130</a:t>
            </a:r>
            <a:endParaRPr lang="en-US" altLang="zh-CN" sz="2400" dirty="0">
              <a:latin typeface="Arial" pitchFamily="34"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5">
                                            <p:txEl>
                                              <p:pRg st="4" end="4"/>
                                            </p:txEl>
                                          </p:spTgt>
                                        </p:tgtEl>
                                        <p:attrNameLst>
                                          <p:attrName>style.visibility</p:attrName>
                                        </p:attrNameLst>
                                      </p:cBhvr>
                                      <p:to>
                                        <p:strVal val="visible"/>
                                      </p:to>
                                    </p:set>
                                    <p:anim calcmode="lin" valueType="num">
                                      <p:cBhvr additive="base">
                                        <p:cTn id="7" dur="500" fill="hold"/>
                                        <p:tgtEl>
                                          <p:spTgt spid="3075">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0" y="381000"/>
            <a:ext cx="3421449" cy="657872"/>
          </a:xfrm>
          <a:prstGeom prst="rect">
            <a:avLst/>
          </a:prstGeom>
        </p:spPr>
        <p:txBody>
          <a:bodyPr wrap="none">
            <a:spAutoFit/>
          </a:bodyPr>
          <a:lstStyle/>
          <a:p>
            <a:pPr lvl="0" indent="360363" fontAlgn="auto">
              <a:lnSpc>
                <a:spcPct val="150000"/>
              </a:lnSpc>
              <a:spcBef>
                <a:spcPct val="10000"/>
              </a:spcBef>
              <a:spcAft>
                <a:spcPct val="10000"/>
              </a:spcAft>
              <a:buClr>
                <a:srgbClr val="3333CC"/>
              </a:buClr>
              <a:buSzPct val="60000"/>
              <a:buFont typeface="Wingdings" pitchFamily="2" charset="2"/>
              <a:buChar char="n"/>
              <a:defRPr/>
            </a:pPr>
            <a:r>
              <a:rPr lang="zh-CN" altLang="en-US" sz="2800" b="1" kern="0" dirty="0" smtClean="0">
                <a:solidFill>
                  <a:srgbClr val="333399"/>
                </a:solidFill>
                <a:latin typeface="宋体" pitchFamily="2" charset="-122"/>
                <a:ea typeface="楷体_GB2312" pitchFamily="49" charset="-122"/>
              </a:rPr>
              <a:t>微型机的工作原理</a:t>
            </a:r>
          </a:p>
        </p:txBody>
      </p:sp>
      <p:sp>
        <p:nvSpPr>
          <p:cNvPr id="7" name="Rectangle 3"/>
          <p:cNvSpPr txBox="1">
            <a:spLocks noChangeArrowheads="1"/>
          </p:cNvSpPr>
          <p:nvPr/>
        </p:nvSpPr>
        <p:spPr bwMode="auto">
          <a:xfrm>
            <a:off x="228600" y="1143000"/>
            <a:ext cx="89154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lvl="1" indent="-285750" eaLnBrk="0" hangingPunct="0">
              <a:lnSpc>
                <a:spcPct val="130000"/>
              </a:lnSpc>
              <a:spcBef>
                <a:spcPct val="20000"/>
              </a:spcBef>
              <a:spcAft>
                <a:spcPct val="5000"/>
              </a:spcAft>
              <a:buClr>
                <a:srgbClr val="FF0000"/>
              </a:buClr>
              <a:buSzPct val="55000"/>
              <a:defRPr/>
            </a:pPr>
            <a:r>
              <a:rPr kumimoji="0" lang="zh-CN" altLang="en-US" sz="2200" b="1" i="0" u="none" strike="noStrike" kern="0" cap="none" spc="0" normalizeH="0" baseline="0" noProof="0" dirty="0" smtClean="0">
                <a:ln>
                  <a:noFill/>
                </a:ln>
                <a:effectLst/>
                <a:uLnTx/>
                <a:uFillTx/>
                <a:latin typeface="Tahoma"/>
                <a:ea typeface="楷体_GB2312"/>
              </a:rPr>
              <a:t>（</a:t>
            </a:r>
            <a:r>
              <a:rPr kumimoji="0" lang="en-US" altLang="zh-CN" sz="2200" b="1" i="0" u="none" strike="noStrike" kern="0" cap="none" spc="0" normalizeH="0" baseline="0" noProof="0" dirty="0" smtClean="0">
                <a:ln>
                  <a:noFill/>
                </a:ln>
                <a:effectLst/>
                <a:uLnTx/>
                <a:uFillTx/>
                <a:latin typeface="Tahoma"/>
                <a:ea typeface="楷体_GB2312"/>
              </a:rPr>
              <a:t>1</a:t>
            </a:r>
            <a:r>
              <a:rPr kumimoji="0" lang="zh-CN" altLang="en-US" sz="2200" b="1" i="0" u="none" strike="noStrike" kern="0" cap="none" spc="0" normalizeH="0" baseline="0" noProof="0" dirty="0" smtClean="0">
                <a:ln>
                  <a:noFill/>
                </a:ln>
                <a:effectLst/>
                <a:uLnTx/>
                <a:uFillTx/>
                <a:latin typeface="Tahoma"/>
                <a:ea typeface="楷体_GB2312"/>
              </a:rPr>
              <a:t>）计算机工作过程就是</a:t>
            </a:r>
            <a:r>
              <a:rPr kumimoji="0" lang="zh-CN" altLang="en-US" sz="2200" b="1" i="0" u="none" strike="noStrike" kern="0" cap="none" spc="0" normalizeH="0" baseline="0" noProof="0" dirty="0" smtClean="0">
                <a:ln>
                  <a:noFill/>
                </a:ln>
                <a:solidFill>
                  <a:srgbClr val="FF0000"/>
                </a:solidFill>
                <a:effectLst/>
                <a:uLnTx/>
                <a:uFillTx/>
                <a:latin typeface="Tahoma"/>
                <a:ea typeface="楷体_GB2312"/>
              </a:rPr>
              <a:t>执行程序的过程</a:t>
            </a:r>
            <a:r>
              <a:rPr lang="zh-CN" altLang="en-US" sz="2200" b="1" kern="0" dirty="0" smtClean="0">
                <a:latin typeface="Tahoma"/>
                <a:ea typeface="楷体_GB2312"/>
              </a:rPr>
              <a:t>；程序？指令？指令系统？</a:t>
            </a:r>
            <a:endParaRPr lang="en-US" altLang="zh-CN" sz="2200" b="1" kern="0" dirty="0" smtClean="0">
              <a:latin typeface="Tahoma"/>
              <a:ea typeface="楷体_GB2312"/>
            </a:endParaRPr>
          </a:p>
          <a:p>
            <a:pPr marL="0" lvl="1" indent="-285750" eaLnBrk="0" hangingPunct="0">
              <a:lnSpc>
                <a:spcPct val="130000"/>
              </a:lnSpc>
              <a:spcBef>
                <a:spcPct val="20000"/>
              </a:spcBef>
              <a:spcAft>
                <a:spcPct val="5000"/>
              </a:spcAft>
              <a:buClr>
                <a:srgbClr val="FF0000"/>
              </a:buClr>
              <a:buSzPct val="55000"/>
              <a:defRPr/>
            </a:pPr>
            <a:r>
              <a:rPr kumimoji="0" lang="zh-CN" altLang="en-US" sz="2200" b="1" i="0" u="none" strike="noStrike" kern="0" cap="none" spc="0" normalizeH="0" baseline="0" noProof="0" dirty="0" smtClean="0">
                <a:ln>
                  <a:noFill/>
                </a:ln>
                <a:effectLst/>
                <a:uLnTx/>
                <a:uFillTx/>
                <a:latin typeface="Tahoma"/>
                <a:ea typeface="楷体_GB2312"/>
              </a:rPr>
              <a:t>（</a:t>
            </a:r>
            <a:r>
              <a:rPr kumimoji="0" lang="en-US" altLang="zh-CN" sz="2200" b="1" i="0" u="none" strike="noStrike" kern="0" cap="none" spc="0" normalizeH="0" baseline="0" noProof="0" dirty="0" smtClean="0">
                <a:ln>
                  <a:noFill/>
                </a:ln>
                <a:effectLst/>
                <a:uLnTx/>
                <a:uFillTx/>
                <a:latin typeface="Tahoma"/>
                <a:ea typeface="楷体_GB2312"/>
              </a:rPr>
              <a:t>2</a:t>
            </a:r>
            <a:r>
              <a:rPr kumimoji="0" lang="zh-CN" altLang="en-US" sz="2200" b="1" i="0" u="none" strike="noStrike" kern="0" cap="none" spc="0" normalizeH="0" baseline="0" noProof="0" dirty="0" smtClean="0">
                <a:ln>
                  <a:noFill/>
                </a:ln>
                <a:effectLst/>
                <a:uLnTx/>
                <a:uFillTx/>
                <a:latin typeface="Tahoma"/>
                <a:ea typeface="楷体_GB2312"/>
              </a:rPr>
              <a:t>）存储程序的工作原理？存储程序的概念？</a:t>
            </a:r>
            <a:r>
              <a:rPr kumimoji="0" lang="en-US" altLang="zh-CN" sz="2200" b="1" i="0" u="none" strike="noStrike" kern="0" cap="none" spc="0" normalizeH="0" baseline="0" noProof="0" dirty="0" smtClean="0">
                <a:ln>
                  <a:noFill/>
                </a:ln>
                <a:effectLst/>
                <a:uLnTx/>
                <a:uFillTx/>
                <a:latin typeface="Tahoma"/>
                <a:ea typeface="楷体_GB2312"/>
              </a:rPr>
              <a:t>3-5</a:t>
            </a:r>
            <a:r>
              <a:rPr kumimoji="0" lang="zh-CN" altLang="en-US" sz="2200" b="1" i="0" u="none" strike="noStrike" kern="0" cap="none" spc="0" normalizeH="0" baseline="0" noProof="0" dirty="0" smtClean="0">
                <a:ln>
                  <a:noFill/>
                </a:ln>
                <a:effectLst/>
                <a:uLnTx/>
                <a:uFillTx/>
                <a:latin typeface="Tahoma"/>
                <a:ea typeface="楷体_GB2312"/>
              </a:rPr>
              <a:t>页</a:t>
            </a:r>
          </a:p>
          <a:p>
            <a:pPr marL="0" marR="0" lvl="1" indent="-285750" algn="l" defTabSz="914400" rtl="0" eaLnBrk="0" fontAlgn="base" latinLnBrk="0" hangingPunct="0">
              <a:lnSpc>
                <a:spcPct val="130000"/>
              </a:lnSpc>
              <a:spcBef>
                <a:spcPct val="20000"/>
              </a:spcBef>
              <a:spcAft>
                <a:spcPct val="5000"/>
              </a:spcAft>
              <a:buClr>
                <a:srgbClr val="FF0000"/>
              </a:buClr>
              <a:buSzPct val="55000"/>
              <a:buFont typeface="Wingdings" pitchFamily="2" charset="2"/>
              <a:buNone/>
              <a:tabLst/>
              <a:defRPr/>
            </a:pPr>
            <a:endParaRPr kumimoji="0" lang="zh-CN" altLang="en-US" sz="2200" b="0" i="0" u="none" strike="noStrike" kern="0" cap="none" spc="0" normalizeH="0" baseline="0" noProof="0" dirty="0" smtClean="0">
              <a:ln>
                <a:noFill/>
              </a:ln>
              <a:solidFill>
                <a:srgbClr val="000000"/>
              </a:solidFill>
              <a:effectLst/>
              <a:uLnTx/>
              <a:uFillTx/>
              <a:latin typeface="Tahoma"/>
              <a:ea typeface="楷体_GB2312"/>
            </a:endParaRPr>
          </a:p>
        </p:txBody>
      </p:sp>
      <p:pic>
        <p:nvPicPr>
          <p:cNvPr id="8" name="Picture 2"/>
          <p:cNvPicPr>
            <a:picLocks noChangeAspect="1" noChangeArrowheads="1"/>
          </p:cNvPicPr>
          <p:nvPr/>
        </p:nvPicPr>
        <p:blipFill>
          <a:blip r:embed="rId2" cstate="print">
            <a:lum bright="10000" contrast="40000"/>
          </a:blip>
          <a:srcRect/>
          <a:stretch>
            <a:fillRect/>
          </a:stretch>
        </p:blipFill>
        <p:spPr bwMode="auto">
          <a:xfrm>
            <a:off x="304800" y="0"/>
            <a:ext cx="8458200" cy="6846879"/>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1000" y="457200"/>
            <a:ext cx="3780522" cy="657872"/>
          </a:xfrm>
          <a:prstGeom prst="rect">
            <a:avLst/>
          </a:prstGeom>
        </p:spPr>
        <p:txBody>
          <a:bodyPr wrap="none">
            <a:spAutoFit/>
          </a:bodyPr>
          <a:lstStyle/>
          <a:p>
            <a:pPr lvl="0" indent="360363" fontAlgn="auto">
              <a:lnSpc>
                <a:spcPct val="150000"/>
              </a:lnSpc>
              <a:spcBef>
                <a:spcPct val="10000"/>
              </a:spcBef>
              <a:spcAft>
                <a:spcPct val="10000"/>
              </a:spcAft>
              <a:buClr>
                <a:srgbClr val="3333CC"/>
              </a:buClr>
              <a:buSzPct val="60000"/>
              <a:buFont typeface="Wingdings" pitchFamily="2" charset="2"/>
              <a:buChar char="n"/>
              <a:defRPr/>
            </a:pPr>
            <a:r>
              <a:rPr lang="zh-CN" altLang="en-US" sz="2800" b="1" kern="0" dirty="0" smtClean="0">
                <a:solidFill>
                  <a:srgbClr val="333399"/>
                </a:solidFill>
                <a:latin typeface="宋体" pitchFamily="2" charset="-122"/>
                <a:ea typeface="楷体_GB2312" pitchFamily="49" charset="-122"/>
              </a:rPr>
              <a:t>微机系统的基本组成</a:t>
            </a:r>
          </a:p>
        </p:txBody>
      </p:sp>
      <p:grpSp>
        <p:nvGrpSpPr>
          <p:cNvPr id="6" name="Group 3"/>
          <p:cNvGrpSpPr>
            <a:grpSpLocks/>
          </p:cNvGrpSpPr>
          <p:nvPr/>
        </p:nvGrpSpPr>
        <p:grpSpPr bwMode="auto">
          <a:xfrm>
            <a:off x="474662" y="1905000"/>
            <a:ext cx="8135938" cy="3527425"/>
            <a:chOff x="340" y="981"/>
            <a:chExt cx="4808" cy="2222"/>
          </a:xfrm>
        </p:grpSpPr>
        <p:sp>
          <p:nvSpPr>
            <p:cNvPr id="7" name="AutoShape 4"/>
            <p:cNvSpPr>
              <a:spLocks noChangeArrowheads="1"/>
            </p:cNvSpPr>
            <p:nvPr/>
          </p:nvSpPr>
          <p:spPr bwMode="auto">
            <a:xfrm>
              <a:off x="2018" y="981"/>
              <a:ext cx="1724"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t>微型计算机系统</a:t>
              </a:r>
            </a:p>
          </p:txBody>
        </p:sp>
        <p:sp>
          <p:nvSpPr>
            <p:cNvPr id="8" name="AutoShape 5"/>
            <p:cNvSpPr>
              <a:spLocks noChangeArrowheads="1"/>
            </p:cNvSpPr>
            <p:nvPr/>
          </p:nvSpPr>
          <p:spPr bwMode="auto">
            <a:xfrm>
              <a:off x="1066" y="1434"/>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t>软件系统</a:t>
              </a:r>
            </a:p>
          </p:txBody>
        </p:sp>
        <p:sp>
          <p:nvSpPr>
            <p:cNvPr id="9" name="AutoShape 6"/>
            <p:cNvSpPr>
              <a:spLocks noChangeArrowheads="1"/>
            </p:cNvSpPr>
            <p:nvPr/>
          </p:nvSpPr>
          <p:spPr bwMode="auto">
            <a:xfrm>
              <a:off x="3606" y="1434"/>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t>硬件系统</a:t>
              </a:r>
            </a:p>
          </p:txBody>
        </p:sp>
        <p:sp>
          <p:nvSpPr>
            <p:cNvPr id="10" name="AutoShape 7"/>
            <p:cNvSpPr>
              <a:spLocks noChangeArrowheads="1"/>
            </p:cNvSpPr>
            <p:nvPr/>
          </p:nvSpPr>
          <p:spPr bwMode="auto">
            <a:xfrm>
              <a:off x="340" y="1933"/>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dirty="0"/>
                <a:t>系统软件</a:t>
              </a:r>
            </a:p>
          </p:txBody>
        </p:sp>
        <p:sp>
          <p:nvSpPr>
            <p:cNvPr id="11" name="AutoShape 8"/>
            <p:cNvSpPr>
              <a:spLocks noChangeArrowheads="1"/>
            </p:cNvSpPr>
            <p:nvPr/>
          </p:nvSpPr>
          <p:spPr bwMode="auto">
            <a:xfrm>
              <a:off x="1519" y="1933"/>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t>应用软件</a:t>
              </a:r>
            </a:p>
          </p:txBody>
        </p:sp>
        <p:sp>
          <p:nvSpPr>
            <p:cNvPr id="12" name="AutoShape 9"/>
            <p:cNvSpPr>
              <a:spLocks noChangeArrowheads="1"/>
            </p:cNvSpPr>
            <p:nvPr/>
          </p:nvSpPr>
          <p:spPr bwMode="auto">
            <a:xfrm>
              <a:off x="2835" y="1933"/>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t>主机</a:t>
              </a:r>
            </a:p>
          </p:txBody>
        </p:sp>
        <p:sp>
          <p:nvSpPr>
            <p:cNvPr id="13" name="AutoShape 10"/>
            <p:cNvSpPr>
              <a:spLocks noChangeArrowheads="1"/>
            </p:cNvSpPr>
            <p:nvPr/>
          </p:nvSpPr>
          <p:spPr bwMode="auto">
            <a:xfrm>
              <a:off x="4286" y="1933"/>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t>外部设备</a:t>
              </a:r>
            </a:p>
          </p:txBody>
        </p:sp>
        <p:sp>
          <p:nvSpPr>
            <p:cNvPr id="14" name="AutoShape 11"/>
            <p:cNvSpPr>
              <a:spLocks noChangeArrowheads="1"/>
            </p:cNvSpPr>
            <p:nvPr/>
          </p:nvSpPr>
          <p:spPr bwMode="auto">
            <a:xfrm>
              <a:off x="1655" y="2432"/>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tLang="zh-CN" b="1"/>
                <a:t>CPU</a:t>
              </a:r>
            </a:p>
          </p:txBody>
        </p:sp>
        <p:sp>
          <p:nvSpPr>
            <p:cNvPr id="15" name="AutoShape 12"/>
            <p:cNvSpPr>
              <a:spLocks noChangeArrowheads="1"/>
            </p:cNvSpPr>
            <p:nvPr/>
          </p:nvSpPr>
          <p:spPr bwMode="auto">
            <a:xfrm>
              <a:off x="2845" y="2432"/>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t>存储器</a:t>
              </a:r>
            </a:p>
          </p:txBody>
        </p:sp>
        <p:sp>
          <p:nvSpPr>
            <p:cNvPr id="16" name="AutoShape 13"/>
            <p:cNvSpPr>
              <a:spLocks noChangeArrowheads="1"/>
            </p:cNvSpPr>
            <p:nvPr/>
          </p:nvSpPr>
          <p:spPr bwMode="auto">
            <a:xfrm>
              <a:off x="4014" y="2432"/>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tLang="zh-CN" b="1"/>
                <a:t>I/O</a:t>
              </a:r>
              <a:r>
                <a:rPr lang="zh-CN" altLang="en-US" b="1"/>
                <a:t>接口</a:t>
              </a:r>
            </a:p>
          </p:txBody>
        </p:sp>
        <p:sp>
          <p:nvSpPr>
            <p:cNvPr id="17" name="AutoShape 14"/>
            <p:cNvSpPr>
              <a:spLocks noChangeArrowheads="1"/>
            </p:cNvSpPr>
            <p:nvPr/>
          </p:nvSpPr>
          <p:spPr bwMode="auto">
            <a:xfrm>
              <a:off x="431" y="2931"/>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t>寄存器</a:t>
              </a:r>
            </a:p>
          </p:txBody>
        </p:sp>
        <p:sp>
          <p:nvSpPr>
            <p:cNvPr id="18" name="AutoShape 15"/>
            <p:cNvSpPr>
              <a:spLocks noChangeArrowheads="1"/>
            </p:cNvSpPr>
            <p:nvPr/>
          </p:nvSpPr>
          <p:spPr bwMode="auto">
            <a:xfrm>
              <a:off x="1655" y="2931"/>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t>控制器</a:t>
              </a:r>
            </a:p>
          </p:txBody>
        </p:sp>
        <p:sp>
          <p:nvSpPr>
            <p:cNvPr id="19" name="AutoShape 16"/>
            <p:cNvSpPr>
              <a:spLocks noChangeArrowheads="1"/>
            </p:cNvSpPr>
            <p:nvPr/>
          </p:nvSpPr>
          <p:spPr bwMode="auto">
            <a:xfrm>
              <a:off x="2835" y="2931"/>
              <a:ext cx="862" cy="272"/>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t>运算器</a:t>
              </a:r>
            </a:p>
          </p:txBody>
        </p:sp>
        <p:cxnSp>
          <p:nvCxnSpPr>
            <p:cNvPr id="20" name="AutoShape 17"/>
            <p:cNvCxnSpPr>
              <a:cxnSpLocks noChangeShapeType="1"/>
              <a:stCxn id="9" idx="0"/>
              <a:endCxn id="8" idx="0"/>
            </p:cNvCxnSpPr>
            <p:nvPr/>
          </p:nvCxnSpPr>
          <p:spPr bwMode="auto">
            <a:xfrm rot="-5400000" flipH="1" flipV="1">
              <a:off x="2766" y="165"/>
              <a:ext cx="1" cy="2540"/>
            </a:xfrm>
            <a:prstGeom prst="bentConnector3">
              <a:avLst>
                <a:gd name="adj1" fmla="val -8300000"/>
              </a:avLst>
            </a:prstGeom>
            <a:noFill/>
            <a:ln w="25400">
              <a:solidFill>
                <a:schemeClr val="tx1"/>
              </a:solidFill>
              <a:miter lim="800000"/>
              <a:headEnd/>
              <a:tailEnd/>
            </a:ln>
          </p:spPr>
        </p:cxnSp>
        <p:cxnSp>
          <p:nvCxnSpPr>
            <p:cNvPr id="21" name="AutoShape 18"/>
            <p:cNvCxnSpPr>
              <a:cxnSpLocks noChangeShapeType="1"/>
              <a:stCxn id="11" idx="0"/>
              <a:endCxn id="10" idx="0"/>
            </p:cNvCxnSpPr>
            <p:nvPr/>
          </p:nvCxnSpPr>
          <p:spPr bwMode="auto">
            <a:xfrm rot="-5400000" flipH="1" flipV="1">
              <a:off x="1360" y="1344"/>
              <a:ext cx="1" cy="1179"/>
            </a:xfrm>
            <a:prstGeom prst="bentConnector3">
              <a:avLst>
                <a:gd name="adj1" fmla="val -10800005"/>
              </a:avLst>
            </a:prstGeom>
            <a:noFill/>
            <a:ln w="25400">
              <a:solidFill>
                <a:schemeClr val="tx1"/>
              </a:solidFill>
              <a:miter lim="800000"/>
              <a:headEnd/>
              <a:tailEnd/>
            </a:ln>
          </p:spPr>
        </p:cxnSp>
        <p:cxnSp>
          <p:nvCxnSpPr>
            <p:cNvPr id="22" name="AutoShape 19"/>
            <p:cNvCxnSpPr>
              <a:cxnSpLocks noChangeShapeType="1"/>
              <a:stCxn id="13" idx="0"/>
              <a:endCxn id="12" idx="0"/>
            </p:cNvCxnSpPr>
            <p:nvPr/>
          </p:nvCxnSpPr>
          <p:spPr bwMode="auto">
            <a:xfrm rot="-5400000" flipH="1" flipV="1">
              <a:off x="3991" y="1208"/>
              <a:ext cx="1" cy="1451"/>
            </a:xfrm>
            <a:prstGeom prst="bentConnector3">
              <a:avLst>
                <a:gd name="adj1" fmla="val -10700005"/>
              </a:avLst>
            </a:prstGeom>
            <a:noFill/>
            <a:ln w="25400">
              <a:solidFill>
                <a:schemeClr val="tx1"/>
              </a:solidFill>
              <a:miter lim="800000"/>
              <a:headEnd/>
              <a:tailEnd/>
            </a:ln>
          </p:spPr>
        </p:cxnSp>
        <p:cxnSp>
          <p:nvCxnSpPr>
            <p:cNvPr id="23" name="AutoShape 20"/>
            <p:cNvCxnSpPr>
              <a:cxnSpLocks noChangeShapeType="1"/>
            </p:cNvCxnSpPr>
            <p:nvPr/>
          </p:nvCxnSpPr>
          <p:spPr bwMode="auto">
            <a:xfrm rot="-5400000" flipH="1" flipV="1">
              <a:off x="3243" y="1253"/>
              <a:ext cx="1" cy="2359"/>
            </a:xfrm>
            <a:prstGeom prst="bentConnector3">
              <a:avLst>
                <a:gd name="adj1" fmla="val -10800005"/>
              </a:avLst>
            </a:prstGeom>
            <a:noFill/>
            <a:ln w="25400">
              <a:solidFill>
                <a:schemeClr val="tx1"/>
              </a:solidFill>
              <a:miter lim="800000"/>
              <a:headEnd/>
              <a:tailEnd/>
            </a:ln>
          </p:spPr>
        </p:cxnSp>
        <p:cxnSp>
          <p:nvCxnSpPr>
            <p:cNvPr id="24" name="AutoShape 21"/>
            <p:cNvCxnSpPr>
              <a:cxnSpLocks noChangeShapeType="1"/>
              <a:stCxn id="19" idx="0"/>
              <a:endCxn id="17" idx="0"/>
            </p:cNvCxnSpPr>
            <p:nvPr/>
          </p:nvCxnSpPr>
          <p:spPr bwMode="auto">
            <a:xfrm rot="-5400000" flipH="1" flipV="1">
              <a:off x="2063" y="1730"/>
              <a:ext cx="1" cy="2404"/>
            </a:xfrm>
            <a:prstGeom prst="bentConnector3">
              <a:avLst>
                <a:gd name="adj1" fmla="val -10100005"/>
              </a:avLst>
            </a:prstGeom>
            <a:noFill/>
            <a:ln w="25400">
              <a:solidFill>
                <a:schemeClr val="tx1"/>
              </a:solidFill>
              <a:miter lim="800000"/>
              <a:headEnd/>
              <a:tailEnd/>
            </a:ln>
          </p:spPr>
        </p:cxnSp>
        <p:cxnSp>
          <p:nvCxnSpPr>
            <p:cNvPr id="25" name="AutoShape 22"/>
            <p:cNvCxnSpPr>
              <a:cxnSpLocks noChangeShapeType="1"/>
              <a:stCxn id="7" idx="2"/>
            </p:cNvCxnSpPr>
            <p:nvPr/>
          </p:nvCxnSpPr>
          <p:spPr bwMode="auto">
            <a:xfrm>
              <a:off x="2880" y="1253"/>
              <a:ext cx="0" cy="91"/>
            </a:xfrm>
            <a:prstGeom prst="straightConnector1">
              <a:avLst/>
            </a:prstGeom>
            <a:noFill/>
            <a:ln w="25400">
              <a:solidFill>
                <a:schemeClr val="tx1"/>
              </a:solidFill>
              <a:round/>
              <a:headEnd/>
              <a:tailEnd/>
            </a:ln>
          </p:spPr>
        </p:cxnSp>
        <p:cxnSp>
          <p:nvCxnSpPr>
            <p:cNvPr id="26" name="AutoShape 23"/>
            <p:cNvCxnSpPr>
              <a:cxnSpLocks noChangeShapeType="1"/>
            </p:cNvCxnSpPr>
            <p:nvPr/>
          </p:nvCxnSpPr>
          <p:spPr bwMode="auto">
            <a:xfrm>
              <a:off x="1474" y="1706"/>
              <a:ext cx="0" cy="113"/>
            </a:xfrm>
            <a:prstGeom prst="straightConnector1">
              <a:avLst/>
            </a:prstGeom>
            <a:noFill/>
            <a:ln w="25400">
              <a:solidFill>
                <a:schemeClr val="tx1"/>
              </a:solidFill>
              <a:round/>
              <a:headEnd/>
              <a:tailEnd/>
            </a:ln>
          </p:spPr>
        </p:cxnSp>
        <p:cxnSp>
          <p:nvCxnSpPr>
            <p:cNvPr id="27" name="AutoShape 24"/>
            <p:cNvCxnSpPr>
              <a:cxnSpLocks noChangeShapeType="1"/>
            </p:cNvCxnSpPr>
            <p:nvPr/>
          </p:nvCxnSpPr>
          <p:spPr bwMode="auto">
            <a:xfrm>
              <a:off x="4059" y="1706"/>
              <a:ext cx="0" cy="113"/>
            </a:xfrm>
            <a:prstGeom prst="straightConnector1">
              <a:avLst/>
            </a:prstGeom>
            <a:noFill/>
            <a:ln w="25400">
              <a:solidFill>
                <a:schemeClr val="tx1"/>
              </a:solidFill>
              <a:round/>
              <a:headEnd/>
              <a:tailEnd/>
            </a:ln>
          </p:spPr>
        </p:cxnSp>
        <p:cxnSp>
          <p:nvCxnSpPr>
            <p:cNvPr id="28" name="AutoShape 25"/>
            <p:cNvCxnSpPr>
              <a:cxnSpLocks noChangeShapeType="1"/>
              <a:stCxn id="12" idx="2"/>
              <a:endCxn id="15" idx="0"/>
            </p:cNvCxnSpPr>
            <p:nvPr/>
          </p:nvCxnSpPr>
          <p:spPr bwMode="auto">
            <a:xfrm>
              <a:off x="3266" y="2205"/>
              <a:ext cx="10" cy="227"/>
            </a:xfrm>
            <a:prstGeom prst="straightConnector1">
              <a:avLst/>
            </a:prstGeom>
            <a:noFill/>
            <a:ln w="25400">
              <a:solidFill>
                <a:schemeClr val="tx1"/>
              </a:solidFill>
              <a:round/>
              <a:headEnd/>
              <a:tailEnd/>
            </a:ln>
          </p:spPr>
        </p:cxnSp>
        <p:cxnSp>
          <p:nvCxnSpPr>
            <p:cNvPr id="29" name="AutoShape 26"/>
            <p:cNvCxnSpPr>
              <a:cxnSpLocks noChangeShapeType="1"/>
              <a:stCxn id="14" idx="2"/>
              <a:endCxn id="18" idx="0"/>
            </p:cNvCxnSpPr>
            <p:nvPr/>
          </p:nvCxnSpPr>
          <p:spPr bwMode="auto">
            <a:xfrm>
              <a:off x="2086" y="2704"/>
              <a:ext cx="0" cy="227"/>
            </a:xfrm>
            <a:prstGeom prst="straightConnector1">
              <a:avLst/>
            </a:prstGeom>
            <a:noFill/>
            <a:ln w="25400">
              <a:solidFill>
                <a:schemeClr val="tx1"/>
              </a:solidFill>
              <a:round/>
              <a:headEnd/>
              <a:tailEnd/>
            </a:ln>
          </p:spPr>
        </p:cxnSp>
      </p:grpSp>
      <p:cxnSp>
        <p:nvCxnSpPr>
          <p:cNvPr id="33" name="直接连接符 32"/>
          <p:cNvCxnSpPr/>
          <p:nvPr/>
        </p:nvCxnSpPr>
        <p:spPr>
          <a:xfrm flipH="1">
            <a:off x="1752600" y="4038600"/>
            <a:ext cx="167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752600" y="4038600"/>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AutoShape 11"/>
          <p:cNvSpPr>
            <a:spLocks noChangeArrowheads="1"/>
          </p:cNvSpPr>
          <p:nvPr/>
        </p:nvSpPr>
        <p:spPr bwMode="auto">
          <a:xfrm>
            <a:off x="1017852" y="4191000"/>
            <a:ext cx="1458648" cy="431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dirty="0" smtClean="0"/>
              <a:t>总线</a:t>
            </a:r>
            <a:endParaRPr lang="en-US" altLang="zh-CN" b="1" dirty="0"/>
          </a:p>
        </p:txBody>
      </p:sp>
      <p:sp>
        <p:nvSpPr>
          <p:cNvPr id="30" name="圆角矩形 29"/>
          <p:cNvSpPr/>
          <p:nvPr/>
        </p:nvSpPr>
        <p:spPr>
          <a:xfrm>
            <a:off x="381000" y="3962400"/>
            <a:ext cx="8001000" cy="838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905000" y="4152900"/>
            <a:ext cx="1295400" cy="792163"/>
          </a:xfrm>
          <a:prstGeom prst="rect">
            <a:avLst/>
          </a:prstGeom>
          <a:solidFill>
            <a:schemeClr val="accent1"/>
          </a:solidFill>
          <a:ln w="9525">
            <a:miter lim="800000"/>
            <a:headEnd/>
            <a:tailEnd/>
          </a:ln>
          <a:scene3d>
            <a:camera prst="legacyObliqueTopRight">
              <a:rot lat="21299988" lon="0" rev="0"/>
            </a:camera>
            <a:lightRig rig="legacyFlat3" dir="r"/>
          </a:scene3d>
          <a:sp3d extrusionH="430200" prstMaterial="legacyMatte">
            <a:bevelT w="13500" h="13500" prst="angle"/>
            <a:bevelB w="13500" h="13500" prst="angle"/>
            <a:extrusionClr>
              <a:srgbClr val="3399FF"/>
            </a:extrusionClr>
          </a:sp3d>
        </p:spPr>
        <p:txBody>
          <a:bodyPr wrap="none" lIns="90000" tIns="46800" rIns="90000" bIns="46800" anchor="ctr">
            <a:flatTx/>
          </a:bodyPr>
          <a:lstStyle/>
          <a:p>
            <a:pPr algn="ctr"/>
            <a:r>
              <a:rPr lang="en-US" altLang="zh-CN" b="1"/>
              <a:t>RAM</a:t>
            </a:r>
          </a:p>
        </p:txBody>
      </p:sp>
      <p:sp>
        <p:nvSpPr>
          <p:cNvPr id="6" name="Rectangle 3"/>
          <p:cNvSpPr>
            <a:spLocks noChangeArrowheads="1"/>
          </p:cNvSpPr>
          <p:nvPr/>
        </p:nvSpPr>
        <p:spPr bwMode="auto">
          <a:xfrm>
            <a:off x="3489325" y="4152900"/>
            <a:ext cx="1295400" cy="792163"/>
          </a:xfrm>
          <a:prstGeom prst="rect">
            <a:avLst/>
          </a:prstGeom>
          <a:solidFill>
            <a:schemeClr val="accent1"/>
          </a:solidFill>
          <a:ln w="9525">
            <a:miter lim="800000"/>
            <a:headEnd/>
            <a:tailEnd/>
          </a:ln>
          <a:scene3d>
            <a:camera prst="legacyObliqueTopRight">
              <a:rot lat="21299988" lon="0" rev="0"/>
            </a:camera>
            <a:lightRig rig="legacyFlat3" dir="r"/>
          </a:scene3d>
          <a:sp3d extrusionH="430200" prstMaterial="legacyMatte">
            <a:bevelT w="13500" h="13500" prst="angle"/>
            <a:bevelB w="13500" h="13500" prst="angle"/>
            <a:extrusionClr>
              <a:srgbClr val="3399FF"/>
            </a:extrusionClr>
          </a:sp3d>
        </p:spPr>
        <p:txBody>
          <a:bodyPr wrap="none" lIns="90000" tIns="46800" rIns="90000" bIns="46800" anchor="ctr">
            <a:flatTx/>
          </a:bodyPr>
          <a:lstStyle/>
          <a:p>
            <a:pPr algn="ctr"/>
            <a:r>
              <a:rPr lang="en-US" altLang="zh-CN" b="1"/>
              <a:t>ROM</a:t>
            </a:r>
          </a:p>
        </p:txBody>
      </p:sp>
      <p:sp>
        <p:nvSpPr>
          <p:cNvPr id="7" name="Rectangle 4"/>
          <p:cNvSpPr>
            <a:spLocks noChangeArrowheads="1"/>
          </p:cNvSpPr>
          <p:nvPr/>
        </p:nvSpPr>
        <p:spPr bwMode="auto">
          <a:xfrm>
            <a:off x="5073650" y="4152900"/>
            <a:ext cx="1295400" cy="792163"/>
          </a:xfrm>
          <a:prstGeom prst="rect">
            <a:avLst/>
          </a:prstGeom>
          <a:solidFill>
            <a:schemeClr val="accent1"/>
          </a:solidFill>
          <a:ln w="9525">
            <a:miter lim="800000"/>
            <a:headEnd/>
            <a:tailEnd/>
          </a:ln>
          <a:scene3d>
            <a:camera prst="legacyObliqueTopRight">
              <a:rot lat="21299988" lon="0" rev="0"/>
            </a:camera>
            <a:lightRig rig="legacyFlat3" dir="r"/>
          </a:scene3d>
          <a:sp3d extrusionH="430200" prstMaterial="legacyMatte">
            <a:bevelT w="13500" h="13500" prst="angle"/>
            <a:bevelB w="13500" h="13500" prst="angle"/>
            <a:extrusionClr>
              <a:srgbClr val="3399FF"/>
            </a:extrusionClr>
          </a:sp3d>
        </p:spPr>
        <p:txBody>
          <a:bodyPr wrap="none" lIns="90000" tIns="46800" rIns="90000" bIns="46800" anchor="ctr">
            <a:flatTx/>
          </a:bodyPr>
          <a:lstStyle/>
          <a:p>
            <a:pPr algn="ctr"/>
            <a:r>
              <a:rPr lang="en-US" altLang="zh-CN" b="1"/>
              <a:t>I/O</a:t>
            </a:r>
            <a:r>
              <a:rPr lang="zh-CN" altLang="en-US" b="1"/>
              <a:t>接口</a:t>
            </a:r>
          </a:p>
        </p:txBody>
      </p:sp>
      <p:sp>
        <p:nvSpPr>
          <p:cNvPr id="8" name="Rectangle 5"/>
          <p:cNvSpPr>
            <a:spLocks noChangeArrowheads="1"/>
          </p:cNvSpPr>
          <p:nvPr/>
        </p:nvSpPr>
        <p:spPr bwMode="auto">
          <a:xfrm>
            <a:off x="7448550" y="4152900"/>
            <a:ext cx="1295400" cy="792163"/>
          </a:xfrm>
          <a:prstGeom prst="rect">
            <a:avLst/>
          </a:prstGeom>
          <a:solidFill>
            <a:schemeClr val="accent1"/>
          </a:solidFill>
          <a:ln w="9525">
            <a:miter lim="800000"/>
            <a:headEnd/>
            <a:tailEnd/>
          </a:ln>
          <a:scene3d>
            <a:camera prst="legacyObliqueTopRight">
              <a:rot lat="21299988" lon="0" rev="0"/>
            </a:camera>
            <a:lightRig rig="legacyFlat3" dir="r"/>
          </a:scene3d>
          <a:sp3d extrusionH="430200" prstMaterial="legacyMatte">
            <a:bevelT w="13500" h="13500" prst="angle"/>
            <a:bevelB w="13500" h="13500" prst="angle"/>
            <a:extrusionClr>
              <a:srgbClr val="3399FF"/>
            </a:extrusionClr>
          </a:sp3d>
        </p:spPr>
        <p:txBody>
          <a:bodyPr wrap="none" lIns="90000" tIns="46800" rIns="90000" bIns="46800" anchor="ctr">
            <a:flatTx/>
          </a:bodyPr>
          <a:lstStyle/>
          <a:p>
            <a:pPr algn="ctr"/>
            <a:r>
              <a:rPr lang="zh-CN" altLang="en-US" b="1"/>
              <a:t>外设</a:t>
            </a:r>
          </a:p>
        </p:txBody>
      </p:sp>
      <p:sp>
        <p:nvSpPr>
          <p:cNvPr id="9" name="Rectangle 6"/>
          <p:cNvSpPr>
            <a:spLocks noChangeArrowheads="1"/>
          </p:cNvSpPr>
          <p:nvPr/>
        </p:nvSpPr>
        <p:spPr bwMode="auto">
          <a:xfrm>
            <a:off x="393700" y="985838"/>
            <a:ext cx="1295400" cy="2303462"/>
          </a:xfrm>
          <a:prstGeom prst="rect">
            <a:avLst/>
          </a:prstGeom>
          <a:solidFill>
            <a:schemeClr val="accent1"/>
          </a:solidFill>
          <a:ln w="9525">
            <a:miter lim="800000"/>
            <a:headEnd/>
            <a:tailEnd/>
          </a:ln>
          <a:scene3d>
            <a:camera prst="legacyObliqueTopRight">
              <a:rot lat="21299988" lon="0" rev="0"/>
            </a:camera>
            <a:lightRig rig="legacyFlat3" dir="r"/>
          </a:scene3d>
          <a:sp3d extrusionH="430200" prstMaterial="legacyMatte">
            <a:bevelT w="13500" h="13500" prst="angle"/>
            <a:bevelB w="13500" h="13500" prst="angle"/>
            <a:extrusionClr>
              <a:srgbClr val="3399FF"/>
            </a:extrusionClr>
          </a:sp3d>
        </p:spPr>
        <p:txBody>
          <a:bodyPr wrap="none" lIns="90000" tIns="46800" rIns="90000" bIns="46800" anchor="ctr">
            <a:flatTx/>
          </a:bodyPr>
          <a:lstStyle/>
          <a:p>
            <a:pPr algn="ctr"/>
            <a:r>
              <a:rPr lang="en-US" altLang="zh-CN" b="1"/>
              <a:t>CPU</a:t>
            </a:r>
          </a:p>
        </p:txBody>
      </p:sp>
      <p:sp>
        <p:nvSpPr>
          <p:cNvPr id="10" name="Line 7"/>
          <p:cNvSpPr>
            <a:spLocks noChangeShapeType="1"/>
          </p:cNvSpPr>
          <p:nvPr/>
        </p:nvSpPr>
        <p:spPr bwMode="auto">
          <a:xfrm>
            <a:off x="1763713" y="1201738"/>
            <a:ext cx="6765925" cy="0"/>
          </a:xfrm>
          <a:prstGeom prst="line">
            <a:avLst/>
          </a:prstGeom>
          <a:noFill/>
          <a:ln w="127000">
            <a:pattFill prst="wdUpDiag">
              <a:fgClr>
                <a:srgbClr val="FF00FF"/>
              </a:fgClr>
              <a:bgClr>
                <a:srgbClr val="FFFFFF"/>
              </a:bgClr>
            </a:pattFill>
            <a:round/>
            <a:headEnd type="none" w="med" len="lg"/>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11" name="Line 8"/>
          <p:cNvSpPr>
            <a:spLocks noChangeShapeType="1"/>
          </p:cNvSpPr>
          <p:nvPr/>
        </p:nvSpPr>
        <p:spPr bwMode="auto">
          <a:xfrm>
            <a:off x="1763713" y="2641600"/>
            <a:ext cx="6765925" cy="0"/>
          </a:xfrm>
          <a:prstGeom prst="line">
            <a:avLst/>
          </a:prstGeom>
          <a:noFill/>
          <a:ln w="127000">
            <a:pattFill prst="wdDnDiag">
              <a:fgClr>
                <a:srgbClr val="3399FF"/>
              </a:fgClr>
              <a:bgClr>
                <a:srgbClr val="FFFFFF"/>
              </a:bgClr>
            </a:pattFill>
            <a:round/>
            <a:headEnd type="triangle" w="sm" len="sm"/>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12" name="Line 9"/>
          <p:cNvSpPr>
            <a:spLocks noChangeShapeType="1"/>
          </p:cNvSpPr>
          <p:nvPr/>
        </p:nvSpPr>
        <p:spPr bwMode="auto">
          <a:xfrm>
            <a:off x="1763713" y="1920875"/>
            <a:ext cx="6765925" cy="0"/>
          </a:xfrm>
          <a:prstGeom prst="line">
            <a:avLst/>
          </a:prstGeom>
          <a:noFill/>
          <a:ln w="127000">
            <a:pattFill prst="pct70">
              <a:fgClr>
                <a:srgbClr val="66FF33"/>
              </a:fgClr>
              <a:bgClr>
                <a:srgbClr val="FFFFFF"/>
              </a:bgClr>
            </a:pattFill>
            <a:round/>
            <a:headEnd type="triangle" w="sm" len="sm"/>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13" name="Line 10"/>
          <p:cNvSpPr>
            <a:spLocks noChangeShapeType="1"/>
          </p:cNvSpPr>
          <p:nvPr/>
        </p:nvSpPr>
        <p:spPr bwMode="auto">
          <a:xfrm>
            <a:off x="2625725" y="1201738"/>
            <a:ext cx="0" cy="2879725"/>
          </a:xfrm>
          <a:prstGeom prst="line">
            <a:avLst/>
          </a:prstGeom>
          <a:noFill/>
          <a:ln w="127000">
            <a:pattFill prst="wdUpDiag">
              <a:fgClr>
                <a:srgbClr val="FF00FF"/>
              </a:fgClr>
              <a:bgClr>
                <a:srgbClr val="FFFFFF"/>
              </a:bgClr>
            </a:pattFill>
            <a:round/>
            <a:headEnd type="none" w="med" len="lg"/>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14" name="Line 11"/>
          <p:cNvSpPr>
            <a:spLocks noChangeShapeType="1"/>
          </p:cNvSpPr>
          <p:nvPr/>
        </p:nvSpPr>
        <p:spPr bwMode="auto">
          <a:xfrm>
            <a:off x="4244975" y="1201738"/>
            <a:ext cx="0" cy="2879725"/>
          </a:xfrm>
          <a:prstGeom prst="line">
            <a:avLst/>
          </a:prstGeom>
          <a:noFill/>
          <a:ln w="127000">
            <a:pattFill prst="wdUpDiag">
              <a:fgClr>
                <a:srgbClr val="FF00FF"/>
              </a:fgClr>
              <a:bgClr>
                <a:srgbClr val="FFFFFF"/>
              </a:bgClr>
            </a:pattFill>
            <a:round/>
            <a:headEnd type="none" w="med" len="lg"/>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15" name="Line 12"/>
          <p:cNvSpPr>
            <a:spLocks noChangeShapeType="1"/>
          </p:cNvSpPr>
          <p:nvPr/>
        </p:nvSpPr>
        <p:spPr bwMode="auto">
          <a:xfrm>
            <a:off x="5865813" y="1201738"/>
            <a:ext cx="0" cy="2879725"/>
          </a:xfrm>
          <a:prstGeom prst="line">
            <a:avLst/>
          </a:prstGeom>
          <a:noFill/>
          <a:ln w="127000">
            <a:pattFill prst="wdUpDiag">
              <a:fgClr>
                <a:srgbClr val="FF00FF"/>
              </a:fgClr>
              <a:bgClr>
                <a:srgbClr val="FFFFFF"/>
              </a:bgClr>
            </a:pattFill>
            <a:round/>
            <a:headEnd type="none" w="med" len="lg"/>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16" name="Line 13"/>
          <p:cNvSpPr>
            <a:spLocks noChangeShapeType="1"/>
          </p:cNvSpPr>
          <p:nvPr/>
        </p:nvSpPr>
        <p:spPr bwMode="auto">
          <a:xfrm>
            <a:off x="2913063" y="1993900"/>
            <a:ext cx="0" cy="2087563"/>
          </a:xfrm>
          <a:prstGeom prst="line">
            <a:avLst/>
          </a:prstGeom>
          <a:noFill/>
          <a:ln w="127000">
            <a:pattFill prst="pct70">
              <a:fgClr>
                <a:srgbClr val="66FF33"/>
              </a:fgClr>
              <a:bgClr>
                <a:srgbClr val="FFFFFF"/>
              </a:bgClr>
            </a:pattFill>
            <a:round/>
            <a:headEnd type="triangle" w="sm" len="sm"/>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17" name="Line 14"/>
          <p:cNvSpPr>
            <a:spLocks noChangeShapeType="1"/>
          </p:cNvSpPr>
          <p:nvPr/>
        </p:nvSpPr>
        <p:spPr bwMode="auto">
          <a:xfrm>
            <a:off x="4532313" y="1993900"/>
            <a:ext cx="0" cy="2087563"/>
          </a:xfrm>
          <a:prstGeom prst="line">
            <a:avLst/>
          </a:prstGeom>
          <a:noFill/>
          <a:ln w="127000">
            <a:pattFill prst="pct70">
              <a:fgClr>
                <a:srgbClr val="66FF33"/>
              </a:fgClr>
              <a:bgClr>
                <a:srgbClr val="FFFFFF"/>
              </a:bgClr>
            </a:pattFill>
            <a:round/>
            <a:headEnd type="triangle" w="sm" len="sm"/>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18" name="Line 15"/>
          <p:cNvSpPr>
            <a:spLocks noChangeShapeType="1"/>
          </p:cNvSpPr>
          <p:nvPr/>
        </p:nvSpPr>
        <p:spPr bwMode="auto">
          <a:xfrm>
            <a:off x="6153150" y="1993900"/>
            <a:ext cx="0" cy="2087563"/>
          </a:xfrm>
          <a:prstGeom prst="line">
            <a:avLst/>
          </a:prstGeom>
          <a:noFill/>
          <a:ln w="127000">
            <a:pattFill prst="pct70">
              <a:fgClr>
                <a:srgbClr val="66FF33"/>
              </a:fgClr>
              <a:bgClr>
                <a:srgbClr val="FFFFFF"/>
              </a:bgClr>
            </a:pattFill>
            <a:round/>
            <a:headEnd type="triangle" w="sm" len="sm"/>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19" name="Line 16"/>
          <p:cNvSpPr>
            <a:spLocks noChangeShapeType="1"/>
          </p:cNvSpPr>
          <p:nvPr/>
        </p:nvSpPr>
        <p:spPr bwMode="auto">
          <a:xfrm>
            <a:off x="2336800" y="2713038"/>
            <a:ext cx="0" cy="1368425"/>
          </a:xfrm>
          <a:prstGeom prst="line">
            <a:avLst/>
          </a:prstGeom>
          <a:noFill/>
          <a:ln w="127000">
            <a:pattFill prst="wdDnDiag">
              <a:fgClr>
                <a:srgbClr val="3399FF"/>
              </a:fgClr>
              <a:bgClr>
                <a:srgbClr val="FFFFFF"/>
              </a:bgClr>
            </a:pattFill>
            <a:round/>
            <a:headEnd type="triangle" w="sm" len="sm"/>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20" name="Line 17"/>
          <p:cNvSpPr>
            <a:spLocks noChangeShapeType="1"/>
          </p:cNvSpPr>
          <p:nvPr/>
        </p:nvSpPr>
        <p:spPr bwMode="auto">
          <a:xfrm>
            <a:off x="3956050" y="2713038"/>
            <a:ext cx="0" cy="1368425"/>
          </a:xfrm>
          <a:prstGeom prst="line">
            <a:avLst/>
          </a:prstGeom>
          <a:noFill/>
          <a:ln w="127000">
            <a:pattFill prst="wdDnDiag">
              <a:fgClr>
                <a:srgbClr val="3399FF"/>
              </a:fgClr>
              <a:bgClr>
                <a:srgbClr val="FFFFFF"/>
              </a:bgClr>
            </a:pattFill>
            <a:round/>
            <a:headEnd type="triangle" w="sm" len="sm"/>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21" name="Line 18"/>
          <p:cNvSpPr>
            <a:spLocks noChangeShapeType="1"/>
          </p:cNvSpPr>
          <p:nvPr/>
        </p:nvSpPr>
        <p:spPr bwMode="auto">
          <a:xfrm>
            <a:off x="5576888" y="2713038"/>
            <a:ext cx="0" cy="1368425"/>
          </a:xfrm>
          <a:prstGeom prst="line">
            <a:avLst/>
          </a:prstGeom>
          <a:noFill/>
          <a:ln w="127000">
            <a:pattFill prst="wdDnDiag">
              <a:fgClr>
                <a:srgbClr val="3399FF"/>
              </a:fgClr>
              <a:bgClr>
                <a:srgbClr val="FFFFFF"/>
              </a:bgClr>
            </a:pattFill>
            <a:round/>
            <a:headEnd type="triangle" w="sm" len="sm"/>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22" name="Line 19"/>
          <p:cNvSpPr>
            <a:spLocks noChangeShapeType="1"/>
          </p:cNvSpPr>
          <p:nvPr/>
        </p:nvSpPr>
        <p:spPr bwMode="auto">
          <a:xfrm>
            <a:off x="6442075" y="4513263"/>
            <a:ext cx="1008063" cy="0"/>
          </a:xfrm>
          <a:prstGeom prst="line">
            <a:avLst/>
          </a:prstGeom>
          <a:noFill/>
          <a:ln w="127000">
            <a:solidFill>
              <a:srgbClr val="FFFF00"/>
            </a:solidFill>
            <a:round/>
            <a:headEnd type="triangle" w="sm" len="sm"/>
            <a:tailEnd type="triangle" w="sm" len="sm"/>
          </a:ln>
          <a:effectLst>
            <a:prstShdw prst="shdw17" dist="17961" dir="13500000">
              <a:srgbClr val="FFFF00"/>
            </a:prstShdw>
          </a:effectLst>
        </p:spPr>
        <p:txBody>
          <a:bodyPr wrap="none" lIns="90000" tIns="46800" rIns="90000" bIns="46800" anchor="ctr"/>
          <a:lstStyle/>
          <a:p>
            <a:endParaRPr lang="zh-CN" altLang="en-US"/>
          </a:p>
        </p:txBody>
      </p:sp>
      <p:sp>
        <p:nvSpPr>
          <p:cNvPr id="23" name="Rectangle 20" descr="按钮"/>
          <p:cNvSpPr>
            <a:spLocks noChangeArrowheads="1"/>
          </p:cNvSpPr>
          <p:nvPr/>
        </p:nvSpPr>
        <p:spPr bwMode="auto">
          <a:xfrm>
            <a:off x="7234238" y="838200"/>
            <a:ext cx="647700" cy="288925"/>
          </a:xfrm>
          <a:prstGeom prst="rect">
            <a:avLst/>
          </a:prstGeom>
          <a:solidFill>
            <a:schemeClr val="accent1"/>
          </a:solidFill>
          <a:ln w="9525">
            <a:noFill/>
            <a:miter lim="800000"/>
            <a:headEnd type="none" w="med" len="lg"/>
            <a:tailEnd type="none" w="lg" len="lg"/>
          </a:ln>
        </p:spPr>
        <p:txBody>
          <a:bodyPr wrap="none" lIns="90000" tIns="46800" rIns="90000" bIns="46800" anchor="ctr"/>
          <a:lstStyle/>
          <a:p>
            <a:pPr algn="ctr"/>
            <a:r>
              <a:rPr lang="en-US" altLang="zh-CN" b="1"/>
              <a:t>AB</a:t>
            </a:r>
          </a:p>
        </p:txBody>
      </p:sp>
      <p:sp>
        <p:nvSpPr>
          <p:cNvPr id="24" name="Rectangle 21" descr="按钮"/>
          <p:cNvSpPr>
            <a:spLocks noChangeArrowheads="1"/>
          </p:cNvSpPr>
          <p:nvPr/>
        </p:nvSpPr>
        <p:spPr bwMode="auto">
          <a:xfrm>
            <a:off x="7234238" y="1558925"/>
            <a:ext cx="647700" cy="288925"/>
          </a:xfrm>
          <a:prstGeom prst="rect">
            <a:avLst/>
          </a:prstGeom>
          <a:solidFill>
            <a:schemeClr val="accent1"/>
          </a:solidFill>
          <a:ln w="9525">
            <a:noFill/>
            <a:miter lim="800000"/>
            <a:headEnd type="none" w="med" len="lg"/>
            <a:tailEnd type="none" w="lg" len="lg"/>
          </a:ln>
        </p:spPr>
        <p:txBody>
          <a:bodyPr wrap="none" lIns="90000" tIns="46800" rIns="90000" bIns="46800" anchor="ctr"/>
          <a:lstStyle/>
          <a:p>
            <a:pPr algn="ctr"/>
            <a:r>
              <a:rPr lang="en-US" altLang="zh-CN" b="1"/>
              <a:t>CB</a:t>
            </a:r>
          </a:p>
        </p:txBody>
      </p:sp>
      <p:sp>
        <p:nvSpPr>
          <p:cNvPr id="25" name="Rectangle 22" descr="按钮"/>
          <p:cNvSpPr>
            <a:spLocks noChangeArrowheads="1"/>
          </p:cNvSpPr>
          <p:nvPr/>
        </p:nvSpPr>
        <p:spPr bwMode="auto">
          <a:xfrm>
            <a:off x="7234238" y="2279650"/>
            <a:ext cx="647700" cy="288925"/>
          </a:xfrm>
          <a:prstGeom prst="rect">
            <a:avLst/>
          </a:prstGeom>
          <a:solidFill>
            <a:schemeClr val="accent1"/>
          </a:solidFill>
          <a:ln w="9525">
            <a:noFill/>
            <a:miter lim="800000"/>
            <a:headEnd type="none" w="med" len="lg"/>
            <a:tailEnd type="none" w="lg" len="lg"/>
          </a:ln>
        </p:spPr>
        <p:txBody>
          <a:bodyPr wrap="none" lIns="90000" tIns="46800" rIns="90000" bIns="46800" anchor="ctr"/>
          <a:lstStyle/>
          <a:p>
            <a:pPr algn="ctr"/>
            <a:r>
              <a:rPr lang="en-US" altLang="zh-CN" b="1"/>
              <a:t>DB</a:t>
            </a:r>
          </a:p>
        </p:txBody>
      </p:sp>
      <p:sp>
        <p:nvSpPr>
          <p:cNvPr id="26" name="Text Box 24"/>
          <p:cNvSpPr txBox="1">
            <a:spLocks noChangeArrowheads="1"/>
          </p:cNvSpPr>
          <p:nvPr/>
        </p:nvSpPr>
        <p:spPr bwMode="auto">
          <a:xfrm>
            <a:off x="1041400" y="5477470"/>
            <a:ext cx="7058025" cy="923330"/>
          </a:xfrm>
          <a:prstGeom prst="rect">
            <a:avLst/>
          </a:prstGeom>
          <a:noFill/>
          <a:ln w="9525">
            <a:noFill/>
            <a:miter lim="800000"/>
            <a:headEnd/>
            <a:tailEnd/>
          </a:ln>
        </p:spPr>
        <p:txBody>
          <a:bodyPr>
            <a:spAutoFit/>
          </a:bodyPr>
          <a:lstStyle/>
          <a:p>
            <a:r>
              <a:rPr lang="zh-CN" altLang="en-US" b="1" dirty="0" smtClean="0"/>
              <a:t>数据总线（</a:t>
            </a:r>
            <a:r>
              <a:rPr lang="en-US" altLang="zh-CN" b="1" dirty="0" smtClean="0"/>
              <a:t>Data Bus</a:t>
            </a:r>
            <a:r>
              <a:rPr lang="zh-CN" altLang="en-US" b="1" dirty="0" smtClean="0"/>
              <a:t>，     	</a:t>
            </a:r>
            <a:r>
              <a:rPr lang="en-US" altLang="zh-CN" b="1" dirty="0" smtClean="0"/>
              <a:t>DB</a:t>
            </a:r>
            <a:r>
              <a:rPr lang="zh-CN" altLang="en-US" b="1" dirty="0" smtClean="0"/>
              <a:t>）：双向</a:t>
            </a:r>
          </a:p>
          <a:p>
            <a:r>
              <a:rPr lang="zh-CN" altLang="en-US" b="1" dirty="0" smtClean="0"/>
              <a:t>地址总线</a:t>
            </a:r>
            <a:r>
              <a:rPr lang="zh-CN" altLang="en-US" b="1" dirty="0"/>
              <a:t>（</a:t>
            </a:r>
            <a:r>
              <a:rPr lang="en-US" altLang="zh-CN" b="1" dirty="0"/>
              <a:t>Address Bus</a:t>
            </a:r>
            <a:r>
              <a:rPr lang="zh-CN" altLang="en-US" b="1" dirty="0"/>
              <a:t>，	</a:t>
            </a:r>
            <a:r>
              <a:rPr lang="en-US" altLang="zh-CN" b="1" dirty="0"/>
              <a:t>AB</a:t>
            </a:r>
            <a:r>
              <a:rPr lang="zh-CN" altLang="en-US" b="1" dirty="0"/>
              <a:t>）：单向</a:t>
            </a:r>
          </a:p>
          <a:p>
            <a:r>
              <a:rPr lang="zh-CN" altLang="en-US" b="1" dirty="0"/>
              <a:t>控制总线（</a:t>
            </a:r>
            <a:r>
              <a:rPr lang="en-US" altLang="zh-CN" b="1" dirty="0"/>
              <a:t>Control Bus</a:t>
            </a:r>
            <a:r>
              <a:rPr lang="zh-CN" altLang="en-US" b="1" dirty="0"/>
              <a:t>， 	</a:t>
            </a:r>
            <a:r>
              <a:rPr lang="en-US" altLang="zh-CN" b="1" dirty="0"/>
              <a:t>CB</a:t>
            </a:r>
            <a:r>
              <a:rPr lang="zh-CN" altLang="en-US" b="1" dirty="0"/>
              <a:t>）</a:t>
            </a:r>
            <a:r>
              <a:rPr lang="zh-CN" altLang="en-US" b="1" dirty="0" smtClean="0"/>
              <a:t>：单？双向？</a:t>
            </a:r>
            <a:endParaRPr lang="zh-CN" altLang="en-US" b="1" dirty="0"/>
          </a:p>
        </p:txBody>
      </p:sp>
      <p:sp>
        <p:nvSpPr>
          <p:cNvPr id="27" name="矩形 26"/>
          <p:cNvSpPr/>
          <p:nvPr/>
        </p:nvSpPr>
        <p:spPr>
          <a:xfrm>
            <a:off x="304800" y="5029200"/>
            <a:ext cx="5277407" cy="523220"/>
          </a:xfrm>
          <a:prstGeom prst="rect">
            <a:avLst/>
          </a:prstGeom>
        </p:spPr>
        <p:txBody>
          <a:bodyPr wrap="none">
            <a:spAutoFit/>
          </a:bodyPr>
          <a:lstStyle/>
          <a:p>
            <a:r>
              <a:rPr lang="en-US" altLang="zh-CN" sz="2800" b="1" dirty="0" smtClean="0">
                <a:solidFill>
                  <a:srgbClr val="FF0000"/>
                </a:solidFill>
              </a:rPr>
              <a:t>1</a:t>
            </a:r>
            <a:r>
              <a:rPr lang="zh-CN" altLang="en-US" sz="2800" b="1" dirty="0" smtClean="0">
                <a:solidFill>
                  <a:srgbClr val="FF0000"/>
                </a:solidFill>
              </a:rPr>
              <a:t>、总线：概念、分类</a:t>
            </a:r>
            <a:r>
              <a:rPr lang="en-US" altLang="zh-CN" sz="2800" b="1" dirty="0" smtClean="0">
                <a:solidFill>
                  <a:srgbClr val="FF0000"/>
                </a:solidFill>
              </a:rPr>
              <a:t>6</a:t>
            </a:r>
            <a:r>
              <a:rPr lang="zh-CN" altLang="en-US" sz="2800" b="1" dirty="0" smtClean="0">
                <a:solidFill>
                  <a:srgbClr val="FF0000"/>
                </a:solidFill>
              </a:rPr>
              <a:t>页、</a:t>
            </a:r>
            <a:r>
              <a:rPr lang="en-US" altLang="zh-CN" sz="2800" b="1" dirty="0" smtClean="0">
                <a:solidFill>
                  <a:srgbClr val="FF0000"/>
                </a:solidFill>
              </a:rPr>
              <a:t>9</a:t>
            </a:r>
            <a:r>
              <a:rPr lang="zh-CN" altLang="en-US" sz="2800" b="1" dirty="0" smtClean="0">
                <a:solidFill>
                  <a:srgbClr val="FF0000"/>
                </a:solidFill>
              </a:rPr>
              <a:t>页</a:t>
            </a:r>
            <a:endParaRPr lang="zh-CN" altLang="en-US" sz="2800" b="1" dirty="0">
              <a:solidFill>
                <a:srgbClr val="FF0000"/>
              </a:solidFill>
            </a:endParaRPr>
          </a:p>
        </p:txBody>
      </p:sp>
      <p:sp>
        <p:nvSpPr>
          <p:cNvPr id="28" name="AutoShape 6"/>
          <p:cNvSpPr>
            <a:spLocks noChangeArrowheads="1"/>
          </p:cNvSpPr>
          <p:nvPr/>
        </p:nvSpPr>
        <p:spPr bwMode="auto">
          <a:xfrm>
            <a:off x="0" y="0"/>
            <a:ext cx="1458648" cy="431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a:t>硬件系统</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3125" t="21948" r="35000" b="8916"/>
          <a:stretch>
            <a:fillRect/>
          </a:stretch>
        </p:blipFill>
        <p:spPr bwMode="auto">
          <a:xfrm>
            <a:off x="76200" y="33051"/>
            <a:ext cx="8991600" cy="68249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istrator\Desktop\liRyJNTvffBM.jpg"/>
          <p:cNvPicPr>
            <a:picLocks noChangeAspect="1" noChangeArrowheads="1"/>
          </p:cNvPicPr>
          <p:nvPr/>
        </p:nvPicPr>
        <p:blipFill>
          <a:blip r:embed="rId2" cstate="print"/>
          <a:srcRect/>
          <a:stretch>
            <a:fillRect/>
          </a:stretch>
        </p:blipFill>
        <p:spPr bwMode="auto">
          <a:xfrm>
            <a:off x="0" y="0"/>
            <a:ext cx="9144000" cy="690676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04800" y="2209800"/>
            <a:ext cx="609600" cy="2286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总线</a:t>
            </a:r>
            <a:endParaRPr lang="zh-CN" altLang="en-US" sz="2800" b="1" dirty="0"/>
          </a:p>
        </p:txBody>
      </p:sp>
      <p:grpSp>
        <p:nvGrpSpPr>
          <p:cNvPr id="28" name="组合 27"/>
          <p:cNvGrpSpPr/>
          <p:nvPr/>
        </p:nvGrpSpPr>
        <p:grpSpPr>
          <a:xfrm>
            <a:off x="1524000" y="1447800"/>
            <a:ext cx="2362200" cy="3505200"/>
            <a:chOff x="1524000" y="1447800"/>
            <a:chExt cx="2362200" cy="3505200"/>
          </a:xfrm>
        </p:grpSpPr>
        <p:sp>
          <p:nvSpPr>
            <p:cNvPr id="5" name="圆角矩形 4"/>
            <p:cNvSpPr/>
            <p:nvPr/>
          </p:nvSpPr>
          <p:spPr>
            <a:xfrm>
              <a:off x="1524000" y="1447800"/>
              <a:ext cx="2286000" cy="6858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内部总线</a:t>
              </a:r>
            </a:p>
          </p:txBody>
        </p:sp>
        <p:sp>
          <p:nvSpPr>
            <p:cNvPr id="6" name="圆角矩形 5"/>
            <p:cNvSpPr/>
            <p:nvPr/>
          </p:nvSpPr>
          <p:spPr>
            <a:xfrm>
              <a:off x="1600200" y="4267200"/>
              <a:ext cx="2286000" cy="6858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外部总线</a:t>
              </a:r>
            </a:p>
          </p:txBody>
        </p:sp>
      </p:grpSp>
      <p:grpSp>
        <p:nvGrpSpPr>
          <p:cNvPr id="29" name="组合 28"/>
          <p:cNvGrpSpPr/>
          <p:nvPr/>
        </p:nvGrpSpPr>
        <p:grpSpPr>
          <a:xfrm>
            <a:off x="4800600" y="838200"/>
            <a:ext cx="3200400" cy="4648200"/>
            <a:chOff x="4800600" y="838200"/>
            <a:chExt cx="3200400" cy="4648200"/>
          </a:xfrm>
          <a:solidFill>
            <a:srgbClr val="00B050"/>
          </a:solidFill>
        </p:grpSpPr>
        <p:sp>
          <p:nvSpPr>
            <p:cNvPr id="7" name="圆角矩形 6"/>
            <p:cNvSpPr/>
            <p:nvPr/>
          </p:nvSpPr>
          <p:spPr>
            <a:xfrm>
              <a:off x="4800600" y="838200"/>
              <a:ext cx="2971800" cy="76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DB</a:t>
              </a:r>
              <a:endParaRPr lang="zh-CN" altLang="en-US" sz="2800" b="1" dirty="0" smtClean="0"/>
            </a:p>
          </p:txBody>
        </p:sp>
        <p:sp>
          <p:nvSpPr>
            <p:cNvPr id="9" name="圆角矩形 8"/>
            <p:cNvSpPr/>
            <p:nvPr/>
          </p:nvSpPr>
          <p:spPr>
            <a:xfrm>
              <a:off x="4876800" y="2743200"/>
              <a:ext cx="2971800" cy="76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CB</a:t>
              </a:r>
              <a:endParaRPr lang="zh-CN" altLang="en-US" sz="2800" b="1" dirty="0" smtClean="0"/>
            </a:p>
          </p:txBody>
        </p:sp>
        <p:sp>
          <p:nvSpPr>
            <p:cNvPr id="10" name="圆角矩形 9"/>
            <p:cNvSpPr/>
            <p:nvPr/>
          </p:nvSpPr>
          <p:spPr>
            <a:xfrm>
              <a:off x="5029200" y="4724400"/>
              <a:ext cx="2971800" cy="76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AB</a:t>
              </a:r>
              <a:endParaRPr lang="zh-CN" altLang="en-US" sz="2800" b="1" dirty="0" smtClean="0"/>
            </a:p>
          </p:txBody>
        </p:sp>
      </p:grpSp>
      <p:grpSp>
        <p:nvGrpSpPr>
          <p:cNvPr id="17" name="组合 16"/>
          <p:cNvGrpSpPr/>
          <p:nvPr/>
        </p:nvGrpSpPr>
        <p:grpSpPr>
          <a:xfrm>
            <a:off x="3886200" y="1219200"/>
            <a:ext cx="990600" cy="3962400"/>
            <a:chOff x="3886200" y="1219200"/>
            <a:chExt cx="990600" cy="3962400"/>
          </a:xfrm>
        </p:grpSpPr>
        <p:cxnSp>
          <p:nvCxnSpPr>
            <p:cNvPr id="12" name="直接箭头连接符 11"/>
            <p:cNvCxnSpPr/>
            <p:nvPr/>
          </p:nvCxnSpPr>
          <p:spPr>
            <a:xfrm flipV="1">
              <a:off x="3962400" y="1219200"/>
              <a:ext cx="685800" cy="533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962400" y="2057400"/>
              <a:ext cx="838200" cy="1066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886200" y="2286000"/>
              <a:ext cx="990600" cy="2895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962400" y="1676400"/>
            <a:ext cx="838200" cy="3581400"/>
            <a:chOff x="3962400" y="1676400"/>
            <a:chExt cx="838200" cy="3581400"/>
          </a:xfrm>
        </p:grpSpPr>
        <p:cxnSp>
          <p:nvCxnSpPr>
            <p:cNvPr id="19" name="直接箭头连接符 18"/>
            <p:cNvCxnSpPr/>
            <p:nvPr/>
          </p:nvCxnSpPr>
          <p:spPr>
            <a:xfrm flipV="1">
              <a:off x="3962400" y="1676400"/>
              <a:ext cx="838200" cy="28194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038600" y="3657600"/>
              <a:ext cx="762000" cy="9906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038600" y="4876800"/>
              <a:ext cx="762000" cy="3810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1066800" y="914400"/>
            <a:ext cx="2741456" cy="369332"/>
          </a:xfrm>
          <a:prstGeom prst="rect">
            <a:avLst/>
          </a:prstGeom>
        </p:spPr>
        <p:txBody>
          <a:bodyPr wrap="none">
            <a:spAutoFit/>
          </a:bodyPr>
          <a:lstStyle/>
          <a:p>
            <a:r>
              <a:rPr lang="zh-CN" altLang="en-US" b="1" dirty="0" smtClean="0"/>
              <a:t>用于计算机内部信息传递</a:t>
            </a:r>
            <a:endParaRPr lang="zh-CN" altLang="en-US" dirty="0"/>
          </a:p>
        </p:txBody>
      </p:sp>
      <p:sp>
        <p:nvSpPr>
          <p:cNvPr id="27" name="矩形 26"/>
          <p:cNvSpPr/>
          <p:nvPr/>
        </p:nvSpPr>
        <p:spPr>
          <a:xfrm>
            <a:off x="1219200" y="5105400"/>
            <a:ext cx="2973891" cy="369332"/>
          </a:xfrm>
          <a:prstGeom prst="rect">
            <a:avLst/>
          </a:prstGeom>
        </p:spPr>
        <p:txBody>
          <a:bodyPr wrap="none">
            <a:spAutoFit/>
          </a:bodyPr>
          <a:lstStyle/>
          <a:p>
            <a:r>
              <a:rPr lang="zh-CN" altLang="en-US" b="1" dirty="0" smtClean="0"/>
              <a:t>用于主机与外设间信息传递</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 y="533400"/>
            <a:ext cx="1614545" cy="523220"/>
          </a:xfrm>
          <a:prstGeom prst="rect">
            <a:avLst/>
          </a:prstGeom>
        </p:spPr>
        <p:txBody>
          <a:bodyPr wrap="none">
            <a:spAutoFit/>
          </a:bodyPr>
          <a:lstStyle/>
          <a:p>
            <a:r>
              <a:rPr lang="en-US" altLang="zh-CN" sz="2800" b="1" dirty="0" smtClean="0">
                <a:solidFill>
                  <a:srgbClr val="FF0000"/>
                </a:solidFill>
              </a:rPr>
              <a:t>2</a:t>
            </a:r>
            <a:r>
              <a:rPr lang="zh-CN" altLang="en-US" sz="2800" b="1" dirty="0" smtClean="0">
                <a:solidFill>
                  <a:srgbClr val="FF0000"/>
                </a:solidFill>
              </a:rPr>
              <a:t>、</a:t>
            </a:r>
            <a:r>
              <a:rPr lang="en-US" altLang="zh-CN" sz="2800" b="1" dirty="0" smtClean="0">
                <a:solidFill>
                  <a:srgbClr val="FF0000"/>
                </a:solidFill>
              </a:rPr>
              <a:t>CPU</a:t>
            </a:r>
            <a:endParaRPr lang="zh-CN" altLang="en-US" sz="2800" b="1" dirty="0">
              <a:solidFill>
                <a:srgbClr val="FF0000"/>
              </a:solidFill>
            </a:endParaRPr>
          </a:p>
        </p:txBody>
      </p:sp>
      <p:sp>
        <p:nvSpPr>
          <p:cNvPr id="7" name="内容占位符 2"/>
          <p:cNvSpPr>
            <a:spLocks noGrp="1"/>
          </p:cNvSpPr>
          <p:nvPr>
            <p:ph idx="1"/>
          </p:nvPr>
        </p:nvSpPr>
        <p:spPr>
          <a:xfrm>
            <a:off x="381000" y="1295400"/>
            <a:ext cx="7772400" cy="4114800"/>
          </a:xfrm>
        </p:spPr>
        <p:txBody>
          <a:bodyPr/>
          <a:lstStyle/>
          <a:p>
            <a:r>
              <a:rPr lang="zh-CN" altLang="en-US" sz="2800" b="1" dirty="0" smtClean="0">
                <a:solidFill>
                  <a:schemeClr val="tx1"/>
                </a:solidFill>
              </a:rPr>
              <a:t>运算器：算术逻辑单元</a:t>
            </a:r>
            <a:r>
              <a:rPr lang="en-US" altLang="zh-CN" sz="2800" b="1" dirty="0" smtClean="0">
                <a:solidFill>
                  <a:schemeClr val="tx1"/>
                </a:solidFill>
              </a:rPr>
              <a:t>ALU</a:t>
            </a:r>
            <a:r>
              <a:rPr lang="zh-CN" altLang="en-US" sz="2800" b="1" dirty="0" smtClean="0">
                <a:solidFill>
                  <a:schemeClr val="tx1"/>
                </a:solidFill>
              </a:rPr>
              <a:t>，以（加法器）为基础，辅以其它逻辑电路完成加、减、乘、除和各种逻辑运算；高级的</a:t>
            </a:r>
            <a:r>
              <a:rPr lang="en-US" altLang="zh-CN" sz="2800" b="1" dirty="0" smtClean="0">
                <a:solidFill>
                  <a:schemeClr val="tx1"/>
                </a:solidFill>
              </a:rPr>
              <a:t>ALU</a:t>
            </a:r>
            <a:r>
              <a:rPr lang="zh-CN" altLang="en-US" sz="2800" b="1" dirty="0" smtClean="0">
                <a:solidFill>
                  <a:schemeClr val="tx1"/>
                </a:solidFill>
              </a:rPr>
              <a:t>还可以完成浮点运算。</a:t>
            </a:r>
          </a:p>
          <a:p>
            <a:r>
              <a:rPr lang="zh-CN" altLang="en-US" sz="2800" b="1" dirty="0" smtClean="0"/>
              <a:t>控制器：</a:t>
            </a:r>
            <a:r>
              <a:rPr lang="en-US" altLang="zh-CN" sz="2800" b="1" dirty="0" smtClean="0"/>
              <a:t>IR</a:t>
            </a:r>
            <a:r>
              <a:rPr lang="zh-CN" altLang="en-US" sz="2800" b="1" dirty="0" smtClean="0"/>
              <a:t>、</a:t>
            </a:r>
            <a:r>
              <a:rPr lang="en-US" altLang="zh-CN" sz="2800" b="1" dirty="0" smtClean="0"/>
              <a:t>ID</a:t>
            </a:r>
            <a:r>
              <a:rPr lang="zh-CN" altLang="en-US" sz="2800" b="1" dirty="0" smtClean="0"/>
              <a:t>、</a:t>
            </a:r>
            <a:r>
              <a:rPr lang="en-US" altLang="zh-CN" sz="2800" b="1" dirty="0" smtClean="0"/>
              <a:t>PLA</a:t>
            </a:r>
          </a:p>
          <a:p>
            <a:r>
              <a:rPr lang="zh-CN" altLang="en-US" sz="2800" b="1" dirty="0" smtClean="0"/>
              <a:t>寄存器组：用途：</a:t>
            </a:r>
            <a:r>
              <a:rPr lang="en-US" altLang="zh-CN" sz="2800" b="1" dirty="0" smtClean="0"/>
              <a:t>7</a:t>
            </a:r>
            <a:r>
              <a:rPr lang="zh-CN" altLang="en-US" sz="2800" b="1" dirty="0" smtClean="0"/>
              <a:t>页</a:t>
            </a:r>
            <a:endParaRPr lang="en-US" altLang="zh-CN" sz="2800" b="1" dirty="0" smtClean="0"/>
          </a:p>
          <a:p>
            <a:pPr>
              <a:buNone/>
            </a:pPr>
            <a:r>
              <a:rPr lang="en-US" altLang="zh-CN" sz="2800" b="1" dirty="0" smtClean="0"/>
              <a:t>                      </a:t>
            </a:r>
            <a:r>
              <a:rPr lang="zh-CN" altLang="en-US" sz="2800" b="1" dirty="0" smtClean="0"/>
              <a:t>分类：专用、通用、不可用的</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62000" y="1027112"/>
            <a:ext cx="8001000" cy="3316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500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333399"/>
                </a:solidFill>
                <a:effectLst/>
                <a:uLnTx/>
                <a:uFillTx/>
                <a:latin typeface="Tahoma"/>
                <a:ea typeface="楷体_GB2312"/>
                <a:cs typeface="+mn-cs"/>
              </a:rPr>
              <a:t>内存单元的地址和内容</a:t>
            </a:r>
          </a:p>
          <a:p>
            <a:pPr marL="342900" indent="-342900">
              <a:lnSpc>
                <a:spcPct val="150000"/>
              </a:lnSpc>
              <a:spcBef>
                <a:spcPct val="20000"/>
              </a:spcBef>
              <a:spcAft>
                <a:spcPct val="5000"/>
              </a:spcAft>
              <a:buClr>
                <a:srgbClr val="3333CC"/>
              </a:buClr>
              <a:buSzPct val="60000"/>
              <a:buFont typeface="Wingdings" pitchFamily="2" charset="2"/>
              <a:buChar char="n"/>
            </a:pPr>
            <a:r>
              <a:rPr kumimoji="0" lang="zh-CN" altLang="en-US" sz="2800" b="1" i="0" u="none" strike="noStrike" kern="0" cap="none" spc="0" normalizeH="0" baseline="0" noProof="0" dirty="0" smtClean="0">
                <a:ln>
                  <a:noFill/>
                </a:ln>
                <a:solidFill>
                  <a:srgbClr val="333399"/>
                </a:solidFill>
                <a:effectLst/>
                <a:uLnTx/>
                <a:uFillTx/>
                <a:latin typeface="Tahoma"/>
                <a:ea typeface="楷体_GB2312"/>
                <a:cs typeface="+mn-cs"/>
              </a:rPr>
              <a:t>内存容量</a:t>
            </a:r>
            <a:r>
              <a:rPr kumimoji="0" lang="en-US" altLang="zh-CN" sz="2800" b="1" i="0" u="none" strike="noStrike" kern="0" cap="none" spc="0" normalizeH="0" baseline="0" noProof="0" dirty="0" smtClean="0">
                <a:ln>
                  <a:noFill/>
                </a:ln>
                <a:solidFill>
                  <a:srgbClr val="333399"/>
                </a:solidFill>
                <a:effectLst/>
                <a:uLnTx/>
                <a:uFillTx/>
                <a:latin typeface="Tahoma"/>
                <a:ea typeface="楷体_GB2312"/>
                <a:cs typeface="+mn-cs"/>
              </a:rPr>
              <a:t>:</a:t>
            </a:r>
            <a:r>
              <a:rPr lang="zh-CN" altLang="en-US" sz="2800" b="1" kern="0" dirty="0" smtClean="0">
                <a:latin typeface="Tahoma"/>
                <a:ea typeface="楷体_GB2312"/>
              </a:rPr>
              <a:t>所含存储单元的个数，以字节为单位</a:t>
            </a:r>
            <a:r>
              <a:rPr lang="en-US" altLang="zh-CN" sz="2800" b="1" dirty="0" smtClean="0">
                <a:latin typeface="宋体" pitchFamily="2" charset="-122"/>
              </a:rPr>
              <a:t>.</a:t>
            </a:r>
          </a:p>
          <a:p>
            <a:pPr marL="342900" indent="-342900">
              <a:lnSpc>
                <a:spcPct val="150000"/>
              </a:lnSpc>
              <a:spcBef>
                <a:spcPct val="20000"/>
              </a:spcBef>
              <a:spcAft>
                <a:spcPct val="5000"/>
              </a:spcAft>
              <a:buClr>
                <a:srgbClr val="3333CC"/>
              </a:buClr>
              <a:buSzPct val="60000"/>
            </a:pPr>
            <a:r>
              <a:rPr lang="zh-CN" altLang="en-US" sz="2800" b="1" kern="0" dirty="0" smtClean="0">
                <a:latin typeface="Tahoma"/>
                <a:ea typeface="楷体_GB2312"/>
              </a:rPr>
              <a:t>如每个存储单元由</a:t>
            </a:r>
            <a:r>
              <a:rPr lang="en-US" altLang="zh-CN" sz="2800" b="1" kern="0" dirty="0" smtClean="0">
                <a:latin typeface="Tahoma"/>
                <a:ea typeface="楷体_GB2312"/>
              </a:rPr>
              <a:t>8</a:t>
            </a:r>
            <a:r>
              <a:rPr lang="zh-CN" altLang="en-US" sz="2800" b="1" kern="0" dirty="0" smtClean="0">
                <a:latin typeface="Tahoma"/>
                <a:ea typeface="楷体_GB2312"/>
              </a:rPr>
              <a:t>位二进制组成，则共</a:t>
            </a:r>
            <a:r>
              <a:rPr lang="en-US" altLang="zh-CN" sz="2800" b="1" kern="0" dirty="0" smtClean="0">
                <a:latin typeface="Tahoma"/>
                <a:ea typeface="楷体_GB2312"/>
              </a:rPr>
              <a:t>256</a:t>
            </a:r>
            <a:r>
              <a:rPr lang="zh-CN" altLang="en-US" sz="2800" b="1" kern="0" dirty="0" smtClean="0">
                <a:latin typeface="Tahoma"/>
                <a:ea typeface="楷体_GB2312"/>
              </a:rPr>
              <a:t>字节</a:t>
            </a:r>
            <a:endParaRPr lang="en-US" altLang="zh-CN" sz="2800" b="1" kern="0" dirty="0" smtClean="0">
              <a:latin typeface="Tahoma"/>
              <a:ea typeface="楷体_GB2312"/>
            </a:endParaRPr>
          </a:p>
          <a:p>
            <a:pPr marL="342900" indent="-342900">
              <a:lnSpc>
                <a:spcPct val="150000"/>
              </a:lnSpc>
              <a:spcBef>
                <a:spcPct val="20000"/>
              </a:spcBef>
              <a:spcAft>
                <a:spcPct val="5000"/>
              </a:spcAft>
              <a:buClr>
                <a:srgbClr val="3333CC"/>
              </a:buClr>
              <a:buSzPct val="60000"/>
            </a:pPr>
            <a:r>
              <a:rPr lang="zh-CN" altLang="en-US" sz="2800" b="1" kern="0" dirty="0" smtClean="0">
                <a:latin typeface="Tahoma"/>
                <a:ea typeface="楷体_GB2312"/>
              </a:rPr>
              <a:t>容量，内存的大小依</a:t>
            </a:r>
            <a:r>
              <a:rPr lang="en-US" altLang="zh-CN" sz="2800" b="1" kern="0" dirty="0" smtClean="0">
                <a:latin typeface="Tahoma"/>
                <a:ea typeface="楷体_GB2312"/>
              </a:rPr>
              <a:t>CPU</a:t>
            </a:r>
            <a:r>
              <a:rPr lang="zh-CN" altLang="en-US" sz="2800" b="1" kern="0" dirty="0" smtClean="0">
                <a:latin typeface="Tahoma"/>
                <a:ea typeface="楷体_GB2312"/>
              </a:rPr>
              <a:t>的寻址能力而定，即</a:t>
            </a:r>
            <a:endParaRPr lang="en-US" altLang="zh-CN" sz="2800" b="1" kern="0" dirty="0" smtClean="0">
              <a:latin typeface="Tahoma"/>
              <a:ea typeface="楷体_GB2312"/>
            </a:endParaRPr>
          </a:p>
          <a:p>
            <a:pPr marL="342900" indent="-342900">
              <a:lnSpc>
                <a:spcPct val="150000"/>
              </a:lnSpc>
              <a:spcBef>
                <a:spcPct val="20000"/>
              </a:spcBef>
              <a:spcAft>
                <a:spcPct val="5000"/>
              </a:spcAft>
              <a:buClr>
                <a:srgbClr val="3333CC"/>
              </a:buClr>
              <a:buSzPct val="60000"/>
            </a:pPr>
            <a:r>
              <a:rPr lang="en-US" altLang="zh-CN" sz="2800" b="1" kern="0" dirty="0" smtClean="0">
                <a:latin typeface="Tahoma"/>
                <a:ea typeface="楷体_GB2312"/>
              </a:rPr>
              <a:t>CPU</a:t>
            </a:r>
            <a:r>
              <a:rPr lang="zh-CN" altLang="en-US" sz="2800" b="1" kern="0" dirty="0" smtClean="0">
                <a:latin typeface="Tahoma"/>
                <a:ea typeface="楷体_GB2312"/>
              </a:rPr>
              <a:t>地址信号线的位数</a:t>
            </a:r>
          </a:p>
          <a:p>
            <a:pPr marL="342900" marR="0" lvl="0" indent="-342900" algn="l" defTabSz="914400" rtl="0" eaLnBrk="1" fontAlgn="base" latinLnBrk="0" hangingPunct="1">
              <a:lnSpc>
                <a:spcPct val="150000"/>
              </a:lnSpc>
              <a:spcBef>
                <a:spcPct val="20000"/>
              </a:spcBef>
              <a:spcAft>
                <a:spcPct val="500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333399"/>
                </a:solidFill>
                <a:effectLst/>
                <a:uLnTx/>
                <a:uFillTx/>
                <a:latin typeface="Tahoma"/>
                <a:ea typeface="楷体_GB2312"/>
                <a:cs typeface="+mn-cs"/>
              </a:rPr>
              <a:t>内存的操作</a:t>
            </a:r>
            <a:r>
              <a:rPr kumimoji="0" lang="en-US" altLang="zh-CN" sz="2800" b="1" i="0" u="none" strike="noStrike" kern="0" cap="none" spc="0" normalizeH="0" baseline="0" noProof="0" dirty="0" smtClean="0">
                <a:ln>
                  <a:noFill/>
                </a:ln>
                <a:solidFill>
                  <a:srgbClr val="333399"/>
                </a:solidFill>
                <a:effectLst/>
                <a:uLnTx/>
                <a:uFillTx/>
                <a:latin typeface="Tahoma"/>
                <a:ea typeface="楷体_GB2312"/>
                <a:cs typeface="+mn-cs"/>
              </a:rPr>
              <a:t>:</a:t>
            </a:r>
            <a:r>
              <a:rPr kumimoji="0" lang="zh-CN" altLang="en-US" sz="2800" b="1" i="0" u="none" strike="noStrike" kern="0" cap="none" spc="0" normalizeH="0" baseline="0" noProof="0" dirty="0" smtClean="0">
                <a:ln>
                  <a:noFill/>
                </a:ln>
                <a:effectLst/>
                <a:uLnTx/>
                <a:uFillTx/>
                <a:latin typeface="Tahoma"/>
                <a:ea typeface="楷体_GB2312"/>
                <a:cs typeface="+mn-cs"/>
              </a:rPr>
              <a:t>读和写</a:t>
            </a:r>
          </a:p>
          <a:p>
            <a:pPr marL="342900" lvl="0" indent="-342900">
              <a:lnSpc>
                <a:spcPct val="150000"/>
              </a:lnSpc>
              <a:spcBef>
                <a:spcPct val="20000"/>
              </a:spcBef>
              <a:spcAft>
                <a:spcPct val="5000"/>
              </a:spcAft>
              <a:buClr>
                <a:srgbClr val="3333CC"/>
              </a:buClr>
              <a:buSzPct val="60000"/>
              <a:buFont typeface="Wingdings" pitchFamily="2" charset="2"/>
              <a:buChar char="n"/>
            </a:pPr>
            <a:r>
              <a:rPr kumimoji="0" lang="zh-CN" altLang="en-US" sz="2800" b="1" i="0" u="none" strike="noStrike" kern="0" cap="none" spc="0" normalizeH="0" baseline="0" noProof="0" dirty="0" smtClean="0">
                <a:ln>
                  <a:noFill/>
                </a:ln>
                <a:solidFill>
                  <a:srgbClr val="333399"/>
                </a:solidFill>
                <a:effectLst/>
                <a:uLnTx/>
                <a:uFillTx/>
                <a:latin typeface="Tahoma"/>
                <a:ea typeface="楷体_GB2312"/>
                <a:cs typeface="+mn-cs"/>
              </a:rPr>
              <a:t>内存的分类</a:t>
            </a:r>
            <a:r>
              <a:rPr kumimoji="0" lang="en-US" altLang="zh-CN" sz="2800" b="1" i="0" u="none" strike="noStrike" kern="0" cap="none" spc="0" normalizeH="0" baseline="0" noProof="0" dirty="0" smtClean="0">
                <a:ln>
                  <a:noFill/>
                </a:ln>
                <a:solidFill>
                  <a:srgbClr val="333399"/>
                </a:solidFill>
                <a:effectLst/>
                <a:uLnTx/>
                <a:uFillTx/>
                <a:latin typeface="Tahoma"/>
                <a:ea typeface="楷体_GB2312"/>
                <a:cs typeface="+mn-cs"/>
              </a:rPr>
              <a:t>:</a:t>
            </a:r>
            <a:r>
              <a:rPr lang="zh-CN" altLang="en-US" sz="2800" b="1" kern="0" dirty="0" smtClean="0">
                <a:latin typeface="Tahoma"/>
                <a:ea typeface="楷体_GB2312"/>
              </a:rPr>
              <a:t>随机和只读，断电后随机存储器锁存信息丢失</a:t>
            </a:r>
            <a:endParaRPr kumimoji="0" lang="zh-CN" altLang="en-US" sz="2800" b="1" i="0" u="none" strike="noStrike" kern="0" cap="none" spc="0" normalizeH="0" baseline="0" noProof="0" dirty="0" smtClean="0">
              <a:ln>
                <a:noFill/>
              </a:ln>
              <a:solidFill>
                <a:srgbClr val="333399"/>
              </a:solidFill>
              <a:effectLst/>
              <a:uLnTx/>
              <a:uFillTx/>
              <a:latin typeface="Tahoma"/>
              <a:ea typeface="楷体_GB2312"/>
              <a:cs typeface="+mn-cs"/>
            </a:endParaRPr>
          </a:p>
          <a:p>
            <a:pPr marL="342900" marR="0" lvl="0" indent="-342900" algn="l" defTabSz="914400" rtl="0" eaLnBrk="1" fontAlgn="base" latinLnBrk="0" hangingPunct="1">
              <a:lnSpc>
                <a:spcPct val="150000"/>
              </a:lnSpc>
              <a:spcBef>
                <a:spcPct val="20000"/>
              </a:spcBef>
              <a:spcAft>
                <a:spcPct val="5000"/>
              </a:spcAft>
              <a:buClr>
                <a:srgbClr val="3333CC"/>
              </a:buClr>
              <a:buSzPct val="60000"/>
              <a:buFont typeface="Wingdings" pitchFamily="2" charset="2"/>
              <a:buChar char="n"/>
              <a:tabLst/>
              <a:defRPr/>
            </a:pPr>
            <a:endParaRPr kumimoji="0" lang="zh-CN" altLang="en-US" sz="2800" b="1" i="0" u="none" strike="noStrike" kern="0" cap="none" spc="0" normalizeH="0" baseline="0" noProof="0" dirty="0" smtClean="0">
              <a:ln>
                <a:noFill/>
              </a:ln>
              <a:solidFill>
                <a:srgbClr val="333399"/>
              </a:solidFill>
              <a:effectLst/>
              <a:uLnTx/>
              <a:uFillTx/>
              <a:latin typeface="Tahoma"/>
              <a:ea typeface="楷体_GB2312"/>
              <a:cs typeface="+mn-cs"/>
            </a:endParaRPr>
          </a:p>
        </p:txBody>
      </p:sp>
      <p:sp>
        <p:nvSpPr>
          <p:cNvPr id="6" name="矩形 5"/>
          <p:cNvSpPr/>
          <p:nvPr/>
        </p:nvSpPr>
        <p:spPr>
          <a:xfrm>
            <a:off x="228600" y="533400"/>
            <a:ext cx="5489003" cy="523220"/>
          </a:xfrm>
          <a:prstGeom prst="rect">
            <a:avLst/>
          </a:prstGeom>
        </p:spPr>
        <p:txBody>
          <a:bodyPr wrap="none">
            <a:spAutoFit/>
          </a:bodyPr>
          <a:lstStyle/>
          <a:p>
            <a:r>
              <a:rPr lang="en-US" altLang="zh-CN" sz="2800" b="1" dirty="0" smtClean="0">
                <a:solidFill>
                  <a:srgbClr val="FF0000"/>
                </a:solidFill>
              </a:rPr>
              <a:t>3</a:t>
            </a:r>
            <a:r>
              <a:rPr lang="zh-CN" altLang="en-US" sz="2800" b="1" dirty="0" smtClean="0">
                <a:solidFill>
                  <a:srgbClr val="FF0000"/>
                </a:solidFill>
              </a:rPr>
              <a:t>、存储器：内存与外存的区别？</a:t>
            </a:r>
            <a:endParaRPr lang="zh-CN" altLang="en-US" sz="2800" b="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bwMode="auto">
          <a:xfrm>
            <a:off x="1120775" y="608013"/>
            <a:ext cx="7772400" cy="838200"/>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rPr>
              <a:t/>
            </a:r>
            <a:br>
              <a:rPr kumimoji="0" lang="zh-CN" altLang="en-US" sz="1800" b="0" i="0" u="none" strike="noStrike" kern="0" cap="none" spc="0" normalizeH="0" baseline="0" noProof="0" dirty="0" smtClean="0">
                <a:ln>
                  <a:noFill/>
                </a:ln>
                <a:solidFill>
                  <a:sysClr val="windowText" lastClr="000000"/>
                </a:solidFill>
                <a:effectLst/>
                <a:uLnTx/>
                <a:uFillTx/>
              </a:rPr>
            </a:br>
            <a:r>
              <a:rPr kumimoji="0" lang="zh-CN" altLang="en-US" sz="1800" b="0" i="0" u="none" strike="noStrike" kern="0" cap="none" spc="0" normalizeH="0" baseline="0" noProof="0" dirty="0" smtClean="0">
                <a:ln>
                  <a:noFill/>
                </a:ln>
                <a:solidFill>
                  <a:sysClr val="windowText" lastClr="000000"/>
                </a:solidFill>
                <a:effectLst/>
                <a:uLnTx/>
                <a:uFillTx/>
              </a:rPr>
              <a:t/>
            </a:r>
            <a:br>
              <a:rPr kumimoji="0" lang="zh-CN" altLang="en-US" sz="1800" b="0" i="0" u="none" strike="noStrike" kern="0" cap="none" spc="0" normalizeH="0" baseline="0" noProof="0" dirty="0" smtClean="0">
                <a:ln>
                  <a:noFill/>
                </a:ln>
                <a:solidFill>
                  <a:sysClr val="windowText" lastClr="000000"/>
                </a:solidFill>
                <a:effectLst/>
                <a:uLnTx/>
                <a:uFillTx/>
              </a:rPr>
            </a:br>
            <a:r>
              <a:rPr kumimoji="0" lang="zh-CN" altLang="en-US" sz="1800" b="0" i="0" u="none" strike="noStrike" kern="0" cap="none" spc="0" normalizeH="0" baseline="0" noProof="0" dirty="0" smtClean="0">
                <a:ln>
                  <a:noFill/>
                </a:ln>
                <a:solidFill>
                  <a:sysClr val="windowText" lastClr="000000"/>
                </a:solidFill>
                <a:effectLst/>
                <a:uLnTx/>
                <a:uFillTx/>
              </a:rPr>
              <a:t/>
            </a:r>
            <a:br>
              <a:rPr kumimoji="0" lang="zh-CN" altLang="en-US" sz="1800" b="0" i="0" u="none" strike="noStrike" kern="0" cap="none" spc="0" normalizeH="0" baseline="0" noProof="0" dirty="0" smtClean="0">
                <a:ln>
                  <a:noFill/>
                </a:ln>
                <a:solidFill>
                  <a:sysClr val="windowText" lastClr="000000"/>
                </a:solidFill>
                <a:effectLst/>
                <a:uLnTx/>
                <a:uFillTx/>
              </a:rPr>
            </a:br>
            <a:r>
              <a:rPr kumimoji="0" lang="zh-CN" altLang="en-US" sz="1800" b="0" i="0" u="none" strike="noStrike" kern="0" cap="none" spc="0" normalizeH="0" baseline="0" noProof="0" dirty="0" smtClean="0">
                <a:ln>
                  <a:noFill/>
                </a:ln>
                <a:solidFill>
                  <a:sysClr val="windowText" lastClr="000000"/>
                </a:solidFill>
                <a:effectLst/>
                <a:uLnTx/>
                <a:uFillTx/>
              </a:rPr>
              <a:t/>
            </a:r>
            <a:br>
              <a:rPr kumimoji="0" lang="zh-CN" altLang="en-US" sz="1800" b="0" i="0" u="none" strike="noStrike" kern="0" cap="none" spc="0" normalizeH="0" baseline="0" noProof="0" dirty="0" smtClean="0">
                <a:ln>
                  <a:noFill/>
                </a:ln>
                <a:solidFill>
                  <a:sysClr val="windowText" lastClr="000000"/>
                </a:solidFill>
                <a:effectLst/>
                <a:uLnTx/>
                <a:uFillTx/>
              </a:rPr>
            </a:br>
            <a:r>
              <a:rPr kumimoji="0" lang="zh-CN" altLang="en-US" sz="1800" b="0" i="0" u="none" strike="noStrike" kern="0" cap="none" spc="0" normalizeH="0" baseline="0" noProof="0" dirty="0" smtClean="0">
                <a:ln>
                  <a:noFill/>
                </a:ln>
                <a:solidFill>
                  <a:sysClr val="windowText" lastClr="000000"/>
                </a:solidFill>
                <a:effectLst/>
                <a:uLnTx/>
                <a:uFillTx/>
              </a:rPr>
              <a:t/>
            </a:r>
            <a:br>
              <a:rPr kumimoji="0" lang="zh-CN" altLang="en-US" sz="1800" b="0" i="0" u="none" strike="noStrike" kern="0" cap="none" spc="0" normalizeH="0" baseline="0" noProof="0" dirty="0" smtClean="0">
                <a:ln>
                  <a:noFill/>
                </a:ln>
                <a:solidFill>
                  <a:sysClr val="windowText" lastClr="000000"/>
                </a:solidFill>
                <a:effectLst/>
                <a:uLnTx/>
                <a:uFillTx/>
              </a:rPr>
            </a:br>
            <a:r>
              <a:rPr kumimoji="0" lang="zh-CN" altLang="en-US" sz="1800" b="0" i="0" u="none" strike="noStrike" kern="0" cap="none" spc="0" normalizeH="0" baseline="0" noProof="0" dirty="0" smtClean="0">
                <a:ln>
                  <a:noFill/>
                </a:ln>
                <a:solidFill>
                  <a:sysClr val="windowText" lastClr="000000"/>
                </a:solidFill>
                <a:effectLst/>
                <a:uLnTx/>
                <a:uFillTx/>
              </a:rPr>
              <a:t/>
            </a:r>
            <a:br>
              <a:rPr kumimoji="0" lang="zh-CN" altLang="en-US" sz="1800" b="0" i="0" u="none" strike="noStrike" kern="0" cap="none" spc="0" normalizeH="0" baseline="0" noProof="0" dirty="0" smtClean="0">
                <a:ln>
                  <a:noFill/>
                </a:ln>
                <a:solidFill>
                  <a:sysClr val="windowText" lastClr="000000"/>
                </a:solidFill>
                <a:effectLst/>
                <a:uLnTx/>
                <a:uFillTx/>
              </a:rPr>
            </a:b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25" name="Rectangle 3"/>
          <p:cNvSpPr txBox="1">
            <a:spLocks noChangeArrowheads="1"/>
          </p:cNvSpPr>
          <p:nvPr/>
        </p:nvSpPr>
        <p:spPr bwMode="auto">
          <a:xfrm>
            <a:off x="762000" y="533400"/>
            <a:ext cx="7810500" cy="1152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10000"/>
              </a:lnSpc>
              <a:spcBef>
                <a:spcPct val="50000"/>
              </a:spcBef>
              <a:spcAft>
                <a:spcPct val="500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333399"/>
                </a:solidFill>
                <a:effectLst/>
                <a:uLnTx/>
                <a:uFillTx/>
                <a:latin typeface="Tahoma"/>
                <a:ea typeface="楷体_GB2312"/>
                <a:cs typeface="+mn-cs"/>
              </a:rPr>
              <a:t>内存按单元组织</a:t>
            </a:r>
          </a:p>
          <a:p>
            <a:pPr marL="342900" marR="0" lvl="0" indent="-342900" algn="l" defTabSz="914400" rtl="0" eaLnBrk="1" fontAlgn="base" latinLnBrk="0" hangingPunct="1">
              <a:lnSpc>
                <a:spcPct val="110000"/>
              </a:lnSpc>
              <a:spcBef>
                <a:spcPct val="5000"/>
              </a:spcBef>
              <a:spcAft>
                <a:spcPct val="500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333399"/>
                </a:solidFill>
                <a:effectLst/>
                <a:uLnTx/>
                <a:uFillTx/>
                <a:latin typeface="Tahoma"/>
                <a:ea typeface="楷体_GB2312"/>
                <a:cs typeface="+mn-cs"/>
              </a:rPr>
              <a:t>每单元都对应一个地址，以方便对单元的寻址</a:t>
            </a:r>
          </a:p>
        </p:txBody>
      </p:sp>
      <p:grpSp>
        <p:nvGrpSpPr>
          <p:cNvPr id="26" name="Group 19"/>
          <p:cNvGrpSpPr>
            <a:grpSpLocks/>
          </p:cNvGrpSpPr>
          <p:nvPr/>
        </p:nvGrpSpPr>
        <p:grpSpPr bwMode="auto">
          <a:xfrm>
            <a:off x="4387850" y="2133600"/>
            <a:ext cx="1860550" cy="3451225"/>
            <a:chOff x="3149" y="1888"/>
            <a:chExt cx="1172" cy="2174"/>
          </a:xfrm>
        </p:grpSpPr>
        <p:sp>
          <p:nvSpPr>
            <p:cNvPr id="27" name="Rectangle 4"/>
            <p:cNvSpPr>
              <a:spLocks noChangeArrowheads="1"/>
            </p:cNvSpPr>
            <p:nvPr/>
          </p:nvSpPr>
          <p:spPr bwMode="auto">
            <a:xfrm>
              <a:off x="3158" y="2343"/>
              <a:ext cx="1152" cy="240"/>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Rectangle 5"/>
            <p:cNvSpPr>
              <a:spLocks noChangeArrowheads="1"/>
            </p:cNvSpPr>
            <p:nvPr/>
          </p:nvSpPr>
          <p:spPr bwMode="auto">
            <a:xfrm>
              <a:off x="3158" y="2583"/>
              <a:ext cx="1152" cy="240"/>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Rectangle 6"/>
            <p:cNvSpPr>
              <a:spLocks noChangeArrowheads="1"/>
            </p:cNvSpPr>
            <p:nvPr/>
          </p:nvSpPr>
          <p:spPr bwMode="auto">
            <a:xfrm>
              <a:off x="3158" y="2823"/>
              <a:ext cx="1152" cy="240"/>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Rectangle 7"/>
            <p:cNvSpPr>
              <a:spLocks noChangeArrowheads="1"/>
            </p:cNvSpPr>
            <p:nvPr/>
          </p:nvSpPr>
          <p:spPr bwMode="auto">
            <a:xfrm>
              <a:off x="3158" y="3063"/>
              <a:ext cx="1152" cy="240"/>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Rectangle 8"/>
            <p:cNvSpPr>
              <a:spLocks noChangeArrowheads="1"/>
            </p:cNvSpPr>
            <p:nvPr/>
          </p:nvSpPr>
          <p:spPr bwMode="auto">
            <a:xfrm>
              <a:off x="3158" y="3303"/>
              <a:ext cx="1152" cy="240"/>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Line 9"/>
            <p:cNvSpPr>
              <a:spLocks noChangeShapeType="1"/>
            </p:cNvSpPr>
            <p:nvPr/>
          </p:nvSpPr>
          <p:spPr bwMode="auto">
            <a:xfrm>
              <a:off x="3158" y="2007"/>
              <a:ext cx="0" cy="1968"/>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Line 10"/>
            <p:cNvSpPr>
              <a:spLocks noChangeShapeType="1"/>
            </p:cNvSpPr>
            <p:nvPr/>
          </p:nvSpPr>
          <p:spPr bwMode="auto">
            <a:xfrm>
              <a:off x="4310" y="2007"/>
              <a:ext cx="0" cy="1968"/>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Freeform 11"/>
            <p:cNvSpPr>
              <a:spLocks/>
            </p:cNvSpPr>
            <p:nvPr/>
          </p:nvSpPr>
          <p:spPr bwMode="auto">
            <a:xfrm>
              <a:off x="3149" y="1888"/>
              <a:ext cx="1172" cy="271"/>
            </a:xfrm>
            <a:custGeom>
              <a:avLst/>
              <a:gdLst>
                <a:gd name="T0" fmla="*/ 0 w 1172"/>
                <a:gd name="T1" fmla="*/ 114 h 271"/>
                <a:gd name="T2" fmla="*/ 83 w 1172"/>
                <a:gd name="T3" fmla="*/ 59 h 271"/>
                <a:gd name="T4" fmla="*/ 175 w 1172"/>
                <a:gd name="T5" fmla="*/ 40 h 271"/>
                <a:gd name="T6" fmla="*/ 508 w 1172"/>
                <a:gd name="T7" fmla="*/ 105 h 271"/>
                <a:gd name="T8" fmla="*/ 600 w 1172"/>
                <a:gd name="T9" fmla="*/ 170 h 271"/>
                <a:gd name="T10" fmla="*/ 655 w 1172"/>
                <a:gd name="T11" fmla="*/ 188 h 271"/>
                <a:gd name="T12" fmla="*/ 683 w 1172"/>
                <a:gd name="T13" fmla="*/ 197 h 271"/>
                <a:gd name="T14" fmla="*/ 914 w 1172"/>
                <a:gd name="T15" fmla="*/ 271 h 271"/>
                <a:gd name="T16" fmla="*/ 1080 w 1172"/>
                <a:gd name="T17" fmla="*/ 243 h 271"/>
                <a:gd name="T18" fmla="*/ 1172 w 1172"/>
                <a:gd name="T19" fmla="*/ 142 h 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2"/>
                <a:gd name="T31" fmla="*/ 0 h 271"/>
                <a:gd name="T32" fmla="*/ 1172 w 1172"/>
                <a:gd name="T33" fmla="*/ 271 h 2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2" h="271">
                  <a:moveTo>
                    <a:pt x="0" y="114"/>
                  </a:moveTo>
                  <a:cubicBezTo>
                    <a:pt x="36" y="102"/>
                    <a:pt x="48" y="70"/>
                    <a:pt x="83" y="59"/>
                  </a:cubicBezTo>
                  <a:cubicBezTo>
                    <a:pt x="113" y="49"/>
                    <a:pt x="145" y="48"/>
                    <a:pt x="175" y="40"/>
                  </a:cubicBezTo>
                  <a:cubicBezTo>
                    <a:pt x="377" y="48"/>
                    <a:pt x="405" y="0"/>
                    <a:pt x="508" y="105"/>
                  </a:cubicBezTo>
                  <a:cubicBezTo>
                    <a:pt x="537" y="134"/>
                    <a:pt x="561" y="154"/>
                    <a:pt x="600" y="170"/>
                  </a:cubicBezTo>
                  <a:cubicBezTo>
                    <a:pt x="618" y="177"/>
                    <a:pt x="637" y="182"/>
                    <a:pt x="655" y="188"/>
                  </a:cubicBezTo>
                  <a:cubicBezTo>
                    <a:pt x="664" y="191"/>
                    <a:pt x="683" y="197"/>
                    <a:pt x="683" y="197"/>
                  </a:cubicBezTo>
                  <a:cubicBezTo>
                    <a:pt x="734" y="248"/>
                    <a:pt x="846" y="258"/>
                    <a:pt x="914" y="271"/>
                  </a:cubicBezTo>
                  <a:cubicBezTo>
                    <a:pt x="973" y="265"/>
                    <a:pt x="1025" y="263"/>
                    <a:pt x="1080" y="243"/>
                  </a:cubicBezTo>
                  <a:cubicBezTo>
                    <a:pt x="1109" y="201"/>
                    <a:pt x="1151" y="184"/>
                    <a:pt x="1172" y="142"/>
                  </a:cubicBezTo>
                </a:path>
              </a:pathLst>
            </a:cu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Freeform 12"/>
            <p:cNvSpPr>
              <a:spLocks/>
            </p:cNvSpPr>
            <p:nvPr/>
          </p:nvSpPr>
          <p:spPr bwMode="auto">
            <a:xfrm>
              <a:off x="3158" y="3754"/>
              <a:ext cx="1163" cy="308"/>
            </a:xfrm>
            <a:custGeom>
              <a:avLst/>
              <a:gdLst>
                <a:gd name="T0" fmla="*/ 0 w 1163"/>
                <a:gd name="T1" fmla="*/ 197 h 308"/>
                <a:gd name="T2" fmla="*/ 55 w 1163"/>
                <a:gd name="T3" fmla="*/ 123 h 308"/>
                <a:gd name="T4" fmla="*/ 157 w 1163"/>
                <a:gd name="T5" fmla="*/ 68 h 308"/>
                <a:gd name="T6" fmla="*/ 314 w 1163"/>
                <a:gd name="T7" fmla="*/ 3 h 308"/>
                <a:gd name="T8" fmla="*/ 462 w 1163"/>
                <a:gd name="T9" fmla="*/ 22 h 308"/>
                <a:gd name="T10" fmla="*/ 582 w 1163"/>
                <a:gd name="T11" fmla="*/ 105 h 308"/>
                <a:gd name="T12" fmla="*/ 665 w 1163"/>
                <a:gd name="T13" fmla="*/ 160 h 308"/>
                <a:gd name="T14" fmla="*/ 831 w 1163"/>
                <a:gd name="T15" fmla="*/ 252 h 308"/>
                <a:gd name="T16" fmla="*/ 988 w 1163"/>
                <a:gd name="T17" fmla="*/ 308 h 308"/>
                <a:gd name="T18" fmla="*/ 1071 w 1163"/>
                <a:gd name="T19" fmla="*/ 299 h 308"/>
                <a:gd name="T20" fmla="*/ 1089 w 1163"/>
                <a:gd name="T21" fmla="*/ 280 h 308"/>
                <a:gd name="T22" fmla="*/ 1163 w 1163"/>
                <a:gd name="T23" fmla="*/ 215 h 3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63"/>
                <a:gd name="T37" fmla="*/ 0 h 308"/>
                <a:gd name="T38" fmla="*/ 1163 w 1163"/>
                <a:gd name="T39" fmla="*/ 308 h 3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63" h="308">
                  <a:moveTo>
                    <a:pt x="0" y="197"/>
                  </a:moveTo>
                  <a:cubicBezTo>
                    <a:pt x="21" y="175"/>
                    <a:pt x="33" y="144"/>
                    <a:pt x="55" y="123"/>
                  </a:cubicBezTo>
                  <a:cubicBezTo>
                    <a:pt x="82" y="98"/>
                    <a:pt x="122" y="79"/>
                    <a:pt x="157" y="68"/>
                  </a:cubicBezTo>
                  <a:cubicBezTo>
                    <a:pt x="204" y="19"/>
                    <a:pt x="246" y="12"/>
                    <a:pt x="314" y="3"/>
                  </a:cubicBezTo>
                  <a:cubicBezTo>
                    <a:pt x="351" y="6"/>
                    <a:pt x="419" y="0"/>
                    <a:pt x="462" y="22"/>
                  </a:cubicBezTo>
                  <a:cubicBezTo>
                    <a:pt x="514" y="48"/>
                    <a:pt x="521" y="89"/>
                    <a:pt x="582" y="105"/>
                  </a:cubicBezTo>
                  <a:cubicBezTo>
                    <a:pt x="612" y="127"/>
                    <a:pt x="630" y="149"/>
                    <a:pt x="665" y="160"/>
                  </a:cubicBezTo>
                  <a:cubicBezTo>
                    <a:pt x="708" y="204"/>
                    <a:pt x="772" y="233"/>
                    <a:pt x="831" y="252"/>
                  </a:cubicBezTo>
                  <a:cubicBezTo>
                    <a:pt x="875" y="282"/>
                    <a:pt x="936" y="295"/>
                    <a:pt x="988" y="308"/>
                  </a:cubicBezTo>
                  <a:cubicBezTo>
                    <a:pt x="1016" y="305"/>
                    <a:pt x="1044" y="306"/>
                    <a:pt x="1071" y="299"/>
                  </a:cubicBezTo>
                  <a:cubicBezTo>
                    <a:pt x="1079" y="297"/>
                    <a:pt x="1083" y="286"/>
                    <a:pt x="1089" y="280"/>
                  </a:cubicBezTo>
                  <a:cubicBezTo>
                    <a:pt x="1112" y="257"/>
                    <a:pt x="1134" y="231"/>
                    <a:pt x="1163" y="215"/>
                  </a:cubicBezTo>
                </a:path>
              </a:pathLst>
            </a:cu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6" name="Text Box 13"/>
          <p:cNvSpPr txBox="1">
            <a:spLocks noChangeArrowheads="1"/>
          </p:cNvSpPr>
          <p:nvPr/>
        </p:nvSpPr>
        <p:spPr bwMode="auto">
          <a:xfrm>
            <a:off x="4600574" y="3187700"/>
            <a:ext cx="1571625" cy="369332"/>
          </a:xfrm>
          <a:prstGeom prst="rect">
            <a:avLst/>
          </a:prstGeom>
          <a:noFill/>
          <a:ln w="9525">
            <a:noFill/>
            <a:miter lim="800000"/>
            <a:headEnd/>
            <a:tailEnd/>
          </a:ln>
        </p:spPr>
        <p:txBody>
          <a:bodyPr wrap="square">
            <a:spAutoFit/>
          </a:bodyPr>
          <a:lstStyle/>
          <a:p>
            <a:pPr eaLnBrk="1" hangingPunct="1">
              <a:spcBef>
                <a:spcPct val="50000"/>
              </a:spcBef>
            </a:pPr>
            <a:r>
              <a:rPr lang="zh-CN" altLang="en-US" b="1" dirty="0">
                <a:ea typeface="楷体_GB2312" pitchFamily="49" charset="-122"/>
              </a:rPr>
              <a:t>10110110</a:t>
            </a:r>
          </a:p>
        </p:txBody>
      </p:sp>
      <p:sp>
        <p:nvSpPr>
          <p:cNvPr id="37" name="Text Box 14"/>
          <p:cNvSpPr txBox="1">
            <a:spLocks noChangeArrowheads="1"/>
          </p:cNvSpPr>
          <p:nvPr/>
        </p:nvSpPr>
        <p:spPr bwMode="auto">
          <a:xfrm>
            <a:off x="3159125" y="3222625"/>
            <a:ext cx="1447800" cy="457200"/>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38</a:t>
            </a:r>
            <a:r>
              <a:rPr lang="en-US" altLang="zh-CN" b="1">
                <a:ea typeface="楷体_GB2312" pitchFamily="49" charset="-122"/>
              </a:rPr>
              <a:t>F04H</a:t>
            </a:r>
          </a:p>
        </p:txBody>
      </p:sp>
      <p:sp>
        <p:nvSpPr>
          <p:cNvPr id="38" name="Text Box 15"/>
          <p:cNvSpPr txBox="1">
            <a:spLocks noChangeArrowheads="1"/>
          </p:cNvSpPr>
          <p:nvPr/>
        </p:nvSpPr>
        <p:spPr bwMode="auto">
          <a:xfrm>
            <a:off x="1658938" y="4013200"/>
            <a:ext cx="1524000" cy="457200"/>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内存地址</a:t>
            </a:r>
            <a:endParaRPr lang="zh-CN" altLang="en-US">
              <a:ea typeface="楷体_GB2312" pitchFamily="49" charset="-122"/>
            </a:endParaRPr>
          </a:p>
        </p:txBody>
      </p:sp>
      <p:sp>
        <p:nvSpPr>
          <p:cNvPr id="39" name="Text Box 16"/>
          <p:cNvSpPr txBox="1">
            <a:spLocks noChangeArrowheads="1"/>
          </p:cNvSpPr>
          <p:nvPr/>
        </p:nvSpPr>
        <p:spPr bwMode="auto">
          <a:xfrm>
            <a:off x="2520950" y="2349500"/>
            <a:ext cx="1524000" cy="457200"/>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单元内容</a:t>
            </a:r>
            <a:endParaRPr lang="zh-CN" altLang="en-US">
              <a:ea typeface="楷体_GB2312" pitchFamily="49" charset="-122"/>
            </a:endParaRPr>
          </a:p>
        </p:txBody>
      </p:sp>
      <p:sp>
        <p:nvSpPr>
          <p:cNvPr id="40" name="Line 17"/>
          <p:cNvSpPr>
            <a:spLocks noChangeShapeType="1"/>
          </p:cNvSpPr>
          <p:nvPr/>
        </p:nvSpPr>
        <p:spPr bwMode="auto">
          <a:xfrm flipH="1" flipV="1">
            <a:off x="3792538" y="2779712"/>
            <a:ext cx="801687" cy="555625"/>
          </a:xfrm>
          <a:prstGeom prst="line">
            <a:avLst/>
          </a:prstGeom>
          <a:noFill/>
          <a:ln w="22225">
            <a:solidFill>
              <a:srgbClr val="FF0000"/>
            </a:solidFill>
            <a:round/>
            <a:headEnd/>
            <a:tailEnd type="triangle" w="lg" len="lg"/>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18"/>
          <p:cNvSpPr>
            <a:spLocks noChangeShapeType="1"/>
          </p:cNvSpPr>
          <p:nvPr/>
        </p:nvSpPr>
        <p:spPr bwMode="auto">
          <a:xfrm flipH="1">
            <a:off x="2954338" y="3617912"/>
            <a:ext cx="533400" cy="457200"/>
          </a:xfrm>
          <a:prstGeom prst="line">
            <a:avLst/>
          </a:prstGeom>
          <a:noFill/>
          <a:ln w="22225">
            <a:solidFill>
              <a:srgbClr val="FF0000"/>
            </a:solidFill>
            <a:round/>
            <a:headEnd/>
            <a:tailEnd type="triangle" w="lg" len="lg"/>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矩形 41"/>
          <p:cNvSpPr/>
          <p:nvPr/>
        </p:nvSpPr>
        <p:spPr>
          <a:xfrm>
            <a:off x="1905000" y="5725180"/>
            <a:ext cx="5897768" cy="523220"/>
          </a:xfrm>
          <a:prstGeom prst="rect">
            <a:avLst/>
          </a:prstGeom>
        </p:spPr>
        <p:txBody>
          <a:bodyPr wrap="none">
            <a:spAutoFit/>
          </a:bodyPr>
          <a:lstStyle/>
          <a:p>
            <a:r>
              <a:rPr lang="zh-CN" altLang="en-US" sz="2800" b="1" kern="0" dirty="0" smtClean="0">
                <a:solidFill>
                  <a:srgbClr val="333399"/>
                </a:solidFill>
                <a:latin typeface="Tahoma"/>
                <a:ea typeface="楷体_GB2312"/>
              </a:rPr>
              <a:t>（</a:t>
            </a:r>
            <a:r>
              <a:rPr lang="en-US" altLang="zh-CN" sz="2800" b="1" kern="0" dirty="0" smtClean="0">
                <a:solidFill>
                  <a:srgbClr val="333399"/>
                </a:solidFill>
                <a:latin typeface="Tahoma"/>
                <a:ea typeface="楷体_GB2312"/>
              </a:rPr>
              <a:t>38F04H</a:t>
            </a:r>
            <a:r>
              <a:rPr lang="zh-CN" altLang="en-US" sz="2800" b="1" kern="0" dirty="0" smtClean="0">
                <a:solidFill>
                  <a:srgbClr val="333399"/>
                </a:solidFill>
                <a:latin typeface="Tahoma"/>
                <a:ea typeface="楷体_GB2312"/>
              </a:rPr>
              <a:t>）</a:t>
            </a:r>
            <a:r>
              <a:rPr lang="en-US" altLang="zh-CN" sz="2800" b="1" kern="0" dirty="0" smtClean="0">
                <a:solidFill>
                  <a:srgbClr val="333399"/>
                </a:solidFill>
                <a:latin typeface="Tahoma"/>
                <a:ea typeface="楷体_GB2312"/>
              </a:rPr>
              <a:t>=10110110</a:t>
            </a:r>
            <a:r>
              <a:rPr lang="zh-CN" altLang="en-US" sz="2800" b="1" kern="0" dirty="0" smtClean="0">
                <a:solidFill>
                  <a:srgbClr val="333399"/>
                </a:solidFill>
                <a:latin typeface="Tahoma"/>
                <a:ea typeface="楷体_GB2312"/>
              </a:rPr>
              <a:t>或者</a:t>
            </a:r>
            <a:r>
              <a:rPr lang="en-US" altLang="zh-CN" sz="2800" b="1" kern="0" dirty="0" smtClean="0">
                <a:solidFill>
                  <a:srgbClr val="333399"/>
                </a:solidFill>
                <a:latin typeface="Tahoma"/>
                <a:ea typeface="楷体_GB2312"/>
              </a:rPr>
              <a:t>B6H</a:t>
            </a:r>
            <a:endParaRPr lang="zh-CN" altLang="en-US" sz="2800" b="1" kern="0" dirty="0" smtClean="0">
              <a:solidFill>
                <a:srgbClr val="333399"/>
              </a:solidFill>
              <a:latin typeface="Tahoma"/>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wipe(left)">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4"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ppt_x</p:attrName>
                                        </p:attrNameLst>
                                      </p:cBhvr>
                                      <p:tavLst>
                                        <p:tav tm="0">
                                          <p:val>
                                            <p:strVal val="#ppt_x"/>
                                          </p:val>
                                        </p:tav>
                                        <p:tav tm="100000">
                                          <p:val>
                                            <p:strVal val="#ppt_x"/>
                                          </p:val>
                                        </p:tav>
                                      </p:tavLst>
                                    </p:anim>
                                    <p:anim calcmode="lin" valueType="num">
                                      <p:cBhvr>
                                        <p:cTn id="18" dur="500" fill="hold"/>
                                        <p:tgtEl>
                                          <p:spTgt spid="26"/>
                                        </p:tgtEl>
                                        <p:attrNameLst>
                                          <p:attrName>ppt_y</p:attrName>
                                        </p:attrNameLst>
                                      </p:cBhvr>
                                      <p:tavLst>
                                        <p:tav tm="0">
                                          <p:val>
                                            <p:strVal val="#ppt_y+#ppt_h/2"/>
                                          </p:val>
                                        </p:tav>
                                        <p:tav tm="100000">
                                          <p:val>
                                            <p:strVal val="#ppt_y"/>
                                          </p:val>
                                        </p:tav>
                                      </p:tavLst>
                                    </p:anim>
                                    <p:anim calcmode="lin" valueType="num">
                                      <p:cBhvr>
                                        <p:cTn id="19" dur="500" fill="hold"/>
                                        <p:tgtEl>
                                          <p:spTgt spid="26"/>
                                        </p:tgtEl>
                                        <p:attrNameLst>
                                          <p:attrName>ppt_w</p:attrName>
                                        </p:attrNameLst>
                                      </p:cBhvr>
                                      <p:tavLst>
                                        <p:tav tm="0">
                                          <p:val>
                                            <p:strVal val="#ppt_w"/>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up)">
                                      <p:cBhvr>
                                        <p:cTn id="29" dur="500"/>
                                        <p:tgtEl>
                                          <p:spTgt spid="41"/>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8">
                                            <p:txEl>
                                              <p:pRg st="0" end="0"/>
                                            </p:txEl>
                                          </p:spTgt>
                                        </p:tgtEl>
                                        <p:attrNameLst>
                                          <p:attrName>style.visibility</p:attrName>
                                        </p:attrNameLst>
                                      </p:cBhvr>
                                      <p:to>
                                        <p:strVal val="visible"/>
                                      </p:to>
                                    </p:set>
                                    <p:animEffect transition="in" filter="wipe(left)">
                                      <p:cBhvr>
                                        <p:cTn id="33" dur="500"/>
                                        <p:tgtEl>
                                          <p:spTgt spid="3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6">
                                            <p:txEl>
                                              <p:pRg st="0" end="0"/>
                                            </p:txEl>
                                          </p:spTgt>
                                        </p:tgtEl>
                                        <p:attrNameLst>
                                          <p:attrName>style.visibility</p:attrName>
                                        </p:attrNameLst>
                                      </p:cBhvr>
                                      <p:to>
                                        <p:strVal val="visible"/>
                                      </p:to>
                                    </p:set>
                                    <p:animEffect transition="in" filter="wipe(left)">
                                      <p:cBhvr>
                                        <p:cTn id="38" dur="500"/>
                                        <p:tgtEl>
                                          <p:spTgt spid="36">
                                            <p:txEl>
                                              <p:pRg st="0" end="0"/>
                                            </p:txEl>
                                          </p:spTgt>
                                        </p:tgtEl>
                                      </p:cBhvr>
                                    </p:animEffec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down)">
                                      <p:cBhvr>
                                        <p:cTn id="42" dur="500"/>
                                        <p:tgtEl>
                                          <p:spTgt spid="40"/>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wipe(left)">
                                      <p:cBhvr>
                                        <p:cTn id="46" dur="500"/>
                                        <p:tgtEl>
                                          <p:spTgt spid="3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down)">
                                      <p:cBhvr>
                                        <p:cTn id="5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0" grpId="0" animBg="1"/>
      <p:bldP spid="41" grpId="0" animBg="1"/>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标题 1"/>
          <p:cNvSpPr txBox="1">
            <a:spLocks/>
          </p:cNvSpPr>
          <p:nvPr/>
        </p:nvSpPr>
        <p:spPr bwMode="auto">
          <a:xfrm>
            <a:off x="228600" y="533400"/>
            <a:ext cx="7793037" cy="7667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0" cap="none" spc="0" normalizeH="0" baseline="0" noProof="0" dirty="0" smtClean="0">
                <a:ln>
                  <a:noFill/>
                </a:ln>
                <a:solidFill>
                  <a:srgbClr val="800000"/>
                </a:solidFill>
                <a:effectLst/>
                <a:uLnTx/>
                <a:uFillTx/>
                <a:latin typeface="Tahoma"/>
                <a:ea typeface="隶书"/>
                <a:cs typeface="+mj-cs"/>
              </a:rPr>
              <a:t>存储器读操作过程</a:t>
            </a:r>
          </a:p>
        </p:txBody>
      </p:sp>
      <p:sp>
        <p:nvSpPr>
          <p:cNvPr id="53" name="Rectangle 2" descr="按钮"/>
          <p:cNvSpPr>
            <a:spLocks noChangeArrowheads="1"/>
          </p:cNvSpPr>
          <p:nvPr/>
        </p:nvSpPr>
        <p:spPr bwMode="auto">
          <a:xfrm>
            <a:off x="4757738" y="3732213"/>
            <a:ext cx="1655762" cy="358775"/>
          </a:xfrm>
          <a:prstGeom prst="rect">
            <a:avLst/>
          </a:prstGeom>
          <a:solidFill>
            <a:srgbClr val="00E4A8"/>
          </a:solidFill>
          <a:ln w="9525">
            <a:solidFill>
              <a:srgbClr val="000000"/>
            </a:solidFill>
            <a:miter lim="800000"/>
            <a:headEnd type="none" w="med" len="lg"/>
            <a:tailEnd type="none" w="lg" len="lg"/>
          </a:ln>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4" name="Rectangle 3" descr="按钮"/>
          <p:cNvSpPr>
            <a:spLocks noChangeArrowheads="1"/>
          </p:cNvSpPr>
          <p:nvPr/>
        </p:nvSpPr>
        <p:spPr bwMode="auto">
          <a:xfrm>
            <a:off x="7091363" y="2176463"/>
            <a:ext cx="1655762" cy="358775"/>
          </a:xfrm>
          <a:prstGeom prst="rect">
            <a:avLst/>
          </a:prstGeom>
          <a:solidFill>
            <a:srgbClr val="00E4A8"/>
          </a:solidFill>
          <a:ln w="9525">
            <a:solidFill>
              <a:srgbClr val="000000"/>
            </a:solidFill>
            <a:miter lim="800000"/>
            <a:headEnd type="none" w="med" len="lg"/>
            <a:tailEnd type="none" w="lg" len="lg"/>
          </a:ln>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5" name="AutoShape 4"/>
          <p:cNvSpPr>
            <a:spLocks noChangeArrowheads="1"/>
          </p:cNvSpPr>
          <p:nvPr/>
        </p:nvSpPr>
        <p:spPr bwMode="auto">
          <a:xfrm>
            <a:off x="2122488" y="2263775"/>
            <a:ext cx="1728787" cy="3311525"/>
          </a:xfrm>
          <a:prstGeom prst="flowChartProcess">
            <a:avLst/>
          </a:prstGeom>
          <a:no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smtClean="0">
                <a:ln>
                  <a:noFill/>
                </a:ln>
                <a:solidFill>
                  <a:sysClr val="windowText" lastClr="000000"/>
                </a:solidFill>
                <a:effectLst/>
                <a:uLnTx/>
                <a:uFillTx/>
              </a:rPr>
              <a:t>地</a:t>
            </a:r>
            <a:br>
              <a:rPr kumimoji="0" lang="zh-CN" altLang="en-US" sz="3600" b="1" i="0" u="none" strike="noStrike" kern="0" cap="none" spc="0" normalizeH="0" baseline="0" noProof="0" smtClean="0">
                <a:ln>
                  <a:noFill/>
                </a:ln>
                <a:solidFill>
                  <a:sysClr val="windowText" lastClr="000000"/>
                </a:solidFill>
                <a:effectLst/>
                <a:uLnTx/>
                <a:uFillTx/>
              </a:rPr>
            </a:br>
            <a:r>
              <a:rPr kumimoji="0" lang="zh-CN" altLang="en-US" sz="3600" b="1" i="0" u="none" strike="noStrike" kern="0" cap="none" spc="0" normalizeH="0" baseline="0" noProof="0" smtClean="0">
                <a:ln>
                  <a:noFill/>
                </a:ln>
                <a:solidFill>
                  <a:sysClr val="windowText" lastClr="000000"/>
                </a:solidFill>
                <a:effectLst/>
                <a:uLnTx/>
                <a:uFillTx/>
              </a:rPr>
              <a:t>址</a:t>
            </a:r>
            <a:br>
              <a:rPr kumimoji="0" lang="zh-CN" altLang="en-US" sz="3600" b="1" i="0" u="none" strike="noStrike" kern="0" cap="none" spc="0" normalizeH="0" baseline="0" noProof="0" smtClean="0">
                <a:ln>
                  <a:noFill/>
                </a:ln>
                <a:solidFill>
                  <a:sysClr val="windowText" lastClr="000000"/>
                </a:solidFill>
                <a:effectLst/>
                <a:uLnTx/>
                <a:uFillTx/>
              </a:rPr>
            </a:br>
            <a:r>
              <a:rPr kumimoji="0" lang="zh-CN" altLang="en-US" sz="3600" b="1" i="0" u="none" strike="noStrike" kern="0" cap="none" spc="0" normalizeH="0" baseline="0" noProof="0" smtClean="0">
                <a:ln>
                  <a:noFill/>
                </a:ln>
                <a:solidFill>
                  <a:sysClr val="windowText" lastClr="000000"/>
                </a:solidFill>
                <a:effectLst/>
                <a:uLnTx/>
                <a:uFillTx/>
              </a:rPr>
              <a:t>译</a:t>
            </a:r>
            <a:br>
              <a:rPr kumimoji="0" lang="zh-CN" altLang="en-US" sz="3600" b="1" i="0" u="none" strike="noStrike" kern="0" cap="none" spc="0" normalizeH="0" baseline="0" noProof="0" smtClean="0">
                <a:ln>
                  <a:noFill/>
                </a:ln>
                <a:solidFill>
                  <a:sysClr val="windowText" lastClr="000000"/>
                </a:solidFill>
                <a:effectLst/>
                <a:uLnTx/>
                <a:uFillTx/>
              </a:rPr>
            </a:br>
            <a:r>
              <a:rPr kumimoji="0" lang="zh-CN" altLang="en-US" sz="3600" b="1" i="0" u="none" strike="noStrike" kern="0" cap="none" spc="0" normalizeH="0" baseline="0" noProof="0" smtClean="0">
                <a:ln>
                  <a:noFill/>
                </a:ln>
                <a:solidFill>
                  <a:sysClr val="windowText" lastClr="000000"/>
                </a:solidFill>
                <a:effectLst/>
                <a:uLnTx/>
                <a:uFillTx/>
              </a:rPr>
              <a:t>码</a:t>
            </a:r>
            <a:br>
              <a:rPr kumimoji="0" lang="zh-CN" altLang="en-US" sz="3600" b="1" i="0" u="none" strike="noStrike" kern="0" cap="none" spc="0" normalizeH="0" baseline="0" noProof="0" smtClean="0">
                <a:ln>
                  <a:noFill/>
                </a:ln>
                <a:solidFill>
                  <a:sysClr val="windowText" lastClr="000000"/>
                </a:solidFill>
                <a:effectLst/>
                <a:uLnTx/>
                <a:uFillTx/>
              </a:rPr>
            </a:br>
            <a:r>
              <a:rPr kumimoji="0" lang="zh-CN" altLang="en-US" sz="3600" b="1" i="0" u="none" strike="noStrike" kern="0" cap="none" spc="0" normalizeH="0" baseline="0" noProof="0" smtClean="0">
                <a:ln>
                  <a:noFill/>
                </a:ln>
                <a:solidFill>
                  <a:sysClr val="windowText" lastClr="000000"/>
                </a:solidFill>
                <a:effectLst/>
                <a:uLnTx/>
                <a:uFillTx/>
              </a:rPr>
              <a:t>器</a:t>
            </a:r>
          </a:p>
        </p:txBody>
      </p:sp>
      <p:grpSp>
        <p:nvGrpSpPr>
          <p:cNvPr id="56" name="Group 5"/>
          <p:cNvGrpSpPr>
            <a:grpSpLocks/>
          </p:cNvGrpSpPr>
          <p:nvPr/>
        </p:nvGrpSpPr>
        <p:grpSpPr bwMode="auto">
          <a:xfrm>
            <a:off x="4716463" y="2263775"/>
            <a:ext cx="1728787" cy="3311525"/>
            <a:chOff x="3334" y="709"/>
            <a:chExt cx="1089" cy="2086"/>
          </a:xfrm>
        </p:grpSpPr>
        <p:sp>
          <p:nvSpPr>
            <p:cNvPr id="57" name="Rectangle 6"/>
            <p:cNvSpPr>
              <a:spLocks noChangeArrowheads="1"/>
            </p:cNvSpPr>
            <p:nvPr/>
          </p:nvSpPr>
          <p:spPr bwMode="auto">
            <a:xfrm>
              <a:off x="3334" y="2497"/>
              <a:ext cx="1089" cy="298"/>
            </a:xfrm>
            <a:prstGeom prst="rect">
              <a:avLst/>
            </a:prstGeom>
            <a:noFill/>
            <a:ln w="25400">
              <a:noFill/>
              <a:miter lim="800000"/>
              <a:headEnd/>
              <a:tailEnd/>
            </a:ln>
          </p:spPr>
          <p:txBody>
            <a:bodyPr lIns="0" tIns="0" rIns="0" bIns="0" anchor="ctr" anchorCtr="1"/>
            <a:lstStyle/>
            <a:p>
              <a:pPr marL="0" marR="0" lvl="0" indent="0" defTabSz="914400" eaLnBrk="1" fontAlgn="auto" latinLnBrk="0" hangingPunct="1">
                <a:lnSpc>
                  <a:spcPct val="100000"/>
                </a:lnSpc>
                <a:spcBef>
                  <a:spcPct val="20000"/>
                </a:spcBef>
                <a:spcAft>
                  <a:spcPts val="0"/>
                </a:spcAft>
                <a:buClr>
                  <a:srgbClr val="FF0000"/>
                </a:buClr>
                <a:buSzPct val="75000"/>
                <a:buFont typeface="Wingdings" pitchFamily="2" charset="2"/>
                <a:buNone/>
                <a:tabLst/>
                <a:defRPr/>
              </a:pPr>
              <a:endParaRPr kumimoji="0" lang="zh-CN" altLang="zh-CN" sz="1800" b="1" i="0" u="none" strike="noStrike" kern="0" cap="none" spc="0" normalizeH="0" baseline="0" noProof="0" smtClean="0">
                <a:ln>
                  <a:noFill/>
                </a:ln>
                <a:solidFill>
                  <a:sysClr val="windowText" lastClr="000000"/>
                </a:solidFill>
                <a:effectLst/>
                <a:uLnTx/>
                <a:uFillTx/>
              </a:endParaRPr>
            </a:p>
          </p:txBody>
        </p:sp>
        <p:sp>
          <p:nvSpPr>
            <p:cNvPr id="58" name="Rectangle 7"/>
            <p:cNvSpPr>
              <a:spLocks noChangeArrowheads="1"/>
            </p:cNvSpPr>
            <p:nvPr/>
          </p:nvSpPr>
          <p:spPr bwMode="auto">
            <a:xfrm>
              <a:off x="3334" y="1901"/>
              <a:ext cx="1089" cy="596"/>
            </a:xfrm>
            <a:prstGeom prst="rect">
              <a:avLst/>
            </a:prstGeom>
            <a:noFill/>
            <a:ln w="25400">
              <a:noFill/>
              <a:miter lim="800000"/>
              <a:headEnd/>
              <a:tailEnd/>
            </a:ln>
          </p:spPr>
          <p:txBody>
            <a:bodyPr lIns="0" tIns="0" rIns="0" bIns="0" anchor="ctr" anchorCtr="1"/>
            <a:lstStyle/>
            <a:p>
              <a:pPr marL="0" marR="0" lvl="0" indent="0" algn="ctr" defTabSz="914400" eaLnBrk="1" fontAlgn="auto" latinLnBrk="0" hangingPunct="1">
                <a:lnSpc>
                  <a:spcPct val="100000"/>
                </a:lnSpc>
                <a:spcBef>
                  <a:spcPct val="20000"/>
                </a:spcBef>
                <a:spcAft>
                  <a:spcPts val="0"/>
                </a:spcAft>
                <a:buClr>
                  <a:srgbClr val="FF0000"/>
                </a:buClr>
                <a:buSzPct val="75000"/>
                <a:buFont typeface="Wingdings" pitchFamily="2" charset="2"/>
                <a:buNone/>
                <a:tabLst/>
                <a:defRPr/>
              </a:pPr>
              <a:r>
                <a:rPr kumimoji="0" lang="en-US" altLang="zh-CN" sz="900" b="1" i="0" u="none" strike="noStrike" kern="0" cap="none" spc="0" normalizeH="0" baseline="0" noProof="0" smtClean="0">
                  <a:ln>
                    <a:noFill/>
                  </a:ln>
                  <a:solidFill>
                    <a:sysClr val="windowText" lastClr="000000"/>
                  </a:solidFill>
                  <a:effectLst/>
                  <a:uLnTx/>
                  <a:uFillTx/>
                  <a:cs typeface="Arial" pitchFamily="34" charset="0"/>
                </a:rPr>
                <a:t>●</a:t>
              </a:r>
            </a:p>
            <a:p>
              <a:pPr marL="0" marR="0" lvl="0" indent="0" algn="ctr" defTabSz="914400" eaLnBrk="1" fontAlgn="auto" latinLnBrk="0" hangingPunct="1">
                <a:lnSpc>
                  <a:spcPct val="100000"/>
                </a:lnSpc>
                <a:spcBef>
                  <a:spcPct val="20000"/>
                </a:spcBef>
                <a:spcAft>
                  <a:spcPts val="0"/>
                </a:spcAft>
                <a:buClr>
                  <a:srgbClr val="FF0000"/>
                </a:buClr>
                <a:buSzPct val="75000"/>
                <a:buFont typeface="Wingdings" pitchFamily="2" charset="2"/>
                <a:buNone/>
                <a:tabLst/>
                <a:defRPr/>
              </a:pPr>
              <a:r>
                <a:rPr kumimoji="0" lang="en-US" altLang="zh-CN" sz="900" b="1" i="0" u="none" strike="noStrike" kern="0" cap="none" spc="0" normalizeH="0" baseline="0" noProof="0" smtClean="0">
                  <a:ln>
                    <a:noFill/>
                  </a:ln>
                  <a:solidFill>
                    <a:sysClr val="windowText" lastClr="000000"/>
                  </a:solidFill>
                  <a:effectLst/>
                  <a:uLnTx/>
                  <a:uFillTx/>
                  <a:cs typeface="Arial" pitchFamily="34" charset="0"/>
                </a:rPr>
                <a:t>●</a:t>
              </a:r>
            </a:p>
            <a:p>
              <a:pPr marL="0" marR="0" lvl="0" indent="0" algn="ctr" defTabSz="914400" eaLnBrk="1" fontAlgn="auto" latinLnBrk="0" hangingPunct="1">
                <a:lnSpc>
                  <a:spcPct val="100000"/>
                </a:lnSpc>
                <a:spcBef>
                  <a:spcPct val="20000"/>
                </a:spcBef>
                <a:spcAft>
                  <a:spcPts val="0"/>
                </a:spcAft>
                <a:buClr>
                  <a:srgbClr val="FF0000"/>
                </a:buClr>
                <a:buSzPct val="75000"/>
                <a:buFont typeface="Wingdings" pitchFamily="2" charset="2"/>
                <a:buNone/>
                <a:tabLst/>
                <a:defRPr/>
              </a:pPr>
              <a:r>
                <a:rPr kumimoji="0" lang="en-US" altLang="zh-CN" sz="900" b="1" i="0" u="none" strike="noStrike" kern="0" cap="none" spc="0" normalizeH="0" baseline="0" noProof="0" smtClean="0">
                  <a:ln>
                    <a:noFill/>
                  </a:ln>
                  <a:solidFill>
                    <a:sysClr val="windowText" lastClr="000000"/>
                  </a:solidFill>
                  <a:effectLst/>
                  <a:uLnTx/>
                  <a:uFillTx/>
                  <a:cs typeface="Arial" pitchFamily="34" charset="0"/>
                </a:rPr>
                <a:t>●</a:t>
              </a:r>
            </a:p>
          </p:txBody>
        </p:sp>
        <p:sp>
          <p:nvSpPr>
            <p:cNvPr id="59" name="Rectangle 8"/>
            <p:cNvSpPr>
              <a:spLocks noChangeArrowheads="1"/>
            </p:cNvSpPr>
            <p:nvPr/>
          </p:nvSpPr>
          <p:spPr bwMode="auto">
            <a:xfrm>
              <a:off x="3334" y="1603"/>
              <a:ext cx="1089" cy="298"/>
            </a:xfrm>
            <a:prstGeom prst="rect">
              <a:avLst/>
            </a:prstGeom>
            <a:noFill/>
            <a:ln w="25400">
              <a:noFill/>
              <a:miter lim="800000"/>
              <a:headEnd/>
              <a:tailEnd/>
            </a:ln>
          </p:spPr>
          <p:txBody>
            <a:bodyPr lIns="0" tIns="0" rIns="0" bIns="0" anchor="ctr" anchorCtr="1"/>
            <a:lstStyle/>
            <a:p>
              <a:pPr marL="0" marR="0" lvl="0" indent="0" defTabSz="914400" eaLnBrk="1" fontAlgn="auto" latinLnBrk="0" hangingPunct="1">
                <a:lnSpc>
                  <a:spcPct val="100000"/>
                </a:lnSpc>
                <a:spcBef>
                  <a:spcPct val="20000"/>
                </a:spcBef>
                <a:spcAft>
                  <a:spcPts val="0"/>
                </a:spcAft>
                <a:buClr>
                  <a:srgbClr val="FF0000"/>
                </a:buClr>
                <a:buSzPct val="75000"/>
                <a:buFont typeface="Wingdings" pitchFamily="2" charset="2"/>
                <a:buNone/>
                <a:tabLst/>
                <a:defRPr/>
              </a:pPr>
              <a:endParaRPr kumimoji="0" lang="zh-CN" altLang="zh-CN" sz="1800" b="1" i="0" u="none" strike="noStrike" kern="0" cap="none" spc="0" normalizeH="0" baseline="0" noProof="0" smtClean="0">
                <a:ln>
                  <a:noFill/>
                </a:ln>
                <a:solidFill>
                  <a:sysClr val="windowText" lastClr="000000"/>
                </a:solidFill>
                <a:effectLst/>
                <a:uLnTx/>
                <a:uFillTx/>
              </a:endParaRPr>
            </a:p>
          </p:txBody>
        </p:sp>
        <p:sp>
          <p:nvSpPr>
            <p:cNvPr id="60" name="Rectangle 9"/>
            <p:cNvSpPr>
              <a:spLocks noChangeArrowheads="1"/>
            </p:cNvSpPr>
            <p:nvPr/>
          </p:nvSpPr>
          <p:spPr bwMode="auto">
            <a:xfrm>
              <a:off x="3334" y="1007"/>
              <a:ext cx="1089" cy="596"/>
            </a:xfrm>
            <a:prstGeom prst="rect">
              <a:avLst/>
            </a:prstGeom>
            <a:noFill/>
            <a:ln w="25400">
              <a:noFill/>
              <a:miter lim="800000"/>
              <a:headEnd/>
              <a:tailEnd/>
            </a:ln>
          </p:spPr>
          <p:txBody>
            <a:bodyPr lIns="0" tIns="0" rIns="0" bIns="0" anchor="ctr" anchorCtr="1"/>
            <a:lstStyle/>
            <a:p>
              <a:pPr marL="0" marR="0" lvl="0" indent="0" algn="ctr" defTabSz="914400" eaLnBrk="1" fontAlgn="auto" latinLnBrk="0" hangingPunct="1">
                <a:lnSpc>
                  <a:spcPct val="100000"/>
                </a:lnSpc>
                <a:spcBef>
                  <a:spcPct val="20000"/>
                </a:spcBef>
                <a:spcAft>
                  <a:spcPts val="0"/>
                </a:spcAft>
                <a:buClr>
                  <a:srgbClr val="FF0000"/>
                </a:buClr>
                <a:buSzPct val="75000"/>
                <a:buFont typeface="Wingdings" pitchFamily="2" charset="2"/>
                <a:buNone/>
                <a:tabLst/>
                <a:defRPr/>
              </a:pPr>
              <a:r>
                <a:rPr kumimoji="0" lang="en-US" altLang="zh-CN" sz="900" b="1" i="0" u="none" strike="noStrike" kern="0" cap="none" spc="0" normalizeH="0" baseline="0" noProof="0" smtClean="0">
                  <a:ln>
                    <a:noFill/>
                  </a:ln>
                  <a:solidFill>
                    <a:sysClr val="windowText" lastClr="000000"/>
                  </a:solidFill>
                  <a:effectLst/>
                  <a:uLnTx/>
                  <a:uFillTx/>
                  <a:cs typeface="Arial" pitchFamily="34" charset="0"/>
                </a:rPr>
                <a:t>●</a:t>
              </a:r>
            </a:p>
            <a:p>
              <a:pPr marL="0" marR="0" lvl="0" indent="0" algn="ctr" defTabSz="914400" eaLnBrk="1" fontAlgn="auto" latinLnBrk="0" hangingPunct="1">
                <a:lnSpc>
                  <a:spcPct val="100000"/>
                </a:lnSpc>
                <a:spcBef>
                  <a:spcPct val="20000"/>
                </a:spcBef>
                <a:spcAft>
                  <a:spcPts val="0"/>
                </a:spcAft>
                <a:buClr>
                  <a:srgbClr val="FF0000"/>
                </a:buClr>
                <a:buSzPct val="75000"/>
                <a:buFont typeface="Wingdings" pitchFamily="2" charset="2"/>
                <a:buNone/>
                <a:tabLst/>
                <a:defRPr/>
              </a:pPr>
              <a:r>
                <a:rPr kumimoji="0" lang="en-US" altLang="zh-CN" sz="900" b="1" i="0" u="none" strike="noStrike" kern="0" cap="none" spc="0" normalizeH="0" baseline="0" noProof="0" smtClean="0">
                  <a:ln>
                    <a:noFill/>
                  </a:ln>
                  <a:solidFill>
                    <a:sysClr val="windowText" lastClr="000000"/>
                  </a:solidFill>
                  <a:effectLst/>
                  <a:uLnTx/>
                  <a:uFillTx/>
                  <a:cs typeface="Arial" pitchFamily="34" charset="0"/>
                </a:rPr>
                <a:t>●</a:t>
              </a:r>
            </a:p>
            <a:p>
              <a:pPr marL="0" marR="0" lvl="0" indent="0" algn="ctr" defTabSz="914400" eaLnBrk="1" fontAlgn="auto" latinLnBrk="0" hangingPunct="1">
                <a:lnSpc>
                  <a:spcPct val="100000"/>
                </a:lnSpc>
                <a:spcBef>
                  <a:spcPct val="20000"/>
                </a:spcBef>
                <a:spcAft>
                  <a:spcPts val="0"/>
                </a:spcAft>
                <a:buClr>
                  <a:srgbClr val="FF0000"/>
                </a:buClr>
                <a:buSzPct val="75000"/>
                <a:buFont typeface="Wingdings" pitchFamily="2" charset="2"/>
                <a:buNone/>
                <a:tabLst/>
                <a:defRPr/>
              </a:pPr>
              <a:r>
                <a:rPr kumimoji="0" lang="en-US" altLang="zh-CN" sz="900" b="1" i="0" u="none" strike="noStrike" kern="0" cap="none" spc="0" normalizeH="0" baseline="0" noProof="0" smtClean="0">
                  <a:ln>
                    <a:noFill/>
                  </a:ln>
                  <a:solidFill>
                    <a:sysClr val="windowText" lastClr="000000"/>
                  </a:solidFill>
                  <a:effectLst/>
                  <a:uLnTx/>
                  <a:uFillTx/>
                  <a:cs typeface="Arial" pitchFamily="34" charset="0"/>
                </a:rPr>
                <a:t>●</a:t>
              </a:r>
            </a:p>
          </p:txBody>
        </p:sp>
        <p:sp>
          <p:nvSpPr>
            <p:cNvPr id="61" name="Rectangle 10"/>
            <p:cNvSpPr>
              <a:spLocks noChangeArrowheads="1"/>
            </p:cNvSpPr>
            <p:nvPr/>
          </p:nvSpPr>
          <p:spPr bwMode="auto">
            <a:xfrm>
              <a:off x="3334" y="709"/>
              <a:ext cx="1089" cy="298"/>
            </a:xfrm>
            <a:prstGeom prst="rect">
              <a:avLst/>
            </a:prstGeom>
            <a:noFill/>
            <a:ln w="25400">
              <a:noFill/>
              <a:miter lim="800000"/>
              <a:headEnd/>
              <a:tailEnd/>
            </a:ln>
          </p:spPr>
          <p:txBody>
            <a:bodyPr lIns="0" tIns="0" rIns="0" bIns="0" anchor="ctr" anchorCtr="1"/>
            <a:lstStyle/>
            <a:p>
              <a:pPr marL="0" marR="0" lvl="0" indent="0" defTabSz="914400" eaLnBrk="1" fontAlgn="auto" latinLnBrk="0" hangingPunct="1">
                <a:lnSpc>
                  <a:spcPct val="100000"/>
                </a:lnSpc>
                <a:spcBef>
                  <a:spcPct val="20000"/>
                </a:spcBef>
                <a:spcAft>
                  <a:spcPts val="0"/>
                </a:spcAft>
                <a:buClr>
                  <a:srgbClr val="FF0000"/>
                </a:buClr>
                <a:buSzPct val="75000"/>
                <a:buFont typeface="Wingdings" pitchFamily="2" charset="2"/>
                <a:buNone/>
                <a:tabLst/>
                <a:defRPr/>
              </a:pPr>
              <a:endParaRPr kumimoji="0" lang="zh-CN" altLang="zh-CN" sz="1800" b="1" i="0" u="none" strike="noStrike" kern="0" cap="none" spc="0" normalizeH="0" baseline="0" noProof="0" smtClean="0">
                <a:ln>
                  <a:noFill/>
                </a:ln>
                <a:solidFill>
                  <a:sysClr val="windowText" lastClr="000000"/>
                </a:solidFill>
                <a:effectLst/>
                <a:uLnTx/>
                <a:uFillTx/>
              </a:endParaRPr>
            </a:p>
          </p:txBody>
        </p:sp>
        <p:sp>
          <p:nvSpPr>
            <p:cNvPr id="62" name="Line 11"/>
            <p:cNvSpPr>
              <a:spLocks noChangeShapeType="1"/>
            </p:cNvSpPr>
            <p:nvPr/>
          </p:nvSpPr>
          <p:spPr bwMode="auto">
            <a:xfrm>
              <a:off x="3334" y="709"/>
              <a:ext cx="1089" cy="0"/>
            </a:xfrm>
            <a:prstGeom prst="line">
              <a:avLst/>
            </a:prstGeom>
            <a:noFill/>
            <a:ln w="28575" cap="sq">
              <a:solidFill>
                <a:srgbClr val="000000"/>
              </a:solidFill>
              <a:round/>
              <a:headEnd/>
              <a:tailEnd/>
            </a:ln>
          </p:spPr>
          <p:txBody>
            <a:bodyPr lIns="0" tIns="0" rIns="0"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 name="Line 12"/>
            <p:cNvSpPr>
              <a:spLocks noChangeShapeType="1"/>
            </p:cNvSpPr>
            <p:nvPr/>
          </p:nvSpPr>
          <p:spPr bwMode="auto">
            <a:xfrm>
              <a:off x="3334" y="1007"/>
              <a:ext cx="1089" cy="0"/>
            </a:xfrm>
            <a:prstGeom prst="line">
              <a:avLst/>
            </a:prstGeom>
            <a:noFill/>
            <a:ln w="12700">
              <a:solidFill>
                <a:srgbClr val="000000"/>
              </a:solidFill>
              <a:round/>
              <a:headEnd/>
              <a:tailEnd/>
            </a:ln>
          </p:spPr>
          <p:txBody>
            <a:bodyPr lIns="0" tIns="0" rIns="0"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4" name="Line 13"/>
            <p:cNvSpPr>
              <a:spLocks noChangeShapeType="1"/>
            </p:cNvSpPr>
            <p:nvPr/>
          </p:nvSpPr>
          <p:spPr bwMode="auto">
            <a:xfrm>
              <a:off x="3334" y="1603"/>
              <a:ext cx="1089" cy="0"/>
            </a:xfrm>
            <a:prstGeom prst="line">
              <a:avLst/>
            </a:prstGeom>
            <a:noFill/>
            <a:ln w="12700">
              <a:solidFill>
                <a:srgbClr val="000000"/>
              </a:solidFill>
              <a:round/>
              <a:headEnd/>
              <a:tailEnd/>
            </a:ln>
          </p:spPr>
          <p:txBody>
            <a:bodyPr lIns="0" tIns="0" rIns="0"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 name="Line 14"/>
            <p:cNvSpPr>
              <a:spLocks noChangeShapeType="1"/>
            </p:cNvSpPr>
            <p:nvPr/>
          </p:nvSpPr>
          <p:spPr bwMode="auto">
            <a:xfrm>
              <a:off x="3334" y="1901"/>
              <a:ext cx="1089" cy="0"/>
            </a:xfrm>
            <a:prstGeom prst="line">
              <a:avLst/>
            </a:prstGeom>
            <a:noFill/>
            <a:ln w="12700">
              <a:solidFill>
                <a:srgbClr val="000000"/>
              </a:solidFill>
              <a:round/>
              <a:headEnd/>
              <a:tailEnd/>
            </a:ln>
          </p:spPr>
          <p:txBody>
            <a:bodyPr lIns="0" tIns="0" rIns="0"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Line 15"/>
            <p:cNvSpPr>
              <a:spLocks noChangeShapeType="1"/>
            </p:cNvSpPr>
            <p:nvPr/>
          </p:nvSpPr>
          <p:spPr bwMode="auto">
            <a:xfrm>
              <a:off x="3334" y="2497"/>
              <a:ext cx="1089" cy="0"/>
            </a:xfrm>
            <a:prstGeom prst="line">
              <a:avLst/>
            </a:prstGeom>
            <a:noFill/>
            <a:ln w="12700">
              <a:solidFill>
                <a:srgbClr val="000000"/>
              </a:solidFill>
              <a:round/>
              <a:headEnd/>
              <a:tailEnd/>
            </a:ln>
          </p:spPr>
          <p:txBody>
            <a:bodyPr lIns="0" tIns="0" rIns="0"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7" name="Line 16"/>
            <p:cNvSpPr>
              <a:spLocks noChangeShapeType="1"/>
            </p:cNvSpPr>
            <p:nvPr/>
          </p:nvSpPr>
          <p:spPr bwMode="auto">
            <a:xfrm>
              <a:off x="3334" y="2795"/>
              <a:ext cx="1089" cy="0"/>
            </a:xfrm>
            <a:prstGeom prst="line">
              <a:avLst/>
            </a:prstGeom>
            <a:noFill/>
            <a:ln w="28575" cap="sq">
              <a:solidFill>
                <a:srgbClr val="000000"/>
              </a:solidFill>
              <a:round/>
              <a:headEnd/>
              <a:tailEnd/>
            </a:ln>
          </p:spPr>
          <p:txBody>
            <a:bodyPr lIns="0" tIns="0" rIns="0"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8" name="Line 17"/>
            <p:cNvSpPr>
              <a:spLocks noChangeShapeType="1"/>
            </p:cNvSpPr>
            <p:nvPr/>
          </p:nvSpPr>
          <p:spPr bwMode="auto">
            <a:xfrm>
              <a:off x="3334" y="709"/>
              <a:ext cx="0" cy="2086"/>
            </a:xfrm>
            <a:prstGeom prst="line">
              <a:avLst/>
            </a:prstGeom>
            <a:noFill/>
            <a:ln w="28575" cap="sq">
              <a:solidFill>
                <a:srgbClr val="000000"/>
              </a:solidFill>
              <a:round/>
              <a:headEnd/>
              <a:tailEnd/>
            </a:ln>
          </p:spPr>
          <p:txBody>
            <a:bodyPr lIns="0" tIns="0" rIns="0"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9" name="Line 18"/>
            <p:cNvSpPr>
              <a:spLocks noChangeShapeType="1"/>
            </p:cNvSpPr>
            <p:nvPr/>
          </p:nvSpPr>
          <p:spPr bwMode="auto">
            <a:xfrm>
              <a:off x="4423" y="709"/>
              <a:ext cx="0" cy="2086"/>
            </a:xfrm>
            <a:prstGeom prst="line">
              <a:avLst/>
            </a:prstGeom>
            <a:noFill/>
            <a:ln w="28575" cap="sq">
              <a:solidFill>
                <a:srgbClr val="000000"/>
              </a:solidFill>
              <a:round/>
              <a:headEnd/>
              <a:tailEnd/>
            </a:ln>
          </p:spPr>
          <p:txBody>
            <a:bodyPr lIns="0" tIns="0" rIns="0"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70" name="Line 19"/>
          <p:cNvSpPr>
            <a:spLocks noChangeShapeType="1"/>
          </p:cNvSpPr>
          <p:nvPr/>
        </p:nvSpPr>
        <p:spPr bwMode="auto">
          <a:xfrm>
            <a:off x="3851275" y="3933825"/>
            <a:ext cx="865188" cy="0"/>
          </a:xfrm>
          <a:prstGeom prst="line">
            <a:avLst/>
          </a:prstGeom>
          <a:noFill/>
          <a:ln w="25400">
            <a:solidFill>
              <a:srgbClr val="000000"/>
            </a:solidFill>
            <a:round/>
            <a:headEnd/>
            <a:tailEnd type="triangle" w="lg" len="lg"/>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1" name="Text Box 20"/>
          <p:cNvSpPr txBox="1">
            <a:spLocks noChangeArrowheads="1"/>
          </p:cNvSpPr>
          <p:nvPr/>
        </p:nvSpPr>
        <p:spPr bwMode="auto">
          <a:xfrm>
            <a:off x="3997325" y="3487738"/>
            <a:ext cx="719138" cy="519112"/>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04</a:t>
            </a:r>
          </a:p>
        </p:txBody>
      </p:sp>
      <p:sp>
        <p:nvSpPr>
          <p:cNvPr id="72" name="Line 21"/>
          <p:cNvSpPr>
            <a:spLocks noChangeShapeType="1"/>
          </p:cNvSpPr>
          <p:nvPr/>
        </p:nvSpPr>
        <p:spPr bwMode="auto">
          <a:xfrm>
            <a:off x="3851275" y="5273675"/>
            <a:ext cx="865188" cy="0"/>
          </a:xfrm>
          <a:prstGeom prst="line">
            <a:avLst/>
          </a:prstGeom>
          <a:noFill/>
          <a:ln w="25400">
            <a:solidFill>
              <a:srgbClr val="000000"/>
            </a:solidFill>
            <a:round/>
            <a:headEnd/>
            <a:tailEnd type="triangle" w="lg" len="lg"/>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3" name="Text Box 22"/>
          <p:cNvSpPr txBox="1">
            <a:spLocks noChangeArrowheads="1"/>
          </p:cNvSpPr>
          <p:nvPr/>
        </p:nvSpPr>
        <p:spPr bwMode="auto">
          <a:xfrm>
            <a:off x="3997325" y="4854575"/>
            <a:ext cx="719138" cy="519113"/>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FF</a:t>
            </a:r>
          </a:p>
        </p:txBody>
      </p:sp>
      <p:sp>
        <p:nvSpPr>
          <p:cNvPr id="74" name="Line 23"/>
          <p:cNvSpPr>
            <a:spLocks noChangeShapeType="1"/>
          </p:cNvSpPr>
          <p:nvPr/>
        </p:nvSpPr>
        <p:spPr bwMode="auto">
          <a:xfrm>
            <a:off x="3851275" y="2492375"/>
            <a:ext cx="865188" cy="0"/>
          </a:xfrm>
          <a:prstGeom prst="line">
            <a:avLst/>
          </a:prstGeom>
          <a:noFill/>
          <a:ln w="25400">
            <a:solidFill>
              <a:srgbClr val="000000"/>
            </a:solidFill>
            <a:round/>
            <a:headEnd/>
            <a:tailEnd type="triangle" w="lg" len="lg"/>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5" name="Text Box 24"/>
          <p:cNvSpPr txBox="1">
            <a:spLocks noChangeArrowheads="1"/>
          </p:cNvSpPr>
          <p:nvPr/>
        </p:nvSpPr>
        <p:spPr bwMode="auto">
          <a:xfrm>
            <a:off x="3997325" y="2046288"/>
            <a:ext cx="719138" cy="519112"/>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00</a:t>
            </a:r>
          </a:p>
        </p:txBody>
      </p:sp>
      <p:sp>
        <p:nvSpPr>
          <p:cNvPr id="76" name="Text Box 25"/>
          <p:cNvSpPr txBox="1">
            <a:spLocks noChangeArrowheads="1"/>
          </p:cNvSpPr>
          <p:nvPr/>
        </p:nvSpPr>
        <p:spPr bwMode="auto">
          <a:xfrm>
            <a:off x="4108450" y="2838450"/>
            <a:ext cx="360363" cy="555625"/>
          </a:xfrm>
          <a:prstGeom prst="rect">
            <a:avLst/>
          </a:prstGeom>
          <a:noFill/>
          <a:ln w="25400">
            <a:noFill/>
            <a:miter lim="800000"/>
            <a:headEnd/>
            <a:tailEnd/>
          </a:ln>
        </p:spPr>
        <p:txBody>
          <a:bodyPr>
            <a:spAutoFit/>
          </a:bodyPr>
          <a:lstStyle/>
          <a:p>
            <a:pPr algn="ctr">
              <a:spcBef>
                <a:spcPct val="20000"/>
              </a:spcBef>
            </a:pPr>
            <a:r>
              <a:rPr lang="en-US" altLang="zh-CN" sz="900" b="1">
                <a:cs typeface="Arial" pitchFamily="34" charset="0"/>
              </a:rPr>
              <a:t>●</a:t>
            </a:r>
          </a:p>
          <a:p>
            <a:pPr algn="ctr">
              <a:spcBef>
                <a:spcPct val="20000"/>
              </a:spcBef>
            </a:pPr>
            <a:r>
              <a:rPr lang="en-US" altLang="zh-CN" sz="900" b="1">
                <a:cs typeface="Arial" pitchFamily="34" charset="0"/>
              </a:rPr>
              <a:t>●</a:t>
            </a:r>
          </a:p>
          <a:p>
            <a:pPr algn="ctr">
              <a:spcBef>
                <a:spcPct val="20000"/>
              </a:spcBef>
            </a:pPr>
            <a:r>
              <a:rPr lang="en-US" altLang="zh-CN" sz="900" b="1">
                <a:cs typeface="Arial" pitchFamily="34" charset="0"/>
              </a:rPr>
              <a:t>●</a:t>
            </a:r>
          </a:p>
        </p:txBody>
      </p:sp>
      <p:sp>
        <p:nvSpPr>
          <p:cNvPr id="77" name="Text Box 26"/>
          <p:cNvSpPr txBox="1">
            <a:spLocks noChangeArrowheads="1"/>
          </p:cNvSpPr>
          <p:nvPr/>
        </p:nvSpPr>
        <p:spPr bwMode="auto">
          <a:xfrm>
            <a:off x="4108450" y="4206875"/>
            <a:ext cx="360363" cy="555625"/>
          </a:xfrm>
          <a:prstGeom prst="rect">
            <a:avLst/>
          </a:prstGeom>
          <a:noFill/>
          <a:ln w="25400">
            <a:noFill/>
            <a:miter lim="800000"/>
            <a:headEnd/>
            <a:tailEnd/>
          </a:ln>
        </p:spPr>
        <p:txBody>
          <a:bodyPr>
            <a:spAutoFit/>
          </a:bodyPr>
          <a:lstStyle/>
          <a:p>
            <a:pPr algn="ctr">
              <a:spcBef>
                <a:spcPct val="20000"/>
              </a:spcBef>
            </a:pPr>
            <a:r>
              <a:rPr lang="en-US" altLang="zh-CN" sz="900" b="1">
                <a:cs typeface="Arial" pitchFamily="34" charset="0"/>
              </a:rPr>
              <a:t>●</a:t>
            </a:r>
          </a:p>
          <a:p>
            <a:pPr algn="ctr">
              <a:spcBef>
                <a:spcPct val="20000"/>
              </a:spcBef>
            </a:pPr>
            <a:r>
              <a:rPr lang="en-US" altLang="zh-CN" sz="900" b="1">
                <a:cs typeface="Arial" pitchFamily="34" charset="0"/>
              </a:rPr>
              <a:t>●</a:t>
            </a:r>
          </a:p>
          <a:p>
            <a:pPr algn="ctr">
              <a:spcBef>
                <a:spcPct val="20000"/>
              </a:spcBef>
            </a:pPr>
            <a:r>
              <a:rPr lang="en-US" altLang="zh-CN" sz="900" b="1">
                <a:cs typeface="Arial" pitchFamily="34" charset="0"/>
              </a:rPr>
              <a:t>●</a:t>
            </a:r>
          </a:p>
        </p:txBody>
      </p:sp>
      <p:sp>
        <p:nvSpPr>
          <p:cNvPr id="78" name="Text Box 27"/>
          <p:cNvSpPr txBox="1">
            <a:spLocks noChangeArrowheads="1"/>
          </p:cNvSpPr>
          <p:nvPr/>
        </p:nvSpPr>
        <p:spPr bwMode="auto">
          <a:xfrm>
            <a:off x="3851275" y="1528763"/>
            <a:ext cx="1079500" cy="519112"/>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rPr>
              <a:t>地址</a:t>
            </a:r>
          </a:p>
        </p:txBody>
      </p:sp>
      <p:sp>
        <p:nvSpPr>
          <p:cNvPr id="79" name="AutoShape 28"/>
          <p:cNvSpPr>
            <a:spLocks noChangeArrowheads="1"/>
          </p:cNvSpPr>
          <p:nvPr/>
        </p:nvSpPr>
        <p:spPr bwMode="auto">
          <a:xfrm rot="5400000">
            <a:off x="394494" y="2753519"/>
            <a:ext cx="1944688" cy="1511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6626 h 21600"/>
              <a:gd name="T20" fmla="*/ 1906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866" y="0"/>
                </a:moveTo>
                <a:lnTo>
                  <a:pt x="12131" y="7101"/>
                </a:lnTo>
                <a:lnTo>
                  <a:pt x="14671" y="7101"/>
                </a:lnTo>
                <a:lnTo>
                  <a:pt x="14671" y="16626"/>
                </a:lnTo>
                <a:lnTo>
                  <a:pt x="0" y="16626"/>
                </a:lnTo>
                <a:lnTo>
                  <a:pt x="0" y="21600"/>
                </a:lnTo>
                <a:lnTo>
                  <a:pt x="19060" y="21600"/>
                </a:lnTo>
                <a:lnTo>
                  <a:pt x="19060" y="7101"/>
                </a:lnTo>
                <a:lnTo>
                  <a:pt x="21600" y="7101"/>
                </a:lnTo>
                <a:close/>
              </a:path>
            </a:pathLst>
          </a:custGeom>
          <a:no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0" name="Line 29"/>
          <p:cNvSpPr>
            <a:spLocks noChangeShapeType="1"/>
          </p:cNvSpPr>
          <p:nvPr/>
        </p:nvSpPr>
        <p:spPr bwMode="auto">
          <a:xfrm>
            <a:off x="787400" y="2897188"/>
            <a:ext cx="0" cy="792162"/>
          </a:xfrm>
          <a:prstGeom prst="line">
            <a:avLst/>
          </a:prstGeom>
          <a:noFill/>
          <a:ln w="25400">
            <a:solidFill>
              <a:srgbClr val="000000"/>
            </a:solidFill>
            <a:round/>
            <a:headEnd/>
            <a:tailEnd type="triangle" w="lg" len="lg"/>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1" name="AutoShape 30"/>
          <p:cNvSpPr>
            <a:spLocks noChangeArrowheads="1"/>
          </p:cNvSpPr>
          <p:nvPr/>
        </p:nvSpPr>
        <p:spPr bwMode="auto">
          <a:xfrm>
            <a:off x="2122488" y="5992813"/>
            <a:ext cx="1728787" cy="576262"/>
          </a:xfrm>
          <a:prstGeom prst="flowChartProcess">
            <a:avLst/>
          </a:prstGeom>
          <a:no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rPr>
              <a:t>控制</a:t>
            </a:r>
          </a:p>
        </p:txBody>
      </p:sp>
      <p:cxnSp>
        <p:nvCxnSpPr>
          <p:cNvPr id="82" name="AutoShape 31"/>
          <p:cNvCxnSpPr>
            <a:cxnSpLocks noChangeShapeType="1"/>
            <a:stCxn id="81" idx="0"/>
            <a:endCxn id="55" idx="2"/>
          </p:cNvCxnSpPr>
          <p:nvPr/>
        </p:nvCxnSpPr>
        <p:spPr bwMode="auto">
          <a:xfrm flipV="1">
            <a:off x="2987675" y="5588000"/>
            <a:ext cx="0" cy="392113"/>
          </a:xfrm>
          <a:prstGeom prst="straightConnector1">
            <a:avLst/>
          </a:prstGeom>
          <a:noFill/>
          <a:ln w="25400">
            <a:solidFill>
              <a:srgbClr val="000000"/>
            </a:solidFill>
            <a:round/>
            <a:headEnd/>
            <a:tailEnd type="triangle" w="lg" len="lg"/>
          </a:ln>
        </p:spPr>
      </p:cxnSp>
      <p:cxnSp>
        <p:nvCxnSpPr>
          <p:cNvPr id="83" name="AutoShape 32"/>
          <p:cNvCxnSpPr>
            <a:cxnSpLocks noChangeShapeType="1"/>
            <a:stCxn id="81" idx="3"/>
          </p:cNvCxnSpPr>
          <p:nvPr/>
        </p:nvCxnSpPr>
        <p:spPr bwMode="auto">
          <a:xfrm flipV="1">
            <a:off x="3863975" y="5575300"/>
            <a:ext cx="1717675" cy="706438"/>
          </a:xfrm>
          <a:prstGeom prst="bentConnector2">
            <a:avLst/>
          </a:prstGeom>
          <a:noFill/>
          <a:ln w="25400">
            <a:solidFill>
              <a:srgbClr val="000000"/>
            </a:solidFill>
            <a:miter lim="800000"/>
            <a:headEnd/>
            <a:tailEnd type="triangle" w="lg" len="lg"/>
          </a:ln>
        </p:spPr>
      </p:cxnSp>
      <p:sp>
        <p:nvSpPr>
          <p:cNvPr id="84" name="Text Box 33"/>
          <p:cNvSpPr txBox="1">
            <a:spLocks noChangeArrowheads="1"/>
          </p:cNvSpPr>
          <p:nvPr/>
        </p:nvSpPr>
        <p:spPr bwMode="auto">
          <a:xfrm>
            <a:off x="1114425" y="6021388"/>
            <a:ext cx="504825" cy="519112"/>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rPr>
              <a:t>读</a:t>
            </a:r>
          </a:p>
        </p:txBody>
      </p:sp>
      <p:cxnSp>
        <p:nvCxnSpPr>
          <p:cNvPr id="85" name="AutoShape 34"/>
          <p:cNvCxnSpPr>
            <a:cxnSpLocks noChangeShapeType="1"/>
            <a:stCxn id="84" idx="3"/>
            <a:endCxn id="81" idx="1"/>
          </p:cNvCxnSpPr>
          <p:nvPr/>
        </p:nvCxnSpPr>
        <p:spPr bwMode="auto">
          <a:xfrm>
            <a:off x="1619250" y="6281738"/>
            <a:ext cx="490538" cy="0"/>
          </a:xfrm>
          <a:prstGeom prst="straightConnector1">
            <a:avLst/>
          </a:prstGeom>
          <a:noFill/>
          <a:ln w="25400">
            <a:solidFill>
              <a:srgbClr val="000000"/>
            </a:solidFill>
            <a:round/>
            <a:headEnd/>
            <a:tailEnd type="triangle" w="lg" len="lg"/>
          </a:ln>
        </p:spPr>
      </p:cxnSp>
      <p:sp>
        <p:nvSpPr>
          <p:cNvPr id="86" name="AutoShape 35"/>
          <p:cNvSpPr>
            <a:spLocks noChangeArrowheads="1"/>
          </p:cNvSpPr>
          <p:nvPr/>
        </p:nvSpPr>
        <p:spPr bwMode="auto">
          <a:xfrm>
            <a:off x="6443663" y="2609850"/>
            <a:ext cx="2016125" cy="1871663"/>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2484 w 21600"/>
              <a:gd name="T25" fmla="*/ 15171 h 21600"/>
              <a:gd name="T26" fmla="*/ 19015 w 21600"/>
              <a:gd name="T27" fmla="*/ 1901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7093" y="0"/>
                </a:moveTo>
                <a:lnTo>
                  <a:pt x="12586" y="5826"/>
                </a:lnTo>
                <a:lnTo>
                  <a:pt x="15171" y="5826"/>
                </a:lnTo>
                <a:lnTo>
                  <a:pt x="15171" y="15171"/>
                </a:lnTo>
                <a:lnTo>
                  <a:pt x="5826" y="15171"/>
                </a:lnTo>
                <a:lnTo>
                  <a:pt x="5826" y="12586"/>
                </a:lnTo>
                <a:lnTo>
                  <a:pt x="0" y="17093"/>
                </a:lnTo>
                <a:lnTo>
                  <a:pt x="5826" y="21600"/>
                </a:lnTo>
                <a:lnTo>
                  <a:pt x="5826" y="19015"/>
                </a:lnTo>
                <a:lnTo>
                  <a:pt x="19015" y="19015"/>
                </a:lnTo>
                <a:lnTo>
                  <a:pt x="19015" y="5826"/>
                </a:lnTo>
                <a:lnTo>
                  <a:pt x="21600" y="5826"/>
                </a:lnTo>
                <a:close/>
              </a:path>
            </a:pathLst>
          </a:custGeom>
          <a:no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7" name="Line 36"/>
          <p:cNvSpPr>
            <a:spLocks noChangeShapeType="1"/>
          </p:cNvSpPr>
          <p:nvPr/>
        </p:nvSpPr>
        <p:spPr bwMode="auto">
          <a:xfrm flipV="1">
            <a:off x="8027988" y="3186113"/>
            <a:ext cx="0" cy="647700"/>
          </a:xfrm>
          <a:prstGeom prst="line">
            <a:avLst/>
          </a:prstGeom>
          <a:noFill/>
          <a:ln w="25400">
            <a:solidFill>
              <a:srgbClr val="000000"/>
            </a:solidFill>
            <a:round/>
            <a:headEnd/>
            <a:tailEnd type="triangle" w="lg" len="lg"/>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Text Box 37"/>
          <p:cNvSpPr txBox="1">
            <a:spLocks noChangeArrowheads="1"/>
          </p:cNvSpPr>
          <p:nvPr/>
        </p:nvSpPr>
        <p:spPr bwMode="auto">
          <a:xfrm>
            <a:off x="755650" y="4192588"/>
            <a:ext cx="863600" cy="519112"/>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AB</a:t>
            </a:r>
          </a:p>
        </p:txBody>
      </p:sp>
      <p:sp>
        <p:nvSpPr>
          <p:cNvPr id="89" name="Text Box 38"/>
          <p:cNvSpPr txBox="1">
            <a:spLocks noChangeArrowheads="1"/>
          </p:cNvSpPr>
          <p:nvPr/>
        </p:nvSpPr>
        <p:spPr bwMode="auto">
          <a:xfrm>
            <a:off x="7164388" y="4192588"/>
            <a:ext cx="863600" cy="519112"/>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DB</a:t>
            </a:r>
          </a:p>
        </p:txBody>
      </p:sp>
      <p:sp>
        <p:nvSpPr>
          <p:cNvPr id="90" name="Text Box 39"/>
          <p:cNvSpPr txBox="1">
            <a:spLocks noChangeArrowheads="1"/>
          </p:cNvSpPr>
          <p:nvPr/>
        </p:nvSpPr>
        <p:spPr bwMode="auto">
          <a:xfrm>
            <a:off x="250825" y="2033588"/>
            <a:ext cx="2016125" cy="519112"/>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00000100</a:t>
            </a:r>
          </a:p>
        </p:txBody>
      </p:sp>
      <p:sp>
        <p:nvSpPr>
          <p:cNvPr id="91" name="Text Box 40"/>
          <p:cNvSpPr txBox="1">
            <a:spLocks noChangeArrowheads="1"/>
          </p:cNvSpPr>
          <p:nvPr/>
        </p:nvSpPr>
        <p:spPr bwMode="auto">
          <a:xfrm>
            <a:off x="7019925" y="2089150"/>
            <a:ext cx="1871663" cy="519113"/>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10010111</a:t>
            </a:r>
          </a:p>
        </p:txBody>
      </p:sp>
      <p:sp>
        <p:nvSpPr>
          <p:cNvPr id="92" name="Text Box 41"/>
          <p:cNvSpPr txBox="1">
            <a:spLocks noChangeArrowheads="1"/>
          </p:cNvSpPr>
          <p:nvPr/>
        </p:nvSpPr>
        <p:spPr bwMode="auto">
          <a:xfrm>
            <a:off x="828675" y="1600200"/>
            <a:ext cx="719138" cy="519113"/>
          </a:xfrm>
          <a:prstGeom prst="rect">
            <a:avLst/>
          </a:prstGeom>
          <a:noFill/>
          <a:ln w="25400">
            <a:noFill/>
            <a:miter lim="800000"/>
            <a:headEnd/>
            <a:tailEnd type="none" w="lg" len="lg"/>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①</a:t>
            </a:r>
          </a:p>
        </p:txBody>
      </p:sp>
      <p:sp>
        <p:nvSpPr>
          <p:cNvPr id="93" name="Text Box 42"/>
          <p:cNvSpPr txBox="1">
            <a:spLocks noChangeArrowheads="1"/>
          </p:cNvSpPr>
          <p:nvPr/>
        </p:nvSpPr>
        <p:spPr bwMode="auto">
          <a:xfrm>
            <a:off x="611188" y="5992813"/>
            <a:ext cx="576262" cy="519112"/>
          </a:xfrm>
          <a:prstGeom prst="rect">
            <a:avLst/>
          </a:prstGeom>
          <a:noFill/>
          <a:ln w="25400">
            <a:noFill/>
            <a:miter lim="800000"/>
            <a:headEnd/>
            <a:tailEnd type="none" w="lg" len="lg"/>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②</a:t>
            </a:r>
          </a:p>
        </p:txBody>
      </p:sp>
      <p:sp>
        <p:nvSpPr>
          <p:cNvPr id="94" name="Text Box 43"/>
          <p:cNvSpPr txBox="1">
            <a:spLocks noChangeArrowheads="1"/>
          </p:cNvSpPr>
          <p:nvPr/>
        </p:nvSpPr>
        <p:spPr bwMode="auto">
          <a:xfrm>
            <a:off x="7667625" y="1673225"/>
            <a:ext cx="504825" cy="519113"/>
          </a:xfrm>
          <a:prstGeom prst="rect">
            <a:avLst/>
          </a:prstGeom>
          <a:noFill/>
          <a:ln w="25400">
            <a:noFill/>
            <a:miter lim="800000"/>
            <a:headEnd/>
            <a:tailEnd type="none" w="lg" len="lg"/>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③</a:t>
            </a:r>
          </a:p>
        </p:txBody>
      </p:sp>
      <p:sp>
        <p:nvSpPr>
          <p:cNvPr id="95" name="Text Box 47"/>
          <p:cNvSpPr txBox="1">
            <a:spLocks noChangeArrowheads="1"/>
          </p:cNvSpPr>
          <p:nvPr/>
        </p:nvSpPr>
        <p:spPr bwMode="auto">
          <a:xfrm>
            <a:off x="4700588" y="3644900"/>
            <a:ext cx="1871662" cy="519113"/>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10010111</a:t>
            </a:r>
          </a:p>
        </p:txBody>
      </p:sp>
      <p:sp>
        <p:nvSpPr>
          <p:cNvPr id="96" name="Text Box 48"/>
          <p:cNvSpPr txBox="1">
            <a:spLocks noChangeArrowheads="1"/>
          </p:cNvSpPr>
          <p:nvPr/>
        </p:nvSpPr>
        <p:spPr bwMode="auto">
          <a:xfrm>
            <a:off x="4700588" y="3644900"/>
            <a:ext cx="1871662" cy="519113"/>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10010111</a:t>
            </a:r>
          </a:p>
        </p:txBody>
      </p:sp>
      <p:sp>
        <p:nvSpPr>
          <p:cNvPr id="97" name="Text Box 49"/>
          <p:cNvSpPr txBox="1">
            <a:spLocks noChangeArrowheads="1"/>
          </p:cNvSpPr>
          <p:nvPr/>
        </p:nvSpPr>
        <p:spPr bwMode="auto">
          <a:xfrm>
            <a:off x="249238" y="2032000"/>
            <a:ext cx="2016125" cy="519113"/>
          </a:xfrm>
          <a:prstGeom prst="rect">
            <a:avLst/>
          </a:prstGeom>
          <a:noFill/>
          <a:ln w="25400">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00000100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0-#ppt_w/2"/>
                                          </p:val>
                                        </p:tav>
                                        <p:tav tm="100000">
                                          <p:val>
                                            <p:strVal val="#ppt_x"/>
                                          </p:val>
                                        </p:tav>
                                      </p:tavLst>
                                    </p:anim>
                                    <p:anim calcmode="lin" valueType="num">
                                      <p:cBhvr additive="base">
                                        <p:cTn id="8"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1" nodeType="click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blinds(horizontal)">
                                      <p:cBhvr>
                                        <p:cTn id="13" dur="500"/>
                                        <p:tgtEl>
                                          <p:spTgt spid="9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blinds(horizontal)">
                                      <p:cBhvr>
                                        <p:cTn id="16" dur="500"/>
                                        <p:tgtEl>
                                          <p:spTgt spid="97"/>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0 0.0 C -0.01666 0.07685 -0.03333 0.15393 0.0 0.1912 C 0.03334 0.22847 0.16563 0.21759 0.2 0.22361 " pathEditMode="relative" ptsTypes="aaA">
                                      <p:cBhvr>
                                        <p:cTn id="20" dur="2000" fill="hold"/>
                                        <p:tgtEl>
                                          <p:spTgt spid="90"/>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fill="hold"/>
                                        <p:tgtEl>
                                          <p:spTgt spid="93"/>
                                        </p:tgtEl>
                                        <p:attrNameLst>
                                          <p:attrName>ppt_x</p:attrName>
                                        </p:attrNameLst>
                                      </p:cBhvr>
                                      <p:tavLst>
                                        <p:tav tm="0">
                                          <p:val>
                                            <p:strVal val="#ppt_x"/>
                                          </p:val>
                                        </p:tav>
                                        <p:tav tm="100000">
                                          <p:val>
                                            <p:strVal val="#ppt_x"/>
                                          </p:val>
                                        </p:tav>
                                      </p:tavLst>
                                    </p:anim>
                                    <p:anim calcmode="lin" valueType="num">
                                      <p:cBhvr additive="base">
                                        <p:cTn id="26"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mph" presetSubtype="0" repeatCount="3000" fill="remove" nodeType="clickEffect">
                                  <p:stCondLst>
                                    <p:cond delay="0"/>
                                  </p:stCondLst>
                                  <p:childTnLst>
                                    <p:animScale>
                                      <p:cBhvr>
                                        <p:cTn id="30" dur="500" fill="hold"/>
                                        <p:tgtEl>
                                          <p:spTgt spid="82"/>
                                        </p:tgtEl>
                                      </p:cBhvr>
                                      <p:by x="150000" y="150000"/>
                                    </p:animScale>
                                  </p:childTnLst>
                                </p:cTn>
                              </p:par>
                              <p:par>
                                <p:cTn id="31" presetID="6" presetClass="emph" presetSubtype="0" repeatCount="3000" fill="remove" nodeType="withEffect">
                                  <p:stCondLst>
                                    <p:cond delay="0"/>
                                  </p:stCondLst>
                                  <p:childTnLst>
                                    <p:animScale>
                                      <p:cBhvr>
                                        <p:cTn id="32" dur="500" fill="hold"/>
                                        <p:tgtEl>
                                          <p:spTgt spid="83"/>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6" presetClass="emph" presetSubtype="0" repeatCount="3000" fill="hold" grpId="0" nodeType="clickEffect">
                                  <p:stCondLst>
                                    <p:cond delay="0"/>
                                  </p:stCondLst>
                                  <p:childTnLst>
                                    <p:animScale>
                                      <p:cBhvr>
                                        <p:cTn id="36" dur="500" fill="hold"/>
                                        <p:tgtEl>
                                          <p:spTgt spid="71"/>
                                        </p:tgtEl>
                                      </p:cBhvr>
                                      <p:by x="150000" y="150000"/>
                                    </p:animScale>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diamond(in)">
                                      <p:cBhvr>
                                        <p:cTn id="41" dur="20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0" nodeType="clickEffect">
                                  <p:stCondLst>
                                    <p:cond delay="0"/>
                                  </p:stCondLst>
                                  <p:childTnLst>
                                    <p:animMotion origin="layout" path="M 0.0 0.0 L 0.25972 0.0 L 0.25972 -0.15277 " pathEditMode="relative" ptsTypes="AAA">
                                      <p:cBhvr>
                                        <p:cTn id="45" dur="2000" fill="hold"/>
                                        <p:tgtEl>
                                          <p:spTgt spid="96"/>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94"/>
                                        </p:tgtEl>
                                        <p:attrNameLst>
                                          <p:attrName>style.visibility</p:attrName>
                                        </p:attrNameLst>
                                      </p:cBhvr>
                                      <p:to>
                                        <p:strVal val="visible"/>
                                      </p:to>
                                    </p:set>
                                    <p:anim calcmode="lin" valueType="num">
                                      <p:cBhvr additive="base">
                                        <p:cTn id="50" dur="500" fill="hold"/>
                                        <p:tgtEl>
                                          <p:spTgt spid="94"/>
                                        </p:tgtEl>
                                        <p:attrNameLst>
                                          <p:attrName>ppt_x</p:attrName>
                                        </p:attrNameLst>
                                      </p:cBhvr>
                                      <p:tavLst>
                                        <p:tav tm="0">
                                          <p:val>
                                            <p:strVal val="1+#ppt_w/2"/>
                                          </p:val>
                                        </p:tav>
                                        <p:tav tm="100000">
                                          <p:val>
                                            <p:strVal val="#ppt_x"/>
                                          </p:val>
                                        </p:tav>
                                      </p:tavLst>
                                    </p:anim>
                                    <p:anim calcmode="lin" valueType="num">
                                      <p:cBhvr additive="base">
                                        <p:cTn id="51"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diamond(in)">
                                      <p:cBhvr>
                                        <p:cTn id="56" dur="20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blinds(horizontal)">
                                      <p:cBhvr>
                                        <p:cTn id="6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71" grpId="0"/>
      <p:bldP spid="90" grpId="0"/>
      <p:bldP spid="90" grpId="1"/>
      <p:bldP spid="91" grpId="0"/>
      <p:bldP spid="92" grpId="0"/>
      <p:bldP spid="93" grpId="0"/>
      <p:bldP spid="94" grpId="0"/>
      <p:bldP spid="96" grpId="0"/>
      <p:bldP spid="9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33400" y="304800"/>
            <a:ext cx="7793037" cy="9116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6000" u="sng" kern="0" dirty="0" smtClean="0">
                <a:solidFill>
                  <a:srgbClr val="800000"/>
                </a:solidFill>
                <a:latin typeface="Tahoma"/>
                <a:ea typeface="隶书"/>
                <a:cs typeface="+mj-cs"/>
              </a:rPr>
              <a:t>课程性质和学习目标</a:t>
            </a:r>
          </a:p>
        </p:txBody>
      </p:sp>
      <p:sp>
        <p:nvSpPr>
          <p:cNvPr id="6" name="Rectangle 3"/>
          <p:cNvSpPr txBox="1">
            <a:spLocks noChangeArrowheads="1"/>
          </p:cNvSpPr>
          <p:nvPr/>
        </p:nvSpPr>
        <p:spPr bwMode="auto">
          <a:xfrm>
            <a:off x="838200" y="1219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0000"/>
              </a:lnSpc>
              <a:spcBef>
                <a:spcPts val="1300"/>
              </a:spcBef>
              <a:spcAft>
                <a:spcPts val="10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000000"/>
                </a:solidFill>
                <a:effectLst/>
                <a:uLnTx/>
                <a:uFillTx/>
                <a:latin typeface="Tahoma"/>
                <a:ea typeface="楷体_GB2312"/>
                <a:cs typeface="+mn-cs"/>
              </a:rPr>
              <a:t>微机原理是学习和掌握微机硬件知识和汇编语言程序设计的入门课程</a:t>
            </a:r>
          </a:p>
          <a:p>
            <a:pPr marL="342900" marR="0" lvl="0" indent="-342900" algn="l" defTabSz="914400" rtl="0" eaLnBrk="0" fontAlgn="base" latinLnBrk="0" hangingPunct="0">
              <a:lnSpc>
                <a:spcPct val="110000"/>
              </a:lnSpc>
              <a:spcBef>
                <a:spcPts val="1300"/>
              </a:spcBef>
              <a:spcAft>
                <a:spcPts val="100"/>
              </a:spcAft>
              <a:buClr>
                <a:srgbClr val="3333CC"/>
              </a:buClr>
              <a:buSzPct val="60000"/>
              <a:buFont typeface="Wingdings" pitchFamily="2" charset="2"/>
              <a:buChar char="n"/>
              <a:tabLst/>
              <a:defRPr/>
            </a:pPr>
            <a:r>
              <a:rPr kumimoji="0" lang="zh-CN" altLang="en-US" sz="2800" b="1" i="0" u="sng" strike="noStrike" kern="0" cap="none" spc="0" normalizeH="0" baseline="0" noProof="0" dirty="0" smtClean="0">
                <a:ln>
                  <a:noFill/>
                </a:ln>
                <a:solidFill>
                  <a:srgbClr val="333399"/>
                </a:solidFill>
                <a:effectLst/>
                <a:uLnTx/>
                <a:uFillTx/>
                <a:latin typeface="Tahoma"/>
                <a:ea typeface="楷体_GB2312"/>
                <a:cs typeface="+mn-cs"/>
              </a:rPr>
              <a:t>掌握：</a:t>
            </a:r>
          </a:p>
          <a:p>
            <a:pPr marL="742950" marR="0" lvl="1" indent="-285750" algn="l" defTabSz="914400" rtl="0" eaLnBrk="0" fontAlgn="base" latinLnBrk="0" hangingPunct="0">
              <a:lnSpc>
                <a:spcPct val="110000"/>
              </a:lnSpc>
              <a:spcBef>
                <a:spcPct val="10000"/>
              </a:spcBef>
              <a:spcAft>
                <a:spcPct val="10000"/>
              </a:spcAft>
              <a:buClr>
                <a:srgbClr val="FF0000"/>
              </a:buClr>
              <a:buSzPct val="55000"/>
              <a:buFont typeface="Wingdings" pitchFamily="2" charset="2"/>
              <a:buChar char="n"/>
              <a:tabLst/>
              <a:defRPr/>
            </a:pPr>
            <a:r>
              <a:rPr kumimoji="0" lang="zh-CN" altLang="en-US" sz="2400" b="1" i="0" u="none" strike="noStrike" kern="0" cap="none" spc="0" normalizeH="0" baseline="0" noProof="0" dirty="0" smtClean="0">
                <a:ln>
                  <a:noFill/>
                </a:ln>
                <a:solidFill>
                  <a:srgbClr val="000000"/>
                </a:solidFill>
                <a:effectLst/>
                <a:uLnTx/>
                <a:uFillTx/>
                <a:latin typeface="Tahoma"/>
                <a:ea typeface="楷体_GB2312"/>
              </a:rPr>
              <a:t>微型计算机的结构和基本工作原理</a:t>
            </a:r>
          </a:p>
          <a:p>
            <a:pPr marL="742950" marR="0" lvl="1" indent="-285750" algn="l" defTabSz="914400" rtl="0" eaLnBrk="0" fontAlgn="base" latinLnBrk="0" hangingPunct="0">
              <a:lnSpc>
                <a:spcPct val="110000"/>
              </a:lnSpc>
              <a:spcBef>
                <a:spcPct val="10000"/>
              </a:spcBef>
              <a:spcAft>
                <a:spcPct val="10000"/>
              </a:spcAft>
              <a:buClr>
                <a:srgbClr val="FF0000"/>
              </a:buClr>
              <a:buSzPct val="55000"/>
              <a:buFont typeface="Wingdings" pitchFamily="2" charset="2"/>
              <a:buChar char="n"/>
              <a:tabLst/>
              <a:defRPr/>
            </a:pPr>
            <a:r>
              <a:rPr kumimoji="0" lang="zh-CN" altLang="en-US" sz="2400" b="1" i="0" u="none" strike="noStrike" kern="0" cap="none" spc="0" normalizeH="0" baseline="0" noProof="0" dirty="0" smtClean="0">
                <a:ln>
                  <a:noFill/>
                </a:ln>
                <a:solidFill>
                  <a:srgbClr val="000000"/>
                </a:solidFill>
                <a:effectLst/>
                <a:uLnTx/>
                <a:uFillTx/>
                <a:latin typeface="Tahoma"/>
                <a:ea typeface="楷体_GB2312"/>
              </a:rPr>
              <a:t>汇编语言程序设计方法</a:t>
            </a:r>
            <a:endParaRPr kumimoji="0" lang="en-US" altLang="zh-CN" sz="2400" b="1" i="0" u="none" strike="noStrike" kern="0" cap="none" spc="0" normalizeH="0" baseline="0" noProof="0" dirty="0" smtClean="0">
              <a:ln>
                <a:noFill/>
              </a:ln>
              <a:solidFill>
                <a:srgbClr val="000000"/>
              </a:solidFill>
              <a:effectLst/>
              <a:uLnTx/>
              <a:uFillTx/>
              <a:latin typeface="Tahoma"/>
              <a:ea typeface="楷体_GB2312"/>
            </a:endParaRPr>
          </a:p>
          <a:p>
            <a:pPr marL="742950" marR="0" lvl="1" indent="-285750" algn="l" defTabSz="914400" rtl="0" eaLnBrk="0" fontAlgn="base" latinLnBrk="0" hangingPunct="0">
              <a:lnSpc>
                <a:spcPct val="110000"/>
              </a:lnSpc>
              <a:spcBef>
                <a:spcPct val="10000"/>
              </a:spcBef>
              <a:spcAft>
                <a:spcPct val="10000"/>
              </a:spcAft>
              <a:buClr>
                <a:srgbClr val="FF0000"/>
              </a:buClr>
              <a:buSzPct val="55000"/>
              <a:buFont typeface="Wingdings" pitchFamily="2" charset="2"/>
              <a:buChar char="n"/>
              <a:tabLst/>
              <a:defRPr/>
            </a:pPr>
            <a:r>
              <a:rPr kumimoji="0" lang="zh-CN" altLang="en-US" sz="2400" b="1" i="0" u="none" strike="noStrike" kern="0" cap="none" spc="0" normalizeH="0" baseline="0" noProof="0" dirty="0" smtClean="0">
                <a:ln>
                  <a:noFill/>
                </a:ln>
                <a:solidFill>
                  <a:srgbClr val="000000"/>
                </a:solidFill>
                <a:effectLst/>
                <a:uLnTx/>
                <a:uFillTx/>
                <a:latin typeface="Tahoma"/>
                <a:ea typeface="楷体_GB2312"/>
              </a:rPr>
              <a:t>微型计算机接口技术</a:t>
            </a:r>
          </a:p>
          <a:p>
            <a:pPr marL="742950" marR="0" lvl="1" indent="-285750" algn="l" defTabSz="914400" rtl="0" eaLnBrk="0" fontAlgn="base" latinLnBrk="0" hangingPunct="0">
              <a:lnSpc>
                <a:spcPct val="110000"/>
              </a:lnSpc>
              <a:spcBef>
                <a:spcPct val="10000"/>
              </a:spcBef>
              <a:spcAft>
                <a:spcPct val="10000"/>
              </a:spcAft>
              <a:buClr>
                <a:srgbClr val="FF0000"/>
              </a:buClr>
              <a:buSzPct val="55000"/>
              <a:buFont typeface="Wingdings" pitchFamily="2" charset="2"/>
              <a:buChar char="n"/>
              <a:tabLst/>
              <a:defRPr/>
            </a:pPr>
            <a:r>
              <a:rPr kumimoji="0" lang="zh-CN" altLang="en-US" sz="2400" b="1" i="0" u="none" strike="noStrike" kern="0" cap="none" spc="0" normalizeH="0" baseline="0" noProof="0" dirty="0" smtClean="0">
                <a:ln>
                  <a:noFill/>
                </a:ln>
                <a:solidFill>
                  <a:srgbClr val="000000"/>
                </a:solidFill>
                <a:effectLst/>
                <a:uLnTx/>
                <a:uFillTx/>
                <a:latin typeface="Tahoma"/>
                <a:ea typeface="楷体_GB2312"/>
              </a:rPr>
              <a:t>建立微型计算机系统的整体概念，形成微机系统软硬件开发的初步能力</a:t>
            </a:r>
            <a:endParaRPr kumimoji="0" lang="zh-CN" altLang="en-US" sz="2400" b="1" i="0" u="none" strike="noStrike" kern="0" cap="none" spc="0" normalizeH="0" baseline="0" noProof="0" dirty="0" smtClean="0">
              <a:ln>
                <a:noFill/>
              </a:ln>
              <a:solidFill>
                <a:srgbClr val="FFFFFF"/>
              </a:solidFill>
              <a:effectLst/>
              <a:uLnTx/>
              <a:uFillTx/>
              <a:latin typeface="Tahoma"/>
              <a:ea typeface="楷体_GB2312"/>
            </a:endParaRPr>
          </a:p>
        </p:txBody>
      </p:sp>
      <p:sp>
        <p:nvSpPr>
          <p:cNvPr id="8" name="Rectangle 3"/>
          <p:cNvSpPr txBox="1">
            <a:spLocks noChangeArrowheads="1"/>
          </p:cNvSpPr>
          <p:nvPr/>
        </p:nvSpPr>
        <p:spPr bwMode="auto">
          <a:xfrm>
            <a:off x="900113" y="5113338"/>
            <a:ext cx="7993062" cy="1668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5000"/>
              </a:lnSpc>
              <a:spcBef>
                <a:spcPct val="20000"/>
              </a:spcBef>
              <a:spcAft>
                <a:spcPct val="10000"/>
              </a:spcAft>
              <a:buClr>
                <a:srgbClr val="3333CC"/>
              </a:buClr>
              <a:buSzPct val="60000"/>
              <a:buFont typeface="Wingdings" pitchFamily="2" charset="2"/>
              <a:buChar char="n"/>
              <a:tabLst/>
              <a:defRPr/>
            </a:pPr>
            <a:r>
              <a:rPr kumimoji="0" lang="zh-CN" altLang="en-US" sz="2800" b="1" i="0" u="sng" strike="noStrike" kern="0" cap="none" spc="0" normalizeH="0" baseline="0" noProof="0" smtClean="0">
                <a:ln>
                  <a:noFill/>
                </a:ln>
                <a:solidFill>
                  <a:srgbClr val="333399"/>
                </a:solidFill>
                <a:effectLst/>
                <a:uLnTx/>
                <a:uFillTx/>
                <a:latin typeface="Tahoma"/>
                <a:ea typeface="楷体_GB2312"/>
                <a:cs typeface="+mn-cs"/>
              </a:rPr>
              <a:t>教材：</a:t>
            </a:r>
            <a:endParaRPr kumimoji="0" lang="zh-CN" altLang="en-US" sz="2800" b="1" i="0" u="sng" strike="noStrike" kern="0" cap="none" spc="0" normalizeH="0" baseline="0" noProof="0" smtClean="0">
              <a:ln>
                <a:noFill/>
              </a:ln>
              <a:solidFill>
                <a:srgbClr val="333399"/>
              </a:solidFill>
              <a:effectLst/>
              <a:uLnTx/>
              <a:uFillTx/>
              <a:latin typeface="Tahoma"/>
              <a:ea typeface="隶书" pitchFamily="49" charset="-122"/>
              <a:cs typeface="+mn-cs"/>
            </a:endParaRPr>
          </a:p>
          <a:p>
            <a:pPr marL="742950" marR="0" lvl="1" indent="-285750" algn="l" defTabSz="914400" rtl="0" eaLnBrk="0" fontAlgn="base" latinLnBrk="0" hangingPunct="0">
              <a:lnSpc>
                <a:spcPct val="115000"/>
              </a:lnSpc>
              <a:spcBef>
                <a:spcPct val="20000"/>
              </a:spcBef>
              <a:spcAft>
                <a:spcPct val="10000"/>
              </a:spcAft>
              <a:buClr>
                <a:srgbClr val="FF0000"/>
              </a:buClr>
              <a:buSzPct val="55000"/>
              <a:buFont typeface="Wingdings" pitchFamily="2" charset="2"/>
              <a:buChar char="n"/>
              <a:tabLst/>
              <a:defRPr/>
            </a:pPr>
            <a:r>
              <a:rPr kumimoji="0" lang="zh-CN" altLang="en-US" sz="2400" b="1" i="0" u="none" strike="noStrike" kern="0" cap="none" spc="0" normalizeH="0" baseline="0" noProof="0" smtClean="0">
                <a:ln>
                  <a:noFill/>
                </a:ln>
                <a:solidFill>
                  <a:srgbClr val="000000"/>
                </a:solidFill>
                <a:effectLst/>
                <a:uLnTx/>
                <a:uFillTx/>
                <a:latin typeface="Tahoma"/>
                <a:ea typeface="楷体_GB2312"/>
              </a:rPr>
              <a:t>《微机原理与接口技术》（第</a:t>
            </a:r>
            <a:r>
              <a:rPr kumimoji="0" lang="en-US" altLang="zh-CN" sz="2400" b="1" i="0" u="none" strike="noStrike" kern="0" cap="none" spc="0" normalizeH="0" baseline="0" noProof="0" smtClean="0">
                <a:ln>
                  <a:noFill/>
                </a:ln>
                <a:solidFill>
                  <a:srgbClr val="000000"/>
                </a:solidFill>
                <a:effectLst/>
                <a:uLnTx/>
                <a:uFillTx/>
                <a:latin typeface="Tahoma"/>
                <a:ea typeface="楷体_GB2312"/>
              </a:rPr>
              <a:t>3</a:t>
            </a:r>
            <a:r>
              <a:rPr kumimoji="0" lang="zh-CN" altLang="en-US" sz="2400" b="1" i="0" u="none" strike="noStrike" kern="0" cap="none" spc="0" normalizeH="0" baseline="0" noProof="0" smtClean="0">
                <a:ln>
                  <a:noFill/>
                </a:ln>
                <a:solidFill>
                  <a:srgbClr val="000000"/>
                </a:solidFill>
                <a:effectLst/>
                <a:uLnTx/>
                <a:uFillTx/>
                <a:latin typeface="Tahoma"/>
                <a:ea typeface="楷体_GB2312"/>
              </a:rPr>
              <a:t>版）</a:t>
            </a:r>
            <a:r>
              <a:rPr kumimoji="0" lang="en-US" altLang="zh-CN" sz="2400" b="1" i="0" u="none" strike="noStrike" kern="0" cap="none" spc="0" normalizeH="0" baseline="0" noProof="0" smtClean="0">
                <a:ln>
                  <a:noFill/>
                </a:ln>
                <a:solidFill>
                  <a:srgbClr val="000000"/>
                </a:solidFill>
                <a:effectLst/>
                <a:uLnTx/>
                <a:uFillTx/>
                <a:latin typeface="Tahoma"/>
                <a:ea typeface="楷体_GB2312"/>
              </a:rPr>
              <a:t>. </a:t>
            </a:r>
            <a:r>
              <a:rPr kumimoji="0" lang="zh-CN" altLang="en-US" sz="2400" b="1" i="0" u="none" strike="noStrike" kern="0" cap="none" spc="0" normalizeH="0" baseline="0" noProof="0" smtClean="0">
                <a:ln>
                  <a:noFill/>
                </a:ln>
                <a:solidFill>
                  <a:srgbClr val="000000"/>
                </a:solidFill>
                <a:effectLst/>
                <a:uLnTx/>
                <a:uFillTx/>
                <a:latin typeface="Tahoma"/>
                <a:ea typeface="楷体_GB2312"/>
              </a:rPr>
              <a:t>冯博琴，吴宁主编</a:t>
            </a:r>
            <a:r>
              <a:rPr kumimoji="0" lang="en-US" altLang="zh-CN" sz="2400" b="1" i="0" u="none" strike="noStrike" kern="0" cap="none" spc="0" normalizeH="0" baseline="0" noProof="0" smtClean="0">
                <a:ln>
                  <a:noFill/>
                </a:ln>
                <a:solidFill>
                  <a:srgbClr val="000000"/>
                </a:solidFill>
                <a:effectLst/>
                <a:uLnTx/>
                <a:uFillTx/>
                <a:latin typeface="Tahoma"/>
                <a:ea typeface="楷体_GB2312"/>
              </a:rPr>
              <a:t>. </a:t>
            </a:r>
            <a:r>
              <a:rPr kumimoji="0" lang="zh-CN" altLang="en-US" sz="2400" b="1" i="0" u="none" strike="noStrike" kern="0" cap="none" spc="0" normalizeH="0" baseline="0" noProof="0" smtClean="0">
                <a:ln>
                  <a:noFill/>
                </a:ln>
                <a:solidFill>
                  <a:srgbClr val="000000"/>
                </a:solidFill>
                <a:effectLst/>
                <a:uLnTx/>
                <a:uFillTx/>
                <a:latin typeface="Tahoma"/>
                <a:ea typeface="楷体_GB2312"/>
              </a:rPr>
              <a:t>清华大学出版社</a:t>
            </a:r>
            <a:endParaRPr kumimoji="0" lang="zh-CN" altLang="en-US" sz="2400" b="1" i="0" u="none" strike="noStrike" kern="0" cap="none" spc="0" normalizeH="0" baseline="0" noProof="0" dirty="0" smtClean="0">
              <a:ln>
                <a:noFill/>
              </a:ln>
              <a:solidFill>
                <a:srgbClr val="000000"/>
              </a:solidFill>
              <a:effectLst/>
              <a:uLnTx/>
              <a:uFillTx/>
              <a:latin typeface="Tahoma"/>
              <a:ea typeface="楷体_GB231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 y="533400"/>
            <a:ext cx="5179623" cy="523220"/>
          </a:xfrm>
          <a:prstGeom prst="rect">
            <a:avLst/>
          </a:prstGeom>
        </p:spPr>
        <p:txBody>
          <a:bodyPr wrap="none">
            <a:spAutoFit/>
          </a:bodyPr>
          <a:lstStyle/>
          <a:p>
            <a:r>
              <a:rPr lang="en-US" altLang="zh-CN" sz="2800" b="1" dirty="0" smtClean="0">
                <a:solidFill>
                  <a:srgbClr val="FF0000"/>
                </a:solidFill>
              </a:rPr>
              <a:t>4</a:t>
            </a:r>
            <a:r>
              <a:rPr lang="zh-CN" altLang="en-US" sz="2800" b="1" dirty="0" smtClean="0">
                <a:solidFill>
                  <a:srgbClr val="FF0000"/>
                </a:solidFill>
              </a:rPr>
              <a:t>、</a:t>
            </a:r>
            <a:r>
              <a:rPr lang="en-US" altLang="zh-CN" sz="2800" b="1" dirty="0" smtClean="0">
                <a:solidFill>
                  <a:srgbClr val="FF0000"/>
                </a:solidFill>
              </a:rPr>
              <a:t>I/O</a:t>
            </a:r>
            <a:r>
              <a:rPr lang="zh-CN" altLang="en-US" sz="2800" b="1" dirty="0" smtClean="0">
                <a:solidFill>
                  <a:srgbClr val="FF0000"/>
                </a:solidFill>
              </a:rPr>
              <a:t>接口，也叫</a:t>
            </a:r>
            <a:r>
              <a:rPr lang="en-US" altLang="zh-CN" sz="2800" b="1" dirty="0" smtClean="0">
                <a:solidFill>
                  <a:srgbClr val="FF0000"/>
                </a:solidFill>
              </a:rPr>
              <a:t>I/O</a:t>
            </a:r>
            <a:r>
              <a:rPr lang="zh-CN" altLang="en-US" sz="2800" b="1" dirty="0" smtClean="0">
                <a:solidFill>
                  <a:srgbClr val="FF0000"/>
                </a:solidFill>
              </a:rPr>
              <a:t>适配器</a:t>
            </a:r>
            <a:endParaRPr lang="zh-CN" altLang="en-US" sz="2800" b="1" dirty="0">
              <a:solidFill>
                <a:srgbClr val="FF0000"/>
              </a:solidFill>
            </a:endParaRPr>
          </a:p>
        </p:txBody>
      </p:sp>
      <p:sp>
        <p:nvSpPr>
          <p:cNvPr id="5" name="Rectangle 3"/>
          <p:cNvSpPr txBox="1">
            <a:spLocks noChangeArrowheads="1"/>
          </p:cNvSpPr>
          <p:nvPr/>
        </p:nvSpPr>
        <p:spPr bwMode="auto">
          <a:xfrm>
            <a:off x="1182688" y="1066800"/>
            <a:ext cx="7656512" cy="110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kumimoji="0" lang="zh-CN" altLang="en-US" sz="3200" b="1" i="0" u="none" strike="noStrike" kern="0" cap="none" spc="0" normalizeH="0" baseline="0" noProof="0" dirty="0" smtClean="0">
                <a:ln>
                  <a:noFill/>
                </a:ln>
                <a:solidFill>
                  <a:schemeClr val="tx1"/>
                </a:solidFill>
                <a:effectLst/>
                <a:uLnTx/>
                <a:uFillTx/>
                <a:latin typeface="宋体" pitchFamily="2" charset="-122"/>
                <a:ea typeface="+mn-ea"/>
                <a:cs typeface="+mn-cs"/>
              </a:rPr>
              <a:t>接口是</a:t>
            </a:r>
            <a:r>
              <a:rPr kumimoji="0"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rPr>
              <a:t>CPU</a:t>
            </a:r>
            <a:r>
              <a:rPr kumimoji="0" lang="zh-CN" altLang="en-US" sz="3200" b="1" i="0" u="none" strike="noStrike" kern="0" cap="none" spc="0" normalizeH="0" baseline="0" noProof="0" dirty="0" smtClean="0">
                <a:ln>
                  <a:noFill/>
                </a:ln>
                <a:solidFill>
                  <a:schemeClr val="tx1"/>
                </a:solidFill>
                <a:effectLst/>
                <a:uLnTx/>
                <a:uFillTx/>
                <a:latin typeface="宋体" pitchFamily="2" charset="-122"/>
                <a:ea typeface="+mn-ea"/>
                <a:cs typeface="+mn-cs"/>
              </a:rPr>
              <a:t>与外部设备间的桥梁</a:t>
            </a:r>
            <a:endParaRPr kumimoji="0"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endParaRPr lang="en-US" altLang="zh-CN" sz="3200" b="1" kern="0" dirty="0" smtClean="0">
              <a:latin typeface="宋体" pitchFamily="2" charset="-122"/>
              <a:ea typeface="+mn-ea"/>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endParaRPr kumimoji="0"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tabLst/>
              <a:defRPr/>
            </a:pPr>
            <a:endParaRPr lang="en-US" altLang="zh-CN" sz="3200" b="1" kern="0" dirty="0" smtClean="0">
              <a:latin typeface="宋体" pitchFamily="2" charset="-122"/>
              <a:ea typeface="+mn-ea"/>
            </a:endParaRPr>
          </a:p>
          <a:p>
            <a:pPr marL="342900" marR="0" lvl="0" indent="-342900" algn="l" defTabSz="914400" rtl="0" eaLnBrk="1" fontAlgn="base" latinLnBrk="0" hangingPunct="1">
              <a:lnSpc>
                <a:spcPct val="100000"/>
              </a:lnSpc>
              <a:spcBef>
                <a:spcPct val="20000"/>
              </a:spcBef>
              <a:spcAft>
                <a:spcPct val="0"/>
              </a:spcAft>
              <a:buClr>
                <a:schemeClr val="bg2"/>
              </a:buClr>
              <a:buSzPct val="75000"/>
              <a:tabLst/>
              <a:defRPr/>
            </a:pPr>
            <a:endParaRPr lang="en-US" altLang="zh-CN" sz="3200" b="1" kern="0" dirty="0" smtClean="0">
              <a:latin typeface="宋体" pitchFamily="2" charset="-122"/>
              <a:ea typeface="+mn-ea"/>
            </a:endParaRPr>
          </a:p>
          <a:p>
            <a:pPr marL="342900" marR="0" lvl="0" indent="-342900" algn="l" defTabSz="914400" rtl="0" eaLnBrk="1" fontAlgn="base" latinLnBrk="0" hangingPunct="1">
              <a:lnSpc>
                <a:spcPct val="100000"/>
              </a:lnSpc>
              <a:spcBef>
                <a:spcPct val="20000"/>
              </a:spcBef>
              <a:spcAft>
                <a:spcPct val="0"/>
              </a:spcAft>
              <a:buClr>
                <a:schemeClr val="bg2"/>
              </a:buClr>
              <a:buSzPct val="75000"/>
              <a:tabLst/>
              <a:defRPr/>
            </a:pPr>
            <a:endParaRPr lang="en-US" altLang="zh-CN" sz="3200" b="1" kern="0" dirty="0" smtClean="0">
              <a:latin typeface="宋体" pitchFamily="2" charset="-122"/>
              <a:ea typeface="+mn-ea"/>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kumimoji="0" lang="zh-CN" altLang="en-US" sz="3200" b="1" i="0" u="none" strike="noStrike" kern="0" cap="none" spc="0" normalizeH="0" baseline="0" noProof="0" dirty="0" smtClean="0">
                <a:ln>
                  <a:noFill/>
                </a:ln>
                <a:solidFill>
                  <a:schemeClr val="tx1"/>
                </a:solidFill>
                <a:effectLst/>
                <a:uLnTx/>
                <a:uFillTx/>
                <a:latin typeface="宋体" pitchFamily="2" charset="-122"/>
                <a:ea typeface="+mn-ea"/>
                <a:cs typeface="+mn-cs"/>
              </a:rPr>
              <a:t>分类：</a:t>
            </a:r>
            <a:endParaRPr kumimoji="0"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endParaRPr lang="en-US" altLang="zh-CN" sz="3200" b="1" kern="0" dirty="0" smtClean="0">
              <a:latin typeface="宋体" pitchFamily="2" charset="-122"/>
              <a:ea typeface="+mn-ea"/>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endParaRPr kumimoji="0"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endParaRPr kumimoji="0"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indent="-342900">
              <a:spcBef>
                <a:spcPct val="20000"/>
              </a:spcBef>
              <a:buClr>
                <a:schemeClr val="bg2"/>
              </a:buClr>
              <a:buSzPct val="75000"/>
            </a:pPr>
            <a:endParaRPr kumimoji="0" lang="zh-CN" altLang="en-US" sz="3200" b="1" i="0" u="none" strike="noStrike" kern="0" cap="none" spc="0" normalizeH="0" baseline="0" noProof="0" dirty="0" smtClean="0">
              <a:ln>
                <a:noFill/>
              </a:ln>
              <a:solidFill>
                <a:schemeClr val="tx1"/>
              </a:solidFill>
              <a:effectLst/>
              <a:uLnTx/>
              <a:uFillTx/>
              <a:latin typeface="隶书" pitchFamily="49" charset="-122"/>
              <a:ea typeface="隶书" pitchFamily="49" charset="-122"/>
              <a:cs typeface="+mn-cs"/>
            </a:endParaRPr>
          </a:p>
        </p:txBody>
      </p:sp>
      <p:sp>
        <p:nvSpPr>
          <p:cNvPr id="6" name="Rectangle 4"/>
          <p:cNvSpPr>
            <a:spLocks noChangeArrowheads="1"/>
          </p:cNvSpPr>
          <p:nvPr/>
        </p:nvSpPr>
        <p:spPr bwMode="auto">
          <a:xfrm>
            <a:off x="1793875" y="2116137"/>
            <a:ext cx="1066800" cy="1143000"/>
          </a:xfrm>
          <a:prstGeom prst="rect">
            <a:avLst/>
          </a:prstGeom>
          <a:solidFill>
            <a:srgbClr val="339966"/>
          </a:solidFill>
          <a:ln w="9525">
            <a:solidFill>
              <a:srgbClr val="339966"/>
            </a:solidFill>
            <a:miter lim="800000"/>
            <a:headEnd/>
            <a:tailEnd/>
          </a:ln>
        </p:spPr>
        <p:txBody>
          <a:bodyPr wrap="none" anchor="ctr"/>
          <a:lstStyle/>
          <a:p>
            <a:endParaRPr lang="zh-CN" altLang="en-US"/>
          </a:p>
        </p:txBody>
      </p:sp>
      <p:sp>
        <p:nvSpPr>
          <p:cNvPr id="7" name="Rectangle 5"/>
          <p:cNvSpPr>
            <a:spLocks noChangeArrowheads="1"/>
          </p:cNvSpPr>
          <p:nvPr/>
        </p:nvSpPr>
        <p:spPr bwMode="auto">
          <a:xfrm>
            <a:off x="4032250" y="2116137"/>
            <a:ext cx="1143000" cy="1143000"/>
          </a:xfrm>
          <a:prstGeom prst="rect">
            <a:avLst/>
          </a:prstGeom>
          <a:solidFill>
            <a:srgbClr val="339966"/>
          </a:solidFill>
          <a:ln w="9525">
            <a:solidFill>
              <a:srgbClr val="339966"/>
            </a:solidFill>
            <a:miter lim="800000"/>
            <a:headEnd/>
            <a:tailEnd/>
          </a:ln>
        </p:spPr>
        <p:txBody>
          <a:bodyPr wrap="none" anchor="ctr"/>
          <a:lstStyle/>
          <a:p>
            <a:endParaRPr lang="zh-CN" altLang="en-US"/>
          </a:p>
        </p:txBody>
      </p:sp>
      <p:sp>
        <p:nvSpPr>
          <p:cNvPr id="8" name="Rectangle 6"/>
          <p:cNvSpPr>
            <a:spLocks noChangeArrowheads="1"/>
          </p:cNvSpPr>
          <p:nvPr/>
        </p:nvSpPr>
        <p:spPr bwMode="auto">
          <a:xfrm>
            <a:off x="6394450" y="2116137"/>
            <a:ext cx="914400" cy="1219200"/>
          </a:xfrm>
          <a:prstGeom prst="rect">
            <a:avLst/>
          </a:prstGeom>
          <a:solidFill>
            <a:srgbClr val="339966"/>
          </a:solidFill>
          <a:ln w="9525">
            <a:solidFill>
              <a:srgbClr val="339966"/>
            </a:solidFill>
            <a:miter lim="800000"/>
            <a:headEnd/>
            <a:tailEnd/>
          </a:ln>
        </p:spPr>
        <p:txBody>
          <a:bodyPr wrap="none" anchor="ctr"/>
          <a:lstStyle/>
          <a:p>
            <a:endParaRPr lang="zh-CN" altLang="en-US"/>
          </a:p>
        </p:txBody>
      </p:sp>
      <p:sp>
        <p:nvSpPr>
          <p:cNvPr id="9" name="Text Box 7"/>
          <p:cNvSpPr txBox="1">
            <a:spLocks noChangeArrowheads="1"/>
          </p:cNvSpPr>
          <p:nvPr/>
        </p:nvSpPr>
        <p:spPr bwMode="auto">
          <a:xfrm>
            <a:off x="1908175" y="2476499"/>
            <a:ext cx="833438" cy="457200"/>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CPU</a:t>
            </a:r>
          </a:p>
        </p:txBody>
      </p:sp>
      <p:sp>
        <p:nvSpPr>
          <p:cNvPr id="10" name="Text Box 8"/>
          <p:cNvSpPr txBox="1">
            <a:spLocks noChangeArrowheads="1"/>
          </p:cNvSpPr>
          <p:nvPr/>
        </p:nvSpPr>
        <p:spPr bwMode="auto">
          <a:xfrm>
            <a:off x="4141788" y="2174874"/>
            <a:ext cx="917575" cy="1004888"/>
          </a:xfrm>
          <a:prstGeom prst="rect">
            <a:avLst/>
          </a:prstGeom>
          <a:noFill/>
          <a:ln w="9525">
            <a:noFill/>
            <a:miter lim="800000"/>
            <a:headEnd/>
            <a:tailEnd/>
          </a:ln>
        </p:spPr>
        <p:txBody>
          <a:bodyPr>
            <a:spAutoFit/>
          </a:bodyPr>
          <a:lstStyle/>
          <a:p>
            <a:pPr algn="ctr" eaLnBrk="1" hangingPunct="1">
              <a:spcBef>
                <a:spcPct val="50000"/>
              </a:spcBef>
            </a:pPr>
            <a:r>
              <a:rPr lang="en-US" altLang="zh-CN" b="1">
                <a:latin typeface="宋体" pitchFamily="2" charset="-122"/>
              </a:rPr>
              <a:t>I/O</a:t>
            </a:r>
          </a:p>
          <a:p>
            <a:pPr algn="ctr" eaLnBrk="1" hangingPunct="1">
              <a:spcBef>
                <a:spcPct val="50000"/>
              </a:spcBef>
            </a:pPr>
            <a:r>
              <a:rPr lang="zh-CN" altLang="en-US" b="1">
                <a:latin typeface="宋体" pitchFamily="2" charset="-122"/>
              </a:rPr>
              <a:t>接口</a:t>
            </a:r>
            <a:endParaRPr lang="zh-CN" altLang="en-US" b="1">
              <a:ea typeface="楷体_GB2312" pitchFamily="49" charset="-122"/>
            </a:endParaRPr>
          </a:p>
        </p:txBody>
      </p:sp>
      <p:sp>
        <p:nvSpPr>
          <p:cNvPr id="11" name="Text Box 9"/>
          <p:cNvSpPr txBox="1">
            <a:spLocks noChangeArrowheads="1"/>
          </p:cNvSpPr>
          <p:nvPr/>
        </p:nvSpPr>
        <p:spPr bwMode="auto">
          <a:xfrm>
            <a:off x="6583363" y="2284412"/>
            <a:ext cx="584200" cy="822325"/>
          </a:xfrm>
          <a:prstGeom prst="rect">
            <a:avLst/>
          </a:prstGeom>
          <a:noFill/>
          <a:ln w="9525">
            <a:noFill/>
            <a:miter lim="800000"/>
            <a:headEnd/>
            <a:tailEnd/>
          </a:ln>
        </p:spPr>
        <p:txBody>
          <a:bodyPr>
            <a:spAutoFit/>
          </a:bodyPr>
          <a:lstStyle/>
          <a:p>
            <a:pPr eaLnBrk="1" hangingPunct="1">
              <a:spcBef>
                <a:spcPct val="50000"/>
              </a:spcBef>
            </a:pPr>
            <a:r>
              <a:rPr lang="zh-CN" altLang="en-US" b="1"/>
              <a:t>外设</a:t>
            </a:r>
            <a:endParaRPr lang="zh-CN" altLang="en-US" b="1">
              <a:ea typeface="楷体_GB2312" pitchFamily="49" charset="-122"/>
            </a:endParaRPr>
          </a:p>
        </p:txBody>
      </p:sp>
      <p:sp>
        <p:nvSpPr>
          <p:cNvPr id="12" name="AutoShape 10"/>
          <p:cNvSpPr>
            <a:spLocks noChangeArrowheads="1"/>
          </p:cNvSpPr>
          <p:nvPr/>
        </p:nvSpPr>
        <p:spPr bwMode="auto">
          <a:xfrm>
            <a:off x="2813050" y="2573337"/>
            <a:ext cx="1219200" cy="228600"/>
          </a:xfrm>
          <a:prstGeom prst="leftRightArrow">
            <a:avLst>
              <a:gd name="adj1" fmla="val 50000"/>
              <a:gd name="adj2" fmla="val 106667"/>
            </a:avLst>
          </a:prstGeom>
          <a:solidFill>
            <a:srgbClr val="FF6600"/>
          </a:solidFill>
          <a:ln w="9525">
            <a:solidFill>
              <a:srgbClr val="FF6600"/>
            </a:solidFill>
            <a:miter lim="800000"/>
            <a:headEnd/>
            <a:tailEnd/>
          </a:ln>
        </p:spPr>
        <p:txBody>
          <a:bodyPr wrap="none" anchor="ctr"/>
          <a:lstStyle/>
          <a:p>
            <a:endParaRPr lang="zh-CN" altLang="en-US"/>
          </a:p>
        </p:txBody>
      </p:sp>
      <p:sp>
        <p:nvSpPr>
          <p:cNvPr id="13" name="AutoShape 11"/>
          <p:cNvSpPr>
            <a:spLocks noChangeArrowheads="1"/>
          </p:cNvSpPr>
          <p:nvPr/>
        </p:nvSpPr>
        <p:spPr bwMode="auto">
          <a:xfrm>
            <a:off x="5175250" y="2573337"/>
            <a:ext cx="1219200" cy="228600"/>
          </a:xfrm>
          <a:prstGeom prst="leftRightArrow">
            <a:avLst>
              <a:gd name="adj1" fmla="val 50000"/>
              <a:gd name="adj2" fmla="val 106667"/>
            </a:avLst>
          </a:prstGeom>
          <a:solidFill>
            <a:srgbClr val="FF6600"/>
          </a:solidFill>
          <a:ln w="9525">
            <a:solidFill>
              <a:srgbClr val="FF6600"/>
            </a:solidFill>
            <a:miter lim="800000"/>
            <a:headEnd/>
            <a:tailEnd/>
          </a:ln>
        </p:spPr>
        <p:txBody>
          <a:bodyPr wrap="none" anchor="ctr"/>
          <a:lstStyle/>
          <a:p>
            <a:endParaRPr lang="zh-CN" altLang="en-US"/>
          </a:p>
        </p:txBody>
      </p:sp>
      <p:sp>
        <p:nvSpPr>
          <p:cNvPr id="14" name="Rectangle 3"/>
          <p:cNvSpPr txBox="1">
            <a:spLocks noChangeArrowheads="1"/>
          </p:cNvSpPr>
          <p:nvPr/>
        </p:nvSpPr>
        <p:spPr bwMode="auto">
          <a:xfrm>
            <a:off x="3097212" y="3898900"/>
            <a:ext cx="2160588" cy="1470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2800" b="1" dirty="0" smtClean="0">
                <a:solidFill>
                  <a:schemeClr val="tx2"/>
                </a:solidFill>
                <a:ea typeface="楷体_GB2312" pitchFamily="49" charset="-122"/>
              </a:rPr>
              <a:t>串行接口</a:t>
            </a:r>
          </a:p>
          <a:p>
            <a:pPr marL="342900" marR="0" lvl="0" indent="-342900" algn="l" defTabSz="914400" rtl="0" eaLnBrk="1" fontAlgn="base" latinLnBrk="0" hangingPunct="1">
              <a:lnSpc>
                <a:spcPct val="120000"/>
              </a:lnSpc>
              <a:spcBef>
                <a:spcPct val="20000"/>
              </a:spcBef>
              <a:spcAft>
                <a:spcPct val="0"/>
              </a:spcAft>
              <a:buClr>
                <a:schemeClr val="bg2"/>
              </a:buClr>
              <a:buSzPct val="75000"/>
              <a:buFont typeface="Wingdings" pitchFamily="2" charset="2"/>
              <a:buNone/>
              <a:tabLst/>
              <a:defRPr/>
            </a:pPr>
            <a:r>
              <a:rPr lang="zh-CN" altLang="en-US" sz="2800" b="1" dirty="0" smtClean="0">
                <a:solidFill>
                  <a:schemeClr val="tx2"/>
                </a:solidFill>
                <a:ea typeface="楷体_GB2312" pitchFamily="49" charset="-122"/>
              </a:rPr>
              <a:t>并行接口</a:t>
            </a:r>
          </a:p>
        </p:txBody>
      </p:sp>
      <p:sp>
        <p:nvSpPr>
          <p:cNvPr id="15" name="AutoShape 4"/>
          <p:cNvSpPr>
            <a:spLocks/>
          </p:cNvSpPr>
          <p:nvPr/>
        </p:nvSpPr>
        <p:spPr bwMode="auto">
          <a:xfrm>
            <a:off x="2722563" y="4033837"/>
            <a:ext cx="288925" cy="842963"/>
          </a:xfrm>
          <a:prstGeom prst="leftBrace">
            <a:avLst>
              <a:gd name="adj1" fmla="val 24313"/>
              <a:gd name="adj2" fmla="val 50000"/>
            </a:avLst>
          </a:prstGeom>
          <a:noFill/>
          <a:ln w="25400" cap="sq">
            <a:solidFill>
              <a:srgbClr val="FF6600"/>
            </a:solidFill>
            <a:round/>
            <a:headEnd type="none" w="sm" len="sm"/>
            <a:tailEnd type="none" w="sm" len="sm"/>
          </a:ln>
        </p:spPr>
        <p:txBody>
          <a:bodyPr wrap="none" anchor="ctr"/>
          <a:lstStyle/>
          <a:p>
            <a:endParaRPr lang="zh-CN" altLang="en-US"/>
          </a:p>
        </p:txBody>
      </p:sp>
      <p:sp>
        <p:nvSpPr>
          <p:cNvPr id="16" name="AutoShape 5"/>
          <p:cNvSpPr>
            <a:spLocks/>
          </p:cNvSpPr>
          <p:nvPr/>
        </p:nvSpPr>
        <p:spPr bwMode="auto">
          <a:xfrm>
            <a:off x="5457825" y="3940175"/>
            <a:ext cx="228600" cy="914400"/>
          </a:xfrm>
          <a:prstGeom prst="leftBrace">
            <a:avLst>
              <a:gd name="adj1" fmla="val 33333"/>
              <a:gd name="adj2" fmla="val 50000"/>
            </a:avLst>
          </a:prstGeom>
          <a:noFill/>
          <a:ln w="25400" cap="sq">
            <a:solidFill>
              <a:srgbClr val="FF6600"/>
            </a:solidFill>
            <a:round/>
            <a:headEnd type="none" w="sm" len="sm"/>
            <a:tailEnd type="none" w="sm" len="sm"/>
          </a:ln>
        </p:spPr>
        <p:txBody>
          <a:bodyPr wrap="none" anchor="ctr"/>
          <a:lstStyle/>
          <a:p>
            <a:endParaRPr lang="zh-CN" altLang="en-US"/>
          </a:p>
        </p:txBody>
      </p:sp>
      <p:sp>
        <p:nvSpPr>
          <p:cNvPr id="17" name="Text Box 6"/>
          <p:cNvSpPr txBox="1">
            <a:spLocks noChangeArrowheads="1"/>
          </p:cNvSpPr>
          <p:nvPr/>
        </p:nvSpPr>
        <p:spPr bwMode="auto">
          <a:xfrm>
            <a:off x="3067050" y="4935537"/>
            <a:ext cx="2438400" cy="1160463"/>
          </a:xfrm>
          <a:prstGeom prst="rect">
            <a:avLst/>
          </a:prstGeom>
          <a:noFill/>
          <a:ln w="12700" cap="sq">
            <a:noFill/>
            <a:miter lim="800000"/>
            <a:headEnd type="none" w="sm" len="sm"/>
            <a:tailEnd type="none" w="sm" len="sm"/>
          </a:ln>
        </p:spPr>
        <p:txBody>
          <a:bodyPr>
            <a:spAutoFit/>
          </a:bodyPr>
          <a:lstStyle/>
          <a:p>
            <a:pPr>
              <a:spcBef>
                <a:spcPct val="50000"/>
              </a:spcBef>
            </a:pPr>
            <a:r>
              <a:rPr kumimoji="0" lang="zh-CN" altLang="en-US" sz="2800" b="1" dirty="0">
                <a:solidFill>
                  <a:schemeClr val="tx2"/>
                </a:solidFill>
                <a:ea typeface="楷体_GB2312" pitchFamily="49" charset="-122"/>
              </a:rPr>
              <a:t>数字接口</a:t>
            </a:r>
          </a:p>
          <a:p>
            <a:pPr>
              <a:spcBef>
                <a:spcPct val="50000"/>
              </a:spcBef>
            </a:pPr>
            <a:r>
              <a:rPr kumimoji="0" lang="zh-CN" altLang="en-US" sz="2800" b="1" dirty="0">
                <a:solidFill>
                  <a:schemeClr val="tx2"/>
                </a:solidFill>
                <a:ea typeface="楷体_GB2312" pitchFamily="49" charset="-122"/>
              </a:rPr>
              <a:t>模拟接口</a:t>
            </a:r>
          </a:p>
        </p:txBody>
      </p:sp>
      <p:sp>
        <p:nvSpPr>
          <p:cNvPr id="18" name="AutoShape 7"/>
          <p:cNvSpPr>
            <a:spLocks/>
          </p:cNvSpPr>
          <p:nvPr/>
        </p:nvSpPr>
        <p:spPr bwMode="auto">
          <a:xfrm>
            <a:off x="2838450" y="5164137"/>
            <a:ext cx="244475" cy="792163"/>
          </a:xfrm>
          <a:prstGeom prst="leftBrace">
            <a:avLst>
              <a:gd name="adj1" fmla="val 27002"/>
              <a:gd name="adj2" fmla="val 50000"/>
            </a:avLst>
          </a:prstGeom>
          <a:noFill/>
          <a:ln w="25400" cap="sq">
            <a:solidFill>
              <a:srgbClr val="FF6600"/>
            </a:solidFill>
            <a:round/>
            <a:headEnd type="none" w="sm" len="sm"/>
            <a:tailEnd type="none" w="sm" len="sm"/>
          </a:ln>
        </p:spPr>
        <p:txBody>
          <a:bodyPr wrap="none" anchor="ctr"/>
          <a:lstStyle/>
          <a:p>
            <a:endParaRPr lang="zh-CN" altLang="en-US"/>
          </a:p>
        </p:txBody>
      </p:sp>
      <p:sp>
        <p:nvSpPr>
          <p:cNvPr id="19" name="Text Box 8"/>
          <p:cNvSpPr txBox="1">
            <a:spLocks noChangeArrowheads="1"/>
          </p:cNvSpPr>
          <p:nvPr/>
        </p:nvSpPr>
        <p:spPr bwMode="auto">
          <a:xfrm>
            <a:off x="5891213" y="3868737"/>
            <a:ext cx="1728787" cy="1160463"/>
          </a:xfrm>
          <a:prstGeom prst="rect">
            <a:avLst/>
          </a:prstGeom>
          <a:noFill/>
          <a:ln w="12700" cap="sq">
            <a:noFill/>
            <a:miter lim="800000"/>
            <a:headEnd type="none" w="sm" len="sm"/>
            <a:tailEnd type="none" w="sm" len="sm"/>
          </a:ln>
        </p:spPr>
        <p:txBody>
          <a:bodyPr>
            <a:spAutoFit/>
          </a:bodyPr>
          <a:lstStyle/>
          <a:p>
            <a:pPr>
              <a:spcBef>
                <a:spcPct val="50000"/>
              </a:spcBef>
            </a:pPr>
            <a:r>
              <a:rPr kumimoji="0" lang="zh-CN" altLang="en-US" sz="2800" b="1" dirty="0">
                <a:solidFill>
                  <a:schemeClr val="tx2"/>
                </a:solidFill>
                <a:ea typeface="楷体_GB2312" pitchFamily="49" charset="-122"/>
              </a:rPr>
              <a:t>输入接口</a:t>
            </a:r>
          </a:p>
          <a:p>
            <a:pPr>
              <a:spcBef>
                <a:spcPct val="50000"/>
              </a:spcBef>
            </a:pPr>
            <a:r>
              <a:rPr kumimoji="0" lang="zh-CN" altLang="en-US" sz="2800" b="1" dirty="0">
                <a:solidFill>
                  <a:schemeClr val="tx2"/>
                </a:solidFill>
                <a:ea typeface="楷体_GB2312" pitchFamily="49" charset="-122"/>
              </a:rPr>
              <a:t>输出接口</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914400" y="762000"/>
            <a:ext cx="7656512" cy="110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chemeClr val="bg2"/>
              </a:buClr>
              <a:buSzPct val="75000"/>
              <a:buFont typeface="Wingdings" pitchFamily="2" charset="2"/>
              <a:buChar char="n"/>
            </a:pPr>
            <a:r>
              <a:rPr lang="zh-CN" altLang="en-US" sz="3200" b="1" kern="0" dirty="0" smtClean="0">
                <a:latin typeface="宋体" pitchFamily="2" charset="-122"/>
                <a:ea typeface="+mn-ea"/>
              </a:rPr>
              <a:t>功能：数据缓冲寄存；</a:t>
            </a:r>
            <a:endParaRPr lang="en-US" altLang="zh-CN" sz="3200" b="1" kern="0" dirty="0" smtClean="0">
              <a:latin typeface="宋体" pitchFamily="2" charset="-122"/>
              <a:ea typeface="+mn-ea"/>
            </a:endParaRPr>
          </a:p>
          <a:p>
            <a:pPr marL="342900" indent="-342900">
              <a:spcBef>
                <a:spcPct val="20000"/>
              </a:spcBef>
              <a:buClr>
                <a:schemeClr val="bg2"/>
              </a:buClr>
              <a:buSzPct val="75000"/>
            </a:pPr>
            <a:r>
              <a:rPr lang="zh-CN" altLang="en-US" sz="3200" b="1" kern="0" dirty="0" smtClean="0">
                <a:latin typeface="宋体" pitchFamily="2" charset="-122"/>
                <a:ea typeface="+mn-ea"/>
              </a:rPr>
              <a:t>        信号电平或类型的转换；</a:t>
            </a:r>
            <a:endParaRPr lang="en-US" altLang="zh-CN" sz="3200" b="1" kern="0" dirty="0" smtClean="0">
              <a:latin typeface="宋体" pitchFamily="2" charset="-122"/>
              <a:ea typeface="+mn-ea"/>
            </a:endParaRPr>
          </a:p>
          <a:p>
            <a:pPr marL="342900" indent="-342900">
              <a:spcBef>
                <a:spcPct val="20000"/>
              </a:spcBef>
              <a:buClr>
                <a:schemeClr val="bg2"/>
              </a:buClr>
              <a:buSzPct val="75000"/>
            </a:pPr>
            <a:r>
              <a:rPr lang="zh-CN" altLang="en-US" sz="3200" b="1" kern="0" dirty="0" smtClean="0">
                <a:latin typeface="宋体" pitchFamily="2" charset="-122"/>
                <a:ea typeface="+mn-ea"/>
              </a:rPr>
              <a:t>        实现主机与外设间的运行匹配。</a:t>
            </a:r>
          </a:p>
          <a:p>
            <a:pPr marL="342900" indent="-342900">
              <a:spcBef>
                <a:spcPct val="20000"/>
              </a:spcBef>
              <a:buClr>
                <a:schemeClr val="bg2"/>
              </a:buClr>
              <a:buSzPct val="75000"/>
              <a:buFont typeface="Wingdings" pitchFamily="2" charset="2"/>
              <a:buChar char="n"/>
            </a:pPr>
            <a:r>
              <a:rPr kumimoji="0" lang="en-US" altLang="zh-CN" sz="3200" b="1" i="0" u="none" strike="noStrike" kern="0" cap="none" spc="0" normalizeH="0" baseline="0" noProof="0" dirty="0" smtClean="0">
                <a:ln>
                  <a:noFill/>
                </a:ln>
                <a:solidFill>
                  <a:schemeClr val="tx1"/>
                </a:solidFill>
                <a:effectLst/>
                <a:uLnTx/>
                <a:uFillTx/>
                <a:latin typeface="隶书" pitchFamily="49" charset="-122"/>
                <a:ea typeface="隶书" pitchFamily="49" charset="-122"/>
                <a:cs typeface="+mn-cs"/>
              </a:rPr>
              <a:t>I/0</a:t>
            </a:r>
            <a:r>
              <a:rPr kumimoji="0" lang="zh-CN" altLang="en-US" sz="3200" b="1" i="0" u="none" strike="noStrike" kern="0" cap="none" spc="0" normalizeH="0" baseline="0" noProof="0" dirty="0" smtClean="0">
                <a:ln>
                  <a:noFill/>
                </a:ln>
                <a:solidFill>
                  <a:schemeClr val="tx1"/>
                </a:solidFill>
                <a:effectLst/>
                <a:uLnTx/>
                <a:uFillTx/>
                <a:latin typeface="隶书" pitchFamily="49" charset="-122"/>
                <a:ea typeface="隶书" pitchFamily="49" charset="-122"/>
                <a:cs typeface="+mn-cs"/>
              </a:rPr>
              <a:t>设备：</a:t>
            </a:r>
            <a:r>
              <a:rPr kumimoji="0" lang="en-US" altLang="zh-CN" sz="3200" b="1" i="0" u="none" strike="noStrike" kern="0" cap="none" spc="0" normalizeH="0" baseline="0" noProof="0" dirty="0" smtClean="0">
                <a:ln>
                  <a:noFill/>
                </a:ln>
                <a:solidFill>
                  <a:schemeClr val="tx1"/>
                </a:solidFill>
                <a:effectLst/>
                <a:uLnTx/>
                <a:uFillTx/>
                <a:latin typeface="隶书" pitchFamily="49" charset="-122"/>
                <a:ea typeface="隶书" pitchFamily="49" charset="-122"/>
                <a:cs typeface="+mn-cs"/>
              </a:rPr>
              <a:t>9</a:t>
            </a:r>
            <a:r>
              <a:rPr kumimoji="0" lang="zh-CN" altLang="en-US" sz="3200" b="1" i="0" u="none" strike="noStrike" kern="0" cap="none" spc="0" normalizeH="0" baseline="0" noProof="0" dirty="0" smtClean="0">
                <a:ln>
                  <a:noFill/>
                </a:ln>
                <a:solidFill>
                  <a:schemeClr val="tx1"/>
                </a:solidFill>
                <a:effectLst/>
                <a:uLnTx/>
                <a:uFillTx/>
                <a:latin typeface="隶书" pitchFamily="49" charset="-122"/>
                <a:ea typeface="隶书" pitchFamily="49" charset="-122"/>
                <a:cs typeface="+mn-cs"/>
              </a:rPr>
              <a:t>页</a:t>
            </a:r>
          </a:p>
        </p:txBody>
      </p:sp>
      <p:sp>
        <p:nvSpPr>
          <p:cNvPr id="3" name="AutoShape 6"/>
          <p:cNvSpPr>
            <a:spLocks noChangeArrowheads="1"/>
          </p:cNvSpPr>
          <p:nvPr/>
        </p:nvSpPr>
        <p:spPr bwMode="auto">
          <a:xfrm>
            <a:off x="152400" y="3733800"/>
            <a:ext cx="2057400" cy="431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zh-CN" altLang="en-US" b="1" dirty="0" smtClean="0"/>
              <a:t>软件系统：</a:t>
            </a:r>
            <a:r>
              <a:rPr lang="en-US" altLang="zh-CN" b="1" dirty="0" smtClean="0"/>
              <a:t>10</a:t>
            </a:r>
            <a:r>
              <a:rPr lang="zh-CN" altLang="en-US" b="1" dirty="0" smtClean="0"/>
              <a:t>页</a:t>
            </a:r>
            <a:endParaRPr lang="zh-CN" alt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838200" y="15240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800" b="0" i="0" u="none" strike="noStrike" kern="0" cap="none" spc="0" normalizeH="0" baseline="0" noProof="0" dirty="0" smtClean="0">
                <a:ln>
                  <a:noFill/>
                </a:ln>
                <a:solidFill>
                  <a:srgbClr val="800000"/>
                </a:solidFill>
                <a:effectLst/>
                <a:uLnTx/>
                <a:uFillTx/>
                <a:latin typeface="+mj-lt"/>
                <a:ea typeface="华文行楷" pitchFamily="2" charset="-122"/>
                <a:cs typeface="+mj-cs"/>
              </a:rPr>
              <a:t>1.2  </a:t>
            </a:r>
            <a:r>
              <a:rPr kumimoji="0" lang="zh-CN" altLang="en-US" sz="4800" b="0" i="0" u="none" strike="noStrike" kern="0" cap="none" spc="0" normalizeH="0" baseline="0" noProof="0" dirty="0" smtClean="0">
                <a:ln>
                  <a:noFill/>
                </a:ln>
                <a:solidFill>
                  <a:srgbClr val="800000"/>
                </a:solidFill>
                <a:effectLst/>
                <a:uLnTx/>
                <a:uFillTx/>
                <a:latin typeface="+mj-lt"/>
                <a:ea typeface="华文行楷" pitchFamily="2" charset="-122"/>
                <a:cs typeface="+mj-cs"/>
              </a:rPr>
              <a:t>计算机中的数制及编码</a:t>
            </a:r>
          </a:p>
        </p:txBody>
      </p:sp>
      <p:sp>
        <p:nvSpPr>
          <p:cNvPr id="7" name="Rectangle 6"/>
          <p:cNvSpPr>
            <a:spLocks noChangeArrowheads="1"/>
          </p:cNvSpPr>
          <p:nvPr/>
        </p:nvSpPr>
        <p:spPr bwMode="auto">
          <a:xfrm>
            <a:off x="2295525" y="3168650"/>
            <a:ext cx="5689600" cy="1882775"/>
          </a:xfrm>
          <a:prstGeom prst="rect">
            <a:avLst/>
          </a:prstGeom>
          <a:noFill/>
          <a:ln w="9525">
            <a:noFill/>
            <a:miter lim="800000"/>
            <a:headEnd/>
            <a:tailEnd/>
          </a:ln>
        </p:spPr>
        <p:txBody>
          <a:bodyPr/>
          <a:lstStyle/>
          <a:p>
            <a:pPr marL="0" marR="0" lvl="0" indent="360363" defTabSz="914400" eaLnBrk="1" fontAlgn="auto" latinLnBrk="0" hangingPunct="1">
              <a:lnSpc>
                <a:spcPct val="150000"/>
              </a:lnSpc>
              <a:spcBef>
                <a:spcPct val="10000"/>
              </a:spcBef>
              <a:spcAft>
                <a:spcPct val="10000"/>
              </a:spcAft>
              <a:buClr>
                <a:srgbClr val="3333CC"/>
              </a:buClr>
              <a:buSzPct val="60000"/>
              <a:buFont typeface="Wingdings" pitchFamily="2" charset="2"/>
              <a:buChar char="n"/>
              <a:tabLst/>
              <a:defRPr/>
            </a:pPr>
            <a:r>
              <a:rPr lang="zh-CN" altLang="en-US" sz="2800" b="1" kern="0" dirty="0" smtClean="0">
                <a:solidFill>
                  <a:srgbClr val="333399"/>
                </a:solidFill>
                <a:latin typeface="宋体" pitchFamily="2" charset="-122"/>
                <a:ea typeface="楷体_GB2312" pitchFamily="49" charset="-122"/>
              </a:rPr>
              <a:t>常用记数制及转换</a:t>
            </a:r>
            <a:endParaRPr kumimoji="0" lang="en-US" altLang="zh-CN" sz="2800" b="1" i="0" u="none" strike="noStrike" kern="0" cap="none" spc="0" normalizeH="0" baseline="0" noProof="0" dirty="0" smtClean="0">
              <a:ln>
                <a:noFill/>
              </a:ln>
              <a:solidFill>
                <a:srgbClr val="333399"/>
              </a:solidFill>
              <a:effectLst/>
              <a:uLnTx/>
              <a:uFillTx/>
              <a:latin typeface="宋体" pitchFamily="2" charset="-122"/>
              <a:ea typeface="楷体_GB2312" pitchFamily="49" charset="-122"/>
            </a:endParaRPr>
          </a:p>
          <a:p>
            <a:pPr marL="0" marR="0" lvl="0" indent="360363" defTabSz="914400" eaLnBrk="1" fontAlgn="auto" latinLnBrk="0" hangingPunct="1">
              <a:lnSpc>
                <a:spcPct val="150000"/>
              </a:lnSpc>
              <a:spcBef>
                <a:spcPct val="10000"/>
              </a:spcBef>
              <a:spcAft>
                <a:spcPct val="10000"/>
              </a:spcAft>
              <a:buClr>
                <a:srgbClr val="3333CC"/>
              </a:buClr>
              <a:buSzPct val="60000"/>
              <a:buFont typeface="Wingdings" pitchFamily="2" charset="2"/>
              <a:buChar char="n"/>
              <a:tabLst/>
              <a:defRPr/>
            </a:pPr>
            <a:r>
              <a:rPr lang="zh-CN" altLang="en-US" sz="2800" b="1" kern="0" dirty="0" smtClean="0">
                <a:solidFill>
                  <a:srgbClr val="333399"/>
                </a:solidFill>
                <a:latin typeface="宋体" pitchFamily="2" charset="-122"/>
                <a:ea typeface="楷体_GB2312" pitchFamily="49" charset="-122"/>
              </a:rPr>
              <a:t>基本逻辑门及常用逻辑部件</a:t>
            </a:r>
            <a:endParaRPr kumimoji="0" lang="zh-CN" altLang="en-US" sz="2800" b="1" i="0" u="none" strike="noStrike" kern="0" cap="none" spc="0" normalizeH="0" baseline="0" noProof="0" dirty="0" smtClean="0">
              <a:ln>
                <a:noFill/>
              </a:ln>
              <a:solidFill>
                <a:srgbClr val="333399"/>
              </a:solidFill>
              <a:effectLst/>
              <a:uLnTx/>
              <a:uFillTx/>
              <a:latin typeface="宋体" pitchFamily="2" charset="-122"/>
              <a:ea typeface="楷体_GB2312" pitchFamily="49" charset="-122"/>
            </a:endParaRPr>
          </a:p>
          <a:p>
            <a:pPr marL="0" marR="0" lvl="0" indent="360363" defTabSz="914400" eaLnBrk="1" fontAlgn="auto" latinLnBrk="0" hangingPunct="1">
              <a:lnSpc>
                <a:spcPct val="150000"/>
              </a:lnSpc>
              <a:spcBef>
                <a:spcPct val="10000"/>
              </a:spcBef>
              <a:spcAft>
                <a:spcPct val="1000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333399"/>
                </a:solidFill>
                <a:effectLst/>
                <a:uLnTx/>
                <a:uFillTx/>
                <a:latin typeface="宋体" pitchFamily="2" charset="-122"/>
                <a:ea typeface="楷体_GB2312" pitchFamily="49" charset="-122"/>
              </a:rPr>
              <a:t>二进制的表示及运算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23850" y="549275"/>
            <a:ext cx="8135938" cy="579438"/>
          </a:xfrm>
          <a:prstGeom prst="rect">
            <a:avLst/>
          </a:prstGeom>
          <a:noFill/>
          <a:ln w="9525">
            <a:noFill/>
            <a:miter lim="800000"/>
            <a:headEnd/>
            <a:tailEnd/>
          </a:ln>
        </p:spPr>
        <p:txBody>
          <a:bodyPr>
            <a:spAutoFit/>
          </a:bodyPr>
          <a:lstStyle/>
          <a:p>
            <a:pPr marL="342900" indent="-342900">
              <a:spcBef>
                <a:spcPct val="50000"/>
              </a:spcBef>
            </a:pPr>
            <a:r>
              <a:rPr lang="en-US" altLang="zh-CN" sz="3200" b="1" dirty="0" smtClean="0">
                <a:solidFill>
                  <a:schemeClr val="tx2"/>
                </a:solidFill>
              </a:rPr>
              <a:t> </a:t>
            </a:r>
            <a:r>
              <a:rPr lang="zh-CN" altLang="en-US" sz="3200" b="1" dirty="0">
                <a:solidFill>
                  <a:srgbClr val="FF0000"/>
                </a:solidFill>
              </a:rPr>
              <a:t>十进制 </a:t>
            </a:r>
            <a:r>
              <a:rPr lang="en-US" altLang="zh-CN" sz="3200" b="1" dirty="0">
                <a:solidFill>
                  <a:srgbClr val="FF0000"/>
                </a:solidFill>
              </a:rPr>
              <a:t>Decimal → </a:t>
            </a:r>
            <a:r>
              <a:rPr lang="zh-CN" altLang="en-US" sz="3200" b="1" dirty="0">
                <a:solidFill>
                  <a:srgbClr val="FF0000"/>
                </a:solidFill>
              </a:rPr>
              <a:t>二进制 </a:t>
            </a:r>
            <a:r>
              <a:rPr lang="en-US" altLang="zh-CN" sz="3200" b="1" dirty="0">
                <a:solidFill>
                  <a:srgbClr val="FF0000"/>
                </a:solidFill>
              </a:rPr>
              <a:t>Binary </a:t>
            </a:r>
          </a:p>
        </p:txBody>
      </p:sp>
      <p:sp>
        <p:nvSpPr>
          <p:cNvPr id="6" name="Text Box 5"/>
          <p:cNvSpPr txBox="1">
            <a:spLocks noChangeArrowheads="1"/>
          </p:cNvSpPr>
          <p:nvPr/>
        </p:nvSpPr>
        <p:spPr bwMode="auto">
          <a:xfrm>
            <a:off x="179388" y="1196975"/>
            <a:ext cx="4427537" cy="457200"/>
          </a:xfrm>
          <a:prstGeom prst="rect">
            <a:avLst/>
          </a:prstGeom>
          <a:noFill/>
          <a:ln w="9525">
            <a:noFill/>
            <a:miter lim="800000"/>
            <a:headEnd/>
            <a:tailEnd/>
          </a:ln>
        </p:spPr>
        <p:txBody>
          <a:bodyPr>
            <a:spAutoFit/>
          </a:bodyPr>
          <a:lstStyle/>
          <a:p>
            <a:pPr>
              <a:spcBef>
                <a:spcPct val="50000"/>
              </a:spcBef>
            </a:pPr>
            <a:r>
              <a:rPr lang="zh-CN" altLang="en-US" b="1">
                <a:solidFill>
                  <a:schemeClr val="tx2"/>
                </a:solidFill>
                <a:cs typeface="Times New Roman" pitchFamily="18" charset="0"/>
              </a:rPr>
              <a:t>例：（</a:t>
            </a:r>
            <a:r>
              <a:rPr lang="en-US" altLang="zh-CN" b="1">
                <a:solidFill>
                  <a:schemeClr val="tx2"/>
                </a:solidFill>
                <a:cs typeface="Times New Roman" pitchFamily="18" charset="0"/>
              </a:rPr>
              <a:t>112.26</a:t>
            </a:r>
            <a:r>
              <a:rPr lang="zh-CN" altLang="en-US" b="1">
                <a:solidFill>
                  <a:schemeClr val="tx2"/>
                </a:solidFill>
                <a:cs typeface="Times New Roman" pitchFamily="18" charset="0"/>
              </a:rPr>
              <a:t>）</a:t>
            </a:r>
            <a:r>
              <a:rPr lang="en-US" altLang="zh-CN" b="1" baseline="-30000">
                <a:solidFill>
                  <a:schemeClr val="tx2"/>
                </a:solidFill>
                <a:cs typeface="Times New Roman" pitchFamily="18" charset="0"/>
              </a:rPr>
              <a:t>10</a:t>
            </a:r>
            <a:r>
              <a:rPr lang="en-US" altLang="zh-CN" b="1">
                <a:solidFill>
                  <a:schemeClr val="tx2"/>
                </a:solidFill>
                <a:cs typeface="Times New Roman" pitchFamily="18" charset="0"/>
              </a:rPr>
              <a:t>=(?)</a:t>
            </a:r>
            <a:r>
              <a:rPr lang="en-US" altLang="zh-CN" b="1" baseline="-30000">
                <a:solidFill>
                  <a:schemeClr val="tx2"/>
                </a:solidFill>
                <a:cs typeface="Times New Roman" pitchFamily="18" charset="0"/>
              </a:rPr>
              <a:t>2</a:t>
            </a:r>
            <a:r>
              <a:rPr lang="en-US" altLang="zh-CN" b="1">
                <a:solidFill>
                  <a:schemeClr val="tx2"/>
                </a:solidFill>
              </a:rPr>
              <a:t> </a:t>
            </a:r>
          </a:p>
        </p:txBody>
      </p:sp>
      <p:sp>
        <p:nvSpPr>
          <p:cNvPr id="7" name="Text Box 6"/>
          <p:cNvSpPr txBox="1">
            <a:spLocks noChangeArrowheads="1"/>
          </p:cNvSpPr>
          <p:nvPr/>
        </p:nvSpPr>
        <p:spPr bwMode="auto">
          <a:xfrm>
            <a:off x="179388" y="1701800"/>
            <a:ext cx="4897437" cy="2862322"/>
          </a:xfrm>
          <a:prstGeom prst="rect">
            <a:avLst/>
          </a:prstGeom>
          <a:noFill/>
          <a:ln w="9525">
            <a:noFill/>
            <a:miter lim="800000"/>
            <a:headEnd/>
            <a:tailEnd/>
          </a:ln>
          <a:effectLst/>
        </p:spPr>
        <p:txBody>
          <a:bodyPr>
            <a:spAutoFit/>
          </a:bodyPr>
          <a:lstStyle/>
          <a:p>
            <a:pPr>
              <a:defRPr/>
            </a:pPr>
            <a:r>
              <a:rPr lang="zh-CN" altLang="en-US" b="1" dirty="0">
                <a:solidFill>
                  <a:schemeClr val="tx2"/>
                </a:solidFill>
                <a:effectLst>
                  <a:outerShdw blurRad="38100" dist="38100" dir="2700000" algn="tl">
                    <a:srgbClr val="C0C0C0"/>
                  </a:outerShdw>
                </a:effectLst>
              </a:rPr>
              <a:t>整数部份</a:t>
            </a:r>
            <a:r>
              <a:rPr lang="zh-CN" altLang="en-US" b="1" dirty="0">
                <a:solidFill>
                  <a:schemeClr val="tx2"/>
                </a:solidFill>
              </a:rPr>
              <a:t> </a:t>
            </a:r>
          </a:p>
          <a:p>
            <a:pPr>
              <a:defRPr/>
            </a:pPr>
            <a:endParaRPr lang="zh-CN" altLang="en-US" b="1" dirty="0">
              <a:solidFill>
                <a:schemeClr val="tx2"/>
              </a:solidFill>
            </a:endParaRPr>
          </a:p>
          <a:p>
            <a:pPr>
              <a:defRPr/>
            </a:pPr>
            <a:r>
              <a:rPr lang="zh-CN" altLang="en-US" b="1" dirty="0">
                <a:solidFill>
                  <a:schemeClr val="tx2"/>
                </a:solidFill>
              </a:rPr>
              <a:t>除</a:t>
            </a:r>
            <a:r>
              <a:rPr lang="en-US" altLang="zh-CN" b="1" dirty="0">
                <a:solidFill>
                  <a:schemeClr val="tx2"/>
                </a:solidFill>
              </a:rPr>
              <a:t>2</a:t>
            </a:r>
            <a:r>
              <a:rPr lang="zh-CN" altLang="en-US" b="1" dirty="0">
                <a:solidFill>
                  <a:schemeClr val="tx2"/>
                </a:solidFill>
              </a:rPr>
              <a:t>取余，直至商为</a:t>
            </a:r>
            <a:r>
              <a:rPr lang="en-US" altLang="zh-CN" b="1" dirty="0">
                <a:solidFill>
                  <a:schemeClr val="tx2"/>
                </a:solidFill>
              </a:rPr>
              <a:t>0 </a:t>
            </a:r>
          </a:p>
          <a:p>
            <a:pPr>
              <a:defRPr/>
            </a:pPr>
            <a:r>
              <a:rPr lang="en-US" altLang="zh-CN" b="1" dirty="0">
                <a:solidFill>
                  <a:schemeClr val="tx2"/>
                </a:solidFill>
              </a:rPr>
              <a:t>112/2=56	</a:t>
            </a:r>
            <a:r>
              <a:rPr lang="zh-CN" altLang="en-US" b="1" dirty="0">
                <a:solidFill>
                  <a:schemeClr val="tx2"/>
                </a:solidFill>
              </a:rPr>
              <a:t>余数</a:t>
            </a:r>
            <a:r>
              <a:rPr lang="en-US" altLang="zh-CN" b="1" dirty="0">
                <a:solidFill>
                  <a:schemeClr val="tx2"/>
                </a:solidFill>
              </a:rPr>
              <a:t>0</a:t>
            </a:r>
            <a:r>
              <a:rPr lang="zh-CN" altLang="en-US" b="1" dirty="0">
                <a:solidFill>
                  <a:schemeClr val="tx2"/>
                </a:solidFill>
              </a:rPr>
              <a:t>（</a:t>
            </a:r>
            <a:r>
              <a:rPr lang="en-US" altLang="zh-CN" b="1" dirty="0">
                <a:solidFill>
                  <a:schemeClr val="tx2"/>
                </a:solidFill>
              </a:rPr>
              <a:t>LSB</a:t>
            </a:r>
            <a:r>
              <a:rPr lang="zh-CN" altLang="en-US" b="1" dirty="0">
                <a:solidFill>
                  <a:schemeClr val="tx2"/>
                </a:solidFill>
              </a:rPr>
              <a:t>）</a:t>
            </a:r>
          </a:p>
          <a:p>
            <a:pPr>
              <a:defRPr/>
            </a:pPr>
            <a:r>
              <a:rPr lang="en-US" altLang="zh-CN" b="1" dirty="0">
                <a:solidFill>
                  <a:schemeClr val="tx2"/>
                </a:solidFill>
              </a:rPr>
              <a:t>56/2=28	……0</a:t>
            </a:r>
          </a:p>
          <a:p>
            <a:pPr>
              <a:defRPr/>
            </a:pPr>
            <a:r>
              <a:rPr lang="en-US" altLang="zh-CN" b="1" dirty="0">
                <a:solidFill>
                  <a:schemeClr val="tx2"/>
                </a:solidFill>
              </a:rPr>
              <a:t>28/2=14	……0</a:t>
            </a:r>
          </a:p>
          <a:p>
            <a:pPr>
              <a:defRPr/>
            </a:pPr>
            <a:r>
              <a:rPr lang="en-US" altLang="zh-CN" b="1" dirty="0">
                <a:solidFill>
                  <a:schemeClr val="tx2"/>
                </a:solidFill>
              </a:rPr>
              <a:t>14/2=7	</a:t>
            </a:r>
            <a:r>
              <a:rPr lang="en-US" altLang="zh-CN" b="1" dirty="0" smtClean="0">
                <a:solidFill>
                  <a:schemeClr val="tx2"/>
                </a:solidFill>
              </a:rPr>
              <a:t>……</a:t>
            </a:r>
            <a:r>
              <a:rPr lang="en-US" altLang="zh-CN" b="1" dirty="0">
                <a:solidFill>
                  <a:schemeClr val="tx2"/>
                </a:solidFill>
              </a:rPr>
              <a:t>0</a:t>
            </a:r>
          </a:p>
          <a:p>
            <a:pPr>
              <a:defRPr/>
            </a:pPr>
            <a:r>
              <a:rPr lang="en-US" altLang="zh-CN" b="1" dirty="0">
                <a:solidFill>
                  <a:schemeClr val="tx2"/>
                </a:solidFill>
              </a:rPr>
              <a:t>7/2=3		……1</a:t>
            </a:r>
          </a:p>
          <a:p>
            <a:pPr>
              <a:defRPr/>
            </a:pPr>
            <a:r>
              <a:rPr lang="en-US" altLang="zh-CN" b="1" dirty="0">
                <a:solidFill>
                  <a:schemeClr val="tx2"/>
                </a:solidFill>
              </a:rPr>
              <a:t>3/2=1		……1</a:t>
            </a:r>
          </a:p>
          <a:p>
            <a:pPr>
              <a:defRPr/>
            </a:pPr>
            <a:r>
              <a:rPr lang="en-US" altLang="zh-CN" b="1" dirty="0">
                <a:solidFill>
                  <a:schemeClr val="tx2"/>
                </a:solidFill>
              </a:rPr>
              <a:t>1/2=0		……1</a:t>
            </a:r>
            <a:r>
              <a:rPr lang="zh-CN" altLang="en-US" b="1" dirty="0">
                <a:solidFill>
                  <a:schemeClr val="tx2"/>
                </a:solidFill>
              </a:rPr>
              <a:t>（</a:t>
            </a:r>
            <a:r>
              <a:rPr lang="en-US" altLang="zh-CN" b="1" dirty="0">
                <a:solidFill>
                  <a:schemeClr val="tx2"/>
                </a:solidFill>
              </a:rPr>
              <a:t>MSB</a:t>
            </a:r>
            <a:r>
              <a:rPr lang="zh-CN" altLang="en-US" b="1" dirty="0">
                <a:solidFill>
                  <a:schemeClr val="tx2"/>
                </a:solidFill>
              </a:rPr>
              <a:t>）</a:t>
            </a:r>
          </a:p>
        </p:txBody>
      </p:sp>
      <p:sp>
        <p:nvSpPr>
          <p:cNvPr id="8" name="Text Box 7"/>
          <p:cNvSpPr txBox="1">
            <a:spLocks noChangeArrowheads="1"/>
          </p:cNvSpPr>
          <p:nvPr/>
        </p:nvSpPr>
        <p:spPr bwMode="auto">
          <a:xfrm>
            <a:off x="4284663" y="1716088"/>
            <a:ext cx="4824412" cy="3416300"/>
          </a:xfrm>
          <a:prstGeom prst="rect">
            <a:avLst/>
          </a:prstGeom>
          <a:noFill/>
          <a:ln w="9525">
            <a:noFill/>
            <a:miter lim="800000"/>
            <a:headEnd/>
            <a:tailEnd/>
          </a:ln>
          <a:effectLst/>
        </p:spPr>
        <p:txBody>
          <a:bodyPr>
            <a:spAutoFit/>
          </a:bodyPr>
          <a:lstStyle/>
          <a:p>
            <a:pPr>
              <a:defRPr/>
            </a:pPr>
            <a:r>
              <a:rPr lang="zh-CN" altLang="en-US" b="1">
                <a:solidFill>
                  <a:schemeClr val="tx2"/>
                </a:solidFill>
                <a:effectLst>
                  <a:outerShdw blurRad="38100" dist="38100" dir="2700000" algn="tl">
                    <a:srgbClr val="C0C0C0"/>
                  </a:outerShdw>
                </a:effectLst>
              </a:rPr>
              <a:t>小数部份</a:t>
            </a:r>
          </a:p>
          <a:p>
            <a:pPr>
              <a:defRPr/>
            </a:pPr>
            <a:endParaRPr lang="zh-CN" altLang="en-US" b="1">
              <a:solidFill>
                <a:schemeClr val="tx2"/>
              </a:solidFill>
            </a:endParaRPr>
          </a:p>
          <a:p>
            <a:pPr>
              <a:defRPr/>
            </a:pPr>
            <a:r>
              <a:rPr lang="zh-CN" altLang="en-US" b="1">
                <a:solidFill>
                  <a:schemeClr val="tx2"/>
                </a:solidFill>
              </a:rPr>
              <a:t>乘</a:t>
            </a:r>
            <a:r>
              <a:rPr lang="en-US" altLang="zh-CN" b="1">
                <a:solidFill>
                  <a:schemeClr val="tx2"/>
                </a:solidFill>
              </a:rPr>
              <a:t>2</a:t>
            </a:r>
            <a:r>
              <a:rPr lang="zh-CN" altLang="en-US" b="1">
                <a:solidFill>
                  <a:schemeClr val="tx2"/>
                </a:solidFill>
              </a:rPr>
              <a:t>取整，直至小数部份为</a:t>
            </a:r>
            <a:r>
              <a:rPr lang="en-US" altLang="zh-CN" b="1">
                <a:solidFill>
                  <a:schemeClr val="tx2"/>
                </a:solidFill>
              </a:rPr>
              <a:t>0</a:t>
            </a:r>
            <a:r>
              <a:rPr lang="zh-CN" altLang="en-US" b="1">
                <a:solidFill>
                  <a:schemeClr val="tx2"/>
                </a:solidFill>
              </a:rPr>
              <a:t>或达到要求精度</a:t>
            </a:r>
            <a:br>
              <a:rPr lang="zh-CN" altLang="en-US" b="1">
                <a:solidFill>
                  <a:schemeClr val="tx2"/>
                </a:solidFill>
              </a:rPr>
            </a:br>
            <a:endParaRPr lang="zh-CN" altLang="en-US" b="1">
              <a:solidFill>
                <a:schemeClr val="tx2"/>
              </a:solidFill>
            </a:endParaRPr>
          </a:p>
          <a:p>
            <a:pPr>
              <a:defRPr/>
            </a:pPr>
            <a:r>
              <a:rPr lang="en-US" altLang="zh-CN" b="1">
                <a:solidFill>
                  <a:schemeClr val="tx2"/>
                </a:solidFill>
              </a:rPr>
              <a:t>0.26×2=0.52 </a:t>
            </a:r>
            <a:r>
              <a:rPr lang="zh-CN" altLang="en-US" b="1">
                <a:solidFill>
                  <a:schemeClr val="tx2"/>
                </a:solidFill>
              </a:rPr>
              <a:t>整数</a:t>
            </a:r>
            <a:r>
              <a:rPr lang="en-US" altLang="zh-CN" b="1">
                <a:solidFill>
                  <a:schemeClr val="tx2"/>
                </a:solidFill>
              </a:rPr>
              <a:t>0</a:t>
            </a:r>
            <a:r>
              <a:rPr lang="zh-CN" altLang="en-US" b="1">
                <a:solidFill>
                  <a:schemeClr val="tx2"/>
                </a:solidFill>
              </a:rPr>
              <a:t>（</a:t>
            </a:r>
            <a:r>
              <a:rPr lang="en-US" altLang="zh-CN" b="1">
                <a:solidFill>
                  <a:schemeClr val="tx2"/>
                </a:solidFill>
              </a:rPr>
              <a:t>MSB</a:t>
            </a:r>
            <a:r>
              <a:rPr lang="zh-CN" altLang="en-US" b="1">
                <a:solidFill>
                  <a:schemeClr val="tx2"/>
                </a:solidFill>
              </a:rPr>
              <a:t>）</a:t>
            </a:r>
          </a:p>
          <a:p>
            <a:pPr>
              <a:defRPr/>
            </a:pPr>
            <a:r>
              <a:rPr lang="en-US" altLang="zh-CN" b="1">
                <a:solidFill>
                  <a:schemeClr val="tx2"/>
                </a:solidFill>
              </a:rPr>
              <a:t>0.52×2=1.04   …  1</a:t>
            </a:r>
          </a:p>
          <a:p>
            <a:pPr>
              <a:defRPr/>
            </a:pPr>
            <a:r>
              <a:rPr lang="en-US" altLang="zh-CN" b="1">
                <a:solidFill>
                  <a:schemeClr val="tx2"/>
                </a:solidFill>
              </a:rPr>
              <a:t>0.04×2=0.08   …  0</a:t>
            </a:r>
          </a:p>
          <a:p>
            <a:pPr>
              <a:defRPr/>
            </a:pPr>
            <a:r>
              <a:rPr lang="en-US" altLang="zh-CN" b="1">
                <a:solidFill>
                  <a:schemeClr val="tx2"/>
                </a:solidFill>
              </a:rPr>
              <a:t>0.08×2=0.16   …  0</a:t>
            </a:r>
            <a:r>
              <a:rPr lang="zh-CN" altLang="en-US" b="1">
                <a:solidFill>
                  <a:schemeClr val="tx2"/>
                </a:solidFill>
              </a:rPr>
              <a:t>（</a:t>
            </a:r>
            <a:r>
              <a:rPr lang="en-US" altLang="zh-CN" b="1">
                <a:solidFill>
                  <a:schemeClr val="tx2"/>
                </a:solidFill>
              </a:rPr>
              <a:t>LSB</a:t>
            </a:r>
            <a:r>
              <a:rPr lang="zh-CN" altLang="en-US" b="1">
                <a:solidFill>
                  <a:schemeClr val="tx2"/>
                </a:solidFill>
              </a:rPr>
              <a:t>）</a:t>
            </a:r>
          </a:p>
        </p:txBody>
      </p:sp>
      <p:sp>
        <p:nvSpPr>
          <p:cNvPr id="9" name="Text Box 8"/>
          <p:cNvSpPr txBox="1">
            <a:spLocks noChangeArrowheads="1"/>
          </p:cNvSpPr>
          <p:nvPr/>
        </p:nvSpPr>
        <p:spPr bwMode="auto">
          <a:xfrm>
            <a:off x="1752600" y="4800600"/>
            <a:ext cx="5400675" cy="457200"/>
          </a:xfrm>
          <a:prstGeom prst="rect">
            <a:avLst/>
          </a:prstGeom>
          <a:noFill/>
          <a:ln w="9525">
            <a:noFill/>
            <a:miter lim="800000"/>
            <a:headEnd/>
            <a:tailEnd/>
          </a:ln>
        </p:spPr>
        <p:txBody>
          <a:bodyPr>
            <a:spAutoFit/>
          </a:bodyPr>
          <a:lstStyle/>
          <a:p>
            <a:pPr>
              <a:spcBef>
                <a:spcPct val="50000"/>
              </a:spcBef>
            </a:pPr>
            <a:r>
              <a:rPr lang="en-US" altLang="zh-CN" b="1" dirty="0">
                <a:solidFill>
                  <a:schemeClr val="tx2"/>
                </a:solidFill>
                <a:cs typeface="Times New Roman" pitchFamily="18" charset="0"/>
              </a:rPr>
              <a:t>∴(112.26)</a:t>
            </a:r>
            <a:r>
              <a:rPr lang="en-US" altLang="zh-CN" b="1" baseline="-25000" dirty="0">
                <a:solidFill>
                  <a:schemeClr val="tx2"/>
                </a:solidFill>
                <a:cs typeface="Times New Roman" pitchFamily="18" charset="0"/>
              </a:rPr>
              <a:t>10</a:t>
            </a:r>
            <a:r>
              <a:rPr lang="en-US" altLang="zh-CN" b="1" dirty="0">
                <a:solidFill>
                  <a:schemeClr val="tx2"/>
                </a:solidFill>
                <a:cs typeface="Times New Roman" pitchFamily="18" charset="0"/>
              </a:rPr>
              <a:t>=(1110000.01)</a:t>
            </a:r>
            <a:r>
              <a:rPr lang="en-US" altLang="zh-CN" b="1" baseline="-25000" dirty="0">
                <a:solidFill>
                  <a:schemeClr val="tx2"/>
                </a:solidFill>
                <a:cs typeface="Times New Roman" pitchFamily="18" charset="0"/>
              </a:rPr>
              <a:t>2</a:t>
            </a:r>
          </a:p>
        </p:txBody>
      </p:sp>
      <p:sp>
        <p:nvSpPr>
          <p:cNvPr id="12" name="任意多边形 11"/>
          <p:cNvSpPr/>
          <p:nvPr/>
        </p:nvSpPr>
        <p:spPr>
          <a:xfrm>
            <a:off x="2895600" y="1524000"/>
            <a:ext cx="4027311" cy="3124200"/>
          </a:xfrm>
          <a:custGeom>
            <a:avLst/>
            <a:gdLst>
              <a:gd name="connsiteX0" fmla="*/ 168072 w 4017583"/>
              <a:gd name="connsiteY0" fmla="*/ 3966934 h 3966934"/>
              <a:gd name="connsiteX1" fmla="*/ 117272 w 4017583"/>
              <a:gd name="connsiteY1" fmla="*/ 2468334 h 3966934"/>
              <a:gd name="connsiteX2" fmla="*/ 142672 w 4017583"/>
              <a:gd name="connsiteY2" fmla="*/ 2303234 h 3966934"/>
              <a:gd name="connsiteX3" fmla="*/ 168072 w 4017583"/>
              <a:gd name="connsiteY3" fmla="*/ 2239734 h 3966934"/>
              <a:gd name="connsiteX4" fmla="*/ 193472 w 4017583"/>
              <a:gd name="connsiteY4" fmla="*/ 2163534 h 3966934"/>
              <a:gd name="connsiteX5" fmla="*/ 206172 w 4017583"/>
              <a:gd name="connsiteY5" fmla="*/ 2125434 h 3966934"/>
              <a:gd name="connsiteX6" fmla="*/ 231572 w 4017583"/>
              <a:gd name="connsiteY6" fmla="*/ 2087334 h 3966934"/>
              <a:gd name="connsiteX7" fmla="*/ 269672 w 4017583"/>
              <a:gd name="connsiteY7" fmla="*/ 1985734 h 3966934"/>
              <a:gd name="connsiteX8" fmla="*/ 307772 w 4017583"/>
              <a:gd name="connsiteY8" fmla="*/ 1947634 h 3966934"/>
              <a:gd name="connsiteX9" fmla="*/ 320472 w 4017583"/>
              <a:gd name="connsiteY9" fmla="*/ 1909534 h 3966934"/>
              <a:gd name="connsiteX10" fmla="*/ 371272 w 4017583"/>
              <a:gd name="connsiteY10" fmla="*/ 1807934 h 3966934"/>
              <a:gd name="connsiteX11" fmla="*/ 383972 w 4017583"/>
              <a:gd name="connsiteY11" fmla="*/ 1769834 h 3966934"/>
              <a:gd name="connsiteX12" fmla="*/ 396672 w 4017583"/>
              <a:gd name="connsiteY12" fmla="*/ 1719034 h 3966934"/>
              <a:gd name="connsiteX13" fmla="*/ 434772 w 4017583"/>
              <a:gd name="connsiteY13" fmla="*/ 1668234 h 3966934"/>
              <a:gd name="connsiteX14" fmla="*/ 472872 w 4017583"/>
              <a:gd name="connsiteY14" fmla="*/ 1579334 h 3966934"/>
              <a:gd name="connsiteX15" fmla="*/ 510972 w 4017583"/>
              <a:gd name="connsiteY15" fmla="*/ 1528534 h 3966934"/>
              <a:gd name="connsiteX16" fmla="*/ 549072 w 4017583"/>
              <a:gd name="connsiteY16" fmla="*/ 1439634 h 3966934"/>
              <a:gd name="connsiteX17" fmla="*/ 561772 w 4017583"/>
              <a:gd name="connsiteY17" fmla="*/ 1401534 h 3966934"/>
              <a:gd name="connsiteX18" fmla="*/ 587172 w 4017583"/>
              <a:gd name="connsiteY18" fmla="*/ 1363434 h 3966934"/>
              <a:gd name="connsiteX19" fmla="*/ 663372 w 4017583"/>
              <a:gd name="connsiteY19" fmla="*/ 1236434 h 3966934"/>
              <a:gd name="connsiteX20" fmla="*/ 676072 w 4017583"/>
              <a:gd name="connsiteY20" fmla="*/ 1185634 h 3966934"/>
              <a:gd name="connsiteX21" fmla="*/ 726872 w 4017583"/>
              <a:gd name="connsiteY21" fmla="*/ 1096734 h 3966934"/>
              <a:gd name="connsiteX22" fmla="*/ 752272 w 4017583"/>
              <a:gd name="connsiteY22" fmla="*/ 1033234 h 3966934"/>
              <a:gd name="connsiteX23" fmla="*/ 815772 w 4017583"/>
              <a:gd name="connsiteY23" fmla="*/ 957034 h 3966934"/>
              <a:gd name="connsiteX24" fmla="*/ 828472 w 4017583"/>
              <a:gd name="connsiteY24" fmla="*/ 918934 h 3966934"/>
              <a:gd name="connsiteX25" fmla="*/ 853872 w 4017583"/>
              <a:gd name="connsiteY25" fmla="*/ 880834 h 3966934"/>
              <a:gd name="connsiteX26" fmla="*/ 866572 w 4017583"/>
              <a:gd name="connsiteY26" fmla="*/ 842734 h 3966934"/>
              <a:gd name="connsiteX27" fmla="*/ 891972 w 4017583"/>
              <a:gd name="connsiteY27" fmla="*/ 804634 h 3966934"/>
              <a:gd name="connsiteX28" fmla="*/ 930072 w 4017583"/>
              <a:gd name="connsiteY28" fmla="*/ 741134 h 3966934"/>
              <a:gd name="connsiteX29" fmla="*/ 942772 w 4017583"/>
              <a:gd name="connsiteY29" fmla="*/ 690334 h 3966934"/>
              <a:gd name="connsiteX30" fmla="*/ 1018972 w 4017583"/>
              <a:gd name="connsiteY30" fmla="*/ 563334 h 3966934"/>
              <a:gd name="connsiteX31" fmla="*/ 1057072 w 4017583"/>
              <a:gd name="connsiteY31" fmla="*/ 525234 h 3966934"/>
              <a:gd name="connsiteX32" fmla="*/ 1082472 w 4017583"/>
              <a:gd name="connsiteY32" fmla="*/ 487134 h 3966934"/>
              <a:gd name="connsiteX33" fmla="*/ 1120572 w 4017583"/>
              <a:gd name="connsiteY33" fmla="*/ 436334 h 3966934"/>
              <a:gd name="connsiteX34" fmla="*/ 1260272 w 4017583"/>
              <a:gd name="connsiteY34" fmla="*/ 322034 h 3966934"/>
              <a:gd name="connsiteX35" fmla="*/ 1311072 w 4017583"/>
              <a:gd name="connsiteY35" fmla="*/ 271234 h 3966934"/>
              <a:gd name="connsiteX36" fmla="*/ 1450772 w 4017583"/>
              <a:gd name="connsiteY36" fmla="*/ 207734 h 3966934"/>
              <a:gd name="connsiteX37" fmla="*/ 1552372 w 4017583"/>
              <a:gd name="connsiteY37" fmla="*/ 169634 h 3966934"/>
              <a:gd name="connsiteX38" fmla="*/ 1590472 w 4017583"/>
              <a:gd name="connsiteY38" fmla="*/ 144234 h 3966934"/>
              <a:gd name="connsiteX39" fmla="*/ 1704772 w 4017583"/>
              <a:gd name="connsiteY39" fmla="*/ 106134 h 3966934"/>
              <a:gd name="connsiteX40" fmla="*/ 1958772 w 4017583"/>
              <a:gd name="connsiteY40" fmla="*/ 68034 h 3966934"/>
              <a:gd name="connsiteX41" fmla="*/ 2263572 w 4017583"/>
              <a:gd name="connsiteY41" fmla="*/ 42634 h 3966934"/>
              <a:gd name="connsiteX42" fmla="*/ 2352472 w 4017583"/>
              <a:gd name="connsiteY42" fmla="*/ 17234 h 3966934"/>
              <a:gd name="connsiteX43" fmla="*/ 2403272 w 4017583"/>
              <a:gd name="connsiteY43" fmla="*/ 4534 h 3966934"/>
              <a:gd name="connsiteX44" fmla="*/ 2885872 w 4017583"/>
              <a:gd name="connsiteY44" fmla="*/ 29934 h 3966934"/>
              <a:gd name="connsiteX45" fmla="*/ 2974772 w 4017583"/>
              <a:gd name="connsiteY45" fmla="*/ 106134 h 3966934"/>
              <a:gd name="connsiteX46" fmla="*/ 3063672 w 4017583"/>
              <a:gd name="connsiteY46" fmla="*/ 182334 h 3966934"/>
              <a:gd name="connsiteX47" fmla="*/ 3165272 w 4017583"/>
              <a:gd name="connsiteY47" fmla="*/ 334734 h 3966934"/>
              <a:gd name="connsiteX48" fmla="*/ 3241472 w 4017583"/>
              <a:gd name="connsiteY48" fmla="*/ 461734 h 3966934"/>
              <a:gd name="connsiteX49" fmla="*/ 3304972 w 4017583"/>
              <a:gd name="connsiteY49" fmla="*/ 576034 h 3966934"/>
              <a:gd name="connsiteX50" fmla="*/ 3330372 w 4017583"/>
              <a:gd name="connsiteY50" fmla="*/ 626834 h 3966934"/>
              <a:gd name="connsiteX51" fmla="*/ 3381172 w 4017583"/>
              <a:gd name="connsiteY51" fmla="*/ 703034 h 3966934"/>
              <a:gd name="connsiteX52" fmla="*/ 3419272 w 4017583"/>
              <a:gd name="connsiteY52" fmla="*/ 791934 h 3966934"/>
              <a:gd name="connsiteX53" fmla="*/ 3444672 w 4017583"/>
              <a:gd name="connsiteY53" fmla="*/ 830034 h 3966934"/>
              <a:gd name="connsiteX54" fmla="*/ 3495472 w 4017583"/>
              <a:gd name="connsiteY54" fmla="*/ 931634 h 3966934"/>
              <a:gd name="connsiteX55" fmla="*/ 3558972 w 4017583"/>
              <a:gd name="connsiteY55" fmla="*/ 1020534 h 3966934"/>
              <a:gd name="connsiteX56" fmla="*/ 3571672 w 4017583"/>
              <a:gd name="connsiteY56" fmla="*/ 1096734 h 3966934"/>
              <a:gd name="connsiteX57" fmla="*/ 3597072 w 4017583"/>
              <a:gd name="connsiteY57" fmla="*/ 1134834 h 3966934"/>
              <a:gd name="connsiteX58" fmla="*/ 3622472 w 4017583"/>
              <a:gd name="connsiteY58" fmla="*/ 1211034 h 3966934"/>
              <a:gd name="connsiteX59" fmla="*/ 3647872 w 4017583"/>
              <a:gd name="connsiteY59" fmla="*/ 1261834 h 3966934"/>
              <a:gd name="connsiteX60" fmla="*/ 3673272 w 4017583"/>
              <a:gd name="connsiteY60" fmla="*/ 1338034 h 3966934"/>
              <a:gd name="connsiteX61" fmla="*/ 3685972 w 4017583"/>
              <a:gd name="connsiteY61" fmla="*/ 1388834 h 3966934"/>
              <a:gd name="connsiteX62" fmla="*/ 3724072 w 4017583"/>
              <a:gd name="connsiteY62" fmla="*/ 1477734 h 3966934"/>
              <a:gd name="connsiteX63" fmla="*/ 3736772 w 4017583"/>
              <a:gd name="connsiteY63" fmla="*/ 1528534 h 3966934"/>
              <a:gd name="connsiteX64" fmla="*/ 3762172 w 4017583"/>
              <a:gd name="connsiteY64" fmla="*/ 1617434 h 3966934"/>
              <a:gd name="connsiteX65" fmla="*/ 3800272 w 4017583"/>
              <a:gd name="connsiteY65" fmla="*/ 1744434 h 3966934"/>
              <a:gd name="connsiteX66" fmla="*/ 3825672 w 4017583"/>
              <a:gd name="connsiteY66" fmla="*/ 1884134 h 3966934"/>
              <a:gd name="connsiteX67" fmla="*/ 3838372 w 4017583"/>
              <a:gd name="connsiteY67" fmla="*/ 1947634 h 3966934"/>
              <a:gd name="connsiteX68" fmla="*/ 3863772 w 4017583"/>
              <a:gd name="connsiteY68" fmla="*/ 2011134 h 3966934"/>
              <a:gd name="connsiteX69" fmla="*/ 3876472 w 4017583"/>
              <a:gd name="connsiteY69" fmla="*/ 2100034 h 3966934"/>
              <a:gd name="connsiteX70" fmla="*/ 3914572 w 4017583"/>
              <a:gd name="connsiteY70" fmla="*/ 2303234 h 3966934"/>
              <a:gd name="connsiteX71" fmla="*/ 3927272 w 4017583"/>
              <a:gd name="connsiteY71" fmla="*/ 2341334 h 3966934"/>
              <a:gd name="connsiteX72" fmla="*/ 3952672 w 4017583"/>
              <a:gd name="connsiteY72" fmla="*/ 2430234 h 3966934"/>
              <a:gd name="connsiteX73" fmla="*/ 3965372 w 4017583"/>
              <a:gd name="connsiteY73" fmla="*/ 2544534 h 3966934"/>
              <a:gd name="connsiteX74" fmla="*/ 3990772 w 4017583"/>
              <a:gd name="connsiteY74" fmla="*/ 2811234 h 3966934"/>
              <a:gd name="connsiteX75" fmla="*/ 4016172 w 4017583"/>
              <a:gd name="connsiteY75" fmla="*/ 3484334 h 3966934"/>
              <a:gd name="connsiteX76" fmla="*/ 4016172 w 4017583"/>
              <a:gd name="connsiteY76" fmla="*/ 3687534 h 396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017583" h="3966934">
                <a:moveTo>
                  <a:pt x="168072" y="3966934"/>
                </a:moveTo>
                <a:cubicBezTo>
                  <a:pt x="0" y="3328262"/>
                  <a:pt x="93190" y="3768744"/>
                  <a:pt x="117272" y="2468334"/>
                </a:cubicBezTo>
                <a:cubicBezTo>
                  <a:pt x="118046" y="2426560"/>
                  <a:pt x="126983" y="2350302"/>
                  <a:pt x="142672" y="2303234"/>
                </a:cubicBezTo>
                <a:cubicBezTo>
                  <a:pt x="149881" y="2281607"/>
                  <a:pt x="160281" y="2261159"/>
                  <a:pt x="168072" y="2239734"/>
                </a:cubicBezTo>
                <a:cubicBezTo>
                  <a:pt x="177222" y="2214572"/>
                  <a:pt x="185005" y="2188934"/>
                  <a:pt x="193472" y="2163534"/>
                </a:cubicBezTo>
                <a:cubicBezTo>
                  <a:pt x="197705" y="2150834"/>
                  <a:pt x="198746" y="2136573"/>
                  <a:pt x="206172" y="2125434"/>
                </a:cubicBezTo>
                <a:cubicBezTo>
                  <a:pt x="214639" y="2112734"/>
                  <a:pt x="224746" y="2100986"/>
                  <a:pt x="231572" y="2087334"/>
                </a:cubicBezTo>
                <a:cubicBezTo>
                  <a:pt x="261125" y="2028227"/>
                  <a:pt x="222877" y="2060606"/>
                  <a:pt x="269672" y="1985734"/>
                </a:cubicBezTo>
                <a:cubicBezTo>
                  <a:pt x="279191" y="1970504"/>
                  <a:pt x="295072" y="1960334"/>
                  <a:pt x="307772" y="1947634"/>
                </a:cubicBezTo>
                <a:cubicBezTo>
                  <a:pt x="312005" y="1934934"/>
                  <a:pt x="314932" y="1921721"/>
                  <a:pt x="320472" y="1909534"/>
                </a:cubicBezTo>
                <a:cubicBezTo>
                  <a:pt x="336140" y="1875064"/>
                  <a:pt x="359298" y="1843855"/>
                  <a:pt x="371272" y="1807934"/>
                </a:cubicBezTo>
                <a:cubicBezTo>
                  <a:pt x="375505" y="1795234"/>
                  <a:pt x="380294" y="1782706"/>
                  <a:pt x="383972" y="1769834"/>
                </a:cubicBezTo>
                <a:cubicBezTo>
                  <a:pt x="388767" y="1753051"/>
                  <a:pt x="388866" y="1734646"/>
                  <a:pt x="396672" y="1719034"/>
                </a:cubicBezTo>
                <a:cubicBezTo>
                  <a:pt x="406138" y="1700102"/>
                  <a:pt x="422072" y="1685167"/>
                  <a:pt x="434772" y="1668234"/>
                </a:cubicBezTo>
                <a:cubicBezTo>
                  <a:pt x="447118" y="1631197"/>
                  <a:pt x="450453" y="1615205"/>
                  <a:pt x="472872" y="1579334"/>
                </a:cubicBezTo>
                <a:cubicBezTo>
                  <a:pt x="484090" y="1561385"/>
                  <a:pt x="498272" y="1545467"/>
                  <a:pt x="510972" y="1528534"/>
                </a:cubicBezTo>
                <a:cubicBezTo>
                  <a:pt x="540756" y="1439183"/>
                  <a:pt x="501992" y="1549488"/>
                  <a:pt x="549072" y="1439634"/>
                </a:cubicBezTo>
                <a:cubicBezTo>
                  <a:pt x="554345" y="1427329"/>
                  <a:pt x="555785" y="1413508"/>
                  <a:pt x="561772" y="1401534"/>
                </a:cubicBezTo>
                <a:cubicBezTo>
                  <a:pt x="568598" y="1387882"/>
                  <a:pt x="579172" y="1376433"/>
                  <a:pt x="587172" y="1363434"/>
                </a:cubicBezTo>
                <a:cubicBezTo>
                  <a:pt x="613046" y="1321389"/>
                  <a:pt x="663372" y="1236434"/>
                  <a:pt x="663372" y="1236434"/>
                </a:cubicBezTo>
                <a:cubicBezTo>
                  <a:pt x="667605" y="1219501"/>
                  <a:pt x="669943" y="1201977"/>
                  <a:pt x="676072" y="1185634"/>
                </a:cubicBezTo>
                <a:cubicBezTo>
                  <a:pt x="709470" y="1096573"/>
                  <a:pt x="690026" y="1170427"/>
                  <a:pt x="726872" y="1096734"/>
                </a:cubicBezTo>
                <a:cubicBezTo>
                  <a:pt x="737067" y="1076344"/>
                  <a:pt x="740190" y="1052566"/>
                  <a:pt x="752272" y="1033234"/>
                </a:cubicBezTo>
                <a:cubicBezTo>
                  <a:pt x="822490" y="920885"/>
                  <a:pt x="762286" y="1064006"/>
                  <a:pt x="815772" y="957034"/>
                </a:cubicBezTo>
                <a:cubicBezTo>
                  <a:pt x="821759" y="945060"/>
                  <a:pt x="822485" y="930908"/>
                  <a:pt x="828472" y="918934"/>
                </a:cubicBezTo>
                <a:cubicBezTo>
                  <a:pt x="835298" y="905282"/>
                  <a:pt x="847046" y="894486"/>
                  <a:pt x="853872" y="880834"/>
                </a:cubicBezTo>
                <a:cubicBezTo>
                  <a:pt x="859859" y="868860"/>
                  <a:pt x="860585" y="854708"/>
                  <a:pt x="866572" y="842734"/>
                </a:cubicBezTo>
                <a:cubicBezTo>
                  <a:pt x="873398" y="829082"/>
                  <a:pt x="883882" y="817577"/>
                  <a:pt x="891972" y="804634"/>
                </a:cubicBezTo>
                <a:cubicBezTo>
                  <a:pt x="905055" y="783702"/>
                  <a:pt x="917372" y="762301"/>
                  <a:pt x="930072" y="741134"/>
                </a:cubicBezTo>
                <a:cubicBezTo>
                  <a:pt x="934305" y="724201"/>
                  <a:pt x="936290" y="706540"/>
                  <a:pt x="942772" y="690334"/>
                </a:cubicBezTo>
                <a:cubicBezTo>
                  <a:pt x="963254" y="639130"/>
                  <a:pt x="984021" y="604111"/>
                  <a:pt x="1018972" y="563334"/>
                </a:cubicBezTo>
                <a:cubicBezTo>
                  <a:pt x="1030661" y="549697"/>
                  <a:pt x="1045574" y="539032"/>
                  <a:pt x="1057072" y="525234"/>
                </a:cubicBezTo>
                <a:cubicBezTo>
                  <a:pt x="1066843" y="513508"/>
                  <a:pt x="1073600" y="499554"/>
                  <a:pt x="1082472" y="487134"/>
                </a:cubicBezTo>
                <a:cubicBezTo>
                  <a:pt x="1094775" y="469910"/>
                  <a:pt x="1106797" y="452405"/>
                  <a:pt x="1120572" y="436334"/>
                </a:cubicBezTo>
                <a:cubicBezTo>
                  <a:pt x="1194374" y="350232"/>
                  <a:pt x="1130709" y="451597"/>
                  <a:pt x="1260272" y="322034"/>
                </a:cubicBezTo>
                <a:cubicBezTo>
                  <a:pt x="1277205" y="305101"/>
                  <a:pt x="1291147" y="284518"/>
                  <a:pt x="1311072" y="271234"/>
                </a:cubicBezTo>
                <a:cubicBezTo>
                  <a:pt x="1520435" y="131659"/>
                  <a:pt x="1342884" y="261678"/>
                  <a:pt x="1450772" y="207734"/>
                </a:cubicBezTo>
                <a:cubicBezTo>
                  <a:pt x="1537977" y="164131"/>
                  <a:pt x="1429860" y="194136"/>
                  <a:pt x="1552372" y="169634"/>
                </a:cubicBezTo>
                <a:cubicBezTo>
                  <a:pt x="1565072" y="161167"/>
                  <a:pt x="1576820" y="151060"/>
                  <a:pt x="1590472" y="144234"/>
                </a:cubicBezTo>
                <a:cubicBezTo>
                  <a:pt x="1622457" y="128241"/>
                  <a:pt x="1668392" y="112197"/>
                  <a:pt x="1704772" y="106134"/>
                </a:cubicBezTo>
                <a:cubicBezTo>
                  <a:pt x="1789221" y="92059"/>
                  <a:pt x="1873410" y="74600"/>
                  <a:pt x="1958772" y="68034"/>
                </a:cubicBezTo>
                <a:cubicBezTo>
                  <a:pt x="2170493" y="51748"/>
                  <a:pt x="2068903" y="60331"/>
                  <a:pt x="2263572" y="42634"/>
                </a:cubicBezTo>
                <a:lnTo>
                  <a:pt x="2352472" y="17234"/>
                </a:lnTo>
                <a:cubicBezTo>
                  <a:pt x="2369311" y="12641"/>
                  <a:pt x="2385822" y="4119"/>
                  <a:pt x="2403272" y="4534"/>
                </a:cubicBezTo>
                <a:cubicBezTo>
                  <a:pt x="2564316" y="8368"/>
                  <a:pt x="2725005" y="21467"/>
                  <a:pt x="2885872" y="29934"/>
                </a:cubicBezTo>
                <a:cubicBezTo>
                  <a:pt x="3034427" y="141350"/>
                  <a:pt x="2850949" y="0"/>
                  <a:pt x="2974772" y="106134"/>
                </a:cubicBezTo>
                <a:cubicBezTo>
                  <a:pt x="3088817" y="203887"/>
                  <a:pt x="2969132" y="87794"/>
                  <a:pt x="3063672" y="182334"/>
                </a:cubicBezTo>
                <a:cubicBezTo>
                  <a:pt x="3101640" y="296239"/>
                  <a:pt x="3032080" y="101649"/>
                  <a:pt x="3165272" y="334734"/>
                </a:cubicBezTo>
                <a:cubicBezTo>
                  <a:pt x="3223645" y="436886"/>
                  <a:pt x="3197140" y="395236"/>
                  <a:pt x="3241472" y="461734"/>
                </a:cubicBezTo>
                <a:cubicBezTo>
                  <a:pt x="3264720" y="554724"/>
                  <a:pt x="3237098" y="474223"/>
                  <a:pt x="3304972" y="576034"/>
                </a:cubicBezTo>
                <a:cubicBezTo>
                  <a:pt x="3315474" y="591786"/>
                  <a:pt x="3320632" y="610600"/>
                  <a:pt x="3330372" y="626834"/>
                </a:cubicBezTo>
                <a:cubicBezTo>
                  <a:pt x="3346078" y="653011"/>
                  <a:pt x="3366699" y="676156"/>
                  <a:pt x="3381172" y="703034"/>
                </a:cubicBezTo>
                <a:cubicBezTo>
                  <a:pt x="3396457" y="731420"/>
                  <a:pt x="3404854" y="763098"/>
                  <a:pt x="3419272" y="791934"/>
                </a:cubicBezTo>
                <a:cubicBezTo>
                  <a:pt x="3426098" y="805586"/>
                  <a:pt x="3437363" y="816634"/>
                  <a:pt x="3444672" y="830034"/>
                </a:cubicBezTo>
                <a:cubicBezTo>
                  <a:pt x="3462803" y="863275"/>
                  <a:pt x="3472754" y="901343"/>
                  <a:pt x="3495472" y="931634"/>
                </a:cubicBezTo>
                <a:cubicBezTo>
                  <a:pt x="3542730" y="994645"/>
                  <a:pt x="3521831" y="964822"/>
                  <a:pt x="3558972" y="1020534"/>
                </a:cubicBezTo>
                <a:cubicBezTo>
                  <a:pt x="3563205" y="1045934"/>
                  <a:pt x="3563529" y="1072305"/>
                  <a:pt x="3571672" y="1096734"/>
                </a:cubicBezTo>
                <a:cubicBezTo>
                  <a:pt x="3576499" y="1111214"/>
                  <a:pt x="3590873" y="1120886"/>
                  <a:pt x="3597072" y="1134834"/>
                </a:cubicBezTo>
                <a:cubicBezTo>
                  <a:pt x="3607946" y="1159300"/>
                  <a:pt x="3612528" y="1186175"/>
                  <a:pt x="3622472" y="1211034"/>
                </a:cubicBezTo>
                <a:cubicBezTo>
                  <a:pt x="3629503" y="1228612"/>
                  <a:pt x="3640841" y="1244256"/>
                  <a:pt x="3647872" y="1261834"/>
                </a:cubicBezTo>
                <a:cubicBezTo>
                  <a:pt x="3657816" y="1286693"/>
                  <a:pt x="3665579" y="1312389"/>
                  <a:pt x="3673272" y="1338034"/>
                </a:cubicBezTo>
                <a:cubicBezTo>
                  <a:pt x="3678288" y="1354752"/>
                  <a:pt x="3680007" y="1372430"/>
                  <a:pt x="3685972" y="1388834"/>
                </a:cubicBezTo>
                <a:cubicBezTo>
                  <a:pt x="3696990" y="1419133"/>
                  <a:pt x="3713054" y="1447435"/>
                  <a:pt x="3724072" y="1477734"/>
                </a:cubicBezTo>
                <a:cubicBezTo>
                  <a:pt x="3730037" y="1494138"/>
                  <a:pt x="3731977" y="1511751"/>
                  <a:pt x="3736772" y="1528534"/>
                </a:cubicBezTo>
                <a:cubicBezTo>
                  <a:pt x="3750374" y="1576139"/>
                  <a:pt x="3752246" y="1562843"/>
                  <a:pt x="3762172" y="1617434"/>
                </a:cubicBezTo>
                <a:cubicBezTo>
                  <a:pt x="3782603" y="1729802"/>
                  <a:pt x="3755426" y="1677166"/>
                  <a:pt x="3800272" y="1744434"/>
                </a:cubicBezTo>
                <a:cubicBezTo>
                  <a:pt x="3822287" y="1898537"/>
                  <a:pt x="3801720" y="1776349"/>
                  <a:pt x="3825672" y="1884134"/>
                </a:cubicBezTo>
                <a:cubicBezTo>
                  <a:pt x="3830355" y="1905206"/>
                  <a:pt x="3832169" y="1926959"/>
                  <a:pt x="3838372" y="1947634"/>
                </a:cubicBezTo>
                <a:cubicBezTo>
                  <a:pt x="3844923" y="1969470"/>
                  <a:pt x="3855305" y="1989967"/>
                  <a:pt x="3863772" y="2011134"/>
                </a:cubicBezTo>
                <a:cubicBezTo>
                  <a:pt x="3868005" y="2040767"/>
                  <a:pt x="3871920" y="2070448"/>
                  <a:pt x="3876472" y="2100034"/>
                </a:cubicBezTo>
                <a:cubicBezTo>
                  <a:pt x="3886112" y="2162696"/>
                  <a:pt x="3901151" y="2245075"/>
                  <a:pt x="3914572" y="2303234"/>
                </a:cubicBezTo>
                <a:cubicBezTo>
                  <a:pt x="3917582" y="2316278"/>
                  <a:pt x="3923594" y="2328462"/>
                  <a:pt x="3927272" y="2341334"/>
                </a:cubicBezTo>
                <a:cubicBezTo>
                  <a:pt x="3959166" y="2452962"/>
                  <a:pt x="3922222" y="2338883"/>
                  <a:pt x="3952672" y="2430234"/>
                </a:cubicBezTo>
                <a:cubicBezTo>
                  <a:pt x="3956905" y="2468334"/>
                  <a:pt x="3962540" y="2506304"/>
                  <a:pt x="3965372" y="2544534"/>
                </a:cubicBezTo>
                <a:cubicBezTo>
                  <a:pt x="3984576" y="2803784"/>
                  <a:pt x="3952928" y="2697701"/>
                  <a:pt x="3990772" y="2811234"/>
                </a:cubicBezTo>
                <a:cubicBezTo>
                  <a:pt x="4003895" y="3086813"/>
                  <a:pt x="4009865" y="3181616"/>
                  <a:pt x="4016172" y="3484334"/>
                </a:cubicBezTo>
                <a:cubicBezTo>
                  <a:pt x="4017583" y="3552053"/>
                  <a:pt x="4016172" y="3619801"/>
                  <a:pt x="4016172" y="3687534"/>
                </a:cubicBezTo>
              </a:path>
            </a:pathLst>
          </a:cu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 Box 4"/>
          <p:cNvSpPr txBox="1">
            <a:spLocks noChangeArrowheads="1"/>
          </p:cNvSpPr>
          <p:nvPr/>
        </p:nvSpPr>
        <p:spPr bwMode="auto">
          <a:xfrm>
            <a:off x="76200" y="5257800"/>
            <a:ext cx="9144000" cy="584775"/>
          </a:xfrm>
          <a:prstGeom prst="rect">
            <a:avLst/>
          </a:prstGeom>
          <a:noFill/>
          <a:ln w="9525">
            <a:noFill/>
            <a:miter lim="800000"/>
            <a:headEnd/>
            <a:tailEnd/>
          </a:ln>
        </p:spPr>
        <p:txBody>
          <a:bodyPr wrap="square">
            <a:spAutoFit/>
          </a:bodyPr>
          <a:lstStyle/>
          <a:p>
            <a:pPr marL="342900" indent="-342900">
              <a:spcBef>
                <a:spcPct val="50000"/>
              </a:spcBef>
            </a:pPr>
            <a:r>
              <a:rPr lang="en-US" altLang="zh-CN" sz="3200" b="1" dirty="0" smtClean="0">
                <a:solidFill>
                  <a:schemeClr val="tx2"/>
                </a:solidFill>
              </a:rPr>
              <a:t> </a:t>
            </a:r>
            <a:r>
              <a:rPr lang="zh-CN" altLang="en-US" sz="3200" b="1" dirty="0">
                <a:solidFill>
                  <a:srgbClr val="FF0000"/>
                </a:solidFill>
              </a:rPr>
              <a:t>十进制 </a:t>
            </a:r>
            <a:r>
              <a:rPr lang="en-US" altLang="zh-CN" sz="3200" b="1" dirty="0">
                <a:solidFill>
                  <a:srgbClr val="FF0000"/>
                </a:solidFill>
              </a:rPr>
              <a:t>Decimal → </a:t>
            </a:r>
            <a:r>
              <a:rPr lang="zh-CN" altLang="en-US" sz="3200" b="1" dirty="0" smtClean="0">
                <a:solidFill>
                  <a:srgbClr val="FF0000"/>
                </a:solidFill>
              </a:rPr>
              <a:t>十六进</a:t>
            </a:r>
            <a:r>
              <a:rPr lang="zh-CN" altLang="en-US" sz="3200" b="1" dirty="0">
                <a:solidFill>
                  <a:srgbClr val="FF0000"/>
                </a:solidFill>
              </a:rPr>
              <a:t>制 </a:t>
            </a:r>
            <a:r>
              <a:rPr lang="en-US" altLang="zh-CN" sz="3200" b="1" dirty="0" smtClean="0">
                <a:solidFill>
                  <a:srgbClr val="FF0000"/>
                </a:solidFill>
              </a:rPr>
              <a:t>Hexadecimal </a:t>
            </a:r>
            <a:endParaRPr lang="en-US" altLang="zh-CN" sz="3200" b="1" dirty="0">
              <a:solidFill>
                <a:srgbClr val="FF0000"/>
              </a:solidFill>
            </a:endParaRPr>
          </a:p>
        </p:txBody>
      </p:sp>
      <p:sp>
        <p:nvSpPr>
          <p:cNvPr id="14" name="矩形 13"/>
          <p:cNvSpPr/>
          <p:nvPr/>
        </p:nvSpPr>
        <p:spPr>
          <a:xfrm>
            <a:off x="0" y="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FFFF00"/>
                </a:solidFill>
              </a:rPr>
              <a:t>转换</a:t>
            </a:r>
            <a:endParaRPr lang="zh-CN" altLang="en-US" sz="3200" b="1" dirty="0">
              <a:solidFill>
                <a:srgbClr val="FFFF00"/>
              </a:solidFill>
            </a:endParaRPr>
          </a:p>
        </p:txBody>
      </p:sp>
      <p:sp>
        <p:nvSpPr>
          <p:cNvPr id="15" name="Text Box 4"/>
          <p:cNvSpPr txBox="1">
            <a:spLocks noChangeArrowheads="1"/>
          </p:cNvSpPr>
          <p:nvPr/>
        </p:nvSpPr>
        <p:spPr bwMode="auto">
          <a:xfrm>
            <a:off x="533400" y="6044625"/>
            <a:ext cx="9144000" cy="584775"/>
          </a:xfrm>
          <a:prstGeom prst="rect">
            <a:avLst/>
          </a:prstGeom>
          <a:noFill/>
          <a:ln w="9525">
            <a:noFill/>
            <a:miter lim="800000"/>
            <a:headEnd/>
            <a:tailEnd/>
          </a:ln>
        </p:spPr>
        <p:txBody>
          <a:bodyPr wrap="square">
            <a:spAutoFit/>
          </a:bodyPr>
          <a:lstStyle/>
          <a:p>
            <a:pPr marL="342900" indent="-342900">
              <a:spcBef>
                <a:spcPct val="50000"/>
              </a:spcBef>
            </a:pPr>
            <a:r>
              <a:rPr lang="zh-CN" altLang="en-US" sz="3200" b="1" dirty="0" smtClean="0">
                <a:solidFill>
                  <a:srgbClr val="FF0000"/>
                </a:solidFill>
              </a:rPr>
              <a:t>二进制 </a:t>
            </a:r>
            <a:r>
              <a:rPr lang="en-US" altLang="zh-CN" sz="3200" b="1" dirty="0" smtClean="0">
                <a:solidFill>
                  <a:srgbClr val="FF0000"/>
                </a:solidFill>
              </a:rPr>
              <a:t>Binary → </a:t>
            </a:r>
            <a:r>
              <a:rPr lang="zh-CN" altLang="en-US" sz="3200" b="1" dirty="0" smtClean="0">
                <a:solidFill>
                  <a:srgbClr val="FF0000"/>
                </a:solidFill>
              </a:rPr>
              <a:t>十六进</a:t>
            </a:r>
            <a:r>
              <a:rPr lang="zh-CN" altLang="en-US" sz="3200" b="1" dirty="0">
                <a:solidFill>
                  <a:srgbClr val="FF0000"/>
                </a:solidFill>
              </a:rPr>
              <a:t>制 </a:t>
            </a:r>
            <a:r>
              <a:rPr lang="en-US" altLang="zh-CN" sz="3200" b="1" dirty="0" smtClean="0">
                <a:solidFill>
                  <a:srgbClr val="FF0000"/>
                </a:solidFill>
              </a:rPr>
              <a:t>Hexadecimal </a:t>
            </a:r>
            <a:endParaRPr lang="en-US" altLang="zh-CN" sz="3200"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600" y="68580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smtClean="0">
                <a:solidFill>
                  <a:srgbClr val="FFFF00"/>
                </a:solidFill>
              </a:rPr>
              <a:t>表示：</a:t>
            </a:r>
            <a:r>
              <a:rPr lang="en-US" altLang="zh-CN" sz="3200" b="1" dirty="0" smtClean="0">
                <a:solidFill>
                  <a:srgbClr val="FFFF00"/>
                </a:solidFill>
              </a:rPr>
              <a:t>14-15</a:t>
            </a:r>
            <a:r>
              <a:rPr lang="zh-CN" altLang="en-US" sz="3200" b="1" dirty="0" smtClean="0">
                <a:solidFill>
                  <a:srgbClr val="FFFF00"/>
                </a:solidFill>
              </a:rPr>
              <a:t>页，定点小数、整数、浮点数</a:t>
            </a:r>
            <a:endParaRPr lang="zh-CN" altLang="en-US" sz="3200" b="1" dirty="0">
              <a:solidFill>
                <a:srgbClr val="FFFF00"/>
              </a:solidFill>
            </a:endParaRPr>
          </a:p>
        </p:txBody>
      </p:sp>
      <p:sp>
        <p:nvSpPr>
          <p:cNvPr id="6" name="矩形 5"/>
          <p:cNvSpPr/>
          <p:nvPr/>
        </p:nvSpPr>
        <p:spPr>
          <a:xfrm>
            <a:off x="304800" y="1905000"/>
            <a:ext cx="861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smtClean="0">
                <a:solidFill>
                  <a:srgbClr val="FFFF00"/>
                </a:solidFill>
              </a:rPr>
              <a:t>编码：</a:t>
            </a:r>
            <a:r>
              <a:rPr lang="en-US" altLang="zh-CN" sz="3200" b="1" dirty="0" smtClean="0">
                <a:solidFill>
                  <a:srgbClr val="FFFF00"/>
                </a:solidFill>
              </a:rPr>
              <a:t>BCD</a:t>
            </a:r>
            <a:r>
              <a:rPr lang="zh-CN" altLang="en-US" sz="3200" b="1" dirty="0" smtClean="0">
                <a:solidFill>
                  <a:srgbClr val="FFFF00"/>
                </a:solidFill>
              </a:rPr>
              <a:t>码，</a:t>
            </a:r>
            <a:r>
              <a:rPr lang="zh-CN" altLang="en-US" sz="3200" b="1" smtClean="0">
                <a:solidFill>
                  <a:srgbClr val="FFFF00"/>
                </a:solidFill>
              </a:rPr>
              <a:t>转换，存储，</a:t>
            </a:r>
            <a:r>
              <a:rPr lang="en-US" altLang="zh-CN" sz="3200" b="1" smtClean="0">
                <a:solidFill>
                  <a:srgbClr val="FFFF00"/>
                </a:solidFill>
              </a:rPr>
              <a:t>16-17</a:t>
            </a:r>
            <a:r>
              <a:rPr lang="zh-CN" altLang="en-US" sz="3200" b="1" dirty="0" smtClean="0">
                <a:solidFill>
                  <a:srgbClr val="FFFF00"/>
                </a:solidFill>
              </a:rPr>
              <a:t>页</a:t>
            </a:r>
            <a:endParaRPr lang="zh-CN" altLang="en-US" sz="3200" b="1" dirty="0">
              <a:solidFill>
                <a:srgbClr val="FFFF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116013" y="546100"/>
            <a:ext cx="7148512" cy="909638"/>
          </a:xfrm>
          <a:solidFill>
            <a:schemeClr val="accent1"/>
          </a:solidFill>
        </p:spPr>
        <p:txBody>
          <a:bodyPr/>
          <a:lstStyle/>
          <a:p>
            <a:r>
              <a:rPr lang="en-US" altLang="zh-CN" sz="3800" smtClean="0">
                <a:solidFill>
                  <a:schemeClr val="tx1"/>
                </a:solidFill>
                <a:latin typeface="长城行楷体" pitchFamily="49" charset="-122"/>
                <a:ea typeface="长城行楷体" pitchFamily="49" charset="-122"/>
              </a:rPr>
              <a:t>8</a:t>
            </a:r>
            <a:r>
              <a:rPr lang="zh-CN" altLang="en-US" sz="3800" smtClean="0">
                <a:solidFill>
                  <a:schemeClr val="tx1"/>
                </a:solidFill>
                <a:latin typeface="长城行楷体" pitchFamily="49" charset="-122"/>
                <a:ea typeface="长城行楷体" pitchFamily="49" charset="-122"/>
              </a:rPr>
              <a:t>位机器数表示的真值</a:t>
            </a:r>
            <a:endParaRPr lang="zh-CN" altLang="en-US" smtClean="0">
              <a:solidFill>
                <a:schemeClr val="tx1"/>
              </a:solidFill>
              <a:latin typeface="宋体" pitchFamily="2" charset="-122"/>
            </a:endParaRPr>
          </a:p>
        </p:txBody>
      </p:sp>
      <p:graphicFrame>
        <p:nvGraphicFramePr>
          <p:cNvPr id="5122" name="Object 3"/>
          <p:cNvGraphicFramePr>
            <a:graphicFrameLocks noChangeAspect="1"/>
          </p:cNvGraphicFramePr>
          <p:nvPr>
            <p:ph type="tbl" idx="1"/>
          </p:nvPr>
        </p:nvGraphicFramePr>
        <p:xfrm>
          <a:off x="900113" y="1554163"/>
          <a:ext cx="7777162" cy="4770437"/>
        </p:xfrm>
        <a:graphic>
          <a:graphicData uri="http://schemas.openxmlformats.org/presentationml/2006/ole">
            <p:oleObj spid="_x0000_s1026" name="文档" r:id="rId4" imgW="7175943" imgH="4402062" progId="Word.Document.8">
              <p:embed/>
            </p:oleObj>
          </a:graphicData>
        </a:graphic>
      </p:graphicFrame>
      <p:sp>
        <p:nvSpPr>
          <p:cNvPr id="222212" name="Rectangle 4"/>
          <p:cNvSpPr>
            <a:spLocks noChangeArrowheads="1"/>
          </p:cNvSpPr>
          <p:nvPr/>
        </p:nvSpPr>
        <p:spPr bwMode="auto">
          <a:xfrm>
            <a:off x="5364163" y="2778125"/>
            <a:ext cx="838200" cy="304800"/>
          </a:xfrm>
          <a:prstGeom prst="rect">
            <a:avLst/>
          </a:prstGeom>
          <a:noFill/>
          <a:ln w="19050">
            <a:solidFill>
              <a:schemeClr val="bg1"/>
            </a:solidFill>
            <a:miter lim="800000"/>
            <a:headEnd/>
            <a:tailEnd/>
          </a:ln>
        </p:spPr>
        <p:txBody>
          <a:bodyPr wrap="none" anchor="ctr"/>
          <a:lstStyle/>
          <a:p>
            <a:endParaRPr lang="zh-CN" altLang="en-US"/>
          </a:p>
        </p:txBody>
      </p:sp>
      <p:sp>
        <p:nvSpPr>
          <p:cNvPr id="222213" name="Rectangle 5"/>
          <p:cNvSpPr>
            <a:spLocks noChangeArrowheads="1"/>
          </p:cNvSpPr>
          <p:nvPr/>
        </p:nvSpPr>
        <p:spPr bwMode="auto">
          <a:xfrm>
            <a:off x="5364163" y="4362450"/>
            <a:ext cx="838200" cy="304800"/>
          </a:xfrm>
          <a:prstGeom prst="rect">
            <a:avLst/>
          </a:prstGeom>
          <a:noFill/>
          <a:ln w="19050">
            <a:solidFill>
              <a:schemeClr val="bg1"/>
            </a:solidFill>
            <a:miter lim="800000"/>
            <a:headEnd/>
            <a:tailEnd/>
          </a:ln>
        </p:spPr>
        <p:txBody>
          <a:bodyPr wrap="none" anchor="ctr"/>
          <a:lstStyle/>
          <a:p>
            <a:endParaRPr lang="zh-CN" altLang="en-US"/>
          </a:p>
        </p:txBody>
      </p:sp>
      <p:sp>
        <p:nvSpPr>
          <p:cNvPr id="222214" name="Rectangle 6"/>
          <p:cNvSpPr>
            <a:spLocks noChangeArrowheads="1"/>
          </p:cNvSpPr>
          <p:nvPr/>
        </p:nvSpPr>
        <p:spPr bwMode="auto">
          <a:xfrm>
            <a:off x="6443663" y="2778125"/>
            <a:ext cx="838200" cy="304800"/>
          </a:xfrm>
          <a:prstGeom prst="rect">
            <a:avLst/>
          </a:prstGeom>
          <a:noFill/>
          <a:ln w="19050">
            <a:solidFill>
              <a:schemeClr val="bg1"/>
            </a:solidFill>
            <a:miter lim="800000"/>
            <a:headEnd/>
            <a:tailEnd/>
          </a:ln>
        </p:spPr>
        <p:txBody>
          <a:bodyPr wrap="none" anchor="ctr"/>
          <a:lstStyle/>
          <a:p>
            <a:endParaRPr lang="zh-CN" altLang="en-US"/>
          </a:p>
        </p:txBody>
      </p:sp>
      <p:sp>
        <p:nvSpPr>
          <p:cNvPr id="222215" name="Rectangle 7"/>
          <p:cNvSpPr>
            <a:spLocks noChangeArrowheads="1"/>
          </p:cNvSpPr>
          <p:nvPr/>
        </p:nvSpPr>
        <p:spPr bwMode="auto">
          <a:xfrm>
            <a:off x="6443663" y="4362450"/>
            <a:ext cx="838200" cy="304800"/>
          </a:xfrm>
          <a:prstGeom prst="rect">
            <a:avLst/>
          </a:prstGeom>
          <a:noFill/>
          <a:ln w="19050">
            <a:solidFill>
              <a:schemeClr val="bg1"/>
            </a:solidFill>
            <a:miter lim="800000"/>
            <a:headEnd/>
            <a:tailEnd/>
          </a:ln>
        </p:spPr>
        <p:txBody>
          <a:bodyPr wrap="none" anchor="ctr"/>
          <a:lstStyle/>
          <a:p>
            <a:endParaRPr lang="zh-CN" altLang="en-US"/>
          </a:p>
        </p:txBody>
      </p:sp>
      <p:sp>
        <p:nvSpPr>
          <p:cNvPr id="222216" name="Rectangle 8"/>
          <p:cNvSpPr>
            <a:spLocks noChangeArrowheads="1"/>
          </p:cNvSpPr>
          <p:nvPr/>
        </p:nvSpPr>
        <p:spPr bwMode="auto">
          <a:xfrm>
            <a:off x="7524750" y="2778125"/>
            <a:ext cx="838200" cy="304800"/>
          </a:xfrm>
          <a:prstGeom prst="rect">
            <a:avLst/>
          </a:prstGeom>
          <a:noFill/>
          <a:ln w="19050">
            <a:solidFill>
              <a:schemeClr val="bg1"/>
            </a:solidFill>
            <a:miter lim="800000"/>
            <a:headEnd/>
            <a:tailEnd/>
          </a:ln>
        </p:spPr>
        <p:txBody>
          <a:bodyPr wrap="none" anchor="ctr"/>
          <a:lstStyle/>
          <a:p>
            <a:endParaRPr lang="zh-CN" altLang="en-US"/>
          </a:p>
        </p:txBody>
      </p:sp>
      <p:sp>
        <p:nvSpPr>
          <p:cNvPr id="222217" name="Rectangle 9"/>
          <p:cNvSpPr>
            <a:spLocks noChangeArrowheads="1"/>
          </p:cNvSpPr>
          <p:nvPr/>
        </p:nvSpPr>
        <p:spPr bwMode="auto">
          <a:xfrm>
            <a:off x="7451725" y="4362450"/>
            <a:ext cx="863600" cy="304800"/>
          </a:xfrm>
          <a:prstGeom prst="rect">
            <a:avLst/>
          </a:prstGeom>
          <a:noFill/>
          <a:ln w="19050">
            <a:solidFill>
              <a:schemeClr val="bg1"/>
            </a:solidFill>
            <a:miter lim="800000"/>
            <a:headEnd/>
            <a:tailEnd/>
          </a:ln>
        </p:spPr>
        <p:txBody>
          <a:bodyPr wrap="none" anchor="ctr"/>
          <a:lstStyle/>
          <a:p>
            <a:endParaRPr lang="zh-CN" altLang="en-US"/>
          </a:p>
        </p:txBody>
      </p:sp>
    </p:spTree>
  </p:cSld>
  <p:clrMapOvr>
    <a:masterClrMapping/>
  </p:clrMapOvr>
  <p:transitio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anim calcmode="lin" valueType="num">
                                      <p:cBhvr additive="base">
                                        <p:cTn id="7" dur="500" fill="hold"/>
                                        <p:tgtEl>
                                          <p:spTgt spid="222212"/>
                                        </p:tgtEl>
                                        <p:attrNameLst>
                                          <p:attrName>ppt_x</p:attrName>
                                        </p:attrNameLst>
                                      </p:cBhvr>
                                      <p:tavLst>
                                        <p:tav tm="0">
                                          <p:val>
                                            <p:strVal val="0-#ppt_w/2"/>
                                          </p:val>
                                        </p:tav>
                                        <p:tav tm="100000">
                                          <p:val>
                                            <p:strVal val="#ppt_x"/>
                                          </p:val>
                                        </p:tav>
                                      </p:tavLst>
                                    </p:anim>
                                    <p:anim calcmode="lin" valueType="num">
                                      <p:cBhvr additive="base">
                                        <p:cTn id="8" dur="500" fill="hold"/>
                                        <p:tgtEl>
                                          <p:spTgt spid="2222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2213"/>
                                        </p:tgtEl>
                                        <p:attrNameLst>
                                          <p:attrName>style.visibility</p:attrName>
                                        </p:attrNameLst>
                                      </p:cBhvr>
                                      <p:to>
                                        <p:strVal val="visible"/>
                                      </p:to>
                                    </p:set>
                                    <p:anim calcmode="lin" valueType="num">
                                      <p:cBhvr additive="base">
                                        <p:cTn id="13" dur="500" fill="hold"/>
                                        <p:tgtEl>
                                          <p:spTgt spid="222213"/>
                                        </p:tgtEl>
                                        <p:attrNameLst>
                                          <p:attrName>ppt_x</p:attrName>
                                        </p:attrNameLst>
                                      </p:cBhvr>
                                      <p:tavLst>
                                        <p:tav tm="0">
                                          <p:val>
                                            <p:strVal val="0-#ppt_w/2"/>
                                          </p:val>
                                        </p:tav>
                                        <p:tav tm="100000">
                                          <p:val>
                                            <p:strVal val="#ppt_x"/>
                                          </p:val>
                                        </p:tav>
                                      </p:tavLst>
                                    </p:anim>
                                    <p:anim calcmode="lin" valueType="num">
                                      <p:cBhvr additive="base">
                                        <p:cTn id="14" dur="500" fill="hold"/>
                                        <p:tgtEl>
                                          <p:spTgt spid="2222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2214"/>
                                        </p:tgtEl>
                                        <p:attrNameLst>
                                          <p:attrName>style.visibility</p:attrName>
                                        </p:attrNameLst>
                                      </p:cBhvr>
                                      <p:to>
                                        <p:strVal val="visible"/>
                                      </p:to>
                                    </p:set>
                                    <p:anim calcmode="lin" valueType="num">
                                      <p:cBhvr additive="base">
                                        <p:cTn id="19" dur="500" fill="hold"/>
                                        <p:tgtEl>
                                          <p:spTgt spid="222214"/>
                                        </p:tgtEl>
                                        <p:attrNameLst>
                                          <p:attrName>ppt_x</p:attrName>
                                        </p:attrNameLst>
                                      </p:cBhvr>
                                      <p:tavLst>
                                        <p:tav tm="0">
                                          <p:val>
                                            <p:strVal val="0-#ppt_w/2"/>
                                          </p:val>
                                        </p:tav>
                                        <p:tav tm="100000">
                                          <p:val>
                                            <p:strVal val="#ppt_x"/>
                                          </p:val>
                                        </p:tav>
                                      </p:tavLst>
                                    </p:anim>
                                    <p:anim calcmode="lin" valueType="num">
                                      <p:cBhvr additive="base">
                                        <p:cTn id="20" dur="500" fill="hold"/>
                                        <p:tgtEl>
                                          <p:spTgt spid="2222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2215"/>
                                        </p:tgtEl>
                                        <p:attrNameLst>
                                          <p:attrName>style.visibility</p:attrName>
                                        </p:attrNameLst>
                                      </p:cBhvr>
                                      <p:to>
                                        <p:strVal val="visible"/>
                                      </p:to>
                                    </p:set>
                                    <p:anim calcmode="lin" valueType="num">
                                      <p:cBhvr additive="base">
                                        <p:cTn id="25" dur="500" fill="hold"/>
                                        <p:tgtEl>
                                          <p:spTgt spid="222215"/>
                                        </p:tgtEl>
                                        <p:attrNameLst>
                                          <p:attrName>ppt_x</p:attrName>
                                        </p:attrNameLst>
                                      </p:cBhvr>
                                      <p:tavLst>
                                        <p:tav tm="0">
                                          <p:val>
                                            <p:strVal val="0-#ppt_w/2"/>
                                          </p:val>
                                        </p:tav>
                                        <p:tav tm="100000">
                                          <p:val>
                                            <p:strVal val="#ppt_x"/>
                                          </p:val>
                                        </p:tav>
                                      </p:tavLst>
                                    </p:anim>
                                    <p:anim calcmode="lin" valueType="num">
                                      <p:cBhvr additive="base">
                                        <p:cTn id="26" dur="500" fill="hold"/>
                                        <p:tgtEl>
                                          <p:spTgt spid="2222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2216"/>
                                        </p:tgtEl>
                                        <p:attrNameLst>
                                          <p:attrName>style.visibility</p:attrName>
                                        </p:attrNameLst>
                                      </p:cBhvr>
                                      <p:to>
                                        <p:strVal val="visible"/>
                                      </p:to>
                                    </p:set>
                                    <p:anim calcmode="lin" valueType="num">
                                      <p:cBhvr additive="base">
                                        <p:cTn id="31" dur="500" fill="hold"/>
                                        <p:tgtEl>
                                          <p:spTgt spid="222216"/>
                                        </p:tgtEl>
                                        <p:attrNameLst>
                                          <p:attrName>ppt_x</p:attrName>
                                        </p:attrNameLst>
                                      </p:cBhvr>
                                      <p:tavLst>
                                        <p:tav tm="0">
                                          <p:val>
                                            <p:strVal val="0-#ppt_w/2"/>
                                          </p:val>
                                        </p:tav>
                                        <p:tav tm="100000">
                                          <p:val>
                                            <p:strVal val="#ppt_x"/>
                                          </p:val>
                                        </p:tav>
                                      </p:tavLst>
                                    </p:anim>
                                    <p:anim calcmode="lin" valueType="num">
                                      <p:cBhvr additive="base">
                                        <p:cTn id="32" dur="500" fill="hold"/>
                                        <p:tgtEl>
                                          <p:spTgt spid="22221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2217"/>
                                        </p:tgtEl>
                                        <p:attrNameLst>
                                          <p:attrName>style.visibility</p:attrName>
                                        </p:attrNameLst>
                                      </p:cBhvr>
                                      <p:to>
                                        <p:strVal val="visible"/>
                                      </p:to>
                                    </p:set>
                                    <p:anim calcmode="lin" valueType="num">
                                      <p:cBhvr additive="base">
                                        <p:cTn id="37" dur="500" fill="hold"/>
                                        <p:tgtEl>
                                          <p:spTgt spid="222217"/>
                                        </p:tgtEl>
                                        <p:attrNameLst>
                                          <p:attrName>ppt_x</p:attrName>
                                        </p:attrNameLst>
                                      </p:cBhvr>
                                      <p:tavLst>
                                        <p:tav tm="0">
                                          <p:val>
                                            <p:strVal val="0-#ppt_w/2"/>
                                          </p:val>
                                        </p:tav>
                                        <p:tav tm="100000">
                                          <p:val>
                                            <p:strVal val="#ppt_x"/>
                                          </p:val>
                                        </p:tav>
                                      </p:tavLst>
                                    </p:anim>
                                    <p:anim calcmode="lin" valueType="num">
                                      <p:cBhvr additive="base">
                                        <p:cTn id="38" dur="500" fill="hold"/>
                                        <p:tgtEl>
                                          <p:spTgt spid="222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animBg="1"/>
      <p:bldP spid="222213" grpId="0" animBg="1"/>
      <p:bldP spid="222214" grpId="0" animBg="1"/>
      <p:bldP spid="222215" grpId="0" animBg="1"/>
      <p:bldP spid="222216" grpId="0" animBg="1"/>
      <p:bldP spid="2222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533400" y="381000"/>
            <a:ext cx="7793037" cy="9116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6000" b="0" i="0" u="sng" strike="noStrike" kern="0" cap="none" spc="0" normalizeH="0" baseline="0" noProof="0" dirty="0" smtClean="0">
                <a:ln>
                  <a:noFill/>
                </a:ln>
                <a:solidFill>
                  <a:srgbClr val="800000"/>
                </a:solidFill>
                <a:effectLst/>
                <a:uLnTx/>
                <a:uFillTx/>
                <a:latin typeface="Tahoma"/>
                <a:ea typeface="隶书"/>
                <a:cs typeface="+mj-cs"/>
              </a:rPr>
              <a:t>教学计划（专业）</a:t>
            </a:r>
          </a:p>
        </p:txBody>
      </p:sp>
      <p:sp>
        <p:nvSpPr>
          <p:cNvPr id="10" name="内容占位符 2"/>
          <p:cNvSpPr txBox="1">
            <a:spLocks/>
          </p:cNvSpPr>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0"/>
              </a:spcBef>
              <a:spcAft>
                <a:spcPct val="5000"/>
              </a:spcAft>
              <a:buClrTx/>
              <a:buSzTx/>
              <a:buFont typeface="Wingdings"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1</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章 基础概述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2</a:t>
            </a:r>
            <a:r>
              <a:rPr kumimoji="0" lang="zh-CN" altLang="en-US" sz="2400" b="0" i="0" u="none" strike="noStrike" kern="0" cap="none" spc="0" normalizeH="0" baseline="0" noProof="0" dirty="0" smtClean="0">
                <a:ln>
                  <a:noFill/>
                </a:ln>
                <a:solidFill>
                  <a:srgbClr val="000000"/>
                </a:solidFill>
                <a:effectLst/>
                <a:uLnTx/>
                <a:uFillTx/>
                <a:latin typeface="Tahoma"/>
                <a:ea typeface="隶书" pitchFamily="49" charset="-122"/>
                <a:cs typeface="+mn-cs"/>
              </a:rPr>
              <a:t>学时</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endParaRPr>
          </a:p>
          <a:p>
            <a:pPr marL="342900" marR="0" lvl="0" indent="-342900" algn="l" defTabSz="914400" rtl="0" eaLnBrk="0" fontAlgn="base" latinLnBrk="0" hangingPunct="0">
              <a:lnSpc>
                <a:spcPct val="100000"/>
              </a:lnSpc>
              <a:spcBef>
                <a:spcPct val="0"/>
              </a:spcBef>
              <a:spcAft>
                <a:spcPct val="5000"/>
              </a:spcAft>
              <a:buClrTx/>
              <a:buSzTx/>
              <a:buFont typeface="Wingdings"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2</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章 </a:t>
            </a:r>
            <a:r>
              <a:rPr kumimoji="0" lang="en-US"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微</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处理器与总线 </a:t>
            </a:r>
            <a:r>
              <a:rPr kumimoji="0" lang="en-US"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  </a:t>
            </a:r>
            <a:r>
              <a:rPr kumimoji="0" lang="en-US"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 6</a:t>
            </a:r>
            <a:r>
              <a:rPr kumimoji="0" lang="zh-CN" altLang="en-US" sz="2400" b="0" i="0" u="none" strike="noStrike" kern="0" cap="none" spc="0" normalizeH="0" baseline="0" noProof="0" dirty="0" smtClean="0">
                <a:ln>
                  <a:noFill/>
                </a:ln>
                <a:solidFill>
                  <a:srgbClr val="000000"/>
                </a:solidFill>
                <a:effectLst/>
                <a:uLnTx/>
                <a:uFillTx/>
                <a:latin typeface="Tahoma"/>
                <a:ea typeface="隶书" pitchFamily="49" charset="-122"/>
                <a:cs typeface="+mn-cs"/>
              </a:rPr>
              <a:t>学时</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endParaRPr>
          </a:p>
          <a:p>
            <a:pPr marL="342900" marR="0" lvl="0" indent="-342900" algn="l" defTabSz="914400" rtl="0" eaLnBrk="0" fontAlgn="base" latinLnBrk="0" hangingPunct="0">
              <a:lnSpc>
                <a:spcPct val="100000"/>
              </a:lnSpc>
              <a:spcBef>
                <a:spcPct val="0"/>
              </a:spcBef>
              <a:spcAft>
                <a:spcPct val="5000"/>
              </a:spcAft>
              <a:buClrTx/>
              <a:buSzTx/>
              <a:buFont typeface="Wingdings"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3</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章 指令系统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10</a:t>
            </a:r>
            <a:r>
              <a:rPr kumimoji="0" lang="zh-CN" altLang="en-US" sz="2400" b="0" i="0" u="none" strike="noStrike" kern="0" cap="none" spc="0" normalizeH="0" baseline="0" noProof="0" dirty="0" smtClean="0">
                <a:ln>
                  <a:noFill/>
                </a:ln>
                <a:solidFill>
                  <a:srgbClr val="000000"/>
                </a:solidFill>
                <a:effectLst/>
                <a:uLnTx/>
                <a:uFillTx/>
                <a:latin typeface="Tahoma"/>
                <a:ea typeface="隶书" pitchFamily="49" charset="-122"/>
                <a:cs typeface="+mn-cs"/>
              </a:rPr>
              <a:t>学时</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endParaRPr>
          </a:p>
          <a:p>
            <a:pPr marL="342900" marR="0" lvl="0" indent="-342900" algn="l" defTabSz="914400" rtl="0" eaLnBrk="0" fontAlgn="base" latinLnBrk="0" hangingPunct="0">
              <a:lnSpc>
                <a:spcPct val="100000"/>
              </a:lnSpc>
              <a:spcBef>
                <a:spcPct val="0"/>
              </a:spcBef>
              <a:spcAft>
                <a:spcPct val="5000"/>
              </a:spcAft>
              <a:buClrTx/>
              <a:buSzTx/>
              <a:buFont typeface="Wingdings"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4</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章 汇编语言程序设计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8</a:t>
            </a:r>
            <a:r>
              <a:rPr kumimoji="0" lang="zh-CN" altLang="en-US" sz="2400" b="0" i="0" u="none" strike="noStrike" kern="0" cap="none" spc="0" normalizeH="0" baseline="0" noProof="0" dirty="0" smtClean="0">
                <a:ln>
                  <a:noFill/>
                </a:ln>
                <a:solidFill>
                  <a:srgbClr val="000000"/>
                </a:solidFill>
                <a:effectLst/>
                <a:uLnTx/>
                <a:uFillTx/>
                <a:latin typeface="Tahoma"/>
                <a:ea typeface="隶书" pitchFamily="49" charset="-122"/>
                <a:cs typeface="+mn-cs"/>
              </a:rPr>
              <a:t>学时</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endParaRPr>
          </a:p>
          <a:p>
            <a:pPr marL="342900" marR="0" lvl="0" indent="-342900" algn="l" defTabSz="914400" rtl="0" eaLnBrk="0" fontAlgn="base" latinLnBrk="0" hangingPunct="0">
              <a:lnSpc>
                <a:spcPct val="100000"/>
              </a:lnSpc>
              <a:spcBef>
                <a:spcPct val="0"/>
              </a:spcBef>
              <a:spcAft>
                <a:spcPct val="5000"/>
              </a:spcAft>
              <a:buClrTx/>
              <a:buSzTx/>
              <a:buFont typeface="Wingdings"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5</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章 存储器系统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4</a:t>
            </a:r>
            <a:r>
              <a:rPr kumimoji="0" lang="zh-CN" altLang="en-US" sz="2400" b="0" i="0" u="none" strike="noStrike" kern="0" cap="none" spc="0" normalizeH="0" baseline="0" noProof="0" dirty="0" smtClean="0">
                <a:ln>
                  <a:noFill/>
                </a:ln>
                <a:solidFill>
                  <a:srgbClr val="000000"/>
                </a:solidFill>
                <a:effectLst/>
                <a:uLnTx/>
                <a:uFillTx/>
                <a:latin typeface="Tahoma"/>
                <a:ea typeface="隶书" pitchFamily="49" charset="-122"/>
                <a:cs typeface="+mn-cs"/>
              </a:rPr>
              <a:t>学时</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endParaRPr>
          </a:p>
          <a:p>
            <a:pPr marL="342900" marR="0" lvl="0" indent="-342900" algn="l" defTabSz="914400" rtl="0" eaLnBrk="0" fontAlgn="base" latinLnBrk="0" hangingPunct="0">
              <a:lnSpc>
                <a:spcPct val="100000"/>
              </a:lnSpc>
              <a:spcBef>
                <a:spcPct val="0"/>
              </a:spcBef>
              <a:spcAft>
                <a:spcPct val="5000"/>
              </a:spcAft>
              <a:buClrTx/>
              <a:buSzTx/>
              <a:buFont typeface="Wingdings"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6</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章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I/O</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接口与中断技术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8</a:t>
            </a:r>
            <a:r>
              <a:rPr kumimoji="0" lang="zh-CN" altLang="en-US" sz="2400" b="0" i="0" u="none" strike="noStrike" kern="0" cap="none" spc="0" normalizeH="0" baseline="0" noProof="0" dirty="0" smtClean="0">
                <a:ln>
                  <a:noFill/>
                </a:ln>
                <a:solidFill>
                  <a:srgbClr val="000000"/>
                </a:solidFill>
                <a:effectLst/>
                <a:uLnTx/>
                <a:uFillTx/>
                <a:latin typeface="Tahoma"/>
                <a:ea typeface="隶书" pitchFamily="49" charset="-122"/>
                <a:cs typeface="+mn-cs"/>
              </a:rPr>
              <a:t>学时</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endParaRPr>
          </a:p>
          <a:p>
            <a:pPr marL="342900" marR="0" lvl="0" indent="-342900" algn="l" defTabSz="914400" rtl="0" eaLnBrk="0" fontAlgn="base" latinLnBrk="0" hangingPunct="0">
              <a:lnSpc>
                <a:spcPct val="100000"/>
              </a:lnSpc>
              <a:spcBef>
                <a:spcPct val="0"/>
              </a:spcBef>
              <a:spcAft>
                <a:spcPct val="5000"/>
              </a:spcAft>
              <a:buClrTx/>
              <a:buSzTx/>
              <a:buFont typeface="Wingdings"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7</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章 常用数字接口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6</a:t>
            </a:r>
            <a:r>
              <a:rPr kumimoji="0" lang="zh-CN" altLang="en-US" sz="2400" b="0" i="0" u="none" strike="noStrike" kern="0" cap="none" spc="0" normalizeH="0" baseline="0" noProof="0" dirty="0" smtClean="0">
                <a:ln>
                  <a:noFill/>
                </a:ln>
                <a:solidFill>
                  <a:srgbClr val="000000"/>
                </a:solidFill>
                <a:effectLst/>
                <a:uLnTx/>
                <a:uFillTx/>
                <a:latin typeface="Tahoma"/>
                <a:ea typeface="隶书" pitchFamily="49" charset="-122"/>
                <a:cs typeface="+mn-cs"/>
              </a:rPr>
              <a:t>学时</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endParaRPr>
          </a:p>
          <a:p>
            <a:pPr marL="342900" marR="0" lvl="0" indent="-342900" algn="l" defTabSz="914400" rtl="0" eaLnBrk="0" fontAlgn="base" latinLnBrk="0" hangingPunct="0">
              <a:lnSpc>
                <a:spcPct val="100000"/>
              </a:lnSpc>
              <a:spcBef>
                <a:spcPct val="0"/>
              </a:spcBef>
              <a:spcAft>
                <a:spcPct val="5000"/>
              </a:spcAft>
              <a:buClrTx/>
              <a:buSzTx/>
              <a:buFont typeface="Wingdings"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8</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章 模拟量的输入输出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楷体_GB2312"/>
                <a:cs typeface="+mn-cs"/>
              </a:rPr>
              <a:t>2</a:t>
            </a:r>
            <a:r>
              <a:rPr kumimoji="0" lang="zh-CN" altLang="en-US" sz="2400" b="0" i="0" u="none" strike="noStrike" kern="0" cap="none" spc="0" normalizeH="0" baseline="0" noProof="0" dirty="0" smtClean="0">
                <a:ln>
                  <a:noFill/>
                </a:ln>
                <a:solidFill>
                  <a:srgbClr val="000000"/>
                </a:solidFill>
                <a:effectLst/>
                <a:uLnTx/>
                <a:uFillTx/>
                <a:latin typeface="Tahoma"/>
                <a:ea typeface="隶书" pitchFamily="49" charset="-122"/>
                <a:cs typeface="+mn-cs"/>
              </a:rPr>
              <a:t>学时</a:t>
            </a:r>
            <a:endParaRPr kumimoji="0" lang="zh-CN" altLang="en-US" sz="2800" b="1" i="0" u="none" strike="noStrike" kern="0" cap="none" spc="0" normalizeH="0" baseline="0" noProof="0" dirty="0" smtClean="0">
              <a:ln>
                <a:noFill/>
              </a:ln>
              <a:solidFill>
                <a:srgbClr val="000000"/>
              </a:solidFill>
              <a:effectLst/>
              <a:uLnTx/>
              <a:uFillTx/>
              <a:latin typeface="Tahoma"/>
              <a:ea typeface="楷体_GB2312"/>
              <a:cs typeface="+mn-cs"/>
            </a:endParaRPr>
          </a:p>
        </p:txBody>
      </p:sp>
      <p:sp>
        <p:nvSpPr>
          <p:cNvPr id="4" name="矩形 3"/>
          <p:cNvSpPr/>
          <p:nvPr/>
        </p:nvSpPr>
        <p:spPr>
          <a:xfrm>
            <a:off x="1219200" y="5695146"/>
            <a:ext cx="5867400" cy="630942"/>
          </a:xfrm>
          <a:prstGeom prst="rect">
            <a:avLst/>
          </a:prstGeom>
        </p:spPr>
        <p:txBody>
          <a:bodyPr wrap="square">
            <a:spAutoFit/>
          </a:bodyPr>
          <a:lstStyle/>
          <a:p>
            <a:pPr marL="342900" lvl="0" indent="-342900" eaLnBrk="0" hangingPunct="0">
              <a:lnSpc>
                <a:spcPct val="125000"/>
              </a:lnSpc>
              <a:spcAft>
                <a:spcPct val="5000"/>
              </a:spcAft>
            </a:pPr>
            <a:r>
              <a:rPr lang="zh-CN" altLang="en-US" sz="2800" b="1" kern="0" dirty="0" smtClean="0">
                <a:solidFill>
                  <a:srgbClr val="FF0000"/>
                </a:solidFill>
                <a:latin typeface="Times New Roman" pitchFamily="18" charset="0"/>
                <a:ea typeface="楷体_GB2312"/>
              </a:rPr>
              <a:t>课程总结                                   </a:t>
            </a:r>
            <a:r>
              <a:rPr lang="en-US" altLang="zh-CN" sz="2800" b="1" kern="0" dirty="0" smtClean="0">
                <a:solidFill>
                  <a:srgbClr val="FF0000"/>
                </a:solidFill>
                <a:latin typeface="Times New Roman" pitchFamily="18" charset="0"/>
                <a:ea typeface="楷体_GB2312"/>
              </a:rPr>
              <a:t>2</a:t>
            </a:r>
            <a:r>
              <a:rPr lang="zh-CN" altLang="en-US" sz="2800" kern="0" dirty="0" smtClean="0">
                <a:solidFill>
                  <a:srgbClr val="FF0000"/>
                </a:solidFill>
                <a:latin typeface="Tahoma"/>
                <a:ea typeface="隶书" pitchFamily="49" charset="-122"/>
              </a:rPr>
              <a:t>学时</a:t>
            </a:r>
            <a:endParaRPr lang="zh-CN" altLang="en-US" sz="2800" b="1" kern="0" dirty="0" smtClean="0">
              <a:solidFill>
                <a:srgbClr val="FF0000"/>
              </a:solidFill>
              <a:latin typeface="Times New Roman" pitchFamily="18" charset="0"/>
              <a:ea typeface="楷体_GB231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 y="3124200"/>
            <a:ext cx="8763000" cy="799258"/>
          </a:xfrm>
          <a:prstGeom prst="rect">
            <a:avLst/>
          </a:prstGeom>
        </p:spPr>
        <p:txBody>
          <a:bodyPr wrap="square">
            <a:spAutoFit/>
          </a:bodyPr>
          <a:lstStyle/>
          <a:p>
            <a:pPr>
              <a:lnSpc>
                <a:spcPct val="200000"/>
              </a:lnSpc>
            </a:pPr>
            <a:r>
              <a:rPr lang="zh-CN" altLang="zh-CN" sz="2800" b="1" dirty="0" smtClean="0">
                <a:solidFill>
                  <a:schemeClr val="tx2"/>
                </a:solidFill>
                <a:latin typeface="黑体" pitchFamily="49" charset="-122"/>
                <a:ea typeface="黑体" pitchFamily="49" charset="-122"/>
              </a:rPr>
              <a:t>总成绩</a:t>
            </a:r>
            <a:r>
              <a:rPr lang="en-US" altLang="zh-CN" sz="2800" b="1" dirty="0" smtClean="0">
                <a:solidFill>
                  <a:schemeClr val="tx2"/>
                </a:solidFill>
                <a:latin typeface="黑体" pitchFamily="49" charset="-122"/>
                <a:ea typeface="黑体" pitchFamily="49" charset="-122"/>
              </a:rPr>
              <a:t>=</a:t>
            </a:r>
            <a:r>
              <a:rPr lang="zh-CN" altLang="zh-CN" sz="2800" b="1" dirty="0" smtClean="0">
                <a:solidFill>
                  <a:schemeClr val="tx2"/>
                </a:solidFill>
                <a:latin typeface="黑体" pitchFamily="49" charset="-122"/>
                <a:ea typeface="黑体" pitchFamily="49" charset="-122"/>
              </a:rPr>
              <a:t>考试（</a:t>
            </a:r>
            <a:r>
              <a:rPr lang="en-US" altLang="zh-CN" sz="2800" b="1" dirty="0" smtClean="0">
                <a:solidFill>
                  <a:schemeClr val="tx2"/>
                </a:solidFill>
                <a:latin typeface="黑体" pitchFamily="49" charset="-122"/>
                <a:ea typeface="黑体" pitchFamily="49" charset="-122"/>
              </a:rPr>
              <a:t>60</a:t>
            </a:r>
            <a:r>
              <a:rPr lang="zh-CN" altLang="zh-CN" sz="2800" b="1" dirty="0" smtClean="0">
                <a:solidFill>
                  <a:schemeClr val="tx2"/>
                </a:solidFill>
                <a:latin typeface="黑体" pitchFamily="49" charset="-122"/>
                <a:ea typeface="黑体" pitchFamily="49" charset="-122"/>
              </a:rPr>
              <a:t>％）＋平时</a:t>
            </a:r>
            <a:r>
              <a:rPr lang="en-US" altLang="zh-CN" sz="2800" b="1" dirty="0" smtClean="0">
                <a:solidFill>
                  <a:schemeClr val="tx2"/>
                </a:solidFill>
                <a:latin typeface="黑体" pitchFamily="49" charset="-122"/>
                <a:ea typeface="黑体" pitchFamily="49" charset="-122"/>
              </a:rPr>
              <a:t>( 20 </a:t>
            </a:r>
            <a:r>
              <a:rPr lang="zh-CN" altLang="zh-CN" sz="2800" b="1" dirty="0" smtClean="0">
                <a:solidFill>
                  <a:schemeClr val="tx2"/>
                </a:solidFill>
                <a:latin typeface="黑体" pitchFamily="49" charset="-122"/>
                <a:ea typeface="黑体" pitchFamily="49" charset="-122"/>
              </a:rPr>
              <a:t>％</a:t>
            </a:r>
            <a:r>
              <a:rPr lang="en-US" altLang="zh-CN" sz="2800" b="1" dirty="0" smtClean="0">
                <a:solidFill>
                  <a:schemeClr val="tx2"/>
                </a:solidFill>
                <a:latin typeface="黑体" pitchFamily="49" charset="-122"/>
                <a:ea typeface="黑体" pitchFamily="49" charset="-122"/>
              </a:rPr>
              <a:t>)</a:t>
            </a:r>
            <a:r>
              <a:rPr lang="zh-CN" altLang="zh-CN" sz="2800" b="1" dirty="0" smtClean="0">
                <a:solidFill>
                  <a:schemeClr val="tx2"/>
                </a:solidFill>
                <a:latin typeface="黑体" pitchFamily="49" charset="-122"/>
                <a:ea typeface="黑体" pitchFamily="49" charset="-122"/>
              </a:rPr>
              <a:t>＋实验（</a:t>
            </a:r>
            <a:r>
              <a:rPr lang="en-US" altLang="zh-CN" sz="2800" b="1" dirty="0" smtClean="0">
                <a:solidFill>
                  <a:schemeClr val="tx2"/>
                </a:solidFill>
                <a:latin typeface="黑体" pitchFamily="49" charset="-122"/>
                <a:ea typeface="黑体" pitchFamily="49" charset="-122"/>
              </a:rPr>
              <a:t>20 </a:t>
            </a:r>
            <a:r>
              <a:rPr lang="zh-CN" altLang="zh-CN" sz="2800" b="1" dirty="0" smtClean="0">
                <a:solidFill>
                  <a:schemeClr val="tx2"/>
                </a:solidFill>
                <a:latin typeface="黑体" pitchFamily="49" charset="-122"/>
                <a:ea typeface="黑体" pitchFamily="49" charset="-122"/>
              </a:rPr>
              <a:t>％）</a:t>
            </a:r>
            <a:endParaRPr lang="zh-CN" altLang="en-US" sz="2800" b="1" dirty="0">
              <a:solidFill>
                <a:schemeClr val="tx2"/>
              </a:solidFill>
              <a:latin typeface="黑体" pitchFamily="49" charset="-122"/>
              <a:ea typeface="黑体" pitchFamily="49" charset="-122"/>
            </a:endParaRPr>
          </a:p>
        </p:txBody>
      </p:sp>
      <p:sp>
        <p:nvSpPr>
          <p:cNvPr id="3" name="矩形 2"/>
          <p:cNvSpPr/>
          <p:nvPr/>
        </p:nvSpPr>
        <p:spPr>
          <a:xfrm>
            <a:off x="228600" y="0"/>
            <a:ext cx="5181600" cy="1938992"/>
          </a:xfrm>
          <a:prstGeom prst="rect">
            <a:avLst/>
          </a:prstGeom>
        </p:spPr>
        <p:txBody>
          <a:bodyPr wrap="square">
            <a:spAutoFit/>
          </a:bodyPr>
          <a:lstStyle/>
          <a:p>
            <a:pPr>
              <a:lnSpc>
                <a:spcPct val="200000"/>
              </a:lnSpc>
            </a:pPr>
            <a:r>
              <a:rPr lang="zh-CN" altLang="zh-CN" sz="6000" u="sng" kern="0" dirty="0" smtClean="0">
                <a:solidFill>
                  <a:srgbClr val="800000"/>
                </a:solidFill>
                <a:latin typeface="Tahoma"/>
                <a:ea typeface="隶书"/>
                <a:cs typeface="+mj-cs"/>
              </a:rPr>
              <a:t>成绩评定方法：</a:t>
            </a:r>
            <a:endParaRPr lang="en-US" altLang="zh-CN" sz="6000" u="sng" kern="0" dirty="0" smtClean="0">
              <a:solidFill>
                <a:srgbClr val="800000"/>
              </a:solidFill>
              <a:latin typeface="Tahoma"/>
              <a:ea typeface="隶书"/>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ChangeArrowheads="1"/>
          </p:cNvSpPr>
          <p:nvPr/>
        </p:nvSpPr>
        <p:spPr bwMode="auto">
          <a:xfrm>
            <a:off x="533400" y="914400"/>
            <a:ext cx="8001000" cy="903288"/>
          </a:xfrm>
          <a:prstGeom prst="rect">
            <a:avLst/>
          </a:prstGeom>
          <a:noFill/>
          <a:ln w="9525">
            <a:noFill/>
            <a:miter lim="800000"/>
            <a:headEnd/>
            <a:tailEnd/>
          </a:ln>
        </p:spPr>
        <p:txBody>
          <a:bodyPr anchor="ctr"/>
          <a:lstStyle/>
          <a:p>
            <a:pPr algn="ctr"/>
            <a:r>
              <a:rPr lang="zh-CN" altLang="en-US" sz="4400" b="1" dirty="0">
                <a:solidFill>
                  <a:srgbClr val="C00000"/>
                </a:solidFill>
                <a:latin typeface="黑体" pitchFamily="49" charset="-122"/>
                <a:ea typeface="黑体" pitchFamily="49" charset="-122"/>
              </a:rPr>
              <a:t>第一章  </a:t>
            </a:r>
            <a:r>
              <a:rPr lang="zh-CN" altLang="en-US" sz="4400" b="1" dirty="0" smtClean="0">
                <a:solidFill>
                  <a:srgbClr val="C00000"/>
                </a:solidFill>
                <a:latin typeface="黑体" pitchFamily="49" charset="-122"/>
                <a:ea typeface="黑体" pitchFamily="49" charset="-122"/>
              </a:rPr>
              <a:t>微型计算机基础概论</a:t>
            </a:r>
            <a:endParaRPr lang="zh-CN" altLang="en-US" sz="4400" b="1" dirty="0">
              <a:solidFill>
                <a:srgbClr val="C00000"/>
              </a:solidFill>
              <a:latin typeface="黑体" pitchFamily="49" charset="-122"/>
              <a:ea typeface="黑体" pitchFamily="49" charset="-122"/>
            </a:endParaRPr>
          </a:p>
        </p:txBody>
      </p:sp>
      <p:sp>
        <p:nvSpPr>
          <p:cNvPr id="6" name="Rectangle 3"/>
          <p:cNvSpPr txBox="1">
            <a:spLocks noChangeArrowheads="1"/>
          </p:cNvSpPr>
          <p:nvPr/>
        </p:nvSpPr>
        <p:spPr bwMode="auto">
          <a:xfrm>
            <a:off x="685800" y="1962150"/>
            <a:ext cx="8207375"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10000"/>
              </a:lnSpc>
              <a:spcBef>
                <a:spcPct val="20000"/>
              </a:spcBef>
              <a:spcAft>
                <a:spcPct val="30000"/>
              </a:spcAft>
              <a:buClr>
                <a:srgbClr val="3333CC"/>
              </a:buClr>
              <a:buSzPct val="60000"/>
              <a:buFont typeface="Wingdings" pitchFamily="2" charset="2"/>
              <a:buChar char="n"/>
              <a:tabLst/>
              <a:defRPr/>
            </a:pPr>
            <a:r>
              <a:rPr kumimoji="0" lang="zh-CN" altLang="en-US" sz="2800" b="1" i="0" u="sng" strike="noStrike" kern="0" cap="none" spc="0" normalizeH="0" baseline="0" noProof="0" dirty="0" smtClean="0">
                <a:ln>
                  <a:noFill/>
                </a:ln>
                <a:solidFill>
                  <a:srgbClr val="333399"/>
                </a:solidFill>
                <a:effectLst/>
                <a:uLnTx/>
                <a:uFillTx/>
                <a:latin typeface="+mn-ea"/>
                <a:ea typeface="楷体_GB2312"/>
                <a:cs typeface="+mn-cs"/>
              </a:rPr>
              <a:t>主要内容</a:t>
            </a:r>
            <a:r>
              <a:rPr kumimoji="0" lang="zh-CN" altLang="en-US" sz="2800" b="1" i="0" u="sng" strike="noStrike" kern="0" cap="none" spc="0" normalizeH="0" baseline="0" noProof="0" dirty="0" smtClean="0">
                <a:ln>
                  <a:noFill/>
                </a:ln>
                <a:solidFill>
                  <a:srgbClr val="333399"/>
                </a:solidFill>
                <a:effectLst/>
                <a:uLnTx/>
                <a:uFillTx/>
                <a:latin typeface="Tahoma"/>
                <a:ea typeface=""/>
                <a:cs typeface="+mn-cs"/>
              </a:rPr>
              <a:t>：</a:t>
            </a:r>
            <a:endParaRPr kumimoji="0" lang="zh-CN" altLang="en-US" sz="2800" b="1" i="0" u="none" strike="noStrike" kern="0" cap="none" spc="0" normalizeH="0" baseline="0" noProof="0" dirty="0" smtClean="0">
              <a:ln>
                <a:noFill/>
              </a:ln>
              <a:solidFill>
                <a:srgbClr val="333399"/>
              </a:solidFill>
              <a:effectLst/>
              <a:uLnTx/>
              <a:uFillTx/>
              <a:latin typeface="Tahoma"/>
              <a:ea typeface="楷体_GB2312"/>
              <a:cs typeface="+mn-cs"/>
            </a:endParaRPr>
          </a:p>
          <a:p>
            <a:pPr marL="742950" marR="0" lvl="1" indent="-285750" algn="l" defTabSz="914400" rtl="0" eaLnBrk="1" fontAlgn="base" latinLnBrk="0" hangingPunct="1">
              <a:lnSpc>
                <a:spcPct val="110000"/>
              </a:lnSpc>
              <a:spcBef>
                <a:spcPct val="20000"/>
              </a:spcBef>
              <a:spcAft>
                <a:spcPct val="5000"/>
              </a:spcAft>
              <a:buClr>
                <a:srgbClr val="FF0000"/>
              </a:buClr>
              <a:buSzPct val="55000"/>
              <a:buFont typeface="Wingdings" pitchFamily="2" charset="2"/>
              <a:buChar char="n"/>
              <a:tabLst/>
              <a:defRPr/>
            </a:pPr>
            <a:r>
              <a:rPr kumimoji="0" lang="zh-CN" altLang="en-US" sz="2400" b="1" i="0" u="none" strike="noStrike" kern="0" cap="none" spc="0" normalizeH="0" baseline="0" noProof="0" dirty="0" smtClean="0">
                <a:ln>
                  <a:noFill/>
                </a:ln>
                <a:solidFill>
                  <a:srgbClr val="000000"/>
                </a:solidFill>
                <a:effectLst/>
                <a:uLnTx/>
                <a:uFillTx/>
                <a:latin typeface="Tahoma"/>
                <a:ea typeface="楷体_GB2312"/>
              </a:rPr>
              <a:t>微机系统的组成</a:t>
            </a:r>
          </a:p>
          <a:p>
            <a:pPr marL="742950" marR="0" lvl="1" indent="-285750" algn="l" defTabSz="914400" rtl="0" eaLnBrk="1" fontAlgn="base" latinLnBrk="0" hangingPunct="1">
              <a:lnSpc>
                <a:spcPct val="110000"/>
              </a:lnSpc>
              <a:spcBef>
                <a:spcPct val="20000"/>
              </a:spcBef>
              <a:spcAft>
                <a:spcPct val="5000"/>
              </a:spcAft>
              <a:buClr>
                <a:srgbClr val="FF0000"/>
              </a:buClr>
              <a:buSzPct val="55000"/>
              <a:buFont typeface="Wingdings" pitchFamily="2" charset="2"/>
              <a:buChar char="n"/>
              <a:tabLst/>
              <a:defRPr/>
            </a:pPr>
            <a:r>
              <a:rPr kumimoji="0" lang="zh-CN" altLang="en-US" sz="2400" b="1" i="0" u="none" strike="noStrike" kern="0" cap="none" spc="0" normalizeH="0" baseline="0" noProof="0" dirty="0" smtClean="0">
                <a:ln>
                  <a:noFill/>
                </a:ln>
                <a:solidFill>
                  <a:srgbClr val="000000"/>
                </a:solidFill>
                <a:effectLst/>
                <a:uLnTx/>
                <a:uFillTx/>
                <a:latin typeface="Tahoma"/>
                <a:ea typeface="楷体_GB2312"/>
              </a:rPr>
              <a:t>计算机中的编码、数制及其转换</a:t>
            </a:r>
          </a:p>
          <a:p>
            <a:pPr marL="742950" marR="0" lvl="1" indent="-285750" algn="l" defTabSz="914400" rtl="0" eaLnBrk="1" fontAlgn="base" latinLnBrk="0" hangingPunct="1">
              <a:lnSpc>
                <a:spcPct val="110000"/>
              </a:lnSpc>
              <a:spcBef>
                <a:spcPct val="20000"/>
              </a:spcBef>
              <a:spcAft>
                <a:spcPct val="5000"/>
              </a:spcAft>
              <a:buClr>
                <a:srgbClr val="FF0000"/>
              </a:buClr>
              <a:buSzPct val="55000"/>
              <a:buFont typeface="Wingdings" pitchFamily="2" charset="2"/>
              <a:buChar char="n"/>
              <a:tabLst/>
              <a:defRPr/>
            </a:pPr>
            <a:r>
              <a:rPr kumimoji="0" lang="zh-CN" altLang="en-US" sz="2400" b="1" i="0" u="none" strike="noStrike" kern="0" cap="none" spc="0" normalizeH="0" baseline="0" noProof="0" dirty="0" smtClean="0">
                <a:ln>
                  <a:noFill/>
                </a:ln>
                <a:solidFill>
                  <a:srgbClr val="000000"/>
                </a:solidFill>
                <a:effectLst/>
                <a:uLnTx/>
                <a:uFillTx/>
                <a:latin typeface="Tahoma"/>
                <a:ea typeface="楷体_GB2312"/>
              </a:rPr>
              <a:t>无符号二进制数的运算</a:t>
            </a:r>
            <a:endParaRPr kumimoji="0" lang="en-US" altLang="zh-CN" sz="2400" b="1" i="0" u="none" strike="noStrike" kern="0" cap="none" spc="0" normalizeH="0" baseline="0" noProof="0" dirty="0" smtClean="0">
              <a:ln>
                <a:noFill/>
              </a:ln>
              <a:solidFill>
                <a:srgbClr val="000000"/>
              </a:solidFill>
              <a:effectLst/>
              <a:uLnTx/>
              <a:uFillTx/>
              <a:latin typeface="Tahoma"/>
              <a:ea typeface="楷体_GB2312"/>
            </a:endParaRPr>
          </a:p>
          <a:p>
            <a:pPr marL="1143000" marR="0" lvl="2" indent="-228600" algn="l" defTabSz="914400" rtl="0" eaLnBrk="1" fontAlgn="base" latinLnBrk="0" hangingPunct="1">
              <a:lnSpc>
                <a:spcPct val="110000"/>
              </a:lnSpc>
              <a:spcBef>
                <a:spcPct val="20000"/>
              </a:spcBef>
              <a:spcAft>
                <a:spcPct val="5000"/>
              </a:spcAft>
              <a:buClr>
                <a:srgbClr val="3333CC"/>
              </a:buClr>
              <a:buSzPct val="50000"/>
              <a:buFont typeface="Wingdings" pitchFamily="2" charset="2"/>
              <a:buChar char="n"/>
              <a:tabLst/>
              <a:defRPr/>
            </a:pPr>
            <a:r>
              <a:rPr kumimoji="0" lang="zh-CN" altLang="en-US" sz="2000" b="1" i="0" u="none" strike="noStrike" kern="0" cap="none" spc="0" normalizeH="0" baseline="0" noProof="0" dirty="0" smtClean="0">
                <a:ln>
                  <a:noFill/>
                </a:ln>
                <a:solidFill>
                  <a:srgbClr val="FF0000"/>
                </a:solidFill>
                <a:effectLst/>
                <a:uLnTx/>
                <a:uFillTx/>
                <a:latin typeface="Tahoma"/>
                <a:ea typeface="楷体_GB2312"/>
              </a:rPr>
              <a:t>算术运算和逻辑运算</a:t>
            </a:r>
            <a:endParaRPr kumimoji="0" lang="en-US" altLang="zh-CN" sz="2000" b="1" i="0" u="none" strike="noStrike" kern="0" cap="none" spc="0" normalizeH="0" baseline="0" noProof="0" dirty="0" smtClean="0">
              <a:ln>
                <a:noFill/>
              </a:ln>
              <a:solidFill>
                <a:srgbClr val="FF0000"/>
              </a:solidFill>
              <a:effectLst/>
              <a:uLnTx/>
              <a:uFillTx/>
              <a:latin typeface="Tahoma"/>
              <a:ea typeface="楷体_GB2312"/>
            </a:endParaRPr>
          </a:p>
          <a:p>
            <a:pPr marL="1143000" marR="0" lvl="2" indent="-228600" algn="l" defTabSz="914400" rtl="0" eaLnBrk="1" fontAlgn="base" latinLnBrk="0" hangingPunct="1">
              <a:lnSpc>
                <a:spcPct val="110000"/>
              </a:lnSpc>
              <a:spcBef>
                <a:spcPct val="20000"/>
              </a:spcBef>
              <a:spcAft>
                <a:spcPct val="5000"/>
              </a:spcAft>
              <a:buClr>
                <a:srgbClr val="3333CC"/>
              </a:buClr>
              <a:buSzPct val="50000"/>
              <a:buFont typeface="Wingdings" pitchFamily="2" charset="2"/>
              <a:buChar char="n"/>
              <a:tabLst/>
              <a:defRPr/>
            </a:pPr>
            <a:r>
              <a:rPr kumimoji="0" lang="zh-CN" altLang="en-US" sz="2000" b="1" i="0" u="none" strike="noStrike" kern="0" cap="none" spc="0" normalizeH="0" baseline="0" noProof="0" dirty="0" smtClean="0">
                <a:ln>
                  <a:noFill/>
                </a:ln>
                <a:solidFill>
                  <a:srgbClr val="FF0000"/>
                </a:solidFill>
                <a:effectLst/>
                <a:uLnTx/>
                <a:uFillTx/>
                <a:latin typeface="Tahoma"/>
                <a:ea typeface="楷体_GB2312"/>
              </a:rPr>
              <a:t>运算中的溢出</a:t>
            </a:r>
          </a:p>
          <a:p>
            <a:pPr marL="742950" marR="0" lvl="1" indent="-285750" algn="l" defTabSz="914400" rtl="0" eaLnBrk="1" fontAlgn="base" latinLnBrk="0" hangingPunct="1">
              <a:lnSpc>
                <a:spcPct val="110000"/>
              </a:lnSpc>
              <a:spcBef>
                <a:spcPct val="20000"/>
              </a:spcBef>
              <a:spcAft>
                <a:spcPct val="5000"/>
              </a:spcAft>
              <a:buClr>
                <a:srgbClr val="FF0000"/>
              </a:buClr>
              <a:buSzPct val="55000"/>
              <a:buFont typeface="Wingdings" pitchFamily="2" charset="2"/>
              <a:buChar char="n"/>
              <a:tabLst/>
              <a:defRPr/>
            </a:pPr>
            <a:r>
              <a:rPr kumimoji="0" lang="zh-CN" altLang="en-US" sz="2400" b="1" i="0" u="none" strike="noStrike" kern="0" cap="none" spc="0" normalizeH="0" baseline="0" noProof="0" dirty="0" smtClean="0">
                <a:ln>
                  <a:noFill/>
                </a:ln>
                <a:solidFill>
                  <a:srgbClr val="000000"/>
                </a:solidFill>
                <a:effectLst/>
                <a:uLnTx/>
                <a:uFillTx/>
                <a:latin typeface="Tahoma"/>
                <a:ea typeface="楷体_GB2312"/>
              </a:rPr>
              <a:t>机器数的表示及运算</a:t>
            </a:r>
          </a:p>
          <a:p>
            <a:pPr marL="742950" marR="0" lvl="1" indent="-285750" algn="l" defTabSz="914400" rtl="0" eaLnBrk="1" fontAlgn="base" latinLnBrk="0" hangingPunct="1">
              <a:lnSpc>
                <a:spcPct val="110000"/>
              </a:lnSpc>
              <a:spcBef>
                <a:spcPct val="20000"/>
              </a:spcBef>
              <a:spcAft>
                <a:spcPct val="5000"/>
              </a:spcAft>
              <a:buClr>
                <a:srgbClr val="FF0000"/>
              </a:buClr>
              <a:buSzPct val="55000"/>
              <a:buFont typeface="Wingdings" pitchFamily="2" charset="2"/>
              <a:buChar char="n"/>
              <a:tabLst/>
              <a:defRPr/>
            </a:pPr>
            <a:r>
              <a:rPr kumimoji="0" lang="zh-CN" altLang="en-US" sz="2400" b="1" i="0" u="none" strike="noStrike" kern="0" cap="none" spc="0" normalizeH="0" baseline="0" noProof="0" dirty="0" smtClean="0">
                <a:ln>
                  <a:noFill/>
                </a:ln>
                <a:solidFill>
                  <a:srgbClr val="000000"/>
                </a:solidFill>
                <a:effectLst/>
                <a:uLnTx/>
                <a:uFillTx/>
                <a:latin typeface="Tahoma"/>
                <a:ea typeface="楷体_GB2312"/>
              </a:rPr>
              <a:t>基本逻辑门及译码器</a:t>
            </a:r>
            <a:endParaRPr kumimoji="0" lang="en-US" altLang="zh-CN" sz="2400" b="1" i="0" u="none" strike="noStrike" kern="0" cap="none" spc="0" normalizeH="0" baseline="0" noProof="0" dirty="0" smtClean="0">
              <a:ln>
                <a:noFill/>
              </a:ln>
              <a:solidFill>
                <a:srgbClr val="000000"/>
              </a:solidFill>
              <a:effectLst/>
              <a:uLnTx/>
              <a:uFillTx/>
              <a:latin typeface="Tahoma"/>
              <a:ea typeface="楷体_GB2312"/>
            </a:endParaRPr>
          </a:p>
          <a:p>
            <a:pPr marL="742950" lvl="1" indent="-285750">
              <a:lnSpc>
                <a:spcPct val="110000"/>
              </a:lnSpc>
              <a:spcBef>
                <a:spcPct val="20000"/>
              </a:spcBef>
              <a:spcAft>
                <a:spcPct val="5000"/>
              </a:spcAft>
              <a:buClr>
                <a:srgbClr val="FF0000"/>
              </a:buClr>
              <a:buSzPct val="55000"/>
              <a:buFont typeface="Wingdings" pitchFamily="2" charset="2"/>
              <a:buChar char="n"/>
              <a:defRPr/>
            </a:pPr>
            <a:r>
              <a:rPr lang="zh-CN" altLang="en-US" sz="2400" b="1" kern="0" dirty="0" smtClean="0">
                <a:solidFill>
                  <a:srgbClr val="000000"/>
                </a:solidFill>
                <a:latin typeface="Tahoma"/>
                <a:ea typeface="楷体_GB2312"/>
              </a:rPr>
              <a:t>有符号二进制数的运算</a:t>
            </a:r>
            <a:endParaRPr lang="en-US" altLang="zh-CN" sz="2400" b="1" kern="0" dirty="0" smtClean="0">
              <a:solidFill>
                <a:srgbClr val="000000"/>
              </a:solidFill>
              <a:latin typeface="Tahoma"/>
              <a:ea typeface="楷体_GB2312"/>
            </a:endParaRPr>
          </a:p>
          <a:p>
            <a:pPr marL="742950" marR="0" lvl="1" indent="-285750" algn="l" defTabSz="914400" rtl="0" eaLnBrk="1" fontAlgn="base" latinLnBrk="0" hangingPunct="1">
              <a:lnSpc>
                <a:spcPct val="110000"/>
              </a:lnSpc>
              <a:spcBef>
                <a:spcPct val="20000"/>
              </a:spcBef>
              <a:spcAft>
                <a:spcPct val="5000"/>
              </a:spcAft>
              <a:buClr>
                <a:srgbClr val="FF0000"/>
              </a:buClr>
              <a:buSzPct val="55000"/>
              <a:buFont typeface="Wingdings" pitchFamily="2" charset="2"/>
              <a:buChar char="n"/>
              <a:tabLst/>
              <a:defRPr/>
            </a:pPr>
            <a:endParaRPr kumimoji="0" lang="zh-CN" altLang="en-US" sz="2400" b="1" i="0" u="none" strike="noStrike" kern="0" cap="none" spc="0" normalizeH="0" baseline="0" noProof="0" dirty="0" smtClean="0">
              <a:ln>
                <a:noFill/>
              </a:ln>
              <a:solidFill>
                <a:srgbClr val="333399"/>
              </a:solidFill>
              <a:effectLst/>
              <a:uLnTx/>
              <a:uFillTx/>
              <a:latin typeface="Tahoma"/>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 calcmode="lin" valueType="num">
                                      <p:cBhvr additive="base">
                                        <p:cTn id="38"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 calcmode="lin" valueType="num">
                                      <p:cBhvr additive="base">
                                        <p:cTn id="44"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6">
                                            <p:txEl>
                                              <p:pRg st="7" end="7"/>
                                            </p:txEl>
                                          </p:spTgt>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6">
                                            <p:txEl>
                                              <p:pRg st="8" end="8"/>
                                            </p:txEl>
                                          </p:spTgt>
                                        </p:tgtEl>
                                        <p:attrNameLst>
                                          <p:attrName>style.visibility</p:attrName>
                                        </p:attrNameLst>
                                      </p:cBhvr>
                                      <p:to>
                                        <p:strVal val="visible"/>
                                      </p:to>
                                    </p:set>
                                    <p:anim calcmode="lin" valueType="num">
                                      <p:cBhvr additive="base">
                                        <p:cTn id="48"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219200" y="1524000"/>
            <a:ext cx="67643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800" b="0" i="0" u="none" strike="noStrike" kern="0" cap="none" spc="0" normalizeH="0" baseline="0" noProof="0" dirty="0" smtClean="0">
                <a:ln>
                  <a:noFill/>
                </a:ln>
                <a:solidFill>
                  <a:srgbClr val="800000"/>
                </a:solidFill>
                <a:effectLst/>
                <a:uLnTx/>
                <a:uFillTx/>
                <a:latin typeface="+mj-lt"/>
                <a:ea typeface="华文行楷" pitchFamily="2" charset="-122"/>
                <a:cs typeface="+mj-cs"/>
              </a:rPr>
              <a:t>1.1  </a:t>
            </a:r>
            <a:r>
              <a:rPr kumimoji="0" lang="zh-CN" altLang="en-US" sz="4800" b="0" i="0" u="none" strike="noStrike" kern="0" cap="none" spc="0" normalizeH="0" baseline="0" noProof="0" dirty="0" smtClean="0">
                <a:ln>
                  <a:noFill/>
                </a:ln>
                <a:solidFill>
                  <a:srgbClr val="800000"/>
                </a:solidFill>
                <a:effectLst/>
                <a:uLnTx/>
                <a:uFillTx/>
                <a:latin typeface="+mj-lt"/>
                <a:ea typeface="华文行楷" pitchFamily="2" charset="-122"/>
                <a:cs typeface="+mj-cs"/>
              </a:rPr>
              <a:t>微型计算机系统</a:t>
            </a:r>
          </a:p>
        </p:txBody>
      </p:sp>
      <p:sp>
        <p:nvSpPr>
          <p:cNvPr id="7" name="Rectangle 6"/>
          <p:cNvSpPr>
            <a:spLocks noChangeArrowheads="1"/>
          </p:cNvSpPr>
          <p:nvPr/>
        </p:nvSpPr>
        <p:spPr bwMode="auto">
          <a:xfrm>
            <a:off x="2295525" y="3168650"/>
            <a:ext cx="5689600" cy="1882775"/>
          </a:xfrm>
          <a:prstGeom prst="rect">
            <a:avLst/>
          </a:prstGeom>
          <a:noFill/>
          <a:ln w="9525">
            <a:noFill/>
            <a:miter lim="800000"/>
            <a:headEnd/>
            <a:tailEnd/>
          </a:ln>
        </p:spPr>
        <p:txBody>
          <a:bodyPr/>
          <a:lstStyle/>
          <a:p>
            <a:pPr marL="0" marR="0" lvl="0" indent="360363" defTabSz="914400" eaLnBrk="1" fontAlgn="auto" latinLnBrk="0" hangingPunct="1">
              <a:lnSpc>
                <a:spcPct val="150000"/>
              </a:lnSpc>
              <a:spcBef>
                <a:spcPct val="10000"/>
              </a:spcBef>
              <a:spcAft>
                <a:spcPct val="1000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333399"/>
                </a:solidFill>
                <a:effectLst/>
                <a:uLnTx/>
                <a:uFillTx/>
                <a:latin typeface="宋体" pitchFamily="2" charset="-122"/>
                <a:ea typeface="楷体_GB2312" pitchFamily="49" charset="-122"/>
              </a:rPr>
              <a:t>微型机的发展</a:t>
            </a:r>
            <a:endParaRPr kumimoji="0" lang="en-US" altLang="zh-CN" sz="2800" b="1" i="0" u="none" strike="noStrike" kern="0" cap="none" spc="0" normalizeH="0" baseline="0" noProof="0" dirty="0" smtClean="0">
              <a:ln>
                <a:noFill/>
              </a:ln>
              <a:solidFill>
                <a:srgbClr val="333399"/>
              </a:solidFill>
              <a:effectLst/>
              <a:uLnTx/>
              <a:uFillTx/>
              <a:latin typeface="宋体" pitchFamily="2" charset="-122"/>
              <a:ea typeface="楷体_GB2312" pitchFamily="49" charset="-122"/>
            </a:endParaRPr>
          </a:p>
          <a:p>
            <a:pPr marL="0" marR="0" lvl="0" indent="360363" defTabSz="914400" eaLnBrk="1" fontAlgn="auto" latinLnBrk="0" hangingPunct="1">
              <a:lnSpc>
                <a:spcPct val="150000"/>
              </a:lnSpc>
              <a:spcBef>
                <a:spcPct val="10000"/>
              </a:spcBef>
              <a:spcAft>
                <a:spcPct val="1000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333399"/>
                </a:solidFill>
                <a:effectLst/>
                <a:uLnTx/>
                <a:uFillTx/>
                <a:latin typeface="宋体" pitchFamily="2" charset="-122"/>
                <a:ea typeface="楷体_GB2312" pitchFamily="49" charset="-122"/>
              </a:rPr>
              <a:t>微型机的工作原理</a:t>
            </a:r>
          </a:p>
          <a:p>
            <a:pPr marL="0" marR="0" lvl="0" indent="360363" defTabSz="914400" eaLnBrk="1" fontAlgn="auto" latinLnBrk="0" hangingPunct="1">
              <a:lnSpc>
                <a:spcPct val="150000"/>
              </a:lnSpc>
              <a:spcBef>
                <a:spcPct val="10000"/>
              </a:spcBef>
              <a:spcAft>
                <a:spcPct val="1000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333399"/>
                </a:solidFill>
                <a:effectLst/>
                <a:uLnTx/>
                <a:uFillTx/>
                <a:latin typeface="宋体" pitchFamily="2" charset="-122"/>
                <a:ea typeface="楷体_GB2312" pitchFamily="49" charset="-122"/>
              </a:rPr>
              <a:t>微机系统的基本组成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1066800"/>
            <a:ext cx="89154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lvl="1" indent="-285750" eaLnBrk="0" hangingPunct="0">
              <a:lnSpc>
                <a:spcPct val="130000"/>
              </a:lnSpc>
              <a:spcBef>
                <a:spcPct val="20000"/>
              </a:spcBef>
              <a:spcAft>
                <a:spcPct val="5000"/>
              </a:spcAft>
              <a:buClr>
                <a:srgbClr val="FF0000"/>
              </a:buClr>
              <a:buSzPct val="55000"/>
              <a:defRPr/>
            </a:pPr>
            <a:r>
              <a:rPr kumimoji="0" lang="zh-CN" altLang="en-US" sz="2200" b="1" i="0" u="none" strike="noStrike" kern="0" cap="none" spc="0" normalizeH="0" baseline="0" noProof="0" dirty="0" smtClean="0">
                <a:ln>
                  <a:noFill/>
                </a:ln>
                <a:effectLst/>
                <a:uLnTx/>
                <a:uFillTx/>
                <a:latin typeface="Tahoma"/>
                <a:ea typeface="楷体_GB2312"/>
              </a:rPr>
              <a:t>（</a:t>
            </a:r>
            <a:r>
              <a:rPr kumimoji="0" lang="en-US" altLang="zh-CN" sz="2200" b="1" i="0" u="none" strike="noStrike" kern="0" cap="none" spc="0" normalizeH="0" baseline="0" noProof="0" dirty="0" smtClean="0">
                <a:ln>
                  <a:noFill/>
                </a:ln>
                <a:effectLst/>
                <a:uLnTx/>
                <a:uFillTx/>
                <a:latin typeface="Tahoma"/>
                <a:ea typeface="楷体_GB2312"/>
              </a:rPr>
              <a:t>1</a:t>
            </a:r>
            <a:r>
              <a:rPr kumimoji="0" lang="zh-CN" altLang="en-US" sz="2200" b="1" i="0" u="none" strike="noStrike" kern="0" cap="none" spc="0" normalizeH="0" baseline="0" noProof="0" dirty="0" smtClean="0">
                <a:ln>
                  <a:noFill/>
                </a:ln>
                <a:effectLst/>
                <a:uLnTx/>
                <a:uFillTx/>
                <a:latin typeface="Tahoma"/>
                <a:ea typeface="楷体_GB2312"/>
              </a:rPr>
              <a:t>）计算机发展的</a:t>
            </a:r>
            <a:r>
              <a:rPr kumimoji="0" lang="en-US" altLang="zh-CN" sz="2200" b="1" i="0" u="none" strike="noStrike" kern="0" cap="none" spc="0" normalizeH="0" baseline="0" noProof="0" dirty="0" smtClean="0">
                <a:ln>
                  <a:noFill/>
                </a:ln>
                <a:effectLst/>
                <a:uLnTx/>
                <a:uFillTx/>
                <a:latin typeface="Tahoma"/>
                <a:ea typeface="楷体_GB2312"/>
              </a:rPr>
              <a:t>5</a:t>
            </a:r>
            <a:r>
              <a:rPr lang="zh-CN" altLang="en-US" sz="2200" b="1" kern="0" dirty="0" smtClean="0">
                <a:latin typeface="Tahoma"/>
                <a:ea typeface="楷体_GB2312"/>
              </a:rPr>
              <a:t>代</a:t>
            </a:r>
            <a:r>
              <a:rPr lang="zh-CN" altLang="en-US" sz="2200" b="1" kern="0" dirty="0" smtClean="0">
                <a:latin typeface="Tahoma"/>
                <a:ea typeface="楷体_GB2312"/>
              </a:rPr>
              <a:t>：，</a:t>
            </a:r>
            <a:r>
              <a:rPr lang="zh-CN" altLang="en-US" sz="2200" b="1" kern="0" dirty="0" smtClean="0">
                <a:latin typeface="Tahoma"/>
                <a:ea typeface="楷体_GB2312"/>
              </a:rPr>
              <a:t>书上</a:t>
            </a:r>
            <a:r>
              <a:rPr lang="en-US" altLang="zh-CN" sz="2200" b="1" kern="0" dirty="0" smtClean="0">
                <a:latin typeface="Tahoma"/>
                <a:ea typeface="楷体_GB2312"/>
              </a:rPr>
              <a:t>2</a:t>
            </a:r>
            <a:r>
              <a:rPr lang="zh-CN" altLang="en-US" sz="2200" b="1" kern="0" dirty="0" smtClean="0">
                <a:latin typeface="Tahoma"/>
                <a:ea typeface="楷体_GB2312"/>
              </a:rPr>
              <a:t>页，</a:t>
            </a:r>
            <a:r>
              <a:rPr lang="zh-CN" altLang="en-US" sz="2200" b="1" kern="0" dirty="0" smtClean="0">
                <a:latin typeface="Tahoma"/>
                <a:ea typeface="楷体_GB2312"/>
              </a:rPr>
              <a:t>应该</a:t>
            </a:r>
            <a:r>
              <a:rPr lang="zh-CN" altLang="en-US" sz="2200" b="1" kern="0" dirty="0" smtClean="0">
                <a:latin typeface="Tahoma"/>
                <a:ea typeface="楷体_GB2312"/>
              </a:rPr>
              <a:t>还有</a:t>
            </a:r>
            <a:r>
              <a:rPr lang="zh-CN" altLang="en-US" sz="2200" b="1" kern="0" dirty="0" smtClean="0">
                <a:solidFill>
                  <a:srgbClr val="FF0000"/>
                </a:solidFill>
                <a:latin typeface="Tahoma"/>
                <a:ea typeface="楷体_GB2312"/>
              </a:rPr>
              <a:t>智能计算机</a:t>
            </a:r>
            <a:r>
              <a:rPr lang="zh-CN" altLang="en-US" sz="2200" b="1" kern="0" dirty="0" smtClean="0">
                <a:latin typeface="Tahoma"/>
                <a:ea typeface="楷体_GB2312"/>
              </a:rPr>
              <a:t>；</a:t>
            </a:r>
            <a:endParaRPr lang="en-US" altLang="zh-CN" sz="2200" b="1" kern="0" dirty="0" smtClean="0">
              <a:latin typeface="Tahoma"/>
              <a:ea typeface="楷体_GB2312"/>
            </a:endParaRPr>
          </a:p>
          <a:p>
            <a:pPr marL="0" lvl="1" indent="-285750" eaLnBrk="0" hangingPunct="0">
              <a:lnSpc>
                <a:spcPct val="130000"/>
              </a:lnSpc>
              <a:spcBef>
                <a:spcPct val="20000"/>
              </a:spcBef>
              <a:spcAft>
                <a:spcPct val="5000"/>
              </a:spcAft>
              <a:buClr>
                <a:srgbClr val="FF0000"/>
              </a:buClr>
              <a:buSzPct val="55000"/>
              <a:defRPr/>
            </a:pPr>
            <a:r>
              <a:rPr kumimoji="0" lang="zh-CN" altLang="en-US" sz="2200" b="1" i="0" u="none" strike="noStrike" kern="0" cap="none" spc="0" normalizeH="0" baseline="0" noProof="0" dirty="0" smtClean="0">
                <a:ln>
                  <a:noFill/>
                </a:ln>
                <a:effectLst/>
                <a:uLnTx/>
                <a:uFillTx/>
                <a:latin typeface="Tahoma"/>
                <a:ea typeface="楷体_GB2312"/>
              </a:rPr>
              <a:t>（</a:t>
            </a:r>
            <a:r>
              <a:rPr kumimoji="0" lang="en-US" altLang="zh-CN" sz="2200" b="1" i="0" u="none" strike="noStrike" kern="0" cap="none" spc="0" normalizeH="0" baseline="0" noProof="0" dirty="0" smtClean="0">
                <a:ln>
                  <a:noFill/>
                </a:ln>
                <a:effectLst/>
                <a:uLnTx/>
                <a:uFillTx/>
                <a:latin typeface="Tahoma"/>
                <a:ea typeface="楷体_GB2312"/>
              </a:rPr>
              <a:t>2</a:t>
            </a:r>
            <a:r>
              <a:rPr kumimoji="0" lang="zh-CN" altLang="en-US" sz="2200" b="1" i="0" u="none" strike="noStrike" kern="0" cap="none" spc="0" normalizeH="0" baseline="0" noProof="0" dirty="0" smtClean="0">
                <a:ln>
                  <a:noFill/>
                </a:ln>
                <a:effectLst/>
                <a:uLnTx/>
                <a:uFillTx/>
                <a:latin typeface="Tahoma"/>
                <a:ea typeface="楷体_GB2312"/>
              </a:rPr>
              <a:t>）计算机发展更替主要是指</a:t>
            </a:r>
            <a:r>
              <a:rPr kumimoji="0" lang="zh-CN" altLang="en-US" sz="2200" b="1" i="0" u="none" strike="noStrike" kern="0" cap="none" spc="0" normalizeH="0" baseline="0" noProof="0" dirty="0" smtClean="0">
                <a:ln>
                  <a:noFill/>
                </a:ln>
                <a:solidFill>
                  <a:srgbClr val="FF0000"/>
                </a:solidFill>
                <a:effectLst/>
                <a:uLnTx/>
                <a:uFillTx/>
                <a:latin typeface="Tahoma"/>
                <a:ea typeface="楷体_GB2312"/>
              </a:rPr>
              <a:t>微处理器</a:t>
            </a:r>
            <a:r>
              <a:rPr kumimoji="0" lang="zh-CN" altLang="en-US" sz="2200" b="1" i="0" u="none" strike="noStrike" kern="0" cap="none" spc="0" normalizeH="0" baseline="0" noProof="0" dirty="0" smtClean="0">
                <a:ln>
                  <a:noFill/>
                </a:ln>
                <a:effectLst/>
                <a:uLnTx/>
                <a:uFillTx/>
                <a:latin typeface="Tahoma"/>
                <a:ea typeface="楷体_GB2312"/>
              </a:rPr>
              <a:t>的更新换代；</a:t>
            </a:r>
            <a:r>
              <a:rPr kumimoji="0" lang="en-US" altLang="zh-CN" sz="2200" b="1" i="0" u="none" strike="noStrike" kern="0" cap="none" spc="0" normalizeH="0" baseline="0" noProof="0" dirty="0" smtClean="0">
                <a:ln>
                  <a:noFill/>
                </a:ln>
                <a:effectLst/>
                <a:uLnTx/>
                <a:uFillTx/>
                <a:latin typeface="Tahoma"/>
                <a:ea typeface="楷体_GB2312"/>
              </a:rPr>
              <a:t>2</a:t>
            </a:r>
            <a:r>
              <a:rPr kumimoji="0" lang="zh-CN" altLang="en-US" sz="2200" b="1" i="0" u="none" strike="noStrike" kern="0" cap="none" spc="0" normalizeH="0" baseline="0" noProof="0" dirty="0" smtClean="0">
                <a:ln>
                  <a:noFill/>
                </a:ln>
                <a:effectLst/>
                <a:uLnTx/>
                <a:uFillTx/>
                <a:latin typeface="Tahoma"/>
                <a:ea typeface="楷体_GB2312"/>
              </a:rPr>
              <a:t>页，</a:t>
            </a:r>
            <a:r>
              <a:rPr lang="zh-CN" altLang="en-US" sz="2200" b="1" kern="0" dirty="0" smtClean="0">
                <a:latin typeface="Tahoma"/>
                <a:ea typeface="楷体_GB2312"/>
              </a:rPr>
              <a:t>是</a:t>
            </a:r>
            <a:r>
              <a:rPr lang="zh-CN" altLang="en-US" sz="2200" b="1" kern="0" dirty="0" smtClean="0">
                <a:latin typeface="Tahoma"/>
                <a:ea typeface="楷体_GB2312"/>
              </a:rPr>
              <a:t>与集成电路的发展分不开的</a:t>
            </a:r>
            <a:endParaRPr kumimoji="0" lang="zh-CN" altLang="en-US" sz="2200" b="1" i="0" u="none" strike="noStrike" kern="0" cap="none" spc="0" normalizeH="0" baseline="0" noProof="0" dirty="0" smtClean="0">
              <a:ln>
                <a:noFill/>
              </a:ln>
              <a:effectLst/>
              <a:uLnTx/>
              <a:uFillTx/>
              <a:latin typeface="Tahoma"/>
              <a:ea typeface="楷体_GB2312"/>
            </a:endParaRPr>
          </a:p>
          <a:p>
            <a:pPr marL="0" marR="0" lvl="1" indent="-285750" algn="l" defTabSz="914400" rtl="0" eaLnBrk="0" fontAlgn="base" latinLnBrk="0" hangingPunct="0">
              <a:lnSpc>
                <a:spcPct val="130000"/>
              </a:lnSpc>
              <a:spcBef>
                <a:spcPct val="20000"/>
              </a:spcBef>
              <a:spcAft>
                <a:spcPct val="5000"/>
              </a:spcAft>
              <a:buClr>
                <a:srgbClr val="FF0000"/>
              </a:buClr>
              <a:buSzPct val="55000"/>
              <a:buFont typeface="Wingdings" pitchFamily="2" charset="2"/>
              <a:buNone/>
              <a:tabLst/>
              <a:defRPr/>
            </a:pPr>
            <a:endParaRPr kumimoji="0" lang="zh-CN" altLang="en-US" sz="2200" b="0" i="0" u="none" strike="noStrike" kern="0" cap="none" spc="0" normalizeH="0" baseline="0" noProof="0" dirty="0" smtClean="0">
              <a:ln>
                <a:noFill/>
              </a:ln>
              <a:solidFill>
                <a:srgbClr val="000000"/>
              </a:solidFill>
              <a:effectLst/>
              <a:uLnTx/>
              <a:uFillTx/>
              <a:latin typeface="Tahoma"/>
              <a:ea typeface="楷体_GB2312"/>
            </a:endParaRPr>
          </a:p>
        </p:txBody>
      </p:sp>
      <p:sp>
        <p:nvSpPr>
          <p:cNvPr id="5" name="矩形 4"/>
          <p:cNvSpPr/>
          <p:nvPr/>
        </p:nvSpPr>
        <p:spPr>
          <a:xfrm>
            <a:off x="228600" y="332728"/>
            <a:ext cx="2703304" cy="657872"/>
          </a:xfrm>
          <a:prstGeom prst="rect">
            <a:avLst/>
          </a:prstGeom>
        </p:spPr>
        <p:txBody>
          <a:bodyPr wrap="none">
            <a:spAutoFit/>
          </a:bodyPr>
          <a:lstStyle/>
          <a:p>
            <a:pPr lvl="0" indent="360363" fontAlgn="auto">
              <a:lnSpc>
                <a:spcPct val="150000"/>
              </a:lnSpc>
              <a:spcBef>
                <a:spcPct val="10000"/>
              </a:spcBef>
              <a:spcAft>
                <a:spcPct val="10000"/>
              </a:spcAft>
              <a:buClr>
                <a:srgbClr val="3333CC"/>
              </a:buClr>
              <a:buSzPct val="60000"/>
              <a:buFont typeface="Wingdings" pitchFamily="2" charset="2"/>
              <a:buChar char="n"/>
              <a:defRPr/>
            </a:pPr>
            <a:r>
              <a:rPr lang="zh-CN" altLang="en-US" sz="2800" b="1" kern="0" dirty="0" smtClean="0">
                <a:solidFill>
                  <a:srgbClr val="333399"/>
                </a:solidFill>
                <a:latin typeface="宋体" pitchFamily="2" charset="-122"/>
                <a:ea typeface="楷体_GB2312" pitchFamily="49" charset="-122"/>
              </a:rPr>
              <a:t>微型机的发展</a:t>
            </a:r>
            <a:endParaRPr lang="en-US" altLang="zh-CN" sz="2800" b="1" kern="0" dirty="0" smtClean="0">
              <a:solidFill>
                <a:srgbClr val="333399"/>
              </a:solidFill>
              <a:latin typeface="宋体" pitchFamily="2" charset="-122"/>
              <a:ea typeface="楷体_GB2312" pitchFamily="49" charset="-122"/>
            </a:endParaRPr>
          </a:p>
        </p:txBody>
      </p:sp>
      <p:pic>
        <p:nvPicPr>
          <p:cNvPr id="1026" name="Picture 2"/>
          <p:cNvPicPr>
            <a:picLocks noChangeAspect="1" noChangeArrowheads="1"/>
          </p:cNvPicPr>
          <p:nvPr/>
        </p:nvPicPr>
        <p:blipFill>
          <a:blip r:embed="rId2" cstate="print"/>
          <a:srcRect l="48750" t="35117" r="33125" b="33059"/>
          <a:stretch>
            <a:fillRect/>
          </a:stretch>
        </p:blipFill>
        <p:spPr bwMode="auto">
          <a:xfrm>
            <a:off x="2590800" y="2819400"/>
            <a:ext cx="33528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0" y="381000"/>
            <a:ext cx="3421449" cy="657872"/>
          </a:xfrm>
          <a:prstGeom prst="rect">
            <a:avLst/>
          </a:prstGeom>
        </p:spPr>
        <p:txBody>
          <a:bodyPr wrap="none">
            <a:spAutoFit/>
          </a:bodyPr>
          <a:lstStyle/>
          <a:p>
            <a:pPr lvl="0" indent="360363" fontAlgn="auto">
              <a:lnSpc>
                <a:spcPct val="150000"/>
              </a:lnSpc>
              <a:spcBef>
                <a:spcPct val="10000"/>
              </a:spcBef>
              <a:spcAft>
                <a:spcPct val="10000"/>
              </a:spcAft>
              <a:buClr>
                <a:srgbClr val="3333CC"/>
              </a:buClr>
              <a:buSzPct val="60000"/>
              <a:buFont typeface="Wingdings" pitchFamily="2" charset="2"/>
              <a:buChar char="n"/>
              <a:defRPr/>
            </a:pPr>
            <a:r>
              <a:rPr lang="zh-CN" altLang="en-US" sz="2800" b="1" kern="0" dirty="0" smtClean="0">
                <a:solidFill>
                  <a:srgbClr val="333399"/>
                </a:solidFill>
                <a:latin typeface="宋体" pitchFamily="2" charset="-122"/>
                <a:ea typeface="楷体_GB2312" pitchFamily="49" charset="-122"/>
              </a:rPr>
              <a:t>微型机的工作原理</a:t>
            </a:r>
          </a:p>
        </p:txBody>
      </p:sp>
      <p:sp>
        <p:nvSpPr>
          <p:cNvPr id="7" name="Rectangle 3"/>
          <p:cNvSpPr txBox="1">
            <a:spLocks noChangeArrowheads="1"/>
          </p:cNvSpPr>
          <p:nvPr/>
        </p:nvSpPr>
        <p:spPr bwMode="auto">
          <a:xfrm>
            <a:off x="228600" y="1143000"/>
            <a:ext cx="89154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lvl="1" indent="-285750" eaLnBrk="0" hangingPunct="0">
              <a:lnSpc>
                <a:spcPct val="130000"/>
              </a:lnSpc>
              <a:spcBef>
                <a:spcPct val="20000"/>
              </a:spcBef>
              <a:spcAft>
                <a:spcPct val="5000"/>
              </a:spcAft>
              <a:buClr>
                <a:srgbClr val="FF0000"/>
              </a:buClr>
              <a:buSzPct val="55000"/>
              <a:defRPr/>
            </a:pPr>
            <a:r>
              <a:rPr kumimoji="0" lang="zh-CN" altLang="en-US" sz="2200" b="1" i="0" u="none" strike="noStrike" kern="0" cap="none" spc="0" normalizeH="0" baseline="0" noProof="0" dirty="0" smtClean="0">
                <a:ln>
                  <a:noFill/>
                </a:ln>
                <a:effectLst/>
                <a:uLnTx/>
                <a:uFillTx/>
                <a:latin typeface="Tahoma"/>
                <a:ea typeface="楷体_GB2312"/>
              </a:rPr>
              <a:t>（</a:t>
            </a:r>
            <a:r>
              <a:rPr kumimoji="0" lang="en-US" altLang="zh-CN" sz="2200" b="1" i="0" u="none" strike="noStrike" kern="0" cap="none" spc="0" normalizeH="0" baseline="0" noProof="0" dirty="0" smtClean="0">
                <a:ln>
                  <a:noFill/>
                </a:ln>
                <a:effectLst/>
                <a:uLnTx/>
                <a:uFillTx/>
                <a:latin typeface="Tahoma"/>
                <a:ea typeface="楷体_GB2312"/>
              </a:rPr>
              <a:t>1</a:t>
            </a:r>
            <a:r>
              <a:rPr kumimoji="0" lang="zh-CN" altLang="en-US" sz="2200" b="1" i="0" u="none" strike="noStrike" kern="0" cap="none" spc="0" normalizeH="0" baseline="0" noProof="0" dirty="0" smtClean="0">
                <a:ln>
                  <a:noFill/>
                </a:ln>
                <a:effectLst/>
                <a:uLnTx/>
                <a:uFillTx/>
                <a:latin typeface="Tahoma"/>
                <a:ea typeface="楷体_GB2312"/>
              </a:rPr>
              <a:t>）计算机工作过程就是</a:t>
            </a:r>
            <a:r>
              <a:rPr kumimoji="0" lang="zh-CN" altLang="en-US" sz="2200" b="1" i="0" u="none" strike="noStrike" kern="0" cap="none" spc="0" normalizeH="0" baseline="0" noProof="0" dirty="0" smtClean="0">
                <a:ln>
                  <a:noFill/>
                </a:ln>
                <a:solidFill>
                  <a:srgbClr val="FF0000"/>
                </a:solidFill>
                <a:effectLst/>
                <a:uLnTx/>
                <a:uFillTx/>
                <a:latin typeface="Tahoma"/>
                <a:ea typeface="楷体_GB2312"/>
              </a:rPr>
              <a:t>执行程序的过程</a:t>
            </a:r>
            <a:r>
              <a:rPr lang="zh-CN" altLang="en-US" sz="2200" b="1" kern="0" dirty="0" smtClean="0">
                <a:latin typeface="Tahoma"/>
                <a:ea typeface="楷体_GB2312"/>
              </a:rPr>
              <a:t>；程序？指令？指令系统？</a:t>
            </a:r>
            <a:endParaRPr lang="en-US" altLang="zh-CN" sz="2200" b="1" kern="0" dirty="0" smtClean="0">
              <a:latin typeface="Tahoma"/>
              <a:ea typeface="楷体_GB2312"/>
            </a:endParaRPr>
          </a:p>
          <a:p>
            <a:pPr marL="0" lvl="1" indent="-285750" eaLnBrk="0" hangingPunct="0">
              <a:lnSpc>
                <a:spcPct val="130000"/>
              </a:lnSpc>
              <a:spcBef>
                <a:spcPct val="20000"/>
              </a:spcBef>
              <a:spcAft>
                <a:spcPct val="5000"/>
              </a:spcAft>
              <a:buClr>
                <a:srgbClr val="FF0000"/>
              </a:buClr>
              <a:buSzPct val="55000"/>
              <a:defRPr/>
            </a:pPr>
            <a:r>
              <a:rPr kumimoji="0" lang="zh-CN" altLang="en-US" sz="2200" b="1" i="0" u="none" strike="noStrike" kern="0" cap="none" spc="0" normalizeH="0" baseline="0" noProof="0" dirty="0" smtClean="0">
                <a:ln>
                  <a:noFill/>
                </a:ln>
                <a:effectLst/>
                <a:uLnTx/>
                <a:uFillTx/>
                <a:latin typeface="Tahoma"/>
                <a:ea typeface="楷体_GB2312"/>
              </a:rPr>
              <a:t>（</a:t>
            </a:r>
            <a:r>
              <a:rPr kumimoji="0" lang="en-US" altLang="zh-CN" sz="2200" b="1" i="0" u="none" strike="noStrike" kern="0" cap="none" spc="0" normalizeH="0" baseline="0" noProof="0" dirty="0" smtClean="0">
                <a:ln>
                  <a:noFill/>
                </a:ln>
                <a:effectLst/>
                <a:uLnTx/>
                <a:uFillTx/>
                <a:latin typeface="Tahoma"/>
                <a:ea typeface="楷体_GB2312"/>
              </a:rPr>
              <a:t>2</a:t>
            </a:r>
            <a:r>
              <a:rPr kumimoji="0" lang="zh-CN" altLang="en-US" sz="2200" b="1" i="0" u="none" strike="noStrike" kern="0" cap="none" spc="0" normalizeH="0" baseline="0" noProof="0" dirty="0" smtClean="0">
                <a:ln>
                  <a:noFill/>
                </a:ln>
                <a:effectLst/>
                <a:uLnTx/>
                <a:uFillTx/>
                <a:latin typeface="Tahoma"/>
                <a:ea typeface="楷体_GB2312"/>
              </a:rPr>
              <a:t>）存储程序的工作原理？存储程序的概念？</a:t>
            </a:r>
            <a:r>
              <a:rPr kumimoji="0" lang="en-US" altLang="zh-CN" sz="2200" b="1" i="0" u="none" strike="noStrike" kern="0" cap="none" spc="0" normalizeH="0" baseline="0" noProof="0" dirty="0" smtClean="0">
                <a:ln>
                  <a:noFill/>
                </a:ln>
                <a:effectLst/>
                <a:uLnTx/>
                <a:uFillTx/>
                <a:latin typeface="Tahoma"/>
                <a:ea typeface="楷体_GB2312"/>
              </a:rPr>
              <a:t>3-5</a:t>
            </a:r>
            <a:r>
              <a:rPr kumimoji="0" lang="zh-CN" altLang="en-US" sz="2200" b="1" i="0" u="none" strike="noStrike" kern="0" cap="none" spc="0" normalizeH="0" baseline="0" noProof="0" dirty="0" smtClean="0">
                <a:ln>
                  <a:noFill/>
                </a:ln>
                <a:effectLst/>
                <a:uLnTx/>
                <a:uFillTx/>
                <a:latin typeface="Tahoma"/>
                <a:ea typeface="楷体_GB2312"/>
              </a:rPr>
              <a:t>页</a:t>
            </a:r>
          </a:p>
          <a:p>
            <a:pPr marL="0" marR="0" lvl="1" indent="-285750" algn="l" defTabSz="914400" rtl="0" eaLnBrk="0" fontAlgn="base" latinLnBrk="0" hangingPunct="0">
              <a:lnSpc>
                <a:spcPct val="130000"/>
              </a:lnSpc>
              <a:spcBef>
                <a:spcPct val="20000"/>
              </a:spcBef>
              <a:spcAft>
                <a:spcPct val="5000"/>
              </a:spcAft>
              <a:buClr>
                <a:srgbClr val="FF0000"/>
              </a:buClr>
              <a:buSzPct val="55000"/>
              <a:buFont typeface="Wingdings" pitchFamily="2" charset="2"/>
              <a:buNone/>
              <a:tabLst/>
              <a:defRPr/>
            </a:pPr>
            <a:endParaRPr kumimoji="0" lang="zh-CN" altLang="en-US" sz="2200" b="0" i="0" u="none" strike="noStrike" kern="0" cap="none" spc="0" normalizeH="0" baseline="0" noProof="0" dirty="0" smtClean="0">
              <a:ln>
                <a:noFill/>
              </a:ln>
              <a:solidFill>
                <a:srgbClr val="000000"/>
              </a:solidFill>
              <a:effectLst/>
              <a:uLnTx/>
              <a:uFillTx/>
              <a:latin typeface="Tahoma"/>
              <a:ea typeface="楷体_GB231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smtClean="0">
                <a:latin typeface="隶书" pitchFamily="49" charset="-122"/>
              </a:rPr>
              <a:t>冯 </a:t>
            </a:r>
            <a:r>
              <a:rPr lang="zh-CN" altLang="en-US" dirty="0" smtClean="0"/>
              <a:t>•</a:t>
            </a:r>
            <a:r>
              <a:rPr lang="zh-CN" altLang="en-US" dirty="0" smtClean="0">
                <a:latin typeface="隶书" pitchFamily="49" charset="-122"/>
              </a:rPr>
              <a:t> 诺依曼</a:t>
            </a:r>
            <a:r>
              <a:rPr lang="zh-CN" altLang="en-US" dirty="0" smtClean="0"/>
              <a:t>机的工作过程</a:t>
            </a:r>
          </a:p>
        </p:txBody>
      </p:sp>
      <p:sp>
        <p:nvSpPr>
          <p:cNvPr id="236548" name="Text Box 4"/>
          <p:cNvSpPr txBox="1">
            <a:spLocks noChangeArrowheads="1"/>
          </p:cNvSpPr>
          <p:nvPr/>
        </p:nvSpPr>
        <p:spPr bwMode="auto">
          <a:xfrm>
            <a:off x="2987675" y="1916113"/>
            <a:ext cx="1800225"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内存中的程序</a:t>
            </a:r>
          </a:p>
        </p:txBody>
      </p:sp>
      <p:sp>
        <p:nvSpPr>
          <p:cNvPr id="236549" name="Text Box 5"/>
          <p:cNvSpPr txBox="1">
            <a:spLocks noChangeArrowheads="1"/>
          </p:cNvSpPr>
          <p:nvPr/>
        </p:nvSpPr>
        <p:spPr bwMode="auto">
          <a:xfrm>
            <a:off x="3348038" y="2636838"/>
            <a:ext cx="1008062" cy="409575"/>
          </a:xfrm>
          <a:prstGeom prst="rect">
            <a:avLst/>
          </a:prstGeom>
          <a:noFill/>
          <a:ln w="12700" cap="sq">
            <a:solidFill>
              <a:srgbClr val="339966"/>
            </a:solidFill>
            <a:miter lim="800000"/>
            <a:headEnd type="none" w="sm" len="sm"/>
            <a:tailEnd type="none" w="sm" len="sm"/>
          </a:ln>
        </p:spPr>
        <p:txBody>
          <a:bodyPr>
            <a:spAutoFit/>
          </a:bodyPr>
          <a:lstStyle/>
          <a:p>
            <a:pPr>
              <a:spcBef>
                <a:spcPct val="50000"/>
              </a:spcBef>
            </a:pPr>
            <a:r>
              <a:rPr lang="zh-CN" altLang="en-US" sz="2000" b="1">
                <a:ea typeface="楷体_GB2312" pitchFamily="49" charset="-122"/>
              </a:rPr>
              <a:t>指令</a:t>
            </a:r>
            <a:r>
              <a:rPr lang="en-US" altLang="zh-CN" sz="2000" b="1">
                <a:ea typeface="楷体_GB2312" pitchFamily="49" charset="-122"/>
              </a:rPr>
              <a:t>1</a:t>
            </a:r>
          </a:p>
        </p:txBody>
      </p:sp>
      <p:sp>
        <p:nvSpPr>
          <p:cNvPr id="236551" name="Rectangle 7"/>
          <p:cNvSpPr>
            <a:spLocks noChangeArrowheads="1"/>
          </p:cNvSpPr>
          <p:nvPr/>
        </p:nvSpPr>
        <p:spPr bwMode="auto">
          <a:xfrm>
            <a:off x="3132138" y="2420938"/>
            <a:ext cx="1439862" cy="4176712"/>
          </a:xfrm>
          <a:prstGeom prst="rect">
            <a:avLst/>
          </a:prstGeom>
          <a:noFill/>
          <a:ln w="12700" cap="sq">
            <a:solidFill>
              <a:srgbClr val="FF6600"/>
            </a:solidFill>
            <a:miter lim="800000"/>
            <a:headEnd type="none" w="sm" len="sm"/>
            <a:tailEnd type="none" w="sm" len="sm"/>
          </a:ln>
        </p:spPr>
        <p:txBody>
          <a:bodyPr wrap="none" anchor="ctr"/>
          <a:lstStyle/>
          <a:p>
            <a:endParaRPr lang="zh-CN" altLang="en-US"/>
          </a:p>
        </p:txBody>
      </p:sp>
      <p:sp>
        <p:nvSpPr>
          <p:cNvPr id="236552" name="Text Box 8"/>
          <p:cNvSpPr txBox="1">
            <a:spLocks noChangeArrowheads="1"/>
          </p:cNvSpPr>
          <p:nvPr/>
        </p:nvSpPr>
        <p:spPr bwMode="auto">
          <a:xfrm>
            <a:off x="3348038" y="3355975"/>
            <a:ext cx="1008062" cy="409575"/>
          </a:xfrm>
          <a:prstGeom prst="rect">
            <a:avLst/>
          </a:prstGeom>
          <a:noFill/>
          <a:ln w="12700" cap="sq">
            <a:solidFill>
              <a:srgbClr val="339966"/>
            </a:solidFill>
            <a:miter lim="800000"/>
            <a:headEnd type="none" w="sm" len="sm"/>
            <a:tailEnd type="none" w="sm" len="sm"/>
          </a:ln>
        </p:spPr>
        <p:txBody>
          <a:bodyPr>
            <a:spAutoFit/>
          </a:bodyPr>
          <a:lstStyle/>
          <a:p>
            <a:pPr>
              <a:spcBef>
                <a:spcPct val="50000"/>
              </a:spcBef>
            </a:pPr>
            <a:r>
              <a:rPr lang="zh-CN" altLang="en-US" sz="2000" b="1">
                <a:ea typeface="楷体_GB2312" pitchFamily="49" charset="-122"/>
              </a:rPr>
              <a:t>指令</a:t>
            </a:r>
            <a:r>
              <a:rPr lang="en-US" altLang="zh-CN" sz="2000" b="1">
                <a:ea typeface="楷体_GB2312" pitchFamily="49" charset="-122"/>
              </a:rPr>
              <a:t>2</a:t>
            </a:r>
          </a:p>
        </p:txBody>
      </p:sp>
      <p:sp>
        <p:nvSpPr>
          <p:cNvPr id="236553" name="Text Box 9"/>
          <p:cNvSpPr txBox="1">
            <a:spLocks noChangeArrowheads="1"/>
          </p:cNvSpPr>
          <p:nvPr/>
        </p:nvSpPr>
        <p:spPr bwMode="auto">
          <a:xfrm>
            <a:off x="3348038" y="4724400"/>
            <a:ext cx="1008062" cy="409575"/>
          </a:xfrm>
          <a:prstGeom prst="rect">
            <a:avLst/>
          </a:prstGeom>
          <a:noFill/>
          <a:ln w="12700" cap="sq">
            <a:solidFill>
              <a:srgbClr val="339966"/>
            </a:solidFill>
            <a:miter lim="800000"/>
            <a:headEnd type="none" w="sm" len="sm"/>
            <a:tailEnd type="none" w="sm" len="sm"/>
          </a:ln>
        </p:spPr>
        <p:txBody>
          <a:bodyPr>
            <a:spAutoFit/>
          </a:bodyPr>
          <a:lstStyle/>
          <a:p>
            <a:pPr>
              <a:spcBef>
                <a:spcPct val="50000"/>
              </a:spcBef>
            </a:pPr>
            <a:r>
              <a:rPr lang="zh-CN" altLang="en-US" sz="2000" b="1">
                <a:ea typeface="楷体_GB2312" pitchFamily="49" charset="-122"/>
              </a:rPr>
              <a:t>指令</a:t>
            </a:r>
            <a:r>
              <a:rPr lang="en-US" altLang="zh-CN" sz="2000" b="1">
                <a:ea typeface="楷体_GB2312" pitchFamily="49" charset="-122"/>
              </a:rPr>
              <a:t>n</a:t>
            </a:r>
          </a:p>
        </p:txBody>
      </p:sp>
      <p:sp>
        <p:nvSpPr>
          <p:cNvPr id="236554" name="Text Box 10"/>
          <p:cNvSpPr txBox="1">
            <a:spLocks noChangeArrowheads="1"/>
          </p:cNvSpPr>
          <p:nvPr/>
        </p:nvSpPr>
        <p:spPr bwMode="auto">
          <a:xfrm>
            <a:off x="3563938" y="4122738"/>
            <a:ext cx="576262"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latin typeface="Tahoma" pitchFamily="34" charset="0"/>
              </a:rPr>
              <a:t>┇</a:t>
            </a:r>
          </a:p>
        </p:txBody>
      </p:sp>
      <p:sp>
        <p:nvSpPr>
          <p:cNvPr id="236555" name="Rectangle 11"/>
          <p:cNvSpPr>
            <a:spLocks noChangeArrowheads="1"/>
          </p:cNvSpPr>
          <p:nvPr/>
        </p:nvSpPr>
        <p:spPr bwMode="auto">
          <a:xfrm>
            <a:off x="5867400" y="2349500"/>
            <a:ext cx="1728788" cy="1943100"/>
          </a:xfrm>
          <a:prstGeom prst="rect">
            <a:avLst/>
          </a:prstGeom>
          <a:noFill/>
          <a:ln w="12700" cap="sq">
            <a:solidFill>
              <a:srgbClr val="FF6600"/>
            </a:solidFill>
            <a:miter lim="800000"/>
            <a:headEnd type="none" w="sm" len="sm"/>
            <a:tailEnd type="none" w="sm" len="sm"/>
          </a:ln>
        </p:spPr>
        <p:txBody>
          <a:bodyPr wrap="none" anchor="ctr"/>
          <a:lstStyle/>
          <a:p>
            <a:endParaRPr lang="zh-CN" altLang="en-US"/>
          </a:p>
        </p:txBody>
      </p:sp>
      <p:sp>
        <p:nvSpPr>
          <p:cNvPr id="236556" name="Line 12"/>
          <p:cNvSpPr>
            <a:spLocks noChangeShapeType="1"/>
          </p:cNvSpPr>
          <p:nvPr/>
        </p:nvSpPr>
        <p:spPr bwMode="auto">
          <a:xfrm flipV="1">
            <a:off x="4356100" y="2636838"/>
            <a:ext cx="1511300" cy="287337"/>
          </a:xfrm>
          <a:prstGeom prst="line">
            <a:avLst/>
          </a:prstGeom>
          <a:noFill/>
          <a:ln w="22225" cap="sq">
            <a:solidFill>
              <a:schemeClr val="tx1"/>
            </a:solidFill>
            <a:round/>
            <a:headEnd type="none" w="sm" len="sm"/>
            <a:tailEnd type="triangle" w="lg" len="lg"/>
          </a:ln>
        </p:spPr>
        <p:txBody>
          <a:bodyPr/>
          <a:lstStyle/>
          <a:p>
            <a:endParaRPr lang="zh-CN" altLang="en-US"/>
          </a:p>
        </p:txBody>
      </p:sp>
      <p:sp>
        <p:nvSpPr>
          <p:cNvPr id="236558" name="Text Box 14"/>
          <p:cNvSpPr txBox="1">
            <a:spLocks noChangeArrowheads="1"/>
          </p:cNvSpPr>
          <p:nvPr/>
        </p:nvSpPr>
        <p:spPr bwMode="auto">
          <a:xfrm>
            <a:off x="6300788" y="2420938"/>
            <a:ext cx="792162"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分析</a:t>
            </a:r>
          </a:p>
        </p:txBody>
      </p:sp>
      <p:sp>
        <p:nvSpPr>
          <p:cNvPr id="236559" name="Text Box 15"/>
          <p:cNvSpPr txBox="1">
            <a:spLocks noChangeArrowheads="1"/>
          </p:cNvSpPr>
          <p:nvPr/>
        </p:nvSpPr>
        <p:spPr bwMode="auto">
          <a:xfrm>
            <a:off x="6011863" y="2960688"/>
            <a:ext cx="1584325"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获取操作数</a:t>
            </a:r>
          </a:p>
        </p:txBody>
      </p:sp>
      <p:sp>
        <p:nvSpPr>
          <p:cNvPr id="236560" name="Text Box 16"/>
          <p:cNvSpPr txBox="1">
            <a:spLocks noChangeArrowheads="1"/>
          </p:cNvSpPr>
          <p:nvPr/>
        </p:nvSpPr>
        <p:spPr bwMode="auto">
          <a:xfrm>
            <a:off x="6300788" y="3392488"/>
            <a:ext cx="792162"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执行</a:t>
            </a:r>
          </a:p>
        </p:txBody>
      </p:sp>
      <p:sp>
        <p:nvSpPr>
          <p:cNvPr id="236561" name="Text Box 17"/>
          <p:cNvSpPr txBox="1">
            <a:spLocks noChangeArrowheads="1"/>
          </p:cNvSpPr>
          <p:nvPr/>
        </p:nvSpPr>
        <p:spPr bwMode="auto">
          <a:xfrm>
            <a:off x="6084888" y="3824288"/>
            <a:ext cx="1295400"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存放结果</a:t>
            </a:r>
          </a:p>
        </p:txBody>
      </p:sp>
      <p:sp>
        <p:nvSpPr>
          <p:cNvPr id="236562" name="Line 18"/>
          <p:cNvSpPr>
            <a:spLocks noChangeShapeType="1"/>
          </p:cNvSpPr>
          <p:nvPr/>
        </p:nvSpPr>
        <p:spPr bwMode="auto">
          <a:xfrm>
            <a:off x="4356100" y="3716338"/>
            <a:ext cx="1511300" cy="865187"/>
          </a:xfrm>
          <a:prstGeom prst="line">
            <a:avLst/>
          </a:prstGeom>
          <a:noFill/>
          <a:ln w="22225" cap="sq">
            <a:solidFill>
              <a:schemeClr val="tx1"/>
            </a:solidFill>
            <a:round/>
            <a:headEnd type="none" w="sm" len="sm"/>
            <a:tailEnd type="triangle" w="lg" len="lg"/>
          </a:ln>
        </p:spPr>
        <p:txBody>
          <a:bodyPr/>
          <a:lstStyle/>
          <a:p>
            <a:endParaRPr lang="zh-CN" altLang="en-US"/>
          </a:p>
        </p:txBody>
      </p:sp>
      <p:sp>
        <p:nvSpPr>
          <p:cNvPr id="236563" name="Rectangle 19"/>
          <p:cNvSpPr>
            <a:spLocks noChangeArrowheads="1"/>
          </p:cNvSpPr>
          <p:nvPr/>
        </p:nvSpPr>
        <p:spPr bwMode="auto">
          <a:xfrm>
            <a:off x="5867400" y="4437063"/>
            <a:ext cx="1728788" cy="2016125"/>
          </a:xfrm>
          <a:prstGeom prst="rect">
            <a:avLst/>
          </a:prstGeom>
          <a:noFill/>
          <a:ln w="12700" cap="sq">
            <a:solidFill>
              <a:srgbClr val="FF6600"/>
            </a:solidFill>
            <a:miter lim="800000"/>
            <a:headEnd type="none" w="sm" len="sm"/>
            <a:tailEnd type="none" w="sm" len="sm"/>
          </a:ln>
        </p:spPr>
        <p:txBody>
          <a:bodyPr wrap="none" anchor="ctr"/>
          <a:lstStyle/>
          <a:p>
            <a:endParaRPr lang="zh-CN" altLang="en-US"/>
          </a:p>
        </p:txBody>
      </p:sp>
      <p:sp>
        <p:nvSpPr>
          <p:cNvPr id="236564" name="Text Box 20"/>
          <p:cNvSpPr txBox="1">
            <a:spLocks noChangeArrowheads="1"/>
          </p:cNvSpPr>
          <p:nvPr/>
        </p:nvSpPr>
        <p:spPr bwMode="auto">
          <a:xfrm>
            <a:off x="6516688" y="5084763"/>
            <a:ext cx="576262"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latin typeface="Tahoma" pitchFamily="34" charset="0"/>
              </a:rPr>
              <a:t>┇</a:t>
            </a:r>
          </a:p>
        </p:txBody>
      </p:sp>
      <p:sp>
        <p:nvSpPr>
          <p:cNvPr id="236565" name="Text Box 21"/>
          <p:cNvSpPr txBox="1">
            <a:spLocks noChangeArrowheads="1"/>
          </p:cNvSpPr>
          <p:nvPr/>
        </p:nvSpPr>
        <p:spPr bwMode="auto">
          <a:xfrm>
            <a:off x="682625" y="2563813"/>
            <a:ext cx="1152525" cy="7016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程序计数器</a:t>
            </a:r>
            <a:r>
              <a:rPr lang="en-US" altLang="zh-CN" sz="2000" b="1">
                <a:ea typeface="楷体_GB2312" pitchFamily="49" charset="-122"/>
              </a:rPr>
              <a:t>PC</a:t>
            </a:r>
          </a:p>
        </p:txBody>
      </p:sp>
      <p:sp>
        <p:nvSpPr>
          <p:cNvPr id="236566" name="Line 22"/>
          <p:cNvSpPr>
            <a:spLocks noChangeShapeType="1"/>
          </p:cNvSpPr>
          <p:nvPr/>
        </p:nvSpPr>
        <p:spPr bwMode="auto">
          <a:xfrm>
            <a:off x="1690688" y="2924175"/>
            <a:ext cx="1585912" cy="0"/>
          </a:xfrm>
          <a:prstGeom prst="line">
            <a:avLst/>
          </a:prstGeom>
          <a:noFill/>
          <a:ln w="22225" cap="sq">
            <a:solidFill>
              <a:schemeClr val="tx1"/>
            </a:solidFill>
            <a:round/>
            <a:headEnd type="none" w="sm" len="sm"/>
            <a:tailEnd type="triangle" w="lg" len="lg"/>
          </a:ln>
        </p:spPr>
        <p:txBody>
          <a:bodyPr/>
          <a:lstStyle/>
          <a:p>
            <a:endParaRPr lang="zh-CN" altLang="en-US"/>
          </a:p>
        </p:txBody>
      </p:sp>
      <p:sp>
        <p:nvSpPr>
          <p:cNvPr id="236567" name="Text Box 23"/>
          <p:cNvSpPr txBox="1">
            <a:spLocks noChangeArrowheads="1"/>
          </p:cNvSpPr>
          <p:nvPr/>
        </p:nvSpPr>
        <p:spPr bwMode="auto">
          <a:xfrm>
            <a:off x="1906588" y="2492375"/>
            <a:ext cx="720725"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地址</a:t>
            </a:r>
            <a:endParaRPr lang="en-US" altLang="zh-CN" sz="2000" b="1">
              <a:ea typeface="楷体_GB2312" pitchFamily="49" charset="-122"/>
            </a:endParaRPr>
          </a:p>
        </p:txBody>
      </p:sp>
      <p:sp>
        <p:nvSpPr>
          <p:cNvPr id="236568" name="Text Box 24"/>
          <p:cNvSpPr txBox="1">
            <a:spLocks noChangeArrowheads="1"/>
          </p:cNvSpPr>
          <p:nvPr/>
        </p:nvSpPr>
        <p:spPr bwMode="auto">
          <a:xfrm>
            <a:off x="6227763" y="1952625"/>
            <a:ext cx="935037" cy="3968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000" b="1">
                <a:ea typeface="楷体_GB2312" pitchFamily="49" charset="-122"/>
              </a:rPr>
              <a:t>CPU</a:t>
            </a:r>
          </a:p>
        </p:txBody>
      </p:sp>
      <p:sp>
        <p:nvSpPr>
          <p:cNvPr id="236569" name="Text Box 25"/>
          <p:cNvSpPr txBox="1">
            <a:spLocks noChangeArrowheads="1"/>
          </p:cNvSpPr>
          <p:nvPr/>
        </p:nvSpPr>
        <p:spPr bwMode="auto">
          <a:xfrm>
            <a:off x="4714875" y="2349500"/>
            <a:ext cx="935038"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取出</a:t>
            </a:r>
          </a:p>
        </p:txBody>
      </p:sp>
      <p:sp>
        <p:nvSpPr>
          <p:cNvPr id="236570" name="Text Box 26"/>
          <p:cNvSpPr txBox="1">
            <a:spLocks noChangeArrowheads="1"/>
          </p:cNvSpPr>
          <p:nvPr/>
        </p:nvSpPr>
        <p:spPr bwMode="auto">
          <a:xfrm>
            <a:off x="3348038" y="5734050"/>
            <a:ext cx="1008062" cy="409575"/>
          </a:xfrm>
          <a:prstGeom prst="rect">
            <a:avLst/>
          </a:prstGeom>
          <a:noFill/>
          <a:ln w="12700" cap="sq">
            <a:solidFill>
              <a:srgbClr val="339966"/>
            </a:solidFill>
            <a:miter lim="800000"/>
            <a:headEnd type="none" w="sm" len="sm"/>
            <a:tailEnd type="none" w="sm" len="sm"/>
          </a:ln>
        </p:spPr>
        <p:txBody>
          <a:bodyPr>
            <a:spAutoFit/>
          </a:bodyPr>
          <a:lstStyle/>
          <a:p>
            <a:pPr>
              <a:spcBef>
                <a:spcPct val="50000"/>
              </a:spcBef>
            </a:pPr>
            <a:r>
              <a:rPr lang="zh-CN" altLang="en-US" sz="2000" b="1">
                <a:ea typeface="楷体_GB2312" pitchFamily="49" charset="-122"/>
              </a:rPr>
              <a:t>操作数</a:t>
            </a:r>
            <a:endParaRPr lang="en-US" altLang="zh-CN" sz="2000" b="1">
              <a:ea typeface="楷体_GB2312" pitchFamily="49" charset="-122"/>
            </a:endParaRPr>
          </a:p>
        </p:txBody>
      </p:sp>
      <p:sp>
        <p:nvSpPr>
          <p:cNvPr id="236571" name="Line 27"/>
          <p:cNvSpPr>
            <a:spLocks noChangeShapeType="1"/>
          </p:cNvSpPr>
          <p:nvPr/>
        </p:nvSpPr>
        <p:spPr bwMode="auto">
          <a:xfrm flipV="1">
            <a:off x="5076825" y="3213100"/>
            <a:ext cx="790575" cy="0"/>
          </a:xfrm>
          <a:prstGeom prst="line">
            <a:avLst/>
          </a:prstGeom>
          <a:noFill/>
          <a:ln w="22225" cap="sq">
            <a:solidFill>
              <a:srgbClr val="008000"/>
            </a:solidFill>
            <a:round/>
            <a:headEnd type="none" w="sm" len="sm"/>
            <a:tailEnd type="triangle" w="lg" len="lg"/>
          </a:ln>
        </p:spPr>
        <p:txBody>
          <a:bodyPr/>
          <a:lstStyle/>
          <a:p>
            <a:endParaRPr lang="zh-CN" altLang="en-US"/>
          </a:p>
        </p:txBody>
      </p:sp>
      <p:sp>
        <p:nvSpPr>
          <p:cNvPr id="236572" name="Line 28"/>
          <p:cNvSpPr>
            <a:spLocks noChangeShapeType="1"/>
          </p:cNvSpPr>
          <p:nvPr/>
        </p:nvSpPr>
        <p:spPr bwMode="auto">
          <a:xfrm>
            <a:off x="4572000" y="5949950"/>
            <a:ext cx="504825" cy="0"/>
          </a:xfrm>
          <a:prstGeom prst="line">
            <a:avLst/>
          </a:prstGeom>
          <a:noFill/>
          <a:ln w="22225" cap="sq">
            <a:solidFill>
              <a:srgbClr val="008000"/>
            </a:solidFill>
            <a:round/>
            <a:headEnd type="none" w="sm" len="sm"/>
            <a:tailEnd type="none" w="sm" len="sm"/>
          </a:ln>
        </p:spPr>
        <p:txBody>
          <a:bodyPr/>
          <a:lstStyle/>
          <a:p>
            <a:endParaRPr lang="zh-CN" altLang="en-US"/>
          </a:p>
        </p:txBody>
      </p:sp>
      <p:sp>
        <p:nvSpPr>
          <p:cNvPr id="236573" name="Line 29"/>
          <p:cNvSpPr>
            <a:spLocks noChangeShapeType="1"/>
          </p:cNvSpPr>
          <p:nvPr/>
        </p:nvSpPr>
        <p:spPr bwMode="auto">
          <a:xfrm flipV="1">
            <a:off x="5076825" y="3213100"/>
            <a:ext cx="0" cy="2736850"/>
          </a:xfrm>
          <a:prstGeom prst="line">
            <a:avLst/>
          </a:prstGeom>
          <a:noFill/>
          <a:ln w="22225" cap="sq">
            <a:solidFill>
              <a:srgbClr val="008000"/>
            </a:solidFill>
            <a:round/>
            <a:headEnd type="none" w="sm" len="sm"/>
            <a:tailEnd type="none" w="sm" len="sm"/>
          </a:ln>
        </p:spPr>
        <p:txBody>
          <a:bodyPr/>
          <a:lstStyle/>
          <a:p>
            <a:endParaRPr lang="zh-CN" altLang="en-US"/>
          </a:p>
        </p:txBody>
      </p:sp>
      <p:sp>
        <p:nvSpPr>
          <p:cNvPr id="236574" name="Line 30"/>
          <p:cNvSpPr>
            <a:spLocks noChangeShapeType="1"/>
          </p:cNvSpPr>
          <p:nvPr/>
        </p:nvSpPr>
        <p:spPr bwMode="auto">
          <a:xfrm flipH="1">
            <a:off x="5364163" y="4076700"/>
            <a:ext cx="503237" cy="0"/>
          </a:xfrm>
          <a:prstGeom prst="line">
            <a:avLst/>
          </a:prstGeom>
          <a:noFill/>
          <a:ln w="22225" cap="sq">
            <a:solidFill>
              <a:srgbClr val="FF0000"/>
            </a:solidFill>
            <a:round/>
            <a:headEnd type="none" w="sm" len="sm"/>
            <a:tailEnd type="none" w="sm" len="sm"/>
          </a:ln>
        </p:spPr>
        <p:txBody>
          <a:bodyPr/>
          <a:lstStyle/>
          <a:p>
            <a:endParaRPr lang="zh-CN" altLang="en-US"/>
          </a:p>
        </p:txBody>
      </p:sp>
      <p:sp>
        <p:nvSpPr>
          <p:cNvPr id="236575" name="Line 31"/>
          <p:cNvSpPr>
            <a:spLocks noChangeShapeType="1"/>
          </p:cNvSpPr>
          <p:nvPr/>
        </p:nvSpPr>
        <p:spPr bwMode="auto">
          <a:xfrm>
            <a:off x="5364163" y="4076700"/>
            <a:ext cx="0" cy="2376488"/>
          </a:xfrm>
          <a:prstGeom prst="line">
            <a:avLst/>
          </a:prstGeom>
          <a:noFill/>
          <a:ln w="22225" cap="sq">
            <a:solidFill>
              <a:srgbClr val="FF0000"/>
            </a:solidFill>
            <a:round/>
            <a:headEnd type="none" w="sm" len="sm"/>
            <a:tailEnd type="none" w="sm" len="sm"/>
          </a:ln>
        </p:spPr>
        <p:txBody>
          <a:bodyPr/>
          <a:lstStyle/>
          <a:p>
            <a:endParaRPr lang="zh-CN" altLang="en-US"/>
          </a:p>
        </p:txBody>
      </p:sp>
      <p:sp>
        <p:nvSpPr>
          <p:cNvPr id="236577" name="Line 33"/>
          <p:cNvSpPr>
            <a:spLocks noChangeShapeType="1"/>
          </p:cNvSpPr>
          <p:nvPr/>
        </p:nvSpPr>
        <p:spPr bwMode="auto">
          <a:xfrm flipH="1">
            <a:off x="4572000" y="6453188"/>
            <a:ext cx="792163" cy="0"/>
          </a:xfrm>
          <a:prstGeom prst="line">
            <a:avLst/>
          </a:prstGeom>
          <a:noFill/>
          <a:ln w="22225" cap="sq">
            <a:solidFill>
              <a:srgbClr val="FF0000"/>
            </a:solidFill>
            <a:round/>
            <a:headEnd type="none" w="sm" len="sm"/>
            <a:tailEnd type="triangle" w="lg" len="lg"/>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48"/>
                                        </p:tgtEl>
                                        <p:attrNameLst>
                                          <p:attrName>style.visibility</p:attrName>
                                        </p:attrNameLst>
                                      </p:cBhvr>
                                      <p:to>
                                        <p:strVal val="visible"/>
                                      </p:to>
                                    </p:set>
                                    <p:animEffect transition="in" filter="blinds(horizontal)">
                                      <p:cBhvr>
                                        <p:cTn id="7" dur="500"/>
                                        <p:tgtEl>
                                          <p:spTgt spid="2365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6551"/>
                                        </p:tgtEl>
                                        <p:attrNameLst>
                                          <p:attrName>style.visibility</p:attrName>
                                        </p:attrNameLst>
                                      </p:cBhvr>
                                      <p:to>
                                        <p:strVal val="visible"/>
                                      </p:to>
                                    </p:set>
                                    <p:animEffect transition="in" filter="wipe(left)">
                                      <p:cBhvr>
                                        <p:cTn id="11" dur="500"/>
                                        <p:tgtEl>
                                          <p:spTgt spid="236551"/>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36549"/>
                                        </p:tgtEl>
                                        <p:attrNameLst>
                                          <p:attrName>style.visibility</p:attrName>
                                        </p:attrNameLst>
                                      </p:cBhvr>
                                      <p:to>
                                        <p:strVal val="visible"/>
                                      </p:to>
                                    </p:set>
                                    <p:animEffect transition="in" filter="blinds(horizontal)">
                                      <p:cBhvr>
                                        <p:cTn id="15" dur="500"/>
                                        <p:tgtEl>
                                          <p:spTgt spid="236549"/>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36552"/>
                                        </p:tgtEl>
                                        <p:attrNameLst>
                                          <p:attrName>style.visibility</p:attrName>
                                        </p:attrNameLst>
                                      </p:cBhvr>
                                      <p:to>
                                        <p:strVal val="visible"/>
                                      </p:to>
                                    </p:set>
                                    <p:animEffect transition="in" filter="blinds(horizontal)">
                                      <p:cBhvr>
                                        <p:cTn id="19" dur="500"/>
                                        <p:tgtEl>
                                          <p:spTgt spid="236552"/>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36554"/>
                                        </p:tgtEl>
                                        <p:attrNameLst>
                                          <p:attrName>style.visibility</p:attrName>
                                        </p:attrNameLst>
                                      </p:cBhvr>
                                      <p:to>
                                        <p:strVal val="visible"/>
                                      </p:to>
                                    </p:set>
                                    <p:animEffect transition="in" filter="blinds(horizontal)">
                                      <p:cBhvr>
                                        <p:cTn id="23" dur="500"/>
                                        <p:tgtEl>
                                          <p:spTgt spid="236554"/>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36553"/>
                                        </p:tgtEl>
                                        <p:attrNameLst>
                                          <p:attrName>style.visibility</p:attrName>
                                        </p:attrNameLst>
                                      </p:cBhvr>
                                      <p:to>
                                        <p:strVal val="visible"/>
                                      </p:to>
                                    </p:set>
                                    <p:animEffect transition="in" filter="blinds(horizontal)">
                                      <p:cBhvr>
                                        <p:cTn id="27" dur="500"/>
                                        <p:tgtEl>
                                          <p:spTgt spid="2365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565"/>
                                        </p:tgtEl>
                                        <p:attrNameLst>
                                          <p:attrName>style.visibility</p:attrName>
                                        </p:attrNameLst>
                                      </p:cBhvr>
                                      <p:to>
                                        <p:strVal val="visible"/>
                                      </p:to>
                                    </p:set>
                                    <p:animEffect transition="in" filter="blinds(horizontal)">
                                      <p:cBhvr>
                                        <p:cTn id="32" dur="500"/>
                                        <p:tgtEl>
                                          <p:spTgt spid="2365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6566"/>
                                        </p:tgtEl>
                                        <p:attrNameLst>
                                          <p:attrName>style.visibility</p:attrName>
                                        </p:attrNameLst>
                                      </p:cBhvr>
                                      <p:to>
                                        <p:strVal val="visible"/>
                                      </p:to>
                                    </p:set>
                                    <p:animEffect transition="in" filter="wipe(left)">
                                      <p:cBhvr>
                                        <p:cTn id="37" dur="500"/>
                                        <p:tgtEl>
                                          <p:spTgt spid="236566"/>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36567"/>
                                        </p:tgtEl>
                                        <p:attrNameLst>
                                          <p:attrName>style.visibility</p:attrName>
                                        </p:attrNameLst>
                                      </p:cBhvr>
                                      <p:to>
                                        <p:strVal val="visible"/>
                                      </p:to>
                                    </p:set>
                                    <p:animEffect transition="in" filter="wipe(left)">
                                      <p:cBhvr>
                                        <p:cTn id="41" dur="500"/>
                                        <p:tgtEl>
                                          <p:spTgt spid="23656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6556"/>
                                        </p:tgtEl>
                                        <p:attrNameLst>
                                          <p:attrName>style.visibility</p:attrName>
                                        </p:attrNameLst>
                                      </p:cBhvr>
                                      <p:to>
                                        <p:strVal val="visible"/>
                                      </p:to>
                                    </p:set>
                                    <p:animEffect transition="in" filter="wipe(left)">
                                      <p:cBhvr>
                                        <p:cTn id="46" dur="500"/>
                                        <p:tgtEl>
                                          <p:spTgt spid="236556"/>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236569"/>
                                        </p:tgtEl>
                                        <p:attrNameLst>
                                          <p:attrName>style.visibility</p:attrName>
                                        </p:attrNameLst>
                                      </p:cBhvr>
                                      <p:to>
                                        <p:strVal val="visible"/>
                                      </p:to>
                                    </p:set>
                                    <p:animEffect transition="in" filter="blinds(horizontal)">
                                      <p:cBhvr>
                                        <p:cTn id="50" dur="500"/>
                                        <p:tgtEl>
                                          <p:spTgt spid="23656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36568"/>
                                        </p:tgtEl>
                                        <p:attrNameLst>
                                          <p:attrName>style.visibility</p:attrName>
                                        </p:attrNameLst>
                                      </p:cBhvr>
                                      <p:to>
                                        <p:strVal val="visible"/>
                                      </p:to>
                                    </p:set>
                                    <p:animEffect transition="in" filter="blinds(horizontal)">
                                      <p:cBhvr>
                                        <p:cTn id="55" dur="500"/>
                                        <p:tgtEl>
                                          <p:spTgt spid="236568"/>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36555"/>
                                        </p:tgtEl>
                                        <p:attrNameLst>
                                          <p:attrName>style.visibility</p:attrName>
                                        </p:attrNameLst>
                                      </p:cBhvr>
                                      <p:to>
                                        <p:strVal val="visible"/>
                                      </p:to>
                                    </p:set>
                                    <p:animEffect transition="in" filter="wipe(left)">
                                      <p:cBhvr>
                                        <p:cTn id="59" dur="500"/>
                                        <p:tgtEl>
                                          <p:spTgt spid="236555"/>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236558"/>
                                        </p:tgtEl>
                                        <p:attrNameLst>
                                          <p:attrName>style.visibility</p:attrName>
                                        </p:attrNameLst>
                                      </p:cBhvr>
                                      <p:to>
                                        <p:strVal val="visible"/>
                                      </p:to>
                                    </p:set>
                                    <p:animEffect transition="in" filter="wipe(left)">
                                      <p:cBhvr>
                                        <p:cTn id="63" dur="500"/>
                                        <p:tgtEl>
                                          <p:spTgt spid="23655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36572"/>
                                        </p:tgtEl>
                                        <p:attrNameLst>
                                          <p:attrName>style.visibility</p:attrName>
                                        </p:attrNameLst>
                                      </p:cBhvr>
                                      <p:to>
                                        <p:strVal val="visible"/>
                                      </p:to>
                                    </p:set>
                                    <p:animEffect transition="in" filter="wipe(left)">
                                      <p:cBhvr>
                                        <p:cTn id="68" dur="500"/>
                                        <p:tgtEl>
                                          <p:spTgt spid="236572"/>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236573"/>
                                        </p:tgtEl>
                                        <p:attrNameLst>
                                          <p:attrName>style.visibility</p:attrName>
                                        </p:attrNameLst>
                                      </p:cBhvr>
                                      <p:to>
                                        <p:strVal val="visible"/>
                                      </p:to>
                                    </p:set>
                                    <p:animEffect transition="in" filter="wipe(down)">
                                      <p:cBhvr>
                                        <p:cTn id="72" dur="500"/>
                                        <p:tgtEl>
                                          <p:spTgt spid="236573"/>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236571"/>
                                        </p:tgtEl>
                                        <p:attrNameLst>
                                          <p:attrName>style.visibility</p:attrName>
                                        </p:attrNameLst>
                                      </p:cBhvr>
                                      <p:to>
                                        <p:strVal val="visible"/>
                                      </p:to>
                                    </p:set>
                                    <p:animEffect transition="in" filter="wipe(left)">
                                      <p:cBhvr>
                                        <p:cTn id="76" dur="500"/>
                                        <p:tgtEl>
                                          <p:spTgt spid="236571"/>
                                        </p:tgtEl>
                                      </p:cBhvr>
                                    </p:animEffect>
                                  </p:childTnLst>
                                </p:cTn>
                              </p:par>
                            </p:childTnLst>
                          </p:cTn>
                        </p:par>
                        <p:par>
                          <p:cTn id="77" fill="hold">
                            <p:stCondLst>
                              <p:cond delay="1500"/>
                            </p:stCondLst>
                            <p:childTnLst>
                              <p:par>
                                <p:cTn id="78" presetID="22" presetClass="entr" presetSubtype="8" fill="hold" grpId="0" nodeType="afterEffect">
                                  <p:stCondLst>
                                    <p:cond delay="0"/>
                                  </p:stCondLst>
                                  <p:childTnLst>
                                    <p:set>
                                      <p:cBhvr>
                                        <p:cTn id="79" dur="1" fill="hold">
                                          <p:stCondLst>
                                            <p:cond delay="0"/>
                                          </p:stCondLst>
                                        </p:cTn>
                                        <p:tgtEl>
                                          <p:spTgt spid="236559"/>
                                        </p:tgtEl>
                                        <p:attrNameLst>
                                          <p:attrName>style.visibility</p:attrName>
                                        </p:attrNameLst>
                                      </p:cBhvr>
                                      <p:to>
                                        <p:strVal val="visible"/>
                                      </p:to>
                                    </p:set>
                                    <p:animEffect transition="in" filter="wipe(left)">
                                      <p:cBhvr>
                                        <p:cTn id="80" dur="500"/>
                                        <p:tgtEl>
                                          <p:spTgt spid="236559"/>
                                        </p:tgtEl>
                                      </p:cBhvr>
                                    </p:animEffect>
                                  </p:childTnLst>
                                </p:cTn>
                              </p:par>
                            </p:childTnLst>
                          </p:cTn>
                        </p:par>
                        <p:par>
                          <p:cTn id="81" fill="hold">
                            <p:stCondLst>
                              <p:cond delay="2000"/>
                            </p:stCondLst>
                            <p:childTnLst>
                              <p:par>
                                <p:cTn id="82" presetID="3" presetClass="entr" presetSubtype="10" fill="hold" grpId="0" nodeType="afterEffect">
                                  <p:stCondLst>
                                    <p:cond delay="0"/>
                                  </p:stCondLst>
                                  <p:childTnLst>
                                    <p:set>
                                      <p:cBhvr>
                                        <p:cTn id="83" dur="1" fill="hold">
                                          <p:stCondLst>
                                            <p:cond delay="0"/>
                                          </p:stCondLst>
                                        </p:cTn>
                                        <p:tgtEl>
                                          <p:spTgt spid="236570"/>
                                        </p:tgtEl>
                                        <p:attrNameLst>
                                          <p:attrName>style.visibility</p:attrName>
                                        </p:attrNameLst>
                                      </p:cBhvr>
                                      <p:to>
                                        <p:strVal val="visible"/>
                                      </p:to>
                                    </p:set>
                                    <p:animEffect transition="in" filter="blinds(horizontal)">
                                      <p:cBhvr>
                                        <p:cTn id="84" dur="500"/>
                                        <p:tgtEl>
                                          <p:spTgt spid="23657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36560"/>
                                        </p:tgtEl>
                                        <p:attrNameLst>
                                          <p:attrName>style.visibility</p:attrName>
                                        </p:attrNameLst>
                                      </p:cBhvr>
                                      <p:to>
                                        <p:strVal val="visible"/>
                                      </p:to>
                                    </p:set>
                                    <p:animEffect transition="in" filter="wipe(left)">
                                      <p:cBhvr>
                                        <p:cTn id="89" dur="500"/>
                                        <p:tgtEl>
                                          <p:spTgt spid="23656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36561"/>
                                        </p:tgtEl>
                                        <p:attrNameLst>
                                          <p:attrName>style.visibility</p:attrName>
                                        </p:attrNameLst>
                                      </p:cBhvr>
                                      <p:to>
                                        <p:strVal val="visible"/>
                                      </p:to>
                                    </p:set>
                                    <p:animEffect transition="in" filter="wipe(left)">
                                      <p:cBhvr>
                                        <p:cTn id="94" dur="500"/>
                                        <p:tgtEl>
                                          <p:spTgt spid="236561"/>
                                        </p:tgtEl>
                                      </p:cBhvr>
                                    </p:animEffect>
                                  </p:childTnLst>
                                </p:cTn>
                              </p:par>
                            </p:childTnLst>
                          </p:cTn>
                        </p:par>
                        <p:par>
                          <p:cTn id="95" fill="hold">
                            <p:stCondLst>
                              <p:cond delay="500"/>
                            </p:stCondLst>
                            <p:childTnLst>
                              <p:par>
                                <p:cTn id="96" presetID="22" presetClass="entr" presetSubtype="2" fill="hold" grpId="0" nodeType="afterEffect">
                                  <p:stCondLst>
                                    <p:cond delay="0"/>
                                  </p:stCondLst>
                                  <p:childTnLst>
                                    <p:set>
                                      <p:cBhvr>
                                        <p:cTn id="97" dur="1" fill="hold">
                                          <p:stCondLst>
                                            <p:cond delay="0"/>
                                          </p:stCondLst>
                                        </p:cTn>
                                        <p:tgtEl>
                                          <p:spTgt spid="236574"/>
                                        </p:tgtEl>
                                        <p:attrNameLst>
                                          <p:attrName>style.visibility</p:attrName>
                                        </p:attrNameLst>
                                      </p:cBhvr>
                                      <p:to>
                                        <p:strVal val="visible"/>
                                      </p:to>
                                    </p:set>
                                    <p:animEffect transition="in" filter="wipe(right)">
                                      <p:cBhvr>
                                        <p:cTn id="98" dur="500"/>
                                        <p:tgtEl>
                                          <p:spTgt spid="236574"/>
                                        </p:tgtEl>
                                      </p:cBhvr>
                                    </p:animEffect>
                                  </p:childTnLst>
                                </p:cTn>
                              </p:par>
                            </p:childTnLst>
                          </p:cTn>
                        </p:par>
                        <p:par>
                          <p:cTn id="99" fill="hold">
                            <p:stCondLst>
                              <p:cond delay="1000"/>
                            </p:stCondLst>
                            <p:childTnLst>
                              <p:par>
                                <p:cTn id="100" presetID="22" presetClass="entr" presetSubtype="1" fill="hold" grpId="0" nodeType="afterEffect">
                                  <p:stCondLst>
                                    <p:cond delay="0"/>
                                  </p:stCondLst>
                                  <p:childTnLst>
                                    <p:set>
                                      <p:cBhvr>
                                        <p:cTn id="101" dur="1" fill="hold">
                                          <p:stCondLst>
                                            <p:cond delay="0"/>
                                          </p:stCondLst>
                                        </p:cTn>
                                        <p:tgtEl>
                                          <p:spTgt spid="236575"/>
                                        </p:tgtEl>
                                        <p:attrNameLst>
                                          <p:attrName>style.visibility</p:attrName>
                                        </p:attrNameLst>
                                      </p:cBhvr>
                                      <p:to>
                                        <p:strVal val="visible"/>
                                      </p:to>
                                    </p:set>
                                    <p:animEffect transition="in" filter="wipe(up)">
                                      <p:cBhvr>
                                        <p:cTn id="102" dur="500"/>
                                        <p:tgtEl>
                                          <p:spTgt spid="236575"/>
                                        </p:tgtEl>
                                      </p:cBhvr>
                                    </p:animEffect>
                                  </p:childTnLst>
                                </p:cTn>
                              </p:par>
                            </p:childTnLst>
                          </p:cTn>
                        </p:par>
                        <p:par>
                          <p:cTn id="103" fill="hold">
                            <p:stCondLst>
                              <p:cond delay="1500"/>
                            </p:stCondLst>
                            <p:childTnLst>
                              <p:par>
                                <p:cTn id="104" presetID="22" presetClass="entr" presetSubtype="2" fill="hold" grpId="0" nodeType="afterEffect">
                                  <p:stCondLst>
                                    <p:cond delay="0"/>
                                  </p:stCondLst>
                                  <p:childTnLst>
                                    <p:set>
                                      <p:cBhvr>
                                        <p:cTn id="105" dur="1" fill="hold">
                                          <p:stCondLst>
                                            <p:cond delay="0"/>
                                          </p:stCondLst>
                                        </p:cTn>
                                        <p:tgtEl>
                                          <p:spTgt spid="236577"/>
                                        </p:tgtEl>
                                        <p:attrNameLst>
                                          <p:attrName>style.visibility</p:attrName>
                                        </p:attrNameLst>
                                      </p:cBhvr>
                                      <p:to>
                                        <p:strVal val="visible"/>
                                      </p:to>
                                    </p:set>
                                    <p:animEffect transition="in" filter="wipe(right)">
                                      <p:cBhvr>
                                        <p:cTn id="106" dur="500"/>
                                        <p:tgtEl>
                                          <p:spTgt spid="23657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36562"/>
                                        </p:tgtEl>
                                        <p:attrNameLst>
                                          <p:attrName>style.visibility</p:attrName>
                                        </p:attrNameLst>
                                      </p:cBhvr>
                                      <p:to>
                                        <p:strVal val="visible"/>
                                      </p:to>
                                    </p:set>
                                    <p:animEffect transition="in" filter="wipe(left)">
                                      <p:cBhvr>
                                        <p:cTn id="111" dur="500"/>
                                        <p:tgtEl>
                                          <p:spTgt spid="236562"/>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236563"/>
                                        </p:tgtEl>
                                        <p:attrNameLst>
                                          <p:attrName>style.visibility</p:attrName>
                                        </p:attrNameLst>
                                      </p:cBhvr>
                                      <p:to>
                                        <p:strVal val="visible"/>
                                      </p:to>
                                    </p:set>
                                    <p:animEffect transition="in" filter="wipe(left)">
                                      <p:cBhvr>
                                        <p:cTn id="115" dur="500"/>
                                        <p:tgtEl>
                                          <p:spTgt spid="236563"/>
                                        </p:tgtEl>
                                      </p:cBhvr>
                                    </p:animEffect>
                                  </p:childTnLst>
                                </p:cTn>
                              </p:par>
                            </p:childTnLst>
                          </p:cTn>
                        </p:par>
                        <p:par>
                          <p:cTn id="116" fill="hold">
                            <p:stCondLst>
                              <p:cond delay="1000"/>
                            </p:stCondLst>
                            <p:childTnLst>
                              <p:par>
                                <p:cTn id="117" presetID="3" presetClass="entr" presetSubtype="10" fill="hold" grpId="0" nodeType="afterEffect">
                                  <p:stCondLst>
                                    <p:cond delay="0"/>
                                  </p:stCondLst>
                                  <p:childTnLst>
                                    <p:set>
                                      <p:cBhvr>
                                        <p:cTn id="118" dur="1" fill="hold">
                                          <p:stCondLst>
                                            <p:cond delay="0"/>
                                          </p:stCondLst>
                                        </p:cTn>
                                        <p:tgtEl>
                                          <p:spTgt spid="236564"/>
                                        </p:tgtEl>
                                        <p:attrNameLst>
                                          <p:attrName>style.visibility</p:attrName>
                                        </p:attrNameLst>
                                      </p:cBhvr>
                                      <p:to>
                                        <p:strVal val="visible"/>
                                      </p:to>
                                    </p:set>
                                    <p:animEffect transition="in" filter="blinds(horizontal)">
                                      <p:cBhvr>
                                        <p:cTn id="119" dur="500"/>
                                        <p:tgtEl>
                                          <p:spTgt spid="23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8" grpId="0"/>
      <p:bldP spid="236549" grpId="0" animBg="1"/>
      <p:bldP spid="236551" grpId="0" animBg="1"/>
      <p:bldP spid="236552" grpId="0" animBg="1"/>
      <p:bldP spid="236553" grpId="0" animBg="1"/>
      <p:bldP spid="236554" grpId="0"/>
      <p:bldP spid="236555" grpId="0" animBg="1"/>
      <p:bldP spid="236556" grpId="0" animBg="1"/>
      <p:bldP spid="236558" grpId="0"/>
      <p:bldP spid="236559" grpId="0"/>
      <p:bldP spid="236560" grpId="0"/>
      <p:bldP spid="236561" grpId="0"/>
      <p:bldP spid="236562" grpId="0" animBg="1"/>
      <p:bldP spid="236563" grpId="0" animBg="1"/>
      <p:bldP spid="236564" grpId="0"/>
      <p:bldP spid="236565" grpId="0"/>
      <p:bldP spid="236566" grpId="0" animBg="1"/>
      <p:bldP spid="236567" grpId="0"/>
      <p:bldP spid="236568" grpId="0"/>
      <p:bldP spid="236569" grpId="0"/>
      <p:bldP spid="236570" grpId="0" animBg="1"/>
      <p:bldP spid="236571" grpId="0" animBg="1"/>
      <p:bldP spid="236572" grpId="0" animBg="1"/>
      <p:bldP spid="236573" grpId="0" animBg="1"/>
      <p:bldP spid="236574" grpId="0" animBg="1"/>
      <p:bldP spid="236575" grpId="0" animBg="1"/>
      <p:bldP spid="23657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blipFill rotWithShape="1">
          <a:blip xmlns:r="http://schemas.openxmlformats.org/officeDocument/2006/relationships" r:embed="rId1"/>
          <a:stretch>
            <a:fillRect l="-1571" t="-4839" r="-1122" b="-8065"/>
          </a:stretch>
        </a:blipFill>
        <a:ln>
          <a:noFill/>
        </a:ln>
        <a:effectLst/>
        <a:extLst>
          <a:ext uri="{91240B29-F687-4F45-9708-019B960494DF}">
            <a14:hiddenLine xmlns="" xmlns:p="http://schemas.openxmlformats.org/presentationml/2006/main" xmlns:a14="http://schemas.microsoft.com/office/drawing/2010/main" w="9525">
              <a:solidFill>
                <a:schemeClr val="tx1"/>
              </a:solidFill>
              <a:miter lim="800000"/>
              <a:headEnd/>
              <a:tailEnd/>
            </a14:hiddenLine>
          </a:ext>
          <a:ext uri="{AF507438-7753-43E0-B8FC-AC1667EBCBE1}">
            <a14:hiddenEffects xmlns="" xmlns:p="http://schemas.openxmlformats.org/presentationml/2006/main" xmlns:a14="http://schemas.microsoft.com/office/drawing/2010/main">
              <a:effectLst>
                <a:outerShdw dist="35921" dir="2700000" algn="ctr" rotWithShape="0">
                  <a:schemeClr val="bg2"/>
                </a:outerShdw>
              </a:effectLst>
            </a14:hiddenEffects>
          </a:ext>
        </a:extLst>
      </a:spPr>
      <a:bodyPr/>
      <a:lstStyle>
        <a:defPPr>
          <a:defRPr>
            <a:noFill/>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4121</TotalTime>
  <Words>802</Words>
  <Application>Microsoft Office PowerPoint</Application>
  <PresentationFormat>全屏显示(4:3)</PresentationFormat>
  <Paragraphs>209</Paragraphs>
  <Slides>25</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Pixel</vt:lpstr>
      <vt:lpstr>文档</vt:lpstr>
      <vt:lpstr>幻灯片 1</vt:lpstr>
      <vt:lpstr>幻灯片 2</vt:lpstr>
      <vt:lpstr>幻灯片 3</vt:lpstr>
      <vt:lpstr>幻灯片 4</vt:lpstr>
      <vt:lpstr>幻灯片 5</vt:lpstr>
      <vt:lpstr>幻灯片 6</vt:lpstr>
      <vt:lpstr>幻灯片 7</vt:lpstr>
      <vt:lpstr>幻灯片 8</vt:lpstr>
      <vt:lpstr>冯 • 诺依曼机的工作过程</vt:lpstr>
      <vt:lpstr>幻灯片 10</vt:lpstr>
      <vt:lpstr>幻灯片 11</vt:lpstr>
      <vt:lpstr>幻灯片 12</vt:lpstr>
      <vt:lpstr>幻灯片 13</vt:lpstr>
      <vt:lpstr>幻灯片 14</vt:lpstr>
      <vt:lpstr>幻灯片 15</vt:lpstr>
      <vt:lpstr>幻灯片 16</vt:lpstr>
      <vt:lpstr>幻灯片 17</vt:lpstr>
      <vt:lpstr>      </vt:lpstr>
      <vt:lpstr>幻灯片 19</vt:lpstr>
      <vt:lpstr>幻灯片 20</vt:lpstr>
      <vt:lpstr>幻灯片 21</vt:lpstr>
      <vt:lpstr>幻灯片 22</vt:lpstr>
      <vt:lpstr>幻灯片 23</vt:lpstr>
      <vt:lpstr>幻灯片 24</vt:lpstr>
      <vt:lpstr>8位机器数表示的真值</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kz</dc:creator>
  <cp:lastModifiedBy>admin</cp:lastModifiedBy>
  <cp:revision>376</cp:revision>
  <cp:lastPrinted>1601-01-01T00:00:00Z</cp:lastPrinted>
  <dcterms:created xsi:type="dcterms:W3CDTF">2011-02-28T12:08:24Z</dcterms:created>
  <dcterms:modified xsi:type="dcterms:W3CDTF">2015-09-07T12:10:29Z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