
<file path=[Content_Types].xml><?xml version="1.0" encoding="utf-8"?>
<Types xmlns="http://schemas.openxmlformats.org/package/2006/content-types">
  <Override PartName="/ppt/slides/slide47.xml" ContentType="application/vnd.openxmlformats-officedocument.presentationml.slide+xml"/>
  <Override PartName="/ppt/slides/slide94.xml" ContentType="application/vnd.openxmlformats-officedocument.presentationml.slide+xml"/>
  <Override PartName="/ppt/slides/slide142.xml" ContentType="application/vnd.openxmlformats-officedocument.presentationml.slide+xml"/>
  <Override PartName="/ppt/slides/slide120.xml" ContentType="application/vnd.openxmlformats-officedocument.presentationml.slide+xml"/>
  <Override PartName="/ppt/slides/slide218.xml" ContentType="application/vnd.openxmlformats-officedocument.presentationml.slide+xml"/>
  <Override PartName="/ppt/notesSlides/notesSlide38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141.xml" ContentType="application/vnd.openxmlformats-officedocument.presentationml.notesSlide+xml"/>
  <Override PartName="/ppt/slides/slide25.xml" ContentType="application/vnd.openxmlformats-officedocument.presentationml.slide+xml"/>
  <Override PartName="/ppt/slides/slide72.xml" ContentType="application/vnd.openxmlformats-officedocument.presentationml.slide+xml"/>
  <Override PartName="/ppt/slideLayouts/slideLayout2.xml" ContentType="application/vnd.openxmlformats-officedocument.presentationml.slideLayout+xml"/>
  <Default Extension="xml" ContentType="application/xml"/>
  <Override PartName="/ppt/slides/slide50.xml" ContentType="application/vnd.openxmlformats-officedocument.presentationml.slide+xml"/>
  <Override PartName="/ppt/notesSlides/notesSlide16.xml" ContentType="application/vnd.openxmlformats-officedocument.presentationml.notesSlide+xml"/>
  <Override PartName="/ppt/notesSlides/notesSlide63.xml" ContentType="application/vnd.openxmlformats-officedocument.presentationml.notesSlide+xml"/>
  <Override PartName="/ppt/slides/slide221.xml" ContentType="application/vnd.openxmlformats-officedocument.presentationml.slide+xml"/>
  <Override PartName="/ppt/notesSlides/notesSlide41.xml" ContentType="application/vnd.openxmlformats-officedocument.presentationml.notesSlide+xml"/>
  <Override PartName="/ppt/slides/slide158.xml" ContentType="application/vnd.openxmlformats-officedocument.presentationml.slide+xml"/>
  <Override PartName="/ppt/slides/slide136.xml" ContentType="application/vnd.openxmlformats-officedocument.presentationml.slide+xml"/>
  <Override PartName="/ppt/slides/slide183.xml" ContentType="application/vnd.openxmlformats-officedocument.presentationml.slide+xml"/>
  <Override PartName="/ppt/notesSlides/notesSlide7.xml" ContentType="application/vnd.openxmlformats-officedocument.presentationml.notesSlide+xml"/>
  <Override PartName="/ppt/notesSlides/notesSlide157.xml" ContentType="application/vnd.openxmlformats-officedocument.presentationml.notesSlide+xml"/>
  <Override PartName="/ppt/slides/slide88.xml" ContentType="application/vnd.openxmlformats-officedocument.presentationml.slide+xml"/>
  <Override PartName="/ppt/notesSlides/notesSlide135.xml" ContentType="application/vnd.openxmlformats-officedocument.presentationml.notesSlide+xml"/>
  <Override PartName="/ppt/slides/slide19.xml" ContentType="application/vnd.openxmlformats-officedocument.presentationml.slide+xml"/>
  <Override PartName="/ppt/slides/slide66.xml" ContentType="application/vnd.openxmlformats-officedocument.presentationml.slide+xml"/>
  <Override PartName="/ppt/slides/slide114.xml" ContentType="application/vnd.openxmlformats-officedocument.presentationml.slide+xml"/>
  <Override PartName="/ppt/slides/slide161.xml" ContentType="application/vnd.openxmlformats-officedocument.presentationml.slide+xml"/>
  <Override PartName="/ppt/notesSlides/notesSlide79.xml" ContentType="application/vnd.openxmlformats-officedocument.presentationml.notesSlide+xml"/>
  <Default Extension="png" ContentType="image/png"/>
  <Override PartName="/ppt/slides/slide237.xml" ContentType="application/vnd.openxmlformats-officedocument.presentationml.slide+xml"/>
  <Override PartName="/ppt/theme/theme2.xml" ContentType="application/vnd.openxmlformats-officedocument.theme+xml"/>
  <Override PartName="/ppt/notesSlides/notesSlide57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60.xml" ContentType="application/vnd.openxmlformats-officedocument.presentationml.notesSlide+xml"/>
  <Override PartName="/ppt/slides/slide44.xml" ContentType="application/vnd.openxmlformats-officedocument.presentationml.slide+xml"/>
  <Override PartName="/ppt/slides/slide91.xml" ContentType="application/vnd.openxmlformats-officedocument.presentationml.slide+xml"/>
  <Override PartName="/ppt/slides/slide215.xml" ContentType="application/vnd.openxmlformats-officedocument.presentationml.slide+xml"/>
  <Override PartName="/ppt/slides/slide22.xml" ContentType="application/vnd.openxmlformats-officedocument.presentationml.slide+xml"/>
  <Override PartName="/ppt/slides/slide199.xml" ContentType="application/vnd.openxmlformats-officedocument.presentationml.slide+xml"/>
  <Override PartName="/ppt/notesSlides/notesSlide35.xml" ContentType="application/vnd.openxmlformats-officedocument.presentationml.notesSlide+xml"/>
  <Override PartName="/ppt/notesSlides/notesSlide82.xml" ContentType="application/vnd.openxmlformats-officedocument.presentationml.notesSlide+xml"/>
  <Override PartName="/ppt/slides/slide11.xml" ContentType="application/vnd.openxmlformats-officedocument.presentationml.slide+xml"/>
  <Override PartName="/ppt/slides/slide188.xml" ContentType="application/vnd.openxmlformats-officedocument.presentationml.slide+xml"/>
  <Override PartName="/ppt/slides/slide2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60.xml" ContentType="application/vnd.openxmlformats-officedocument.presentationml.notesSlide+xml"/>
  <Override PartName="/ppt/slides/slide119.xml" ContentType="application/vnd.openxmlformats-officedocument.presentationml.slide+xml"/>
  <Override PartName="/ppt/slides/slide166.xml" ContentType="application/vnd.openxmlformats-officedocument.presentationml.slide+xml"/>
  <Override PartName="/ppt/slides/slide177.xml" ContentType="application/vnd.openxmlformats-officedocument.presentationml.slide+xml"/>
  <Override PartName="/ppt/slideLayouts/slideLayout10.xml" ContentType="application/vnd.openxmlformats-officedocument.presentationml.slideLayout+xml"/>
  <Override PartName="/ppt/notesSlides/notesSlide129.xml" ContentType="application/vnd.openxmlformats-officedocument.presentationml.notesSlide+xml"/>
  <Override PartName="/ppt/notesSlides/notesSlide176.xml" ContentType="application/vnd.openxmlformats-officedocument.presentationml.notesSlide+xml"/>
  <Override PartName="/ppt/slides/slide108.xml" ContentType="application/vnd.openxmlformats-officedocument.presentationml.slide+xml"/>
  <Override PartName="/ppt/slides/slide155.xml" ContentType="application/vnd.openxmlformats-officedocument.presentationml.slide+xml"/>
  <Override PartName="/ppt/notesSlides/notesSlide118.xml" ContentType="application/vnd.openxmlformats-officedocument.presentationml.notesSlide+xml"/>
  <Override PartName="/ppt/notesSlides/notesSlide165.xml" ContentType="application/vnd.openxmlformats-officedocument.presentationml.notesSlide+xml"/>
  <Override PartName="/ppt/slides/slide49.xml" ContentType="application/vnd.openxmlformats-officedocument.presentationml.slide+xml"/>
  <Override PartName="/ppt/slides/slide96.xml" ContentType="application/vnd.openxmlformats-officedocument.presentationml.slide+xml"/>
  <Override PartName="/ppt/slides/slide144.xml" ContentType="application/vnd.openxmlformats-officedocument.presentationml.slide+xml"/>
  <Override PartName="/ppt/slides/slide191.xml" ContentType="application/vnd.openxmlformats-officedocument.presentationml.slide+xml"/>
  <Override PartName="/ppt/notesSlides/notesSlide4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54.xml" ContentType="application/vnd.openxmlformats-officedocument.presentationml.notesSlide+xml"/>
  <Override PartName="/ppt/slides/slide38.xml" ContentType="application/vnd.openxmlformats-officedocument.presentationml.slide+xml"/>
  <Override PartName="/ppt/slides/slide85.xml" ContentType="application/vnd.openxmlformats-officedocument.presentationml.slide+xml"/>
  <Override PartName="/ppt/slides/slide122.xml" ContentType="application/vnd.openxmlformats-officedocument.presentationml.slide+xml"/>
  <Override PartName="/ppt/slides/slide133.xml" ContentType="application/vnd.openxmlformats-officedocument.presentationml.slide+xml"/>
  <Override PartName="/ppt/slides/slide180.xml" ContentType="application/vnd.openxmlformats-officedocument.presentationml.slide+xml"/>
  <Override PartName="/ppt/notesSlides/notesSlide8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143.xml" ContentType="application/vnd.openxmlformats-officedocument.presentationml.notesSlide+xml"/>
  <Override PartName="/ppt/slides/slide27.xml" ContentType="application/vnd.openxmlformats-officedocument.presentationml.slide+xml"/>
  <Override PartName="/ppt/slides/slide74.xml" ContentType="application/vnd.openxmlformats-officedocument.presentationml.slide+xml"/>
  <Override PartName="/ppt/slides/slide111.xml" ContentType="application/vnd.openxmlformats-officedocument.presentationml.slide+xml"/>
  <Override PartName="/ppt/slides/slide209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121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100.xml" ContentType="application/vnd.openxmlformats-officedocument.presentationml.slide+xml"/>
  <Override PartName="/ppt/slides/slide234.xml" ContentType="application/vnd.openxmlformats-officedocument.presentationml.slide+xml"/>
  <Default Extension="wmf" ContentType="image/x-wmf"/>
  <Override PartName="/ppt/notesSlides/notesSlide18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110.xml" ContentType="application/vnd.openxmlformats-officedocument.presentationml.notesSlide+xml"/>
  <Override PartName="/ppt/slides/slide41.xml" ContentType="application/vnd.openxmlformats-officedocument.presentationml.slide+xml"/>
  <Override PartName="/ppt/slides/slide223.xml" ContentType="application/vnd.openxmlformats-officedocument.presentationml.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90.xml" ContentType="application/vnd.openxmlformats-officedocument.presentationml.notesSlide+xml"/>
  <Override PartName="/ppt/slides/slide30.xml" ContentType="application/vnd.openxmlformats-officedocument.presentationml.slide+xml"/>
  <Override PartName="/ppt/slides/slide149.xml" ContentType="application/vnd.openxmlformats-officedocument.presentationml.slide+xml"/>
  <Override PartName="/ppt/slides/slide196.xml" ContentType="application/vnd.openxmlformats-officedocument.presentationml.slide+xml"/>
  <Override PartName="/ppt/slides/slide212.xml" ContentType="application/vnd.openxmlformats-officedocument.presentationml.slide+xml"/>
  <Override PartName="/ppt/notesSlides/notesSlide32.xml" ContentType="application/vnd.openxmlformats-officedocument.presentationml.notesSlide+xml"/>
  <Override PartName="/ppt/slides/slide138.xml" ContentType="application/vnd.openxmlformats-officedocument.presentationml.slide+xml"/>
  <Override PartName="/ppt/slides/slide185.xml" ContentType="application/vnd.openxmlformats-officedocument.presentationml.slide+xml"/>
  <Override PartName="/ppt/slides/slide201.xml" ContentType="application/vnd.openxmlformats-officedocument.presentationml.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48.xml" ContentType="application/vnd.openxmlformats-officedocument.presentationml.notesSlide+xml"/>
  <Override PartName="/ppt/notesSlides/notesSlide159.xml" ContentType="application/vnd.openxmlformats-officedocument.presentationml.notesSlide+xml"/>
  <Override PartName="/ppt/slides/slide79.xml" ContentType="application/vnd.openxmlformats-officedocument.presentationml.slide+xml"/>
  <Override PartName="/ppt/slides/slide127.xml" ContentType="application/vnd.openxmlformats-officedocument.presentationml.slide+xml"/>
  <Override PartName="/ppt/slides/slide174.xml" ContentType="application/vnd.openxmlformats-officedocument.presentationml.slide+xml"/>
  <Override PartName="/ppt/notesSlides/notesSlide10.xml" ContentType="application/vnd.openxmlformats-officedocument.presentationml.notesSlide+xml"/>
  <Override PartName="/ppt/notesSlides/notesSlide137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s/slide116.xml" ContentType="application/vnd.openxmlformats-officedocument.presentationml.slide+xml"/>
  <Override PartName="/ppt/slides/slide163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126.xml" ContentType="application/vnd.openxmlformats-officedocument.presentationml.notesSlide+xml"/>
  <Override PartName="/ppt/notesSlides/notesSlide173.xml" ContentType="application/vnd.openxmlformats-officedocument.presentationml.notesSlide+xml"/>
  <Override PartName="/ppt/slides/slide57.xml" ContentType="application/vnd.openxmlformats-officedocument.presentationml.slide+xml"/>
  <Override PartName="/ppt/slides/slide105.xml" ContentType="application/vnd.openxmlformats-officedocument.presentationml.slide+xml"/>
  <Override PartName="/ppt/slides/slide141.xml" ContentType="application/vnd.openxmlformats-officedocument.presentationml.slide+xml"/>
  <Override PartName="/ppt/slides/slide152.xml" ContentType="application/vnd.openxmlformats-officedocument.presentationml.slide+xml"/>
  <Override PartName="/ppt/slides/slide239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51.xml" ContentType="application/vnd.openxmlformats-officedocument.presentationml.notesSlide+xml"/>
  <Override PartName="/ppt/notesSlides/notesSlide162.xml" ContentType="application/vnd.openxmlformats-officedocument.presentationml.notesSlide+xml"/>
  <Override PartName="/ppt/slides/slide46.xml" ContentType="application/vnd.openxmlformats-officedocument.presentationml.slide+xml"/>
  <Override PartName="/ppt/slides/slide93.xml" ContentType="application/vnd.openxmlformats-officedocument.presentationml.slide+xml"/>
  <Override PartName="/ppt/slides/slide130.xml" ContentType="application/vnd.openxmlformats-officedocument.presentationml.slide+xml"/>
  <Override PartName="/ppt/slides/slide217.xml" ContentType="application/vnd.openxmlformats-officedocument.presentationml.slide+xml"/>
  <Override PartName="/ppt/slides/slide228.xml" ContentType="application/vnd.openxmlformats-officedocument.presentationml.slide+xml"/>
  <Override PartName="/ppt/notesSlides/notesSlide48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140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71.xml" ContentType="application/vnd.openxmlformats-officedocument.presentationml.slide+xml"/>
  <Override PartName="/ppt/slides/slide82.xml" ContentType="application/vnd.openxmlformats-officedocument.presentationml.slide+xml"/>
  <Override PartName="/ppt/slides/slide206.xml" ContentType="application/vnd.openxmlformats-officedocument.presentationml.slide+xml"/>
  <Override PartName="/ppt/notesSlides/notesSlide37.xml" ContentType="application/vnd.openxmlformats-officedocument.presentationml.notesSlide+xml"/>
  <Override PartName="/ppt/notesSlides/notesSlide84.xml" ContentType="application/vnd.openxmlformats-officedocument.presentationml.notesSlide+xml"/>
  <Override PartName="/ppt/slides/slide13.xml" ContentType="application/vnd.openxmlformats-officedocument.presentationml.slide+xml"/>
  <Override PartName="/ppt/slides/slide60.xml" ContentType="application/vnd.openxmlformats-officedocument.presentationml.slide+xml"/>
  <Override PartName="/ppt/slides/slide2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73.xml" ContentType="application/vnd.openxmlformats-officedocument.presentationml.notesSlide+xml"/>
  <Default Extension="wav" ContentType="audio/wav"/>
  <Override PartName="/ppt/slides/slide168.xml" ContentType="application/vnd.openxmlformats-officedocument.presentationml.slide+xml"/>
  <Override PartName="/ppt/slides/slide179.xml" ContentType="application/vnd.openxmlformats-officedocument.presentationml.slide+xml"/>
  <Override PartName="/ppt/slides/slide231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51.xml" ContentType="application/vnd.openxmlformats-officedocument.presentationml.notesSlide+xml"/>
  <Override PartName="/ppt/slides/slide157.xml" ContentType="application/vnd.openxmlformats-officedocument.presentationml.slide+xml"/>
  <Override PartName="/ppt/slides/slide220.xml" ContentType="application/vnd.openxmlformats-officedocument.presentationml.slide+xml"/>
  <Override PartName="/ppt/notesSlides/notesSlide40.xml" ContentType="application/vnd.openxmlformats-officedocument.presentationml.notesSlide+xml"/>
  <Override PartName="/ppt/notesSlides/notesSlide167.xml" ContentType="application/vnd.openxmlformats-officedocument.presentationml.notesSlide+xml"/>
  <Override PartName="/ppt/slides/slide98.xml" ContentType="application/vnd.openxmlformats-officedocument.presentationml.slide+xml"/>
  <Override PartName="/ppt/slides/slide146.xml" ContentType="application/vnd.openxmlformats-officedocument.presentationml.slide+xml"/>
  <Override PartName="/ppt/slides/slide193.xml" ContentType="application/vnd.openxmlformats-officedocument.presentationml.slide+xml"/>
  <Override PartName="/ppt/notesSlides/notesSlide6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56.xml" ContentType="application/vnd.openxmlformats-officedocument.presentationml.notesSlide+xml"/>
  <Override PartName="/ppt/slides/slide87.xml" ContentType="application/vnd.openxmlformats-officedocument.presentationml.slide+xml"/>
  <Override PartName="/ppt/slides/slide124.xml" ContentType="application/vnd.openxmlformats-officedocument.presentationml.slide+xml"/>
  <Override PartName="/ppt/slides/slide135.xml" ContentType="application/vnd.openxmlformats-officedocument.presentationml.slide+xml"/>
  <Override PartName="/ppt/slides/slide171.xml" ContentType="application/vnd.openxmlformats-officedocument.presentationml.slide+xml"/>
  <Override PartName="/ppt/slides/slide182.xml" ContentType="application/vnd.openxmlformats-officedocument.presentationml.slide+xml"/>
  <Override PartName="/ppt/notesSlides/notesSlide89.xml" ContentType="application/vnd.openxmlformats-officedocument.presentationml.notesSlide+xml"/>
  <Override PartName="/ppt/notesSlides/notesSlide145.xml" ContentType="application/vnd.openxmlformats-officedocument.presentationml.notesSlide+xml"/>
  <Override PartName="/ppt/slides/slide29.xml" ContentType="application/vnd.openxmlformats-officedocument.presentationml.slide+xml"/>
  <Override PartName="/ppt/slides/slide76.xml" ContentType="application/vnd.openxmlformats-officedocument.presentationml.slide+xml"/>
  <Override PartName="/ppt/slides/slide113.xml" ContentType="application/vnd.openxmlformats-officedocument.presentationml.slide+xml"/>
  <Override PartName="/ppt/slides/slide160.xml" ContentType="application/vnd.openxmlformats-officedocument.presentationml.slide+xml"/>
  <Override PartName="/ppt/notesSlides/notesSlide78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34.xml" ContentType="application/vnd.openxmlformats-officedocument.presentationml.notesSlide+xml"/>
  <Override PartName="/ppt/notesSlides/notesSlide170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102.xml" ContentType="application/vnd.openxmlformats-officedocument.presentationml.slide+xml"/>
  <Override PartName="/ppt/slides/slide2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67.xml" ContentType="application/vnd.openxmlformats-officedocument.presentationml.notesSlide+xml"/>
  <Override PartName="/ppt/notesSlides/notesSlide112.xml" ContentType="application/vnd.openxmlformats-officedocument.presentationml.notesSlide+xml"/>
  <Override PartName="/ppt/slides/slide43.xml" ContentType="application/vnd.openxmlformats-officedocument.presentationml.slide+xml"/>
  <Override PartName="/ppt/slides/slide90.xml" ContentType="application/vnd.openxmlformats-officedocument.presentationml.slide+xml"/>
  <Override PartName="/ppt/slides/slide225.xml" ContentType="application/vnd.openxmlformats-officedocument.presentationml.slide+xml"/>
  <Override PartName="/ppt/theme/theme1.xml" ContentType="application/vnd.openxmlformats-officedocument.them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101.xml" ContentType="application/vnd.openxmlformats-officedocument.presentationml.notesSlide+xml"/>
  <Override PartName="/ppt/slides/slide32.xml" ContentType="application/vnd.openxmlformats-officedocument.presentationml.slide+xml"/>
  <Override PartName="/ppt/slides/slide214.xml" ContentType="application/vnd.openxmlformats-officedocument.presentationml.slide+xml"/>
  <Override PartName="/ppt/notesSlides/notesSlide34.xml" ContentType="application/vnd.openxmlformats-officedocument.presentationml.notesSlide+xml"/>
  <Override PartName="/ppt/notesSlides/notesSlide81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slides/slide187.xml" ContentType="application/vnd.openxmlformats-officedocument.presentationml.slide+xml"/>
  <Override PartName="/ppt/slides/slide198.xml" ContentType="application/vnd.openxmlformats-officedocument.presentationml.slide+xml"/>
  <Override PartName="/ppt/slides/slide203.xml" ContentType="application/vnd.openxmlformats-officedocument.presentationml.slide+xml"/>
  <Override PartName="/ppt/notesSlides/notesSlide23.xml" ContentType="application/vnd.openxmlformats-officedocument.presentationml.notesSlide+xml"/>
  <Override PartName="/ppt/notesSlides/notesSlide70.xml" ContentType="application/vnd.openxmlformats-officedocument.presentationml.notesSlide+xml"/>
  <Override PartName="/ppt/slides/slide129.xml" ContentType="application/vnd.openxmlformats-officedocument.presentationml.slide+xml"/>
  <Override PartName="/ppt/slides/slide176.xml" ContentType="application/vnd.openxmlformats-officedocument.presentationml.slide+xml"/>
  <Override PartName="/ppt/notesSlides/notesSlide12.xml" ContentType="application/vnd.openxmlformats-officedocument.presentationml.notesSlide+xml"/>
  <Override PartName="/ppt/notesSlides/notesSlide139.xml" ContentType="application/vnd.openxmlformats-officedocument.presentationml.notesSlide+xml"/>
  <Override PartName="/ppt/slides/slide118.xml" ContentType="application/vnd.openxmlformats-officedocument.presentationml.slide+xml"/>
  <Override PartName="/ppt/slides/slide165.xml" ContentType="application/vnd.openxmlformats-officedocument.presentationml.slide+xml"/>
  <Override PartName="/ppt/notesSlides/notesSlide128.xml" ContentType="application/vnd.openxmlformats-officedocument.presentationml.notesSlide+xml"/>
  <Override PartName="/ppt/notesSlides/notesSlide175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107.xml" ContentType="application/vnd.openxmlformats-officedocument.presentationml.slide+xml"/>
  <Override PartName="/ppt/slides/slide143.xml" ContentType="application/vnd.openxmlformats-officedocument.presentationml.slide+xml"/>
  <Override PartName="/ppt/slides/slide154.xml" ContentType="application/vnd.openxmlformats-officedocument.presentationml.slide+xml"/>
  <Override PartName="/ppt/slides/slide190.xml" ContentType="application/vnd.openxmlformats-officedocument.presentationml.slide+xml"/>
  <Override PartName="/ppt/viewProps.xml" ContentType="application/vnd.openxmlformats-officedocument.presentationml.viewProps+xml"/>
  <Override PartName="/ppt/notesSlides/notesSlide10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53.xml" ContentType="application/vnd.openxmlformats-officedocument.presentationml.notesSlide+xml"/>
  <Override PartName="/ppt/notesSlides/notesSlide164.xml" ContentType="application/vnd.openxmlformats-officedocument.presentationml.notesSlide+xml"/>
  <Override PartName="/ppt/slides/slide48.xml" ContentType="application/vnd.openxmlformats-officedocument.presentationml.slide+xml"/>
  <Override PartName="/ppt/slides/slide95.xml" ContentType="application/vnd.openxmlformats-officedocument.presentationml.slide+xml"/>
  <Override PartName="/ppt/slides/slide132.xml" ContentType="application/vnd.openxmlformats-officedocument.presentationml.slide+xml"/>
  <Default Extension="bin" ContentType="application/vnd.openxmlformats-officedocument.oleObject"/>
  <Override PartName="/ppt/notesSlides/notesSlide3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142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slides/slide121.xml" ContentType="application/vnd.openxmlformats-officedocument.presentationml.slide+xml"/>
  <Override PartName="/ppt/slides/slide208.xml" ContentType="application/vnd.openxmlformats-officedocument.presentationml.slide+xml"/>
  <Override PartName="/ppt/slides/slide219.xml" ContentType="application/vnd.openxmlformats-officedocument.presentationml.slide+xml"/>
  <Override PartName="/ppt/presProps.xml" ContentType="application/vnd.openxmlformats-officedocument.presentationml.presProps+xml"/>
  <Override PartName="/ppt/notesSlides/notesSlide39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131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62.xml" ContentType="application/vnd.openxmlformats-officedocument.presentationml.slide+xml"/>
  <Override PartName="/ppt/slides/slide110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120.xml" ContentType="application/vnd.openxmlformats-officedocument.presentationml.notesSlide+xml"/>
  <Override PartName="/ppt/slides/slide51.xml" ContentType="application/vnd.openxmlformats-officedocument.presentationml.slide+xml"/>
  <Override PartName="/ppt/slides/slide233.xml" ContentType="application/vnd.openxmlformats-officedocument.presentationml.slide+xml"/>
  <Override PartName="/ppt/tags/tag1.xml" ContentType="application/vnd.openxmlformats-officedocument.presentationml.tags+xml"/>
  <Override PartName="/ppt/notesSlides/notesSlide53.xml" ContentType="application/vnd.openxmlformats-officedocument.presentationml.notesSlide+xml"/>
  <Override PartName="/ppt/slides/slide40.xml" ContentType="application/vnd.openxmlformats-officedocument.presentationml.slide+xml"/>
  <Override PartName="/ppt/slides/slide159.xml" ContentType="application/vnd.openxmlformats-officedocument.presentationml.slide+xml"/>
  <Override PartName="/ppt/slides/slide211.xml" ContentType="application/vnd.openxmlformats-officedocument.presentationml.slide+xml"/>
  <Override PartName="/ppt/slides/slide222.xml" ContentType="application/vnd.openxmlformats-officedocument.presentationml.slide+xml"/>
  <Override PartName="/ppt/notesSlides/notesSlide42.xml" ContentType="application/vnd.openxmlformats-officedocument.presentationml.notesSlide+xml"/>
  <Override PartName="/ppt/notesSlides/notesSlide169.xml" ContentType="application/vnd.openxmlformats-officedocument.presentationml.notesSlide+xml"/>
  <Override PartName="/ppt/slides/slide148.xml" ContentType="application/vnd.openxmlformats-officedocument.presentationml.slide+xml"/>
  <Override PartName="/ppt/slides/slide195.xml" ContentType="application/vnd.openxmlformats-officedocument.presentationml.slide+xml"/>
  <Override PartName="/ppt/slides/slide200.xml" ContentType="application/vnd.openxmlformats-officedocument.presentationml.slide+xml"/>
  <Default Extension="gif" ContentType="image/gif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158.xml" ContentType="application/vnd.openxmlformats-officedocument.presentationml.notesSlide+xml"/>
  <Override PartName="/ppt/slides/slide89.xml" ContentType="application/vnd.openxmlformats-officedocument.presentationml.slide+xml"/>
  <Override PartName="/ppt/slides/slide126.xml" ContentType="application/vnd.openxmlformats-officedocument.presentationml.slide+xml"/>
  <Override PartName="/ppt/slides/slide137.xml" ContentType="application/vnd.openxmlformats-officedocument.presentationml.slide+xml"/>
  <Override PartName="/ppt/slides/slide173.xml" ContentType="application/vnd.openxmlformats-officedocument.presentationml.slide+xml"/>
  <Override PartName="/ppt/slides/slide184.xml" ContentType="application/vnd.openxmlformats-officedocument.presentationml.slide+xml"/>
  <Override PartName="/ppt/notesSlides/notesSlide147.xml" ContentType="application/vnd.openxmlformats-officedocument.presentationml.notesSlide+xml"/>
  <Override PartName="/ppt/slides/slide78.xml" ContentType="application/vnd.openxmlformats-officedocument.presentationml.slide+xml"/>
  <Override PartName="/ppt/slides/slide115.xml" ContentType="application/vnd.openxmlformats-officedocument.presentationml.slide+xml"/>
  <Override PartName="/ppt/slides/slide162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125.xml" ContentType="application/vnd.openxmlformats-officedocument.presentationml.notesSlide+xml"/>
  <Override PartName="/ppt/notesSlides/notesSlide136.xml" ContentType="application/vnd.openxmlformats-officedocument.presentationml.notesSlide+xml"/>
  <Override PartName="/ppt/notesSlides/notesSlide172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104.xml" ContentType="application/vnd.openxmlformats-officedocument.presentationml.slide+xml"/>
  <Override PartName="/ppt/slides/slide151.xml" ContentType="application/vnd.openxmlformats-officedocument.presentationml.slide+xml"/>
  <Override PartName="/ppt/slides/slide2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69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6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5.xml" ContentType="application/vnd.openxmlformats-officedocument.presentationml.slide+xml"/>
  <Override PartName="/ppt/slides/slide92.xml" ContentType="application/vnd.openxmlformats-officedocument.presentationml.slide+xml"/>
  <Override PartName="/ppt/slides/slide140.xml" ContentType="application/vnd.openxmlformats-officedocument.presentationml.slide+xml"/>
  <Override PartName="/ppt/slides/slide227.xml" ContentType="application/vnd.openxmlformats-officedocument.presentationml.slide+xml"/>
  <Override PartName="/ppt/theme/theme3.xml" ContentType="application/vnd.openxmlformats-officedocument.theme+xml"/>
  <Override PartName="/ppt/notesSlides/notesSlide4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50.xml" ContentType="application/vnd.openxmlformats-officedocument.presentationml.notesSlide+xml"/>
  <Override PartName="/ppt/slides/slide34.xml" ContentType="application/vnd.openxmlformats-officedocument.presentationml.slide+xml"/>
  <Override PartName="/ppt/slides/slide81.xml" ContentType="application/vnd.openxmlformats-officedocument.presentationml.slide+xml"/>
  <Override PartName="/ppt/slides/slide216.xml" ContentType="application/vnd.openxmlformats-officedocument.presentationml.slide+xml"/>
  <Override PartName="/ppt/notesSlides/notesSlide36.xml" ContentType="application/vnd.openxmlformats-officedocument.presentationml.notesSlide+xml"/>
  <Override PartName="/ppt/notesSlides/notesSlide83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70.xml" ContentType="application/vnd.openxmlformats-officedocument.presentationml.slide+xml"/>
  <Override PartName="/ppt/slides/slide189.xml" ContentType="application/vnd.openxmlformats-officedocument.presentationml.slide+xml"/>
  <Override PartName="/ppt/slides/slide205.xml" ContentType="application/vnd.openxmlformats-officedocument.presentationml.slide+xml"/>
  <Override PartName="/ppt/slides/slide2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72.xml" ContentType="application/vnd.openxmlformats-officedocument.presentationml.notesSlide+xml"/>
  <Override PartName="/ppt/slides/slide12.xml" ContentType="application/vnd.openxmlformats-officedocument.presentationml.slide+xml"/>
  <Override PartName="/ppt/slides/slide178.xml" ContentType="application/vnd.openxmlformats-officedocument.presentationml.slide+xml"/>
  <Override PartName="/ppt/slides/slide2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61.xml" ContentType="application/vnd.openxmlformats-officedocument.presentationml.notesSlide+xml"/>
  <Override PartName="/ppt/slides/slide167.xml" ContentType="application/vnd.openxmlformats-officedocument.presentationml.slide+xml"/>
  <Override PartName="/ppt/notesSlides/notesSlide50.xml" ContentType="application/vnd.openxmlformats-officedocument.presentationml.notesSlide+xml"/>
  <Override PartName="/ppt/notesSlides/notesSlide177.xml" ContentType="application/vnd.openxmlformats-officedocument.presentationml.notesSlide+xml"/>
  <Override PartName="/ppt/slides/slide109.xml" ContentType="application/vnd.openxmlformats-officedocument.presentationml.slide+xml"/>
  <Override PartName="/ppt/slides/slide145.xml" ContentType="application/vnd.openxmlformats-officedocument.presentationml.slide+xml"/>
  <Override PartName="/ppt/slides/slide156.xml" ContentType="application/vnd.openxmlformats-officedocument.presentationml.slide+xml"/>
  <Override PartName="/ppt/slides/slide192.xml" ContentType="application/vnd.openxmlformats-officedocument.presentationml.slide+xml"/>
  <Override PartName="/ppt/notesSlides/notesSlide10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55.xml" ContentType="application/vnd.openxmlformats-officedocument.presentationml.notesSlide+xml"/>
  <Override PartName="/ppt/notesSlides/notesSlide166.xml" ContentType="application/vnd.openxmlformats-officedocument.presentationml.notesSlide+xml"/>
  <Override PartName="/ppt/slides/slide97.xml" ContentType="application/vnd.openxmlformats-officedocument.presentationml.slide+xml"/>
  <Override PartName="/ppt/slides/slide134.xml" ContentType="application/vnd.openxmlformats-officedocument.presentationml.slide+xml"/>
  <Override PartName="/ppt/slides/slide181.xml" ContentType="application/vnd.openxmlformats-officedocument.presentationml.slide+xml"/>
  <Override PartName="/ppt/notesSlides/notesSlide5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44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123.xml" ContentType="application/vnd.openxmlformats-officedocument.presentationml.slide+xml"/>
  <Override PartName="/ppt/slides/slide170.xml" ContentType="application/vnd.openxmlformats-officedocument.presentationml.slide+xml"/>
  <Override PartName="/ppt/notesSlides/notesSlide88.xml" ContentType="application/vnd.openxmlformats-officedocument.presentationml.notesSlide+xml"/>
  <Override PartName="/ppt/notesSlides/notesSlide13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64.xml" ContentType="application/vnd.openxmlformats-officedocument.presentationml.slide+xml"/>
  <Override PartName="/ppt/slides/slide101.xml" ContentType="application/vnd.openxmlformats-officedocument.presentationml.slide+xml"/>
  <Override PartName="/ppt/slides/slide112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122.xml" ContentType="application/vnd.openxmlformats-officedocument.presentationml.notesSlide+xml"/>
  <Override PartName="/ppt/slides/slide53.xml" ContentType="application/vnd.openxmlformats-officedocument.presentationml.slide+xml"/>
  <Override PartName="/ppt/slides/slide235.xml" ContentType="application/vnd.openxmlformats-officedocument.presentationml.slide+xml"/>
  <Default Extension="jpeg" ContentType="image/jpeg"/>
  <Override PartName="/ppt/notesSlides/notesSlide55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11.xml" ContentType="application/vnd.openxmlformats-officedocument.presentationml.notes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213.xml" ContentType="application/vnd.openxmlformats-officedocument.presentationml.slide+xml"/>
  <Override PartName="/ppt/slides/slide224.xml" ContentType="application/vnd.openxmlformats-officedocument.presentationml.slide+xml"/>
  <Override PartName="/ppt/notesSlides/notesSlide44.xml" ContentType="application/vnd.openxmlformats-officedocument.presentationml.notesSlide+xml"/>
  <Override PartName="/ppt/notesSlides/notesSlide91.xml" ContentType="application/vnd.openxmlformats-officedocument.presentationml.notesSlide+xml"/>
  <Override PartName="/ppt/slides/slide20.xml" ContentType="application/vnd.openxmlformats-officedocument.presentationml.slide+xml"/>
  <Override PartName="/ppt/slides/slide197.xml" ContentType="application/vnd.openxmlformats-officedocument.presentationml.slide+xml"/>
  <Override PartName="/ppt/slides/slide202.xml" ContentType="application/vnd.openxmlformats-officedocument.presentationml.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80.xml" ContentType="application/vnd.openxmlformats-officedocument.presentationml.notesSlide+xml"/>
  <Override PartName="/ppt/slides/slide139.xml" ContentType="application/vnd.openxmlformats-officedocument.presentationml.slide+xml"/>
  <Override PartName="/ppt/slides/slide186.xml" ContentType="application/vnd.openxmlformats-officedocument.presentationml.slide+xml"/>
  <Override PartName="/ppt/notesSlides/notesSlide11.xml" ContentType="application/vnd.openxmlformats-officedocument.presentationml.notesSlide+xml"/>
  <Override PartName="/ppt/notesSlides/notesSlide149.xml" ContentType="application/vnd.openxmlformats-officedocument.presentationml.notesSlide+xml"/>
  <Override PartName="/ppt/slides/slide117.xml" ContentType="application/vnd.openxmlformats-officedocument.presentationml.slide+xml"/>
  <Override PartName="/ppt/slides/slide128.xml" ContentType="application/vnd.openxmlformats-officedocument.presentationml.slide+xml"/>
  <Override PartName="/ppt/slides/slide164.xml" ContentType="application/vnd.openxmlformats-officedocument.presentationml.slide+xml"/>
  <Override PartName="/ppt/slides/slide175.xml" ContentType="application/vnd.openxmlformats-officedocument.presentationml.slide+xml"/>
  <Override PartName="/ppt/notesSlides/notesSlide127.xml" ContentType="application/vnd.openxmlformats-officedocument.presentationml.notesSlide+xml"/>
  <Override PartName="/ppt/notesSlides/notesSlide138.xml" ContentType="application/vnd.openxmlformats-officedocument.presentationml.notesSlide+xml"/>
  <Override PartName="/ppt/notesSlides/notesSlide174.xml" ContentType="application/vnd.openxmlformats-officedocument.presentationml.notesSlide+xml"/>
  <Override PartName="/ppt/slides/slide8.xml" ContentType="application/vnd.openxmlformats-officedocument.presentationml.slide+xml"/>
  <Override PartName="/ppt/slides/slide69.xml" ContentType="application/vnd.openxmlformats-officedocument.presentationml.slide+xml"/>
  <Override PartName="/ppt/slides/slide106.xml" ContentType="application/vnd.openxmlformats-officedocument.presentationml.slide+xml"/>
  <Override PartName="/ppt/slides/slide153.xml" ContentType="application/vnd.openxmlformats-officedocument.presentationml.slide+xml"/>
  <Override PartName="/ppt/notesSlides/notesSlide116.xml" ContentType="application/vnd.openxmlformats-officedocument.presentationml.notesSlide+xml"/>
  <Override PartName="/ppt/notesSlides/notesSlide163.xml" ContentType="application/vnd.openxmlformats-officedocument.presentationml.notesSlide+xml"/>
  <Override PartName="/ppt/slides/slide58.xml" ContentType="application/vnd.openxmlformats-officedocument.presentationml.slide+xml"/>
  <Override PartName="/ppt/slides/slide229.xml" ContentType="application/vnd.openxmlformats-officedocument.presentationml.slide+xml"/>
  <Override PartName="/ppt/notesSlides/notesSlide2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52.xml" ContentType="application/vnd.openxmlformats-officedocument.presentationml.notesSlide+xml"/>
  <Override PartName="/ppt/slides/slide36.xml" ContentType="application/vnd.openxmlformats-officedocument.presentationml.slide+xml"/>
  <Override PartName="/ppt/slides/slide83.xml" ContentType="application/vnd.openxmlformats-officedocument.presentationml.slide+xml"/>
  <Override PartName="/ppt/slides/slide131.xml" ContentType="application/vnd.openxmlformats-officedocument.presentationml.slide+xml"/>
  <Override PartName="/ppt/notesSlides/notesSlide49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130.xml" ContentType="application/vnd.openxmlformats-officedocument.presentationml.notesSlide+xml"/>
  <Override PartName="/ppt/slides/slide207.xml" ContentType="application/vnd.openxmlformats-officedocument.presentationml.slide+xml"/>
  <Override PartName="/ppt/notesSlides/notesSlide27.xml" ContentType="application/vnd.openxmlformats-officedocument.presentationml.notesSlide+xml"/>
  <Override PartName="/ppt/notesSlides/notesSlide74.xml" ContentType="application/vnd.openxmlformats-officedocument.presentationml.notesSlide+xml"/>
  <Override PartName="/ppt/slides/slide14.xml" ContentType="application/vnd.openxmlformats-officedocument.presentationml.slide+xml"/>
  <Override PartName="/ppt/slides/slide61.xml" ContentType="application/vnd.openxmlformats-officedocument.presentationml.slide+xml"/>
  <Override PartName="/ppt/slides/slide2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69.xml" ContentType="application/vnd.openxmlformats-officedocument.presentationml.slide+xml"/>
  <Override PartName="/ppt/tableStyles.xml" ContentType="application/vnd.openxmlformats-officedocument.presentationml.tableStyles+xml"/>
  <Override PartName="/ppt/notesSlides/notesSlide52.xml" ContentType="application/vnd.openxmlformats-officedocument.presentationml.notesSlide+xml"/>
  <Override PartName="/ppt/slides/slide147.xml" ContentType="application/vnd.openxmlformats-officedocument.presentationml.slide+xml"/>
  <Override PartName="/ppt/slides/slide194.xml" ContentType="application/vnd.openxmlformats-officedocument.presentationml.slide+xml"/>
  <Override PartName="/ppt/slides/slide210.xml" ContentType="application/vnd.openxmlformats-officedocument.presentationml.slide+xml"/>
  <Override PartName="/ppt/notesSlides/notesSlide30.xml" ContentType="application/vnd.openxmlformats-officedocument.presentationml.notesSlide+xml"/>
  <Override PartName="/ppt/notesSlides/notesSlide168.xml" ContentType="application/vnd.openxmlformats-officedocument.presentationml.notesSlide+xml"/>
  <Override PartName="/ppt/slides/slide99.xml" ContentType="application/vnd.openxmlformats-officedocument.presentationml.slide+xml"/>
  <Override PartName="/ppt/notesSlides/notesSlide146.xml" ContentType="application/vnd.openxmlformats-officedocument.presentationml.notesSlide+xml"/>
  <Override PartName="/ppt/slides/slide77.xml" ContentType="application/vnd.openxmlformats-officedocument.presentationml.slide+xml"/>
  <Override PartName="/ppt/slides/slide125.xml" ContentType="application/vnd.openxmlformats-officedocument.presentationml.slide+xml"/>
  <Override PartName="/ppt/slides/slide172.xml" ContentType="application/vnd.openxmlformats-officedocument.presentationml.slide+xml"/>
  <Override PartName="/ppt/slides/slide5.xml" ContentType="application/vnd.openxmlformats-officedocument.presentationml.slide+xml"/>
  <Override PartName="/ppt/slides/slide103.xml" ContentType="application/vnd.openxmlformats-officedocument.presentationml.slide+xml"/>
  <Override PartName="/ppt/slides/slide150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68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71.xml" ContentType="application/vnd.openxmlformats-officedocument.presentationml.notesSlide+xml"/>
  <Override PartName="/ppt/slides/slide55.xml" ContentType="application/vnd.openxmlformats-officedocument.presentationml.slide+xml"/>
  <Override PartName="/ppt/notesSlides/notesSlide102.xml" ContentType="application/vnd.openxmlformats-officedocument.presentationml.notesSlide+xml"/>
  <Override PartName="/ppt/slides/slide33.xml" ContentType="application/vnd.openxmlformats-officedocument.presentationml.slide+xml"/>
  <Override PartName="/ppt/slides/slide80.xml" ContentType="application/vnd.openxmlformats-officedocument.presentationml.slide+xml"/>
  <Override PartName="/ppt/slides/slide226.xml" ContentType="application/vnd.openxmlformats-officedocument.presentationml.slide+xml"/>
  <Override PartName="/ppt/notesSlides/notesSlide46.xml" ContentType="application/vnd.openxmlformats-officedocument.presentationml.notesSlide+xml"/>
  <Override PartName="/ppt/notesSlides/notesSlide93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04.xml" ContentType="application/vnd.openxmlformats-officedocument.presentationml.slide+xml"/>
  <Override PartName="/ppt/notesSlides/notesSlide24.xml" ContentType="application/vnd.openxmlformats-officedocument.presentationml.notesSlide+xml"/>
  <Override PartName="/ppt/notesSlides/notesSlide71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244"/>
  </p:notesMasterIdLst>
  <p:handoutMasterIdLst>
    <p:handoutMasterId r:id="rId245"/>
  </p:handoutMasterIdLst>
  <p:sldIdLst>
    <p:sldId id="435" r:id="rId2"/>
    <p:sldId id="436" r:id="rId3"/>
    <p:sldId id="437" r:id="rId4"/>
    <p:sldId id="438" r:id="rId5"/>
    <p:sldId id="439" r:id="rId6"/>
    <p:sldId id="440" r:id="rId7"/>
    <p:sldId id="441" r:id="rId8"/>
    <p:sldId id="442" r:id="rId9"/>
    <p:sldId id="443" r:id="rId10"/>
    <p:sldId id="444" r:id="rId11"/>
    <p:sldId id="445" r:id="rId12"/>
    <p:sldId id="446" r:id="rId13"/>
    <p:sldId id="447" r:id="rId14"/>
    <p:sldId id="448" r:id="rId15"/>
    <p:sldId id="449" r:id="rId16"/>
    <p:sldId id="450" r:id="rId17"/>
    <p:sldId id="451" r:id="rId18"/>
    <p:sldId id="452" r:id="rId19"/>
    <p:sldId id="453" r:id="rId20"/>
    <p:sldId id="454" r:id="rId21"/>
    <p:sldId id="976" r:id="rId22"/>
    <p:sldId id="1028" r:id="rId23"/>
    <p:sldId id="1029" r:id="rId24"/>
    <p:sldId id="1030" r:id="rId25"/>
    <p:sldId id="455" r:id="rId26"/>
    <p:sldId id="977" r:id="rId27"/>
    <p:sldId id="458" r:id="rId28"/>
    <p:sldId id="459" r:id="rId29"/>
    <p:sldId id="460" r:id="rId30"/>
    <p:sldId id="461" r:id="rId31"/>
    <p:sldId id="979" r:id="rId32"/>
    <p:sldId id="462" r:id="rId33"/>
    <p:sldId id="980" r:id="rId34"/>
    <p:sldId id="463" r:id="rId35"/>
    <p:sldId id="464" r:id="rId36"/>
    <p:sldId id="981" r:id="rId37"/>
    <p:sldId id="465" r:id="rId38"/>
    <p:sldId id="466" r:id="rId39"/>
    <p:sldId id="982" r:id="rId40"/>
    <p:sldId id="467" r:id="rId41"/>
    <p:sldId id="1033" r:id="rId42"/>
    <p:sldId id="983" r:id="rId43"/>
    <p:sldId id="984" r:id="rId44"/>
    <p:sldId id="468" r:id="rId45"/>
    <p:sldId id="469" r:id="rId46"/>
    <p:sldId id="470" r:id="rId47"/>
    <p:sldId id="471" r:id="rId48"/>
    <p:sldId id="472" r:id="rId49"/>
    <p:sldId id="473" r:id="rId50"/>
    <p:sldId id="474" r:id="rId51"/>
    <p:sldId id="985" r:id="rId52"/>
    <p:sldId id="475" r:id="rId53"/>
    <p:sldId id="476" r:id="rId54"/>
    <p:sldId id="477" r:id="rId55"/>
    <p:sldId id="478" r:id="rId56"/>
    <p:sldId id="479" r:id="rId57"/>
    <p:sldId id="1031" r:id="rId58"/>
    <p:sldId id="480" r:id="rId59"/>
    <p:sldId id="481" r:id="rId60"/>
    <p:sldId id="482" r:id="rId61"/>
    <p:sldId id="483" r:id="rId62"/>
    <p:sldId id="484" r:id="rId63"/>
    <p:sldId id="485" r:id="rId64"/>
    <p:sldId id="486" r:id="rId65"/>
    <p:sldId id="487" r:id="rId66"/>
    <p:sldId id="488" r:id="rId67"/>
    <p:sldId id="1032" r:id="rId68"/>
    <p:sldId id="489" r:id="rId69"/>
    <p:sldId id="490" r:id="rId70"/>
    <p:sldId id="491" r:id="rId71"/>
    <p:sldId id="492" r:id="rId72"/>
    <p:sldId id="493" r:id="rId73"/>
    <p:sldId id="494" r:id="rId74"/>
    <p:sldId id="495" r:id="rId75"/>
    <p:sldId id="496" r:id="rId76"/>
    <p:sldId id="497" r:id="rId77"/>
    <p:sldId id="498" r:id="rId78"/>
    <p:sldId id="499" r:id="rId79"/>
    <p:sldId id="500" r:id="rId80"/>
    <p:sldId id="501" r:id="rId81"/>
    <p:sldId id="502" r:id="rId82"/>
    <p:sldId id="503" r:id="rId83"/>
    <p:sldId id="504" r:id="rId84"/>
    <p:sldId id="505" r:id="rId85"/>
    <p:sldId id="506" r:id="rId86"/>
    <p:sldId id="507" r:id="rId87"/>
    <p:sldId id="508" r:id="rId88"/>
    <p:sldId id="509" r:id="rId89"/>
    <p:sldId id="510" r:id="rId90"/>
    <p:sldId id="511" r:id="rId91"/>
    <p:sldId id="512" r:id="rId92"/>
    <p:sldId id="513" r:id="rId93"/>
    <p:sldId id="514" r:id="rId94"/>
    <p:sldId id="515" r:id="rId95"/>
    <p:sldId id="516" r:id="rId96"/>
    <p:sldId id="517" r:id="rId97"/>
    <p:sldId id="518" r:id="rId98"/>
    <p:sldId id="519" r:id="rId99"/>
    <p:sldId id="520" r:id="rId100"/>
    <p:sldId id="521" r:id="rId101"/>
    <p:sldId id="522" r:id="rId102"/>
    <p:sldId id="523" r:id="rId103"/>
    <p:sldId id="524" r:id="rId104"/>
    <p:sldId id="1034" r:id="rId105"/>
    <p:sldId id="525" r:id="rId106"/>
    <p:sldId id="526" r:id="rId107"/>
    <p:sldId id="527" r:id="rId108"/>
    <p:sldId id="528" r:id="rId109"/>
    <p:sldId id="530" r:id="rId110"/>
    <p:sldId id="529" r:id="rId111"/>
    <p:sldId id="531" r:id="rId112"/>
    <p:sldId id="532" r:id="rId113"/>
    <p:sldId id="533" r:id="rId114"/>
    <p:sldId id="534" r:id="rId115"/>
    <p:sldId id="535" r:id="rId116"/>
    <p:sldId id="536" r:id="rId117"/>
    <p:sldId id="537" r:id="rId118"/>
    <p:sldId id="538" r:id="rId119"/>
    <p:sldId id="539" r:id="rId120"/>
    <p:sldId id="540" r:id="rId121"/>
    <p:sldId id="541" r:id="rId122"/>
    <p:sldId id="542" r:id="rId123"/>
    <p:sldId id="543" r:id="rId124"/>
    <p:sldId id="544" r:id="rId125"/>
    <p:sldId id="545" r:id="rId126"/>
    <p:sldId id="546" r:id="rId127"/>
    <p:sldId id="547" r:id="rId128"/>
    <p:sldId id="548" r:id="rId129"/>
    <p:sldId id="549" r:id="rId130"/>
    <p:sldId id="550" r:id="rId131"/>
    <p:sldId id="551" r:id="rId132"/>
    <p:sldId id="552" r:id="rId133"/>
    <p:sldId id="553" r:id="rId134"/>
    <p:sldId id="554" r:id="rId135"/>
    <p:sldId id="555" r:id="rId136"/>
    <p:sldId id="986" r:id="rId137"/>
    <p:sldId id="989" r:id="rId138"/>
    <p:sldId id="987" r:id="rId139"/>
    <p:sldId id="988" r:id="rId140"/>
    <p:sldId id="560" r:id="rId141"/>
    <p:sldId id="561" r:id="rId142"/>
    <p:sldId id="992" r:id="rId143"/>
    <p:sldId id="564" r:id="rId144"/>
    <p:sldId id="565" r:id="rId145"/>
    <p:sldId id="566" r:id="rId146"/>
    <p:sldId id="567" r:id="rId147"/>
    <p:sldId id="568" r:id="rId148"/>
    <p:sldId id="569" r:id="rId149"/>
    <p:sldId id="570" r:id="rId150"/>
    <p:sldId id="571" r:id="rId151"/>
    <p:sldId id="572" r:id="rId152"/>
    <p:sldId id="573" r:id="rId153"/>
    <p:sldId id="574" r:id="rId154"/>
    <p:sldId id="575" r:id="rId155"/>
    <p:sldId id="576" r:id="rId156"/>
    <p:sldId id="577" r:id="rId157"/>
    <p:sldId id="578" r:id="rId158"/>
    <p:sldId id="579" r:id="rId159"/>
    <p:sldId id="580" r:id="rId160"/>
    <p:sldId id="581" r:id="rId161"/>
    <p:sldId id="973" r:id="rId162"/>
    <p:sldId id="582" r:id="rId163"/>
    <p:sldId id="583" r:id="rId164"/>
    <p:sldId id="584" r:id="rId165"/>
    <p:sldId id="972" r:id="rId166"/>
    <p:sldId id="585" r:id="rId167"/>
    <p:sldId id="586" r:id="rId168"/>
    <p:sldId id="587" r:id="rId169"/>
    <p:sldId id="588" r:id="rId170"/>
    <p:sldId id="589" r:id="rId171"/>
    <p:sldId id="590" r:id="rId172"/>
    <p:sldId id="591" r:id="rId173"/>
    <p:sldId id="592" r:id="rId174"/>
    <p:sldId id="593" r:id="rId175"/>
    <p:sldId id="594" r:id="rId176"/>
    <p:sldId id="595" r:id="rId177"/>
    <p:sldId id="596" r:id="rId178"/>
    <p:sldId id="597" r:id="rId179"/>
    <p:sldId id="598" r:id="rId180"/>
    <p:sldId id="599" r:id="rId181"/>
    <p:sldId id="600" r:id="rId182"/>
    <p:sldId id="601" r:id="rId183"/>
    <p:sldId id="602" r:id="rId184"/>
    <p:sldId id="603" r:id="rId185"/>
    <p:sldId id="974" r:id="rId186"/>
    <p:sldId id="604" r:id="rId187"/>
    <p:sldId id="605" r:id="rId188"/>
    <p:sldId id="975" r:id="rId189"/>
    <p:sldId id="606" r:id="rId190"/>
    <p:sldId id="607" r:id="rId191"/>
    <p:sldId id="608" r:id="rId192"/>
    <p:sldId id="609" r:id="rId193"/>
    <p:sldId id="610" r:id="rId194"/>
    <p:sldId id="611" r:id="rId195"/>
    <p:sldId id="612" r:id="rId196"/>
    <p:sldId id="613" r:id="rId197"/>
    <p:sldId id="614" r:id="rId198"/>
    <p:sldId id="615" r:id="rId199"/>
    <p:sldId id="616" r:id="rId200"/>
    <p:sldId id="617" r:id="rId201"/>
    <p:sldId id="618" r:id="rId202"/>
    <p:sldId id="619" r:id="rId203"/>
    <p:sldId id="620" r:id="rId204"/>
    <p:sldId id="621" r:id="rId205"/>
    <p:sldId id="622" r:id="rId206"/>
    <p:sldId id="623" r:id="rId207"/>
    <p:sldId id="624" r:id="rId208"/>
    <p:sldId id="993" r:id="rId209"/>
    <p:sldId id="994" r:id="rId210"/>
    <p:sldId id="995" r:id="rId211"/>
    <p:sldId id="996" r:id="rId212"/>
    <p:sldId id="997" r:id="rId213"/>
    <p:sldId id="998" r:id="rId214"/>
    <p:sldId id="999" r:id="rId215"/>
    <p:sldId id="1000" r:id="rId216"/>
    <p:sldId id="1001" r:id="rId217"/>
    <p:sldId id="1002" r:id="rId218"/>
    <p:sldId id="1003" r:id="rId219"/>
    <p:sldId id="1004" r:id="rId220"/>
    <p:sldId id="1005" r:id="rId221"/>
    <p:sldId id="1006" r:id="rId222"/>
    <p:sldId id="1007" r:id="rId223"/>
    <p:sldId id="1008" r:id="rId224"/>
    <p:sldId id="1009" r:id="rId225"/>
    <p:sldId id="1010" r:id="rId226"/>
    <p:sldId id="1011" r:id="rId227"/>
    <p:sldId id="1012" r:id="rId228"/>
    <p:sldId id="1013" r:id="rId229"/>
    <p:sldId id="1014" r:id="rId230"/>
    <p:sldId id="1015" r:id="rId231"/>
    <p:sldId id="1016" r:id="rId232"/>
    <p:sldId id="1017" r:id="rId233"/>
    <p:sldId id="1018" r:id="rId234"/>
    <p:sldId id="1019" r:id="rId235"/>
    <p:sldId id="1020" r:id="rId236"/>
    <p:sldId id="1021" r:id="rId237"/>
    <p:sldId id="1022" r:id="rId238"/>
    <p:sldId id="1023" r:id="rId239"/>
    <p:sldId id="1024" r:id="rId240"/>
    <p:sldId id="1025" r:id="rId241"/>
    <p:sldId id="1026" r:id="rId242"/>
    <p:sldId id="1027" r:id="rId243"/>
  </p:sldIdLst>
  <p:sldSz cx="9144000" cy="6858000" type="screen4x3"/>
  <p:notesSz cx="6934200" cy="9398000"/>
  <p:custDataLst>
    <p:tags r:id="rId246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>
    <a:srgbClr val="FF9900"/>
    <a:srgbClr val="FFCCFF"/>
    <a:srgbClr val="CCECFF"/>
    <a:srgbClr val="CCCCFF"/>
    <a:srgbClr val="CC99FF"/>
    <a:srgbClr val="FFFF00"/>
    <a:srgbClr val="FF0000"/>
    <a:srgbClr val="80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2" autoAdjust="0"/>
    <p:restoredTop sz="94689" autoAdjust="0"/>
  </p:normalViewPr>
  <p:slideViewPr>
    <p:cSldViewPr>
      <p:cViewPr varScale="1">
        <p:scale>
          <a:sx n="66" d="100"/>
          <a:sy n="66" d="100"/>
        </p:scale>
        <p:origin x="-1290" y="-114"/>
      </p:cViewPr>
      <p:guideLst>
        <p:guide orient="horz" pos="4032"/>
        <p:guide pos="192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  <p:sld r:id="rId27" collapse="1"/>
      <p:sld r:id="rId28" collapse="1"/>
      <p:sld r:id="rId29" collapse="1"/>
      <p:sld r:id="rId30" collapse="1"/>
      <p:sld r:id="rId31" collapse="1"/>
      <p:sld r:id="rId32" collapse="1"/>
      <p:sld r:id="rId33" collapse="1"/>
      <p:sld r:id="rId34" collapse="1"/>
      <p:sld r:id="rId35" collapse="1"/>
      <p:sld r:id="rId36" collapse="1"/>
      <p:sld r:id="rId37" collapse="1"/>
      <p:sld r:id="rId38" collapse="1"/>
      <p:sld r:id="rId39" collapse="1"/>
      <p:sld r:id="rId40" collapse="1"/>
      <p:sld r:id="rId41" collapse="1"/>
      <p:sld r:id="rId4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1266" y="-108"/>
      </p:cViewPr>
      <p:guideLst>
        <p:guide orient="horz" pos="2960"/>
        <p:guide pos="2184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26" Type="http://schemas.openxmlformats.org/officeDocument/2006/relationships/slide" Target="slides/slide225.xml"/><Relationship Id="rId247" Type="http://schemas.openxmlformats.org/officeDocument/2006/relationships/presProps" Target="presProps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16" Type="http://schemas.openxmlformats.org/officeDocument/2006/relationships/slide" Target="slides/slide215.xml"/><Relationship Id="rId237" Type="http://schemas.openxmlformats.org/officeDocument/2006/relationships/slide" Target="slides/slide236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27" Type="http://schemas.openxmlformats.org/officeDocument/2006/relationships/slide" Target="slides/slide226.xml"/><Relationship Id="rId248" Type="http://schemas.openxmlformats.org/officeDocument/2006/relationships/viewProps" Target="viewProps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slide" Target="slides/slide165.xml"/><Relationship Id="rId182" Type="http://schemas.openxmlformats.org/officeDocument/2006/relationships/slide" Target="slides/slide181.xml"/><Relationship Id="rId187" Type="http://schemas.openxmlformats.org/officeDocument/2006/relationships/slide" Target="slides/slide186.xml"/><Relationship Id="rId217" Type="http://schemas.openxmlformats.org/officeDocument/2006/relationships/slide" Target="slides/slide2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12" Type="http://schemas.openxmlformats.org/officeDocument/2006/relationships/slide" Target="slides/slide211.xml"/><Relationship Id="rId233" Type="http://schemas.openxmlformats.org/officeDocument/2006/relationships/slide" Target="slides/slide232.xml"/><Relationship Id="rId238" Type="http://schemas.openxmlformats.org/officeDocument/2006/relationships/slide" Target="slides/slide237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2" Type="http://schemas.openxmlformats.org/officeDocument/2006/relationships/slide" Target="slides/slide201.xml"/><Relationship Id="rId207" Type="http://schemas.openxmlformats.org/officeDocument/2006/relationships/slide" Target="slides/slide206.xml"/><Relationship Id="rId223" Type="http://schemas.openxmlformats.org/officeDocument/2006/relationships/slide" Target="slides/slide222.xml"/><Relationship Id="rId228" Type="http://schemas.openxmlformats.org/officeDocument/2006/relationships/slide" Target="slides/slide227.xml"/><Relationship Id="rId244" Type="http://schemas.openxmlformats.org/officeDocument/2006/relationships/notesMaster" Target="notesMasters/notesMaster1.xml"/><Relationship Id="rId249" Type="http://schemas.openxmlformats.org/officeDocument/2006/relationships/theme" Target="theme/theme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3" Type="http://schemas.openxmlformats.org/officeDocument/2006/relationships/slide" Target="slides/slide212.xml"/><Relationship Id="rId218" Type="http://schemas.openxmlformats.org/officeDocument/2006/relationships/slide" Target="slides/slide217.xml"/><Relationship Id="rId234" Type="http://schemas.openxmlformats.org/officeDocument/2006/relationships/slide" Target="slides/slide233.xml"/><Relationship Id="rId239" Type="http://schemas.openxmlformats.org/officeDocument/2006/relationships/slide" Target="slides/slide238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50" Type="http://schemas.openxmlformats.org/officeDocument/2006/relationships/tableStyles" Target="tableStyles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208" Type="http://schemas.openxmlformats.org/officeDocument/2006/relationships/slide" Target="slides/slide207.xml"/><Relationship Id="rId229" Type="http://schemas.openxmlformats.org/officeDocument/2006/relationships/slide" Target="slides/slide228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240" Type="http://schemas.openxmlformats.org/officeDocument/2006/relationships/slide" Target="slides/slide239.xml"/><Relationship Id="rId245" Type="http://schemas.openxmlformats.org/officeDocument/2006/relationships/handoutMaster" Target="handoutMasters/handoutMaster1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219" Type="http://schemas.openxmlformats.org/officeDocument/2006/relationships/slide" Target="slides/slide218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30" Type="http://schemas.openxmlformats.org/officeDocument/2006/relationships/slide" Target="slides/slide229.xml"/><Relationship Id="rId235" Type="http://schemas.openxmlformats.org/officeDocument/2006/relationships/slide" Target="slides/slide234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0" Type="http://schemas.openxmlformats.org/officeDocument/2006/relationships/slide" Target="slides/slide219.xml"/><Relationship Id="rId225" Type="http://schemas.openxmlformats.org/officeDocument/2006/relationships/slide" Target="slides/slide224.xml"/><Relationship Id="rId241" Type="http://schemas.openxmlformats.org/officeDocument/2006/relationships/slide" Target="slides/slide240.xml"/><Relationship Id="rId246" Type="http://schemas.openxmlformats.org/officeDocument/2006/relationships/tags" Target="tags/tag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10" Type="http://schemas.openxmlformats.org/officeDocument/2006/relationships/slide" Target="slides/slide209.xml"/><Relationship Id="rId215" Type="http://schemas.openxmlformats.org/officeDocument/2006/relationships/slide" Target="slides/slide214.xml"/><Relationship Id="rId236" Type="http://schemas.openxmlformats.org/officeDocument/2006/relationships/slide" Target="slides/slide235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242" Type="http://schemas.openxmlformats.org/officeDocument/2006/relationships/slide" Target="slides/slide241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11" Type="http://schemas.openxmlformats.org/officeDocument/2006/relationships/slide" Target="slides/slide210.xml"/><Relationship Id="rId232" Type="http://schemas.openxmlformats.org/officeDocument/2006/relationships/slide" Target="slides/slide231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243" Type="http://schemas.openxmlformats.org/officeDocument/2006/relationships/slide" Target="slides/slide242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36.xml"/><Relationship Id="rId13" Type="http://schemas.openxmlformats.org/officeDocument/2006/relationships/slide" Target="slides/slide208.xml"/><Relationship Id="rId18" Type="http://schemas.openxmlformats.org/officeDocument/2006/relationships/slide" Target="slides/slide214.xml"/><Relationship Id="rId26" Type="http://schemas.openxmlformats.org/officeDocument/2006/relationships/slide" Target="slides/slide224.xml"/><Relationship Id="rId39" Type="http://schemas.openxmlformats.org/officeDocument/2006/relationships/slide" Target="slides/slide238.xml"/><Relationship Id="rId3" Type="http://schemas.openxmlformats.org/officeDocument/2006/relationships/slide" Target="slides/slide26.xml"/><Relationship Id="rId21" Type="http://schemas.openxmlformats.org/officeDocument/2006/relationships/slide" Target="slides/slide219.xml"/><Relationship Id="rId34" Type="http://schemas.openxmlformats.org/officeDocument/2006/relationships/slide" Target="slides/slide232.xml"/><Relationship Id="rId42" Type="http://schemas.openxmlformats.org/officeDocument/2006/relationships/slide" Target="slides/slide242.xml"/><Relationship Id="rId7" Type="http://schemas.openxmlformats.org/officeDocument/2006/relationships/slide" Target="slides/slide39.xml"/><Relationship Id="rId12" Type="http://schemas.openxmlformats.org/officeDocument/2006/relationships/slide" Target="slides/slide142.xml"/><Relationship Id="rId17" Type="http://schemas.openxmlformats.org/officeDocument/2006/relationships/slide" Target="slides/slide213.xml"/><Relationship Id="rId25" Type="http://schemas.openxmlformats.org/officeDocument/2006/relationships/slide" Target="slides/slide223.xml"/><Relationship Id="rId33" Type="http://schemas.openxmlformats.org/officeDocument/2006/relationships/slide" Target="slides/slide231.xml"/><Relationship Id="rId38" Type="http://schemas.openxmlformats.org/officeDocument/2006/relationships/slide" Target="slides/slide237.xml"/><Relationship Id="rId2" Type="http://schemas.openxmlformats.org/officeDocument/2006/relationships/slide" Target="slides/slide24.xml"/><Relationship Id="rId16" Type="http://schemas.openxmlformats.org/officeDocument/2006/relationships/slide" Target="slides/slide212.xml"/><Relationship Id="rId20" Type="http://schemas.openxmlformats.org/officeDocument/2006/relationships/slide" Target="slides/slide216.xml"/><Relationship Id="rId29" Type="http://schemas.openxmlformats.org/officeDocument/2006/relationships/slide" Target="slides/slide227.xml"/><Relationship Id="rId41" Type="http://schemas.openxmlformats.org/officeDocument/2006/relationships/slide" Target="slides/slide240.xml"/><Relationship Id="rId1" Type="http://schemas.openxmlformats.org/officeDocument/2006/relationships/slide" Target="slides/slide21.xml"/><Relationship Id="rId6" Type="http://schemas.openxmlformats.org/officeDocument/2006/relationships/slide" Target="slides/slide36.xml"/><Relationship Id="rId11" Type="http://schemas.openxmlformats.org/officeDocument/2006/relationships/slide" Target="slides/slide139.xml"/><Relationship Id="rId24" Type="http://schemas.openxmlformats.org/officeDocument/2006/relationships/slide" Target="slides/slide222.xml"/><Relationship Id="rId32" Type="http://schemas.openxmlformats.org/officeDocument/2006/relationships/slide" Target="slides/slide230.xml"/><Relationship Id="rId37" Type="http://schemas.openxmlformats.org/officeDocument/2006/relationships/slide" Target="slides/slide236.xml"/><Relationship Id="rId40" Type="http://schemas.openxmlformats.org/officeDocument/2006/relationships/slide" Target="slides/slide239.xml"/><Relationship Id="rId5" Type="http://schemas.openxmlformats.org/officeDocument/2006/relationships/slide" Target="slides/slide33.xml"/><Relationship Id="rId15" Type="http://schemas.openxmlformats.org/officeDocument/2006/relationships/slide" Target="slides/slide211.xml"/><Relationship Id="rId23" Type="http://schemas.openxmlformats.org/officeDocument/2006/relationships/slide" Target="slides/slide221.xml"/><Relationship Id="rId28" Type="http://schemas.openxmlformats.org/officeDocument/2006/relationships/slide" Target="slides/slide226.xml"/><Relationship Id="rId36" Type="http://schemas.openxmlformats.org/officeDocument/2006/relationships/slide" Target="slides/slide235.xml"/><Relationship Id="rId10" Type="http://schemas.openxmlformats.org/officeDocument/2006/relationships/slide" Target="slides/slide138.xml"/><Relationship Id="rId19" Type="http://schemas.openxmlformats.org/officeDocument/2006/relationships/slide" Target="slides/slide215.xml"/><Relationship Id="rId31" Type="http://schemas.openxmlformats.org/officeDocument/2006/relationships/slide" Target="slides/slide229.xml"/><Relationship Id="rId4" Type="http://schemas.openxmlformats.org/officeDocument/2006/relationships/slide" Target="slides/slide31.xml"/><Relationship Id="rId9" Type="http://schemas.openxmlformats.org/officeDocument/2006/relationships/slide" Target="slides/slide137.xml"/><Relationship Id="rId14" Type="http://schemas.openxmlformats.org/officeDocument/2006/relationships/slide" Target="slides/slide210.xml"/><Relationship Id="rId22" Type="http://schemas.openxmlformats.org/officeDocument/2006/relationships/slide" Target="slides/slide220.xml"/><Relationship Id="rId27" Type="http://schemas.openxmlformats.org/officeDocument/2006/relationships/slide" Target="slides/slide225.xml"/><Relationship Id="rId30" Type="http://schemas.openxmlformats.org/officeDocument/2006/relationships/slide" Target="slides/slide228.xml"/><Relationship Id="rId35" Type="http://schemas.openxmlformats.org/officeDocument/2006/relationships/slide" Target="slides/slide23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5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5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5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5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5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5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5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5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5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5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6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6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6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6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6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6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6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6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6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6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7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7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7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7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7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7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7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7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7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7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8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8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8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8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8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8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2400" y="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1540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2400" y="891540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A950F664-7144-4E28-948E-107F4C11822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50883" name="Rectangle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079500" y="685800"/>
            <a:ext cx="4775200" cy="35814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2" name="Rectangle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495800"/>
            <a:ext cx="5105400" cy="41910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dt" idx="1"/>
          </p:nvPr>
        </p:nvSpPr>
        <p:spPr bwMode="auto">
          <a:xfrm>
            <a:off x="3962400" y="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1540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0"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2400" y="891540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/>
            </a:lvl1pPr>
          </a:lstStyle>
          <a:p>
            <a:pPr>
              <a:defRPr/>
            </a:pPr>
            <a:fld id="{C9630E5E-4338-41B1-A99A-8856B011226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5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8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9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0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1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2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4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5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6.xml"/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7.xml"/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8.xml"/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9.xml"/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0.xml"/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2.xml"/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4.xml"/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8.xml"/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9.xml"/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0.xml"/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1.xml"/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2.xml"/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3.xml"/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4.xml"/><Relationship Id="rId1" Type="http://schemas.openxmlformats.org/officeDocument/2006/relationships/notesMaster" Target="../notesMasters/notesMaster1.xml"/></Relationships>
</file>

<file path=ppt/notesSlides/_rels/notesSlide1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5.xml"/><Relationship Id="rId1" Type="http://schemas.openxmlformats.org/officeDocument/2006/relationships/notesMaster" Target="../notesMasters/notesMaster1.xml"/></Relationships>
</file>

<file path=ppt/notesSlides/_rels/notesSlide1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6.xml"/><Relationship Id="rId1" Type="http://schemas.openxmlformats.org/officeDocument/2006/relationships/notesMaster" Target="../notesMasters/notesMaster1.xml"/></Relationships>
</file>

<file path=ppt/notesSlides/_rels/notesSlide1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8.xml"/><Relationship Id="rId1" Type="http://schemas.openxmlformats.org/officeDocument/2006/relationships/notesMaster" Target="../notesMasters/notesMaster1.xml"/></Relationships>
</file>

<file path=ppt/notesSlides/_rels/notesSlide1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9.xml"/><Relationship Id="rId1" Type="http://schemas.openxmlformats.org/officeDocument/2006/relationships/notesMaster" Target="../notesMasters/notesMaster1.xml"/></Relationships>
</file>

<file path=ppt/notesSlides/_rels/notesSlide1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0.xml"/><Relationship Id="rId1" Type="http://schemas.openxmlformats.org/officeDocument/2006/relationships/notesMaster" Target="../notesMasters/notesMaster1.xml"/></Relationships>
</file>

<file path=ppt/notesSlides/_rels/notesSlide1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1.xml"/><Relationship Id="rId1" Type="http://schemas.openxmlformats.org/officeDocument/2006/relationships/notesMaster" Target="../notesMasters/notesMaster1.xml"/></Relationships>
</file>

<file path=ppt/notesSlides/_rels/notesSlide1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2.xml"/><Relationship Id="rId1" Type="http://schemas.openxmlformats.org/officeDocument/2006/relationships/notesMaster" Target="../notesMasters/notesMaster1.xml"/></Relationships>
</file>

<file path=ppt/notesSlides/_rels/notesSlide1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3.xml"/><Relationship Id="rId1" Type="http://schemas.openxmlformats.org/officeDocument/2006/relationships/notesMaster" Target="../notesMasters/notesMaster1.xml"/></Relationships>
</file>

<file path=ppt/notesSlides/_rels/notesSlide1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4.xml"/><Relationship Id="rId1" Type="http://schemas.openxmlformats.org/officeDocument/2006/relationships/notesMaster" Target="../notesMasters/notesMaster1.xml"/></Relationships>
</file>

<file path=ppt/notesSlides/_rels/notesSlide1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6.xml"/><Relationship Id="rId1" Type="http://schemas.openxmlformats.org/officeDocument/2006/relationships/notesMaster" Target="../notesMasters/notesMaster1.xml"/></Relationships>
</file>

<file path=ppt/notesSlides/_rels/notesSlide1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7.xml"/><Relationship Id="rId1" Type="http://schemas.openxmlformats.org/officeDocument/2006/relationships/notesMaster" Target="../notesMasters/notesMaster1.xml"/></Relationships>
</file>

<file path=ppt/notesSlides/_rels/notesSlide1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0.xml"/><Relationship Id="rId1" Type="http://schemas.openxmlformats.org/officeDocument/2006/relationships/notesMaster" Target="../notesMasters/notesMaster1.xml"/></Relationships>
</file>

<file path=ppt/notesSlides/_rels/notesSlide1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1.xml"/><Relationship Id="rId1" Type="http://schemas.openxmlformats.org/officeDocument/2006/relationships/notesMaster" Target="../notesMasters/notesMaster1.xml"/></Relationships>
</file>

<file path=ppt/notesSlides/_rels/notesSlide1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2.xml"/><Relationship Id="rId1" Type="http://schemas.openxmlformats.org/officeDocument/2006/relationships/notesMaster" Target="../notesMasters/notesMaster1.xml"/></Relationships>
</file>

<file path=ppt/notesSlides/_rels/notesSlide1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3.xml"/><Relationship Id="rId1" Type="http://schemas.openxmlformats.org/officeDocument/2006/relationships/notesMaster" Target="../notesMasters/notesMaster1.xml"/></Relationships>
</file>

<file path=ppt/notesSlides/_rels/notesSlide1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4.xml"/><Relationship Id="rId1" Type="http://schemas.openxmlformats.org/officeDocument/2006/relationships/notesMaster" Target="../notesMasters/notesMaster1.xml"/></Relationships>
</file>

<file path=ppt/notesSlides/_rels/notesSlide1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5.xml"/><Relationship Id="rId1" Type="http://schemas.openxmlformats.org/officeDocument/2006/relationships/notesMaster" Target="../notesMasters/notesMaster1.xml"/></Relationships>
</file>

<file path=ppt/notesSlides/_rels/notesSlide1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6.xml"/><Relationship Id="rId1" Type="http://schemas.openxmlformats.org/officeDocument/2006/relationships/notesMaster" Target="../notesMasters/notesMaster1.xml"/></Relationships>
</file>

<file path=ppt/notesSlides/_rels/notesSlide1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7.xml"/><Relationship Id="rId1" Type="http://schemas.openxmlformats.org/officeDocument/2006/relationships/notesMaster" Target="../notesMasters/notesMaster1.xml"/></Relationships>
</file>

<file path=ppt/notesSlides/_rels/notesSlide1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8.xml"/><Relationship Id="rId1" Type="http://schemas.openxmlformats.org/officeDocument/2006/relationships/notesMaster" Target="../notesMasters/notesMaster1.xml"/></Relationships>
</file>

<file path=ppt/notesSlides/_rels/notesSlide1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0.xml"/><Relationship Id="rId1" Type="http://schemas.openxmlformats.org/officeDocument/2006/relationships/notesMaster" Target="../notesMasters/notesMaster1.xml"/></Relationships>
</file>

<file path=ppt/notesSlides/_rels/notesSlide1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1.xml"/><Relationship Id="rId1" Type="http://schemas.openxmlformats.org/officeDocument/2006/relationships/notesMaster" Target="../notesMasters/notesMaster1.xml"/></Relationships>
</file>

<file path=ppt/notesSlides/_rels/notesSlide1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2.xml"/><Relationship Id="rId1" Type="http://schemas.openxmlformats.org/officeDocument/2006/relationships/notesMaster" Target="../notesMasters/notesMaster1.xml"/></Relationships>
</file>

<file path=ppt/notesSlides/_rels/notesSlide1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3.xml"/><Relationship Id="rId1" Type="http://schemas.openxmlformats.org/officeDocument/2006/relationships/notesMaster" Target="../notesMasters/notesMaster1.xml"/></Relationships>
</file>

<file path=ppt/notesSlides/_rels/notesSlide1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4.xml"/><Relationship Id="rId1" Type="http://schemas.openxmlformats.org/officeDocument/2006/relationships/notesMaster" Target="../notesMasters/notesMaster1.xml"/></Relationships>
</file>

<file path=ppt/notesSlides/_rels/notesSlide1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5.xml"/><Relationship Id="rId1" Type="http://schemas.openxmlformats.org/officeDocument/2006/relationships/notesMaster" Target="../notesMasters/notesMaster1.xml"/></Relationships>
</file>

<file path=ppt/notesSlides/_rels/notesSlide1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6.xml"/><Relationship Id="rId1" Type="http://schemas.openxmlformats.org/officeDocument/2006/relationships/notesMaster" Target="../notesMasters/notesMaster1.xml"/></Relationships>
</file>

<file path=ppt/notesSlides/_rels/notesSlide1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9DB793-5CAB-4586-B14F-B1284E208AF2}" type="slidenum">
              <a:rPr lang="zh-CN" altLang="en-US" smtClean="0"/>
              <a:pPr/>
              <a:t>1</a:t>
            </a:fld>
            <a:endParaRPr lang="en-US" altLang="zh-CN" smtClean="0"/>
          </a:p>
        </p:txBody>
      </p:sp>
      <p:sp>
        <p:nvSpPr>
          <p:cNvPr id="251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19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FE6A9BE-AA47-455A-853A-989C2D69611A}" type="slidenum">
              <a:rPr lang="zh-CN" altLang="en-US" smtClean="0"/>
              <a:pPr/>
              <a:t>10</a:t>
            </a:fld>
            <a:endParaRPr lang="en-US" altLang="zh-CN" smtClean="0"/>
          </a:p>
        </p:txBody>
      </p:sp>
      <p:sp>
        <p:nvSpPr>
          <p:cNvPr id="261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1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02F69A7-3277-4EAF-92A7-6619EE512577}" type="slidenum">
              <a:rPr lang="zh-CN" altLang="en-US" smtClean="0"/>
              <a:pPr/>
              <a:t>119</a:t>
            </a:fld>
            <a:endParaRPr lang="en-US" altLang="zh-CN" smtClean="0"/>
          </a:p>
        </p:txBody>
      </p:sp>
      <p:sp>
        <p:nvSpPr>
          <p:cNvPr id="353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3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D66FA06-E6FC-4192-A362-D69290C9F81D}" type="slidenum">
              <a:rPr lang="zh-CN" altLang="en-US" smtClean="0"/>
              <a:pPr/>
              <a:t>120</a:t>
            </a:fld>
            <a:endParaRPr lang="en-US" altLang="zh-CN" smtClean="0"/>
          </a:p>
        </p:txBody>
      </p:sp>
      <p:sp>
        <p:nvSpPr>
          <p:cNvPr id="354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4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B05BA34-D814-4EA7-9757-7EF9DB804664}" type="slidenum">
              <a:rPr lang="zh-CN" altLang="en-US" smtClean="0"/>
              <a:pPr/>
              <a:t>121</a:t>
            </a:fld>
            <a:endParaRPr lang="en-US" altLang="zh-CN" smtClean="0"/>
          </a:p>
        </p:txBody>
      </p:sp>
      <p:sp>
        <p:nvSpPr>
          <p:cNvPr id="355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5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BAF1C5E-87D9-47C2-8CE7-0F05D2099169}" type="slidenum">
              <a:rPr lang="zh-CN" altLang="en-US" smtClean="0"/>
              <a:pPr/>
              <a:t>122</a:t>
            </a:fld>
            <a:endParaRPr lang="en-US" altLang="zh-CN" smtClean="0"/>
          </a:p>
        </p:txBody>
      </p:sp>
      <p:sp>
        <p:nvSpPr>
          <p:cNvPr id="356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6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2A9C1FE-3738-4670-A70C-4F8F39B7744F}" type="slidenum">
              <a:rPr lang="zh-CN" altLang="en-US" smtClean="0"/>
              <a:pPr/>
              <a:t>123</a:t>
            </a:fld>
            <a:endParaRPr lang="en-US" altLang="zh-CN" smtClean="0"/>
          </a:p>
        </p:txBody>
      </p:sp>
      <p:sp>
        <p:nvSpPr>
          <p:cNvPr id="357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7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1D6E92-6179-4EBA-9E99-3437110C0275}" type="slidenum">
              <a:rPr lang="zh-CN" altLang="en-US" smtClean="0"/>
              <a:pPr/>
              <a:t>124</a:t>
            </a:fld>
            <a:endParaRPr lang="en-US" altLang="zh-CN" smtClean="0"/>
          </a:p>
        </p:txBody>
      </p:sp>
      <p:sp>
        <p:nvSpPr>
          <p:cNvPr id="358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C523ED5-08EA-46F4-955B-AA3695DAFD75}" type="slidenum">
              <a:rPr lang="zh-CN" altLang="en-US" smtClean="0"/>
              <a:pPr/>
              <a:t>125</a:t>
            </a:fld>
            <a:endParaRPr lang="en-US" altLang="zh-CN" smtClean="0"/>
          </a:p>
        </p:txBody>
      </p:sp>
      <p:sp>
        <p:nvSpPr>
          <p:cNvPr id="359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9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83C70CC-51FF-4CCC-A196-D7051F7EEE09}" type="slidenum">
              <a:rPr lang="zh-CN" altLang="en-US" smtClean="0"/>
              <a:pPr/>
              <a:t>126</a:t>
            </a:fld>
            <a:endParaRPr lang="en-US" altLang="zh-CN" smtClean="0"/>
          </a:p>
        </p:txBody>
      </p:sp>
      <p:sp>
        <p:nvSpPr>
          <p:cNvPr id="360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0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BA6AED5-0D85-4A3E-9FD7-554CF53E794A}" type="slidenum">
              <a:rPr lang="zh-CN" altLang="en-US" smtClean="0"/>
              <a:pPr/>
              <a:t>127</a:t>
            </a:fld>
            <a:endParaRPr lang="en-US" altLang="zh-CN" smtClean="0"/>
          </a:p>
        </p:txBody>
      </p:sp>
      <p:sp>
        <p:nvSpPr>
          <p:cNvPr id="361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1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0EC6627-6029-4A7B-8B61-C94B807E90D2}" type="slidenum">
              <a:rPr lang="zh-CN" altLang="en-US" smtClean="0"/>
              <a:pPr/>
              <a:t>128</a:t>
            </a:fld>
            <a:endParaRPr lang="en-US" altLang="zh-CN" smtClean="0"/>
          </a:p>
        </p:txBody>
      </p:sp>
      <p:sp>
        <p:nvSpPr>
          <p:cNvPr id="362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2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C81645C-B057-46FA-9F37-D8FED1AAAFFD}" type="slidenum">
              <a:rPr lang="zh-CN" altLang="en-US" smtClean="0"/>
              <a:pPr/>
              <a:t>11</a:t>
            </a:fld>
            <a:endParaRPr lang="en-US" altLang="zh-CN" smtClean="0"/>
          </a:p>
        </p:txBody>
      </p:sp>
      <p:sp>
        <p:nvSpPr>
          <p:cNvPr id="262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2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1B9B682-57F6-46A5-89F2-2ECFF28B7106}" type="slidenum">
              <a:rPr lang="zh-CN" altLang="en-US" smtClean="0"/>
              <a:pPr/>
              <a:t>129</a:t>
            </a:fld>
            <a:endParaRPr lang="en-US" altLang="zh-CN" smtClean="0"/>
          </a:p>
        </p:txBody>
      </p:sp>
      <p:sp>
        <p:nvSpPr>
          <p:cNvPr id="363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3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C58D45E-BBE7-4CC6-B909-67BDD8606C0F}" type="slidenum">
              <a:rPr lang="zh-CN" altLang="en-US" smtClean="0"/>
              <a:pPr/>
              <a:t>130</a:t>
            </a:fld>
            <a:endParaRPr lang="en-US" altLang="zh-CN" smtClean="0"/>
          </a:p>
        </p:txBody>
      </p:sp>
      <p:sp>
        <p:nvSpPr>
          <p:cNvPr id="364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4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6DC239-5B6B-4FE0-AEED-B52D55E6019E}" type="slidenum">
              <a:rPr lang="zh-CN" altLang="en-US" smtClean="0"/>
              <a:pPr/>
              <a:t>131</a:t>
            </a:fld>
            <a:endParaRPr lang="en-US" altLang="zh-CN" smtClean="0"/>
          </a:p>
        </p:txBody>
      </p:sp>
      <p:sp>
        <p:nvSpPr>
          <p:cNvPr id="365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5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942C5C-1C01-4605-A60A-B7DEBDEEA2B3}" type="slidenum">
              <a:rPr lang="zh-CN" altLang="en-US" smtClean="0"/>
              <a:pPr/>
              <a:t>132</a:t>
            </a:fld>
            <a:endParaRPr lang="en-US" altLang="zh-CN" smtClean="0"/>
          </a:p>
        </p:txBody>
      </p:sp>
      <p:sp>
        <p:nvSpPr>
          <p:cNvPr id="366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6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085AD99-E094-4FC1-9B3C-EDCD1B35213F}" type="slidenum">
              <a:rPr lang="zh-CN" altLang="en-US" smtClean="0"/>
              <a:pPr/>
              <a:t>133</a:t>
            </a:fld>
            <a:endParaRPr lang="en-US" altLang="zh-CN" smtClean="0"/>
          </a:p>
        </p:txBody>
      </p:sp>
      <p:sp>
        <p:nvSpPr>
          <p:cNvPr id="367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7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CC9D27C-2BFA-4674-856F-9EE69BF23CF0}" type="slidenum">
              <a:rPr lang="zh-CN" altLang="en-US" smtClean="0"/>
              <a:pPr/>
              <a:t>134</a:t>
            </a:fld>
            <a:endParaRPr lang="en-US" altLang="zh-CN" smtClean="0"/>
          </a:p>
        </p:txBody>
      </p:sp>
      <p:sp>
        <p:nvSpPr>
          <p:cNvPr id="368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4A97AC3-B482-46C2-ACFD-80A513E45A15}" type="slidenum">
              <a:rPr lang="zh-CN" altLang="en-US" smtClean="0"/>
              <a:pPr/>
              <a:t>135</a:t>
            </a:fld>
            <a:endParaRPr lang="en-US" altLang="zh-CN" smtClean="0"/>
          </a:p>
        </p:txBody>
      </p:sp>
      <p:sp>
        <p:nvSpPr>
          <p:cNvPr id="369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96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4FFFDE-FAC1-479F-960A-8E9EF6AF9F25}" type="slidenum">
              <a:rPr lang="zh-CN" altLang="en-US" smtClean="0"/>
              <a:pPr/>
              <a:t>140</a:t>
            </a:fld>
            <a:endParaRPr lang="en-US" altLang="zh-CN" smtClean="0"/>
          </a:p>
        </p:txBody>
      </p:sp>
      <p:sp>
        <p:nvSpPr>
          <p:cNvPr id="370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0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34C06A-D8CF-4CA3-A51F-45D0EC41D048}" type="slidenum">
              <a:rPr lang="zh-CN" altLang="en-US" smtClean="0"/>
              <a:pPr/>
              <a:t>141</a:t>
            </a:fld>
            <a:endParaRPr lang="en-US" altLang="zh-CN" smtClean="0"/>
          </a:p>
        </p:txBody>
      </p:sp>
      <p:sp>
        <p:nvSpPr>
          <p:cNvPr id="371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17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32056E-D415-4E79-98B9-BB794C9FDE70}" type="slidenum">
              <a:rPr lang="zh-CN" altLang="en-US" smtClean="0"/>
              <a:pPr/>
              <a:t>143</a:t>
            </a:fld>
            <a:endParaRPr lang="en-US" altLang="zh-CN" smtClean="0"/>
          </a:p>
        </p:txBody>
      </p:sp>
      <p:sp>
        <p:nvSpPr>
          <p:cNvPr id="372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2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4C7C19B-3157-4FEC-97BA-1EFA6EED6881}" type="slidenum">
              <a:rPr lang="zh-CN" altLang="en-US" smtClean="0"/>
              <a:pPr/>
              <a:t>12</a:t>
            </a:fld>
            <a:endParaRPr lang="en-US" altLang="zh-CN" smtClean="0"/>
          </a:p>
        </p:txBody>
      </p:sp>
      <p:sp>
        <p:nvSpPr>
          <p:cNvPr id="263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3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77A18AE-B3B9-491D-AA19-1E758E2E8AF7}" type="slidenum">
              <a:rPr lang="zh-CN" altLang="en-US" smtClean="0"/>
              <a:pPr/>
              <a:t>144</a:t>
            </a:fld>
            <a:endParaRPr lang="en-US" altLang="zh-CN" smtClean="0"/>
          </a:p>
        </p:txBody>
      </p:sp>
      <p:sp>
        <p:nvSpPr>
          <p:cNvPr id="373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37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0149CE8-1A84-48EC-BD82-FE92C4C4E299}" type="slidenum">
              <a:rPr lang="zh-CN" altLang="en-US" smtClean="0"/>
              <a:pPr/>
              <a:t>145</a:t>
            </a:fld>
            <a:endParaRPr lang="en-US" altLang="zh-CN" smtClean="0"/>
          </a:p>
        </p:txBody>
      </p:sp>
      <p:sp>
        <p:nvSpPr>
          <p:cNvPr id="374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47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5EAE1D-40FA-4B56-A1B3-8912C4FFEA89}" type="slidenum">
              <a:rPr lang="zh-CN" altLang="en-US" smtClean="0"/>
              <a:pPr/>
              <a:t>146</a:t>
            </a:fld>
            <a:endParaRPr lang="en-US" altLang="zh-CN" smtClean="0"/>
          </a:p>
        </p:txBody>
      </p:sp>
      <p:sp>
        <p:nvSpPr>
          <p:cNvPr id="375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58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005D758-01F0-4CEF-99E1-86FADDFFF242}" type="slidenum">
              <a:rPr lang="zh-CN" altLang="en-US" smtClean="0"/>
              <a:pPr/>
              <a:t>147</a:t>
            </a:fld>
            <a:endParaRPr lang="en-US" altLang="zh-CN" smtClean="0"/>
          </a:p>
        </p:txBody>
      </p:sp>
      <p:sp>
        <p:nvSpPr>
          <p:cNvPr id="376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68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74BD11C-8EA0-4057-B2B1-6B0E3EDDE117}" type="slidenum">
              <a:rPr lang="zh-CN" altLang="en-US" smtClean="0"/>
              <a:pPr/>
              <a:t>148</a:t>
            </a:fld>
            <a:endParaRPr lang="en-US" altLang="zh-CN" smtClean="0"/>
          </a:p>
        </p:txBody>
      </p:sp>
      <p:sp>
        <p:nvSpPr>
          <p:cNvPr id="377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78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75981B-BC8D-4833-B02D-9FAF09A84180}" type="slidenum">
              <a:rPr lang="zh-CN" altLang="en-US" smtClean="0"/>
              <a:pPr/>
              <a:t>149</a:t>
            </a:fld>
            <a:endParaRPr lang="en-US" altLang="zh-CN" smtClean="0"/>
          </a:p>
        </p:txBody>
      </p:sp>
      <p:sp>
        <p:nvSpPr>
          <p:cNvPr id="378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9ED0121-B9D2-4FE8-B72E-DE694004FE1F}" type="slidenum">
              <a:rPr lang="zh-CN" altLang="en-US" smtClean="0"/>
              <a:pPr/>
              <a:t>150</a:t>
            </a:fld>
            <a:endParaRPr lang="en-US" altLang="zh-CN" smtClean="0"/>
          </a:p>
        </p:txBody>
      </p:sp>
      <p:sp>
        <p:nvSpPr>
          <p:cNvPr id="379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99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946EAA3-5EA6-48CD-9780-28974B7CAC4F}" type="slidenum">
              <a:rPr lang="zh-CN" altLang="en-US" smtClean="0"/>
              <a:pPr/>
              <a:t>151</a:t>
            </a:fld>
            <a:endParaRPr lang="en-US" altLang="zh-CN" smtClean="0"/>
          </a:p>
        </p:txBody>
      </p:sp>
      <p:sp>
        <p:nvSpPr>
          <p:cNvPr id="380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0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074B3C2-89D9-4D34-93E7-40E741B98E52}" type="slidenum">
              <a:rPr lang="zh-CN" altLang="en-US" smtClean="0"/>
              <a:pPr/>
              <a:t>152</a:t>
            </a:fld>
            <a:endParaRPr lang="en-US" altLang="zh-CN" smtClean="0"/>
          </a:p>
        </p:txBody>
      </p:sp>
      <p:sp>
        <p:nvSpPr>
          <p:cNvPr id="381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19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817661-255C-4174-AEDF-4A67168D5A06}" type="slidenum">
              <a:rPr lang="zh-CN" altLang="en-US" smtClean="0"/>
              <a:pPr/>
              <a:t>153</a:t>
            </a:fld>
            <a:endParaRPr lang="en-US" altLang="zh-CN" smtClean="0"/>
          </a:p>
        </p:txBody>
      </p:sp>
      <p:sp>
        <p:nvSpPr>
          <p:cNvPr id="382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29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3474FF3-8F08-4A13-9990-FF4EAF20A806}" type="slidenum">
              <a:rPr lang="zh-CN" altLang="en-US" smtClean="0"/>
              <a:pPr/>
              <a:t>13</a:t>
            </a:fld>
            <a:endParaRPr lang="en-US" altLang="zh-CN" smtClean="0"/>
          </a:p>
        </p:txBody>
      </p:sp>
      <p:sp>
        <p:nvSpPr>
          <p:cNvPr id="264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4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46F184-3FB2-48BA-A669-33DA3605AF9A}" type="slidenum">
              <a:rPr lang="zh-CN" altLang="en-US" smtClean="0"/>
              <a:pPr/>
              <a:t>154</a:t>
            </a:fld>
            <a:endParaRPr lang="en-US" altLang="zh-CN" smtClean="0"/>
          </a:p>
        </p:txBody>
      </p:sp>
      <p:sp>
        <p:nvSpPr>
          <p:cNvPr id="384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40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C68933-6D95-4E7A-BE11-0EC93F5D43FA}" type="slidenum">
              <a:rPr lang="zh-CN" altLang="en-US" smtClean="0"/>
              <a:pPr/>
              <a:t>155</a:t>
            </a:fld>
            <a:endParaRPr lang="en-US" altLang="zh-CN" smtClean="0"/>
          </a:p>
        </p:txBody>
      </p:sp>
      <p:sp>
        <p:nvSpPr>
          <p:cNvPr id="385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50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3FD5B0D-1DFC-404A-BEC6-0162BD4FFA57}" type="slidenum">
              <a:rPr lang="zh-CN" altLang="en-US" smtClean="0"/>
              <a:pPr/>
              <a:t>156</a:t>
            </a:fld>
            <a:endParaRPr lang="en-US" altLang="zh-CN" smtClean="0"/>
          </a:p>
        </p:txBody>
      </p:sp>
      <p:sp>
        <p:nvSpPr>
          <p:cNvPr id="386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60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BEC0C0-00B9-4070-BAA4-08CA88F2DC27}" type="slidenum">
              <a:rPr lang="zh-CN" altLang="en-US" smtClean="0"/>
              <a:pPr/>
              <a:t>157</a:t>
            </a:fld>
            <a:endParaRPr lang="en-US" altLang="zh-CN" smtClean="0"/>
          </a:p>
        </p:txBody>
      </p:sp>
      <p:sp>
        <p:nvSpPr>
          <p:cNvPr id="387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70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5DC17A-2840-43B2-856B-1FE6216D9ADA}" type="slidenum">
              <a:rPr lang="zh-CN" altLang="en-US" smtClean="0"/>
              <a:pPr/>
              <a:t>158</a:t>
            </a:fld>
            <a:endParaRPr lang="en-US" altLang="zh-CN" smtClean="0"/>
          </a:p>
        </p:txBody>
      </p:sp>
      <p:sp>
        <p:nvSpPr>
          <p:cNvPr id="388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8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6A1C86-E9D2-44C6-B691-5423CC187E5D}" type="slidenum">
              <a:rPr lang="zh-CN" altLang="en-US" smtClean="0"/>
              <a:pPr/>
              <a:t>159</a:t>
            </a:fld>
            <a:endParaRPr lang="en-US" altLang="zh-CN" smtClean="0"/>
          </a:p>
        </p:txBody>
      </p:sp>
      <p:sp>
        <p:nvSpPr>
          <p:cNvPr id="389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410703C-B7C0-4DB3-A5FE-576A095CB0DD}" type="slidenum">
              <a:rPr lang="zh-CN" altLang="en-US" smtClean="0"/>
              <a:pPr/>
              <a:t>160</a:t>
            </a:fld>
            <a:endParaRPr lang="en-US" altLang="zh-CN" smtClean="0"/>
          </a:p>
        </p:txBody>
      </p:sp>
      <p:sp>
        <p:nvSpPr>
          <p:cNvPr id="390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0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73DB7C9-E1AD-4EC1-B69C-59178056F479}" type="slidenum">
              <a:rPr lang="zh-CN" altLang="en-US" smtClean="0"/>
              <a:pPr/>
              <a:t>162</a:t>
            </a:fld>
            <a:endParaRPr lang="en-US" altLang="zh-CN" smtClean="0"/>
          </a:p>
        </p:txBody>
      </p:sp>
      <p:sp>
        <p:nvSpPr>
          <p:cNvPr id="391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1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489BFE9-F5C5-466F-AC17-1D08D8E8979E}" type="slidenum">
              <a:rPr lang="zh-CN" altLang="en-US" smtClean="0"/>
              <a:pPr/>
              <a:t>164</a:t>
            </a:fld>
            <a:endParaRPr lang="en-US" altLang="zh-CN" smtClean="0"/>
          </a:p>
        </p:txBody>
      </p:sp>
      <p:sp>
        <p:nvSpPr>
          <p:cNvPr id="392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2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A966643-CE36-40CC-AEAC-AE990D4752AB}" type="slidenum">
              <a:rPr lang="zh-CN" altLang="en-US" smtClean="0"/>
              <a:pPr/>
              <a:t>166</a:t>
            </a:fld>
            <a:endParaRPr lang="en-US" altLang="zh-CN" smtClean="0"/>
          </a:p>
        </p:txBody>
      </p:sp>
      <p:sp>
        <p:nvSpPr>
          <p:cNvPr id="393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3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19FB46A-E032-4684-A982-D12B3D1B2D85}" type="slidenum">
              <a:rPr lang="zh-CN" altLang="en-US" smtClean="0"/>
              <a:pPr/>
              <a:t>14</a:t>
            </a:fld>
            <a:endParaRPr lang="en-US" altLang="zh-CN" smtClean="0"/>
          </a:p>
        </p:txBody>
      </p:sp>
      <p:sp>
        <p:nvSpPr>
          <p:cNvPr id="265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5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BC3E909-3526-4568-93A0-AF8C6EA244E8}" type="slidenum">
              <a:rPr lang="zh-CN" altLang="en-US" smtClean="0"/>
              <a:pPr/>
              <a:t>168</a:t>
            </a:fld>
            <a:endParaRPr lang="en-US" altLang="zh-CN" smtClean="0"/>
          </a:p>
        </p:txBody>
      </p:sp>
      <p:sp>
        <p:nvSpPr>
          <p:cNvPr id="394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4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B3646B0-8D16-4D15-90A0-24457D48F0AF}" type="slidenum">
              <a:rPr lang="zh-CN" altLang="en-US" smtClean="0"/>
              <a:pPr/>
              <a:t>169</a:t>
            </a:fld>
            <a:endParaRPr lang="en-US" altLang="zh-CN" smtClean="0"/>
          </a:p>
        </p:txBody>
      </p:sp>
      <p:sp>
        <p:nvSpPr>
          <p:cNvPr id="395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5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0A4254-BF21-4870-82E6-F70FDB64C83C}" type="slidenum">
              <a:rPr lang="zh-CN" altLang="en-US" smtClean="0"/>
              <a:pPr/>
              <a:t>170</a:t>
            </a:fld>
            <a:endParaRPr lang="en-US" altLang="zh-CN" smtClean="0"/>
          </a:p>
        </p:txBody>
      </p:sp>
      <p:sp>
        <p:nvSpPr>
          <p:cNvPr id="396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6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F9E4FA6-1178-4E45-AB8A-A097CD22D727}" type="slidenum">
              <a:rPr lang="zh-CN" altLang="en-US" smtClean="0"/>
              <a:pPr/>
              <a:t>171</a:t>
            </a:fld>
            <a:endParaRPr lang="en-US" altLang="zh-CN" smtClean="0"/>
          </a:p>
        </p:txBody>
      </p:sp>
      <p:sp>
        <p:nvSpPr>
          <p:cNvPr id="397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7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07C4686-F937-484F-B3C4-1F5AA4C3C184}" type="slidenum">
              <a:rPr lang="zh-CN" altLang="en-US" smtClean="0"/>
              <a:pPr/>
              <a:t>172</a:t>
            </a:fld>
            <a:endParaRPr lang="en-US" altLang="zh-CN" smtClean="0"/>
          </a:p>
        </p:txBody>
      </p:sp>
      <p:sp>
        <p:nvSpPr>
          <p:cNvPr id="398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8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E285951-9178-4E25-A6B4-95C163426BC8}" type="slidenum">
              <a:rPr lang="zh-CN" altLang="en-US" smtClean="0"/>
              <a:pPr/>
              <a:t>173</a:t>
            </a:fld>
            <a:endParaRPr lang="en-US" altLang="zh-CN" smtClean="0"/>
          </a:p>
        </p:txBody>
      </p:sp>
      <p:sp>
        <p:nvSpPr>
          <p:cNvPr id="399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32605C7-9879-41D2-A4EE-92376504731F}" type="slidenum">
              <a:rPr lang="zh-CN" altLang="en-US" smtClean="0"/>
              <a:pPr/>
              <a:t>174</a:t>
            </a:fld>
            <a:endParaRPr lang="en-US" altLang="zh-CN" smtClean="0"/>
          </a:p>
        </p:txBody>
      </p:sp>
      <p:sp>
        <p:nvSpPr>
          <p:cNvPr id="400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0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1673285-6EDF-49B8-B14D-3EE2644868E6}" type="slidenum">
              <a:rPr lang="zh-CN" altLang="en-US" smtClean="0"/>
              <a:pPr/>
              <a:t>175</a:t>
            </a:fld>
            <a:endParaRPr lang="en-US" altLang="zh-CN" smtClean="0"/>
          </a:p>
        </p:txBody>
      </p:sp>
      <p:sp>
        <p:nvSpPr>
          <p:cNvPr id="401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1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6A2E280-D16A-4295-9E7C-CCD8B26C3221}" type="slidenum">
              <a:rPr lang="zh-CN" altLang="en-US" smtClean="0"/>
              <a:pPr/>
              <a:t>176</a:t>
            </a:fld>
            <a:endParaRPr lang="en-US" altLang="zh-CN" smtClean="0"/>
          </a:p>
        </p:txBody>
      </p:sp>
      <p:sp>
        <p:nvSpPr>
          <p:cNvPr id="402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2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9A309E0-7560-412B-9F25-C9EAE035A4A3}" type="slidenum">
              <a:rPr lang="zh-CN" altLang="en-US" smtClean="0"/>
              <a:pPr/>
              <a:t>177</a:t>
            </a:fld>
            <a:endParaRPr lang="en-US" altLang="zh-CN" smtClean="0"/>
          </a:p>
        </p:txBody>
      </p:sp>
      <p:sp>
        <p:nvSpPr>
          <p:cNvPr id="403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3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9C75B94-CF6C-47F6-9792-DD0142EE5BFA}" type="slidenum">
              <a:rPr lang="zh-CN" altLang="en-US" smtClean="0"/>
              <a:pPr/>
              <a:t>15</a:t>
            </a:fld>
            <a:endParaRPr lang="en-US" altLang="zh-CN" smtClean="0"/>
          </a:p>
        </p:txBody>
      </p:sp>
      <p:sp>
        <p:nvSpPr>
          <p:cNvPr id="266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0CAE3CD-C576-4F65-A546-E26F05C91D51}" type="slidenum">
              <a:rPr lang="zh-CN" altLang="en-US" smtClean="0"/>
              <a:pPr/>
              <a:t>178</a:t>
            </a:fld>
            <a:endParaRPr lang="en-US" altLang="zh-CN" smtClean="0"/>
          </a:p>
        </p:txBody>
      </p:sp>
      <p:sp>
        <p:nvSpPr>
          <p:cNvPr id="404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4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1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CD52E0C-DEFC-49FF-BD43-7EEB2E2ACF97}" type="slidenum">
              <a:rPr lang="zh-CN" altLang="en-US" smtClean="0"/>
              <a:pPr/>
              <a:t>179</a:t>
            </a:fld>
            <a:endParaRPr lang="en-US" altLang="zh-CN" smtClean="0"/>
          </a:p>
        </p:txBody>
      </p:sp>
      <p:sp>
        <p:nvSpPr>
          <p:cNvPr id="405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5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1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05A5EF7-C2FD-43DB-B74F-FD3795162516}" type="slidenum">
              <a:rPr lang="zh-CN" altLang="en-US" smtClean="0"/>
              <a:pPr/>
              <a:t>180</a:t>
            </a:fld>
            <a:endParaRPr lang="en-US" altLang="zh-CN" smtClean="0"/>
          </a:p>
        </p:txBody>
      </p:sp>
      <p:sp>
        <p:nvSpPr>
          <p:cNvPr id="406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6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1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6A598CC-BC6B-42B7-89E3-7F58DB1D297D}" type="slidenum">
              <a:rPr lang="zh-CN" altLang="en-US" smtClean="0"/>
              <a:pPr/>
              <a:t>181</a:t>
            </a:fld>
            <a:endParaRPr lang="en-US" altLang="zh-CN" smtClean="0"/>
          </a:p>
        </p:txBody>
      </p:sp>
      <p:sp>
        <p:nvSpPr>
          <p:cNvPr id="407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7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1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12AAEAD-63F0-4070-B21D-5B312A477E03}" type="slidenum">
              <a:rPr lang="zh-CN" altLang="en-US" smtClean="0"/>
              <a:pPr/>
              <a:t>182</a:t>
            </a:fld>
            <a:endParaRPr lang="en-US" altLang="zh-CN" smtClean="0"/>
          </a:p>
        </p:txBody>
      </p:sp>
      <p:sp>
        <p:nvSpPr>
          <p:cNvPr id="408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8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1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B5893C8-B650-4EBB-9A3D-8E48D5D124FB}" type="slidenum">
              <a:rPr lang="zh-CN" altLang="en-US" smtClean="0"/>
              <a:pPr/>
              <a:t>183</a:t>
            </a:fld>
            <a:endParaRPr lang="en-US" altLang="zh-CN" smtClean="0"/>
          </a:p>
        </p:txBody>
      </p:sp>
      <p:sp>
        <p:nvSpPr>
          <p:cNvPr id="409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1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8FDE6D3-7FF9-47AF-831E-947D2500E96F}" type="slidenum">
              <a:rPr lang="zh-CN" altLang="en-US" smtClean="0"/>
              <a:pPr/>
              <a:t>184</a:t>
            </a:fld>
            <a:endParaRPr lang="en-US" altLang="zh-CN" smtClean="0"/>
          </a:p>
        </p:txBody>
      </p:sp>
      <p:sp>
        <p:nvSpPr>
          <p:cNvPr id="410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0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1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EF32F17-2CA6-4597-9DC0-57FC84904EEA}" type="slidenum">
              <a:rPr lang="zh-CN" altLang="en-US" smtClean="0"/>
              <a:pPr/>
              <a:t>186</a:t>
            </a:fld>
            <a:endParaRPr lang="en-US" altLang="zh-CN" smtClean="0"/>
          </a:p>
        </p:txBody>
      </p:sp>
      <p:sp>
        <p:nvSpPr>
          <p:cNvPr id="411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1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1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7AEBEDB-9BE2-4772-B0E7-123942C08103}" type="slidenum">
              <a:rPr lang="zh-CN" altLang="en-US" smtClean="0"/>
              <a:pPr/>
              <a:t>187</a:t>
            </a:fld>
            <a:endParaRPr lang="en-US" altLang="zh-CN" smtClean="0"/>
          </a:p>
        </p:txBody>
      </p:sp>
      <p:sp>
        <p:nvSpPr>
          <p:cNvPr id="412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2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1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012D39-81CF-4DD8-82D1-36E2EEFE2BC4}" type="slidenum">
              <a:rPr lang="zh-CN" altLang="en-US" smtClean="0"/>
              <a:pPr/>
              <a:t>189</a:t>
            </a:fld>
            <a:endParaRPr lang="en-US" altLang="zh-CN" smtClean="0"/>
          </a:p>
        </p:txBody>
      </p:sp>
      <p:sp>
        <p:nvSpPr>
          <p:cNvPr id="413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3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2E1E7BB-5F6E-4589-8D9C-8C9FFE299939}" type="slidenum">
              <a:rPr lang="zh-CN" altLang="en-US" smtClean="0"/>
              <a:pPr/>
              <a:t>16</a:t>
            </a:fld>
            <a:endParaRPr lang="en-US" altLang="zh-CN" smtClean="0"/>
          </a:p>
        </p:txBody>
      </p:sp>
      <p:sp>
        <p:nvSpPr>
          <p:cNvPr id="267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7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1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108A817-5D1C-4AD2-AAE2-6F0F3CA14999}" type="slidenum">
              <a:rPr lang="zh-CN" altLang="en-US" smtClean="0"/>
              <a:pPr/>
              <a:t>190</a:t>
            </a:fld>
            <a:endParaRPr lang="en-US" altLang="zh-CN" smtClean="0"/>
          </a:p>
        </p:txBody>
      </p:sp>
      <p:sp>
        <p:nvSpPr>
          <p:cNvPr id="414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4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1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47605F-BA90-4F10-A876-DFD515F25163}" type="slidenum">
              <a:rPr lang="zh-CN" altLang="en-US" smtClean="0"/>
              <a:pPr/>
              <a:t>191</a:t>
            </a:fld>
            <a:endParaRPr lang="en-US" altLang="zh-CN" smtClean="0"/>
          </a:p>
        </p:txBody>
      </p:sp>
      <p:sp>
        <p:nvSpPr>
          <p:cNvPr id="415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5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1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24A5164-CA3E-476C-A76D-B509DAF4FDE5}" type="slidenum">
              <a:rPr lang="zh-CN" altLang="en-US" smtClean="0"/>
              <a:pPr/>
              <a:t>192</a:t>
            </a:fld>
            <a:endParaRPr lang="en-US" altLang="zh-CN" smtClean="0"/>
          </a:p>
        </p:txBody>
      </p:sp>
      <p:sp>
        <p:nvSpPr>
          <p:cNvPr id="416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6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1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0D3DD9-C2E9-43D1-AA1A-7E22071F2FD4}" type="slidenum">
              <a:rPr lang="zh-CN" altLang="en-US" smtClean="0"/>
              <a:pPr/>
              <a:t>193</a:t>
            </a:fld>
            <a:endParaRPr lang="en-US" altLang="zh-CN" smtClean="0"/>
          </a:p>
        </p:txBody>
      </p:sp>
      <p:sp>
        <p:nvSpPr>
          <p:cNvPr id="417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7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1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57F0F0-B18D-4BC1-B03C-0DC873BAF28F}" type="slidenum">
              <a:rPr lang="zh-CN" altLang="en-US" smtClean="0"/>
              <a:pPr/>
              <a:t>194</a:t>
            </a:fld>
            <a:endParaRPr lang="en-US" altLang="zh-CN" smtClean="0"/>
          </a:p>
        </p:txBody>
      </p:sp>
      <p:sp>
        <p:nvSpPr>
          <p:cNvPr id="418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8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1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47697D6-2AF7-4AB3-81E6-D28FC1A3087F}" type="slidenum">
              <a:rPr lang="zh-CN" altLang="en-US" smtClean="0"/>
              <a:pPr/>
              <a:t>195</a:t>
            </a:fld>
            <a:endParaRPr lang="en-US" altLang="zh-CN" smtClean="0"/>
          </a:p>
        </p:txBody>
      </p:sp>
      <p:sp>
        <p:nvSpPr>
          <p:cNvPr id="419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1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85BA9D5-6E65-41D0-83CD-D0369CE16E11}" type="slidenum">
              <a:rPr lang="zh-CN" altLang="en-US" smtClean="0"/>
              <a:pPr/>
              <a:t>196</a:t>
            </a:fld>
            <a:endParaRPr lang="en-US" altLang="zh-CN" smtClean="0"/>
          </a:p>
        </p:txBody>
      </p:sp>
      <p:sp>
        <p:nvSpPr>
          <p:cNvPr id="420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0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1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A0ADEC-C4CF-493E-A43C-32A3341659DD}" type="slidenum">
              <a:rPr lang="zh-CN" altLang="en-US" smtClean="0"/>
              <a:pPr/>
              <a:t>197</a:t>
            </a:fld>
            <a:endParaRPr lang="en-US" altLang="zh-CN" smtClean="0"/>
          </a:p>
        </p:txBody>
      </p:sp>
      <p:sp>
        <p:nvSpPr>
          <p:cNvPr id="421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1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1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D395306-A617-437A-9A61-9DA4834B0F10}" type="slidenum">
              <a:rPr lang="zh-CN" altLang="en-US" smtClean="0"/>
              <a:pPr/>
              <a:t>198</a:t>
            </a:fld>
            <a:endParaRPr lang="en-US" altLang="zh-CN" smtClean="0"/>
          </a:p>
        </p:txBody>
      </p:sp>
      <p:sp>
        <p:nvSpPr>
          <p:cNvPr id="422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2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1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18CEF4-D695-4DE9-B02F-FD65E0DBD456}" type="slidenum">
              <a:rPr lang="zh-CN" altLang="en-US" smtClean="0"/>
              <a:pPr/>
              <a:t>199</a:t>
            </a:fld>
            <a:endParaRPr lang="en-US" altLang="zh-CN" smtClean="0"/>
          </a:p>
        </p:txBody>
      </p:sp>
      <p:sp>
        <p:nvSpPr>
          <p:cNvPr id="423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3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B2ABDE3-83A9-4EF7-84C3-11308CD91A79}" type="slidenum">
              <a:rPr lang="zh-CN" altLang="en-US" smtClean="0"/>
              <a:pPr/>
              <a:t>17</a:t>
            </a:fld>
            <a:endParaRPr lang="en-US" altLang="zh-CN" smtClean="0"/>
          </a:p>
        </p:txBody>
      </p:sp>
      <p:sp>
        <p:nvSpPr>
          <p:cNvPr id="268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8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1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00C27B7-CB7B-40E8-B3CF-5437B6DC9413}" type="slidenum">
              <a:rPr lang="zh-CN" altLang="en-US" smtClean="0"/>
              <a:pPr/>
              <a:t>200</a:t>
            </a:fld>
            <a:endParaRPr lang="en-US" altLang="zh-CN" smtClean="0"/>
          </a:p>
        </p:txBody>
      </p:sp>
      <p:sp>
        <p:nvSpPr>
          <p:cNvPr id="424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1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1265157-D04C-4391-8756-B8AEC4EC2747}" type="slidenum">
              <a:rPr lang="zh-CN" altLang="en-US" smtClean="0"/>
              <a:pPr/>
              <a:t>201</a:t>
            </a:fld>
            <a:endParaRPr lang="en-US" altLang="zh-CN" smtClean="0"/>
          </a:p>
        </p:txBody>
      </p:sp>
      <p:sp>
        <p:nvSpPr>
          <p:cNvPr id="425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5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1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E363B1F-50EA-47E6-BCD6-FCB3521414FE}" type="slidenum">
              <a:rPr lang="zh-CN" altLang="en-US" smtClean="0"/>
              <a:pPr/>
              <a:t>202</a:t>
            </a:fld>
            <a:endParaRPr lang="en-US" altLang="zh-CN" smtClean="0"/>
          </a:p>
        </p:txBody>
      </p:sp>
      <p:sp>
        <p:nvSpPr>
          <p:cNvPr id="427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1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E62869-2F28-4727-BD73-9669E3973730}" type="slidenum">
              <a:rPr lang="zh-CN" altLang="en-US" smtClean="0"/>
              <a:pPr/>
              <a:t>203</a:t>
            </a:fld>
            <a:endParaRPr lang="en-US" altLang="zh-CN" smtClean="0"/>
          </a:p>
        </p:txBody>
      </p:sp>
      <p:sp>
        <p:nvSpPr>
          <p:cNvPr id="428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8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1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FB198E9-44C3-4B76-8FB8-594C79C6AD2C}" type="slidenum">
              <a:rPr lang="zh-CN" altLang="en-US" smtClean="0"/>
              <a:pPr/>
              <a:t>204</a:t>
            </a:fld>
            <a:endParaRPr lang="en-US" altLang="zh-CN" smtClean="0"/>
          </a:p>
        </p:txBody>
      </p:sp>
      <p:sp>
        <p:nvSpPr>
          <p:cNvPr id="429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9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1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9E93F21-2C49-4845-9FF5-41012A70B127}" type="slidenum">
              <a:rPr lang="zh-CN" altLang="en-US" smtClean="0"/>
              <a:pPr/>
              <a:t>205</a:t>
            </a:fld>
            <a:endParaRPr lang="en-US" altLang="zh-CN" smtClean="0"/>
          </a:p>
        </p:txBody>
      </p:sp>
      <p:sp>
        <p:nvSpPr>
          <p:cNvPr id="430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1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1499846-5EEB-413D-9AA7-B4CCC1CF9327}" type="slidenum">
              <a:rPr lang="zh-CN" altLang="en-US" smtClean="0"/>
              <a:pPr/>
              <a:t>206</a:t>
            </a:fld>
            <a:endParaRPr lang="en-US" altLang="zh-CN" smtClean="0"/>
          </a:p>
        </p:txBody>
      </p:sp>
      <p:sp>
        <p:nvSpPr>
          <p:cNvPr id="431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1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0C5023B-334D-4CAF-ABDB-FC929A607D75}" type="slidenum">
              <a:rPr lang="zh-CN" altLang="en-US" smtClean="0"/>
              <a:pPr/>
              <a:t>207</a:t>
            </a:fld>
            <a:endParaRPr lang="en-US" altLang="zh-CN" smtClean="0"/>
          </a:p>
        </p:txBody>
      </p:sp>
      <p:sp>
        <p:nvSpPr>
          <p:cNvPr id="432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2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34B1A06-C98F-4C7B-BA82-038E02CB00EE}" type="slidenum">
              <a:rPr lang="zh-CN" altLang="en-US" smtClean="0"/>
              <a:pPr/>
              <a:t>18</a:t>
            </a:fld>
            <a:endParaRPr lang="en-US" altLang="zh-CN" smtClean="0"/>
          </a:p>
        </p:txBody>
      </p:sp>
      <p:sp>
        <p:nvSpPr>
          <p:cNvPr id="269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9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C8E46A9-29D2-458E-AC43-1D1EBD95C70D}" type="slidenum">
              <a:rPr lang="zh-CN" altLang="en-US" smtClean="0"/>
              <a:pPr/>
              <a:t>20</a:t>
            </a:fld>
            <a:endParaRPr lang="en-US" altLang="zh-CN" smtClean="0"/>
          </a:p>
        </p:txBody>
      </p:sp>
      <p:sp>
        <p:nvSpPr>
          <p:cNvPr id="270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0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7CCFE9-8E0C-40C1-9755-5D93E22F0673}" type="slidenum">
              <a:rPr lang="zh-CN" altLang="en-US" smtClean="0"/>
              <a:pPr/>
              <a:t>2</a:t>
            </a:fld>
            <a:endParaRPr lang="en-US" altLang="zh-CN" smtClean="0"/>
          </a:p>
        </p:txBody>
      </p:sp>
      <p:sp>
        <p:nvSpPr>
          <p:cNvPr id="252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2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DCB08C6-88AB-4F53-AE1B-8140C527D524}" type="slidenum">
              <a:rPr lang="zh-CN" altLang="en-US" smtClean="0"/>
              <a:pPr/>
              <a:t>22</a:t>
            </a:fld>
            <a:endParaRPr lang="en-US" altLang="zh-CN" smtClean="0"/>
          </a:p>
        </p:txBody>
      </p:sp>
      <p:sp>
        <p:nvSpPr>
          <p:cNvPr id="271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1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CFA5D97-FB6E-45C8-986B-FB725A565757}" type="slidenum">
              <a:rPr lang="zh-CN" altLang="en-US" smtClean="0"/>
              <a:pPr/>
              <a:t>23</a:t>
            </a:fld>
            <a:endParaRPr lang="en-US" altLang="zh-CN" smtClean="0"/>
          </a:p>
        </p:txBody>
      </p:sp>
      <p:sp>
        <p:nvSpPr>
          <p:cNvPr id="272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2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DD90DA4-D842-4300-8807-1B071A44C3A8}" type="slidenum">
              <a:rPr lang="zh-CN" altLang="en-US" smtClean="0"/>
              <a:pPr/>
              <a:t>25</a:t>
            </a:fld>
            <a:endParaRPr lang="en-US" altLang="zh-CN" smtClean="0"/>
          </a:p>
        </p:txBody>
      </p:sp>
      <p:sp>
        <p:nvSpPr>
          <p:cNvPr id="273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3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EF6BE07-2EF1-42F0-B660-370B2D64EE60}" type="slidenum">
              <a:rPr lang="zh-CN" altLang="en-US" smtClean="0"/>
              <a:pPr/>
              <a:t>27</a:t>
            </a:fld>
            <a:endParaRPr lang="en-US" altLang="zh-CN" smtClean="0"/>
          </a:p>
        </p:txBody>
      </p:sp>
      <p:sp>
        <p:nvSpPr>
          <p:cNvPr id="274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4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5ABCE52-F18E-450A-8DA0-77DDDD5FB509}" type="slidenum">
              <a:rPr lang="zh-CN" altLang="en-US" smtClean="0"/>
              <a:pPr/>
              <a:t>28</a:t>
            </a:fld>
            <a:endParaRPr lang="en-US" altLang="zh-CN" smtClean="0"/>
          </a:p>
        </p:txBody>
      </p:sp>
      <p:sp>
        <p:nvSpPr>
          <p:cNvPr id="275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5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0A7BA40-89CF-4A51-BBB6-09FA170AAFDA}" type="slidenum">
              <a:rPr lang="zh-CN" altLang="en-US" smtClean="0"/>
              <a:pPr/>
              <a:t>29</a:t>
            </a:fld>
            <a:endParaRPr lang="en-US" altLang="zh-CN" smtClean="0"/>
          </a:p>
        </p:txBody>
      </p:sp>
      <p:sp>
        <p:nvSpPr>
          <p:cNvPr id="276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E8DAFF1-F548-4BEC-BE42-37312A72730C}" type="slidenum">
              <a:rPr lang="zh-CN" altLang="en-US" smtClean="0"/>
              <a:pPr/>
              <a:t>30</a:t>
            </a:fld>
            <a:endParaRPr lang="en-US" altLang="zh-CN" smtClean="0"/>
          </a:p>
        </p:txBody>
      </p:sp>
      <p:sp>
        <p:nvSpPr>
          <p:cNvPr id="277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7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5742CD2-C8D9-4688-A7EA-0DC50ADBD47A}" type="slidenum">
              <a:rPr lang="zh-CN" altLang="en-US" smtClean="0"/>
              <a:pPr/>
              <a:t>32</a:t>
            </a:fld>
            <a:endParaRPr lang="en-US" altLang="zh-CN" smtClean="0"/>
          </a:p>
        </p:txBody>
      </p:sp>
      <p:sp>
        <p:nvSpPr>
          <p:cNvPr id="278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8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96388B1-A9D1-4B2B-9974-BA55DC1BA4BD}" type="slidenum">
              <a:rPr lang="zh-CN" altLang="en-US" smtClean="0"/>
              <a:pPr/>
              <a:t>34</a:t>
            </a:fld>
            <a:endParaRPr lang="en-US" altLang="zh-CN" smtClean="0"/>
          </a:p>
        </p:txBody>
      </p:sp>
      <p:sp>
        <p:nvSpPr>
          <p:cNvPr id="279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9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83E11AE-E249-4117-8C91-42F07A151274}" type="slidenum">
              <a:rPr lang="zh-CN" altLang="en-US" smtClean="0"/>
              <a:pPr/>
              <a:t>37</a:t>
            </a:fld>
            <a:endParaRPr lang="en-US" altLang="zh-CN" smtClean="0"/>
          </a:p>
        </p:txBody>
      </p:sp>
      <p:sp>
        <p:nvSpPr>
          <p:cNvPr id="280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0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A3247D-6809-4C34-A8D5-510D45229C5A}" type="slidenum">
              <a:rPr lang="zh-CN" altLang="en-US" smtClean="0"/>
              <a:pPr/>
              <a:t>3</a:t>
            </a:fld>
            <a:endParaRPr lang="en-US" altLang="zh-CN" smtClean="0"/>
          </a:p>
        </p:txBody>
      </p:sp>
      <p:sp>
        <p:nvSpPr>
          <p:cNvPr id="253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39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94CEEFC-E090-4FA4-8E17-8D36BB9482B6}" type="slidenum">
              <a:rPr lang="zh-CN" altLang="en-US" smtClean="0"/>
              <a:pPr/>
              <a:t>40</a:t>
            </a:fld>
            <a:endParaRPr lang="en-US" altLang="zh-CN" smtClean="0"/>
          </a:p>
        </p:txBody>
      </p:sp>
      <p:sp>
        <p:nvSpPr>
          <p:cNvPr id="281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1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9C4C2F2-E3E4-4BAF-BF57-E182473690C5}" type="slidenum">
              <a:rPr lang="zh-CN" altLang="en-US" smtClean="0"/>
              <a:pPr/>
              <a:t>44</a:t>
            </a:fld>
            <a:endParaRPr lang="en-US" altLang="zh-CN" smtClean="0"/>
          </a:p>
        </p:txBody>
      </p:sp>
      <p:sp>
        <p:nvSpPr>
          <p:cNvPr id="282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2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2AD2A8B-24BE-48A9-8F7E-356A1CEB6856}" type="slidenum">
              <a:rPr lang="zh-CN" altLang="en-US" smtClean="0"/>
              <a:pPr/>
              <a:t>45</a:t>
            </a:fld>
            <a:endParaRPr lang="en-US" altLang="zh-CN" smtClean="0"/>
          </a:p>
        </p:txBody>
      </p:sp>
      <p:sp>
        <p:nvSpPr>
          <p:cNvPr id="283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3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471801-1A6E-4CA0-898E-02F641820454}" type="slidenum">
              <a:rPr lang="zh-CN" altLang="en-US" smtClean="0"/>
              <a:pPr/>
              <a:t>46</a:t>
            </a:fld>
            <a:endParaRPr lang="en-US" altLang="zh-CN" smtClean="0"/>
          </a:p>
        </p:txBody>
      </p:sp>
      <p:sp>
        <p:nvSpPr>
          <p:cNvPr id="284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4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F1B8EBF-42D2-4E24-8B49-511FF57C11BD}" type="slidenum">
              <a:rPr lang="zh-CN" altLang="en-US" smtClean="0"/>
              <a:pPr/>
              <a:t>47</a:t>
            </a:fld>
            <a:endParaRPr lang="en-US" altLang="zh-CN" smtClean="0"/>
          </a:p>
        </p:txBody>
      </p:sp>
      <p:sp>
        <p:nvSpPr>
          <p:cNvPr id="285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5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594177F-DD2C-4D7F-8300-7FE9E5D078A8}" type="slidenum">
              <a:rPr lang="zh-CN" altLang="en-US" smtClean="0"/>
              <a:pPr/>
              <a:t>48</a:t>
            </a:fld>
            <a:endParaRPr lang="en-US" altLang="zh-CN" smtClean="0"/>
          </a:p>
        </p:txBody>
      </p:sp>
      <p:sp>
        <p:nvSpPr>
          <p:cNvPr id="286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D7C615-B2D4-490F-85C8-BC8BB83BDA81}" type="slidenum">
              <a:rPr lang="zh-CN" altLang="en-US" smtClean="0"/>
              <a:pPr/>
              <a:t>49</a:t>
            </a:fld>
            <a:endParaRPr lang="en-US" altLang="zh-CN" smtClean="0"/>
          </a:p>
        </p:txBody>
      </p:sp>
      <p:sp>
        <p:nvSpPr>
          <p:cNvPr id="287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7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B59F3B6-1211-4E9C-A959-B9AA3400B95B}" type="slidenum">
              <a:rPr lang="zh-CN" altLang="en-US" smtClean="0"/>
              <a:pPr/>
              <a:t>50</a:t>
            </a:fld>
            <a:endParaRPr lang="en-US" altLang="zh-CN" smtClean="0"/>
          </a:p>
        </p:txBody>
      </p:sp>
      <p:sp>
        <p:nvSpPr>
          <p:cNvPr id="288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8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B631FF9-D63E-41B3-A2EA-ACECA7797CF9}" type="slidenum">
              <a:rPr lang="zh-CN" altLang="en-US" smtClean="0"/>
              <a:pPr/>
              <a:t>52</a:t>
            </a:fld>
            <a:endParaRPr lang="en-US" altLang="zh-CN" smtClean="0"/>
          </a:p>
        </p:txBody>
      </p:sp>
      <p:sp>
        <p:nvSpPr>
          <p:cNvPr id="289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9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A17FB2-0721-41E7-8816-7DF3D7C038CB}" type="slidenum">
              <a:rPr lang="zh-CN" altLang="en-US" smtClean="0"/>
              <a:pPr/>
              <a:t>54</a:t>
            </a:fld>
            <a:endParaRPr lang="en-US" altLang="zh-CN" smtClean="0"/>
          </a:p>
        </p:txBody>
      </p:sp>
      <p:sp>
        <p:nvSpPr>
          <p:cNvPr id="290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0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5FA57DB-121C-4816-93C1-A830E42E8E1F}" type="slidenum">
              <a:rPr lang="zh-CN" altLang="en-US" smtClean="0"/>
              <a:pPr/>
              <a:t>4</a:t>
            </a:fld>
            <a:endParaRPr lang="en-US" altLang="zh-CN" smtClean="0"/>
          </a:p>
        </p:txBody>
      </p:sp>
      <p:sp>
        <p:nvSpPr>
          <p:cNvPr id="254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49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A05BB33-1969-45AD-8282-775283657DB6}" type="slidenum">
              <a:rPr lang="zh-CN" altLang="en-US" smtClean="0"/>
              <a:pPr/>
              <a:t>55</a:t>
            </a:fld>
            <a:endParaRPr lang="en-US" altLang="zh-CN" smtClean="0"/>
          </a:p>
        </p:txBody>
      </p:sp>
      <p:sp>
        <p:nvSpPr>
          <p:cNvPr id="291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1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6BE8E96-DC5E-4BFF-B821-477131BC55EC}" type="slidenum">
              <a:rPr lang="zh-CN" altLang="en-US" smtClean="0"/>
              <a:pPr/>
              <a:t>56</a:t>
            </a:fld>
            <a:endParaRPr lang="en-US" altLang="zh-CN" smtClean="0"/>
          </a:p>
        </p:txBody>
      </p:sp>
      <p:sp>
        <p:nvSpPr>
          <p:cNvPr id="292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2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3A62D57-3CC6-4D14-B3C4-6E0145793E9D}" type="slidenum">
              <a:rPr lang="zh-CN" altLang="en-US" smtClean="0"/>
              <a:pPr/>
              <a:t>58</a:t>
            </a:fld>
            <a:endParaRPr lang="en-US" altLang="zh-CN" smtClean="0"/>
          </a:p>
        </p:txBody>
      </p:sp>
      <p:sp>
        <p:nvSpPr>
          <p:cNvPr id="293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3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7B8733-C237-443A-9462-B3F549143D07}" type="slidenum">
              <a:rPr lang="zh-CN" altLang="en-US" smtClean="0"/>
              <a:pPr/>
              <a:t>59</a:t>
            </a:fld>
            <a:endParaRPr lang="en-US" altLang="zh-CN" smtClean="0"/>
          </a:p>
        </p:txBody>
      </p:sp>
      <p:sp>
        <p:nvSpPr>
          <p:cNvPr id="294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4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6ABE83C-F797-407A-80A6-2DD0101A7DB7}" type="slidenum">
              <a:rPr lang="zh-CN" altLang="en-US" smtClean="0"/>
              <a:pPr/>
              <a:t>60</a:t>
            </a:fld>
            <a:endParaRPr lang="en-US" altLang="zh-CN" smtClean="0"/>
          </a:p>
        </p:txBody>
      </p:sp>
      <p:sp>
        <p:nvSpPr>
          <p:cNvPr id="295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5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E55698-551C-459C-B27D-34089AD723DB}" type="slidenum">
              <a:rPr lang="zh-CN" altLang="en-US" smtClean="0"/>
              <a:pPr/>
              <a:t>61</a:t>
            </a:fld>
            <a:endParaRPr lang="en-US" altLang="zh-CN" smtClean="0"/>
          </a:p>
        </p:txBody>
      </p:sp>
      <p:sp>
        <p:nvSpPr>
          <p:cNvPr id="296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36F468-DD5E-49DA-85A2-44479EA98440}" type="slidenum">
              <a:rPr lang="zh-CN" altLang="en-US" smtClean="0"/>
              <a:pPr/>
              <a:t>62</a:t>
            </a:fld>
            <a:endParaRPr lang="en-US" altLang="zh-CN" smtClean="0"/>
          </a:p>
        </p:txBody>
      </p:sp>
      <p:sp>
        <p:nvSpPr>
          <p:cNvPr id="297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86F55FC-F42B-48CB-BE90-9BEC0E6069CB}" type="slidenum">
              <a:rPr lang="zh-CN" altLang="en-US" smtClean="0"/>
              <a:pPr/>
              <a:t>63</a:t>
            </a:fld>
            <a:endParaRPr lang="en-US" altLang="zh-CN" smtClean="0"/>
          </a:p>
        </p:txBody>
      </p:sp>
      <p:sp>
        <p:nvSpPr>
          <p:cNvPr id="299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9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C294220-4AFD-443E-8B60-2757FB21F7B4}" type="slidenum">
              <a:rPr lang="zh-CN" altLang="en-US" smtClean="0"/>
              <a:pPr/>
              <a:t>64</a:t>
            </a:fld>
            <a:endParaRPr lang="en-US" altLang="zh-CN" smtClean="0"/>
          </a:p>
        </p:txBody>
      </p:sp>
      <p:sp>
        <p:nvSpPr>
          <p:cNvPr id="300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0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D53948-C402-4CAD-BB7A-01B0364D9F76}" type="slidenum">
              <a:rPr lang="zh-CN" altLang="en-US" smtClean="0"/>
              <a:pPr/>
              <a:t>65</a:t>
            </a:fld>
            <a:endParaRPr lang="en-US" altLang="zh-CN" smtClean="0"/>
          </a:p>
        </p:txBody>
      </p:sp>
      <p:sp>
        <p:nvSpPr>
          <p:cNvPr id="301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1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8574598-9E68-45A9-8DDE-A7B07C7F16C1}" type="slidenum">
              <a:rPr lang="zh-CN" altLang="en-US" smtClean="0"/>
              <a:pPr/>
              <a:t>5</a:t>
            </a:fld>
            <a:endParaRPr lang="en-US" altLang="zh-CN" smtClean="0"/>
          </a:p>
        </p:txBody>
      </p:sp>
      <p:sp>
        <p:nvSpPr>
          <p:cNvPr id="256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14BD3C-555E-4781-8C25-FE76C9DEE7C4}" type="slidenum">
              <a:rPr lang="zh-CN" altLang="en-US" smtClean="0"/>
              <a:pPr/>
              <a:t>66</a:t>
            </a:fld>
            <a:endParaRPr lang="en-US" altLang="zh-CN" smtClean="0"/>
          </a:p>
        </p:txBody>
      </p:sp>
      <p:sp>
        <p:nvSpPr>
          <p:cNvPr id="302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2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AF0DB32-68DE-4497-9019-29DD4A48FC91}" type="slidenum">
              <a:rPr lang="zh-CN" altLang="en-US" smtClean="0"/>
              <a:pPr/>
              <a:t>68</a:t>
            </a:fld>
            <a:endParaRPr lang="en-US" altLang="zh-CN" smtClean="0"/>
          </a:p>
        </p:txBody>
      </p:sp>
      <p:sp>
        <p:nvSpPr>
          <p:cNvPr id="303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3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DDDBED6-6F42-4015-AE6A-87E149D6B79C}" type="slidenum">
              <a:rPr lang="zh-CN" altLang="en-US" smtClean="0"/>
              <a:pPr/>
              <a:t>69</a:t>
            </a:fld>
            <a:endParaRPr lang="en-US" altLang="zh-CN" smtClean="0"/>
          </a:p>
        </p:txBody>
      </p:sp>
      <p:sp>
        <p:nvSpPr>
          <p:cNvPr id="304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4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9DED8E9-ACBA-43DD-8746-3416449ED1E8}" type="slidenum">
              <a:rPr lang="zh-CN" altLang="en-US" smtClean="0"/>
              <a:pPr/>
              <a:t>70</a:t>
            </a:fld>
            <a:endParaRPr lang="en-US" altLang="zh-CN" smtClean="0"/>
          </a:p>
        </p:txBody>
      </p:sp>
      <p:sp>
        <p:nvSpPr>
          <p:cNvPr id="305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5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2220E8E-2557-4A11-A4BA-E35B44671C29}" type="slidenum">
              <a:rPr lang="zh-CN" altLang="en-US" smtClean="0"/>
              <a:pPr/>
              <a:t>71</a:t>
            </a:fld>
            <a:endParaRPr lang="en-US" altLang="zh-CN" smtClean="0"/>
          </a:p>
        </p:txBody>
      </p:sp>
      <p:sp>
        <p:nvSpPr>
          <p:cNvPr id="306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6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561D957-3866-493A-B52B-94C446ED124F}" type="slidenum">
              <a:rPr lang="zh-CN" altLang="en-US" smtClean="0"/>
              <a:pPr/>
              <a:t>72</a:t>
            </a:fld>
            <a:endParaRPr lang="en-US" altLang="zh-CN" smtClean="0"/>
          </a:p>
        </p:txBody>
      </p:sp>
      <p:sp>
        <p:nvSpPr>
          <p:cNvPr id="307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9CE15A4-20FE-41AF-8544-D725DB30127A}" type="slidenum">
              <a:rPr lang="zh-CN" altLang="en-US" smtClean="0"/>
              <a:pPr/>
              <a:t>73</a:t>
            </a:fld>
            <a:endParaRPr lang="en-US" altLang="zh-CN" smtClean="0"/>
          </a:p>
        </p:txBody>
      </p:sp>
      <p:sp>
        <p:nvSpPr>
          <p:cNvPr id="308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8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44712B-19FB-4592-B048-BED036669060}" type="slidenum">
              <a:rPr lang="zh-CN" altLang="en-US" smtClean="0"/>
              <a:pPr/>
              <a:t>74</a:t>
            </a:fld>
            <a:endParaRPr lang="en-US" altLang="zh-CN" smtClean="0"/>
          </a:p>
        </p:txBody>
      </p:sp>
      <p:sp>
        <p:nvSpPr>
          <p:cNvPr id="309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9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919C96B-D60D-403C-9ED7-88051A2AA3BD}" type="slidenum">
              <a:rPr lang="zh-CN" altLang="en-US" smtClean="0"/>
              <a:pPr/>
              <a:t>75</a:t>
            </a:fld>
            <a:endParaRPr lang="en-US" altLang="zh-CN" smtClean="0"/>
          </a:p>
        </p:txBody>
      </p:sp>
      <p:sp>
        <p:nvSpPr>
          <p:cNvPr id="310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0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C77FB1C-1422-48EE-9B42-B0B2FC75EE6A}" type="slidenum">
              <a:rPr lang="zh-CN" altLang="en-US" smtClean="0"/>
              <a:pPr/>
              <a:t>76</a:t>
            </a:fld>
            <a:endParaRPr lang="en-US" altLang="zh-CN" smtClean="0"/>
          </a:p>
        </p:txBody>
      </p:sp>
      <p:sp>
        <p:nvSpPr>
          <p:cNvPr id="311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1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E122DF5-F7C3-49F7-92A6-D90A05CCAF08}" type="slidenum">
              <a:rPr lang="zh-CN" altLang="en-US" smtClean="0"/>
              <a:pPr/>
              <a:t>6</a:t>
            </a:fld>
            <a:endParaRPr lang="en-US" altLang="zh-CN" smtClean="0"/>
          </a:p>
        </p:txBody>
      </p:sp>
      <p:sp>
        <p:nvSpPr>
          <p:cNvPr id="257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70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EFA619-E9DE-4A34-84B4-80C4923A7295}" type="slidenum">
              <a:rPr lang="zh-CN" altLang="en-US" smtClean="0"/>
              <a:pPr/>
              <a:t>77</a:t>
            </a:fld>
            <a:endParaRPr lang="en-US" altLang="zh-CN" smtClean="0"/>
          </a:p>
        </p:txBody>
      </p:sp>
      <p:sp>
        <p:nvSpPr>
          <p:cNvPr id="312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2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B2F3E0C-7F5C-463C-846B-ABF0D00D60CA}" type="slidenum">
              <a:rPr lang="zh-CN" altLang="en-US" smtClean="0"/>
              <a:pPr/>
              <a:t>78</a:t>
            </a:fld>
            <a:endParaRPr lang="en-US" altLang="zh-CN" smtClean="0"/>
          </a:p>
        </p:txBody>
      </p:sp>
      <p:sp>
        <p:nvSpPr>
          <p:cNvPr id="313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3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FDB756-0FBB-44C6-8001-56E47F1F0E52}" type="slidenum">
              <a:rPr lang="zh-CN" altLang="en-US" smtClean="0"/>
              <a:pPr/>
              <a:t>79</a:t>
            </a:fld>
            <a:endParaRPr lang="en-US" altLang="zh-CN" smtClean="0"/>
          </a:p>
        </p:txBody>
      </p:sp>
      <p:sp>
        <p:nvSpPr>
          <p:cNvPr id="314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4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5D8D0A2-FA42-45AF-AED3-05EB8552C3A2}" type="slidenum">
              <a:rPr lang="zh-CN" altLang="en-US" smtClean="0"/>
              <a:pPr/>
              <a:t>80</a:t>
            </a:fld>
            <a:endParaRPr lang="en-US" altLang="zh-CN" smtClean="0"/>
          </a:p>
        </p:txBody>
      </p:sp>
      <p:sp>
        <p:nvSpPr>
          <p:cNvPr id="315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5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B73BCC1-BF5B-4D14-BAFD-6A831D916823}" type="slidenum">
              <a:rPr lang="zh-CN" altLang="en-US" smtClean="0"/>
              <a:pPr/>
              <a:t>81</a:t>
            </a:fld>
            <a:endParaRPr lang="en-US" altLang="zh-CN" smtClean="0"/>
          </a:p>
        </p:txBody>
      </p:sp>
      <p:sp>
        <p:nvSpPr>
          <p:cNvPr id="316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6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5440E14-2A5A-4D26-B033-7194EF348C38}" type="slidenum">
              <a:rPr lang="zh-CN" altLang="en-US" smtClean="0"/>
              <a:pPr/>
              <a:t>82</a:t>
            </a:fld>
            <a:endParaRPr lang="en-US" altLang="zh-CN" smtClean="0"/>
          </a:p>
        </p:txBody>
      </p:sp>
      <p:sp>
        <p:nvSpPr>
          <p:cNvPr id="317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7D0509-0E89-443A-B73C-D071EBABC64F}" type="slidenum">
              <a:rPr lang="zh-CN" altLang="en-US" smtClean="0"/>
              <a:pPr/>
              <a:t>83</a:t>
            </a:fld>
            <a:endParaRPr lang="en-US" altLang="zh-CN" smtClean="0"/>
          </a:p>
        </p:txBody>
      </p:sp>
      <p:sp>
        <p:nvSpPr>
          <p:cNvPr id="318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8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B35AE8-B7B5-4A7B-BF66-F04421427441}" type="slidenum">
              <a:rPr lang="zh-CN" altLang="en-US" smtClean="0"/>
              <a:pPr/>
              <a:t>84</a:t>
            </a:fld>
            <a:endParaRPr lang="en-US" altLang="zh-CN" smtClean="0"/>
          </a:p>
        </p:txBody>
      </p:sp>
      <p:sp>
        <p:nvSpPr>
          <p:cNvPr id="319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9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9A27AFC-FD3F-42E6-B039-C3810963F6E7}" type="slidenum">
              <a:rPr lang="zh-CN" altLang="en-US" smtClean="0"/>
              <a:pPr/>
              <a:t>85</a:t>
            </a:fld>
            <a:endParaRPr lang="en-US" altLang="zh-CN" smtClean="0"/>
          </a:p>
        </p:txBody>
      </p:sp>
      <p:sp>
        <p:nvSpPr>
          <p:cNvPr id="320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0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4AC2CFE-6BE3-4A28-BD53-20C012CF9599}" type="slidenum">
              <a:rPr lang="zh-CN" altLang="en-US" smtClean="0"/>
              <a:pPr/>
              <a:t>86</a:t>
            </a:fld>
            <a:endParaRPr lang="en-US" altLang="zh-CN" smtClean="0"/>
          </a:p>
        </p:txBody>
      </p:sp>
      <p:sp>
        <p:nvSpPr>
          <p:cNvPr id="321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1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912B5EF-B9F2-468C-A10F-CDB9C38CE3BA}" type="slidenum">
              <a:rPr lang="zh-CN" altLang="en-US" smtClean="0"/>
              <a:pPr/>
              <a:t>7</a:t>
            </a:fld>
            <a:endParaRPr lang="en-US" altLang="zh-CN" smtClean="0"/>
          </a:p>
        </p:txBody>
      </p:sp>
      <p:sp>
        <p:nvSpPr>
          <p:cNvPr id="258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80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AE8CD8E-F33F-4338-A8AD-7F96E40D3BF1}" type="slidenum">
              <a:rPr lang="zh-CN" altLang="en-US" smtClean="0"/>
              <a:pPr/>
              <a:t>87</a:t>
            </a:fld>
            <a:endParaRPr lang="en-US" altLang="zh-CN" smtClean="0"/>
          </a:p>
        </p:txBody>
      </p:sp>
      <p:sp>
        <p:nvSpPr>
          <p:cNvPr id="322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2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474D51C-674C-4EBF-834C-1D22AB3806C6}" type="slidenum">
              <a:rPr lang="zh-CN" altLang="en-US" smtClean="0"/>
              <a:pPr/>
              <a:t>88</a:t>
            </a:fld>
            <a:endParaRPr lang="en-US" altLang="zh-CN" smtClean="0"/>
          </a:p>
        </p:txBody>
      </p:sp>
      <p:sp>
        <p:nvSpPr>
          <p:cNvPr id="323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3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B409434-AE70-47B5-B1A2-DACE80E0EF64}" type="slidenum">
              <a:rPr lang="zh-CN" altLang="en-US" smtClean="0"/>
              <a:pPr/>
              <a:t>89</a:t>
            </a:fld>
            <a:endParaRPr lang="en-US" altLang="zh-CN" smtClean="0"/>
          </a:p>
        </p:txBody>
      </p:sp>
      <p:sp>
        <p:nvSpPr>
          <p:cNvPr id="324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4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11570F6-0A7D-4D88-AC97-28DE8E3D9BA3}" type="slidenum">
              <a:rPr lang="zh-CN" altLang="en-US" smtClean="0"/>
              <a:pPr/>
              <a:t>90</a:t>
            </a:fld>
            <a:endParaRPr lang="en-US" altLang="zh-CN" smtClean="0"/>
          </a:p>
        </p:txBody>
      </p:sp>
      <p:sp>
        <p:nvSpPr>
          <p:cNvPr id="325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5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F9E3EF-D3D2-48B8-9983-5514C182F8B4}" type="slidenum">
              <a:rPr lang="zh-CN" altLang="en-US" smtClean="0"/>
              <a:pPr/>
              <a:t>91</a:t>
            </a:fld>
            <a:endParaRPr lang="en-US" altLang="zh-CN" smtClean="0"/>
          </a:p>
        </p:txBody>
      </p:sp>
      <p:sp>
        <p:nvSpPr>
          <p:cNvPr id="326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6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61EFF65-B2B6-400F-8EEF-B0FA718B17BF}" type="slidenum">
              <a:rPr lang="zh-CN" altLang="en-US" smtClean="0"/>
              <a:pPr/>
              <a:t>92</a:t>
            </a:fld>
            <a:endParaRPr lang="en-US" altLang="zh-CN" smtClean="0"/>
          </a:p>
        </p:txBody>
      </p:sp>
      <p:sp>
        <p:nvSpPr>
          <p:cNvPr id="327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0EA8A7D-4943-46FD-8585-53C1A98FCD40}" type="slidenum">
              <a:rPr lang="zh-CN" altLang="en-US" smtClean="0"/>
              <a:pPr/>
              <a:t>93</a:t>
            </a:fld>
            <a:endParaRPr lang="en-US" altLang="zh-CN" smtClean="0"/>
          </a:p>
        </p:txBody>
      </p:sp>
      <p:sp>
        <p:nvSpPr>
          <p:cNvPr id="328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8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DDF401C-A29C-44E0-B658-7F93ED09E705}" type="slidenum">
              <a:rPr lang="zh-CN" altLang="en-US" smtClean="0"/>
              <a:pPr/>
              <a:t>94</a:t>
            </a:fld>
            <a:endParaRPr lang="en-US" altLang="zh-CN" smtClean="0"/>
          </a:p>
        </p:txBody>
      </p:sp>
      <p:sp>
        <p:nvSpPr>
          <p:cNvPr id="329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9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22B09DB-13CA-4780-A90A-F7BF76BC6EF8}" type="slidenum">
              <a:rPr lang="zh-CN" altLang="en-US" smtClean="0"/>
              <a:pPr/>
              <a:t>95</a:t>
            </a:fld>
            <a:endParaRPr lang="en-US" altLang="zh-CN" smtClean="0"/>
          </a:p>
        </p:txBody>
      </p:sp>
      <p:sp>
        <p:nvSpPr>
          <p:cNvPr id="330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0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D6C0663-E3E0-40BC-9FDC-48DB6E2353B2}" type="slidenum">
              <a:rPr lang="zh-CN" altLang="en-US" smtClean="0"/>
              <a:pPr/>
              <a:t>97</a:t>
            </a:fld>
            <a:endParaRPr lang="en-US" altLang="zh-CN" smtClean="0"/>
          </a:p>
        </p:txBody>
      </p:sp>
      <p:sp>
        <p:nvSpPr>
          <p:cNvPr id="331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1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B934232-DEE2-4ADE-8D39-78B64A5F2E2B}" type="slidenum">
              <a:rPr lang="zh-CN" altLang="en-US" smtClean="0"/>
              <a:pPr/>
              <a:t>8</a:t>
            </a:fld>
            <a:endParaRPr lang="en-US" altLang="zh-CN" smtClean="0"/>
          </a:p>
        </p:txBody>
      </p:sp>
      <p:sp>
        <p:nvSpPr>
          <p:cNvPr id="259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90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0CA2464-1752-4B2C-8AFA-EB7AD2D26C5D}" type="slidenum">
              <a:rPr lang="zh-CN" altLang="en-US" smtClean="0"/>
              <a:pPr/>
              <a:t>98</a:t>
            </a:fld>
            <a:endParaRPr lang="en-US" altLang="zh-CN" smtClean="0"/>
          </a:p>
        </p:txBody>
      </p:sp>
      <p:sp>
        <p:nvSpPr>
          <p:cNvPr id="332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2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760C9D-911E-41C0-8845-04636A246602}" type="slidenum">
              <a:rPr lang="zh-CN" altLang="en-US" smtClean="0"/>
              <a:pPr/>
              <a:t>99</a:t>
            </a:fld>
            <a:endParaRPr lang="en-US" altLang="zh-CN" smtClean="0"/>
          </a:p>
        </p:txBody>
      </p:sp>
      <p:sp>
        <p:nvSpPr>
          <p:cNvPr id="333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3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0067977-717B-4DE3-B88E-54700BB16A8E}" type="slidenum">
              <a:rPr lang="zh-CN" altLang="en-US" smtClean="0"/>
              <a:pPr/>
              <a:t>100</a:t>
            </a:fld>
            <a:endParaRPr lang="en-US" altLang="zh-CN" smtClean="0"/>
          </a:p>
        </p:txBody>
      </p:sp>
      <p:sp>
        <p:nvSpPr>
          <p:cNvPr id="334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4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D0E60B7-A1FB-41CD-A8DE-4170307394F3}" type="slidenum">
              <a:rPr lang="zh-CN" altLang="en-US" smtClean="0"/>
              <a:pPr/>
              <a:t>101</a:t>
            </a:fld>
            <a:endParaRPr lang="en-US" altLang="zh-CN" smtClean="0"/>
          </a:p>
        </p:txBody>
      </p:sp>
      <p:sp>
        <p:nvSpPr>
          <p:cNvPr id="335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5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AFC3250-FDE9-48BE-B344-F102ED66186D}" type="slidenum">
              <a:rPr lang="zh-CN" altLang="en-US" smtClean="0"/>
              <a:pPr/>
              <a:t>102</a:t>
            </a:fld>
            <a:endParaRPr lang="en-US" altLang="zh-CN" smtClean="0"/>
          </a:p>
        </p:txBody>
      </p:sp>
      <p:sp>
        <p:nvSpPr>
          <p:cNvPr id="336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6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BC2D3AB-8C2D-4F49-B4FC-9C84B16736AC}" type="slidenum">
              <a:rPr lang="zh-CN" altLang="en-US" smtClean="0"/>
              <a:pPr/>
              <a:t>103</a:t>
            </a:fld>
            <a:endParaRPr lang="en-US" altLang="zh-CN" smtClean="0"/>
          </a:p>
        </p:txBody>
      </p:sp>
      <p:sp>
        <p:nvSpPr>
          <p:cNvPr id="337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538D6F-C209-40B9-B160-470596C5246D}" type="slidenum">
              <a:rPr lang="zh-CN" altLang="en-US" smtClean="0"/>
              <a:pPr/>
              <a:t>105</a:t>
            </a:fld>
            <a:endParaRPr lang="en-US" altLang="zh-CN" smtClean="0"/>
          </a:p>
        </p:txBody>
      </p:sp>
      <p:sp>
        <p:nvSpPr>
          <p:cNvPr id="338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8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ECF2A46-B27F-4D5A-ACDF-86B654B186B3}" type="slidenum">
              <a:rPr lang="zh-CN" altLang="en-US" smtClean="0"/>
              <a:pPr/>
              <a:t>106</a:t>
            </a:fld>
            <a:endParaRPr lang="en-US" altLang="zh-CN" smtClean="0"/>
          </a:p>
        </p:txBody>
      </p:sp>
      <p:sp>
        <p:nvSpPr>
          <p:cNvPr id="339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9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EC1A691-1FA5-497B-BAEA-D741FBFDBFD4}" type="slidenum">
              <a:rPr lang="zh-CN" altLang="en-US" smtClean="0"/>
              <a:pPr/>
              <a:t>107</a:t>
            </a:fld>
            <a:endParaRPr lang="en-US" altLang="zh-CN" smtClean="0"/>
          </a:p>
        </p:txBody>
      </p:sp>
      <p:sp>
        <p:nvSpPr>
          <p:cNvPr id="340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0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FFF6DFF-8FE9-42CC-85AD-B921AA0978E1}" type="slidenum">
              <a:rPr lang="zh-CN" altLang="en-US" smtClean="0"/>
              <a:pPr/>
              <a:t>108</a:t>
            </a:fld>
            <a:endParaRPr lang="en-US" altLang="zh-CN" smtClean="0"/>
          </a:p>
        </p:txBody>
      </p:sp>
      <p:sp>
        <p:nvSpPr>
          <p:cNvPr id="342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2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3DD01C-7467-4FFE-A911-33F64ECCD1B8}" type="slidenum">
              <a:rPr lang="zh-CN" altLang="en-US" smtClean="0"/>
              <a:pPr/>
              <a:t>9</a:t>
            </a:fld>
            <a:endParaRPr lang="en-US" altLang="zh-CN" smtClean="0"/>
          </a:p>
        </p:txBody>
      </p:sp>
      <p:sp>
        <p:nvSpPr>
          <p:cNvPr id="260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0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3B6C40E-F66F-4F2C-9F33-BB6557A34492}" type="slidenum">
              <a:rPr lang="zh-CN" altLang="en-US" smtClean="0"/>
              <a:pPr/>
              <a:t>109</a:t>
            </a:fld>
            <a:endParaRPr lang="en-US" altLang="zh-CN" smtClean="0"/>
          </a:p>
        </p:txBody>
      </p:sp>
      <p:sp>
        <p:nvSpPr>
          <p:cNvPr id="343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3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4D29BD9-B01A-4622-8F3F-0F26A5DF95DE}" type="slidenum">
              <a:rPr lang="zh-CN" altLang="en-US" smtClean="0"/>
              <a:pPr/>
              <a:t>110</a:t>
            </a:fld>
            <a:endParaRPr lang="en-US" altLang="zh-CN" smtClean="0"/>
          </a:p>
        </p:txBody>
      </p:sp>
      <p:sp>
        <p:nvSpPr>
          <p:cNvPr id="344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4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95C483B-1D1E-4199-B8C3-404A2D869C05}" type="slidenum">
              <a:rPr lang="zh-CN" altLang="en-US" smtClean="0"/>
              <a:pPr/>
              <a:t>111</a:t>
            </a:fld>
            <a:endParaRPr lang="en-US" altLang="zh-CN" smtClean="0"/>
          </a:p>
        </p:txBody>
      </p:sp>
      <p:sp>
        <p:nvSpPr>
          <p:cNvPr id="345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5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045156-9315-4356-9AA6-648363F79ECE}" type="slidenum">
              <a:rPr lang="zh-CN" altLang="en-US" smtClean="0"/>
              <a:pPr/>
              <a:t>112</a:t>
            </a:fld>
            <a:endParaRPr lang="en-US" altLang="zh-CN" smtClean="0"/>
          </a:p>
        </p:txBody>
      </p:sp>
      <p:sp>
        <p:nvSpPr>
          <p:cNvPr id="346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6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2072607-A18D-4949-8425-C2063C607A04}" type="slidenum">
              <a:rPr lang="zh-CN" altLang="en-US" smtClean="0"/>
              <a:pPr/>
              <a:t>113</a:t>
            </a:fld>
            <a:endParaRPr lang="en-US" altLang="zh-CN" smtClean="0"/>
          </a:p>
        </p:txBody>
      </p:sp>
      <p:sp>
        <p:nvSpPr>
          <p:cNvPr id="347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7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6AF7A2D-4231-4160-9922-B28462ED048A}" type="slidenum">
              <a:rPr lang="zh-CN" altLang="en-US" smtClean="0"/>
              <a:pPr/>
              <a:t>114</a:t>
            </a:fld>
            <a:endParaRPr lang="en-US" altLang="zh-CN" smtClean="0"/>
          </a:p>
        </p:txBody>
      </p:sp>
      <p:sp>
        <p:nvSpPr>
          <p:cNvPr id="348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C955CD-A502-4AE7-883C-5A5B365475A2}" type="slidenum">
              <a:rPr lang="zh-CN" altLang="en-US" smtClean="0"/>
              <a:pPr/>
              <a:t>115</a:t>
            </a:fld>
            <a:endParaRPr lang="en-US" altLang="zh-CN" smtClean="0"/>
          </a:p>
        </p:txBody>
      </p:sp>
      <p:sp>
        <p:nvSpPr>
          <p:cNvPr id="349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9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CABB4D5-47C8-45EC-8A13-4B68812B8AB8}" type="slidenum">
              <a:rPr lang="zh-CN" altLang="en-US" smtClean="0"/>
              <a:pPr/>
              <a:t>116</a:t>
            </a:fld>
            <a:endParaRPr lang="en-US" altLang="zh-CN" smtClean="0"/>
          </a:p>
        </p:txBody>
      </p:sp>
      <p:sp>
        <p:nvSpPr>
          <p:cNvPr id="350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0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2994E4B-EB9F-4963-9980-99C93CAD1BA2}" type="slidenum">
              <a:rPr lang="zh-CN" altLang="en-US" smtClean="0"/>
              <a:pPr/>
              <a:t>117</a:t>
            </a:fld>
            <a:endParaRPr lang="en-US" altLang="zh-CN" smtClean="0"/>
          </a:p>
        </p:txBody>
      </p:sp>
      <p:sp>
        <p:nvSpPr>
          <p:cNvPr id="351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1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0C7A698-154B-4419-8318-02CB9C3CC7A6}" type="slidenum">
              <a:rPr lang="zh-CN" altLang="en-US" smtClean="0"/>
              <a:pPr/>
              <a:t>118</a:t>
            </a:fld>
            <a:endParaRPr lang="en-US" altLang="zh-CN" smtClean="0"/>
          </a:p>
        </p:txBody>
      </p:sp>
      <p:sp>
        <p:nvSpPr>
          <p:cNvPr id="352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2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21198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21198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641CE204-56CE-42AD-83DF-01466BA6FB2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slow"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F6E123-D845-4EE7-A2CA-87F8FD6F83B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slow"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789885-12B1-45F6-B871-809D8656F20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slow">
    <p:zo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E563C2-5000-4B52-BCF5-4586629734B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slow">
    <p:zo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标题，文本与剪贴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剪贴画占位符 3"/>
          <p:cNvSpPr>
            <a:spLocks noGrp="1"/>
          </p:cNvSpPr>
          <p:nvPr>
            <p:ph type="clipArt"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0B1AFD-38F6-499F-A09B-E37051BECA0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blinds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631B1D-85F9-405B-A901-63DC4BE9FFC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slow"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EDFCF0-EB27-4AEE-B4E8-399E78484EE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slow"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81BF10-7DC8-4816-8370-83F5EBA1557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slow"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117812-5E96-4D80-83F7-D72AAB69295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slow"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F09F2F-8D47-441C-A3A1-DA71597A046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slow"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58EEC6-B9BB-4101-A1FA-BA34984371A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slow"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BEC437-A51C-43CB-A200-DDCCB5B2F48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slow"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75BC69-22CE-4817-88DB-5DB9A2CDF2F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slow"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gi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zh-CN" altLang="en-US">
              <a:latin typeface="Tahoma" pitchFamily="34" charset="0"/>
            </a:endParaRPr>
          </a:p>
        </p:txBody>
      </p:sp>
      <p:sp>
        <p:nvSpPr>
          <p:cNvPr id="21094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zh-CN" altLang="en-US">
              <a:latin typeface="Tahoma" pitchFamily="34" charset="0"/>
            </a:endParaRPr>
          </a:p>
        </p:txBody>
      </p:sp>
      <p:sp>
        <p:nvSpPr>
          <p:cNvPr id="21094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zh-CN" altLang="en-US">
              <a:latin typeface="Tahoma" pitchFamily="34" charset="0"/>
            </a:endParaRPr>
          </a:p>
        </p:txBody>
      </p:sp>
      <p:sp>
        <p:nvSpPr>
          <p:cNvPr id="21094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zh-CN" altLang="en-US">
              <a:latin typeface="Tahoma" pitchFamily="34" charset="0"/>
            </a:endParaRPr>
          </a:p>
        </p:txBody>
      </p:sp>
      <p:sp>
        <p:nvSpPr>
          <p:cNvPr id="21095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zh-CN" altLang="en-US">
              <a:latin typeface="Tahoma" pitchFamily="34" charset="0"/>
            </a:endParaRPr>
          </a:p>
        </p:txBody>
      </p:sp>
      <p:sp>
        <p:nvSpPr>
          <p:cNvPr id="21095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zh-CN" altLang="en-US">
              <a:latin typeface="Tahoma" pitchFamily="34" charset="0"/>
            </a:endParaRPr>
          </a:p>
        </p:txBody>
      </p:sp>
      <p:sp>
        <p:nvSpPr>
          <p:cNvPr id="210952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zh-CN" altLang="en-US">
              <a:latin typeface="Tahoma" pitchFamily="34" charset="0"/>
            </a:endParaRPr>
          </a:p>
        </p:txBody>
      </p:sp>
      <p:sp>
        <p:nvSpPr>
          <p:cNvPr id="11674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1674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1095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0" sz="1400"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1095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1095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>
                <a:latin typeface="+mn-lt"/>
              </a:defRPr>
            </a:lvl1pPr>
          </a:lstStyle>
          <a:p>
            <a:pPr>
              <a:defRPr/>
            </a:pPr>
            <a:fld id="{6D6AA7C8-9AC8-4D7C-BE8C-AA378F9D8BE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116750" name="Picture 14" descr="gif020"/>
          <p:cNvPicPr>
            <a:picLocks noChangeAspect="1" noChangeArrowheads="1" noCrop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7019925" y="26035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6751" name="Picture 15" descr="gif020"/>
          <p:cNvPicPr>
            <a:picLocks noChangeAspect="1" noChangeArrowheads="1" noCrop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379413" y="26035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6752" name="Picture 16" descr="gif020"/>
          <p:cNvPicPr>
            <a:picLocks noChangeAspect="1" noChangeArrowheads="1" noCrop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8659813" y="1341438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53" r:id="rId1"/>
    <p:sldLayoutId id="2147484042" r:id="rId2"/>
    <p:sldLayoutId id="2147484043" r:id="rId3"/>
    <p:sldLayoutId id="2147484044" r:id="rId4"/>
    <p:sldLayoutId id="2147484045" r:id="rId5"/>
    <p:sldLayoutId id="2147484046" r:id="rId6"/>
    <p:sldLayoutId id="2147484047" r:id="rId7"/>
    <p:sldLayoutId id="2147484048" r:id="rId8"/>
    <p:sldLayoutId id="2147484049" r:id="rId9"/>
    <p:sldLayoutId id="2147484050" r:id="rId10"/>
    <p:sldLayoutId id="2147484051" r:id="rId11"/>
    <p:sldLayoutId id="2147484052" r:id="rId12"/>
    <p:sldLayoutId id="2147484054" r:id="rId13"/>
  </p:sldLayoutIdLst>
  <p:transition spd="slow">
    <p:zoom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800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800000"/>
          </a:solidFill>
          <a:latin typeface="Tahoma" pitchFamily="34" charset="0"/>
          <a:ea typeface="隶书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800000"/>
          </a:solidFill>
          <a:latin typeface="Tahoma" pitchFamily="34" charset="0"/>
          <a:ea typeface="隶书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800000"/>
          </a:solidFill>
          <a:latin typeface="Tahoma" pitchFamily="34" charset="0"/>
          <a:ea typeface="隶书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800000"/>
          </a:solidFill>
          <a:latin typeface="Tahoma" pitchFamily="34" charset="0"/>
          <a:ea typeface="隶书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rgbClr val="800000"/>
          </a:solidFill>
          <a:latin typeface="Tahoma" pitchFamily="34" charset="0"/>
          <a:ea typeface="隶书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rgbClr val="800000"/>
          </a:solidFill>
          <a:latin typeface="Tahoma" pitchFamily="34" charset="0"/>
          <a:ea typeface="隶书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rgbClr val="800000"/>
          </a:solidFill>
          <a:latin typeface="Tahoma" pitchFamily="34" charset="0"/>
          <a:ea typeface="隶书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rgbClr val="800000"/>
          </a:solidFill>
          <a:latin typeface="Tahoma" pitchFamily="34" charset="0"/>
          <a:ea typeface="隶书" pitchFamily="49" charset="-122"/>
        </a:defRPr>
      </a:lvl9pPr>
    </p:titleStyle>
    <p:bodyStyle>
      <a:lvl1pPr marL="342900" indent="-342900" algn="l" rtl="0" eaLnBrk="0" fontAlgn="base" hangingPunct="0">
        <a:lnSpc>
          <a:spcPct val="110000"/>
        </a:lnSpc>
        <a:spcBef>
          <a:spcPct val="20000"/>
        </a:spcBef>
        <a:spcAft>
          <a:spcPct val="5000"/>
        </a:spcAft>
        <a:buClr>
          <a:schemeClr val="folHlink"/>
        </a:buClr>
        <a:buSzPct val="60000"/>
        <a:buFont typeface="Wingdings" pitchFamily="2" charset="2"/>
        <a:buChar char="n"/>
        <a:defRPr sz="2800" b="1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10000"/>
        </a:lnSpc>
        <a:spcBef>
          <a:spcPct val="20000"/>
        </a:spcBef>
        <a:spcAft>
          <a:spcPct val="5000"/>
        </a:spcAft>
        <a:buClr>
          <a:schemeClr val="hlink"/>
        </a:buClr>
        <a:buSzPct val="55000"/>
        <a:buFont typeface="Wingdings" pitchFamily="2" charset="2"/>
        <a:buChar char="n"/>
        <a:defRPr sz="24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110000"/>
        </a:lnSpc>
        <a:spcBef>
          <a:spcPct val="20000"/>
        </a:spcBef>
        <a:spcAft>
          <a:spcPct val="5000"/>
        </a:spcAft>
        <a:buClr>
          <a:schemeClr val="folHlink"/>
        </a:buClr>
        <a:buSzPct val="50000"/>
        <a:buFont typeface="Wingdings" pitchFamily="2" charset="2"/>
        <a:buChar char="n"/>
        <a:defRPr sz="2000" b="1">
          <a:solidFill>
            <a:srgbClr val="FF0000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宋体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宋体" pitchFamily="2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宋体" pitchFamily="2" charset="-122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宋体" pitchFamily="2" charset="-122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宋体" pitchFamily="2" charset="-122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oleObject" Target="../embeddings/oleObject8.bin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2.vml"/><Relationship Id="rId4" Type="http://schemas.openxmlformats.org/officeDocument/2006/relationships/oleObject" Target="../embeddings/oleObject72.bin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3.vml"/><Relationship Id="rId4" Type="http://schemas.openxmlformats.org/officeDocument/2006/relationships/oleObject" Target="../embeddings/oleObject73.bin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4.vml"/><Relationship Id="rId4" Type="http://schemas.openxmlformats.org/officeDocument/2006/relationships/oleObject" Target="../embeddings/oleObject74.bin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5.vml"/><Relationship Id="rId4" Type="http://schemas.openxmlformats.org/officeDocument/2006/relationships/oleObject" Target="../embeddings/oleObject75.bin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6.vml"/><Relationship Id="rId4" Type="http://schemas.openxmlformats.org/officeDocument/2006/relationships/oleObject" Target="../embeddings/oleObject76.bin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7.vml"/><Relationship Id="rId4" Type="http://schemas.openxmlformats.org/officeDocument/2006/relationships/oleObject" Target="../embeddings/oleObject77.bin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8.vml"/><Relationship Id="rId4" Type="http://schemas.openxmlformats.org/officeDocument/2006/relationships/oleObject" Target="../embeddings/oleObject78.bin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9.vml"/><Relationship Id="rId4" Type="http://schemas.openxmlformats.org/officeDocument/2006/relationships/oleObject" Target="../embeddings/oleObject79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oleObject" Target="../embeddings/oleObject9.bin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0.vml"/><Relationship Id="rId4" Type="http://schemas.openxmlformats.org/officeDocument/2006/relationships/oleObject" Target="../embeddings/oleObject80.bin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1.vml"/><Relationship Id="rId4" Type="http://schemas.openxmlformats.org/officeDocument/2006/relationships/oleObject" Target="../embeddings/oleObject81.bin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2.vml"/><Relationship Id="rId4" Type="http://schemas.openxmlformats.org/officeDocument/2006/relationships/oleObject" Target="../embeddings/oleObject82.bin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3.vml"/><Relationship Id="rId4" Type="http://schemas.openxmlformats.org/officeDocument/2006/relationships/oleObject" Target="../embeddings/oleObject83.bin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4.vml"/><Relationship Id="rId4" Type="http://schemas.openxmlformats.org/officeDocument/2006/relationships/oleObject" Target="../embeddings/oleObject84.bin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5.vml"/><Relationship Id="rId4" Type="http://schemas.openxmlformats.org/officeDocument/2006/relationships/oleObject" Target="../embeddings/oleObject85.bin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1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0.vml"/><Relationship Id="rId4" Type="http://schemas.openxmlformats.org/officeDocument/2006/relationships/oleObject" Target="../embeddings/oleObject10.bin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oleObject" Target="../embeddings/oleObject11.bin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" Target="slide222.xml"/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" Target="slide222.xml"/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223.xml"/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3" Type="http://schemas.openxmlformats.org/officeDocument/2006/relationships/slide" Target="slide146.xml"/><Relationship Id="rId2" Type="http://schemas.openxmlformats.org/officeDocument/2006/relationships/slide" Target="slide2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oleObject" Target="../embeddings/oleObject12.bin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8" Type="http://schemas.openxmlformats.org/officeDocument/2006/relationships/slide" Target="slide228.xml"/><Relationship Id="rId3" Type="http://schemas.openxmlformats.org/officeDocument/2006/relationships/slide" Target="slide142.xml"/><Relationship Id="rId7" Type="http://schemas.openxmlformats.org/officeDocument/2006/relationships/slide" Target="slide149.xml"/><Relationship Id="rId2" Type="http://schemas.openxmlformats.org/officeDocument/2006/relationships/slide" Target="slide225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27.xml"/><Relationship Id="rId5" Type="http://schemas.openxmlformats.org/officeDocument/2006/relationships/slide" Target="slide148.xml"/><Relationship Id="rId4" Type="http://schemas.openxmlformats.org/officeDocument/2006/relationships/slide" Target="slide226.xml"/><Relationship Id="rId9" Type="http://schemas.openxmlformats.org/officeDocument/2006/relationships/slide" Target="slide150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1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oleObject" Target="../embeddings/oleObject13.bin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32.xml"/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3.xml"/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4.xml"/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6.xml"/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7.xml"/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8.xml"/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9.xml"/><Relationship Id="rId1" Type="http://schemas.openxmlformats.org/officeDocument/2006/relationships/slideLayout" Target="../slideLayouts/slideLayout1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0.xml"/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2.xml"/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3.xml"/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4.xml"/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5.xml"/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6.xml"/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7.xml"/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8.xml"/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9.xml"/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0.xml"/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oleObject" Target="../embeddings/oleObject14.bin"/></Relationships>
</file>

<file path=ppt/slides/_rels/slide1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2.xml"/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3.xml"/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4.xml"/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5.xml"/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6.xml"/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7.xml"/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8.xml"/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0.xml"/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1.xml"/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2.xml"/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3.xml"/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4.xml"/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5.xml"/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6.xml"/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7.xml"/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8.xml"/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oleObject" Target="../embeddings/oleObject15.bin"/></Relationships>
</file>

<file path=ppt/slides/_rels/slide2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0.xml"/><Relationship Id="rId1" Type="http://schemas.openxmlformats.org/officeDocument/2006/relationships/slideLayout" Target="../slideLayouts/slideLayout2.xml"/></Relationships>
</file>

<file path=ppt/slides/_rels/slide2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1.xml"/><Relationship Id="rId1" Type="http://schemas.openxmlformats.org/officeDocument/2006/relationships/slideLayout" Target="../slideLayouts/slideLayout2.xml"/></Relationships>
</file>

<file path=ppt/slides/_rels/slide2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2.xml"/><Relationship Id="rId1" Type="http://schemas.openxmlformats.org/officeDocument/2006/relationships/slideLayout" Target="../slideLayouts/slideLayout2.xml"/></Relationships>
</file>

<file path=ppt/slides/_rels/slide2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3.xml"/><Relationship Id="rId1" Type="http://schemas.openxmlformats.org/officeDocument/2006/relationships/slideLayout" Target="../slideLayouts/slideLayout2.xml"/></Relationships>
</file>

<file path=ppt/slides/_rels/slide2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4.xml"/><Relationship Id="rId1" Type="http://schemas.openxmlformats.org/officeDocument/2006/relationships/slideLayout" Target="../slideLayouts/slideLayout2.xml"/></Relationships>
</file>

<file path=ppt/slides/_rels/slide2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5.xml"/><Relationship Id="rId1" Type="http://schemas.openxmlformats.org/officeDocument/2006/relationships/slideLayout" Target="../slideLayouts/slideLayout2.xml"/></Relationships>
</file>

<file path=ppt/slides/_rels/slide2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6.xml"/><Relationship Id="rId1" Type="http://schemas.openxmlformats.org/officeDocument/2006/relationships/slideLayout" Target="../slideLayouts/slideLayout2.xml"/></Relationships>
</file>

<file path=ppt/slides/_rels/slide2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7.xml"/><Relationship Id="rId1" Type="http://schemas.openxmlformats.org/officeDocument/2006/relationships/slideLayout" Target="../slideLayouts/slideLayout2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" Target="slide210.xml"/><Relationship Id="rId1" Type="http://schemas.openxmlformats.org/officeDocument/2006/relationships/slideLayout" Target="../slideLayouts/slideLayout2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6.vml"/><Relationship Id="rId4" Type="http://schemas.openxmlformats.org/officeDocument/2006/relationships/oleObject" Target="../embeddings/oleObject16.bin"/></Relationships>
</file>

<file path=ppt/slides/_rels/slide2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4" Type="http://schemas.openxmlformats.org/officeDocument/2006/relationships/oleObject" Target="../embeddings/oleObject17.bin"/></Relationships>
</file>

<file path=ppt/slides/_rels/slide2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" Target="slide212.xml"/><Relationship Id="rId1" Type="http://schemas.openxmlformats.org/officeDocument/2006/relationships/slideLayout" Target="../slideLayouts/slideLayout2.xml"/></Relationships>
</file>

<file path=ppt/slides/_rels/slide2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4" Type="http://schemas.openxmlformats.org/officeDocument/2006/relationships/oleObject" Target="../embeddings/oleObject18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" Target="slide21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4" Type="http://schemas.openxmlformats.org/officeDocument/2006/relationships/oleObject" Target="../embeddings/oleObject19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4" Type="http://schemas.openxmlformats.org/officeDocument/2006/relationships/oleObject" Target="../embeddings/oleObject20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4" Type="http://schemas.openxmlformats.org/officeDocument/2006/relationships/oleObject" Target="../embeddings/oleObject21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" Target="slide21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4" Type="http://schemas.openxmlformats.org/officeDocument/2006/relationships/oleObject" Target="../embeddings/oleObject22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" Target="slide21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4" Type="http://schemas.openxmlformats.org/officeDocument/2006/relationships/oleObject" Target="../embeddings/oleObject23.bin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" Target="slide21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4" Type="http://schemas.openxmlformats.org/officeDocument/2006/relationships/oleObject" Target="../embeddings/oleObject24.bin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" Target="slide21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3.bin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4" Type="http://schemas.openxmlformats.org/officeDocument/2006/relationships/oleObject" Target="../embeddings/oleObject25.bin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4" Type="http://schemas.openxmlformats.org/officeDocument/2006/relationships/oleObject" Target="../embeddings/oleObject26.bin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4" Type="http://schemas.openxmlformats.org/officeDocument/2006/relationships/oleObject" Target="../embeddings/oleObject27.bin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4" Type="http://schemas.openxmlformats.org/officeDocument/2006/relationships/oleObject" Target="../embeddings/oleObject28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4.bin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4" Type="http://schemas.openxmlformats.org/officeDocument/2006/relationships/oleObject" Target="../embeddings/oleObject29.bin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4" Type="http://schemas.openxmlformats.org/officeDocument/2006/relationships/oleObject" Target="../embeddings/oleObject30.bin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4" Type="http://schemas.openxmlformats.org/officeDocument/2006/relationships/oleObject" Target="../embeddings/oleObject31.bin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Relationship Id="rId4" Type="http://schemas.openxmlformats.org/officeDocument/2006/relationships/oleObject" Target="../embeddings/oleObject32.bin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Relationship Id="rId4" Type="http://schemas.openxmlformats.org/officeDocument/2006/relationships/oleObject" Target="../embeddings/oleObject33.bin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4.vml"/><Relationship Id="rId4" Type="http://schemas.openxmlformats.org/officeDocument/2006/relationships/oleObject" Target="../embeddings/oleObject34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5.bin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5.vml"/><Relationship Id="rId4" Type="http://schemas.openxmlformats.org/officeDocument/2006/relationships/oleObject" Target="../embeddings/oleObject35.bin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6.vml"/><Relationship Id="rId4" Type="http://schemas.openxmlformats.org/officeDocument/2006/relationships/oleObject" Target="../embeddings/oleObject36.bin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7.vml"/><Relationship Id="rId4" Type="http://schemas.openxmlformats.org/officeDocument/2006/relationships/oleObject" Target="../embeddings/oleObject37.bin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8.vml"/><Relationship Id="rId4" Type="http://schemas.openxmlformats.org/officeDocument/2006/relationships/oleObject" Target="../embeddings/oleObject38.bin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9.vml"/><Relationship Id="rId4" Type="http://schemas.openxmlformats.org/officeDocument/2006/relationships/oleObject" Target="../embeddings/oleObject39.bin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0.vml"/><Relationship Id="rId4" Type="http://schemas.openxmlformats.org/officeDocument/2006/relationships/oleObject" Target="../embeddings/oleObject40.bin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1.vml"/><Relationship Id="rId4" Type="http://schemas.openxmlformats.org/officeDocument/2006/relationships/oleObject" Target="../embeddings/oleObject41.bin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2.vml"/><Relationship Id="rId4" Type="http://schemas.openxmlformats.org/officeDocument/2006/relationships/oleObject" Target="../embeddings/oleObject42.bin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3.vml"/><Relationship Id="rId4" Type="http://schemas.openxmlformats.org/officeDocument/2006/relationships/oleObject" Target="../embeddings/oleObject43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4.vml"/><Relationship Id="rId4" Type="http://schemas.openxmlformats.org/officeDocument/2006/relationships/oleObject" Target="../embeddings/oleObject44.bin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5.vml"/><Relationship Id="rId4" Type="http://schemas.openxmlformats.org/officeDocument/2006/relationships/oleObject" Target="../embeddings/oleObject45.bin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6.vml"/><Relationship Id="rId4" Type="http://schemas.openxmlformats.org/officeDocument/2006/relationships/oleObject" Target="../embeddings/oleObject46.bin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7.vml"/><Relationship Id="rId4" Type="http://schemas.openxmlformats.org/officeDocument/2006/relationships/oleObject" Target="../embeddings/oleObject47.bin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8.vml"/><Relationship Id="rId4" Type="http://schemas.openxmlformats.org/officeDocument/2006/relationships/oleObject" Target="../embeddings/oleObject48.bin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9.vml"/><Relationship Id="rId4" Type="http://schemas.openxmlformats.org/officeDocument/2006/relationships/oleObject" Target="../embeddings/oleObject49.bin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0.vml"/><Relationship Id="rId4" Type="http://schemas.openxmlformats.org/officeDocument/2006/relationships/oleObject" Target="../embeddings/oleObject50.bin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1.vml"/><Relationship Id="rId4" Type="http://schemas.openxmlformats.org/officeDocument/2006/relationships/oleObject" Target="../embeddings/oleObject51.bin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2.vml"/><Relationship Id="rId4" Type="http://schemas.openxmlformats.org/officeDocument/2006/relationships/oleObject" Target="../embeddings/oleObject52.bin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3.vml"/><Relationship Id="rId4" Type="http://schemas.openxmlformats.org/officeDocument/2006/relationships/oleObject" Target="../embeddings/oleObject53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6.bin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4.vml"/><Relationship Id="rId4" Type="http://schemas.openxmlformats.org/officeDocument/2006/relationships/oleObject" Target="../embeddings/oleObject54.bin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5.vml"/><Relationship Id="rId4" Type="http://schemas.openxmlformats.org/officeDocument/2006/relationships/oleObject" Target="../embeddings/oleObject55.bin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6.vml"/><Relationship Id="rId4" Type="http://schemas.openxmlformats.org/officeDocument/2006/relationships/oleObject" Target="../embeddings/oleObject56.bin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7.vml"/><Relationship Id="rId4" Type="http://schemas.openxmlformats.org/officeDocument/2006/relationships/oleObject" Target="../embeddings/oleObject57.bin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8.vml"/><Relationship Id="rId4" Type="http://schemas.openxmlformats.org/officeDocument/2006/relationships/oleObject" Target="../embeddings/oleObject58.bin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9.vml"/><Relationship Id="rId4" Type="http://schemas.openxmlformats.org/officeDocument/2006/relationships/oleObject" Target="../embeddings/oleObject59.bin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0.vml"/><Relationship Id="rId4" Type="http://schemas.openxmlformats.org/officeDocument/2006/relationships/oleObject" Target="../embeddings/oleObject60.bin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1.vml"/><Relationship Id="rId4" Type="http://schemas.openxmlformats.org/officeDocument/2006/relationships/oleObject" Target="../embeddings/oleObject61.bin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2.vml"/><Relationship Id="rId4" Type="http://schemas.openxmlformats.org/officeDocument/2006/relationships/oleObject" Target="../embeddings/oleObject62.bin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oleObject" Target="../embeddings/oleObject7.bin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3.vml"/><Relationship Id="rId4" Type="http://schemas.openxmlformats.org/officeDocument/2006/relationships/oleObject" Target="../embeddings/oleObject63.bin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4.vml"/><Relationship Id="rId4" Type="http://schemas.openxmlformats.org/officeDocument/2006/relationships/oleObject" Target="../embeddings/oleObject64.bin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5.vml"/><Relationship Id="rId4" Type="http://schemas.openxmlformats.org/officeDocument/2006/relationships/oleObject" Target="../embeddings/oleObject65.bin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6.vml"/><Relationship Id="rId4" Type="http://schemas.openxmlformats.org/officeDocument/2006/relationships/oleObject" Target="../embeddings/oleObject66.bin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7.vml"/><Relationship Id="rId4" Type="http://schemas.openxmlformats.org/officeDocument/2006/relationships/oleObject" Target="../embeddings/oleObject67.bin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8.vml"/><Relationship Id="rId4" Type="http://schemas.openxmlformats.org/officeDocument/2006/relationships/oleObject" Target="../embeddings/oleObject68.bin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9.vml"/><Relationship Id="rId4" Type="http://schemas.openxmlformats.org/officeDocument/2006/relationships/oleObject" Target="../embeddings/oleObject69.bin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0.vml"/><Relationship Id="rId4" Type="http://schemas.openxmlformats.org/officeDocument/2006/relationships/oleObject" Target="../embeddings/oleObject70.bin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1.vml"/><Relationship Id="rId4" Type="http://schemas.openxmlformats.org/officeDocument/2006/relationships/oleObject" Target="../embeddings/oleObject7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222273-F690-4C47-8663-ECD84CB62AD4}" type="slidenum">
              <a:rPr lang="zh-CN" altLang="en-US"/>
              <a:pPr>
                <a:defRPr/>
              </a:pPr>
              <a:t>1</a:t>
            </a:fld>
            <a:endParaRPr lang="en-US" altLang="zh-CN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116013" y="1052513"/>
            <a:ext cx="6934200" cy="230505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20000"/>
              </a:lnSpc>
            </a:pPr>
            <a:r>
              <a:rPr lang="zh-CN" altLang="en-US" sz="3600" smtClean="0">
                <a:latin typeface="楷体_GB2312" pitchFamily="49" charset="-122"/>
                <a:ea typeface="楷体_GB2312" pitchFamily="49" charset="-122"/>
              </a:rPr>
              <a:t>第3章</a:t>
            </a:r>
            <a:r>
              <a:rPr lang="zh-CN" altLang="en-US" sz="6000" smtClean="0">
                <a:latin typeface="隶书" pitchFamily="49" charset="-122"/>
              </a:rPr>
              <a:t> </a:t>
            </a:r>
            <a:br>
              <a:rPr lang="zh-CN" altLang="en-US" sz="6000" smtClean="0">
                <a:latin typeface="隶书" pitchFamily="49" charset="-122"/>
              </a:rPr>
            </a:br>
            <a:r>
              <a:rPr lang="zh-CN" altLang="en-US" sz="6600" smtClean="0">
                <a:latin typeface="隶书" pitchFamily="49" charset="-122"/>
                <a:ea typeface="华文行楷" pitchFamily="2" charset="-122"/>
              </a:rPr>
              <a:t>指令系统</a:t>
            </a:r>
            <a:endParaRPr lang="zh-CN" altLang="zh-CN" sz="6600" smtClean="0">
              <a:latin typeface="隶书" pitchFamily="49" charset="-122"/>
              <a:ea typeface="华文行楷" pitchFamily="2" charset="-122"/>
            </a:endParaRPr>
          </a:p>
        </p:txBody>
      </p:sp>
      <p:graphicFrame>
        <p:nvGraphicFramePr>
          <p:cNvPr id="1026" name="Object 16"/>
          <p:cNvGraphicFramePr>
            <a:graphicFrameLocks noChangeAspect="1"/>
          </p:cNvGraphicFramePr>
          <p:nvPr/>
        </p:nvGraphicFramePr>
        <p:xfrm>
          <a:off x="5867400" y="4343400"/>
          <a:ext cx="1676400" cy="1524000"/>
        </p:xfrm>
        <a:graphic>
          <a:graphicData uri="http://schemas.openxmlformats.org/presentationml/2006/ole">
            <p:oleObj spid="_x0000_s1026" name="剪辑" r:id="rId4" imgW="4755600" imgH="4827960" progId="">
              <p:embed/>
            </p:oleObj>
          </a:graphicData>
        </a:graphic>
      </p:graphicFrame>
    </p:spTree>
  </p:cSld>
  <p:clrMapOvr>
    <a:masterClrMapping/>
  </p:clrMapOvr>
  <p:transition spd="slow">
    <p:zo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F233BA-F1A9-468A-857C-B1DA79E0B0ED}" type="slidenum">
              <a:rPr lang="zh-CN" altLang="en-US" smtClean="0"/>
              <a:pPr>
                <a:defRPr/>
              </a:pPr>
              <a:t>10</a:t>
            </a:fld>
            <a:endParaRPr lang="en-US" altLang="zh-CN" smtClean="0"/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立即数操作数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2060575"/>
            <a:ext cx="7704137" cy="4392613"/>
          </a:xfrm>
        </p:spPr>
        <p:txBody>
          <a:bodyPr/>
          <a:lstStyle/>
          <a:p>
            <a:pPr eaLnBrk="1" hangingPunct="1">
              <a:spcAft>
                <a:spcPct val="30000"/>
              </a:spcAft>
            </a:pPr>
            <a:r>
              <a:rPr lang="zh-CN" altLang="en-US" smtClean="0"/>
              <a:t>立即数本身是参加操作的数据，可以是8位或16位，只能作为源操作数。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mtClean="0"/>
              <a:t>    例： </a:t>
            </a:r>
            <a:r>
              <a:rPr lang="en-US" altLang="zh-CN" smtClean="0"/>
              <a:t>MOV  AX，1234H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mtClean="0"/>
              <a:t>            MOV  BL，22H</a:t>
            </a:r>
          </a:p>
          <a:p>
            <a:pPr eaLnBrk="1" hangingPunct="1">
              <a:buFont typeface="Wingdings" pitchFamily="2" charset="2"/>
              <a:buNone/>
            </a:pPr>
            <a:endParaRPr lang="en-US" altLang="zh-CN" smtClean="0"/>
          </a:p>
          <a:p>
            <a:pPr eaLnBrk="1" hangingPunct="1">
              <a:lnSpc>
                <a:spcPct val="105000"/>
              </a:lnSpc>
              <a:spcBef>
                <a:spcPct val="10000"/>
              </a:spcBef>
            </a:pPr>
            <a:r>
              <a:rPr lang="zh-CN" altLang="en-US" smtClean="0">
                <a:solidFill>
                  <a:srgbClr val="FF0000"/>
                </a:solidFill>
              </a:rPr>
              <a:t>立即数无法作为目标操作数</a:t>
            </a:r>
          </a:p>
          <a:p>
            <a:pPr eaLnBrk="1" hangingPunct="1">
              <a:lnSpc>
                <a:spcPct val="105000"/>
              </a:lnSpc>
              <a:spcBef>
                <a:spcPct val="10000"/>
              </a:spcBef>
            </a:pPr>
            <a:r>
              <a:rPr lang="zh-CN" altLang="en-US" smtClean="0">
                <a:solidFill>
                  <a:srgbClr val="FF0000"/>
                </a:solidFill>
              </a:rPr>
              <a:t>立即数可以是无符号或带符号数，其数值应在可取值范围内。</a:t>
            </a:r>
          </a:p>
        </p:txBody>
      </p:sp>
      <p:graphicFrame>
        <p:nvGraphicFramePr>
          <p:cNvPr id="8194" name="Object 6"/>
          <p:cNvGraphicFramePr>
            <a:graphicFrameLocks noChangeAspect="1"/>
          </p:cNvGraphicFramePr>
          <p:nvPr/>
        </p:nvGraphicFramePr>
        <p:xfrm>
          <a:off x="7164388" y="555625"/>
          <a:ext cx="1370012" cy="1044575"/>
        </p:xfrm>
        <a:graphic>
          <a:graphicData uri="http://schemas.openxmlformats.org/presentationml/2006/ole">
            <p:oleObj spid="_x0000_s8194" name="剪辑" r:id="rId4" imgW="4602960" imgH="3652200" progId="">
              <p:embed/>
            </p:oleObj>
          </a:graphicData>
        </a:graphic>
      </p:graphicFrame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B70554-A6DA-44AA-83E3-572BDCDB42AE}" type="slidenum">
              <a:rPr lang="zh-CN" altLang="en-US" smtClean="0"/>
              <a:pPr>
                <a:defRPr/>
              </a:pPr>
              <a:t>100</a:t>
            </a:fld>
            <a:endParaRPr lang="en-US" altLang="zh-CN" smtClean="0"/>
          </a:p>
        </p:txBody>
      </p:sp>
      <p:sp>
        <p:nvSpPr>
          <p:cNvPr id="7373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116013" y="188913"/>
            <a:ext cx="7793037" cy="1462087"/>
          </a:xfrm>
        </p:spPr>
        <p:txBody>
          <a:bodyPr/>
          <a:lstStyle/>
          <a:p>
            <a:pPr eaLnBrk="1" hangingPunct="1"/>
            <a:r>
              <a:rPr lang="en-US" altLang="zh-CN" sz="4000" b="1" smtClean="0"/>
              <a:t>2.</a:t>
            </a:r>
            <a:r>
              <a:rPr lang="en-US" altLang="zh-CN" sz="4000" smtClean="0"/>
              <a:t> </a:t>
            </a:r>
            <a:r>
              <a:rPr lang="en-US" altLang="zh-CN" sz="4000" b="1" smtClean="0"/>
              <a:t>SBB</a:t>
            </a:r>
            <a:r>
              <a:rPr lang="zh-CN" altLang="en-US" smtClean="0"/>
              <a:t>指令</a:t>
            </a:r>
          </a:p>
        </p:txBody>
      </p:sp>
      <p:sp>
        <p:nvSpPr>
          <p:cNvPr id="15872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900113" y="2122488"/>
            <a:ext cx="7772400" cy="4114800"/>
          </a:xfrm>
        </p:spPr>
        <p:txBody>
          <a:bodyPr/>
          <a:lstStyle/>
          <a:p>
            <a:pPr eaLnBrk="1" hangingPunct="1">
              <a:lnSpc>
                <a:spcPct val="115000"/>
              </a:lnSpc>
            </a:pPr>
            <a:r>
              <a:rPr lang="zh-CN" altLang="en-US" smtClean="0"/>
              <a:t>指令格式、对操作数的要求、对标志位的影响与</a:t>
            </a:r>
            <a:r>
              <a:rPr lang="en-US" altLang="zh-CN" smtClean="0"/>
              <a:t>SUB</a:t>
            </a:r>
            <a:r>
              <a:rPr lang="zh-CN" altLang="en-US" smtClean="0"/>
              <a:t>指令完全一样</a:t>
            </a:r>
          </a:p>
          <a:p>
            <a:pPr eaLnBrk="1" hangingPunct="1">
              <a:lnSpc>
                <a:spcPct val="115000"/>
              </a:lnSpc>
              <a:spcBef>
                <a:spcPct val="50000"/>
              </a:spcBef>
              <a:spcAft>
                <a:spcPct val="30000"/>
              </a:spcAft>
            </a:pPr>
            <a:r>
              <a:rPr lang="zh-CN" altLang="en-US" smtClean="0"/>
              <a:t>指令的操作：</a:t>
            </a:r>
          </a:p>
          <a:p>
            <a:pPr lvl="1" eaLnBrk="1" hangingPunct="1">
              <a:lnSpc>
                <a:spcPct val="115000"/>
              </a:lnSpc>
              <a:spcBef>
                <a:spcPct val="25000"/>
              </a:spcBef>
              <a:spcAft>
                <a:spcPct val="30000"/>
              </a:spcAft>
            </a:pPr>
            <a:r>
              <a:rPr lang="en-US" altLang="zh-CN" smtClean="0"/>
              <a:t>OPRD1- OPRD2- CF             OPRD1</a:t>
            </a:r>
            <a:endParaRPr lang="zh-CN" altLang="en-US" smtClean="0"/>
          </a:p>
        </p:txBody>
      </p:sp>
      <p:sp>
        <p:nvSpPr>
          <p:cNvPr id="158724" name="Line 1028"/>
          <p:cNvSpPr>
            <a:spLocks noChangeShapeType="1"/>
          </p:cNvSpPr>
          <p:nvPr/>
        </p:nvSpPr>
        <p:spPr bwMode="auto">
          <a:xfrm>
            <a:off x="4830763" y="4337050"/>
            <a:ext cx="91440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73730" name="Object 1029"/>
          <p:cNvGraphicFramePr>
            <a:graphicFrameLocks noChangeAspect="1"/>
          </p:cNvGraphicFramePr>
          <p:nvPr/>
        </p:nvGraphicFramePr>
        <p:xfrm>
          <a:off x="7092950" y="188913"/>
          <a:ext cx="1576388" cy="1295400"/>
        </p:xfrm>
        <a:graphic>
          <a:graphicData uri="http://schemas.openxmlformats.org/presentationml/2006/ole">
            <p:oleObj spid="_x0000_s73730" name="剪辑" r:id="rId4" imgW="4602960" imgH="3652200" progId="">
              <p:embed/>
            </p:oleObj>
          </a:graphicData>
        </a:graphic>
      </p:graphicFrame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8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8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8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58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724" grpId="0" animBg="1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67A73E-34EB-4001-A79C-15B2C8C2417A}" type="slidenum">
              <a:rPr lang="zh-CN" altLang="en-US" smtClean="0"/>
              <a:pPr>
                <a:defRPr/>
              </a:pPr>
              <a:t>101</a:t>
            </a:fld>
            <a:endParaRPr lang="en-US" altLang="zh-CN" smtClean="0"/>
          </a:p>
        </p:txBody>
      </p:sp>
      <p:sp>
        <p:nvSpPr>
          <p:cNvPr id="747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b="1" smtClean="0"/>
              <a:t>3.</a:t>
            </a:r>
            <a:r>
              <a:rPr lang="en-US" altLang="zh-CN" sz="4000" smtClean="0"/>
              <a:t> </a:t>
            </a:r>
            <a:r>
              <a:rPr lang="en-US" altLang="zh-CN" sz="4000" b="1" smtClean="0"/>
              <a:t>DEC</a:t>
            </a:r>
            <a:r>
              <a:rPr lang="zh-CN" altLang="en-US" smtClean="0"/>
              <a:t>指令</a:t>
            </a:r>
          </a:p>
        </p:txBody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格式：</a:t>
            </a:r>
          </a:p>
          <a:p>
            <a:pPr lvl="1" eaLnBrk="1" hangingPunct="1"/>
            <a:r>
              <a:rPr lang="en-US" altLang="zh-CN" smtClean="0"/>
              <a:t>DEC  OPRD</a:t>
            </a:r>
          </a:p>
          <a:p>
            <a:pPr eaLnBrk="1" hangingPunct="1"/>
            <a:r>
              <a:rPr lang="zh-CN" altLang="en-US" smtClean="0"/>
              <a:t>操作：</a:t>
            </a:r>
          </a:p>
          <a:p>
            <a:pPr lvl="1" eaLnBrk="1" hangingPunct="1"/>
            <a:r>
              <a:rPr lang="en-US" altLang="zh-CN" smtClean="0"/>
              <a:t>OPRD - 1            OPRD</a:t>
            </a:r>
            <a:endParaRPr lang="zh-CN" altLang="en-US" smtClean="0"/>
          </a:p>
        </p:txBody>
      </p:sp>
      <p:sp>
        <p:nvSpPr>
          <p:cNvPr id="159748" name="Line 4"/>
          <p:cNvSpPr>
            <a:spLocks noChangeShapeType="1"/>
          </p:cNvSpPr>
          <p:nvPr/>
        </p:nvSpPr>
        <p:spPr bwMode="auto">
          <a:xfrm>
            <a:off x="3521075" y="3905250"/>
            <a:ext cx="76200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9749" name="Text Box 5"/>
          <p:cNvSpPr txBox="1">
            <a:spLocks noChangeArrowheads="1"/>
          </p:cNvSpPr>
          <p:nvPr/>
        </p:nvSpPr>
        <p:spPr bwMode="auto">
          <a:xfrm>
            <a:off x="1476375" y="4581525"/>
            <a:ext cx="5486400" cy="1093788"/>
          </a:xfrm>
          <a:prstGeom prst="rect">
            <a:avLst/>
          </a:prstGeom>
          <a:noFill/>
          <a:ln w="25400" cap="sq">
            <a:noFill/>
            <a:miter lim="800000"/>
            <a:headEnd type="none" w="sm" len="sm"/>
            <a:tailEnd type="none" w="lg" len="lg"/>
          </a:ln>
        </p:spPr>
        <p:txBody>
          <a:bodyPr>
            <a:spAutoFit/>
          </a:bodyPr>
          <a:lstStyle/>
          <a:p>
            <a:pPr>
              <a:lnSpc>
                <a:spcPct val="105000"/>
              </a:lnSpc>
              <a:spcBef>
                <a:spcPct val="25000"/>
              </a:spcBef>
            </a:pPr>
            <a:r>
              <a:rPr lang="zh-CN" altLang="en-US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指令对操作数的要求与</a:t>
            </a:r>
            <a:r>
              <a:rPr lang="en-US" altLang="zh-CN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INC</a:t>
            </a:r>
            <a:r>
              <a:rPr lang="zh-CN" altLang="en-US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相同</a:t>
            </a:r>
          </a:p>
          <a:p>
            <a:pPr>
              <a:lnSpc>
                <a:spcPct val="105000"/>
              </a:lnSpc>
              <a:spcBef>
                <a:spcPct val="25000"/>
              </a:spcBef>
            </a:pPr>
            <a:r>
              <a:rPr lang="zh-CN" altLang="en-US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指令常用于在程序中修改计数值</a:t>
            </a:r>
          </a:p>
        </p:txBody>
      </p:sp>
      <p:graphicFrame>
        <p:nvGraphicFramePr>
          <p:cNvPr id="74754" name="Object 6"/>
          <p:cNvGraphicFramePr>
            <a:graphicFrameLocks noChangeAspect="1"/>
          </p:cNvGraphicFramePr>
          <p:nvPr/>
        </p:nvGraphicFramePr>
        <p:xfrm>
          <a:off x="7092950" y="188913"/>
          <a:ext cx="1576388" cy="1295400"/>
        </p:xfrm>
        <a:graphic>
          <a:graphicData uri="http://schemas.openxmlformats.org/presentationml/2006/ole">
            <p:oleObj spid="_x0000_s74754" name="剪辑" r:id="rId4" imgW="4602960" imgH="3652200" progId="">
              <p:embed/>
            </p:oleObj>
          </a:graphicData>
        </a:graphic>
      </p:graphicFrame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9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9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59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59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59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597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597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748" grpId="0" animBg="1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FBEFEA-A0F5-4E61-864B-AA55F1D5AF3E}" type="slidenum">
              <a:rPr lang="zh-CN" altLang="en-US" smtClean="0"/>
              <a:pPr>
                <a:defRPr/>
              </a:pPr>
              <a:t>102</a:t>
            </a:fld>
            <a:endParaRPr lang="en-US" altLang="zh-CN" smtClean="0"/>
          </a:p>
        </p:txBody>
      </p:sp>
      <p:sp>
        <p:nvSpPr>
          <p:cNvPr id="757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应用程序例</a:t>
            </a:r>
          </a:p>
        </p:txBody>
      </p:sp>
      <p:sp>
        <p:nvSpPr>
          <p:cNvPr id="757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2060575"/>
            <a:ext cx="7772400" cy="4464050"/>
          </a:xfrm>
        </p:spPr>
        <p:txBody>
          <a:bodyPr/>
          <a:lstStyle/>
          <a:p>
            <a:pPr eaLnBrk="1" hangingPunct="1">
              <a:lnSpc>
                <a:spcPct val="115000"/>
              </a:lnSpc>
              <a:buFont typeface="Wingdings" pitchFamily="2" charset="2"/>
              <a:buNone/>
            </a:pPr>
            <a:r>
              <a:rPr lang="en-US" altLang="zh-CN" smtClean="0"/>
              <a:t>                MOV  BL，2</a:t>
            </a:r>
          </a:p>
          <a:p>
            <a:pPr eaLnBrk="1" hangingPunct="1">
              <a:lnSpc>
                <a:spcPct val="115000"/>
              </a:lnSpc>
              <a:buFont typeface="Wingdings" pitchFamily="2" charset="2"/>
              <a:buNone/>
            </a:pPr>
            <a:r>
              <a:rPr lang="en-US" altLang="zh-CN" smtClean="0"/>
              <a:t>NEXT1 ：MOV  CX，0FFFFH</a:t>
            </a:r>
          </a:p>
          <a:p>
            <a:pPr eaLnBrk="1" hangingPunct="1">
              <a:lnSpc>
                <a:spcPct val="115000"/>
              </a:lnSpc>
              <a:buFont typeface="Wingdings" pitchFamily="2" charset="2"/>
              <a:buNone/>
            </a:pPr>
            <a:r>
              <a:rPr lang="en-US" altLang="zh-CN" smtClean="0"/>
              <a:t>NEXT2： DEC  CX</a:t>
            </a:r>
          </a:p>
          <a:p>
            <a:pPr eaLnBrk="1" hangingPunct="1">
              <a:lnSpc>
                <a:spcPct val="115000"/>
              </a:lnSpc>
              <a:buFont typeface="Wingdings" pitchFamily="2" charset="2"/>
              <a:buNone/>
            </a:pPr>
            <a:r>
              <a:rPr lang="en-US" altLang="zh-CN" smtClean="0"/>
              <a:t>                JNZ  NEXT2         </a:t>
            </a:r>
            <a:r>
              <a:rPr lang="en-US" altLang="zh-CN" sz="2400" smtClean="0">
                <a:solidFill>
                  <a:schemeClr val="tx1"/>
                </a:solidFill>
              </a:rPr>
              <a:t>; ZF=0</a:t>
            </a:r>
            <a:r>
              <a:rPr lang="zh-CN" altLang="en-US" sz="2400" smtClean="0">
                <a:solidFill>
                  <a:schemeClr val="tx1"/>
                </a:solidFill>
              </a:rPr>
              <a:t>转</a:t>
            </a:r>
            <a:r>
              <a:rPr lang="en-US" altLang="zh-CN" sz="2400" smtClean="0">
                <a:solidFill>
                  <a:schemeClr val="tx1"/>
                </a:solidFill>
              </a:rPr>
              <a:t>NEXT2</a:t>
            </a:r>
          </a:p>
          <a:p>
            <a:pPr eaLnBrk="1" hangingPunct="1">
              <a:lnSpc>
                <a:spcPct val="115000"/>
              </a:lnSpc>
              <a:buFont typeface="Wingdings" pitchFamily="2" charset="2"/>
              <a:buNone/>
            </a:pPr>
            <a:r>
              <a:rPr lang="en-US" altLang="zh-CN" smtClean="0"/>
              <a:t>                DEC  BL</a:t>
            </a:r>
          </a:p>
          <a:p>
            <a:pPr eaLnBrk="1" hangingPunct="1">
              <a:lnSpc>
                <a:spcPct val="115000"/>
              </a:lnSpc>
              <a:buFont typeface="Wingdings" pitchFamily="2" charset="2"/>
              <a:buNone/>
            </a:pPr>
            <a:r>
              <a:rPr lang="en-US" altLang="zh-CN" smtClean="0"/>
              <a:t>                JNZ  NEXT1         </a:t>
            </a:r>
            <a:r>
              <a:rPr lang="en-US" altLang="zh-CN" sz="2400" smtClean="0">
                <a:solidFill>
                  <a:schemeClr val="tx1"/>
                </a:solidFill>
              </a:rPr>
              <a:t>; ZF=0</a:t>
            </a:r>
            <a:r>
              <a:rPr lang="zh-CN" altLang="en-US" sz="2400" smtClean="0">
                <a:solidFill>
                  <a:schemeClr val="tx1"/>
                </a:solidFill>
              </a:rPr>
              <a:t>转</a:t>
            </a:r>
            <a:r>
              <a:rPr lang="en-US" altLang="zh-CN" sz="2400" smtClean="0">
                <a:solidFill>
                  <a:schemeClr val="tx1"/>
                </a:solidFill>
              </a:rPr>
              <a:t>NEXT1</a:t>
            </a:r>
            <a:endParaRPr lang="en-US" altLang="zh-CN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15000"/>
              </a:lnSpc>
              <a:buFont typeface="Wingdings" pitchFamily="2" charset="2"/>
              <a:buNone/>
            </a:pPr>
            <a:r>
              <a:rPr lang="en-US" altLang="zh-CN" smtClean="0"/>
              <a:t>                HLT                      </a:t>
            </a:r>
            <a:r>
              <a:rPr lang="en-US" altLang="zh-CN" sz="2400" smtClean="0">
                <a:solidFill>
                  <a:schemeClr val="tx1"/>
                </a:solidFill>
              </a:rPr>
              <a:t>; </a:t>
            </a:r>
            <a:r>
              <a:rPr lang="zh-CN" altLang="en-US" sz="2400" smtClean="0">
                <a:solidFill>
                  <a:schemeClr val="tx1"/>
                </a:solidFill>
              </a:rPr>
              <a:t>暂停执行</a:t>
            </a:r>
            <a:endParaRPr lang="en-US" altLang="zh-CN" sz="2400" smtClean="0">
              <a:solidFill>
                <a:schemeClr val="tx1"/>
              </a:solidFill>
            </a:endParaRPr>
          </a:p>
        </p:txBody>
      </p:sp>
      <p:graphicFrame>
        <p:nvGraphicFramePr>
          <p:cNvPr id="75778" name="Object 4"/>
          <p:cNvGraphicFramePr>
            <a:graphicFrameLocks noChangeAspect="1"/>
          </p:cNvGraphicFramePr>
          <p:nvPr/>
        </p:nvGraphicFramePr>
        <p:xfrm>
          <a:off x="7092950" y="188913"/>
          <a:ext cx="1576388" cy="1295400"/>
        </p:xfrm>
        <a:graphic>
          <a:graphicData uri="http://schemas.openxmlformats.org/presentationml/2006/ole">
            <p:oleObj spid="_x0000_s75778" name="剪辑" r:id="rId4" imgW="4602960" imgH="3652200" progId="">
              <p:embed/>
            </p:oleObj>
          </a:graphicData>
        </a:graphic>
      </p:graphicFrame>
    </p:spTree>
  </p:cSld>
  <p:clrMapOvr>
    <a:masterClrMapping/>
  </p:clrMapOvr>
  <p:transition spd="slow">
    <p:zoom/>
  </p:transition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3D092C-B409-4EE0-846A-795D1DA52D34}" type="slidenum">
              <a:rPr lang="zh-CN" altLang="en-US" smtClean="0"/>
              <a:pPr>
                <a:defRPr/>
              </a:pPr>
              <a:t>103</a:t>
            </a:fld>
            <a:endParaRPr lang="en-US" altLang="zh-CN" smtClean="0"/>
          </a:p>
        </p:txBody>
      </p:sp>
      <p:sp>
        <p:nvSpPr>
          <p:cNvPr id="768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b="1" smtClean="0"/>
              <a:t>4.</a:t>
            </a:r>
            <a:r>
              <a:rPr lang="en-US" altLang="zh-CN" sz="4000" smtClean="0"/>
              <a:t> </a:t>
            </a:r>
            <a:r>
              <a:rPr lang="en-US" altLang="zh-CN" sz="4000" b="1" smtClean="0"/>
              <a:t>NEG</a:t>
            </a:r>
            <a:r>
              <a:rPr lang="zh-CN" altLang="en-US" smtClean="0"/>
              <a:t>指令</a:t>
            </a:r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2988" y="2060575"/>
            <a:ext cx="7772400" cy="3352800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格式：</a:t>
            </a:r>
          </a:p>
          <a:p>
            <a:pPr lvl="1" eaLnBrk="1" hangingPunct="1"/>
            <a:r>
              <a:rPr lang="en-US" altLang="zh-CN" dirty="0" smtClean="0"/>
              <a:t>NEG  OPRD</a:t>
            </a:r>
          </a:p>
          <a:p>
            <a:pPr eaLnBrk="1" hangingPunct="1"/>
            <a:r>
              <a:rPr lang="zh-CN" altLang="en-US" dirty="0" smtClean="0"/>
              <a:t>操作：</a:t>
            </a:r>
          </a:p>
          <a:p>
            <a:pPr lvl="1" eaLnBrk="1" hangingPunct="1"/>
            <a:r>
              <a:rPr lang="zh-CN" altLang="en-US" dirty="0" smtClean="0"/>
              <a:t>0 - </a:t>
            </a:r>
            <a:r>
              <a:rPr lang="en-US" altLang="zh-CN" dirty="0" smtClean="0"/>
              <a:t>OPRD            </a:t>
            </a:r>
            <a:r>
              <a:rPr lang="en-US" altLang="zh-CN" dirty="0" err="1" smtClean="0"/>
              <a:t>OPRD</a:t>
            </a:r>
            <a:endParaRPr lang="zh-CN" altLang="en-US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zh-CN" altLang="en-US" dirty="0" smtClean="0"/>
              <a:t>利用</a:t>
            </a:r>
            <a:r>
              <a:rPr lang="zh-CN" altLang="en-US" dirty="0" smtClean="0"/>
              <a:t>该指令可以得到一个负数的绝对值</a:t>
            </a:r>
          </a:p>
        </p:txBody>
      </p:sp>
      <p:sp>
        <p:nvSpPr>
          <p:cNvPr id="161796" name="Line 4"/>
          <p:cNvSpPr>
            <a:spLocks noChangeShapeType="1"/>
          </p:cNvSpPr>
          <p:nvPr/>
        </p:nvSpPr>
        <p:spPr bwMode="auto">
          <a:xfrm>
            <a:off x="3405188" y="3962400"/>
            <a:ext cx="76200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1797" name="AutoShape 5"/>
          <p:cNvSpPr>
            <a:spLocks noChangeArrowheads="1"/>
          </p:cNvSpPr>
          <p:nvPr/>
        </p:nvSpPr>
        <p:spPr bwMode="auto">
          <a:xfrm>
            <a:off x="4462463" y="2019300"/>
            <a:ext cx="1981200" cy="762000"/>
          </a:xfrm>
          <a:prstGeom prst="wedgeRectCallout">
            <a:avLst>
              <a:gd name="adj1" fmla="val -84856"/>
              <a:gd name="adj2" fmla="val 65625"/>
            </a:avLst>
          </a:prstGeom>
          <a:solidFill>
            <a:srgbClr val="FF6600"/>
          </a:solidFill>
          <a:ln w="25400" cap="sq">
            <a:solidFill>
              <a:srgbClr val="FF6600"/>
            </a:solidFill>
            <a:miter lim="800000"/>
            <a:headEnd type="none" w="sm" len="sm"/>
            <a:tailEnd type="none" w="lg" len="lg"/>
          </a:ln>
        </p:spPr>
        <p:txBody>
          <a:bodyPr/>
          <a:lstStyle/>
          <a:p>
            <a:pPr>
              <a:spcBef>
                <a:spcPct val="50000"/>
              </a:spcBef>
            </a:pPr>
            <a:r>
              <a:rPr lang="zh-CN" altLang="en-US" sz="2000" b="1"/>
              <a:t>8/16位寄存器或存储器操作数</a:t>
            </a:r>
          </a:p>
        </p:txBody>
      </p:sp>
      <p:sp>
        <p:nvSpPr>
          <p:cNvPr id="161798" name="Text Box 6"/>
          <p:cNvSpPr txBox="1">
            <a:spLocks noChangeArrowheads="1"/>
          </p:cNvSpPr>
          <p:nvPr/>
        </p:nvSpPr>
        <p:spPr bwMode="auto">
          <a:xfrm>
            <a:off x="1187450" y="3861048"/>
            <a:ext cx="6912942" cy="1938992"/>
          </a:xfrm>
          <a:prstGeom prst="rect">
            <a:avLst/>
          </a:prstGeom>
          <a:noFill/>
          <a:ln w="25400" cap="sq">
            <a:noFill/>
            <a:miter lim="800000"/>
            <a:headEnd type="none" w="sm" len="sm"/>
            <a:tailEnd type="none" w="lg" len="lg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endParaRPr lang="en-US" altLang="zh-CN" b="1" dirty="0" smtClean="0">
              <a:solidFill>
                <a:srgbClr val="FF0000"/>
              </a:solidFill>
            </a:endParaRPr>
          </a:p>
          <a:p>
            <a:pPr>
              <a:spcBef>
                <a:spcPct val="50000"/>
              </a:spcBef>
            </a:pPr>
            <a:r>
              <a:rPr lang="zh-CN" altLang="en-US" b="1" dirty="0" smtClean="0">
                <a:solidFill>
                  <a:srgbClr val="FF0000"/>
                </a:solidFill>
              </a:rPr>
              <a:t>之所以称为求补是因为：对一个负数求补码相当于用</a:t>
            </a:r>
            <a:r>
              <a:rPr lang="en-US" altLang="zh-CN" b="1" dirty="0" smtClean="0">
                <a:solidFill>
                  <a:srgbClr val="FF0000"/>
                </a:solidFill>
              </a:rPr>
              <a:t>0</a:t>
            </a:r>
            <a:r>
              <a:rPr lang="zh-CN" altLang="en-US" b="1" dirty="0" smtClean="0">
                <a:solidFill>
                  <a:srgbClr val="FF0000"/>
                </a:solidFill>
              </a:rPr>
              <a:t>减去此</a:t>
            </a:r>
            <a:r>
              <a:rPr lang="zh-CN" altLang="en-US" b="1" dirty="0" smtClean="0">
                <a:solidFill>
                  <a:srgbClr val="FF0000"/>
                </a:solidFill>
              </a:rPr>
              <a:t>数</a:t>
            </a:r>
            <a:r>
              <a:rPr lang="en-US" altLang="zh-CN" b="1" dirty="0" smtClean="0">
                <a:solidFill>
                  <a:srgbClr val="FF0000"/>
                </a:solidFill>
              </a:rPr>
              <a:t>(</a:t>
            </a:r>
            <a:r>
              <a:rPr lang="zh-CN" altLang="en-US" b="1" dirty="0" smtClean="0">
                <a:solidFill>
                  <a:srgbClr val="FF0000"/>
                </a:solidFill>
              </a:rPr>
              <a:t>比如</a:t>
            </a:r>
            <a:r>
              <a:rPr lang="en-US" altLang="zh-CN" b="1" dirty="0" smtClean="0">
                <a:solidFill>
                  <a:srgbClr val="FF0000"/>
                </a:solidFill>
              </a:rPr>
              <a:t>-5</a:t>
            </a:r>
            <a:r>
              <a:rPr lang="zh-CN" altLang="en-US" b="1" dirty="0" smtClean="0">
                <a:solidFill>
                  <a:srgbClr val="FF0000"/>
                </a:solidFill>
              </a:rPr>
              <a:t>的补码</a:t>
            </a:r>
            <a:r>
              <a:rPr lang="en-US" altLang="zh-CN" b="1" dirty="0" smtClean="0">
                <a:solidFill>
                  <a:srgbClr val="FF0000"/>
                </a:solidFill>
              </a:rPr>
              <a:t>)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>
              <a:spcBef>
                <a:spcPct val="50000"/>
              </a:spcBef>
            </a:pPr>
            <a:r>
              <a:rPr lang="zh-CN" altLang="en-US" b="1" dirty="0" smtClean="0">
                <a:solidFill>
                  <a:srgbClr val="FF0000"/>
                </a:solidFill>
              </a:rPr>
              <a:t>关于</a:t>
            </a:r>
            <a:r>
              <a:rPr lang="en-US" altLang="zh-CN" b="1" dirty="0" smtClean="0">
                <a:solidFill>
                  <a:srgbClr val="FF0000"/>
                </a:solidFill>
              </a:rPr>
              <a:t>CF</a:t>
            </a:r>
            <a:r>
              <a:rPr lang="zh-CN" altLang="en-US" b="1" dirty="0" smtClean="0">
                <a:solidFill>
                  <a:srgbClr val="FF0000"/>
                </a:solidFill>
              </a:rPr>
              <a:t>和</a:t>
            </a:r>
            <a:r>
              <a:rPr lang="en-US" altLang="zh-CN" b="1" dirty="0" smtClean="0">
                <a:solidFill>
                  <a:srgbClr val="FF0000"/>
                </a:solidFill>
              </a:rPr>
              <a:t>OF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graphicFrame>
        <p:nvGraphicFramePr>
          <p:cNvPr id="76802" name="Object 8"/>
          <p:cNvGraphicFramePr>
            <a:graphicFrameLocks noChangeAspect="1"/>
          </p:cNvGraphicFramePr>
          <p:nvPr/>
        </p:nvGraphicFramePr>
        <p:xfrm>
          <a:off x="7092950" y="188913"/>
          <a:ext cx="1576388" cy="1295400"/>
        </p:xfrm>
        <a:graphic>
          <a:graphicData uri="http://schemas.openxmlformats.org/presentationml/2006/ole">
            <p:oleObj spid="_x0000_s76802" name="剪辑" r:id="rId4" imgW="4602960" imgH="3652200" progId="">
              <p:embed/>
            </p:oleObj>
          </a:graphicData>
        </a:graphic>
      </p:graphicFrame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1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1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17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17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6" presetClass="emph" presetSubtype="0" repeatCount="4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16179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16179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1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1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1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61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61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796" grpId="0" animBg="1"/>
      <p:bldP spid="161797" grpId="0" animBg="1"/>
      <p:bldP spid="161797" grpId="1" animBg="1"/>
      <p:bldP spid="161798" grpId="0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MOV  AL, 0FFH(-1</a:t>
            </a:r>
            <a:r>
              <a:rPr lang="zh-CN" altLang="en-US" dirty="0" smtClean="0"/>
              <a:t>的补码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NEG  AL      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0-FF=1</a:t>
            </a:r>
            <a:r>
              <a:rPr lang="zh-CN" altLang="en-US" dirty="0" smtClean="0"/>
              <a:t>） </a:t>
            </a:r>
            <a:r>
              <a:rPr lang="en-US" altLang="zh-CN" dirty="0" smtClean="0"/>
              <a:t>CF=1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MOV AL, 05H</a:t>
            </a:r>
            <a:endParaRPr lang="en-US" altLang="zh-CN" dirty="0" smtClean="0"/>
          </a:p>
          <a:p>
            <a:r>
              <a:rPr lang="en-US" altLang="zh-CN" dirty="0" smtClean="0"/>
              <a:t>NEG  AL   (-5</a:t>
            </a:r>
            <a:r>
              <a:rPr lang="zh-CN" altLang="en-US" dirty="0" smtClean="0"/>
              <a:t>的补码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631B1D-85F9-405B-A901-63DC4BE9FFC0}" type="slidenum">
              <a:rPr lang="zh-CN" altLang="en-US" smtClean="0"/>
              <a:pPr>
                <a:defRPr/>
              </a:pPr>
              <a:t>104</a:t>
            </a:fld>
            <a:endParaRPr lang="en-US" altLang="zh-CN"/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27F9B8-BDC1-4220-874C-74AED8C303CC}" type="slidenum">
              <a:rPr lang="zh-CN" altLang="en-US" smtClean="0"/>
              <a:pPr>
                <a:defRPr/>
              </a:pPr>
              <a:t>105</a:t>
            </a:fld>
            <a:endParaRPr lang="en-US" altLang="zh-CN" smtClean="0"/>
          </a:p>
        </p:txBody>
      </p:sp>
      <p:sp>
        <p:nvSpPr>
          <p:cNvPr id="77828" name="Rectangle 2"/>
          <p:cNvSpPr>
            <a:spLocks noGrp="1" noChangeArrowheads="1"/>
          </p:cNvSpPr>
          <p:nvPr>
            <p:ph type="title"/>
          </p:nvPr>
        </p:nvSpPr>
        <p:spPr>
          <a:xfrm>
            <a:off x="1116013" y="188913"/>
            <a:ext cx="7793037" cy="1462087"/>
          </a:xfrm>
        </p:spPr>
        <p:txBody>
          <a:bodyPr/>
          <a:lstStyle/>
          <a:p>
            <a:pPr eaLnBrk="1" hangingPunct="1"/>
            <a:r>
              <a:rPr lang="en-US" altLang="zh-CN" sz="4000" b="1" smtClean="0"/>
              <a:t>5.</a:t>
            </a:r>
            <a:r>
              <a:rPr lang="en-US" altLang="zh-CN" sz="4000" smtClean="0"/>
              <a:t> </a:t>
            </a:r>
            <a:r>
              <a:rPr lang="en-US" altLang="zh-CN" sz="4000" b="1" smtClean="0"/>
              <a:t>CMP</a:t>
            </a:r>
            <a:r>
              <a:rPr lang="zh-CN" altLang="en-US" smtClean="0"/>
              <a:t>指令</a:t>
            </a:r>
          </a:p>
        </p:txBody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2988" y="2060575"/>
            <a:ext cx="7488237" cy="3810000"/>
          </a:xfrm>
        </p:spPr>
        <p:txBody>
          <a:bodyPr/>
          <a:lstStyle/>
          <a:p>
            <a:pPr eaLnBrk="1" hangingPunct="1"/>
            <a:r>
              <a:rPr lang="zh-CN" altLang="en-US" smtClean="0"/>
              <a:t>格式：</a:t>
            </a:r>
          </a:p>
          <a:p>
            <a:pPr lvl="1" eaLnBrk="1" hangingPunct="1"/>
            <a:r>
              <a:rPr lang="en-US" altLang="zh-CN" smtClean="0"/>
              <a:t>CMP  OPRD1，OPRD2</a:t>
            </a:r>
          </a:p>
          <a:p>
            <a:pPr eaLnBrk="1" hangingPunct="1"/>
            <a:r>
              <a:rPr lang="zh-CN" altLang="en-US" smtClean="0"/>
              <a:t>操作：</a:t>
            </a:r>
          </a:p>
          <a:p>
            <a:pPr lvl="1" eaLnBrk="1" hangingPunct="1"/>
            <a:r>
              <a:rPr lang="en-US" altLang="zh-CN" smtClean="0"/>
              <a:t>OPRD1- OPRD2    </a:t>
            </a:r>
          </a:p>
          <a:p>
            <a:pPr eaLnBrk="1" hangingPunct="1">
              <a:buFont typeface="Wingdings" pitchFamily="2" charset="2"/>
              <a:buNone/>
            </a:pPr>
            <a:endParaRPr lang="zh-CN" altLang="en-US" smtClean="0"/>
          </a:p>
          <a:p>
            <a:pPr eaLnBrk="1" hangingPunct="1"/>
            <a:r>
              <a:rPr lang="zh-CN" altLang="en-US" smtClean="0">
                <a:solidFill>
                  <a:srgbClr val="FF0000"/>
                </a:solidFill>
              </a:rPr>
              <a:t>指令执行的结果不影响目标操作数，仅影响标志位！</a:t>
            </a:r>
          </a:p>
        </p:txBody>
      </p:sp>
      <p:graphicFrame>
        <p:nvGraphicFramePr>
          <p:cNvPr id="77826" name="Object 4"/>
          <p:cNvGraphicFramePr>
            <a:graphicFrameLocks noChangeAspect="1"/>
          </p:cNvGraphicFramePr>
          <p:nvPr/>
        </p:nvGraphicFramePr>
        <p:xfrm>
          <a:off x="7235825" y="404813"/>
          <a:ext cx="1433513" cy="1079500"/>
        </p:xfrm>
        <a:graphic>
          <a:graphicData uri="http://schemas.openxmlformats.org/presentationml/2006/ole">
            <p:oleObj spid="_x0000_s77826" name="剪辑" r:id="rId4" imgW="4602960" imgH="3652200" progId="">
              <p:embed/>
            </p:oleObj>
          </a:graphicData>
        </a:graphic>
      </p:graphicFrame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2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2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62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62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2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2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7" presetClass="emph" presetSubtype="0" repeatCount="5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250" autoRev="1" fill="hold"/>
                                        <p:tgtEl>
                                          <p:spTgt spid="162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1" dur="250" autoRev="1" fill="hold"/>
                                        <p:tgtEl>
                                          <p:spTgt spid="162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2" dur="250" autoRev="1" fill="hold"/>
                                        <p:tgtEl>
                                          <p:spTgt spid="162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" dur="250" autoRev="1" fill="hold"/>
                                        <p:tgtEl>
                                          <p:spTgt spid="162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F266C1-7979-499E-9666-9BF8CFCF4E20}" type="slidenum">
              <a:rPr lang="zh-CN" altLang="en-US" smtClean="0"/>
              <a:pPr>
                <a:defRPr/>
              </a:pPr>
              <a:t>106</a:t>
            </a:fld>
            <a:endParaRPr lang="en-US" altLang="zh-CN" smtClean="0"/>
          </a:p>
        </p:txBody>
      </p:sp>
      <p:sp>
        <p:nvSpPr>
          <p:cNvPr id="788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b="1" smtClean="0"/>
              <a:t>CMP</a:t>
            </a:r>
            <a:r>
              <a:rPr lang="zh-CN" altLang="en-US" smtClean="0"/>
              <a:t>指令</a:t>
            </a:r>
          </a:p>
        </p:txBody>
      </p:sp>
      <p:sp>
        <p:nvSpPr>
          <p:cNvPr id="788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2071688"/>
            <a:ext cx="7772400" cy="3733800"/>
          </a:xfrm>
        </p:spPr>
        <p:txBody>
          <a:bodyPr/>
          <a:lstStyle/>
          <a:p>
            <a:pPr eaLnBrk="1" hangingPunct="1">
              <a:spcBef>
                <a:spcPct val="10000"/>
              </a:spcBef>
              <a:spcAft>
                <a:spcPct val="15000"/>
              </a:spcAft>
            </a:pPr>
            <a:r>
              <a:rPr lang="zh-CN" altLang="en-US" dirty="0" smtClean="0"/>
              <a:t>用途：</a:t>
            </a:r>
          </a:p>
          <a:p>
            <a:pPr lvl="1" eaLnBrk="1" hangingPunct="1">
              <a:spcAft>
                <a:spcPct val="40000"/>
              </a:spcAft>
            </a:pPr>
            <a:r>
              <a:rPr lang="zh-CN" altLang="en-US" dirty="0" smtClean="0"/>
              <a:t>用于比较两个数的大小，可作为条件转移指令转移的</a:t>
            </a:r>
            <a:r>
              <a:rPr lang="zh-CN" altLang="en-US" dirty="0" smtClean="0"/>
              <a:t>条件，后面一般紧接一个转移指令</a:t>
            </a:r>
            <a:endParaRPr lang="zh-CN" altLang="en-US" dirty="0" smtClean="0"/>
          </a:p>
          <a:p>
            <a:pPr eaLnBrk="1" hangingPunct="1">
              <a:spcBef>
                <a:spcPct val="60000"/>
              </a:spcBef>
            </a:pPr>
            <a:r>
              <a:rPr lang="zh-CN" altLang="en-US" dirty="0" smtClean="0">
                <a:solidFill>
                  <a:srgbClr val="FF0000"/>
                </a:solidFill>
              </a:rPr>
              <a:t>指令对操作数的要求及对标志位的影响与</a:t>
            </a:r>
            <a:r>
              <a:rPr lang="en-US" altLang="zh-CN" dirty="0" smtClean="0">
                <a:solidFill>
                  <a:srgbClr val="FF0000"/>
                </a:solidFill>
              </a:rPr>
              <a:t>SUB</a:t>
            </a:r>
            <a:r>
              <a:rPr lang="zh-CN" altLang="en-US" dirty="0" smtClean="0">
                <a:solidFill>
                  <a:srgbClr val="FF0000"/>
                </a:solidFill>
              </a:rPr>
              <a:t>指令相同</a:t>
            </a:r>
          </a:p>
        </p:txBody>
      </p:sp>
      <p:graphicFrame>
        <p:nvGraphicFramePr>
          <p:cNvPr id="78850" name="Object 4"/>
          <p:cNvGraphicFramePr>
            <a:graphicFrameLocks noChangeAspect="1"/>
          </p:cNvGraphicFramePr>
          <p:nvPr/>
        </p:nvGraphicFramePr>
        <p:xfrm>
          <a:off x="7308850" y="404813"/>
          <a:ext cx="1360488" cy="1079500"/>
        </p:xfrm>
        <a:graphic>
          <a:graphicData uri="http://schemas.openxmlformats.org/presentationml/2006/ole">
            <p:oleObj spid="_x0000_s78850" name="剪辑" r:id="rId4" imgW="4602960" imgH="3652200" progId="">
              <p:embed/>
            </p:oleObj>
          </a:graphicData>
        </a:graphic>
      </p:graphicFrame>
    </p:spTree>
  </p:cSld>
  <p:clrMapOvr>
    <a:masterClrMapping/>
  </p:clrMapOvr>
  <p:transition spd="slow">
    <p:zoom/>
  </p:transition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1A25EA-8F04-4864-A4C2-83F6054DD1DC}" type="slidenum">
              <a:rPr lang="zh-CN" altLang="en-US" smtClean="0"/>
              <a:pPr>
                <a:defRPr/>
              </a:pPr>
              <a:t>107</a:t>
            </a:fld>
            <a:endParaRPr lang="en-US" altLang="zh-CN" smtClean="0"/>
          </a:p>
        </p:txBody>
      </p:sp>
      <p:sp>
        <p:nvSpPr>
          <p:cNvPr id="798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b="1" smtClean="0"/>
              <a:t>CMP</a:t>
            </a:r>
            <a:r>
              <a:rPr lang="zh-CN" altLang="en-US" smtClean="0"/>
              <a:t>指令</a:t>
            </a:r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450" y="2060575"/>
            <a:ext cx="5257800" cy="3024188"/>
          </a:xfrm>
        </p:spPr>
        <p:txBody>
          <a:bodyPr/>
          <a:lstStyle/>
          <a:p>
            <a:pPr eaLnBrk="1" hangingPunct="1">
              <a:lnSpc>
                <a:spcPct val="115000"/>
              </a:lnSpc>
              <a:spcAft>
                <a:spcPct val="20000"/>
              </a:spcAft>
            </a:pPr>
            <a:r>
              <a:rPr lang="zh-CN" altLang="en-US" smtClean="0"/>
              <a:t>两个无符号数的比较：</a:t>
            </a:r>
          </a:p>
          <a:p>
            <a:pPr eaLnBrk="1" hangingPunct="1">
              <a:lnSpc>
                <a:spcPct val="115000"/>
              </a:lnSpc>
              <a:buFont typeface="Wingdings" pitchFamily="2" charset="2"/>
              <a:buNone/>
            </a:pPr>
            <a:r>
              <a:rPr lang="zh-CN" altLang="en-US" smtClean="0"/>
              <a:t>       </a:t>
            </a:r>
            <a:r>
              <a:rPr lang="en-US" altLang="zh-CN" smtClean="0"/>
              <a:t>CMP  AX，BX</a:t>
            </a:r>
          </a:p>
          <a:p>
            <a:pPr eaLnBrk="1" hangingPunct="1">
              <a:lnSpc>
                <a:spcPct val="115000"/>
              </a:lnSpc>
              <a:buFont typeface="Wingdings" pitchFamily="2" charset="2"/>
              <a:buNone/>
            </a:pPr>
            <a:r>
              <a:rPr lang="en-US" altLang="zh-CN" smtClean="0"/>
              <a:t>   </a:t>
            </a:r>
            <a:r>
              <a:rPr lang="zh-CN" altLang="en-US" smtClean="0"/>
              <a:t>若  </a:t>
            </a:r>
            <a:r>
              <a:rPr lang="en-US" altLang="zh-CN" smtClean="0"/>
              <a:t>AX </a:t>
            </a:r>
            <a:r>
              <a:rPr lang="en-US" altLang="zh-CN" smtClean="0">
                <a:cs typeface="Arial" charset="0"/>
              </a:rPr>
              <a:t>&gt; BX</a:t>
            </a:r>
            <a:endParaRPr lang="en-US" altLang="zh-CN" smtClean="0"/>
          </a:p>
          <a:p>
            <a:pPr eaLnBrk="1" hangingPunct="1">
              <a:lnSpc>
                <a:spcPct val="115000"/>
              </a:lnSpc>
              <a:buFont typeface="Wingdings" pitchFamily="2" charset="2"/>
              <a:buNone/>
            </a:pPr>
            <a:r>
              <a:rPr lang="zh-CN" altLang="en-US" smtClean="0"/>
              <a:t>   若  </a:t>
            </a:r>
            <a:r>
              <a:rPr lang="en-US" altLang="zh-CN" smtClean="0"/>
              <a:t>AX </a:t>
            </a:r>
            <a:r>
              <a:rPr lang="en-US" altLang="zh-CN" smtClean="0">
                <a:cs typeface="Arial" charset="0"/>
              </a:rPr>
              <a:t>&lt; BX</a:t>
            </a:r>
          </a:p>
          <a:p>
            <a:pPr eaLnBrk="1" hangingPunct="1">
              <a:lnSpc>
                <a:spcPct val="105000"/>
              </a:lnSpc>
              <a:spcBef>
                <a:spcPct val="35000"/>
              </a:spcBef>
            </a:pPr>
            <a:endParaRPr lang="zh-CN" altLang="en-US" smtClean="0">
              <a:solidFill>
                <a:schemeClr val="tx1"/>
              </a:solidFill>
              <a:cs typeface="Arial" charset="0"/>
            </a:endParaRPr>
          </a:p>
        </p:txBody>
      </p:sp>
      <p:graphicFrame>
        <p:nvGraphicFramePr>
          <p:cNvPr id="79874" name="Object 5"/>
          <p:cNvGraphicFramePr>
            <a:graphicFrameLocks noChangeAspect="1"/>
          </p:cNvGraphicFramePr>
          <p:nvPr/>
        </p:nvGraphicFramePr>
        <p:xfrm>
          <a:off x="7235825" y="404813"/>
          <a:ext cx="1433513" cy="1079500"/>
        </p:xfrm>
        <a:graphic>
          <a:graphicData uri="http://schemas.openxmlformats.org/presentationml/2006/ole">
            <p:oleObj spid="_x0000_s79874" name="剪辑" r:id="rId4" imgW="4602960" imgH="3652200" progId="">
              <p:embed/>
            </p:oleObj>
          </a:graphicData>
        </a:graphic>
      </p:graphicFrame>
      <p:sp>
        <p:nvSpPr>
          <p:cNvPr id="164870" name="Text Box 6"/>
          <p:cNvSpPr txBox="1">
            <a:spLocks noChangeArrowheads="1"/>
          </p:cNvSpPr>
          <p:nvPr/>
        </p:nvSpPr>
        <p:spPr bwMode="auto">
          <a:xfrm>
            <a:off x="5219700" y="3413125"/>
            <a:ext cx="1152525" cy="519113"/>
          </a:xfrm>
          <a:prstGeom prst="rect">
            <a:avLst/>
          </a:prstGeom>
          <a:noFill/>
          <a:ln w="22225">
            <a:noFill/>
            <a:miter lim="800000"/>
            <a:headEnd/>
            <a:tailEnd type="none" w="lg" len="lg"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/>
              <a:t>CF=0</a:t>
            </a:r>
            <a:endParaRPr lang="zh-CN" altLang="en-US" sz="2800" b="1"/>
          </a:p>
        </p:txBody>
      </p:sp>
      <p:sp>
        <p:nvSpPr>
          <p:cNvPr id="164871" name="Text Box 7"/>
          <p:cNvSpPr txBox="1">
            <a:spLocks noChangeArrowheads="1"/>
          </p:cNvSpPr>
          <p:nvPr/>
        </p:nvSpPr>
        <p:spPr bwMode="auto">
          <a:xfrm>
            <a:off x="5219700" y="3989388"/>
            <a:ext cx="1296988" cy="519112"/>
          </a:xfrm>
          <a:prstGeom prst="rect">
            <a:avLst/>
          </a:prstGeom>
          <a:noFill/>
          <a:ln w="22225">
            <a:noFill/>
            <a:miter lim="800000"/>
            <a:headEnd/>
            <a:tailEnd type="none" w="lg" len="lg"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/>
              <a:t>CF=1</a:t>
            </a:r>
            <a:endParaRPr lang="zh-CN" altLang="en-US" sz="2800" b="1"/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4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4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4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4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4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4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870" grpId="0"/>
      <p:bldP spid="164871" grpId="0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8F4924-6461-4C05-A39D-A2FC6B1A61DC}" type="slidenum">
              <a:rPr lang="zh-CN" altLang="en-US" smtClean="0"/>
              <a:pPr>
                <a:defRPr/>
              </a:pPr>
              <a:t>108</a:t>
            </a:fld>
            <a:endParaRPr lang="en-US" altLang="zh-CN" smtClean="0"/>
          </a:p>
        </p:txBody>
      </p:sp>
      <p:sp>
        <p:nvSpPr>
          <p:cNvPr id="148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/>
              <a:t>CMP</a:t>
            </a:r>
            <a:r>
              <a:rPr lang="zh-CN" altLang="en-US" sz="4800" smtClean="0"/>
              <a:t>指令</a:t>
            </a:r>
          </a:p>
        </p:txBody>
      </p:sp>
      <p:sp>
        <p:nvSpPr>
          <p:cNvPr id="198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2017713"/>
            <a:ext cx="8281987" cy="4114800"/>
          </a:xfrm>
        </p:spPr>
        <p:txBody>
          <a:bodyPr/>
          <a:lstStyle/>
          <a:p>
            <a:pPr eaLnBrk="1" hangingPunct="1">
              <a:lnSpc>
                <a:spcPct val="115000"/>
              </a:lnSpc>
              <a:spcBef>
                <a:spcPct val="35000"/>
              </a:spcBef>
              <a:spcAft>
                <a:spcPct val="30000"/>
              </a:spcAft>
            </a:pPr>
            <a:r>
              <a:rPr lang="zh-CN" altLang="en-US" smtClean="0"/>
              <a:t>两个带符号数的比较</a:t>
            </a:r>
          </a:p>
          <a:p>
            <a:pPr eaLnBrk="1" hangingPunct="1">
              <a:lnSpc>
                <a:spcPct val="115000"/>
              </a:lnSpc>
              <a:buFont typeface="Wingdings" pitchFamily="2" charset="2"/>
              <a:buNone/>
            </a:pPr>
            <a:r>
              <a:rPr lang="en-US" altLang="zh-CN" smtClean="0"/>
              <a:t>       CMP  AX，BX</a:t>
            </a:r>
          </a:p>
          <a:p>
            <a:pPr eaLnBrk="1" hangingPunct="1">
              <a:lnSpc>
                <a:spcPct val="115000"/>
              </a:lnSpc>
              <a:spcBef>
                <a:spcPct val="50000"/>
              </a:spcBef>
              <a:spcAft>
                <a:spcPct val="25000"/>
              </a:spcAft>
              <a:buFont typeface="Wingdings" pitchFamily="2" charset="2"/>
              <a:buNone/>
            </a:pPr>
            <a:r>
              <a:rPr lang="zh-CN" altLang="en-US" smtClean="0"/>
              <a:t>  </a:t>
            </a:r>
            <a:r>
              <a:rPr lang="zh-CN" altLang="en-US" u="sng" smtClean="0">
                <a:solidFill>
                  <a:srgbClr val="FF0000"/>
                </a:solidFill>
              </a:rPr>
              <a:t>两个数的大小由</a:t>
            </a:r>
            <a:r>
              <a:rPr lang="en-US" altLang="zh-CN" u="sng" smtClean="0">
                <a:solidFill>
                  <a:srgbClr val="FF0000"/>
                </a:solidFill>
              </a:rPr>
              <a:t>OF</a:t>
            </a:r>
            <a:r>
              <a:rPr lang="zh-CN" altLang="en-US" u="sng" smtClean="0">
                <a:solidFill>
                  <a:srgbClr val="FF0000"/>
                </a:solidFill>
              </a:rPr>
              <a:t>和</a:t>
            </a:r>
            <a:r>
              <a:rPr lang="en-US" altLang="zh-CN" u="sng" smtClean="0">
                <a:solidFill>
                  <a:srgbClr val="FF0000"/>
                </a:solidFill>
              </a:rPr>
              <a:t>SF</a:t>
            </a:r>
            <a:r>
              <a:rPr lang="zh-CN" altLang="en-US" u="sng" smtClean="0">
                <a:solidFill>
                  <a:srgbClr val="FF0000"/>
                </a:solidFill>
              </a:rPr>
              <a:t>共同决定</a:t>
            </a:r>
          </a:p>
          <a:p>
            <a:pPr eaLnBrk="1" hangingPunct="1">
              <a:lnSpc>
                <a:spcPct val="115000"/>
              </a:lnSpc>
              <a:buFont typeface="Wingdings" pitchFamily="2" charset="2"/>
              <a:buNone/>
            </a:pPr>
            <a:r>
              <a:rPr lang="en-US" altLang="zh-CN" smtClean="0"/>
              <a:t>        </a:t>
            </a:r>
            <a:r>
              <a:rPr lang="en-US" altLang="zh-CN" smtClean="0">
                <a:solidFill>
                  <a:schemeClr val="tx1"/>
                </a:solidFill>
              </a:rPr>
              <a:t>OF</a:t>
            </a:r>
            <a:r>
              <a:rPr lang="zh-CN" altLang="en-US" smtClean="0">
                <a:solidFill>
                  <a:schemeClr val="tx1"/>
                </a:solidFill>
              </a:rPr>
              <a:t>和</a:t>
            </a:r>
            <a:r>
              <a:rPr lang="en-US" altLang="zh-CN" smtClean="0">
                <a:solidFill>
                  <a:schemeClr val="tx1"/>
                </a:solidFill>
              </a:rPr>
              <a:t>SF</a:t>
            </a:r>
            <a:r>
              <a:rPr lang="zh-CN" altLang="en-US" smtClean="0">
                <a:solidFill>
                  <a:schemeClr val="tx1"/>
                </a:solidFill>
              </a:rPr>
              <a:t>状态相同        </a:t>
            </a:r>
            <a:r>
              <a:rPr lang="en-US" altLang="zh-CN" smtClean="0">
                <a:solidFill>
                  <a:schemeClr val="tx1"/>
                </a:solidFill>
              </a:rPr>
              <a:t>AX </a:t>
            </a:r>
            <a:r>
              <a:rPr lang="en-US" altLang="zh-CN" smtClean="0">
                <a:solidFill>
                  <a:schemeClr val="tx1"/>
                </a:solidFill>
                <a:cs typeface="Arial" charset="0"/>
              </a:rPr>
              <a:t>&gt; BX,</a:t>
            </a:r>
            <a:r>
              <a:rPr lang="zh-CN" altLang="en-US" smtClean="0">
                <a:solidFill>
                  <a:schemeClr val="tx1"/>
                </a:solidFill>
                <a:cs typeface="Arial" charset="0"/>
              </a:rPr>
              <a:t>也可能相等</a:t>
            </a:r>
            <a:r>
              <a:rPr lang="zh-CN" altLang="en-US" smtClean="0">
                <a:solidFill>
                  <a:schemeClr val="tx1"/>
                </a:solidFill>
              </a:rPr>
              <a:t> </a:t>
            </a:r>
          </a:p>
          <a:p>
            <a:pPr eaLnBrk="1" hangingPunct="1">
              <a:lnSpc>
                <a:spcPct val="115000"/>
              </a:lnSpc>
              <a:buFont typeface="Wingdings" pitchFamily="2" charset="2"/>
              <a:buNone/>
            </a:pPr>
            <a:r>
              <a:rPr lang="en-US" altLang="zh-CN" smtClean="0">
                <a:solidFill>
                  <a:schemeClr val="tx1"/>
                </a:solidFill>
              </a:rPr>
              <a:t>        OF</a:t>
            </a:r>
            <a:r>
              <a:rPr lang="zh-CN" altLang="en-US" smtClean="0">
                <a:solidFill>
                  <a:schemeClr val="tx1"/>
                </a:solidFill>
              </a:rPr>
              <a:t>和</a:t>
            </a:r>
            <a:r>
              <a:rPr lang="en-US" altLang="zh-CN" smtClean="0">
                <a:solidFill>
                  <a:schemeClr val="tx1"/>
                </a:solidFill>
              </a:rPr>
              <a:t>SF</a:t>
            </a:r>
            <a:r>
              <a:rPr lang="zh-CN" altLang="en-US" smtClean="0">
                <a:solidFill>
                  <a:schemeClr val="tx1"/>
                </a:solidFill>
              </a:rPr>
              <a:t>状态不同        </a:t>
            </a:r>
            <a:r>
              <a:rPr lang="en-US" altLang="zh-CN" smtClean="0">
                <a:solidFill>
                  <a:schemeClr val="tx1"/>
                </a:solidFill>
              </a:rPr>
              <a:t>AX </a:t>
            </a:r>
            <a:r>
              <a:rPr lang="en-US" altLang="zh-CN" smtClean="0">
                <a:solidFill>
                  <a:schemeClr val="tx1"/>
                </a:solidFill>
                <a:cs typeface="Arial" charset="0"/>
              </a:rPr>
              <a:t>&lt; BX</a:t>
            </a:r>
            <a:endParaRPr lang="zh-CN" altLang="en-US" smtClean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198660" name="AutoShape 4"/>
          <p:cNvSpPr>
            <a:spLocks/>
          </p:cNvSpPr>
          <p:nvPr/>
        </p:nvSpPr>
        <p:spPr bwMode="auto">
          <a:xfrm>
            <a:off x="1042988" y="4365625"/>
            <a:ext cx="296862" cy="719138"/>
          </a:xfrm>
          <a:prstGeom prst="leftBrace">
            <a:avLst>
              <a:gd name="adj1" fmla="val 29081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8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8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8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8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98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98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660" grpId="0" animBg="1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DA7CA5-A6CA-4822-85D7-0AE5FEFB828D}" type="slidenum">
              <a:rPr lang="zh-CN" altLang="en-US" smtClean="0"/>
              <a:pPr>
                <a:defRPr/>
              </a:pPr>
              <a:t>109</a:t>
            </a:fld>
            <a:endParaRPr lang="en-US" altLang="zh-CN" smtClean="0"/>
          </a:p>
        </p:txBody>
      </p:sp>
      <p:sp>
        <p:nvSpPr>
          <p:cNvPr id="809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程序功能</a:t>
            </a:r>
          </a:p>
        </p:txBody>
      </p:sp>
      <p:sp>
        <p:nvSpPr>
          <p:cNvPr id="80901" name="Rectangle 4"/>
          <p:cNvSpPr>
            <a:spLocks noChangeArrowheads="1"/>
          </p:cNvSpPr>
          <p:nvPr/>
        </p:nvSpPr>
        <p:spPr bwMode="auto">
          <a:xfrm>
            <a:off x="5778500" y="2600325"/>
            <a:ext cx="1600200" cy="3352800"/>
          </a:xfrm>
          <a:prstGeom prst="rect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0902" name="Line 5"/>
          <p:cNvSpPr>
            <a:spLocks noChangeShapeType="1"/>
          </p:cNvSpPr>
          <p:nvPr/>
        </p:nvSpPr>
        <p:spPr bwMode="auto">
          <a:xfrm>
            <a:off x="5778500" y="3003550"/>
            <a:ext cx="1600200" cy="0"/>
          </a:xfrm>
          <a:prstGeom prst="line">
            <a:avLst/>
          </a:prstGeom>
          <a:noFill/>
          <a:ln w="25400" cap="sq">
            <a:solidFill>
              <a:schemeClr val="accent1"/>
            </a:solidFill>
            <a:round/>
            <a:headEnd type="none" w="sm" len="sm"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0903" name="Line 6"/>
          <p:cNvSpPr>
            <a:spLocks noChangeShapeType="1"/>
          </p:cNvSpPr>
          <p:nvPr/>
        </p:nvSpPr>
        <p:spPr bwMode="auto">
          <a:xfrm>
            <a:off x="5778500" y="3384550"/>
            <a:ext cx="1600200" cy="0"/>
          </a:xfrm>
          <a:prstGeom prst="line">
            <a:avLst/>
          </a:prstGeom>
          <a:noFill/>
          <a:ln w="25400" cap="sq">
            <a:solidFill>
              <a:schemeClr val="accent1"/>
            </a:solidFill>
            <a:round/>
            <a:headEnd type="none" w="sm" len="sm"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0904" name="Line 7"/>
          <p:cNvSpPr>
            <a:spLocks noChangeShapeType="1"/>
          </p:cNvSpPr>
          <p:nvPr/>
        </p:nvSpPr>
        <p:spPr bwMode="auto">
          <a:xfrm>
            <a:off x="5778500" y="3765550"/>
            <a:ext cx="1600200" cy="0"/>
          </a:xfrm>
          <a:prstGeom prst="line">
            <a:avLst/>
          </a:prstGeom>
          <a:noFill/>
          <a:ln w="25400" cap="sq">
            <a:solidFill>
              <a:schemeClr val="accent1"/>
            </a:solidFill>
            <a:round/>
            <a:headEnd type="none" w="sm" len="sm"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0905" name="Line 8"/>
          <p:cNvSpPr>
            <a:spLocks noChangeShapeType="1"/>
          </p:cNvSpPr>
          <p:nvPr/>
        </p:nvSpPr>
        <p:spPr bwMode="auto">
          <a:xfrm>
            <a:off x="5778500" y="4832350"/>
            <a:ext cx="1600200" cy="0"/>
          </a:xfrm>
          <a:prstGeom prst="line">
            <a:avLst/>
          </a:prstGeom>
          <a:noFill/>
          <a:ln w="25400" cap="sq">
            <a:solidFill>
              <a:schemeClr val="accent1"/>
            </a:solidFill>
            <a:round/>
            <a:headEnd type="none" w="sm" len="sm"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0906" name="Line 9"/>
          <p:cNvSpPr>
            <a:spLocks noChangeShapeType="1"/>
          </p:cNvSpPr>
          <p:nvPr/>
        </p:nvSpPr>
        <p:spPr bwMode="auto">
          <a:xfrm>
            <a:off x="5778500" y="5213350"/>
            <a:ext cx="1600200" cy="0"/>
          </a:xfrm>
          <a:prstGeom prst="line">
            <a:avLst/>
          </a:prstGeom>
          <a:noFill/>
          <a:ln w="25400" cap="sq">
            <a:solidFill>
              <a:schemeClr val="accent1"/>
            </a:solidFill>
            <a:round/>
            <a:headEnd type="none" w="sm" len="sm"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0907" name="Line 10"/>
          <p:cNvSpPr>
            <a:spLocks noChangeShapeType="1"/>
          </p:cNvSpPr>
          <p:nvPr/>
        </p:nvSpPr>
        <p:spPr bwMode="auto">
          <a:xfrm>
            <a:off x="5778500" y="5953125"/>
            <a:ext cx="1600200" cy="0"/>
          </a:xfrm>
          <a:prstGeom prst="line">
            <a:avLst/>
          </a:prstGeom>
          <a:noFill/>
          <a:ln w="25400" cap="sq">
            <a:solidFill>
              <a:schemeClr val="accent1"/>
            </a:solidFill>
            <a:round/>
            <a:headEnd type="none" w="sm" len="sm"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0908" name="Line 11"/>
          <p:cNvSpPr>
            <a:spLocks noChangeShapeType="1"/>
          </p:cNvSpPr>
          <p:nvPr/>
        </p:nvSpPr>
        <p:spPr bwMode="auto">
          <a:xfrm flipH="1">
            <a:off x="5778500" y="2111375"/>
            <a:ext cx="17463" cy="4473575"/>
          </a:xfrm>
          <a:prstGeom prst="line">
            <a:avLst/>
          </a:prstGeom>
          <a:noFill/>
          <a:ln w="25400" cap="sq">
            <a:solidFill>
              <a:schemeClr val="accent1"/>
            </a:solidFill>
            <a:round/>
            <a:headEnd type="none" w="sm" len="sm"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0909" name="Line 12"/>
          <p:cNvSpPr>
            <a:spLocks noChangeShapeType="1"/>
          </p:cNvSpPr>
          <p:nvPr/>
        </p:nvSpPr>
        <p:spPr bwMode="auto">
          <a:xfrm flipH="1">
            <a:off x="7378700" y="2182813"/>
            <a:ext cx="1588" cy="4402137"/>
          </a:xfrm>
          <a:prstGeom prst="line">
            <a:avLst/>
          </a:prstGeom>
          <a:noFill/>
          <a:ln w="25400" cap="sq">
            <a:solidFill>
              <a:schemeClr val="accent1"/>
            </a:solidFill>
            <a:round/>
            <a:headEnd type="none" w="sm" len="sm"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0910" name="Freeform 13"/>
          <p:cNvSpPr>
            <a:spLocks/>
          </p:cNvSpPr>
          <p:nvPr/>
        </p:nvSpPr>
        <p:spPr bwMode="auto">
          <a:xfrm>
            <a:off x="5748338" y="6402388"/>
            <a:ext cx="1631950" cy="388937"/>
          </a:xfrm>
          <a:custGeom>
            <a:avLst/>
            <a:gdLst>
              <a:gd name="T0" fmla="*/ 0 w 1028"/>
              <a:gd name="T1" fmla="*/ 2147483647 h 245"/>
              <a:gd name="T2" fmla="*/ 2147483647 w 1028"/>
              <a:gd name="T3" fmla="*/ 2147483647 h 245"/>
              <a:gd name="T4" fmla="*/ 2147483647 w 1028"/>
              <a:gd name="T5" fmla="*/ 2147483647 h 245"/>
              <a:gd name="T6" fmla="*/ 2147483647 w 1028"/>
              <a:gd name="T7" fmla="*/ 2147483647 h 245"/>
              <a:gd name="T8" fmla="*/ 2147483647 w 1028"/>
              <a:gd name="T9" fmla="*/ 2147483647 h 245"/>
              <a:gd name="T10" fmla="*/ 2147483647 w 1028"/>
              <a:gd name="T11" fmla="*/ 2147483647 h 245"/>
              <a:gd name="T12" fmla="*/ 2147483647 w 1028"/>
              <a:gd name="T13" fmla="*/ 0 h 245"/>
              <a:gd name="T14" fmla="*/ 2147483647 w 1028"/>
              <a:gd name="T15" fmla="*/ 2147483647 h 245"/>
              <a:gd name="T16" fmla="*/ 2147483647 w 1028"/>
              <a:gd name="T17" fmla="*/ 2147483647 h 245"/>
              <a:gd name="T18" fmla="*/ 2147483647 w 1028"/>
              <a:gd name="T19" fmla="*/ 2147483647 h 245"/>
              <a:gd name="T20" fmla="*/ 2147483647 w 1028"/>
              <a:gd name="T21" fmla="*/ 2147483647 h 245"/>
              <a:gd name="T22" fmla="*/ 2147483647 w 1028"/>
              <a:gd name="T23" fmla="*/ 2147483647 h 245"/>
              <a:gd name="T24" fmla="*/ 2147483647 w 1028"/>
              <a:gd name="T25" fmla="*/ 2147483647 h 245"/>
              <a:gd name="T26" fmla="*/ 2147483647 w 1028"/>
              <a:gd name="T27" fmla="*/ 2147483647 h 245"/>
              <a:gd name="T28" fmla="*/ 2147483647 w 1028"/>
              <a:gd name="T29" fmla="*/ 2147483647 h 245"/>
              <a:gd name="T30" fmla="*/ 2147483647 w 1028"/>
              <a:gd name="T31" fmla="*/ 2147483647 h 245"/>
              <a:gd name="T32" fmla="*/ 2147483647 w 1028"/>
              <a:gd name="T33" fmla="*/ 2147483647 h 245"/>
              <a:gd name="T34" fmla="*/ 2147483647 w 1028"/>
              <a:gd name="T35" fmla="*/ 2147483647 h 245"/>
              <a:gd name="T36" fmla="*/ 2147483647 w 1028"/>
              <a:gd name="T37" fmla="*/ 2147483647 h 245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1028"/>
              <a:gd name="T58" fmla="*/ 0 h 245"/>
              <a:gd name="T59" fmla="*/ 1028 w 1028"/>
              <a:gd name="T60" fmla="*/ 245 h 245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1028" h="245">
                <a:moveTo>
                  <a:pt x="0" y="140"/>
                </a:moveTo>
                <a:cubicBezTo>
                  <a:pt x="14" y="125"/>
                  <a:pt x="32" y="100"/>
                  <a:pt x="49" y="90"/>
                </a:cubicBezTo>
                <a:cubicBezTo>
                  <a:pt x="56" y="85"/>
                  <a:pt x="66" y="86"/>
                  <a:pt x="74" y="82"/>
                </a:cubicBezTo>
                <a:cubicBezTo>
                  <a:pt x="83" y="78"/>
                  <a:pt x="91" y="71"/>
                  <a:pt x="99" y="66"/>
                </a:cubicBezTo>
                <a:cubicBezTo>
                  <a:pt x="102" y="58"/>
                  <a:pt x="101" y="47"/>
                  <a:pt x="107" y="41"/>
                </a:cubicBezTo>
                <a:cubicBezTo>
                  <a:pt x="113" y="35"/>
                  <a:pt x="124" y="37"/>
                  <a:pt x="131" y="33"/>
                </a:cubicBezTo>
                <a:cubicBezTo>
                  <a:pt x="146" y="24"/>
                  <a:pt x="158" y="10"/>
                  <a:pt x="173" y="0"/>
                </a:cubicBezTo>
                <a:cubicBezTo>
                  <a:pt x="275" y="5"/>
                  <a:pt x="342" y="13"/>
                  <a:pt x="436" y="24"/>
                </a:cubicBezTo>
                <a:cubicBezTo>
                  <a:pt x="455" y="29"/>
                  <a:pt x="478" y="28"/>
                  <a:pt x="494" y="41"/>
                </a:cubicBezTo>
                <a:cubicBezTo>
                  <a:pt x="547" y="84"/>
                  <a:pt x="472" y="54"/>
                  <a:pt x="535" y="74"/>
                </a:cubicBezTo>
                <a:cubicBezTo>
                  <a:pt x="617" y="129"/>
                  <a:pt x="492" y="49"/>
                  <a:pt x="592" y="99"/>
                </a:cubicBezTo>
                <a:cubicBezTo>
                  <a:pt x="599" y="102"/>
                  <a:pt x="602" y="111"/>
                  <a:pt x="609" y="115"/>
                </a:cubicBezTo>
                <a:cubicBezTo>
                  <a:pt x="616" y="119"/>
                  <a:pt x="625" y="120"/>
                  <a:pt x="633" y="123"/>
                </a:cubicBezTo>
                <a:cubicBezTo>
                  <a:pt x="639" y="129"/>
                  <a:pt x="646" y="133"/>
                  <a:pt x="650" y="140"/>
                </a:cubicBezTo>
                <a:cubicBezTo>
                  <a:pt x="654" y="147"/>
                  <a:pt x="652" y="158"/>
                  <a:pt x="658" y="164"/>
                </a:cubicBezTo>
                <a:cubicBezTo>
                  <a:pt x="665" y="171"/>
                  <a:pt x="720" y="193"/>
                  <a:pt x="732" y="197"/>
                </a:cubicBezTo>
                <a:cubicBezTo>
                  <a:pt x="802" y="245"/>
                  <a:pt x="909" y="214"/>
                  <a:pt x="987" y="197"/>
                </a:cubicBezTo>
                <a:cubicBezTo>
                  <a:pt x="1008" y="178"/>
                  <a:pt x="1019" y="167"/>
                  <a:pt x="1028" y="140"/>
                </a:cubicBezTo>
                <a:cubicBezTo>
                  <a:pt x="1019" y="104"/>
                  <a:pt x="1020" y="96"/>
                  <a:pt x="1020" y="115"/>
                </a:cubicBezTo>
              </a:path>
            </a:pathLst>
          </a:custGeom>
          <a:noFill/>
          <a:ln w="25400" cap="sq">
            <a:solidFill>
              <a:schemeClr val="accent1"/>
            </a:solidFill>
            <a:round/>
            <a:headEnd type="none" w="sm" len="sm"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0911" name="Freeform 14"/>
          <p:cNvSpPr>
            <a:spLocks/>
          </p:cNvSpPr>
          <p:nvPr/>
        </p:nvSpPr>
        <p:spPr bwMode="auto">
          <a:xfrm>
            <a:off x="5773738" y="1916113"/>
            <a:ext cx="1606550" cy="339725"/>
          </a:xfrm>
          <a:custGeom>
            <a:avLst/>
            <a:gdLst>
              <a:gd name="T0" fmla="*/ 0 w 1012"/>
              <a:gd name="T1" fmla="*/ 2147483647 h 214"/>
              <a:gd name="T2" fmla="*/ 2147483647 w 1012"/>
              <a:gd name="T3" fmla="*/ 2147483647 h 214"/>
              <a:gd name="T4" fmla="*/ 2147483647 w 1012"/>
              <a:gd name="T5" fmla="*/ 2147483647 h 214"/>
              <a:gd name="T6" fmla="*/ 2147483647 w 1012"/>
              <a:gd name="T7" fmla="*/ 0 h 214"/>
              <a:gd name="T8" fmla="*/ 2147483647 w 1012"/>
              <a:gd name="T9" fmla="*/ 2147483647 h 214"/>
              <a:gd name="T10" fmla="*/ 2147483647 w 1012"/>
              <a:gd name="T11" fmla="*/ 2147483647 h 214"/>
              <a:gd name="T12" fmla="*/ 2147483647 w 1012"/>
              <a:gd name="T13" fmla="*/ 2147483647 h 214"/>
              <a:gd name="T14" fmla="*/ 2147483647 w 1012"/>
              <a:gd name="T15" fmla="*/ 2147483647 h 214"/>
              <a:gd name="T16" fmla="*/ 2147483647 w 1012"/>
              <a:gd name="T17" fmla="*/ 2147483647 h 214"/>
              <a:gd name="T18" fmla="*/ 2147483647 w 1012"/>
              <a:gd name="T19" fmla="*/ 2147483647 h 214"/>
              <a:gd name="T20" fmla="*/ 2147483647 w 1012"/>
              <a:gd name="T21" fmla="*/ 2147483647 h 214"/>
              <a:gd name="T22" fmla="*/ 2147483647 w 1012"/>
              <a:gd name="T23" fmla="*/ 2147483647 h 214"/>
              <a:gd name="T24" fmla="*/ 2147483647 w 1012"/>
              <a:gd name="T25" fmla="*/ 2147483647 h 214"/>
              <a:gd name="T26" fmla="*/ 2147483647 w 1012"/>
              <a:gd name="T27" fmla="*/ 2147483647 h 214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012"/>
              <a:gd name="T43" fmla="*/ 0 h 214"/>
              <a:gd name="T44" fmla="*/ 1012 w 1012"/>
              <a:gd name="T45" fmla="*/ 214 h 214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012" h="214">
                <a:moveTo>
                  <a:pt x="0" y="115"/>
                </a:moveTo>
                <a:cubicBezTo>
                  <a:pt x="29" y="88"/>
                  <a:pt x="10" y="79"/>
                  <a:pt x="50" y="66"/>
                </a:cubicBezTo>
                <a:cubicBezTo>
                  <a:pt x="72" y="51"/>
                  <a:pt x="91" y="29"/>
                  <a:pt x="115" y="17"/>
                </a:cubicBezTo>
                <a:cubicBezTo>
                  <a:pt x="131" y="9"/>
                  <a:pt x="148" y="6"/>
                  <a:pt x="165" y="0"/>
                </a:cubicBezTo>
                <a:cubicBezTo>
                  <a:pt x="229" y="8"/>
                  <a:pt x="292" y="13"/>
                  <a:pt x="354" y="33"/>
                </a:cubicBezTo>
                <a:cubicBezTo>
                  <a:pt x="394" y="73"/>
                  <a:pt x="449" y="81"/>
                  <a:pt x="502" y="99"/>
                </a:cubicBezTo>
                <a:cubicBezTo>
                  <a:pt x="525" y="121"/>
                  <a:pt x="529" y="158"/>
                  <a:pt x="560" y="173"/>
                </a:cubicBezTo>
                <a:cubicBezTo>
                  <a:pt x="578" y="182"/>
                  <a:pt x="598" y="185"/>
                  <a:pt x="617" y="190"/>
                </a:cubicBezTo>
                <a:cubicBezTo>
                  <a:pt x="631" y="194"/>
                  <a:pt x="645" y="194"/>
                  <a:pt x="659" y="198"/>
                </a:cubicBezTo>
                <a:cubicBezTo>
                  <a:pt x="676" y="202"/>
                  <a:pt x="708" y="214"/>
                  <a:pt x="708" y="214"/>
                </a:cubicBezTo>
                <a:cubicBezTo>
                  <a:pt x="774" y="208"/>
                  <a:pt x="831" y="196"/>
                  <a:pt x="897" y="190"/>
                </a:cubicBezTo>
                <a:cubicBezTo>
                  <a:pt x="930" y="178"/>
                  <a:pt x="963" y="176"/>
                  <a:pt x="996" y="165"/>
                </a:cubicBezTo>
                <a:cubicBezTo>
                  <a:pt x="1001" y="159"/>
                  <a:pt x="1012" y="156"/>
                  <a:pt x="1012" y="148"/>
                </a:cubicBezTo>
                <a:cubicBezTo>
                  <a:pt x="1012" y="108"/>
                  <a:pt x="975" y="136"/>
                  <a:pt x="1012" y="115"/>
                </a:cubicBezTo>
              </a:path>
            </a:pathLst>
          </a:custGeom>
          <a:noFill/>
          <a:ln w="25400" cap="sq">
            <a:solidFill>
              <a:schemeClr val="accent1"/>
            </a:solidFill>
            <a:round/>
            <a:headEnd type="none" w="sm" len="sm"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0912" name="Line 15"/>
          <p:cNvSpPr>
            <a:spLocks noChangeShapeType="1"/>
          </p:cNvSpPr>
          <p:nvPr/>
        </p:nvSpPr>
        <p:spPr bwMode="auto">
          <a:xfrm>
            <a:off x="5778500" y="2600325"/>
            <a:ext cx="1600200" cy="0"/>
          </a:xfrm>
          <a:prstGeom prst="line">
            <a:avLst/>
          </a:prstGeom>
          <a:noFill/>
          <a:ln w="25400" cap="sq">
            <a:solidFill>
              <a:schemeClr val="accent1"/>
            </a:solidFill>
            <a:round/>
            <a:headEnd type="none" w="sm" len="sm"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0913" name="Text Box 16"/>
          <p:cNvSpPr txBox="1">
            <a:spLocks noChangeArrowheads="1"/>
          </p:cNvSpPr>
          <p:nvPr/>
        </p:nvSpPr>
        <p:spPr bwMode="auto">
          <a:xfrm>
            <a:off x="6311900" y="2066925"/>
            <a:ext cx="609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宋体" pitchFamily="2" charset="-122"/>
              </a:rPr>
              <a:t>┇</a:t>
            </a:r>
            <a:r>
              <a:rPr lang="en-US" altLang="zh-CN"/>
              <a:t> </a:t>
            </a:r>
          </a:p>
        </p:txBody>
      </p:sp>
      <p:sp>
        <p:nvSpPr>
          <p:cNvPr id="80914" name="Text Box 17"/>
          <p:cNvSpPr txBox="1">
            <a:spLocks noChangeArrowheads="1"/>
          </p:cNvSpPr>
          <p:nvPr/>
        </p:nvSpPr>
        <p:spPr bwMode="auto">
          <a:xfrm>
            <a:off x="6311900" y="6029325"/>
            <a:ext cx="609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宋体" pitchFamily="2" charset="-122"/>
              </a:rPr>
              <a:t>┇</a:t>
            </a:r>
            <a:r>
              <a:rPr lang="en-US" altLang="zh-CN"/>
              <a:t> </a:t>
            </a:r>
          </a:p>
        </p:txBody>
      </p:sp>
      <p:sp>
        <p:nvSpPr>
          <p:cNvPr id="80915" name="Text Box 18"/>
          <p:cNvSpPr txBox="1">
            <a:spLocks noChangeArrowheads="1"/>
          </p:cNvSpPr>
          <p:nvPr/>
        </p:nvSpPr>
        <p:spPr bwMode="auto">
          <a:xfrm>
            <a:off x="6311900" y="4048125"/>
            <a:ext cx="609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bg1"/>
                </a:solidFill>
                <a:latin typeface="宋体" pitchFamily="2" charset="-122"/>
              </a:rPr>
              <a:t>┇</a:t>
            </a:r>
            <a:r>
              <a:rPr lang="en-US" altLang="zh-CN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80916" name="Text Box 19"/>
          <p:cNvSpPr txBox="1">
            <a:spLocks noChangeArrowheads="1"/>
          </p:cNvSpPr>
          <p:nvPr/>
        </p:nvSpPr>
        <p:spPr bwMode="auto">
          <a:xfrm>
            <a:off x="4762500" y="4759325"/>
            <a:ext cx="1066800" cy="457200"/>
          </a:xfrm>
          <a:prstGeom prst="rect">
            <a:avLst/>
          </a:prstGeom>
          <a:noFill/>
          <a:ln w="25400" cap="sq">
            <a:noFill/>
            <a:miter lim="800000"/>
            <a:headEnd type="none" w="sm" len="sm"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/>
              <a:t>MAX</a:t>
            </a:r>
          </a:p>
        </p:txBody>
      </p:sp>
      <p:sp>
        <p:nvSpPr>
          <p:cNvPr id="80917" name="Text Box 20"/>
          <p:cNvSpPr txBox="1">
            <a:spLocks noChangeArrowheads="1"/>
          </p:cNvSpPr>
          <p:nvPr/>
        </p:nvSpPr>
        <p:spPr bwMode="auto">
          <a:xfrm>
            <a:off x="4864100" y="2549525"/>
            <a:ext cx="1066800" cy="457200"/>
          </a:xfrm>
          <a:prstGeom prst="rect">
            <a:avLst/>
          </a:prstGeom>
          <a:noFill/>
          <a:ln w="25400" cap="sq">
            <a:noFill/>
            <a:miter lim="800000"/>
            <a:headEnd type="none" w="sm" len="sm"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/>
              <a:t>BUF</a:t>
            </a:r>
          </a:p>
        </p:txBody>
      </p:sp>
      <p:sp>
        <p:nvSpPr>
          <p:cNvPr id="80918" name="Text Box 21"/>
          <p:cNvSpPr txBox="1">
            <a:spLocks noChangeArrowheads="1"/>
          </p:cNvSpPr>
          <p:nvPr/>
        </p:nvSpPr>
        <p:spPr bwMode="auto">
          <a:xfrm>
            <a:off x="6146800" y="2574925"/>
            <a:ext cx="1066800" cy="457200"/>
          </a:xfrm>
          <a:prstGeom prst="rect">
            <a:avLst/>
          </a:prstGeom>
          <a:noFill/>
          <a:ln w="25400" cap="sq">
            <a:noFill/>
            <a:miter lim="800000"/>
            <a:headEnd type="none" w="sm" len="sm"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bg1"/>
                </a:solidFill>
              </a:rPr>
              <a:t>XXH</a:t>
            </a:r>
          </a:p>
        </p:txBody>
      </p:sp>
      <p:sp>
        <p:nvSpPr>
          <p:cNvPr id="80919" name="Text Box 22"/>
          <p:cNvSpPr txBox="1">
            <a:spLocks noChangeArrowheads="1"/>
          </p:cNvSpPr>
          <p:nvPr/>
        </p:nvSpPr>
        <p:spPr bwMode="auto">
          <a:xfrm>
            <a:off x="6159500" y="2981325"/>
            <a:ext cx="1066800" cy="457200"/>
          </a:xfrm>
          <a:prstGeom prst="rect">
            <a:avLst/>
          </a:prstGeom>
          <a:noFill/>
          <a:ln w="25400" cap="sq">
            <a:noFill/>
            <a:miter lim="800000"/>
            <a:headEnd type="none" w="sm" len="sm"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bg1"/>
                </a:solidFill>
              </a:rPr>
              <a:t>XXH</a:t>
            </a:r>
          </a:p>
        </p:txBody>
      </p:sp>
      <p:sp>
        <p:nvSpPr>
          <p:cNvPr id="80920" name="Text Box 23"/>
          <p:cNvSpPr txBox="1">
            <a:spLocks noChangeArrowheads="1"/>
          </p:cNvSpPr>
          <p:nvPr/>
        </p:nvSpPr>
        <p:spPr bwMode="auto">
          <a:xfrm>
            <a:off x="6159500" y="3362325"/>
            <a:ext cx="1066800" cy="457200"/>
          </a:xfrm>
          <a:prstGeom prst="rect">
            <a:avLst/>
          </a:prstGeom>
          <a:noFill/>
          <a:ln w="25400" cap="sq">
            <a:noFill/>
            <a:miter lim="800000"/>
            <a:headEnd type="none" w="sm" len="sm"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bg1"/>
                </a:solidFill>
              </a:rPr>
              <a:t>XXH</a:t>
            </a:r>
          </a:p>
        </p:txBody>
      </p:sp>
      <p:sp>
        <p:nvSpPr>
          <p:cNvPr id="171032" name="Text Box 24"/>
          <p:cNvSpPr txBox="1">
            <a:spLocks noChangeArrowheads="1"/>
          </p:cNvSpPr>
          <p:nvPr/>
        </p:nvSpPr>
        <p:spPr bwMode="auto">
          <a:xfrm>
            <a:off x="1331641" y="3141663"/>
            <a:ext cx="3151460" cy="1366528"/>
          </a:xfrm>
          <a:prstGeom prst="rect">
            <a:avLst/>
          </a:prstGeom>
          <a:noFill/>
          <a:ln w="25400" cap="sq">
            <a:noFill/>
            <a:miter lim="800000"/>
            <a:headEnd type="none" w="sm" len="sm"/>
            <a:tailEnd type="none" w="lg" len="lg"/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Bef>
                <a:spcPct val="50000"/>
              </a:spcBef>
            </a:pPr>
            <a:r>
              <a:rPr lang="zh-CN" altLang="en-US" b="1" dirty="0"/>
              <a:t>在20</a:t>
            </a:r>
            <a:r>
              <a:rPr lang="zh-CN" altLang="en-US" b="1" dirty="0" smtClean="0"/>
              <a:t>个无符号数</a:t>
            </a:r>
            <a:r>
              <a:rPr lang="zh-CN" altLang="en-US" b="1" dirty="0"/>
              <a:t>中找最大的数，并将其存放在</a:t>
            </a:r>
            <a:r>
              <a:rPr lang="en-US" altLang="zh-CN" b="1" dirty="0"/>
              <a:t>MAX</a:t>
            </a:r>
            <a:r>
              <a:rPr lang="zh-CN" altLang="en-US" b="1" dirty="0"/>
              <a:t>单元中。</a:t>
            </a:r>
          </a:p>
        </p:txBody>
      </p:sp>
      <p:cxnSp>
        <p:nvCxnSpPr>
          <p:cNvPr id="171034" name="AutoShape 26"/>
          <p:cNvCxnSpPr>
            <a:cxnSpLocks noChangeShapeType="1"/>
          </p:cNvCxnSpPr>
          <p:nvPr/>
        </p:nvCxnSpPr>
        <p:spPr bwMode="auto">
          <a:xfrm rot="16200000" flipH="1">
            <a:off x="3374232" y="3761581"/>
            <a:ext cx="234950" cy="2160587"/>
          </a:xfrm>
          <a:prstGeom prst="bentConnector2">
            <a:avLst/>
          </a:prstGeom>
          <a:noFill/>
          <a:ln w="25400" cap="sq">
            <a:solidFill>
              <a:srgbClr val="FF6600"/>
            </a:solidFill>
            <a:miter lim="800000"/>
            <a:headEnd type="none" w="sm" len="sm"/>
            <a:tailEnd type="triangle" w="lg" len="lg"/>
          </a:ln>
        </p:spPr>
      </p:cxnSp>
      <p:graphicFrame>
        <p:nvGraphicFramePr>
          <p:cNvPr id="80898" name="Object 27"/>
          <p:cNvGraphicFramePr>
            <a:graphicFrameLocks noChangeAspect="1"/>
          </p:cNvGraphicFramePr>
          <p:nvPr/>
        </p:nvGraphicFramePr>
        <p:xfrm>
          <a:off x="7092950" y="188913"/>
          <a:ext cx="1576388" cy="1295400"/>
        </p:xfrm>
        <a:graphic>
          <a:graphicData uri="http://schemas.openxmlformats.org/presentationml/2006/ole">
            <p:oleObj spid="_x0000_s80898" name="剪辑" r:id="rId4" imgW="4602960" imgH="3652200" progId="">
              <p:embed/>
            </p:oleObj>
          </a:graphicData>
        </a:graphic>
      </p:graphicFrame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500"/>
                                        <p:tgtEl>
                                          <p:spTgt spid="17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03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4E2BC7-0A4D-4439-9E13-E7AE821C592A}" type="slidenum">
              <a:rPr lang="zh-CN" altLang="en-US" smtClean="0"/>
              <a:pPr>
                <a:defRPr/>
              </a:pPr>
              <a:t>11</a:t>
            </a:fld>
            <a:endParaRPr lang="en-US" altLang="zh-CN" smtClean="0"/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寄存器操作数：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134225" cy="4114800"/>
          </a:xfrm>
        </p:spPr>
        <p:txBody>
          <a:bodyPr/>
          <a:lstStyle/>
          <a:p>
            <a:pPr eaLnBrk="1" hangingPunct="1">
              <a:lnSpc>
                <a:spcPct val="115000"/>
              </a:lnSpc>
            </a:pPr>
            <a:r>
              <a:rPr lang="zh-CN" altLang="en-US" smtClean="0"/>
              <a:t>参加运算的数存放在指令给出的寄存器中，可以是16位或8位。</a:t>
            </a:r>
            <a:endParaRPr lang="en-US" altLang="zh-CN" smtClean="0"/>
          </a:p>
          <a:p>
            <a:pPr eaLnBrk="1" hangingPunct="1">
              <a:lnSpc>
                <a:spcPct val="115000"/>
              </a:lnSpc>
            </a:pPr>
            <a:endParaRPr lang="zh-CN" altLang="en-US" smtClean="0"/>
          </a:p>
          <a:p>
            <a:pPr eaLnBrk="1" hangingPunct="1">
              <a:lnSpc>
                <a:spcPct val="115000"/>
              </a:lnSpc>
            </a:pPr>
            <a:r>
              <a:rPr lang="zh-CN" altLang="en-US" smtClean="0"/>
              <a:t>例：</a:t>
            </a:r>
          </a:p>
          <a:p>
            <a:pPr lvl="1" eaLnBrk="1" hangingPunct="1">
              <a:lnSpc>
                <a:spcPct val="115000"/>
              </a:lnSpc>
            </a:pPr>
            <a:r>
              <a:rPr lang="en-US" altLang="zh-CN" smtClean="0"/>
              <a:t>MOV  AX，BX</a:t>
            </a:r>
          </a:p>
          <a:p>
            <a:pPr lvl="1" eaLnBrk="1" hangingPunct="1">
              <a:lnSpc>
                <a:spcPct val="115000"/>
              </a:lnSpc>
            </a:pPr>
            <a:r>
              <a:rPr lang="en-US" altLang="zh-CN" smtClean="0"/>
              <a:t>MOV  DL，CH</a:t>
            </a:r>
          </a:p>
        </p:txBody>
      </p:sp>
      <p:graphicFrame>
        <p:nvGraphicFramePr>
          <p:cNvPr id="9218" name="Object 4"/>
          <p:cNvGraphicFramePr>
            <a:graphicFrameLocks noChangeAspect="1"/>
          </p:cNvGraphicFramePr>
          <p:nvPr/>
        </p:nvGraphicFramePr>
        <p:xfrm>
          <a:off x="7235825" y="650875"/>
          <a:ext cx="1298575" cy="977900"/>
        </p:xfrm>
        <a:graphic>
          <a:graphicData uri="http://schemas.openxmlformats.org/presentationml/2006/ole">
            <p:oleObj spid="_x0000_s9218" name="剪辑" r:id="rId4" imgW="4602960" imgH="3652200" progId="">
              <p:embed/>
            </p:oleObj>
          </a:graphicData>
        </a:graphic>
      </p:graphicFrame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9EA415-2A25-460C-A274-5172D32D4457}" type="slidenum">
              <a:rPr lang="zh-CN" altLang="en-US" smtClean="0"/>
              <a:pPr>
                <a:defRPr/>
              </a:pPr>
              <a:t>110</a:t>
            </a:fld>
            <a:endParaRPr lang="en-US" altLang="zh-CN" smtClean="0"/>
          </a:p>
        </p:txBody>
      </p:sp>
      <p:sp>
        <p:nvSpPr>
          <p:cNvPr id="819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b="1" smtClean="0"/>
              <a:t>CMP</a:t>
            </a:r>
            <a:r>
              <a:rPr lang="zh-CN" altLang="en-US" smtClean="0"/>
              <a:t>指令例</a:t>
            </a:r>
          </a:p>
        </p:txBody>
      </p:sp>
      <p:sp>
        <p:nvSpPr>
          <p:cNvPr id="819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2109788"/>
            <a:ext cx="5329237" cy="43434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mtClean="0"/>
              <a:t>           </a:t>
            </a:r>
            <a:r>
              <a:rPr lang="en-US" altLang="zh-CN" sz="2400" smtClean="0"/>
              <a:t>LEA BX，MAX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smtClean="0"/>
              <a:t>             LEA SI，BUF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smtClean="0"/>
              <a:t>             MOV CL，19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smtClean="0"/>
              <a:t>             MOV AL，[SI]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smtClean="0"/>
              <a:t>NEXT：INC   SI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smtClean="0"/>
              <a:t>             CMP AL，[SI]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smtClean="0"/>
              <a:t>             JNC  GOON</a:t>
            </a:r>
            <a:r>
              <a:rPr lang="en-US" altLang="zh-CN" smtClean="0"/>
              <a:t>       </a:t>
            </a:r>
            <a:r>
              <a:rPr lang="en-US" altLang="zh-CN" sz="2000" smtClean="0">
                <a:solidFill>
                  <a:srgbClr val="A50021"/>
                </a:solidFill>
              </a:rPr>
              <a:t>；CF=0</a:t>
            </a:r>
            <a:r>
              <a:rPr lang="zh-CN" altLang="en-US" sz="2000" smtClean="0">
                <a:solidFill>
                  <a:srgbClr val="A50021"/>
                </a:solidFill>
              </a:rPr>
              <a:t>转移</a:t>
            </a:r>
            <a:endParaRPr lang="zh-CN" altLang="en-US" smtClean="0">
              <a:solidFill>
                <a:srgbClr val="A50021"/>
              </a:solidFill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CN" smtClean="0"/>
              <a:t>           </a:t>
            </a:r>
            <a:r>
              <a:rPr lang="en-US" altLang="zh-CN" sz="2400" smtClean="0"/>
              <a:t>XCHG  [SI]，AL</a:t>
            </a:r>
          </a:p>
          <a:p>
            <a:pPr eaLnBrk="1" hangingPunct="1">
              <a:buFont typeface="Wingdings" pitchFamily="2" charset="2"/>
              <a:buNone/>
            </a:pPr>
            <a:endParaRPr lang="en-US" altLang="zh-CN" sz="2400" smtClean="0"/>
          </a:p>
        </p:txBody>
      </p:sp>
      <p:sp>
        <p:nvSpPr>
          <p:cNvPr id="81926" name="Rectangle 4"/>
          <p:cNvSpPr>
            <a:spLocks noChangeArrowheads="1"/>
          </p:cNvSpPr>
          <p:nvPr/>
        </p:nvSpPr>
        <p:spPr bwMode="auto">
          <a:xfrm>
            <a:off x="5454650" y="2133600"/>
            <a:ext cx="3581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altLang="zh-CN" b="1">
                <a:latin typeface="Arial" charset="0"/>
              </a:rPr>
              <a:t>GOON：DEC  CL</a:t>
            </a: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altLang="zh-CN" b="1">
                <a:latin typeface="Arial" charset="0"/>
              </a:rPr>
              <a:t>               JNZ  NEXT</a:t>
            </a: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altLang="zh-CN" b="1">
                <a:latin typeface="Arial" charset="0"/>
              </a:rPr>
              <a:t>               MOV [BX]，AL</a:t>
            </a: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altLang="zh-CN" sz="2800" b="1">
                <a:latin typeface="Arial" charset="0"/>
              </a:rPr>
              <a:t>             </a:t>
            </a:r>
            <a:r>
              <a:rPr lang="en-US" altLang="zh-CN" b="1">
                <a:latin typeface="Arial" charset="0"/>
              </a:rPr>
              <a:t>HLT</a:t>
            </a:r>
          </a:p>
        </p:txBody>
      </p:sp>
      <p:sp>
        <p:nvSpPr>
          <p:cNvPr id="81927" name="Line 5"/>
          <p:cNvSpPr>
            <a:spLocks noChangeShapeType="1"/>
          </p:cNvSpPr>
          <p:nvPr/>
        </p:nvSpPr>
        <p:spPr bwMode="auto">
          <a:xfrm>
            <a:off x="5435600" y="1844675"/>
            <a:ext cx="0" cy="5013325"/>
          </a:xfrm>
          <a:prstGeom prst="line">
            <a:avLst/>
          </a:prstGeom>
          <a:noFill/>
          <a:ln w="25400">
            <a:solidFill>
              <a:srgbClr val="FF6600"/>
            </a:solidFill>
            <a:prstDash val="dashDot"/>
            <a:round/>
            <a:headEnd type="none" w="sm" len="sm"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81922" name="Object 10"/>
          <p:cNvGraphicFramePr>
            <a:graphicFrameLocks noChangeAspect="1"/>
          </p:cNvGraphicFramePr>
          <p:nvPr/>
        </p:nvGraphicFramePr>
        <p:xfrm>
          <a:off x="7308850" y="404813"/>
          <a:ext cx="1360488" cy="1079500"/>
        </p:xfrm>
        <a:graphic>
          <a:graphicData uri="http://schemas.openxmlformats.org/presentationml/2006/ole">
            <p:oleObj spid="_x0000_s81922" name="剪辑" r:id="rId4" imgW="4602960" imgH="3652200" progId="">
              <p:embed/>
            </p:oleObj>
          </a:graphicData>
        </a:graphic>
      </p:graphicFrame>
    </p:spTree>
  </p:cSld>
  <p:clrMapOvr>
    <a:masterClrMapping/>
  </p:clrMapOvr>
  <p:transition spd="slow">
    <p:zoom/>
  </p:transition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40CFD6-74D2-4D45-A62F-95A2119258BC}" type="slidenum">
              <a:rPr lang="zh-CN" altLang="en-US" smtClean="0"/>
              <a:pPr>
                <a:defRPr/>
              </a:pPr>
              <a:t>111</a:t>
            </a:fld>
            <a:endParaRPr lang="en-US" altLang="zh-CN" smtClean="0"/>
          </a:p>
        </p:txBody>
      </p:sp>
      <p:sp>
        <p:nvSpPr>
          <p:cNvPr id="829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三、乘法指令</a:t>
            </a:r>
          </a:p>
        </p:txBody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36738" y="2060575"/>
            <a:ext cx="5105400" cy="1511300"/>
          </a:xfrm>
        </p:spPr>
        <p:txBody>
          <a:bodyPr/>
          <a:lstStyle/>
          <a:p>
            <a:pPr eaLnBrk="1" hangingPunct="1">
              <a:spcAft>
                <a:spcPct val="30000"/>
              </a:spcAft>
              <a:buFont typeface="Wingdings" pitchFamily="2" charset="2"/>
              <a:buNone/>
            </a:pPr>
            <a:r>
              <a:rPr lang="zh-CN" altLang="en-US" smtClean="0"/>
              <a:t>无符号的乘法指令</a:t>
            </a:r>
            <a:r>
              <a:rPr lang="en-US" altLang="zh-CN" smtClean="0"/>
              <a:t>MUL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mtClean="0"/>
              <a:t>*</a:t>
            </a:r>
            <a:r>
              <a:rPr lang="zh-CN" altLang="en-US" smtClean="0"/>
              <a:t>带符号的乘法指令</a:t>
            </a:r>
            <a:r>
              <a:rPr lang="en-US" altLang="zh-CN" smtClean="0"/>
              <a:t>IMUL</a:t>
            </a:r>
            <a:endParaRPr lang="zh-CN" altLang="en-US" smtClean="0"/>
          </a:p>
        </p:txBody>
      </p:sp>
      <p:sp>
        <p:nvSpPr>
          <p:cNvPr id="166916" name="AutoShape 4"/>
          <p:cNvSpPr>
            <a:spLocks/>
          </p:cNvSpPr>
          <p:nvPr/>
        </p:nvSpPr>
        <p:spPr bwMode="auto">
          <a:xfrm>
            <a:off x="1619250" y="2235200"/>
            <a:ext cx="228600" cy="838200"/>
          </a:xfrm>
          <a:prstGeom prst="leftBrace">
            <a:avLst>
              <a:gd name="adj1" fmla="val 30556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6917" name="Text Box 5"/>
          <p:cNvSpPr txBox="1">
            <a:spLocks noChangeArrowheads="1"/>
          </p:cNvSpPr>
          <p:nvPr/>
        </p:nvSpPr>
        <p:spPr bwMode="auto">
          <a:xfrm>
            <a:off x="684213" y="3573463"/>
            <a:ext cx="7920037" cy="1616075"/>
          </a:xfrm>
          <a:prstGeom prst="rect">
            <a:avLst/>
          </a:prstGeom>
          <a:noFill/>
          <a:ln w="25400" cap="sq">
            <a:noFill/>
            <a:miter lim="800000"/>
            <a:headEnd type="none" w="sm" len="sm"/>
            <a:tailEnd type="none" w="lg" len="lg"/>
          </a:ln>
        </p:spPr>
        <p:txBody>
          <a:bodyPr>
            <a:spAutoFit/>
          </a:bodyPr>
          <a:lstStyle/>
          <a:p>
            <a:pPr marL="261938" indent="-261938" defTabSz="900113">
              <a:lnSpc>
                <a:spcPct val="120000"/>
              </a:lnSpc>
              <a:spcBef>
                <a:spcPct val="50000"/>
              </a:spcBef>
              <a:spcAft>
                <a:spcPct val="15000"/>
              </a:spcAft>
              <a:buClr>
                <a:schemeClr val="tx2"/>
              </a:buClr>
              <a:buSzPct val="60000"/>
              <a:buFont typeface="Wingdings" pitchFamily="2" charset="2"/>
              <a:buChar char="n"/>
            </a:pPr>
            <a:r>
              <a:rPr lang="zh-CN" altLang="en-US" sz="2800" b="1">
                <a:solidFill>
                  <a:schemeClr val="tx2"/>
                </a:solidFill>
              </a:rPr>
              <a:t>注意点：</a:t>
            </a:r>
          </a:p>
          <a:p>
            <a:pPr marL="715963" lvl="1" indent="-274638" defTabSz="900113">
              <a:lnSpc>
                <a:spcPct val="120000"/>
              </a:lnSpc>
              <a:spcBef>
                <a:spcPct val="15000"/>
              </a:spcBef>
              <a:spcAft>
                <a:spcPct val="15000"/>
              </a:spcAft>
              <a:buClr>
                <a:srgbClr val="FF0000"/>
              </a:buClr>
              <a:buSzPct val="60000"/>
              <a:buFont typeface="Wingdings" pitchFamily="2" charset="2"/>
              <a:buChar char="n"/>
            </a:pP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乘法指令采用隐含寻址，隐含的是存放被乘数的累加器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AL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或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AX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及存放结果的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AX，DX.</a:t>
            </a:r>
          </a:p>
        </p:txBody>
      </p:sp>
      <p:graphicFrame>
        <p:nvGraphicFramePr>
          <p:cNvPr id="82946" name="Object 6"/>
          <p:cNvGraphicFramePr>
            <a:graphicFrameLocks noChangeAspect="1"/>
          </p:cNvGraphicFramePr>
          <p:nvPr/>
        </p:nvGraphicFramePr>
        <p:xfrm>
          <a:off x="7092950" y="188913"/>
          <a:ext cx="1576388" cy="1295400"/>
        </p:xfrm>
        <a:graphic>
          <a:graphicData uri="http://schemas.openxmlformats.org/presentationml/2006/ole">
            <p:oleObj spid="_x0000_s82946" name="剪辑" r:id="rId4" imgW="4602960" imgH="3652200" progId="">
              <p:embed/>
            </p:oleObj>
          </a:graphicData>
        </a:graphic>
      </p:graphicFrame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6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6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66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669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669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916" grpId="0" animBg="1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85E9CB-804C-4848-98A8-406A4E4B5B36}" type="slidenum">
              <a:rPr lang="zh-CN" altLang="en-US" smtClean="0"/>
              <a:pPr>
                <a:defRPr/>
              </a:pPr>
              <a:t>112</a:t>
            </a:fld>
            <a:endParaRPr lang="en-US" altLang="zh-CN" smtClean="0"/>
          </a:p>
        </p:txBody>
      </p:sp>
      <p:sp>
        <p:nvSpPr>
          <p:cNvPr id="8397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/>
              <a:t>1. </a:t>
            </a:r>
            <a:r>
              <a:rPr lang="zh-CN" altLang="en-US" smtClean="0"/>
              <a:t>无符号数乘法指令</a:t>
            </a:r>
          </a:p>
        </p:txBody>
      </p:sp>
      <p:sp>
        <p:nvSpPr>
          <p:cNvPr id="16793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501650" y="2060575"/>
            <a:ext cx="3709988" cy="4248150"/>
          </a:xfrm>
        </p:spPr>
        <p:txBody>
          <a:bodyPr/>
          <a:lstStyle/>
          <a:p>
            <a:pPr eaLnBrk="1" hangingPunct="1"/>
            <a:r>
              <a:rPr lang="zh-CN" altLang="en-US" smtClean="0"/>
              <a:t>格式：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mtClean="0"/>
              <a:t>        </a:t>
            </a:r>
            <a:r>
              <a:rPr lang="en-US" altLang="zh-CN" smtClean="0"/>
              <a:t>MUL  OPRD</a:t>
            </a:r>
          </a:p>
          <a:p>
            <a:pPr eaLnBrk="1" hangingPunct="1">
              <a:spcBef>
                <a:spcPct val="55000"/>
              </a:spcBef>
              <a:buFont typeface="Wingdings" pitchFamily="2" charset="2"/>
              <a:buNone/>
            </a:pPr>
            <a:r>
              <a:rPr lang="zh-CN" altLang="en-US" smtClean="0"/>
              <a:t>        </a:t>
            </a:r>
            <a:r>
              <a:rPr lang="zh-CN" altLang="en-US" sz="2400" u="sng" smtClean="0">
                <a:solidFill>
                  <a:schemeClr val="tx1"/>
                </a:solidFill>
              </a:rPr>
              <a:t>不能是立即数</a:t>
            </a:r>
          </a:p>
          <a:p>
            <a:pPr eaLnBrk="1" hangingPunct="1">
              <a:lnSpc>
                <a:spcPct val="115000"/>
              </a:lnSpc>
              <a:spcBef>
                <a:spcPct val="55000"/>
              </a:spcBef>
              <a:spcAft>
                <a:spcPct val="15000"/>
              </a:spcAft>
            </a:pPr>
            <a:r>
              <a:rPr lang="zh-CN" altLang="en-US" smtClean="0"/>
              <a:t>操作：</a:t>
            </a:r>
          </a:p>
          <a:p>
            <a:pPr eaLnBrk="1" hangingPunct="1">
              <a:lnSpc>
                <a:spcPct val="115000"/>
              </a:lnSpc>
              <a:buFont typeface="Wingdings" pitchFamily="2" charset="2"/>
              <a:buNone/>
            </a:pPr>
            <a:r>
              <a:rPr lang="zh-CN" altLang="en-US" smtClean="0"/>
              <a:t>    </a:t>
            </a:r>
            <a:r>
              <a:rPr lang="en-US" altLang="zh-CN" smtClean="0"/>
              <a:t>OPRD</a:t>
            </a:r>
            <a:r>
              <a:rPr lang="zh-CN" altLang="en-US" smtClean="0"/>
              <a:t>为字节数 </a:t>
            </a:r>
            <a:endParaRPr lang="en-US" altLang="zh-CN" smtClean="0">
              <a:cs typeface="Arial" charset="0"/>
            </a:endParaRPr>
          </a:p>
          <a:p>
            <a:pPr eaLnBrk="1" hangingPunct="1">
              <a:lnSpc>
                <a:spcPct val="115000"/>
              </a:lnSpc>
              <a:buFont typeface="Wingdings" pitchFamily="2" charset="2"/>
              <a:buNone/>
            </a:pPr>
            <a:r>
              <a:rPr lang="en-US" altLang="zh-CN" smtClean="0">
                <a:cs typeface="Arial" charset="0"/>
              </a:rPr>
              <a:t>    </a:t>
            </a:r>
            <a:r>
              <a:rPr lang="en-US" altLang="zh-CN" smtClean="0"/>
              <a:t>OPRD</a:t>
            </a:r>
            <a:r>
              <a:rPr lang="zh-CN" altLang="en-US" smtClean="0"/>
              <a:t>为16位数 </a:t>
            </a:r>
            <a:endParaRPr lang="en-US" altLang="zh-CN" smtClean="0"/>
          </a:p>
        </p:txBody>
      </p:sp>
      <p:sp>
        <p:nvSpPr>
          <p:cNvPr id="167943" name="Line 1031"/>
          <p:cNvSpPr>
            <a:spLocks noChangeShapeType="1"/>
          </p:cNvSpPr>
          <p:nvPr/>
        </p:nvSpPr>
        <p:spPr bwMode="auto">
          <a:xfrm>
            <a:off x="6694488" y="5086350"/>
            <a:ext cx="68580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7945" name="AutoShape 1033"/>
          <p:cNvSpPr>
            <a:spLocks noChangeArrowheads="1"/>
          </p:cNvSpPr>
          <p:nvPr/>
        </p:nvSpPr>
        <p:spPr bwMode="auto">
          <a:xfrm>
            <a:off x="3657600" y="4970463"/>
            <a:ext cx="914400" cy="228600"/>
          </a:xfrm>
          <a:prstGeom prst="rightArrow">
            <a:avLst>
              <a:gd name="adj1" fmla="val 50000"/>
              <a:gd name="adj2" fmla="val 100000"/>
            </a:avLst>
          </a:prstGeom>
          <a:solidFill>
            <a:srgbClr val="FF6600"/>
          </a:solidFill>
          <a:ln w="25400" cap="sq">
            <a:solidFill>
              <a:srgbClr val="FF6600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7946" name="AutoShape 1034"/>
          <p:cNvSpPr>
            <a:spLocks noChangeArrowheads="1"/>
          </p:cNvSpPr>
          <p:nvPr/>
        </p:nvSpPr>
        <p:spPr bwMode="auto">
          <a:xfrm>
            <a:off x="3700463" y="5562600"/>
            <a:ext cx="914400" cy="228600"/>
          </a:xfrm>
          <a:prstGeom prst="rightArrow">
            <a:avLst>
              <a:gd name="adj1" fmla="val 50000"/>
              <a:gd name="adj2" fmla="val 100000"/>
            </a:avLst>
          </a:prstGeom>
          <a:solidFill>
            <a:srgbClr val="FF6600"/>
          </a:solidFill>
          <a:ln w="25400" cap="sq">
            <a:solidFill>
              <a:srgbClr val="FF6600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7947" name="Line 1035"/>
          <p:cNvSpPr>
            <a:spLocks noChangeShapeType="1"/>
          </p:cNvSpPr>
          <p:nvPr/>
        </p:nvSpPr>
        <p:spPr bwMode="auto">
          <a:xfrm>
            <a:off x="6694488" y="5691188"/>
            <a:ext cx="68580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83970" name="Object 1036"/>
          <p:cNvGraphicFramePr>
            <a:graphicFrameLocks noChangeAspect="1"/>
          </p:cNvGraphicFramePr>
          <p:nvPr/>
        </p:nvGraphicFramePr>
        <p:xfrm>
          <a:off x="7308850" y="476250"/>
          <a:ext cx="1360488" cy="1008063"/>
        </p:xfrm>
        <a:graphic>
          <a:graphicData uri="http://schemas.openxmlformats.org/presentationml/2006/ole">
            <p:oleObj spid="_x0000_s83970" name="剪辑" r:id="rId4" imgW="4602960" imgH="3652200" progId="">
              <p:embed/>
            </p:oleObj>
          </a:graphicData>
        </a:graphic>
      </p:graphicFrame>
      <p:sp>
        <p:nvSpPr>
          <p:cNvPr id="167951" name="Line 1039"/>
          <p:cNvSpPr>
            <a:spLocks noChangeShapeType="1"/>
          </p:cNvSpPr>
          <p:nvPr/>
        </p:nvSpPr>
        <p:spPr bwMode="auto">
          <a:xfrm flipH="1">
            <a:off x="2700338" y="3141663"/>
            <a:ext cx="0" cy="358775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/>
            <a:tailEnd type="triangle" w="lg" len="lg"/>
          </a:ln>
        </p:spPr>
        <p:txBody>
          <a:bodyPr lIns="92075" tIns="46038" rIns="92075" bIns="46038"/>
          <a:lstStyle/>
          <a:p>
            <a:endParaRPr lang="zh-CN" altLang="en-US"/>
          </a:p>
        </p:txBody>
      </p:sp>
      <p:sp>
        <p:nvSpPr>
          <p:cNvPr id="167952" name="Text Box 1040"/>
          <p:cNvSpPr txBox="1">
            <a:spLocks noChangeArrowheads="1"/>
          </p:cNvSpPr>
          <p:nvPr/>
        </p:nvSpPr>
        <p:spPr bwMode="auto">
          <a:xfrm>
            <a:off x="4500563" y="4797425"/>
            <a:ext cx="2376487" cy="519113"/>
          </a:xfrm>
          <a:prstGeom prst="rect">
            <a:avLst/>
          </a:prstGeom>
          <a:noFill/>
          <a:ln w="22225">
            <a:noFill/>
            <a:miter lim="800000"/>
            <a:headEnd/>
            <a:tailEnd type="none" w="lg" len="lg"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/>
              <a:t> </a:t>
            </a:r>
            <a:r>
              <a:rPr lang="en-US" altLang="zh-CN" sz="2800" b="1">
                <a:solidFill>
                  <a:schemeClr val="tx2"/>
                </a:solidFill>
              </a:rPr>
              <a:t>AL×OPRD</a:t>
            </a:r>
            <a:endParaRPr lang="zh-CN" altLang="en-US" sz="2800" b="1">
              <a:solidFill>
                <a:schemeClr val="tx2"/>
              </a:solidFill>
            </a:endParaRPr>
          </a:p>
        </p:txBody>
      </p:sp>
      <p:sp>
        <p:nvSpPr>
          <p:cNvPr id="167953" name="Text Box 1041"/>
          <p:cNvSpPr txBox="1">
            <a:spLocks noChangeArrowheads="1"/>
          </p:cNvSpPr>
          <p:nvPr/>
        </p:nvSpPr>
        <p:spPr bwMode="auto">
          <a:xfrm>
            <a:off x="4614863" y="5402263"/>
            <a:ext cx="2233612" cy="519112"/>
          </a:xfrm>
          <a:prstGeom prst="rect">
            <a:avLst/>
          </a:prstGeom>
          <a:noFill/>
          <a:ln w="22225">
            <a:noFill/>
            <a:miter lim="800000"/>
            <a:headEnd/>
            <a:tailEnd type="none" w="lg" len="lg"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chemeClr val="tx2"/>
                </a:solidFill>
              </a:rPr>
              <a:t>AX×OPRD</a:t>
            </a:r>
            <a:endParaRPr lang="zh-CN" altLang="en-US" sz="2800" b="1">
              <a:solidFill>
                <a:schemeClr val="tx2"/>
              </a:solidFill>
            </a:endParaRPr>
          </a:p>
        </p:txBody>
      </p:sp>
      <p:sp>
        <p:nvSpPr>
          <p:cNvPr id="167954" name="Text Box 1042"/>
          <p:cNvSpPr txBox="1">
            <a:spLocks noChangeArrowheads="1"/>
          </p:cNvSpPr>
          <p:nvPr/>
        </p:nvSpPr>
        <p:spPr bwMode="auto">
          <a:xfrm>
            <a:off x="7380288" y="5402263"/>
            <a:ext cx="1368425" cy="519112"/>
          </a:xfrm>
          <a:prstGeom prst="rect">
            <a:avLst/>
          </a:prstGeom>
          <a:noFill/>
          <a:ln w="22225">
            <a:noFill/>
            <a:miter lim="800000"/>
            <a:headEnd/>
            <a:tailEnd type="none" w="lg" len="lg"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chemeClr val="tx2"/>
                </a:solidFill>
              </a:rPr>
              <a:t>DXAX</a:t>
            </a:r>
            <a:endParaRPr lang="zh-CN" altLang="en-US" sz="2800" b="1">
              <a:solidFill>
                <a:schemeClr val="tx2"/>
              </a:solidFill>
            </a:endParaRPr>
          </a:p>
        </p:txBody>
      </p:sp>
      <p:sp>
        <p:nvSpPr>
          <p:cNvPr id="167955" name="Text Box 1043"/>
          <p:cNvSpPr txBox="1">
            <a:spLocks noChangeArrowheads="1"/>
          </p:cNvSpPr>
          <p:nvPr/>
        </p:nvSpPr>
        <p:spPr bwMode="auto">
          <a:xfrm>
            <a:off x="7380288" y="4827588"/>
            <a:ext cx="1368425" cy="519112"/>
          </a:xfrm>
          <a:prstGeom prst="rect">
            <a:avLst/>
          </a:prstGeom>
          <a:noFill/>
          <a:ln w="22225">
            <a:noFill/>
            <a:miter lim="800000"/>
            <a:headEnd/>
            <a:tailEnd type="none" w="lg" len="lg"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chemeClr val="tx2"/>
                </a:solidFill>
              </a:rPr>
              <a:t>AX</a:t>
            </a:r>
            <a:endParaRPr lang="zh-CN" altLang="en-US" sz="2800" b="1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7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7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67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67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67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67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67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67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67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67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67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67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67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67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67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943" grpId="0" animBg="1"/>
      <p:bldP spid="167945" grpId="0" animBg="1"/>
      <p:bldP spid="167946" grpId="0" animBg="1"/>
      <p:bldP spid="167947" grpId="0" animBg="1"/>
      <p:bldP spid="167951" grpId="0" animBg="1"/>
      <p:bldP spid="167952" grpId="0"/>
      <p:bldP spid="167953" grpId="0"/>
      <p:bldP spid="167954" grpId="0"/>
      <p:bldP spid="167955" grpId="0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C641A7-69DB-4FF6-86F6-0CD00F41151E}" type="slidenum">
              <a:rPr lang="zh-CN" altLang="en-US" smtClean="0"/>
              <a:pPr>
                <a:defRPr/>
              </a:pPr>
              <a:t>113</a:t>
            </a:fld>
            <a:endParaRPr lang="en-US" altLang="zh-CN" smtClean="0"/>
          </a:p>
        </p:txBody>
      </p:sp>
      <p:sp>
        <p:nvSpPr>
          <p:cNvPr id="849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 smtClean="0"/>
              <a:t>无符号数乘法指令例</a:t>
            </a:r>
          </a:p>
        </p:txBody>
      </p:sp>
      <p:sp>
        <p:nvSpPr>
          <p:cNvPr id="169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6013" y="2162175"/>
            <a:ext cx="5181600" cy="1050925"/>
          </a:xfrm>
        </p:spPr>
        <p:txBody>
          <a:bodyPr/>
          <a:lstStyle/>
          <a:p>
            <a:pPr eaLnBrk="1" hangingPunct="1"/>
            <a:r>
              <a:rPr lang="en-US" altLang="zh-CN" smtClean="0"/>
              <a:t>MUL  BYTE  PTR[BX]</a:t>
            </a:r>
          </a:p>
        </p:txBody>
      </p:sp>
      <p:sp>
        <p:nvSpPr>
          <p:cNvPr id="169988" name="Rectangle 4"/>
          <p:cNvSpPr>
            <a:spLocks noChangeArrowheads="1"/>
          </p:cNvSpPr>
          <p:nvPr/>
        </p:nvSpPr>
        <p:spPr bwMode="auto">
          <a:xfrm>
            <a:off x="6284913" y="2884488"/>
            <a:ext cx="1600200" cy="3352800"/>
          </a:xfrm>
          <a:prstGeom prst="rect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9989" name="Line 5"/>
          <p:cNvSpPr>
            <a:spLocks noChangeShapeType="1"/>
          </p:cNvSpPr>
          <p:nvPr/>
        </p:nvSpPr>
        <p:spPr bwMode="auto">
          <a:xfrm>
            <a:off x="6284913" y="3287713"/>
            <a:ext cx="1600200" cy="0"/>
          </a:xfrm>
          <a:prstGeom prst="line">
            <a:avLst/>
          </a:prstGeom>
          <a:noFill/>
          <a:ln w="25400" cap="sq">
            <a:solidFill>
              <a:schemeClr val="accent1"/>
            </a:solidFill>
            <a:round/>
            <a:headEnd type="none" w="sm" len="sm"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9992" name="Line 8"/>
          <p:cNvSpPr>
            <a:spLocks noChangeShapeType="1"/>
          </p:cNvSpPr>
          <p:nvPr/>
        </p:nvSpPr>
        <p:spPr bwMode="auto">
          <a:xfrm>
            <a:off x="6284913" y="5116513"/>
            <a:ext cx="1600200" cy="0"/>
          </a:xfrm>
          <a:prstGeom prst="line">
            <a:avLst/>
          </a:prstGeom>
          <a:noFill/>
          <a:ln w="25400" cap="sq">
            <a:solidFill>
              <a:schemeClr val="accent1"/>
            </a:solidFill>
            <a:round/>
            <a:headEnd type="none" w="sm" len="sm"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9993" name="Line 9"/>
          <p:cNvSpPr>
            <a:spLocks noChangeShapeType="1"/>
          </p:cNvSpPr>
          <p:nvPr/>
        </p:nvSpPr>
        <p:spPr bwMode="auto">
          <a:xfrm>
            <a:off x="6284913" y="5497513"/>
            <a:ext cx="1600200" cy="0"/>
          </a:xfrm>
          <a:prstGeom prst="line">
            <a:avLst/>
          </a:prstGeom>
          <a:noFill/>
          <a:ln w="25400" cap="sq">
            <a:solidFill>
              <a:schemeClr val="accent1"/>
            </a:solidFill>
            <a:round/>
            <a:headEnd type="none" w="sm" len="sm"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9996" name="Text Box 12"/>
          <p:cNvSpPr txBox="1">
            <a:spLocks noChangeArrowheads="1"/>
          </p:cNvSpPr>
          <p:nvPr/>
        </p:nvSpPr>
        <p:spPr bwMode="auto">
          <a:xfrm>
            <a:off x="6818313" y="4332288"/>
            <a:ext cx="609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bg1"/>
                </a:solidFill>
                <a:latin typeface="宋体" pitchFamily="2" charset="-122"/>
              </a:rPr>
              <a:t>┇</a:t>
            </a:r>
            <a:r>
              <a:rPr lang="en-US" altLang="zh-CN"/>
              <a:t> </a:t>
            </a:r>
          </a:p>
        </p:txBody>
      </p:sp>
      <p:sp>
        <p:nvSpPr>
          <p:cNvPr id="169997" name="Text Box 13"/>
          <p:cNvSpPr txBox="1">
            <a:spLocks noChangeArrowheads="1"/>
          </p:cNvSpPr>
          <p:nvPr/>
        </p:nvSpPr>
        <p:spPr bwMode="auto">
          <a:xfrm>
            <a:off x="4746625" y="3717925"/>
            <a:ext cx="762000" cy="457200"/>
          </a:xfrm>
          <a:prstGeom prst="rect">
            <a:avLst/>
          </a:prstGeom>
          <a:noFill/>
          <a:ln w="25400" cap="sq">
            <a:noFill/>
            <a:miter lim="800000"/>
            <a:headEnd type="none" w="sm" len="sm"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/>
              <a:t>BX</a:t>
            </a:r>
          </a:p>
        </p:txBody>
      </p:sp>
      <p:sp>
        <p:nvSpPr>
          <p:cNvPr id="170001" name="Text Box 17"/>
          <p:cNvSpPr txBox="1">
            <a:spLocks noChangeArrowheads="1"/>
          </p:cNvSpPr>
          <p:nvPr/>
        </p:nvSpPr>
        <p:spPr bwMode="auto">
          <a:xfrm>
            <a:off x="6665913" y="3619500"/>
            <a:ext cx="1066800" cy="457200"/>
          </a:xfrm>
          <a:prstGeom prst="rect">
            <a:avLst/>
          </a:prstGeom>
          <a:noFill/>
          <a:ln w="25400" cap="sq">
            <a:noFill/>
            <a:miter lim="800000"/>
            <a:headEnd type="none" w="sm" len="sm"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bg1"/>
                </a:solidFill>
              </a:rPr>
              <a:t>XXH</a:t>
            </a:r>
          </a:p>
        </p:txBody>
      </p:sp>
      <p:sp>
        <p:nvSpPr>
          <p:cNvPr id="170002" name="Line 18"/>
          <p:cNvSpPr>
            <a:spLocks noChangeShapeType="1"/>
          </p:cNvSpPr>
          <p:nvPr/>
        </p:nvSpPr>
        <p:spPr bwMode="auto">
          <a:xfrm>
            <a:off x="5394325" y="3951288"/>
            <a:ext cx="76200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0003" name="Line 19"/>
          <p:cNvSpPr>
            <a:spLocks noChangeShapeType="1"/>
          </p:cNvSpPr>
          <p:nvPr/>
        </p:nvSpPr>
        <p:spPr bwMode="auto">
          <a:xfrm>
            <a:off x="6284913" y="2884488"/>
            <a:ext cx="0" cy="3352800"/>
          </a:xfrm>
          <a:prstGeom prst="line">
            <a:avLst/>
          </a:prstGeom>
          <a:noFill/>
          <a:ln w="25400" cap="sq">
            <a:solidFill>
              <a:schemeClr val="accent1"/>
            </a:solidFill>
            <a:round/>
            <a:headEnd type="none" w="sm" len="sm"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0004" name="Line 20"/>
          <p:cNvSpPr>
            <a:spLocks noChangeShapeType="1"/>
          </p:cNvSpPr>
          <p:nvPr/>
        </p:nvSpPr>
        <p:spPr bwMode="auto">
          <a:xfrm>
            <a:off x="7885113" y="2884488"/>
            <a:ext cx="0" cy="3352800"/>
          </a:xfrm>
          <a:prstGeom prst="line">
            <a:avLst/>
          </a:prstGeom>
          <a:noFill/>
          <a:ln w="25400" cap="sq">
            <a:solidFill>
              <a:schemeClr val="accent1"/>
            </a:solidFill>
            <a:round/>
            <a:headEnd type="none" w="sm" len="sm"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0010" name="Freeform 26"/>
          <p:cNvSpPr>
            <a:spLocks/>
          </p:cNvSpPr>
          <p:nvPr/>
        </p:nvSpPr>
        <p:spPr bwMode="auto">
          <a:xfrm>
            <a:off x="3160713" y="3951288"/>
            <a:ext cx="3200400" cy="914400"/>
          </a:xfrm>
          <a:custGeom>
            <a:avLst/>
            <a:gdLst>
              <a:gd name="T0" fmla="*/ 2147483647 w 2048"/>
              <a:gd name="T1" fmla="*/ 0 h 568"/>
              <a:gd name="T2" fmla="*/ 2147483647 w 2048"/>
              <a:gd name="T3" fmla="*/ 2147483647 h 568"/>
              <a:gd name="T4" fmla="*/ 2147483647 w 2048"/>
              <a:gd name="T5" fmla="*/ 2147483647 h 568"/>
              <a:gd name="T6" fmla="*/ 2147483647 w 2048"/>
              <a:gd name="T7" fmla="*/ 2147483647 h 568"/>
              <a:gd name="T8" fmla="*/ 0 60000 65536"/>
              <a:gd name="T9" fmla="*/ 0 60000 65536"/>
              <a:gd name="T10" fmla="*/ 0 60000 65536"/>
              <a:gd name="T11" fmla="*/ 0 60000 65536"/>
              <a:gd name="T12" fmla="*/ 0 w 2048"/>
              <a:gd name="T13" fmla="*/ 0 h 568"/>
              <a:gd name="T14" fmla="*/ 2048 w 2048"/>
              <a:gd name="T15" fmla="*/ 568 h 56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048" h="568">
                <a:moveTo>
                  <a:pt x="2048" y="0"/>
                </a:moveTo>
                <a:cubicBezTo>
                  <a:pt x="1912" y="244"/>
                  <a:pt x="1776" y="488"/>
                  <a:pt x="1472" y="528"/>
                </a:cubicBezTo>
                <a:cubicBezTo>
                  <a:pt x="1168" y="568"/>
                  <a:pt x="448" y="288"/>
                  <a:pt x="224" y="240"/>
                </a:cubicBezTo>
                <a:cubicBezTo>
                  <a:pt x="0" y="192"/>
                  <a:pt x="144" y="240"/>
                  <a:pt x="128" y="240"/>
                </a:cubicBezTo>
              </a:path>
            </a:pathLst>
          </a:custGeom>
          <a:noFill/>
          <a:ln w="25400" cap="sq">
            <a:solidFill>
              <a:schemeClr val="tx1"/>
            </a:solidFill>
            <a:round/>
            <a:headEnd type="oval" w="lg" len="lg"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0011" name="Line 27"/>
          <p:cNvSpPr>
            <a:spLocks noChangeShapeType="1"/>
          </p:cNvSpPr>
          <p:nvPr/>
        </p:nvSpPr>
        <p:spPr bwMode="auto">
          <a:xfrm flipH="1" flipV="1">
            <a:off x="3084513" y="4270375"/>
            <a:ext cx="444500" cy="7620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0012" name="Text Box 28"/>
          <p:cNvSpPr txBox="1">
            <a:spLocks noChangeArrowheads="1"/>
          </p:cNvSpPr>
          <p:nvPr/>
        </p:nvSpPr>
        <p:spPr bwMode="auto">
          <a:xfrm>
            <a:off x="1187450" y="3736975"/>
            <a:ext cx="1981200" cy="519113"/>
          </a:xfrm>
          <a:prstGeom prst="rect">
            <a:avLst/>
          </a:prstGeom>
          <a:noFill/>
          <a:ln w="25400" cap="sq">
            <a:noFill/>
            <a:miter lim="800000"/>
            <a:headEnd type="none" w="sm" len="sm"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/>
              <a:t>AL </a:t>
            </a:r>
            <a:r>
              <a:rPr lang="en-US" altLang="zh-CN" sz="2800" b="1">
                <a:latin typeface="Arial" charset="0"/>
                <a:cs typeface="Arial" charset="0"/>
              </a:rPr>
              <a:t>×</a:t>
            </a:r>
            <a:r>
              <a:rPr lang="en-US" altLang="zh-CN" sz="2800" b="1"/>
              <a:t>XX</a:t>
            </a:r>
            <a:r>
              <a:rPr lang="en-US" altLang="zh-CN" sz="2800" b="1">
                <a:latin typeface="Arial" charset="0"/>
                <a:cs typeface="Arial" charset="0"/>
              </a:rPr>
              <a:t>H</a:t>
            </a:r>
          </a:p>
        </p:txBody>
      </p:sp>
      <p:sp>
        <p:nvSpPr>
          <p:cNvPr id="170014" name="Text Box 30"/>
          <p:cNvSpPr txBox="1">
            <a:spLocks noChangeArrowheads="1"/>
          </p:cNvSpPr>
          <p:nvPr/>
        </p:nvSpPr>
        <p:spPr bwMode="auto">
          <a:xfrm>
            <a:off x="1778000" y="4956175"/>
            <a:ext cx="762000" cy="519113"/>
          </a:xfrm>
          <a:prstGeom prst="rect">
            <a:avLst/>
          </a:prstGeom>
          <a:noFill/>
          <a:ln w="25400" cap="sq">
            <a:noFill/>
            <a:miter lim="800000"/>
            <a:headEnd type="none" w="sm" len="sm"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Arial" charset="0"/>
                <a:cs typeface="Arial" charset="0"/>
              </a:rPr>
              <a:t>AX</a:t>
            </a:r>
            <a:endParaRPr lang="zh-CN" altLang="en-US"/>
          </a:p>
        </p:txBody>
      </p:sp>
      <p:sp>
        <p:nvSpPr>
          <p:cNvPr id="170015" name="Line 31"/>
          <p:cNvSpPr>
            <a:spLocks noChangeShapeType="1"/>
          </p:cNvSpPr>
          <p:nvPr/>
        </p:nvSpPr>
        <p:spPr bwMode="auto">
          <a:xfrm>
            <a:off x="2170113" y="4346575"/>
            <a:ext cx="0" cy="60960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84994" name="Object 32"/>
          <p:cNvGraphicFramePr>
            <a:graphicFrameLocks noChangeAspect="1"/>
          </p:cNvGraphicFramePr>
          <p:nvPr/>
        </p:nvGraphicFramePr>
        <p:xfrm>
          <a:off x="7235825" y="404813"/>
          <a:ext cx="1433513" cy="1079500"/>
        </p:xfrm>
        <a:graphic>
          <a:graphicData uri="http://schemas.openxmlformats.org/presentationml/2006/ole">
            <p:oleObj spid="_x0000_s84994" name="剪辑" r:id="rId4" imgW="4602960" imgH="3652200" progId="">
              <p:embed/>
            </p:oleObj>
          </a:graphicData>
        </a:graphic>
      </p:graphicFrame>
      <p:sp>
        <p:nvSpPr>
          <p:cNvPr id="169990" name="Line 6"/>
          <p:cNvSpPr>
            <a:spLocks noChangeShapeType="1"/>
          </p:cNvSpPr>
          <p:nvPr/>
        </p:nvSpPr>
        <p:spPr bwMode="auto">
          <a:xfrm>
            <a:off x="6284913" y="3668713"/>
            <a:ext cx="1600200" cy="0"/>
          </a:xfrm>
          <a:prstGeom prst="line">
            <a:avLst/>
          </a:prstGeom>
          <a:noFill/>
          <a:ln w="25400" cap="sq">
            <a:solidFill>
              <a:schemeClr val="accent1"/>
            </a:solidFill>
            <a:round/>
            <a:headEnd type="none" w="sm" len="sm"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9991" name="Line 7"/>
          <p:cNvSpPr>
            <a:spLocks noChangeShapeType="1"/>
          </p:cNvSpPr>
          <p:nvPr/>
        </p:nvSpPr>
        <p:spPr bwMode="auto">
          <a:xfrm>
            <a:off x="6284913" y="4049713"/>
            <a:ext cx="1600200" cy="0"/>
          </a:xfrm>
          <a:prstGeom prst="line">
            <a:avLst/>
          </a:prstGeom>
          <a:noFill/>
          <a:ln w="25400" cap="sq">
            <a:solidFill>
              <a:schemeClr val="accent1"/>
            </a:solidFill>
            <a:round/>
            <a:headEnd type="none" w="sm" len="sm"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9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99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99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99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99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99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99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99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99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99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99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99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99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99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99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700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700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00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700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700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700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69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70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7" presetClass="emph" presetSubtype="0" repeatCount="4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2" dur="250" autoRev="1" fill="hold"/>
                                        <p:tgtEl>
                                          <p:spTgt spid="17000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63" dur="250" autoRev="1" fill="hold"/>
                                        <p:tgtEl>
                                          <p:spTgt spid="17000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4" dur="250" autoRev="1" fill="hold"/>
                                        <p:tgtEl>
                                          <p:spTgt spid="17000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5" dur="250" autoRev="1" fill="hold"/>
                                        <p:tgtEl>
                                          <p:spTgt spid="17000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000"/>
                            </p:stCondLst>
                            <p:childTnLst>
                              <p:par>
                                <p:cTn id="67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9" dur="1000"/>
                                        <p:tgtEl>
                                          <p:spTgt spid="170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3000"/>
                            </p:stCondLst>
                            <p:childTnLst>
                              <p:par>
                                <p:cTn id="71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3" dur="500"/>
                                        <p:tgtEl>
                                          <p:spTgt spid="170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3500"/>
                            </p:stCondLst>
                            <p:childTnLst>
                              <p:par>
                                <p:cTn id="75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70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4500"/>
                            </p:stCondLst>
                            <p:childTnLst>
                              <p:par>
                                <p:cTn id="7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170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0"/>
                            </p:stCondLst>
                            <p:childTnLst>
                              <p:par>
                                <p:cTn id="83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70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988" grpId="0" animBg="1"/>
      <p:bldP spid="169989" grpId="0" animBg="1"/>
      <p:bldP spid="169992" grpId="0" animBg="1"/>
      <p:bldP spid="169993" grpId="0" animBg="1"/>
      <p:bldP spid="169996" grpId="0"/>
      <p:bldP spid="169997" grpId="0"/>
      <p:bldP spid="170001" grpId="0"/>
      <p:bldP spid="170001" grpId="1"/>
      <p:bldP spid="170002" grpId="0" animBg="1"/>
      <p:bldP spid="170003" grpId="0" animBg="1"/>
      <p:bldP spid="170004" grpId="0" animBg="1"/>
      <p:bldP spid="170010" grpId="0" animBg="1"/>
      <p:bldP spid="170011" grpId="0" animBg="1"/>
      <p:bldP spid="170012" grpId="0"/>
      <p:bldP spid="170014" grpId="0"/>
      <p:bldP spid="170015" grpId="0" animBg="1"/>
      <p:bldP spid="169990" grpId="0" animBg="1"/>
      <p:bldP spid="169991" grpId="0" animBg="1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92AEB5-706D-4DAA-9403-E68C4E7BD243}" type="slidenum">
              <a:rPr lang="zh-CN" altLang="en-US" smtClean="0"/>
              <a:pPr>
                <a:defRPr/>
              </a:pPr>
              <a:t>114</a:t>
            </a:fld>
            <a:endParaRPr lang="en-US" altLang="zh-CN" smtClean="0"/>
          </a:p>
        </p:txBody>
      </p:sp>
      <p:sp>
        <p:nvSpPr>
          <p:cNvPr id="860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四、除法指令</a:t>
            </a:r>
          </a:p>
        </p:txBody>
      </p:sp>
      <p:sp>
        <p:nvSpPr>
          <p:cNvPr id="172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92275" y="2133600"/>
            <a:ext cx="6172200" cy="3889375"/>
          </a:xfrm>
        </p:spPr>
        <p:txBody>
          <a:bodyPr/>
          <a:lstStyle/>
          <a:p>
            <a:pPr eaLnBrk="1" hangingPunct="1">
              <a:lnSpc>
                <a:spcPct val="115000"/>
              </a:lnSpc>
              <a:buFont typeface="Wingdings" pitchFamily="2" charset="2"/>
              <a:buNone/>
            </a:pPr>
            <a:r>
              <a:rPr lang="zh-CN" altLang="en-US" sz="3200" u="sng" smtClean="0"/>
              <a:t>无符号除法指令</a:t>
            </a:r>
          </a:p>
          <a:p>
            <a:pPr eaLnBrk="1" hangingPunct="1">
              <a:lnSpc>
                <a:spcPct val="115000"/>
              </a:lnSpc>
            </a:pPr>
            <a:r>
              <a:rPr lang="zh-CN" altLang="en-US" smtClean="0"/>
              <a:t>格式：</a:t>
            </a:r>
          </a:p>
          <a:p>
            <a:pPr lvl="1" eaLnBrk="1" hangingPunct="1">
              <a:lnSpc>
                <a:spcPct val="115000"/>
              </a:lnSpc>
            </a:pPr>
            <a:r>
              <a:rPr lang="en-US" altLang="zh-CN" smtClean="0"/>
              <a:t>DIV  OPRD</a:t>
            </a:r>
          </a:p>
          <a:p>
            <a:pPr eaLnBrk="1" hangingPunct="1">
              <a:lnSpc>
                <a:spcPct val="115000"/>
              </a:lnSpc>
              <a:spcBef>
                <a:spcPct val="55000"/>
              </a:spcBef>
              <a:buFont typeface="Wingdings" pitchFamily="2" charset="2"/>
              <a:buNone/>
            </a:pPr>
            <a:r>
              <a:rPr lang="zh-CN" altLang="en-US" sz="3200" u="sng" smtClean="0"/>
              <a:t>有符号除法指令</a:t>
            </a:r>
          </a:p>
          <a:p>
            <a:pPr eaLnBrk="1" hangingPunct="1">
              <a:lnSpc>
                <a:spcPct val="115000"/>
              </a:lnSpc>
            </a:pPr>
            <a:r>
              <a:rPr lang="zh-CN" altLang="en-US" smtClean="0"/>
              <a:t>格式：</a:t>
            </a:r>
          </a:p>
          <a:p>
            <a:pPr lvl="1" eaLnBrk="1" hangingPunct="1">
              <a:lnSpc>
                <a:spcPct val="115000"/>
              </a:lnSpc>
            </a:pPr>
            <a:r>
              <a:rPr lang="en-US" altLang="zh-CN" smtClean="0"/>
              <a:t>IDIV OPRD</a:t>
            </a:r>
            <a:endParaRPr lang="zh-CN" altLang="en-US" smtClean="0"/>
          </a:p>
        </p:txBody>
      </p:sp>
      <p:graphicFrame>
        <p:nvGraphicFramePr>
          <p:cNvPr id="86018" name="Object 11"/>
          <p:cNvGraphicFramePr>
            <a:graphicFrameLocks noChangeAspect="1"/>
          </p:cNvGraphicFramePr>
          <p:nvPr/>
        </p:nvGraphicFramePr>
        <p:xfrm>
          <a:off x="7235825" y="331788"/>
          <a:ext cx="1433513" cy="1152525"/>
        </p:xfrm>
        <a:graphic>
          <a:graphicData uri="http://schemas.openxmlformats.org/presentationml/2006/ole">
            <p:oleObj spid="_x0000_s86018" name="剪辑" r:id="rId4" imgW="4602960" imgH="3652200" progId="">
              <p:embed/>
            </p:oleObj>
          </a:graphicData>
        </a:graphic>
      </p:graphicFrame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2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2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72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72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72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72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1F009E-ACC1-49E8-AB45-EB5D3A04B87D}" type="slidenum">
              <a:rPr lang="zh-CN" altLang="en-US" smtClean="0"/>
              <a:pPr>
                <a:defRPr/>
              </a:pPr>
              <a:t>115</a:t>
            </a:fld>
            <a:endParaRPr lang="en-US" altLang="zh-CN" smtClean="0"/>
          </a:p>
        </p:txBody>
      </p:sp>
      <p:sp>
        <p:nvSpPr>
          <p:cNvPr id="149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除法指令的操作</a:t>
            </a:r>
          </a:p>
        </p:txBody>
      </p:sp>
      <p:sp>
        <p:nvSpPr>
          <p:cNvPr id="199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2988" y="1944688"/>
            <a:ext cx="7772400" cy="4364037"/>
          </a:xfrm>
        </p:spPr>
        <p:txBody>
          <a:bodyPr/>
          <a:lstStyle/>
          <a:p>
            <a:pPr eaLnBrk="1" hangingPunct="1">
              <a:spcAft>
                <a:spcPct val="25000"/>
              </a:spcAft>
              <a:buFont typeface="Wingdings" pitchFamily="2" charset="2"/>
              <a:buNone/>
            </a:pPr>
            <a:r>
              <a:rPr kumimoji="1" lang="zh-CN" altLang="en-US" u="sng" smtClean="0"/>
              <a:t>若</a:t>
            </a:r>
            <a:r>
              <a:rPr kumimoji="1" lang="en-US" altLang="zh-CN" u="sng" smtClean="0"/>
              <a:t>OPRD</a:t>
            </a:r>
            <a:r>
              <a:rPr kumimoji="1" lang="zh-CN" altLang="en-US" u="sng" smtClean="0"/>
              <a:t>是字节数</a:t>
            </a:r>
          </a:p>
          <a:p>
            <a:pPr eaLnBrk="1" hangingPunct="1"/>
            <a:r>
              <a:rPr kumimoji="1" lang="zh-CN" altLang="en-US" smtClean="0"/>
              <a:t>执行：</a:t>
            </a:r>
            <a:r>
              <a:rPr kumimoji="1" lang="en-US" altLang="zh-CN" smtClean="0"/>
              <a:t>AX/OPRD          </a:t>
            </a:r>
          </a:p>
          <a:p>
            <a:pPr eaLnBrk="1" hangingPunct="1"/>
            <a:r>
              <a:rPr kumimoji="1" lang="zh-CN" altLang="en-US" smtClean="0"/>
              <a:t>结果：</a:t>
            </a:r>
          </a:p>
          <a:p>
            <a:pPr lvl="1" eaLnBrk="1" hangingPunct="1">
              <a:spcAft>
                <a:spcPct val="20000"/>
              </a:spcAft>
            </a:pPr>
            <a:r>
              <a:rPr kumimoji="1" lang="en-US" altLang="zh-CN" smtClean="0"/>
              <a:t>AL=</a:t>
            </a:r>
            <a:r>
              <a:rPr kumimoji="1" lang="zh-CN" altLang="en-US" smtClean="0"/>
              <a:t>商         </a:t>
            </a:r>
            <a:r>
              <a:rPr kumimoji="1" lang="en-US" altLang="zh-CN" smtClean="0"/>
              <a:t>AH=</a:t>
            </a:r>
            <a:r>
              <a:rPr kumimoji="1" lang="zh-CN" altLang="en-US" smtClean="0"/>
              <a:t>余数</a:t>
            </a:r>
          </a:p>
          <a:p>
            <a:pPr eaLnBrk="1" hangingPunct="1">
              <a:spcBef>
                <a:spcPct val="45000"/>
              </a:spcBef>
              <a:spcAft>
                <a:spcPct val="25000"/>
              </a:spcAft>
              <a:buFont typeface="Wingdings" pitchFamily="2" charset="2"/>
              <a:buNone/>
            </a:pPr>
            <a:r>
              <a:rPr kumimoji="1" lang="zh-CN" altLang="en-US" u="sng" smtClean="0"/>
              <a:t>若</a:t>
            </a:r>
            <a:r>
              <a:rPr kumimoji="1" lang="en-US" altLang="zh-CN" u="sng" smtClean="0"/>
              <a:t>OPRD</a:t>
            </a:r>
            <a:r>
              <a:rPr kumimoji="1" lang="zh-CN" altLang="en-US" u="sng" smtClean="0"/>
              <a:t>是双字节数</a:t>
            </a:r>
          </a:p>
          <a:p>
            <a:pPr eaLnBrk="1" hangingPunct="1"/>
            <a:r>
              <a:rPr kumimoji="1" lang="zh-CN" altLang="en-US" smtClean="0"/>
              <a:t>执行： </a:t>
            </a:r>
            <a:r>
              <a:rPr kumimoji="1" lang="en-US" altLang="zh-CN" smtClean="0"/>
              <a:t>DXAX/OPRD</a:t>
            </a:r>
          </a:p>
          <a:p>
            <a:pPr eaLnBrk="1" hangingPunct="1"/>
            <a:r>
              <a:rPr kumimoji="1" lang="zh-CN" altLang="en-US" smtClean="0"/>
              <a:t>结果：</a:t>
            </a:r>
          </a:p>
          <a:p>
            <a:pPr lvl="1" eaLnBrk="1" hangingPunct="1"/>
            <a:r>
              <a:rPr kumimoji="1" lang="en-US" altLang="zh-CN" smtClean="0"/>
              <a:t>AX=</a:t>
            </a:r>
            <a:r>
              <a:rPr kumimoji="1" lang="zh-CN" altLang="en-US" smtClean="0"/>
              <a:t>商 </a:t>
            </a:r>
            <a:r>
              <a:rPr kumimoji="1" lang="en-US" altLang="zh-CN" smtClean="0"/>
              <a:t>DX=</a:t>
            </a:r>
            <a:r>
              <a:rPr kumimoji="1" lang="zh-CN" altLang="en-US" smtClean="0"/>
              <a:t>余数</a:t>
            </a:r>
          </a:p>
        </p:txBody>
      </p:sp>
      <p:sp>
        <p:nvSpPr>
          <p:cNvPr id="199684" name="Text Box 4"/>
          <p:cNvSpPr txBox="1">
            <a:spLocks noChangeArrowheads="1"/>
          </p:cNvSpPr>
          <p:nvPr/>
        </p:nvSpPr>
        <p:spPr bwMode="auto">
          <a:xfrm>
            <a:off x="7092950" y="981075"/>
            <a:ext cx="576263" cy="5594350"/>
          </a:xfrm>
          <a:prstGeom prst="rect">
            <a:avLst/>
          </a:prstGeom>
          <a:solidFill>
            <a:srgbClr val="FF6600"/>
          </a:solidFill>
          <a:ln w="25400" cap="sq">
            <a:solidFill>
              <a:srgbClr val="FF6600"/>
            </a:solidFill>
            <a:miter lim="800000"/>
            <a:headEnd type="none" w="sm" len="sm"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spcAft>
                <a:spcPct val="40000"/>
              </a:spcAft>
            </a:pPr>
            <a:r>
              <a:rPr lang="zh-CN" altLang="en-US" b="1">
                <a:solidFill>
                  <a:schemeClr val="bg1"/>
                </a:solidFill>
              </a:rPr>
              <a:t>指令要求被除数是除数的双倍字长</a:t>
            </a: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9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9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9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99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99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99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99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99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99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684" grpId="0" animBg="1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6EB90F-BFDC-4C90-B69C-DD1D0D40937D}" type="slidenum">
              <a:rPr lang="zh-CN" altLang="en-US" smtClean="0"/>
              <a:pPr>
                <a:defRPr/>
              </a:pPr>
              <a:t>116</a:t>
            </a:fld>
            <a:endParaRPr lang="en-US" altLang="zh-CN" smtClean="0"/>
          </a:p>
        </p:txBody>
      </p:sp>
      <p:sp>
        <p:nvSpPr>
          <p:cNvPr id="870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五、</a:t>
            </a:r>
            <a:r>
              <a:rPr lang="en-US" altLang="zh-CN" sz="4000" b="1" smtClean="0"/>
              <a:t>BCD</a:t>
            </a:r>
            <a:r>
              <a:rPr lang="zh-CN" altLang="en-US" sz="4800" smtClean="0"/>
              <a:t>码调整指令</a:t>
            </a:r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2060575"/>
            <a:ext cx="7772400" cy="4105275"/>
          </a:xfrm>
        </p:spPr>
        <p:txBody>
          <a:bodyPr/>
          <a:lstStyle/>
          <a:p>
            <a:pPr eaLnBrk="1" fontAlgn="ctr" hangingPunct="1">
              <a:lnSpc>
                <a:spcPct val="125000"/>
              </a:lnSpc>
            </a:pPr>
            <a:r>
              <a:rPr lang="zh-CN" altLang="en-US" smtClean="0"/>
              <a:t>将指令执行的二进制运算结果调整为压缩</a:t>
            </a:r>
            <a:r>
              <a:rPr lang="en-US" altLang="zh-CN" smtClean="0"/>
              <a:t>BCD</a:t>
            </a:r>
            <a:r>
              <a:rPr lang="zh-CN" altLang="en-US" smtClean="0"/>
              <a:t>码或扩展</a:t>
            </a:r>
            <a:r>
              <a:rPr lang="en-US" altLang="zh-CN" smtClean="0"/>
              <a:t>BCD</a:t>
            </a:r>
            <a:r>
              <a:rPr lang="zh-CN" altLang="en-US" smtClean="0"/>
              <a:t>码表示的十进制数。</a:t>
            </a:r>
          </a:p>
          <a:p>
            <a:pPr eaLnBrk="1" fontAlgn="ctr" hangingPunct="1">
              <a:lnSpc>
                <a:spcPct val="125000"/>
              </a:lnSpc>
            </a:pPr>
            <a:r>
              <a:rPr lang="zh-CN" altLang="en-US" smtClean="0"/>
              <a:t>共6条，均为隐含寻址方式，隐含的操作数是</a:t>
            </a:r>
            <a:r>
              <a:rPr lang="en-US" altLang="zh-CN" smtClean="0"/>
              <a:t>    AL</a:t>
            </a:r>
            <a:r>
              <a:rPr lang="zh-CN" altLang="en-US" smtClean="0"/>
              <a:t>或</a:t>
            </a:r>
            <a:r>
              <a:rPr lang="en-US" altLang="zh-CN" smtClean="0"/>
              <a:t>AL、AH;</a:t>
            </a:r>
          </a:p>
          <a:p>
            <a:pPr eaLnBrk="1" fontAlgn="ctr" hangingPunct="1">
              <a:lnSpc>
                <a:spcPct val="125000"/>
              </a:lnSpc>
            </a:pPr>
            <a:r>
              <a:rPr lang="zh-CN" altLang="en-US" smtClean="0"/>
              <a:t>不能单独使用，要紧跟在相应的算术运算指令   之后；</a:t>
            </a:r>
          </a:p>
        </p:txBody>
      </p:sp>
      <p:graphicFrame>
        <p:nvGraphicFramePr>
          <p:cNvPr id="87042" name="Object 4"/>
          <p:cNvGraphicFramePr>
            <a:graphicFrameLocks noChangeAspect="1"/>
          </p:cNvGraphicFramePr>
          <p:nvPr/>
        </p:nvGraphicFramePr>
        <p:xfrm>
          <a:off x="7235825" y="404813"/>
          <a:ext cx="1433513" cy="1079500"/>
        </p:xfrm>
        <a:graphic>
          <a:graphicData uri="http://schemas.openxmlformats.org/presentationml/2006/ole">
            <p:oleObj spid="_x0000_s87042" name="剪辑" r:id="rId4" imgW="4602960" imgH="3652200" progId="">
              <p:embed/>
            </p:oleObj>
          </a:graphicData>
        </a:graphic>
      </p:graphicFrame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3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3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73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1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37D107-E316-4DD7-986B-C628953F2348}" type="slidenum">
              <a:rPr lang="zh-CN" altLang="en-US" smtClean="0"/>
              <a:pPr>
                <a:defRPr/>
              </a:pPr>
              <a:t>117</a:t>
            </a:fld>
            <a:endParaRPr lang="en-US" altLang="zh-CN" smtClean="0"/>
          </a:p>
        </p:txBody>
      </p:sp>
      <p:sp>
        <p:nvSpPr>
          <p:cNvPr id="150531" name="Rectangle 4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253288" cy="1462088"/>
          </a:xfrm>
        </p:spPr>
        <p:txBody>
          <a:bodyPr/>
          <a:lstStyle/>
          <a:p>
            <a:pPr algn="ctr" eaLnBrk="1" hangingPunct="1"/>
            <a:r>
              <a:rPr lang="zh-CN" altLang="en-US" sz="4800" smtClean="0">
                <a:ea typeface="华文行楷" pitchFamily="2" charset="-122"/>
              </a:rPr>
              <a:t>逻辑运算和移位指令</a:t>
            </a: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87E9D6-B75E-463C-ADE0-B8D4D93E961B}" type="slidenum">
              <a:rPr lang="zh-CN" altLang="en-US" smtClean="0"/>
              <a:pPr>
                <a:defRPr/>
              </a:pPr>
              <a:t>118</a:t>
            </a:fld>
            <a:endParaRPr lang="en-US" altLang="zh-CN" smtClean="0"/>
          </a:p>
        </p:txBody>
      </p:sp>
      <p:sp>
        <p:nvSpPr>
          <p:cNvPr id="151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指令类型</a:t>
            </a:r>
          </a:p>
        </p:txBody>
      </p:sp>
      <p:sp>
        <p:nvSpPr>
          <p:cNvPr id="1515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>
                <a:latin typeface="Times New Roman" pitchFamily="18" charset="0"/>
              </a:rPr>
              <a:t>逻辑运算</a:t>
            </a:r>
          </a:p>
          <a:p>
            <a:pPr lvl="1"/>
            <a:r>
              <a:rPr lang="zh-CN" altLang="en-US" smtClean="0">
                <a:latin typeface="Times New Roman" pitchFamily="18" charset="0"/>
              </a:rPr>
              <a:t>与，或，非，异或</a:t>
            </a:r>
          </a:p>
          <a:p>
            <a:pPr>
              <a:spcBef>
                <a:spcPct val="50000"/>
              </a:spcBef>
            </a:pPr>
            <a:r>
              <a:rPr lang="zh-CN" altLang="en-US" smtClean="0"/>
              <a:t>移位操作</a:t>
            </a:r>
          </a:p>
          <a:p>
            <a:pPr lvl="1"/>
            <a:r>
              <a:rPr lang="zh-CN" altLang="en-US" smtClean="0"/>
              <a:t>非循环移位，循环移位</a:t>
            </a: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FCD440-DF6A-4FC7-BD1B-846E84C8BF52}" type="slidenum">
              <a:rPr lang="zh-CN" altLang="en-US" smtClean="0"/>
              <a:pPr>
                <a:defRPr/>
              </a:pPr>
              <a:t>119</a:t>
            </a:fld>
            <a:endParaRPr lang="en-US" altLang="zh-CN" smtClean="0"/>
          </a:p>
        </p:txBody>
      </p:sp>
      <p:sp>
        <p:nvSpPr>
          <p:cNvPr id="152579" name="Rectangle 2"/>
          <p:cNvSpPr>
            <a:spLocks noGrp="1" noChangeArrowheads="1"/>
          </p:cNvSpPr>
          <p:nvPr>
            <p:ph type="title"/>
          </p:nvPr>
        </p:nvSpPr>
        <p:spPr>
          <a:xfrm>
            <a:off x="1116013" y="836613"/>
            <a:ext cx="6840537" cy="936625"/>
          </a:xfrm>
        </p:spPr>
        <p:txBody>
          <a:bodyPr/>
          <a:lstStyle/>
          <a:p>
            <a:pPr eaLnBrk="1" hangingPunct="1"/>
            <a:r>
              <a:rPr lang="zh-CN" altLang="en-US" smtClean="0"/>
              <a:t> 一、</a:t>
            </a:r>
            <a:r>
              <a:rPr lang="zh-CN" altLang="en-US" sz="4800" smtClean="0"/>
              <a:t>逻辑运算</a:t>
            </a:r>
            <a:endParaRPr lang="zh-CN" altLang="en-US" sz="4800" u="sng" smtClean="0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550" y="2060575"/>
            <a:ext cx="7561263" cy="3744913"/>
          </a:xfrm>
        </p:spPr>
        <p:txBody>
          <a:bodyPr/>
          <a:lstStyle/>
          <a:p>
            <a:pPr>
              <a:lnSpc>
                <a:spcPct val="120000"/>
              </a:lnSpc>
              <a:spcAft>
                <a:spcPts val="1300"/>
              </a:spcAft>
            </a:pPr>
            <a:r>
              <a:rPr lang="zh-CN" altLang="en-US" smtClean="0"/>
              <a:t>逻辑运算指令对 操作数的 要求大多与</a:t>
            </a:r>
            <a:r>
              <a:rPr lang="en-US" altLang="zh-CN" smtClean="0"/>
              <a:t>MOV</a:t>
            </a:r>
            <a:r>
              <a:rPr lang="zh-CN" altLang="en-US" smtClean="0"/>
              <a:t>指令 相同。</a:t>
            </a:r>
          </a:p>
          <a:p>
            <a:pPr>
              <a:lnSpc>
                <a:spcPct val="120000"/>
              </a:lnSpc>
              <a:spcAft>
                <a:spcPts val="1300"/>
              </a:spcAft>
            </a:pPr>
            <a:r>
              <a:rPr lang="zh-CN" altLang="en-US" smtClean="0">
                <a:latin typeface="Times New Roman" pitchFamily="18" charset="0"/>
              </a:rPr>
              <a:t>“</a:t>
            </a:r>
            <a:r>
              <a:rPr lang="zh-CN" altLang="en-US" smtClean="0"/>
              <a:t>非</a:t>
            </a:r>
            <a:r>
              <a:rPr lang="zh-CN" altLang="en-US" smtClean="0">
                <a:latin typeface="Times New Roman" pitchFamily="18" charset="0"/>
              </a:rPr>
              <a:t>”</a:t>
            </a:r>
            <a:r>
              <a:rPr lang="zh-CN" altLang="en-US" smtClean="0"/>
              <a:t>运算指令 要求操作数 不能是立即数；</a:t>
            </a:r>
          </a:p>
          <a:p>
            <a:pPr>
              <a:lnSpc>
                <a:spcPct val="135000"/>
              </a:lnSpc>
              <a:spcBef>
                <a:spcPct val="35000"/>
              </a:spcBef>
              <a:spcAft>
                <a:spcPts val="1300"/>
              </a:spcAft>
            </a:pPr>
            <a:r>
              <a:rPr lang="zh-CN" altLang="en-US" smtClean="0">
                <a:solidFill>
                  <a:srgbClr val="FF0000"/>
                </a:solidFill>
              </a:rPr>
              <a:t>除“非”运算指令 外，其余指令的执行都会使标志位</a:t>
            </a:r>
            <a:r>
              <a:rPr lang="en-US" altLang="zh-CN" smtClean="0">
                <a:solidFill>
                  <a:srgbClr val="FF0000"/>
                </a:solidFill>
              </a:rPr>
              <a:t>OF=CF=0</a:t>
            </a:r>
            <a:endParaRPr lang="zh-CN" altLang="en-US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39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67143F-DA4E-4943-95DB-80DE9AAA1569}" type="slidenum">
              <a:rPr lang="zh-CN" altLang="en-US" smtClean="0"/>
              <a:pPr>
                <a:defRPr/>
              </a:pPr>
              <a:t>12</a:t>
            </a:fld>
            <a:endParaRPr lang="en-US" altLang="zh-CN" smtClean="0"/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存储器操作数</a:t>
            </a:r>
          </a:p>
        </p:txBody>
      </p:sp>
      <p:sp>
        <p:nvSpPr>
          <p:cNvPr id="1822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16013" y="2017713"/>
            <a:ext cx="7632700" cy="2411412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Aft>
                <a:spcPct val="20000"/>
              </a:spcAft>
            </a:pPr>
            <a:r>
              <a:rPr lang="zh-CN" altLang="en-US" smtClean="0"/>
              <a:t>参加运算的数存放在存储器的某一个或某两个单元中。</a:t>
            </a:r>
          </a:p>
          <a:p>
            <a:pPr eaLnBrk="1" hangingPunct="1">
              <a:lnSpc>
                <a:spcPct val="120000"/>
              </a:lnSpc>
              <a:spcAft>
                <a:spcPct val="20000"/>
              </a:spcAft>
            </a:pPr>
            <a:r>
              <a:rPr lang="zh-CN" altLang="en-US" smtClean="0"/>
              <a:t>表现形式：</a:t>
            </a:r>
            <a:r>
              <a:rPr lang="en-US" altLang="zh-CN" smtClean="0"/>
              <a:t>[       ]</a:t>
            </a:r>
          </a:p>
        </p:txBody>
      </p:sp>
      <p:sp>
        <p:nvSpPr>
          <p:cNvPr id="182276" name="Text Box 4"/>
          <p:cNvSpPr txBox="1">
            <a:spLocks noChangeArrowheads="1"/>
          </p:cNvSpPr>
          <p:nvPr/>
        </p:nvSpPr>
        <p:spPr bwMode="auto">
          <a:xfrm>
            <a:off x="2700338" y="4652963"/>
            <a:ext cx="2447925" cy="457200"/>
          </a:xfrm>
          <a:prstGeom prst="rect">
            <a:avLst/>
          </a:prstGeom>
          <a:noFill/>
          <a:ln w="25400">
            <a:noFill/>
            <a:prstDash val="sysDot"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marL="342900" indent="-342900" fontAlgn="ctr">
              <a:spcBef>
                <a:spcPct val="5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b="1">
                <a:latin typeface="Arial" charset="0"/>
                <a:ea typeface="楷体_GB2312" pitchFamily="49" charset="-122"/>
              </a:rPr>
              <a:t>立即数或寄存器</a:t>
            </a:r>
          </a:p>
        </p:txBody>
      </p:sp>
      <p:sp>
        <p:nvSpPr>
          <p:cNvPr id="182277" name="Line 5"/>
          <p:cNvSpPr>
            <a:spLocks noChangeShapeType="1"/>
          </p:cNvSpPr>
          <p:nvPr/>
        </p:nvSpPr>
        <p:spPr bwMode="auto">
          <a:xfrm flipV="1">
            <a:off x="3708400" y="3860800"/>
            <a:ext cx="215900" cy="649288"/>
          </a:xfrm>
          <a:prstGeom prst="line">
            <a:avLst/>
          </a:prstGeom>
          <a:noFill/>
          <a:ln w="25400">
            <a:solidFill>
              <a:srgbClr val="FF6600"/>
            </a:solidFill>
            <a:prstDash val="lgDash"/>
            <a:round/>
            <a:headEnd/>
            <a:tailEnd type="triangle" w="lg" len="lg"/>
          </a:ln>
        </p:spPr>
        <p:txBody>
          <a:bodyPr lIns="92075" tIns="46038" rIns="92075" bIns="46038"/>
          <a:lstStyle/>
          <a:p>
            <a:endParaRPr lang="zh-CN" altLang="en-US"/>
          </a:p>
        </p:txBody>
      </p:sp>
      <p:graphicFrame>
        <p:nvGraphicFramePr>
          <p:cNvPr id="10242" name="Object 6"/>
          <p:cNvGraphicFramePr>
            <a:graphicFrameLocks noChangeAspect="1"/>
          </p:cNvGraphicFramePr>
          <p:nvPr>
            <p:ph sz="half" idx="2"/>
          </p:nvPr>
        </p:nvGraphicFramePr>
        <p:xfrm>
          <a:off x="7164388" y="549275"/>
          <a:ext cx="1441450" cy="1143000"/>
        </p:xfrm>
        <a:graphic>
          <a:graphicData uri="http://schemas.openxmlformats.org/presentationml/2006/ole">
            <p:oleObj spid="_x0000_s10242" name="剪辑" r:id="rId4" imgW="4602960" imgH="3652200" progId="">
              <p:embed/>
            </p:oleObj>
          </a:graphicData>
        </a:graphic>
      </p:graphicFrame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357188" y="5500688"/>
            <a:ext cx="8429625" cy="554037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000" b="1">
                <a:solidFill>
                  <a:srgbClr val="FF0000"/>
                </a:solidFill>
              </a:rPr>
              <a:t>[  ]</a:t>
            </a:r>
            <a:r>
              <a:rPr lang="zh-CN" altLang="en-US" sz="3000" b="1">
                <a:solidFill>
                  <a:srgbClr val="FF0000"/>
                </a:solidFill>
              </a:rPr>
              <a:t>中的内容是存放所寻找数据的单元的偏移地址</a:t>
            </a: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2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2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82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82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276" grpId="0"/>
      <p:bldP spid="182277" grpId="0" animBg="1"/>
      <p:bldP spid="10" grpId="0" animBg="1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112158-DCF1-417E-94B7-3DEBE01BD5CD}" type="slidenum">
              <a:rPr lang="zh-CN" altLang="en-US" smtClean="0"/>
              <a:pPr>
                <a:defRPr/>
              </a:pPr>
              <a:t>120</a:t>
            </a:fld>
            <a:endParaRPr lang="en-US" altLang="zh-CN" smtClean="0"/>
          </a:p>
        </p:txBody>
      </p:sp>
      <p:sp>
        <p:nvSpPr>
          <p:cNvPr id="153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/>
              <a:t>1.</a:t>
            </a:r>
            <a:r>
              <a:rPr lang="zh-CN" altLang="en-US" smtClean="0">
                <a:latin typeface="宋体" pitchFamily="2" charset="-122"/>
              </a:rPr>
              <a:t>“</a:t>
            </a:r>
            <a:r>
              <a:rPr lang="zh-CN" altLang="en-US" smtClean="0"/>
              <a:t>与</a:t>
            </a:r>
            <a:r>
              <a:rPr lang="zh-CN" altLang="en-US" smtClean="0">
                <a:latin typeface="宋体" pitchFamily="2" charset="-122"/>
              </a:rPr>
              <a:t>”</a:t>
            </a:r>
            <a:r>
              <a:rPr lang="zh-CN" altLang="en-US" smtClean="0"/>
              <a:t>指令：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03350" y="2133600"/>
            <a:ext cx="7415213" cy="3663950"/>
          </a:xfrm>
        </p:spPr>
        <p:txBody>
          <a:bodyPr/>
          <a:lstStyle/>
          <a:p>
            <a:pPr>
              <a:spcBef>
                <a:spcPct val="10000"/>
              </a:spcBef>
              <a:spcAft>
                <a:spcPts val="1300"/>
              </a:spcAft>
            </a:pPr>
            <a:r>
              <a:rPr lang="zh-CN" altLang="en-US" smtClean="0"/>
              <a:t>格式：</a:t>
            </a:r>
            <a:r>
              <a:rPr lang="zh-CN" altLang="en-US" b="0" smtClean="0"/>
              <a:t> </a:t>
            </a:r>
          </a:p>
          <a:p>
            <a:pPr lvl="1">
              <a:spcBef>
                <a:spcPct val="10000"/>
              </a:spcBef>
              <a:spcAft>
                <a:spcPts val="1300"/>
              </a:spcAft>
            </a:pPr>
            <a:r>
              <a:rPr lang="zh-CN" altLang="en-US" b="0" smtClean="0">
                <a:solidFill>
                  <a:schemeClr val="tx2"/>
                </a:solidFill>
              </a:rPr>
              <a:t> </a:t>
            </a:r>
            <a:r>
              <a:rPr lang="en-US" altLang="zh-CN" smtClean="0"/>
              <a:t>AND  OPRD1，OPRD2</a:t>
            </a:r>
          </a:p>
          <a:p>
            <a:pPr>
              <a:spcBef>
                <a:spcPct val="10000"/>
              </a:spcBef>
              <a:spcAft>
                <a:spcPts val="1300"/>
              </a:spcAft>
            </a:pPr>
            <a:r>
              <a:rPr lang="zh-CN" altLang="en-US" smtClean="0"/>
              <a:t>操作： </a:t>
            </a:r>
          </a:p>
          <a:p>
            <a:pPr lvl="1">
              <a:spcBef>
                <a:spcPct val="10000"/>
              </a:spcBef>
              <a:spcAft>
                <a:spcPts val="1300"/>
              </a:spcAft>
            </a:pPr>
            <a:r>
              <a:rPr lang="zh-CN" altLang="en-US" smtClean="0"/>
              <a:t>两操作数相</a:t>
            </a:r>
            <a:r>
              <a:rPr lang="zh-CN" altLang="en-US" smtClean="0">
                <a:latin typeface="Times New Roman" pitchFamily="18" charset="0"/>
              </a:rPr>
              <a:t>“</a:t>
            </a:r>
            <a:r>
              <a:rPr lang="zh-CN" altLang="en-US" smtClean="0"/>
              <a:t>与</a:t>
            </a:r>
            <a:r>
              <a:rPr lang="zh-CN" altLang="en-US" smtClean="0">
                <a:latin typeface="Times New Roman" pitchFamily="18" charset="0"/>
              </a:rPr>
              <a:t>”</a:t>
            </a:r>
            <a:r>
              <a:rPr lang="zh-CN" altLang="en-US" smtClean="0"/>
              <a:t>，结果送目标地址。</a:t>
            </a: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7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7" grpId="0" build="p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64EDD1-BF20-4AAE-9166-6135D75BED12}" type="slidenum">
              <a:rPr lang="zh-CN" altLang="en-US" smtClean="0"/>
              <a:pPr>
                <a:defRPr/>
              </a:pPr>
              <a:t>121</a:t>
            </a:fld>
            <a:endParaRPr lang="en-US" altLang="zh-CN" smtClean="0"/>
          </a:p>
        </p:txBody>
      </p:sp>
      <p:sp>
        <p:nvSpPr>
          <p:cNvPr id="154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宋体" pitchFamily="2" charset="-122"/>
              </a:rPr>
              <a:t>“</a:t>
            </a:r>
            <a:r>
              <a:rPr lang="zh-CN" altLang="en-US" smtClean="0"/>
              <a:t>与</a:t>
            </a:r>
            <a:r>
              <a:rPr lang="zh-CN" altLang="en-US" smtClean="0">
                <a:latin typeface="宋体" pitchFamily="2" charset="-122"/>
              </a:rPr>
              <a:t>”</a:t>
            </a:r>
            <a:r>
              <a:rPr lang="zh-CN" altLang="en-US" smtClean="0"/>
              <a:t>指令的应用</a:t>
            </a:r>
            <a:endParaRPr lang="zh-CN" altLang="en-US" u="sng" smtClean="0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2060575"/>
            <a:ext cx="7920037" cy="4032250"/>
          </a:xfrm>
        </p:spPr>
        <p:txBody>
          <a:bodyPr/>
          <a:lstStyle/>
          <a:p>
            <a:pPr>
              <a:spcAft>
                <a:spcPts val="100"/>
              </a:spcAft>
            </a:pPr>
            <a:r>
              <a:rPr lang="zh-CN" altLang="en-US" smtClean="0"/>
              <a:t>实现两操作数  按位相与的  运算</a:t>
            </a:r>
          </a:p>
          <a:p>
            <a:pPr lvl="1" eaLnBrk="1" hangingPunct="1">
              <a:lnSpc>
                <a:spcPct val="120000"/>
              </a:lnSpc>
              <a:spcAft>
                <a:spcPct val="40000"/>
              </a:spcAft>
            </a:pPr>
            <a:r>
              <a:rPr lang="en-US" altLang="zh-CN" smtClean="0"/>
              <a:t>AND  BL，[SI]</a:t>
            </a:r>
            <a:endParaRPr lang="zh-CN" altLang="en-US" smtClean="0"/>
          </a:p>
          <a:p>
            <a:pPr>
              <a:spcAft>
                <a:spcPts val="100"/>
              </a:spcAft>
            </a:pPr>
            <a:r>
              <a:rPr lang="zh-CN" altLang="en-US" smtClean="0"/>
              <a:t>使目标操作数的  某些位不变，某些位清零</a:t>
            </a:r>
          </a:p>
          <a:p>
            <a:pPr lvl="1">
              <a:spcAft>
                <a:spcPts val="1300"/>
              </a:spcAft>
            </a:pPr>
            <a:r>
              <a:rPr lang="en-US" altLang="zh-CN" smtClean="0"/>
              <a:t>AND  AL，0FH</a:t>
            </a:r>
            <a:endParaRPr lang="zh-CN" altLang="en-US" smtClean="0"/>
          </a:p>
          <a:p>
            <a:r>
              <a:rPr lang="zh-CN" altLang="en-US" smtClean="0"/>
              <a:t>在操作数  不变的  情况下使</a:t>
            </a:r>
            <a:r>
              <a:rPr lang="en-US" altLang="zh-CN" smtClean="0"/>
              <a:t>CF</a:t>
            </a:r>
            <a:r>
              <a:rPr lang="zh-CN" altLang="en-US" smtClean="0"/>
              <a:t>和</a:t>
            </a:r>
            <a:r>
              <a:rPr lang="en-US" altLang="zh-CN" smtClean="0"/>
              <a:t>OF</a:t>
            </a:r>
            <a:r>
              <a:rPr lang="zh-CN" altLang="en-US" smtClean="0"/>
              <a:t>清零</a:t>
            </a:r>
          </a:p>
          <a:p>
            <a:pPr lvl="1"/>
            <a:r>
              <a:rPr lang="en-US" altLang="zh-CN" smtClean="0"/>
              <a:t>AND  AX，AX</a:t>
            </a:r>
            <a:endParaRPr lang="zh-CN" altLang="en-US" smtClean="0"/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6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6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6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6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8571B8-EA73-4A05-852C-F854A3EA1EF0}" type="slidenum">
              <a:rPr lang="zh-CN" altLang="en-US" smtClean="0"/>
              <a:pPr>
                <a:defRPr/>
              </a:pPr>
              <a:t>122</a:t>
            </a:fld>
            <a:endParaRPr lang="en-US" altLang="zh-CN" smtClean="0"/>
          </a:p>
        </p:txBody>
      </p:sp>
      <p:sp>
        <p:nvSpPr>
          <p:cNvPr id="155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宋体" pitchFamily="2" charset="-122"/>
              </a:rPr>
              <a:t>“</a:t>
            </a:r>
            <a:r>
              <a:rPr lang="zh-CN" altLang="en-US" smtClean="0"/>
              <a:t>与</a:t>
            </a:r>
            <a:r>
              <a:rPr lang="zh-CN" altLang="en-US" smtClean="0">
                <a:latin typeface="宋体" pitchFamily="2" charset="-122"/>
              </a:rPr>
              <a:t>”</a:t>
            </a:r>
            <a:r>
              <a:rPr lang="zh-CN" altLang="en-US" smtClean="0"/>
              <a:t>指令应用例</a:t>
            </a:r>
          </a:p>
        </p:txBody>
      </p:sp>
      <p:sp>
        <p:nvSpPr>
          <p:cNvPr id="155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31913" y="1989138"/>
            <a:ext cx="7277100" cy="4114800"/>
          </a:xfrm>
        </p:spPr>
        <p:txBody>
          <a:bodyPr/>
          <a:lstStyle/>
          <a:p>
            <a:pPr eaLnBrk="1" hangingPunct="1">
              <a:lnSpc>
                <a:spcPct val="130000"/>
              </a:lnSpc>
              <a:spcBef>
                <a:spcPct val="40000"/>
              </a:spcBef>
              <a:spcAft>
                <a:spcPct val="25000"/>
              </a:spcAft>
            </a:pPr>
            <a:r>
              <a:rPr lang="zh-CN" altLang="en-US" smtClean="0"/>
              <a:t>从地址为</a:t>
            </a:r>
            <a:r>
              <a:rPr lang="en-US" altLang="zh-CN" smtClean="0"/>
              <a:t>3F8H  </a:t>
            </a:r>
            <a:r>
              <a:rPr lang="zh-CN" altLang="en-US" smtClean="0"/>
              <a:t>端口中读入一个字节数，如果该数  </a:t>
            </a:r>
            <a:r>
              <a:rPr lang="en-US" altLang="zh-CN" smtClean="0"/>
              <a:t>bit1</a:t>
            </a:r>
            <a:r>
              <a:rPr lang="zh-CN" altLang="en-US" smtClean="0"/>
              <a:t>位为1，则可从38</a:t>
            </a:r>
            <a:r>
              <a:rPr lang="en-US" altLang="zh-CN" smtClean="0"/>
              <a:t>FH</a:t>
            </a:r>
            <a:r>
              <a:rPr lang="zh-CN" altLang="en-US" smtClean="0"/>
              <a:t>端口将</a:t>
            </a:r>
            <a:r>
              <a:rPr lang="en-US" altLang="zh-CN" smtClean="0"/>
              <a:t>DATA</a:t>
            </a:r>
            <a:r>
              <a:rPr lang="zh-CN" altLang="en-US" smtClean="0"/>
              <a:t>为首地址的  一个字输出，否则就不能进行数  据传送。</a:t>
            </a:r>
          </a:p>
          <a:p>
            <a:pPr eaLnBrk="1" hangingPunct="1">
              <a:lnSpc>
                <a:spcPct val="120000"/>
              </a:lnSpc>
              <a:spcBef>
                <a:spcPct val="40000"/>
              </a:spcBef>
              <a:spcAft>
                <a:spcPct val="25000"/>
              </a:spcAft>
              <a:buFont typeface="Wingdings" pitchFamily="2" charset="2"/>
              <a:buNone/>
            </a:pPr>
            <a:r>
              <a:rPr lang="zh-CN" altLang="en-US" smtClean="0"/>
              <a:t>           编写相应的  程序段。</a:t>
            </a: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F54030-4DAD-4B1F-B7A0-F93E21B0992D}" type="slidenum">
              <a:rPr lang="zh-CN" altLang="en-US" smtClean="0"/>
              <a:pPr>
                <a:defRPr/>
              </a:pPr>
              <a:t>123</a:t>
            </a:fld>
            <a:endParaRPr lang="en-US" altLang="zh-CN" smtClean="0"/>
          </a:p>
        </p:txBody>
      </p:sp>
      <p:sp>
        <p:nvSpPr>
          <p:cNvPr id="156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宋体" pitchFamily="2" charset="-122"/>
              </a:rPr>
              <a:t>“</a:t>
            </a:r>
            <a:r>
              <a:rPr lang="zh-CN" altLang="en-US" smtClean="0"/>
              <a:t>与</a:t>
            </a:r>
            <a:r>
              <a:rPr lang="zh-CN" altLang="en-US" smtClean="0">
                <a:latin typeface="宋体" pitchFamily="2" charset="-122"/>
              </a:rPr>
              <a:t>”</a:t>
            </a:r>
            <a:r>
              <a:rPr lang="zh-CN" altLang="en-US" smtClean="0"/>
              <a:t>指令应用例</a:t>
            </a:r>
          </a:p>
        </p:txBody>
      </p:sp>
      <p:sp>
        <p:nvSpPr>
          <p:cNvPr id="208899" name="AutoShape 3"/>
          <p:cNvSpPr>
            <a:spLocks noChangeArrowheads="1"/>
          </p:cNvSpPr>
          <p:nvPr/>
        </p:nvSpPr>
        <p:spPr bwMode="auto">
          <a:xfrm>
            <a:off x="1849438" y="2079625"/>
            <a:ext cx="1447800" cy="533400"/>
          </a:xfrm>
          <a:prstGeom prst="flowChartAlternateProcess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8900" name="AutoShape 4"/>
          <p:cNvSpPr>
            <a:spLocks noChangeArrowheads="1"/>
          </p:cNvSpPr>
          <p:nvPr/>
        </p:nvSpPr>
        <p:spPr bwMode="auto">
          <a:xfrm>
            <a:off x="1477963" y="3160713"/>
            <a:ext cx="2209800" cy="838200"/>
          </a:xfrm>
          <a:prstGeom prst="flowChartProcess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8901" name="Text Box 5"/>
          <p:cNvSpPr txBox="1">
            <a:spLocks noChangeArrowheads="1"/>
          </p:cNvSpPr>
          <p:nvPr/>
        </p:nvSpPr>
        <p:spPr bwMode="auto">
          <a:xfrm>
            <a:off x="2120900" y="2151063"/>
            <a:ext cx="1066800" cy="457200"/>
          </a:xfrm>
          <a:prstGeom prst="rect">
            <a:avLst/>
          </a:prstGeom>
          <a:noFill/>
          <a:ln w="254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bg1"/>
                </a:solidFill>
              </a:rPr>
              <a:t>开  始</a:t>
            </a:r>
          </a:p>
        </p:txBody>
      </p:sp>
      <p:sp>
        <p:nvSpPr>
          <p:cNvPr id="208902" name="Text Box 6"/>
          <p:cNvSpPr txBox="1">
            <a:spLocks noChangeArrowheads="1"/>
          </p:cNvSpPr>
          <p:nvPr/>
        </p:nvSpPr>
        <p:spPr bwMode="auto">
          <a:xfrm>
            <a:off x="1549400" y="3160713"/>
            <a:ext cx="2057400" cy="822325"/>
          </a:xfrm>
          <a:prstGeom prst="rect">
            <a:avLst/>
          </a:prstGeom>
          <a:noFill/>
          <a:ln w="254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bg1"/>
                </a:solidFill>
              </a:rPr>
              <a:t>取待输出数的偏移地址</a:t>
            </a:r>
          </a:p>
        </p:txBody>
      </p:sp>
      <p:sp>
        <p:nvSpPr>
          <p:cNvPr id="208903" name="AutoShape 7"/>
          <p:cNvSpPr>
            <a:spLocks noChangeArrowheads="1"/>
          </p:cNvSpPr>
          <p:nvPr/>
        </p:nvSpPr>
        <p:spPr bwMode="auto">
          <a:xfrm>
            <a:off x="1468438" y="5675313"/>
            <a:ext cx="2209800" cy="609600"/>
          </a:xfrm>
          <a:prstGeom prst="flowChartProcess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8904" name="AutoShape 8"/>
          <p:cNvSpPr>
            <a:spLocks noChangeArrowheads="1"/>
          </p:cNvSpPr>
          <p:nvPr/>
        </p:nvSpPr>
        <p:spPr bwMode="auto">
          <a:xfrm>
            <a:off x="5459413" y="2489200"/>
            <a:ext cx="2209800" cy="609600"/>
          </a:xfrm>
          <a:prstGeom prst="flowChartProcess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8905" name="Text Box 9"/>
          <p:cNvSpPr txBox="1">
            <a:spLocks noChangeArrowheads="1"/>
          </p:cNvSpPr>
          <p:nvPr/>
        </p:nvSpPr>
        <p:spPr bwMode="auto">
          <a:xfrm>
            <a:off x="1697038" y="5751513"/>
            <a:ext cx="1828800" cy="457200"/>
          </a:xfrm>
          <a:prstGeom prst="rect">
            <a:avLst/>
          </a:prstGeom>
          <a:noFill/>
          <a:ln w="254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bg1"/>
                </a:solidFill>
              </a:rPr>
              <a:t>读入状态字</a:t>
            </a:r>
          </a:p>
        </p:txBody>
      </p:sp>
      <p:sp>
        <p:nvSpPr>
          <p:cNvPr id="208906" name="Text Box 10"/>
          <p:cNvSpPr txBox="1">
            <a:spLocks noChangeArrowheads="1"/>
          </p:cNvSpPr>
          <p:nvPr/>
        </p:nvSpPr>
        <p:spPr bwMode="auto">
          <a:xfrm>
            <a:off x="5492750" y="2565400"/>
            <a:ext cx="2286000" cy="457200"/>
          </a:xfrm>
          <a:prstGeom prst="rect">
            <a:avLst/>
          </a:prstGeom>
          <a:noFill/>
          <a:ln w="254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bg1"/>
                </a:solidFill>
              </a:rPr>
              <a:t>测试</a:t>
            </a:r>
            <a:r>
              <a:rPr lang="en-US" altLang="zh-CN" b="1">
                <a:solidFill>
                  <a:schemeClr val="bg1"/>
                </a:solidFill>
              </a:rPr>
              <a:t>bit1</a:t>
            </a:r>
            <a:r>
              <a:rPr lang="zh-CN" altLang="en-US" b="1">
                <a:solidFill>
                  <a:schemeClr val="bg1"/>
                </a:solidFill>
              </a:rPr>
              <a:t>位状态</a:t>
            </a:r>
          </a:p>
        </p:txBody>
      </p:sp>
      <p:sp>
        <p:nvSpPr>
          <p:cNvPr id="208907" name="AutoShape 11"/>
          <p:cNvSpPr>
            <a:spLocks noChangeArrowheads="1"/>
          </p:cNvSpPr>
          <p:nvPr/>
        </p:nvSpPr>
        <p:spPr bwMode="auto">
          <a:xfrm>
            <a:off x="5297488" y="3617913"/>
            <a:ext cx="2514600" cy="685800"/>
          </a:xfrm>
          <a:prstGeom prst="flowChartDecision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8908" name="Text Box 12"/>
          <p:cNvSpPr txBox="1">
            <a:spLocks noChangeArrowheads="1"/>
          </p:cNvSpPr>
          <p:nvPr/>
        </p:nvSpPr>
        <p:spPr bwMode="auto">
          <a:xfrm>
            <a:off x="5983288" y="3741738"/>
            <a:ext cx="1600200" cy="457200"/>
          </a:xfrm>
          <a:prstGeom prst="rect">
            <a:avLst/>
          </a:prstGeom>
          <a:noFill/>
          <a:ln w="254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bg1"/>
                </a:solidFill>
              </a:rPr>
              <a:t>Bit1=1？</a:t>
            </a:r>
          </a:p>
        </p:txBody>
      </p:sp>
      <p:sp>
        <p:nvSpPr>
          <p:cNvPr id="208909" name="AutoShape 13"/>
          <p:cNvSpPr>
            <a:spLocks noChangeArrowheads="1"/>
          </p:cNvSpPr>
          <p:nvPr/>
        </p:nvSpPr>
        <p:spPr bwMode="auto">
          <a:xfrm>
            <a:off x="1468438" y="4532313"/>
            <a:ext cx="2209800" cy="609600"/>
          </a:xfrm>
          <a:prstGeom prst="flowChartProcess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8910" name="Text Box 14"/>
          <p:cNvSpPr txBox="1">
            <a:spLocks noChangeArrowheads="1"/>
          </p:cNvSpPr>
          <p:nvPr/>
        </p:nvSpPr>
        <p:spPr bwMode="auto">
          <a:xfrm>
            <a:off x="1539875" y="4608513"/>
            <a:ext cx="2057400" cy="457200"/>
          </a:xfrm>
          <a:prstGeom prst="rect">
            <a:avLst/>
          </a:prstGeom>
          <a:noFill/>
          <a:ln w="254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bg1"/>
                </a:solidFill>
              </a:rPr>
              <a:t>取输入口地址</a:t>
            </a:r>
          </a:p>
        </p:txBody>
      </p:sp>
      <p:sp>
        <p:nvSpPr>
          <p:cNvPr id="208911" name="AutoShape 15"/>
          <p:cNvSpPr>
            <a:spLocks noChangeArrowheads="1"/>
          </p:cNvSpPr>
          <p:nvPr/>
        </p:nvSpPr>
        <p:spPr bwMode="auto">
          <a:xfrm>
            <a:off x="5449888" y="4851400"/>
            <a:ext cx="2209800" cy="609600"/>
          </a:xfrm>
          <a:prstGeom prst="flowChartProcess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8912" name="Text Box 16"/>
          <p:cNvSpPr txBox="1">
            <a:spLocks noChangeArrowheads="1"/>
          </p:cNvSpPr>
          <p:nvPr/>
        </p:nvSpPr>
        <p:spPr bwMode="auto">
          <a:xfrm>
            <a:off x="5521325" y="4927600"/>
            <a:ext cx="2057400" cy="457200"/>
          </a:xfrm>
          <a:prstGeom prst="rect">
            <a:avLst/>
          </a:prstGeom>
          <a:noFill/>
          <a:ln w="254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bg1"/>
                </a:solidFill>
              </a:rPr>
              <a:t>取输出口地址</a:t>
            </a:r>
          </a:p>
        </p:txBody>
      </p:sp>
      <p:sp>
        <p:nvSpPr>
          <p:cNvPr id="208913" name="AutoShape 17"/>
          <p:cNvSpPr>
            <a:spLocks noChangeArrowheads="1"/>
          </p:cNvSpPr>
          <p:nvPr/>
        </p:nvSpPr>
        <p:spPr bwMode="auto">
          <a:xfrm>
            <a:off x="5459413" y="5946775"/>
            <a:ext cx="2209800" cy="609600"/>
          </a:xfrm>
          <a:prstGeom prst="flowChartProcess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8914" name="Text Box 18"/>
          <p:cNvSpPr txBox="1">
            <a:spLocks noChangeArrowheads="1"/>
          </p:cNvSpPr>
          <p:nvPr/>
        </p:nvSpPr>
        <p:spPr bwMode="auto">
          <a:xfrm>
            <a:off x="5530850" y="6022975"/>
            <a:ext cx="2057400" cy="457200"/>
          </a:xfrm>
          <a:prstGeom prst="rect">
            <a:avLst/>
          </a:prstGeom>
          <a:noFill/>
          <a:ln w="254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bg2"/>
                </a:solidFill>
              </a:rPr>
              <a:t>  </a:t>
            </a:r>
            <a:r>
              <a:rPr lang="zh-CN" altLang="en-US" b="1">
                <a:solidFill>
                  <a:schemeClr val="bg1"/>
                </a:solidFill>
              </a:rPr>
              <a:t>输出一个字</a:t>
            </a:r>
          </a:p>
        </p:txBody>
      </p:sp>
      <p:sp>
        <p:nvSpPr>
          <p:cNvPr id="208915" name="Line 19"/>
          <p:cNvSpPr>
            <a:spLocks noChangeShapeType="1"/>
          </p:cNvSpPr>
          <p:nvPr/>
        </p:nvSpPr>
        <p:spPr bwMode="auto">
          <a:xfrm>
            <a:off x="2578100" y="2627313"/>
            <a:ext cx="0" cy="53340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8916" name="Line 20"/>
          <p:cNvSpPr>
            <a:spLocks noChangeShapeType="1"/>
          </p:cNvSpPr>
          <p:nvPr/>
        </p:nvSpPr>
        <p:spPr bwMode="auto">
          <a:xfrm>
            <a:off x="2578100" y="3998913"/>
            <a:ext cx="0" cy="53340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8917" name="Line 21"/>
          <p:cNvSpPr>
            <a:spLocks noChangeShapeType="1"/>
          </p:cNvSpPr>
          <p:nvPr/>
        </p:nvSpPr>
        <p:spPr bwMode="auto">
          <a:xfrm>
            <a:off x="2578100" y="5141913"/>
            <a:ext cx="0" cy="53340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8918" name="Line 22"/>
          <p:cNvSpPr>
            <a:spLocks noChangeShapeType="1"/>
          </p:cNvSpPr>
          <p:nvPr/>
        </p:nvSpPr>
        <p:spPr bwMode="auto">
          <a:xfrm>
            <a:off x="2578100" y="6284913"/>
            <a:ext cx="0" cy="45720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8919" name="Line 23"/>
          <p:cNvSpPr>
            <a:spLocks noChangeShapeType="1"/>
          </p:cNvSpPr>
          <p:nvPr/>
        </p:nvSpPr>
        <p:spPr bwMode="auto">
          <a:xfrm>
            <a:off x="2578100" y="6742113"/>
            <a:ext cx="182880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8920" name="Line 24"/>
          <p:cNvSpPr>
            <a:spLocks noChangeShapeType="1"/>
          </p:cNvSpPr>
          <p:nvPr/>
        </p:nvSpPr>
        <p:spPr bwMode="auto">
          <a:xfrm flipV="1">
            <a:off x="4406900" y="1941513"/>
            <a:ext cx="0" cy="480060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8921" name="Line 25"/>
          <p:cNvSpPr>
            <a:spLocks noChangeShapeType="1"/>
          </p:cNvSpPr>
          <p:nvPr/>
        </p:nvSpPr>
        <p:spPr bwMode="auto">
          <a:xfrm>
            <a:off x="4406900" y="1941513"/>
            <a:ext cx="213360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8922" name="Line 26"/>
          <p:cNvSpPr>
            <a:spLocks noChangeShapeType="1"/>
          </p:cNvSpPr>
          <p:nvPr/>
        </p:nvSpPr>
        <p:spPr bwMode="auto">
          <a:xfrm>
            <a:off x="6540500" y="1941513"/>
            <a:ext cx="0" cy="53340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8923" name="Line 27"/>
          <p:cNvSpPr>
            <a:spLocks noChangeShapeType="1"/>
          </p:cNvSpPr>
          <p:nvPr/>
        </p:nvSpPr>
        <p:spPr bwMode="auto">
          <a:xfrm flipV="1">
            <a:off x="4787900" y="3956050"/>
            <a:ext cx="533400" cy="14288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8924" name="Line 28"/>
          <p:cNvSpPr>
            <a:spLocks noChangeShapeType="1"/>
          </p:cNvSpPr>
          <p:nvPr/>
        </p:nvSpPr>
        <p:spPr bwMode="auto">
          <a:xfrm flipV="1">
            <a:off x="4787900" y="3998913"/>
            <a:ext cx="0" cy="1292225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8925" name="Line 29"/>
          <p:cNvSpPr>
            <a:spLocks noChangeShapeType="1"/>
          </p:cNvSpPr>
          <p:nvPr/>
        </p:nvSpPr>
        <p:spPr bwMode="auto">
          <a:xfrm flipH="1">
            <a:off x="2578100" y="5294313"/>
            <a:ext cx="22098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triangle" w="lg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8926" name="Text Box 30"/>
          <p:cNvSpPr txBox="1">
            <a:spLocks noChangeArrowheads="1"/>
          </p:cNvSpPr>
          <p:nvPr/>
        </p:nvSpPr>
        <p:spPr bwMode="auto">
          <a:xfrm>
            <a:off x="4859338" y="3548063"/>
            <a:ext cx="533400" cy="457200"/>
          </a:xfrm>
          <a:prstGeom prst="rect">
            <a:avLst/>
          </a:prstGeom>
          <a:noFill/>
          <a:ln w="254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/>
              <a:t>N</a:t>
            </a:r>
          </a:p>
        </p:txBody>
      </p:sp>
      <p:sp>
        <p:nvSpPr>
          <p:cNvPr id="208927" name="Line 31"/>
          <p:cNvSpPr>
            <a:spLocks noChangeShapeType="1"/>
          </p:cNvSpPr>
          <p:nvPr/>
        </p:nvSpPr>
        <p:spPr bwMode="auto">
          <a:xfrm>
            <a:off x="6540500" y="3084513"/>
            <a:ext cx="0" cy="53340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8928" name="Line 32"/>
          <p:cNvSpPr>
            <a:spLocks noChangeShapeType="1"/>
          </p:cNvSpPr>
          <p:nvPr/>
        </p:nvSpPr>
        <p:spPr bwMode="auto">
          <a:xfrm>
            <a:off x="6540500" y="4303713"/>
            <a:ext cx="0" cy="53340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8929" name="Line 33"/>
          <p:cNvSpPr>
            <a:spLocks noChangeShapeType="1"/>
          </p:cNvSpPr>
          <p:nvPr/>
        </p:nvSpPr>
        <p:spPr bwMode="auto">
          <a:xfrm>
            <a:off x="6540500" y="5475288"/>
            <a:ext cx="0" cy="45720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8930" name="Text Box 34"/>
          <p:cNvSpPr txBox="1">
            <a:spLocks noChangeArrowheads="1"/>
          </p:cNvSpPr>
          <p:nvPr/>
        </p:nvSpPr>
        <p:spPr bwMode="auto">
          <a:xfrm>
            <a:off x="6621463" y="4303713"/>
            <a:ext cx="533400" cy="457200"/>
          </a:xfrm>
          <a:prstGeom prst="rect">
            <a:avLst/>
          </a:prstGeom>
          <a:noFill/>
          <a:ln w="254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/>
              <a:t>Y</a:t>
            </a: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8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" dur="500"/>
                                        <p:tgtEl>
                                          <p:spTgt spid="208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208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08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8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08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08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08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208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08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08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208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08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500"/>
                            </p:stCondLst>
                            <p:childTnLst>
                              <p:par>
                                <p:cTn id="56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8" dur="1000"/>
                                        <p:tgtEl>
                                          <p:spTgt spid="208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500"/>
                            </p:stCondLst>
                            <p:childTnLst>
                              <p:par>
                                <p:cTn id="6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08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000"/>
                            </p:stCondLst>
                            <p:childTnLst>
                              <p:par>
                                <p:cTn id="6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208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08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08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208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3" dur="500"/>
                                        <p:tgtEl>
                                          <p:spTgt spid="208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208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91" dur="500"/>
                                        <p:tgtEl>
                                          <p:spTgt spid="208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18" presetClass="entr" presetSubtype="12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5" dur="500"/>
                                        <p:tgtEl>
                                          <p:spTgt spid="208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500"/>
                            </p:stCondLst>
                            <p:childTnLst>
                              <p:par>
                                <p:cTn id="97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9" dur="500"/>
                                        <p:tgtEl>
                                          <p:spTgt spid="208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2000"/>
                            </p:stCondLst>
                            <p:childTnLst>
                              <p:par>
                                <p:cTn id="101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3" dur="500"/>
                                        <p:tgtEl>
                                          <p:spTgt spid="208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8" dur="500"/>
                                        <p:tgtEl>
                                          <p:spTgt spid="208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500"/>
                            </p:stCondLst>
                            <p:childTnLst>
                              <p:par>
                                <p:cTn id="1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208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208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208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500"/>
                            </p:stCondLst>
                            <p:childTnLst>
                              <p:par>
                                <p:cTn id="1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4" dur="500"/>
                                        <p:tgtEl>
                                          <p:spTgt spid="208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208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208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8899" grpId="0" animBg="1"/>
      <p:bldP spid="208900" grpId="0" animBg="1"/>
      <p:bldP spid="208901" grpId="0"/>
      <p:bldP spid="208902" grpId="0"/>
      <p:bldP spid="208903" grpId="0" animBg="1"/>
      <p:bldP spid="208904" grpId="0" animBg="1"/>
      <p:bldP spid="208905" grpId="0"/>
      <p:bldP spid="208906" grpId="0"/>
      <p:bldP spid="208907" grpId="0" animBg="1"/>
      <p:bldP spid="208908" grpId="0"/>
      <p:bldP spid="208909" grpId="0" animBg="1"/>
      <p:bldP spid="208910" grpId="0"/>
      <p:bldP spid="208911" grpId="0" animBg="1"/>
      <p:bldP spid="208912" grpId="0"/>
      <p:bldP spid="208913" grpId="0" animBg="1"/>
      <p:bldP spid="208914" grpId="0"/>
      <p:bldP spid="208915" grpId="0" animBg="1"/>
      <p:bldP spid="208916" grpId="0" animBg="1"/>
      <p:bldP spid="208917" grpId="0" animBg="1"/>
      <p:bldP spid="208918" grpId="0" animBg="1"/>
      <p:bldP spid="208919" grpId="0" animBg="1"/>
      <p:bldP spid="208920" grpId="0" animBg="1"/>
      <p:bldP spid="208921" grpId="0" animBg="1"/>
      <p:bldP spid="208922" grpId="0" animBg="1"/>
      <p:bldP spid="208923" grpId="0" animBg="1"/>
      <p:bldP spid="208924" grpId="0" animBg="1"/>
      <p:bldP spid="208925" grpId="0" animBg="1"/>
      <p:bldP spid="208926" grpId="0"/>
      <p:bldP spid="208927" grpId="0" animBg="1"/>
      <p:bldP spid="208928" grpId="0" animBg="1"/>
      <p:bldP spid="208929" grpId="0" animBg="1"/>
      <p:bldP spid="208930" grpId="0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5D5DEB-D4B7-4C38-971C-A6CB49E2E59B}" type="slidenum">
              <a:rPr lang="zh-CN" altLang="en-US" smtClean="0"/>
              <a:pPr>
                <a:defRPr/>
              </a:pPr>
              <a:t>124</a:t>
            </a:fld>
            <a:endParaRPr lang="en-US" altLang="zh-CN" smtClean="0"/>
          </a:p>
        </p:txBody>
      </p:sp>
      <p:sp>
        <p:nvSpPr>
          <p:cNvPr id="157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宋体" pitchFamily="2" charset="-122"/>
              </a:rPr>
              <a:t>“</a:t>
            </a:r>
            <a:r>
              <a:rPr lang="zh-CN" altLang="en-US" smtClean="0"/>
              <a:t>与</a:t>
            </a:r>
            <a:r>
              <a:rPr lang="zh-CN" altLang="en-US" smtClean="0">
                <a:latin typeface="宋体" pitchFamily="2" charset="-122"/>
              </a:rPr>
              <a:t>”</a:t>
            </a:r>
            <a:r>
              <a:rPr lang="zh-CN" altLang="en-US" smtClean="0"/>
              <a:t>指令应用例</a:t>
            </a:r>
          </a:p>
        </p:txBody>
      </p:sp>
      <p:sp>
        <p:nvSpPr>
          <p:cNvPr id="209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6013" y="1989138"/>
            <a:ext cx="7772400" cy="4651375"/>
          </a:xfrm>
        </p:spPr>
        <p:txBody>
          <a:bodyPr/>
          <a:lstStyle/>
          <a:p>
            <a:pPr eaLnBrk="1" hangingPunct="1">
              <a:lnSpc>
                <a:spcPct val="115000"/>
              </a:lnSpc>
              <a:buFont typeface="Wingdings" pitchFamily="2" charset="2"/>
              <a:buNone/>
            </a:pPr>
            <a:r>
              <a:rPr kumimoji="1" lang="en-US" altLang="zh-CN" b="0" smtClean="0"/>
              <a:t>             </a:t>
            </a:r>
            <a:r>
              <a:rPr kumimoji="1" lang="en-US" altLang="zh-CN" smtClean="0"/>
              <a:t>LEA  SI，DATA</a:t>
            </a:r>
          </a:p>
          <a:p>
            <a:pPr eaLnBrk="1" hangingPunct="1">
              <a:lnSpc>
                <a:spcPct val="115000"/>
              </a:lnSpc>
              <a:buFont typeface="Wingdings" pitchFamily="2" charset="2"/>
              <a:buNone/>
            </a:pPr>
            <a:r>
              <a:rPr kumimoji="1" lang="en-US" altLang="zh-CN" smtClean="0"/>
              <a:t>             MOV  DX，3F8H</a:t>
            </a:r>
          </a:p>
          <a:p>
            <a:pPr eaLnBrk="1" hangingPunct="1">
              <a:lnSpc>
                <a:spcPct val="115000"/>
              </a:lnSpc>
              <a:buFont typeface="Wingdings" pitchFamily="2" charset="2"/>
              <a:buNone/>
            </a:pPr>
            <a:r>
              <a:rPr kumimoji="1" lang="en-US" altLang="zh-CN" smtClean="0"/>
              <a:t>WATT：IN  AL，DX</a:t>
            </a:r>
          </a:p>
          <a:p>
            <a:pPr eaLnBrk="1" hangingPunct="1">
              <a:lnSpc>
                <a:spcPct val="115000"/>
              </a:lnSpc>
              <a:buFont typeface="Wingdings" pitchFamily="2" charset="2"/>
              <a:buNone/>
            </a:pPr>
            <a:r>
              <a:rPr kumimoji="1" lang="en-US" altLang="zh-CN" smtClean="0"/>
              <a:t>              AND  AL，02H</a:t>
            </a:r>
          </a:p>
          <a:p>
            <a:pPr eaLnBrk="1" hangingPunct="1">
              <a:lnSpc>
                <a:spcPct val="115000"/>
              </a:lnSpc>
              <a:buFont typeface="Wingdings" pitchFamily="2" charset="2"/>
              <a:buNone/>
            </a:pPr>
            <a:r>
              <a:rPr kumimoji="1" lang="en-US" altLang="zh-CN" smtClean="0"/>
              <a:t>              JZ   WATT                  </a:t>
            </a:r>
            <a:r>
              <a:rPr kumimoji="1" lang="en-US" altLang="zh-CN" sz="2400" smtClean="0">
                <a:solidFill>
                  <a:srgbClr val="990033"/>
                </a:solidFill>
              </a:rPr>
              <a:t>；ZF=1</a:t>
            </a:r>
            <a:r>
              <a:rPr kumimoji="1" lang="zh-CN" altLang="en-US" sz="2400" smtClean="0">
                <a:solidFill>
                  <a:srgbClr val="990033"/>
                </a:solidFill>
              </a:rPr>
              <a:t>转移</a:t>
            </a:r>
          </a:p>
          <a:p>
            <a:pPr eaLnBrk="1" hangingPunct="1">
              <a:lnSpc>
                <a:spcPct val="115000"/>
              </a:lnSpc>
              <a:buFont typeface="Wingdings" pitchFamily="2" charset="2"/>
              <a:buNone/>
            </a:pPr>
            <a:r>
              <a:rPr kumimoji="1" lang="en-US" altLang="zh-CN" smtClean="0"/>
              <a:t>              MOV  DX，38FH</a:t>
            </a:r>
          </a:p>
          <a:p>
            <a:pPr eaLnBrk="1" hangingPunct="1">
              <a:lnSpc>
                <a:spcPct val="115000"/>
              </a:lnSpc>
              <a:buFont typeface="Wingdings" pitchFamily="2" charset="2"/>
              <a:buNone/>
            </a:pPr>
            <a:r>
              <a:rPr kumimoji="1" lang="en-US" altLang="zh-CN" smtClean="0"/>
              <a:t>              MOV  AX，[SI]</a:t>
            </a:r>
          </a:p>
          <a:p>
            <a:pPr eaLnBrk="1" hangingPunct="1">
              <a:lnSpc>
                <a:spcPct val="115000"/>
              </a:lnSpc>
              <a:buFont typeface="Wingdings" pitchFamily="2" charset="2"/>
              <a:buNone/>
            </a:pPr>
            <a:r>
              <a:rPr kumimoji="1" lang="en-US" altLang="zh-CN" smtClean="0"/>
              <a:t>              OUT  DX，AX</a:t>
            </a:r>
            <a:endParaRPr kumimoji="1" lang="zh-CN" altLang="en-US" smtClean="0"/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9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9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9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9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9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9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09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099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14B565-27B2-49DF-978F-8908B700358A}" type="slidenum">
              <a:rPr lang="zh-CN" altLang="en-US" smtClean="0"/>
              <a:pPr>
                <a:defRPr/>
              </a:pPr>
              <a:t>125</a:t>
            </a:fld>
            <a:endParaRPr lang="en-US" altLang="zh-CN" smtClean="0"/>
          </a:p>
        </p:txBody>
      </p:sp>
      <p:sp>
        <p:nvSpPr>
          <p:cNvPr id="158723" name="Rectangle 2"/>
          <p:cNvSpPr>
            <a:spLocks noGrp="1" noChangeArrowheads="1"/>
          </p:cNvSpPr>
          <p:nvPr>
            <p:ph type="title"/>
          </p:nvPr>
        </p:nvSpPr>
        <p:spPr>
          <a:xfrm>
            <a:off x="1293813" y="214313"/>
            <a:ext cx="4933950" cy="1462087"/>
          </a:xfrm>
        </p:spPr>
        <p:txBody>
          <a:bodyPr/>
          <a:lstStyle/>
          <a:p>
            <a:pPr eaLnBrk="1" hangingPunct="1"/>
            <a:r>
              <a:rPr lang="en-US" altLang="zh-CN" b="1" smtClean="0"/>
              <a:t>2.</a:t>
            </a:r>
            <a:r>
              <a:rPr lang="zh-CN" altLang="en-US" smtClean="0">
                <a:latin typeface="宋体" pitchFamily="2" charset="-122"/>
              </a:rPr>
              <a:t>“</a:t>
            </a:r>
            <a:r>
              <a:rPr lang="zh-CN" altLang="en-US" smtClean="0"/>
              <a:t>或</a:t>
            </a:r>
            <a:r>
              <a:rPr lang="zh-CN" altLang="en-US" smtClean="0">
                <a:latin typeface="宋体" pitchFamily="2" charset="-122"/>
              </a:rPr>
              <a:t>”</a:t>
            </a:r>
            <a:r>
              <a:rPr lang="zh-CN" altLang="en-US" smtClean="0"/>
              <a:t>运算指令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6013" y="2133600"/>
            <a:ext cx="6688137" cy="3455988"/>
          </a:xfrm>
        </p:spPr>
        <p:txBody>
          <a:bodyPr/>
          <a:lstStyle/>
          <a:p>
            <a:pPr>
              <a:spcBef>
                <a:spcPct val="10000"/>
              </a:spcBef>
              <a:spcAft>
                <a:spcPts val="1300"/>
              </a:spcAft>
            </a:pPr>
            <a:r>
              <a:rPr lang="zh-CN" altLang="en-US" smtClean="0"/>
              <a:t>格式：</a:t>
            </a:r>
            <a:r>
              <a:rPr lang="zh-CN" altLang="en-US" sz="2400" b="0" smtClean="0"/>
              <a:t>  </a:t>
            </a:r>
          </a:p>
          <a:p>
            <a:pPr lvl="1">
              <a:spcBef>
                <a:spcPct val="10000"/>
              </a:spcBef>
              <a:spcAft>
                <a:spcPts val="1300"/>
              </a:spcAft>
            </a:pPr>
            <a:r>
              <a:rPr lang="en-US" altLang="zh-CN" smtClean="0"/>
              <a:t>OR  OPRD1，OPRD2</a:t>
            </a:r>
          </a:p>
          <a:p>
            <a:pPr>
              <a:spcBef>
                <a:spcPct val="10000"/>
              </a:spcBef>
            </a:pPr>
            <a:r>
              <a:rPr lang="zh-CN" altLang="en-US" smtClean="0"/>
              <a:t>操作：</a:t>
            </a:r>
            <a:r>
              <a:rPr lang="zh-CN" altLang="en-US" sz="2400" b="0" smtClean="0"/>
              <a:t>  </a:t>
            </a:r>
          </a:p>
          <a:p>
            <a:pPr lvl="1">
              <a:spcBef>
                <a:spcPct val="10000"/>
              </a:spcBef>
            </a:pPr>
            <a:r>
              <a:rPr lang="zh-CN" altLang="en-US" smtClean="0"/>
              <a:t>两操作数相“或”，结果送目标地址</a:t>
            </a: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52F34E-740C-4B4D-8CB5-B0972385789D}" type="slidenum">
              <a:rPr lang="zh-CN" altLang="en-US" smtClean="0"/>
              <a:pPr>
                <a:defRPr/>
              </a:pPr>
              <a:t>126</a:t>
            </a:fld>
            <a:endParaRPr lang="en-US" altLang="zh-CN" smtClean="0"/>
          </a:p>
        </p:txBody>
      </p:sp>
      <p:sp>
        <p:nvSpPr>
          <p:cNvPr id="159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宋体" pitchFamily="2" charset="-122"/>
              </a:rPr>
              <a:t>“</a:t>
            </a:r>
            <a:r>
              <a:rPr lang="zh-CN" altLang="en-US" smtClean="0"/>
              <a:t>或</a:t>
            </a:r>
            <a:r>
              <a:rPr lang="zh-CN" altLang="en-US" smtClean="0">
                <a:latin typeface="宋体" pitchFamily="2" charset="-122"/>
              </a:rPr>
              <a:t>”</a:t>
            </a:r>
            <a:r>
              <a:rPr lang="zh-CN" altLang="en-US" smtClean="0"/>
              <a:t>指令的应用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6013" y="2133600"/>
            <a:ext cx="7559675" cy="4175125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smtClean="0"/>
              <a:t>实现两操作数  相 “或”的  运算</a:t>
            </a:r>
          </a:p>
          <a:p>
            <a:pPr lvl="1" eaLnBrk="1" hangingPunct="1">
              <a:spcBef>
                <a:spcPct val="30000"/>
              </a:spcBef>
              <a:spcAft>
                <a:spcPct val="30000"/>
              </a:spcAft>
            </a:pPr>
            <a:r>
              <a:rPr lang="en-US" altLang="zh-CN" smtClean="0">
                <a:latin typeface="Times New Roman" pitchFamily="18" charset="0"/>
              </a:rPr>
              <a:t>OR  AX，[DI]</a:t>
            </a:r>
            <a:endParaRPr lang="zh-CN" altLang="en-US" smtClean="0">
              <a:solidFill>
                <a:schemeClr val="tx2"/>
              </a:solidFill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smtClean="0"/>
              <a:t>使某些位不变，某些位置“1”</a:t>
            </a:r>
          </a:p>
          <a:p>
            <a:pPr lvl="1" eaLnBrk="1" hangingPunct="1">
              <a:lnSpc>
                <a:spcPct val="120000"/>
              </a:lnSpc>
              <a:spcAft>
                <a:spcPct val="30000"/>
              </a:spcAft>
            </a:pPr>
            <a:r>
              <a:rPr lang="en-US" altLang="zh-CN" smtClean="0">
                <a:latin typeface="Times New Roman" pitchFamily="18" charset="0"/>
              </a:rPr>
              <a:t>OR  CL，0FH</a:t>
            </a:r>
            <a:endParaRPr lang="zh-CN" altLang="en-US" smtClean="0">
              <a:solidFill>
                <a:schemeClr val="tx2"/>
              </a:solidFill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smtClean="0"/>
              <a:t>在不改变操作数的  情况下使</a:t>
            </a:r>
            <a:r>
              <a:rPr lang="en-US" altLang="zh-CN" smtClean="0"/>
              <a:t>OF=CF=0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CN" smtClean="0">
                <a:latin typeface="Times New Roman" pitchFamily="18" charset="0"/>
              </a:rPr>
              <a:t>OR  AX，AX</a:t>
            </a: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740B50-B2CA-4D3B-A086-94C8F25967B2}" type="slidenum">
              <a:rPr lang="zh-CN" altLang="en-US" smtClean="0"/>
              <a:pPr>
                <a:defRPr/>
              </a:pPr>
              <a:t>127</a:t>
            </a:fld>
            <a:endParaRPr lang="en-US" altLang="zh-CN" smtClean="0"/>
          </a:p>
        </p:txBody>
      </p:sp>
      <p:sp>
        <p:nvSpPr>
          <p:cNvPr id="160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宋体" pitchFamily="2" charset="-122"/>
              </a:rPr>
              <a:t>“</a:t>
            </a:r>
            <a:r>
              <a:rPr lang="zh-CN" altLang="en-US" smtClean="0"/>
              <a:t>或</a:t>
            </a:r>
            <a:r>
              <a:rPr lang="zh-CN" altLang="en-US" smtClean="0">
                <a:latin typeface="宋体" pitchFamily="2" charset="-122"/>
              </a:rPr>
              <a:t>”</a:t>
            </a:r>
            <a:r>
              <a:rPr lang="zh-CN" altLang="en-US" smtClean="0"/>
              <a:t>指令的应用例</a:t>
            </a:r>
            <a:r>
              <a:rPr lang="en-US" altLang="zh-CN" smtClean="0"/>
              <a:t>:119</a:t>
            </a:r>
            <a:r>
              <a:rPr lang="zh-CN" altLang="en-US" smtClean="0"/>
              <a:t>页</a:t>
            </a:r>
          </a:p>
        </p:txBody>
      </p:sp>
      <p:sp>
        <p:nvSpPr>
          <p:cNvPr id="160772" name="Text Box 4"/>
          <p:cNvSpPr txBox="1">
            <a:spLocks noChangeArrowheads="1"/>
          </p:cNvSpPr>
          <p:nvPr/>
        </p:nvSpPr>
        <p:spPr bwMode="auto">
          <a:xfrm>
            <a:off x="1835150" y="2205038"/>
            <a:ext cx="4186238" cy="2503487"/>
          </a:xfrm>
          <a:prstGeom prst="rect">
            <a:avLst/>
          </a:prstGeom>
          <a:noFill/>
          <a:ln w="254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sz="3200" b="1"/>
              <a:t>         </a:t>
            </a:r>
            <a:r>
              <a:rPr lang="en-US" altLang="zh-CN" sz="2800" b="1"/>
              <a:t>OR  AL，AL</a:t>
            </a:r>
          </a:p>
          <a:p>
            <a:pPr algn="just">
              <a:spcBef>
                <a:spcPct val="50000"/>
              </a:spcBef>
            </a:pPr>
            <a:r>
              <a:rPr lang="en-US" altLang="zh-CN" sz="2800" b="1"/>
              <a:t>          JPE  GOON</a:t>
            </a:r>
          </a:p>
          <a:p>
            <a:pPr>
              <a:spcBef>
                <a:spcPct val="50000"/>
              </a:spcBef>
            </a:pPr>
            <a:r>
              <a:rPr lang="en-GB" altLang="zh-CN" sz="2800" b="1"/>
              <a:t>          OR  AL</a:t>
            </a:r>
            <a:r>
              <a:rPr lang="en-GB" altLang="zh-CN" sz="2800" b="1">
                <a:latin typeface="宋体" pitchFamily="2" charset="-122"/>
              </a:rPr>
              <a:t>，</a:t>
            </a:r>
            <a:r>
              <a:rPr lang="en-GB" altLang="zh-CN" sz="2800" b="1"/>
              <a:t>80H</a:t>
            </a:r>
            <a:r>
              <a:rPr lang="en-US" altLang="zh-CN" sz="2800"/>
              <a:t> </a:t>
            </a:r>
          </a:p>
          <a:p>
            <a:pPr>
              <a:spcBef>
                <a:spcPct val="50000"/>
              </a:spcBef>
            </a:pPr>
            <a:r>
              <a:rPr lang="en-US" altLang="zh-CN" sz="2800" b="1"/>
              <a:t>GOON：….</a:t>
            </a:r>
            <a:endParaRPr lang="zh-CN" altLang="en-US" sz="2800" b="1"/>
          </a:p>
        </p:txBody>
      </p:sp>
      <p:sp>
        <p:nvSpPr>
          <p:cNvPr id="19461" name="AutoShape 5"/>
          <p:cNvSpPr>
            <a:spLocks/>
          </p:cNvSpPr>
          <p:nvPr/>
        </p:nvSpPr>
        <p:spPr bwMode="auto">
          <a:xfrm>
            <a:off x="4716463" y="5157788"/>
            <a:ext cx="1828800" cy="503237"/>
          </a:xfrm>
          <a:prstGeom prst="borderCallout3">
            <a:avLst>
              <a:gd name="adj1" fmla="val 22713"/>
              <a:gd name="adj2" fmla="val 104167"/>
              <a:gd name="adj3" fmla="val 22713"/>
              <a:gd name="adj4" fmla="val 111023"/>
              <a:gd name="adj5" fmla="val -182019"/>
              <a:gd name="adj6" fmla="val 111023"/>
              <a:gd name="adj7" fmla="val -389273"/>
              <a:gd name="adj8" fmla="val 15537"/>
            </a:avLst>
          </a:prstGeom>
          <a:noFill/>
          <a:ln w="25400" cap="sq">
            <a:solidFill>
              <a:srgbClr val="339966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r>
              <a:rPr lang="en-US" altLang="zh-CN" b="1">
                <a:solidFill>
                  <a:srgbClr val="990033"/>
                </a:solidFill>
              </a:rPr>
              <a:t>PF=1</a:t>
            </a:r>
            <a:r>
              <a:rPr lang="zh-CN" altLang="en-US" b="1">
                <a:solidFill>
                  <a:srgbClr val="990033"/>
                </a:solidFill>
              </a:rPr>
              <a:t>转移</a:t>
            </a: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1" grpId="0" animBg="1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676358-28CD-4D6B-AB9A-A5FFA6E3F39A}" type="slidenum">
              <a:rPr lang="zh-CN" altLang="en-US" smtClean="0"/>
              <a:pPr>
                <a:defRPr/>
              </a:pPr>
              <a:t>128</a:t>
            </a:fld>
            <a:endParaRPr lang="en-US" altLang="zh-CN" smtClean="0"/>
          </a:p>
        </p:txBody>
      </p:sp>
      <p:sp>
        <p:nvSpPr>
          <p:cNvPr id="161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宋体" pitchFamily="2" charset="-122"/>
              </a:rPr>
              <a:t>“</a:t>
            </a:r>
            <a:r>
              <a:rPr lang="zh-CN" altLang="en-US" smtClean="0"/>
              <a:t>或</a:t>
            </a:r>
            <a:r>
              <a:rPr lang="zh-CN" altLang="en-US" smtClean="0">
                <a:latin typeface="宋体" pitchFamily="2" charset="-122"/>
              </a:rPr>
              <a:t>”</a:t>
            </a:r>
            <a:r>
              <a:rPr lang="zh-CN" altLang="en-US" smtClean="0"/>
              <a:t>指令的应用</a:t>
            </a:r>
          </a:p>
        </p:txBody>
      </p:sp>
      <p:sp>
        <p:nvSpPr>
          <p:cNvPr id="161796" name="AutoShape 4"/>
          <p:cNvSpPr>
            <a:spLocks noChangeArrowheads="1"/>
          </p:cNvSpPr>
          <p:nvPr/>
        </p:nvSpPr>
        <p:spPr bwMode="auto">
          <a:xfrm>
            <a:off x="1547813" y="2349500"/>
            <a:ext cx="3455987" cy="2374900"/>
          </a:xfrm>
          <a:prstGeom prst="cloudCallout">
            <a:avLst>
              <a:gd name="adj1" fmla="val 74481"/>
              <a:gd name="adj2" fmla="val 49333"/>
            </a:avLst>
          </a:prstGeom>
          <a:solidFill>
            <a:srgbClr val="339966"/>
          </a:solidFill>
          <a:ln w="25400" cap="sq">
            <a:solidFill>
              <a:srgbClr val="339966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r>
              <a:rPr lang="zh-CN" altLang="en-US" sz="2800" b="1">
                <a:solidFill>
                  <a:schemeClr val="bg1"/>
                </a:solidFill>
              </a:rPr>
              <a:t>将一个二进制数9变为字符‘9’</a:t>
            </a:r>
          </a:p>
        </p:txBody>
      </p:sp>
      <p:sp>
        <p:nvSpPr>
          <p:cNvPr id="144389" name="Text Box 5"/>
          <p:cNvSpPr txBox="1">
            <a:spLocks noChangeArrowheads="1"/>
          </p:cNvSpPr>
          <p:nvPr/>
        </p:nvSpPr>
        <p:spPr bwMode="auto">
          <a:xfrm>
            <a:off x="6156325" y="4581525"/>
            <a:ext cx="2519363" cy="701675"/>
          </a:xfrm>
          <a:prstGeom prst="rect">
            <a:avLst/>
          </a:prstGeom>
          <a:noFill/>
          <a:ln w="254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/>
              <a:t>如何实现</a:t>
            </a:r>
            <a:r>
              <a:rPr lang="zh-CN" altLang="en-US" sz="4000" b="1"/>
              <a:t>？</a:t>
            </a: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44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44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512F87-0ACE-4CCB-926D-442463C836AD}" type="slidenum">
              <a:rPr lang="zh-CN" altLang="en-US" smtClean="0"/>
              <a:pPr>
                <a:defRPr/>
              </a:pPr>
              <a:t>129</a:t>
            </a:fld>
            <a:endParaRPr lang="en-US" altLang="zh-CN" smtClean="0"/>
          </a:p>
        </p:txBody>
      </p:sp>
      <p:sp>
        <p:nvSpPr>
          <p:cNvPr id="162819" name="Rectangle 2"/>
          <p:cNvSpPr>
            <a:spLocks noGrp="1" noChangeArrowheads="1"/>
          </p:cNvSpPr>
          <p:nvPr>
            <p:ph type="title"/>
          </p:nvPr>
        </p:nvSpPr>
        <p:spPr>
          <a:xfrm>
            <a:off x="1366838" y="214313"/>
            <a:ext cx="5076825" cy="1462087"/>
          </a:xfrm>
        </p:spPr>
        <p:txBody>
          <a:bodyPr/>
          <a:lstStyle/>
          <a:p>
            <a:pPr eaLnBrk="1" hangingPunct="1"/>
            <a:r>
              <a:rPr lang="en-US" altLang="zh-CN" b="1" smtClean="0"/>
              <a:t>3.</a:t>
            </a:r>
            <a:r>
              <a:rPr lang="zh-CN" altLang="en-US" smtClean="0">
                <a:latin typeface="宋体" pitchFamily="2" charset="-122"/>
              </a:rPr>
              <a:t>“</a:t>
            </a:r>
            <a:r>
              <a:rPr lang="zh-CN" altLang="en-US" smtClean="0"/>
              <a:t>非</a:t>
            </a:r>
            <a:r>
              <a:rPr lang="zh-CN" altLang="en-US" smtClean="0">
                <a:latin typeface="宋体" pitchFamily="2" charset="-122"/>
              </a:rPr>
              <a:t>”</a:t>
            </a:r>
            <a:r>
              <a:rPr lang="zh-CN" altLang="en-US" smtClean="0"/>
              <a:t>运算指令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1989138"/>
            <a:ext cx="7086600" cy="4283075"/>
          </a:xfrm>
        </p:spPr>
        <p:txBody>
          <a:bodyPr/>
          <a:lstStyle/>
          <a:p>
            <a:pPr eaLnBrk="1" hangingPunct="1">
              <a:spcBef>
                <a:spcPct val="10000"/>
              </a:spcBef>
              <a:spcAft>
                <a:spcPct val="10000"/>
              </a:spcAft>
            </a:pPr>
            <a:r>
              <a:rPr lang="zh-CN" altLang="en-US" smtClean="0">
                <a:latin typeface="宋体" pitchFamily="2" charset="-122"/>
              </a:rPr>
              <a:t>格式：</a:t>
            </a:r>
          </a:p>
          <a:p>
            <a:pPr lvl="1" eaLnBrk="1" hangingPunct="1">
              <a:spcBef>
                <a:spcPct val="10000"/>
              </a:spcBef>
              <a:spcAft>
                <a:spcPct val="10000"/>
              </a:spcAft>
            </a:pPr>
            <a:r>
              <a:rPr lang="en-US" altLang="zh-CN" smtClean="0">
                <a:latin typeface="宋体" pitchFamily="2" charset="-122"/>
              </a:rPr>
              <a:t>NOT  OPRD</a:t>
            </a:r>
          </a:p>
          <a:p>
            <a:pPr eaLnBrk="1" hangingPunct="1">
              <a:spcBef>
                <a:spcPct val="10000"/>
              </a:spcBef>
              <a:spcAft>
                <a:spcPct val="10000"/>
              </a:spcAft>
            </a:pPr>
            <a:r>
              <a:rPr lang="zh-CN" altLang="en-US" smtClean="0">
                <a:latin typeface="宋体" pitchFamily="2" charset="-122"/>
              </a:rPr>
              <a:t>操作：</a:t>
            </a:r>
          </a:p>
          <a:p>
            <a:pPr lvl="1" eaLnBrk="1" hangingPunct="1">
              <a:spcBef>
                <a:spcPct val="10000"/>
              </a:spcBef>
              <a:spcAft>
                <a:spcPct val="10000"/>
              </a:spcAft>
            </a:pPr>
            <a:r>
              <a:rPr lang="zh-CN" altLang="en-US" smtClean="0">
                <a:latin typeface="宋体" pitchFamily="2" charset="-122"/>
              </a:rPr>
              <a:t>操作数按位取反再送回原地址</a:t>
            </a:r>
          </a:p>
          <a:p>
            <a:pPr eaLnBrk="1" hangingPunct="1">
              <a:spcBef>
                <a:spcPct val="10000"/>
              </a:spcBef>
              <a:spcAft>
                <a:spcPct val="10000"/>
              </a:spcAft>
            </a:pPr>
            <a:r>
              <a:rPr lang="zh-CN" altLang="en-US" smtClean="0">
                <a:latin typeface="宋体" pitchFamily="2" charset="-122"/>
              </a:rPr>
              <a:t>注：</a:t>
            </a:r>
          </a:p>
          <a:p>
            <a:pPr lvl="1" eaLnBrk="1" hangingPunct="1">
              <a:spcBef>
                <a:spcPct val="10000"/>
              </a:spcBef>
              <a:spcAft>
                <a:spcPct val="10000"/>
              </a:spcAft>
            </a:pPr>
            <a:r>
              <a:rPr lang="zh-CN" altLang="en-US" smtClean="0">
                <a:solidFill>
                  <a:srgbClr val="FF0000"/>
                </a:solidFill>
                <a:latin typeface="宋体" pitchFamily="2" charset="-122"/>
              </a:rPr>
              <a:t>指令中的操作数不能是立即数</a:t>
            </a:r>
          </a:p>
          <a:p>
            <a:pPr lvl="1" eaLnBrk="1" hangingPunct="1">
              <a:lnSpc>
                <a:spcPct val="100000"/>
              </a:lnSpc>
              <a:spcBef>
                <a:spcPct val="5000"/>
              </a:spcBef>
              <a:spcAft>
                <a:spcPct val="10000"/>
              </a:spcAft>
            </a:pPr>
            <a:r>
              <a:rPr lang="zh-CN" altLang="en-US" smtClean="0">
                <a:solidFill>
                  <a:srgbClr val="FF0000"/>
                </a:solidFill>
                <a:latin typeface="宋体" pitchFamily="2" charset="-122"/>
              </a:rPr>
              <a:t>指令的执行对标志位无影响</a:t>
            </a:r>
          </a:p>
          <a:p>
            <a:pPr eaLnBrk="1" hangingPunct="1">
              <a:spcBef>
                <a:spcPct val="10000"/>
              </a:spcBef>
              <a:spcAft>
                <a:spcPct val="10000"/>
              </a:spcAft>
            </a:pPr>
            <a:r>
              <a:rPr lang="zh-CN" altLang="en-US" smtClean="0">
                <a:latin typeface="宋体" pitchFamily="2" charset="-122"/>
              </a:rPr>
              <a:t>例：</a:t>
            </a:r>
            <a:r>
              <a:rPr lang="en-US" altLang="zh-CN" smtClean="0">
                <a:latin typeface="宋体" pitchFamily="2" charset="-122"/>
              </a:rPr>
              <a:t>NOT BYTE PTR[BX]</a:t>
            </a:r>
            <a:endParaRPr lang="zh-CN" altLang="en-US" smtClean="0"/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A68DE0-8BF2-476D-AB66-F30AF35DEF26}" type="slidenum">
              <a:rPr lang="zh-CN" altLang="en-US" smtClean="0"/>
              <a:pPr>
                <a:defRPr/>
              </a:pPr>
              <a:t>13</a:t>
            </a:fld>
            <a:endParaRPr lang="en-US" altLang="zh-CN" smtClean="0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>
          <a:xfrm>
            <a:off x="900113" y="692150"/>
            <a:ext cx="7772400" cy="1066800"/>
          </a:xfrm>
        </p:spPr>
        <p:txBody>
          <a:bodyPr/>
          <a:lstStyle/>
          <a:p>
            <a:pPr eaLnBrk="1" hangingPunct="1"/>
            <a:r>
              <a:rPr lang="zh-CN" altLang="en-US" smtClean="0"/>
              <a:t>存储器操作数例</a:t>
            </a:r>
            <a:endParaRPr lang="zh-CN" altLang="en-US" sz="4800" b="1" smtClean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9138"/>
            <a:ext cx="5110163" cy="1511300"/>
          </a:xfrm>
        </p:spPr>
        <p:txBody>
          <a:bodyPr/>
          <a:lstStyle/>
          <a:p>
            <a:pPr eaLnBrk="1" hangingPunct="1"/>
            <a:r>
              <a:rPr lang="zh-CN" altLang="en-US" smtClean="0"/>
              <a:t>例： </a:t>
            </a:r>
            <a:r>
              <a:rPr lang="en-US" altLang="zh-CN" smtClean="0"/>
              <a:t>MOV  AX，[1200H]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mtClean="0"/>
              <a:t>           MOV  AL，[1200H]</a:t>
            </a:r>
            <a:endParaRPr lang="zh-CN" altLang="en-US" smtClean="0"/>
          </a:p>
        </p:txBody>
      </p:sp>
      <p:graphicFrame>
        <p:nvGraphicFramePr>
          <p:cNvPr id="11266" name="Object 4"/>
          <p:cNvGraphicFramePr>
            <a:graphicFrameLocks noChangeAspect="1"/>
          </p:cNvGraphicFramePr>
          <p:nvPr/>
        </p:nvGraphicFramePr>
        <p:xfrm>
          <a:off x="7235825" y="534988"/>
          <a:ext cx="1439863" cy="1096962"/>
        </p:xfrm>
        <a:graphic>
          <a:graphicData uri="http://schemas.openxmlformats.org/presentationml/2006/ole">
            <p:oleObj spid="_x0000_s11266" name="剪辑" r:id="rId4" imgW="4602960" imgH="3652200" progId="">
              <p:embed/>
            </p:oleObj>
          </a:graphicData>
        </a:graphic>
      </p:graphicFrame>
      <p:sp>
        <p:nvSpPr>
          <p:cNvPr id="24582" name="Rectangle 6"/>
          <p:cNvSpPr>
            <a:spLocks noChangeArrowheads="1"/>
          </p:cNvSpPr>
          <p:nvPr/>
        </p:nvSpPr>
        <p:spPr bwMode="auto">
          <a:xfrm>
            <a:off x="6675438" y="3490913"/>
            <a:ext cx="1712912" cy="381000"/>
          </a:xfrm>
          <a:prstGeom prst="rect">
            <a:avLst/>
          </a:prstGeom>
          <a:solidFill>
            <a:srgbClr val="339966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83" name="Rectangle 7"/>
          <p:cNvSpPr>
            <a:spLocks noChangeArrowheads="1"/>
          </p:cNvSpPr>
          <p:nvPr/>
        </p:nvSpPr>
        <p:spPr bwMode="auto">
          <a:xfrm>
            <a:off x="6675438" y="3871913"/>
            <a:ext cx="1712912" cy="381000"/>
          </a:xfrm>
          <a:prstGeom prst="rect">
            <a:avLst/>
          </a:prstGeom>
          <a:solidFill>
            <a:srgbClr val="339966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84" name="Rectangle 8"/>
          <p:cNvSpPr>
            <a:spLocks noChangeArrowheads="1"/>
          </p:cNvSpPr>
          <p:nvPr/>
        </p:nvSpPr>
        <p:spPr bwMode="auto">
          <a:xfrm>
            <a:off x="6675438" y="4862513"/>
            <a:ext cx="1712912" cy="381000"/>
          </a:xfrm>
          <a:prstGeom prst="rect">
            <a:avLst/>
          </a:prstGeom>
          <a:solidFill>
            <a:srgbClr val="339966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85" name="Rectangle 9"/>
          <p:cNvSpPr>
            <a:spLocks noChangeArrowheads="1"/>
          </p:cNvSpPr>
          <p:nvPr/>
        </p:nvSpPr>
        <p:spPr bwMode="auto">
          <a:xfrm>
            <a:off x="6675438" y="5243513"/>
            <a:ext cx="1712912" cy="381000"/>
          </a:xfrm>
          <a:prstGeom prst="rect">
            <a:avLst/>
          </a:prstGeom>
          <a:solidFill>
            <a:srgbClr val="339966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86" name="Line 10"/>
          <p:cNvSpPr>
            <a:spLocks noChangeShapeType="1"/>
          </p:cNvSpPr>
          <p:nvPr/>
        </p:nvSpPr>
        <p:spPr bwMode="auto">
          <a:xfrm>
            <a:off x="6675438" y="2938463"/>
            <a:ext cx="0" cy="3306762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87" name="Line 11"/>
          <p:cNvSpPr>
            <a:spLocks noChangeShapeType="1"/>
          </p:cNvSpPr>
          <p:nvPr/>
        </p:nvSpPr>
        <p:spPr bwMode="auto">
          <a:xfrm>
            <a:off x="8386763" y="2957513"/>
            <a:ext cx="0" cy="3300412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88" name="Freeform 12"/>
          <p:cNvSpPr>
            <a:spLocks/>
          </p:cNvSpPr>
          <p:nvPr/>
        </p:nvSpPr>
        <p:spPr bwMode="auto">
          <a:xfrm>
            <a:off x="6672263" y="2855913"/>
            <a:ext cx="1685925" cy="377825"/>
          </a:xfrm>
          <a:custGeom>
            <a:avLst/>
            <a:gdLst>
              <a:gd name="T0" fmla="*/ 0 w 1062"/>
              <a:gd name="T1" fmla="*/ 2147483647 h 238"/>
              <a:gd name="T2" fmla="*/ 2147483647 w 1062"/>
              <a:gd name="T3" fmla="*/ 2147483647 h 238"/>
              <a:gd name="T4" fmla="*/ 2147483647 w 1062"/>
              <a:gd name="T5" fmla="*/ 0 h 238"/>
              <a:gd name="T6" fmla="*/ 2147483647 w 1062"/>
              <a:gd name="T7" fmla="*/ 2147483647 h 238"/>
              <a:gd name="T8" fmla="*/ 2147483647 w 1062"/>
              <a:gd name="T9" fmla="*/ 2147483647 h 238"/>
              <a:gd name="T10" fmla="*/ 2147483647 w 1062"/>
              <a:gd name="T11" fmla="*/ 2147483647 h 238"/>
              <a:gd name="T12" fmla="*/ 2147483647 w 1062"/>
              <a:gd name="T13" fmla="*/ 2147483647 h 238"/>
              <a:gd name="T14" fmla="*/ 2147483647 w 1062"/>
              <a:gd name="T15" fmla="*/ 2147483647 h 238"/>
              <a:gd name="T16" fmla="*/ 2147483647 w 1062"/>
              <a:gd name="T17" fmla="*/ 2147483647 h 23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062"/>
              <a:gd name="T28" fmla="*/ 0 h 238"/>
              <a:gd name="T29" fmla="*/ 1062 w 1062"/>
              <a:gd name="T30" fmla="*/ 238 h 238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062" h="238">
                <a:moveTo>
                  <a:pt x="0" y="74"/>
                </a:moveTo>
                <a:cubicBezTo>
                  <a:pt x="11" y="63"/>
                  <a:pt x="54" y="24"/>
                  <a:pt x="65" y="18"/>
                </a:cubicBezTo>
                <a:cubicBezTo>
                  <a:pt x="82" y="9"/>
                  <a:pt x="120" y="0"/>
                  <a:pt x="120" y="0"/>
                </a:cubicBezTo>
                <a:cubicBezTo>
                  <a:pt x="178" y="14"/>
                  <a:pt x="236" y="21"/>
                  <a:pt x="296" y="28"/>
                </a:cubicBezTo>
                <a:cubicBezTo>
                  <a:pt x="389" y="64"/>
                  <a:pt x="459" y="133"/>
                  <a:pt x="545" y="175"/>
                </a:cubicBezTo>
                <a:cubicBezTo>
                  <a:pt x="572" y="202"/>
                  <a:pt x="606" y="209"/>
                  <a:pt x="637" y="231"/>
                </a:cubicBezTo>
                <a:cubicBezTo>
                  <a:pt x="726" y="228"/>
                  <a:pt x="817" y="238"/>
                  <a:pt x="905" y="222"/>
                </a:cubicBezTo>
                <a:cubicBezTo>
                  <a:pt x="927" y="218"/>
                  <a:pt x="935" y="190"/>
                  <a:pt x="951" y="175"/>
                </a:cubicBezTo>
                <a:cubicBezTo>
                  <a:pt x="989" y="139"/>
                  <a:pt x="1025" y="102"/>
                  <a:pt x="1062" y="65"/>
                </a:cubicBezTo>
              </a:path>
            </a:pathLst>
          </a:cu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89" name="Freeform 13"/>
          <p:cNvSpPr>
            <a:spLocks/>
          </p:cNvSpPr>
          <p:nvPr/>
        </p:nvSpPr>
        <p:spPr bwMode="auto">
          <a:xfrm>
            <a:off x="6654800" y="5913438"/>
            <a:ext cx="1731963" cy="444500"/>
          </a:xfrm>
          <a:custGeom>
            <a:avLst/>
            <a:gdLst>
              <a:gd name="T0" fmla="*/ 2147483647 w 1091"/>
              <a:gd name="T1" fmla="*/ 2147483647 h 280"/>
              <a:gd name="T2" fmla="*/ 2147483647 w 1091"/>
              <a:gd name="T3" fmla="*/ 2147483647 h 280"/>
              <a:gd name="T4" fmla="*/ 2147483647 w 1091"/>
              <a:gd name="T5" fmla="*/ 2147483647 h 280"/>
              <a:gd name="T6" fmla="*/ 2147483647 w 1091"/>
              <a:gd name="T7" fmla="*/ 2147483647 h 280"/>
              <a:gd name="T8" fmla="*/ 2147483647 w 1091"/>
              <a:gd name="T9" fmla="*/ 0 h 280"/>
              <a:gd name="T10" fmla="*/ 2147483647 w 1091"/>
              <a:gd name="T11" fmla="*/ 2147483647 h 280"/>
              <a:gd name="T12" fmla="*/ 2147483647 w 1091"/>
              <a:gd name="T13" fmla="*/ 2147483647 h 280"/>
              <a:gd name="T14" fmla="*/ 2147483647 w 1091"/>
              <a:gd name="T15" fmla="*/ 2147483647 h 280"/>
              <a:gd name="T16" fmla="*/ 2147483647 w 1091"/>
              <a:gd name="T17" fmla="*/ 2147483647 h 280"/>
              <a:gd name="T18" fmla="*/ 2147483647 w 1091"/>
              <a:gd name="T19" fmla="*/ 2147483647 h 280"/>
              <a:gd name="T20" fmla="*/ 2147483647 w 1091"/>
              <a:gd name="T21" fmla="*/ 2147483647 h 280"/>
              <a:gd name="T22" fmla="*/ 2147483647 w 1091"/>
              <a:gd name="T23" fmla="*/ 2147483647 h 280"/>
              <a:gd name="T24" fmla="*/ 2147483647 w 1091"/>
              <a:gd name="T25" fmla="*/ 2147483647 h 28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091"/>
              <a:gd name="T40" fmla="*/ 0 h 280"/>
              <a:gd name="T41" fmla="*/ 1091 w 1091"/>
              <a:gd name="T42" fmla="*/ 280 h 28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091" h="280">
                <a:moveTo>
                  <a:pt x="11" y="222"/>
                </a:moveTo>
                <a:cubicBezTo>
                  <a:pt x="85" y="198"/>
                  <a:pt x="0" y="234"/>
                  <a:pt x="48" y="185"/>
                </a:cubicBezTo>
                <a:cubicBezTo>
                  <a:pt x="64" y="169"/>
                  <a:pt x="87" y="164"/>
                  <a:pt x="103" y="148"/>
                </a:cubicBezTo>
                <a:cubicBezTo>
                  <a:pt x="133" y="118"/>
                  <a:pt x="166" y="97"/>
                  <a:pt x="205" y="83"/>
                </a:cubicBezTo>
                <a:cubicBezTo>
                  <a:pt x="245" y="43"/>
                  <a:pt x="281" y="17"/>
                  <a:pt x="334" y="0"/>
                </a:cubicBezTo>
                <a:cubicBezTo>
                  <a:pt x="368" y="3"/>
                  <a:pt x="403" y="1"/>
                  <a:pt x="436" y="9"/>
                </a:cubicBezTo>
                <a:cubicBezTo>
                  <a:pt x="452" y="13"/>
                  <a:pt x="477" y="54"/>
                  <a:pt x="491" y="65"/>
                </a:cubicBezTo>
                <a:cubicBezTo>
                  <a:pt x="535" y="99"/>
                  <a:pt x="540" y="99"/>
                  <a:pt x="583" y="120"/>
                </a:cubicBezTo>
                <a:cubicBezTo>
                  <a:pt x="660" y="197"/>
                  <a:pt x="753" y="242"/>
                  <a:pt x="860" y="259"/>
                </a:cubicBezTo>
                <a:cubicBezTo>
                  <a:pt x="925" y="280"/>
                  <a:pt x="912" y="279"/>
                  <a:pt x="1026" y="259"/>
                </a:cubicBezTo>
                <a:cubicBezTo>
                  <a:pt x="1035" y="257"/>
                  <a:pt x="1038" y="246"/>
                  <a:pt x="1045" y="240"/>
                </a:cubicBezTo>
                <a:cubicBezTo>
                  <a:pt x="1054" y="233"/>
                  <a:pt x="1064" y="229"/>
                  <a:pt x="1073" y="222"/>
                </a:cubicBezTo>
                <a:cubicBezTo>
                  <a:pt x="1080" y="217"/>
                  <a:pt x="1091" y="203"/>
                  <a:pt x="1091" y="203"/>
                </a:cubicBezTo>
              </a:path>
            </a:pathLst>
          </a:cu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90" name="Text Box 14"/>
          <p:cNvSpPr txBox="1">
            <a:spLocks noChangeArrowheads="1"/>
          </p:cNvSpPr>
          <p:nvPr/>
        </p:nvSpPr>
        <p:spPr bwMode="auto">
          <a:xfrm>
            <a:off x="7153275" y="4862513"/>
            <a:ext cx="8382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bg1"/>
                </a:solidFill>
              </a:rPr>
              <a:t>22</a:t>
            </a:r>
            <a:r>
              <a:rPr lang="en-US" altLang="zh-CN" b="1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24591" name="Text Box 15"/>
          <p:cNvSpPr txBox="1">
            <a:spLocks noChangeArrowheads="1"/>
          </p:cNvSpPr>
          <p:nvPr/>
        </p:nvSpPr>
        <p:spPr bwMode="auto">
          <a:xfrm>
            <a:off x="7153275" y="5243513"/>
            <a:ext cx="8382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bg1"/>
                </a:solidFill>
              </a:rPr>
              <a:t>11</a:t>
            </a:r>
            <a:r>
              <a:rPr lang="en-US" altLang="zh-CN" b="1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24592" name="Text Box 16"/>
          <p:cNvSpPr txBox="1">
            <a:spLocks noChangeArrowheads="1"/>
          </p:cNvSpPr>
          <p:nvPr/>
        </p:nvSpPr>
        <p:spPr bwMode="auto">
          <a:xfrm>
            <a:off x="5624513" y="4714875"/>
            <a:ext cx="104775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FF0000"/>
                </a:solidFill>
              </a:rPr>
              <a:t>1200</a:t>
            </a:r>
            <a:r>
              <a:rPr lang="en-US" altLang="zh-CN">
                <a:solidFill>
                  <a:srgbClr val="FF0000"/>
                </a:solidFill>
              </a:rPr>
              <a:t>H</a:t>
            </a:r>
          </a:p>
        </p:txBody>
      </p:sp>
      <p:sp>
        <p:nvSpPr>
          <p:cNvPr id="24593" name="Text Box 17"/>
          <p:cNvSpPr txBox="1">
            <a:spLocks noChangeArrowheads="1"/>
          </p:cNvSpPr>
          <p:nvPr/>
        </p:nvSpPr>
        <p:spPr bwMode="auto">
          <a:xfrm>
            <a:off x="2809875" y="4452938"/>
            <a:ext cx="1752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/>
              <a:t>偏移地址</a:t>
            </a:r>
          </a:p>
        </p:txBody>
      </p:sp>
      <p:sp>
        <p:nvSpPr>
          <p:cNvPr id="24594" name="Line 18"/>
          <p:cNvSpPr>
            <a:spLocks noChangeShapeType="1"/>
          </p:cNvSpPr>
          <p:nvPr/>
        </p:nvSpPr>
        <p:spPr bwMode="auto">
          <a:xfrm>
            <a:off x="4181475" y="4681538"/>
            <a:ext cx="1295400" cy="228600"/>
          </a:xfrm>
          <a:prstGeom prst="line">
            <a:avLst/>
          </a:prstGeom>
          <a:noFill/>
          <a:ln w="22225" cap="sq">
            <a:solidFill>
              <a:srgbClr val="FF6600"/>
            </a:solidFill>
            <a:round/>
            <a:headEnd type="none" w="sm" len="sm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600" name="Rectangle 24"/>
          <p:cNvSpPr>
            <a:spLocks noChangeArrowheads="1"/>
          </p:cNvSpPr>
          <p:nvPr/>
        </p:nvSpPr>
        <p:spPr bwMode="auto">
          <a:xfrm>
            <a:off x="3267075" y="5595938"/>
            <a:ext cx="1371600" cy="457200"/>
          </a:xfrm>
          <a:prstGeom prst="rect">
            <a:avLst/>
          </a:prstGeom>
          <a:solidFill>
            <a:srgbClr val="339966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01" name="Line 25"/>
          <p:cNvSpPr>
            <a:spLocks noChangeShapeType="1"/>
          </p:cNvSpPr>
          <p:nvPr/>
        </p:nvSpPr>
        <p:spPr bwMode="auto">
          <a:xfrm>
            <a:off x="3952875" y="5595938"/>
            <a:ext cx="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607" name="Text Box 31"/>
          <p:cNvSpPr txBox="1">
            <a:spLocks noChangeArrowheads="1"/>
          </p:cNvSpPr>
          <p:nvPr/>
        </p:nvSpPr>
        <p:spPr bwMode="auto">
          <a:xfrm>
            <a:off x="3281363" y="5595938"/>
            <a:ext cx="1524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bg1"/>
                </a:solidFill>
              </a:rPr>
              <a:t>AH    AL</a:t>
            </a:r>
          </a:p>
        </p:txBody>
      </p:sp>
      <p:sp>
        <p:nvSpPr>
          <p:cNvPr id="24608" name="Line 32"/>
          <p:cNvSpPr>
            <a:spLocks noChangeShapeType="1"/>
          </p:cNvSpPr>
          <p:nvPr/>
        </p:nvSpPr>
        <p:spPr bwMode="auto">
          <a:xfrm flipH="1">
            <a:off x="3571875" y="6372225"/>
            <a:ext cx="2403475" cy="0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  <a:headEnd type="none" w="sm" len="sm"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609" name="Line 33"/>
          <p:cNvSpPr>
            <a:spLocks noChangeShapeType="1"/>
          </p:cNvSpPr>
          <p:nvPr/>
        </p:nvSpPr>
        <p:spPr bwMode="auto">
          <a:xfrm flipV="1">
            <a:off x="3571875" y="6053138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610" name="Text Box 34"/>
          <p:cNvSpPr txBox="1">
            <a:spLocks noChangeArrowheads="1"/>
          </p:cNvSpPr>
          <p:nvPr/>
        </p:nvSpPr>
        <p:spPr bwMode="auto">
          <a:xfrm>
            <a:off x="7229475" y="4376738"/>
            <a:ext cx="609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宋体" pitchFamily="2" charset="-122"/>
              </a:rPr>
              <a:t>┇</a:t>
            </a:r>
            <a:r>
              <a:rPr lang="en-US" altLang="zh-CN"/>
              <a:t> </a:t>
            </a:r>
          </a:p>
        </p:txBody>
      </p:sp>
      <p:sp>
        <p:nvSpPr>
          <p:cNvPr id="24611" name="Line 35"/>
          <p:cNvSpPr>
            <a:spLocks noChangeShapeType="1"/>
          </p:cNvSpPr>
          <p:nvPr/>
        </p:nvSpPr>
        <p:spPr bwMode="auto">
          <a:xfrm>
            <a:off x="4322763" y="5087938"/>
            <a:ext cx="24479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oval" w="med" len="med"/>
          </a:ln>
        </p:spPr>
        <p:txBody>
          <a:bodyPr lIns="92075" tIns="46038" rIns="92075" bIns="46038"/>
          <a:lstStyle/>
          <a:p>
            <a:endParaRPr lang="zh-CN" altLang="en-US"/>
          </a:p>
        </p:txBody>
      </p:sp>
      <p:sp>
        <p:nvSpPr>
          <p:cNvPr id="24612" name="Line 36"/>
          <p:cNvSpPr>
            <a:spLocks noChangeShapeType="1"/>
          </p:cNvSpPr>
          <p:nvPr/>
        </p:nvSpPr>
        <p:spPr bwMode="auto">
          <a:xfrm>
            <a:off x="5978525" y="5448300"/>
            <a:ext cx="79216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oval" w="med" len="med"/>
          </a:ln>
        </p:spPr>
        <p:txBody>
          <a:bodyPr lIns="92075" tIns="46038" rIns="92075" bIns="46038"/>
          <a:lstStyle/>
          <a:p>
            <a:endParaRPr lang="zh-CN" altLang="en-US"/>
          </a:p>
        </p:txBody>
      </p:sp>
      <p:sp>
        <p:nvSpPr>
          <p:cNvPr id="24613" name="Line 37"/>
          <p:cNvSpPr>
            <a:spLocks noChangeShapeType="1"/>
          </p:cNvSpPr>
          <p:nvPr/>
        </p:nvSpPr>
        <p:spPr bwMode="auto">
          <a:xfrm>
            <a:off x="5976938" y="5446713"/>
            <a:ext cx="0" cy="9350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lIns="92075" tIns="46038" rIns="92075" bIns="46038"/>
          <a:lstStyle/>
          <a:p>
            <a:endParaRPr lang="zh-CN" altLang="en-US"/>
          </a:p>
        </p:txBody>
      </p:sp>
      <p:sp>
        <p:nvSpPr>
          <p:cNvPr id="24614" name="Line 38"/>
          <p:cNvSpPr>
            <a:spLocks noChangeShapeType="1"/>
          </p:cNvSpPr>
          <p:nvPr/>
        </p:nvSpPr>
        <p:spPr bwMode="auto">
          <a:xfrm>
            <a:off x="4322763" y="5087938"/>
            <a:ext cx="0" cy="5048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</p:spPr>
        <p:txBody>
          <a:bodyPr lIns="92075" tIns="46038" rIns="92075" bIns="46038"/>
          <a:lstStyle/>
          <a:p>
            <a:endParaRPr lang="zh-CN" altLang="en-US"/>
          </a:p>
        </p:txBody>
      </p:sp>
      <p:cxnSp>
        <p:nvCxnSpPr>
          <p:cNvPr id="32" name="直接连接符 31"/>
          <p:cNvCxnSpPr>
            <a:cxnSpLocks noChangeShapeType="1"/>
          </p:cNvCxnSpPr>
          <p:nvPr/>
        </p:nvCxnSpPr>
        <p:spPr bwMode="auto">
          <a:xfrm rot="5400000">
            <a:off x="4084638" y="5332413"/>
            <a:ext cx="520700" cy="0"/>
          </a:xfrm>
          <a:prstGeom prst="line">
            <a:avLst/>
          </a:prstGeom>
          <a:noFill/>
          <a:ln w="22225" algn="ctr">
            <a:solidFill>
              <a:srgbClr val="FF0000"/>
            </a:solidFill>
            <a:round/>
            <a:headEnd/>
            <a:tailEnd type="triangle" w="lg" len="lg"/>
          </a:ln>
        </p:spPr>
      </p:cxnSp>
      <p:cxnSp>
        <p:nvCxnSpPr>
          <p:cNvPr id="35" name="直接连接符 34"/>
          <p:cNvCxnSpPr>
            <a:cxnSpLocks noChangeShapeType="1"/>
          </p:cNvCxnSpPr>
          <p:nvPr/>
        </p:nvCxnSpPr>
        <p:spPr bwMode="auto">
          <a:xfrm rot="10800000" flipV="1">
            <a:off x="4337050" y="5087938"/>
            <a:ext cx="2463800" cy="0"/>
          </a:xfrm>
          <a:prstGeom prst="line">
            <a:avLst/>
          </a:prstGeom>
          <a:noFill/>
          <a:ln w="22225" algn="ctr">
            <a:solidFill>
              <a:srgbClr val="FF0000"/>
            </a:solidFill>
            <a:round/>
            <a:headEnd type="oval" w="med" len="med"/>
            <a:tailEnd type="none" w="lg" len="lg"/>
          </a:ln>
        </p:spPr>
      </p:cxn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5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5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5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45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5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45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45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5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45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45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5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45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45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45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45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45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45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45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45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45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46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46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4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2" dur="500"/>
                                        <p:tgtEl>
                                          <p:spTgt spid="24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4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46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46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46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46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46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46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5" dur="500"/>
                                        <p:tgtEl>
                                          <p:spTgt spid="24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24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000"/>
                            </p:stCondLst>
                            <p:childTnLst>
                              <p:par>
                                <p:cTn id="91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3" dur="500"/>
                                        <p:tgtEl>
                                          <p:spTgt spid="24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500"/>
                            </p:stCondLst>
                            <p:childTnLst>
                              <p:par>
                                <p:cTn id="9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24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2000"/>
                            </p:stCondLst>
                            <p:childTnLst>
                              <p:par>
                                <p:cTn id="9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1" dur="500"/>
                                        <p:tgtEl>
                                          <p:spTgt spid="24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2500"/>
                            </p:stCondLst>
                            <p:childTnLst>
                              <p:par>
                                <p:cTn id="10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24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00"/>
                            </p:stCondLst>
                            <p:childTnLst>
                              <p:par>
                                <p:cTn id="1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000"/>
                            </p:stCondLst>
                            <p:childTnLst>
                              <p:par>
                                <p:cTn id="121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2" dur="500"/>
                                        <p:tgtEl>
                                          <p:spTgt spid="246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5" dur="500"/>
                                        <p:tgtEl>
                                          <p:spTgt spid="246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8" dur="500"/>
                                        <p:tgtEl>
                                          <p:spTgt spid="246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31" dur="500"/>
                                        <p:tgtEl>
                                          <p:spTgt spid="246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build="p"/>
      <p:bldP spid="24582" grpId="0" animBg="1"/>
      <p:bldP spid="24583" grpId="0" animBg="1"/>
      <p:bldP spid="24584" grpId="0" animBg="1"/>
      <p:bldP spid="24585" grpId="0" animBg="1"/>
      <p:bldP spid="24586" grpId="0" animBg="1"/>
      <p:bldP spid="24587" grpId="0" animBg="1"/>
      <p:bldP spid="24588" grpId="0" animBg="1"/>
      <p:bldP spid="24589" grpId="0" animBg="1"/>
      <p:bldP spid="24590" grpId="0"/>
      <p:bldP spid="24591" grpId="0"/>
      <p:bldP spid="24592" grpId="0"/>
      <p:bldP spid="24593" grpId="0"/>
      <p:bldP spid="24594" grpId="0" animBg="1"/>
      <p:bldP spid="24600" grpId="0" animBg="1"/>
      <p:bldP spid="24601" grpId="0" animBg="1"/>
      <p:bldP spid="24607" grpId="0"/>
      <p:bldP spid="24608" grpId="0" animBg="1"/>
      <p:bldP spid="24608" grpId="1" animBg="1"/>
      <p:bldP spid="24609" grpId="0" animBg="1"/>
      <p:bldP spid="24609" grpId="1" animBg="1"/>
      <p:bldP spid="24610" grpId="0"/>
      <p:bldP spid="24611" grpId="0" animBg="1"/>
      <p:bldP spid="24612" grpId="0" animBg="1"/>
      <p:bldP spid="24612" grpId="1" animBg="1"/>
      <p:bldP spid="24613" grpId="0" animBg="1"/>
      <p:bldP spid="24613" grpId="1" animBg="1"/>
      <p:bldP spid="24614" grpId="0" animBg="1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0DEBA1-C7F7-4F93-BC62-A78A452372A8}" type="slidenum">
              <a:rPr lang="zh-CN" altLang="en-US" smtClean="0"/>
              <a:pPr>
                <a:defRPr/>
              </a:pPr>
              <a:t>130</a:t>
            </a:fld>
            <a:endParaRPr lang="en-US" altLang="zh-CN" smtClean="0"/>
          </a:p>
        </p:txBody>
      </p:sp>
      <p:sp>
        <p:nvSpPr>
          <p:cNvPr id="163843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835025"/>
            <a:ext cx="5437187" cy="841375"/>
          </a:xfrm>
        </p:spPr>
        <p:txBody>
          <a:bodyPr/>
          <a:lstStyle/>
          <a:p>
            <a:pPr eaLnBrk="1" hangingPunct="1"/>
            <a:r>
              <a:rPr lang="en-US" altLang="zh-CN" b="1" dirty="0" smtClean="0"/>
              <a:t>4.</a:t>
            </a:r>
            <a:r>
              <a:rPr lang="zh-CN" altLang="en-US" dirty="0" smtClean="0">
                <a:latin typeface="宋体" pitchFamily="2" charset="-122"/>
              </a:rPr>
              <a:t>“</a:t>
            </a:r>
            <a:r>
              <a:rPr lang="zh-CN" altLang="en-US" dirty="0" smtClean="0"/>
              <a:t>异或</a:t>
            </a:r>
            <a:r>
              <a:rPr lang="zh-CN" altLang="en-US" dirty="0" smtClean="0">
                <a:latin typeface="宋体" pitchFamily="2" charset="-122"/>
              </a:rPr>
              <a:t>”</a:t>
            </a:r>
            <a:r>
              <a:rPr lang="zh-CN" altLang="en-US" dirty="0" smtClean="0"/>
              <a:t>运算指令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450" y="1989138"/>
            <a:ext cx="7416800" cy="3816350"/>
          </a:xfrm>
        </p:spPr>
        <p:txBody>
          <a:bodyPr/>
          <a:lstStyle/>
          <a:p>
            <a:pPr>
              <a:spcBef>
                <a:spcPct val="10000"/>
              </a:spcBef>
              <a:spcAft>
                <a:spcPts val="1300"/>
              </a:spcAft>
            </a:pPr>
            <a:r>
              <a:rPr lang="zh-CN" altLang="en-US" smtClean="0"/>
              <a:t>格式：  </a:t>
            </a:r>
          </a:p>
          <a:p>
            <a:pPr lvl="1">
              <a:spcBef>
                <a:spcPct val="10000"/>
              </a:spcBef>
              <a:spcAft>
                <a:spcPts val="1300"/>
              </a:spcAft>
            </a:pPr>
            <a:r>
              <a:rPr lang="en-US" altLang="zh-CN" smtClean="0"/>
              <a:t>XOR  OPRD1，OPRD2</a:t>
            </a:r>
          </a:p>
          <a:p>
            <a:pPr>
              <a:spcBef>
                <a:spcPct val="10000"/>
              </a:spcBef>
            </a:pPr>
            <a:r>
              <a:rPr lang="zh-CN" altLang="en-US" smtClean="0"/>
              <a:t>操作：</a:t>
            </a:r>
          </a:p>
          <a:p>
            <a:pPr lvl="1">
              <a:spcBef>
                <a:spcPct val="10000"/>
              </a:spcBef>
            </a:pPr>
            <a:r>
              <a:rPr lang="zh-CN" altLang="en-US" smtClean="0"/>
              <a:t>两操作数相</a:t>
            </a:r>
            <a:r>
              <a:rPr lang="zh-CN" altLang="en-US" smtClean="0">
                <a:latin typeface="Times New Roman" pitchFamily="18" charset="0"/>
              </a:rPr>
              <a:t>“</a:t>
            </a:r>
            <a:r>
              <a:rPr lang="zh-CN" altLang="en-US" smtClean="0"/>
              <a:t>异或</a:t>
            </a:r>
            <a:r>
              <a:rPr lang="zh-CN" altLang="en-US" smtClean="0">
                <a:latin typeface="Times New Roman" pitchFamily="18" charset="0"/>
              </a:rPr>
              <a:t>”</a:t>
            </a:r>
            <a:r>
              <a:rPr lang="zh-CN" altLang="en-US" smtClean="0"/>
              <a:t>，结果送目标地址</a:t>
            </a:r>
          </a:p>
          <a:p>
            <a:pPr>
              <a:spcBef>
                <a:spcPct val="10000"/>
              </a:spcBef>
            </a:pPr>
            <a:r>
              <a:rPr lang="zh-CN" altLang="en-US" smtClean="0"/>
              <a:t>例：</a:t>
            </a:r>
          </a:p>
          <a:p>
            <a:pPr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smtClean="0"/>
              <a:t>       XOR</a:t>
            </a:r>
            <a:r>
              <a:rPr lang="en-US" altLang="zh-CN" sz="3200" smtClean="0"/>
              <a:t>  </a:t>
            </a:r>
            <a:r>
              <a:rPr lang="en-US" altLang="zh-CN" smtClean="0"/>
              <a:t>BL</a:t>
            </a:r>
            <a:r>
              <a:rPr lang="zh-CN" altLang="en-US" smtClean="0"/>
              <a:t>，</a:t>
            </a:r>
            <a:r>
              <a:rPr lang="en-US" altLang="zh-CN" smtClean="0"/>
              <a:t>80H  </a:t>
            </a:r>
          </a:p>
          <a:p>
            <a:pPr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sz="3200" smtClean="0"/>
              <a:t>      </a:t>
            </a:r>
            <a:r>
              <a:rPr lang="en-US" altLang="zh-CN" smtClean="0"/>
              <a:t>XOR  AX，AX    %</a:t>
            </a:r>
            <a:r>
              <a:rPr lang="zh-CN" altLang="en-US" smtClean="0"/>
              <a:t>自身异或相当于清零</a:t>
            </a: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EB5F8D-EB47-4220-A426-0130242B4E09}" type="slidenum">
              <a:rPr lang="zh-CN" altLang="en-US" smtClean="0"/>
              <a:pPr>
                <a:defRPr/>
              </a:pPr>
              <a:t>131</a:t>
            </a:fld>
            <a:endParaRPr lang="en-US" altLang="zh-CN" smtClean="0"/>
          </a:p>
        </p:txBody>
      </p:sp>
      <p:sp>
        <p:nvSpPr>
          <p:cNvPr id="164867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450" y="620713"/>
            <a:ext cx="5437188" cy="1055687"/>
          </a:xfrm>
        </p:spPr>
        <p:txBody>
          <a:bodyPr/>
          <a:lstStyle/>
          <a:p>
            <a:pPr eaLnBrk="1" hangingPunct="1"/>
            <a:r>
              <a:rPr lang="en-US" altLang="zh-CN" b="1" smtClean="0"/>
              <a:t>5.</a:t>
            </a:r>
            <a:r>
              <a:rPr lang="zh-CN" altLang="en-US" smtClean="0">
                <a:latin typeface="宋体" pitchFamily="2" charset="-122"/>
              </a:rPr>
              <a:t>“</a:t>
            </a:r>
            <a:r>
              <a:rPr lang="zh-CN" altLang="en-US" smtClean="0"/>
              <a:t>测试</a:t>
            </a:r>
            <a:r>
              <a:rPr lang="zh-CN" altLang="en-US" smtClean="0">
                <a:latin typeface="宋体" pitchFamily="2" charset="-122"/>
              </a:rPr>
              <a:t>”</a:t>
            </a:r>
            <a:r>
              <a:rPr lang="zh-CN" altLang="en-US" smtClean="0"/>
              <a:t>指令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450" y="2162175"/>
            <a:ext cx="6697663" cy="4291013"/>
          </a:xfrm>
        </p:spPr>
        <p:txBody>
          <a:bodyPr/>
          <a:lstStyle/>
          <a:p>
            <a:pPr eaLnBrk="1" hangingPunct="1">
              <a:spcAft>
                <a:spcPct val="15000"/>
              </a:spcAft>
            </a:pPr>
            <a:r>
              <a:rPr lang="zh-CN" altLang="en-US" smtClean="0"/>
              <a:t>格式： </a:t>
            </a:r>
          </a:p>
          <a:p>
            <a:pPr lvl="1" eaLnBrk="1" hangingPunct="1">
              <a:spcAft>
                <a:spcPct val="40000"/>
              </a:spcAft>
            </a:pPr>
            <a:r>
              <a:rPr lang="en-US" altLang="zh-CN" smtClean="0"/>
              <a:t>TEST  OPRD1，OPRD2</a:t>
            </a:r>
          </a:p>
          <a:p>
            <a:pPr eaLnBrk="1" hangingPunct="1"/>
            <a:r>
              <a:rPr lang="zh-CN" altLang="en-US" smtClean="0"/>
              <a:t>操作： </a:t>
            </a:r>
          </a:p>
          <a:p>
            <a:pPr lvl="1" eaLnBrk="1" hangingPunct="1">
              <a:spcAft>
                <a:spcPct val="45000"/>
              </a:spcAft>
            </a:pPr>
            <a:r>
              <a:rPr lang="zh-CN" altLang="en-US" smtClean="0"/>
              <a:t>执行</a:t>
            </a:r>
            <a:r>
              <a:rPr lang="zh-CN" altLang="en-US" smtClean="0">
                <a:latin typeface="Arial" charset="0"/>
              </a:rPr>
              <a:t>“</a:t>
            </a:r>
            <a:r>
              <a:rPr lang="zh-CN" altLang="en-US" smtClean="0"/>
              <a:t>与</a:t>
            </a:r>
            <a:r>
              <a:rPr lang="zh-CN" altLang="en-US" smtClean="0">
                <a:latin typeface="Arial" charset="0"/>
              </a:rPr>
              <a:t>”</a:t>
            </a:r>
            <a:r>
              <a:rPr lang="zh-CN" altLang="en-US" smtClean="0"/>
              <a:t>运算，但运算的结果不送回目标地址。</a:t>
            </a:r>
          </a:p>
          <a:p>
            <a:pPr eaLnBrk="1" hangingPunct="1"/>
            <a:r>
              <a:rPr lang="zh-CN" altLang="en-US" smtClean="0"/>
              <a:t>应用：</a:t>
            </a:r>
          </a:p>
          <a:p>
            <a:pPr lvl="1" eaLnBrk="1" hangingPunct="1"/>
            <a:r>
              <a:rPr lang="zh-CN" altLang="en-US" smtClean="0"/>
              <a:t>常用于测试某些位的状态</a:t>
            </a: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E88577-D369-4F66-B897-68737513C025}" type="slidenum">
              <a:rPr lang="zh-CN" altLang="en-US" smtClean="0"/>
              <a:pPr>
                <a:defRPr/>
              </a:pPr>
              <a:t>132</a:t>
            </a:fld>
            <a:endParaRPr lang="en-US" altLang="zh-CN" smtClean="0"/>
          </a:p>
        </p:txBody>
      </p:sp>
      <p:sp>
        <p:nvSpPr>
          <p:cNvPr id="165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例：</a:t>
            </a:r>
          </a:p>
        </p:txBody>
      </p:sp>
      <p:sp>
        <p:nvSpPr>
          <p:cNvPr id="1658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30000"/>
              </a:lnSpc>
              <a:spcBef>
                <a:spcPct val="40000"/>
              </a:spcBef>
              <a:spcAft>
                <a:spcPct val="25000"/>
              </a:spcAft>
            </a:pPr>
            <a:r>
              <a:rPr lang="zh-CN" altLang="en-US" smtClean="0"/>
              <a:t>从地址为</a:t>
            </a:r>
            <a:r>
              <a:rPr lang="en-US" altLang="zh-CN" smtClean="0"/>
              <a:t>3F8H</a:t>
            </a:r>
            <a:r>
              <a:rPr lang="zh-CN" altLang="en-US" smtClean="0"/>
              <a:t>的  端口中读入一个字节数，当</a:t>
            </a:r>
            <a:r>
              <a:rPr lang="zh-CN" altLang="en-US" smtClean="0">
                <a:solidFill>
                  <a:schemeClr val="tx1"/>
                </a:solidFill>
              </a:rPr>
              <a:t>该数的 </a:t>
            </a:r>
            <a:r>
              <a:rPr lang="en-US" altLang="zh-CN" smtClean="0">
                <a:solidFill>
                  <a:schemeClr val="tx1"/>
                </a:solidFill>
              </a:rPr>
              <a:t>bit1</a:t>
            </a:r>
            <a:r>
              <a:rPr lang="zh-CN" altLang="en-US" smtClean="0">
                <a:solidFill>
                  <a:schemeClr val="tx1"/>
                </a:solidFill>
              </a:rPr>
              <a:t>， </a:t>
            </a:r>
            <a:r>
              <a:rPr lang="en-US" altLang="zh-CN" smtClean="0">
                <a:solidFill>
                  <a:schemeClr val="tx1"/>
                </a:solidFill>
              </a:rPr>
              <a:t>bit3</a:t>
            </a:r>
            <a:r>
              <a:rPr lang="zh-CN" altLang="en-US" smtClean="0">
                <a:solidFill>
                  <a:schemeClr val="tx1"/>
                </a:solidFill>
              </a:rPr>
              <a:t>， </a:t>
            </a:r>
            <a:r>
              <a:rPr lang="en-US" altLang="zh-CN" smtClean="0">
                <a:solidFill>
                  <a:schemeClr val="tx1"/>
                </a:solidFill>
              </a:rPr>
              <a:t>bit5</a:t>
            </a:r>
            <a:r>
              <a:rPr lang="zh-CN" altLang="en-US" smtClean="0">
                <a:solidFill>
                  <a:schemeClr val="tx1"/>
                </a:solidFill>
              </a:rPr>
              <a:t>位同时为1时</a:t>
            </a:r>
            <a:r>
              <a:rPr lang="zh-CN" altLang="en-US" smtClean="0"/>
              <a:t>，可从38</a:t>
            </a:r>
            <a:r>
              <a:rPr lang="en-US" altLang="zh-CN" smtClean="0"/>
              <a:t>FH</a:t>
            </a:r>
            <a:r>
              <a:rPr lang="zh-CN" altLang="en-US" smtClean="0"/>
              <a:t>端口将</a:t>
            </a:r>
            <a:r>
              <a:rPr lang="en-US" altLang="zh-CN" smtClean="0"/>
              <a:t>DATA</a:t>
            </a:r>
            <a:r>
              <a:rPr lang="zh-CN" altLang="en-US" smtClean="0"/>
              <a:t>为首地址的一个字输出，否则就不能进行数  据传送。</a:t>
            </a:r>
          </a:p>
          <a:p>
            <a:pPr eaLnBrk="1" hangingPunct="1">
              <a:lnSpc>
                <a:spcPct val="120000"/>
              </a:lnSpc>
              <a:spcBef>
                <a:spcPct val="40000"/>
              </a:spcBef>
              <a:spcAft>
                <a:spcPct val="25000"/>
              </a:spcAft>
              <a:buFont typeface="Wingdings" pitchFamily="2" charset="2"/>
              <a:buNone/>
            </a:pPr>
            <a:r>
              <a:rPr lang="zh-CN" altLang="en-US" smtClean="0"/>
              <a:t>           编写相应的  程序段。</a:t>
            </a: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1F07C1-5F1F-4423-A62B-1AF35DABDC66}" type="slidenum">
              <a:rPr lang="zh-CN" altLang="en-US" smtClean="0"/>
              <a:pPr>
                <a:defRPr/>
              </a:pPr>
              <a:t>133</a:t>
            </a:fld>
            <a:endParaRPr lang="en-US" altLang="zh-CN" smtClean="0"/>
          </a:p>
        </p:txBody>
      </p:sp>
      <p:sp>
        <p:nvSpPr>
          <p:cNvPr id="166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源程序代码：</a:t>
            </a:r>
          </a:p>
        </p:txBody>
      </p:sp>
      <p:sp>
        <p:nvSpPr>
          <p:cNvPr id="211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2988" y="1844675"/>
            <a:ext cx="6845300" cy="4840288"/>
          </a:xfrm>
        </p:spPr>
        <p:txBody>
          <a:bodyPr/>
          <a:lstStyle/>
          <a:p>
            <a:pPr eaLnBrk="1" hangingPunct="1">
              <a:spcBef>
                <a:spcPct val="5000"/>
              </a:spcBef>
              <a:buFont typeface="Wingdings" pitchFamily="2" charset="2"/>
              <a:buNone/>
            </a:pPr>
            <a:r>
              <a:rPr kumimoji="1" lang="en-US" altLang="zh-CN" smtClean="0"/>
              <a:t>         </a:t>
            </a:r>
            <a:r>
              <a:rPr kumimoji="1" lang="en-US" altLang="zh-CN" sz="2000" smtClean="0"/>
              <a:t>LEA  SI，DATA</a:t>
            </a:r>
          </a:p>
          <a:p>
            <a:pPr eaLnBrk="1" hangingPunct="1">
              <a:spcBef>
                <a:spcPct val="5000"/>
              </a:spcBef>
              <a:buFont typeface="Wingdings" pitchFamily="2" charset="2"/>
              <a:buNone/>
            </a:pPr>
            <a:r>
              <a:rPr kumimoji="1" lang="en-US" altLang="zh-CN" sz="2000" smtClean="0"/>
              <a:t>             MOV  DX，3F8H</a:t>
            </a:r>
          </a:p>
          <a:p>
            <a:pPr eaLnBrk="1" hangingPunct="1">
              <a:spcBef>
                <a:spcPct val="5000"/>
              </a:spcBef>
              <a:buFont typeface="Wingdings" pitchFamily="2" charset="2"/>
              <a:buNone/>
            </a:pPr>
            <a:r>
              <a:rPr kumimoji="1" lang="en-US" altLang="zh-CN" sz="2000" smtClean="0"/>
              <a:t>WATT：IN  AL，DX</a:t>
            </a:r>
          </a:p>
          <a:p>
            <a:pPr eaLnBrk="1" hangingPunct="1">
              <a:spcBef>
                <a:spcPct val="5000"/>
              </a:spcBef>
              <a:buFont typeface="Wingdings" pitchFamily="2" charset="2"/>
              <a:buNone/>
            </a:pPr>
            <a:r>
              <a:rPr kumimoji="1" lang="en-US" altLang="zh-CN" sz="2000" smtClean="0"/>
              <a:t>             </a:t>
            </a:r>
          </a:p>
          <a:p>
            <a:pPr eaLnBrk="1" hangingPunct="1">
              <a:spcBef>
                <a:spcPct val="5000"/>
              </a:spcBef>
              <a:buFont typeface="Wingdings" pitchFamily="2" charset="2"/>
              <a:buNone/>
            </a:pPr>
            <a:endParaRPr kumimoji="1" lang="en-US" altLang="zh-CN" sz="2000" smtClean="0"/>
          </a:p>
          <a:p>
            <a:pPr eaLnBrk="1" hangingPunct="1">
              <a:spcBef>
                <a:spcPct val="5000"/>
              </a:spcBef>
              <a:buFont typeface="Wingdings" pitchFamily="2" charset="2"/>
              <a:buNone/>
            </a:pPr>
            <a:endParaRPr kumimoji="1" lang="en-US" altLang="zh-CN" sz="2000" smtClean="0"/>
          </a:p>
          <a:p>
            <a:pPr eaLnBrk="1" hangingPunct="1">
              <a:spcBef>
                <a:spcPct val="5000"/>
              </a:spcBef>
              <a:buFont typeface="Wingdings" pitchFamily="2" charset="2"/>
              <a:buNone/>
            </a:pPr>
            <a:endParaRPr kumimoji="1" lang="en-US" altLang="zh-CN" sz="2000" smtClean="0"/>
          </a:p>
          <a:p>
            <a:pPr eaLnBrk="1" hangingPunct="1">
              <a:spcBef>
                <a:spcPct val="5000"/>
              </a:spcBef>
              <a:buFont typeface="Wingdings" pitchFamily="2" charset="2"/>
              <a:buNone/>
            </a:pPr>
            <a:r>
              <a:rPr kumimoji="1" lang="en-US" altLang="zh-CN" sz="2000" smtClean="0"/>
              <a:t>             </a:t>
            </a:r>
          </a:p>
          <a:p>
            <a:pPr eaLnBrk="1" hangingPunct="1">
              <a:spcBef>
                <a:spcPct val="5000"/>
              </a:spcBef>
              <a:buFont typeface="Wingdings" pitchFamily="2" charset="2"/>
              <a:buNone/>
            </a:pPr>
            <a:endParaRPr kumimoji="1" lang="en-US" altLang="zh-CN" sz="2000" smtClean="0"/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kumimoji="1" lang="en-US" altLang="zh-CN" sz="2000" smtClean="0"/>
              <a:t>              MOV  DX，38FH</a:t>
            </a:r>
          </a:p>
          <a:p>
            <a:pPr eaLnBrk="1" hangingPunct="1">
              <a:spcBef>
                <a:spcPct val="5000"/>
              </a:spcBef>
              <a:buFont typeface="Wingdings" pitchFamily="2" charset="2"/>
              <a:buNone/>
            </a:pPr>
            <a:r>
              <a:rPr kumimoji="1" lang="en-US" altLang="zh-CN" sz="2000" smtClean="0"/>
              <a:t>              MOV  AX，[SI]</a:t>
            </a:r>
          </a:p>
          <a:p>
            <a:pPr eaLnBrk="1" hangingPunct="1">
              <a:spcBef>
                <a:spcPct val="5000"/>
              </a:spcBef>
              <a:buFont typeface="Wingdings" pitchFamily="2" charset="2"/>
              <a:buNone/>
            </a:pPr>
            <a:r>
              <a:rPr kumimoji="1" lang="en-US" altLang="zh-CN" sz="2000" smtClean="0"/>
              <a:t>              OUT  DX，AX</a:t>
            </a:r>
            <a:endParaRPr kumimoji="1" lang="zh-CN" altLang="en-US" sz="2000" smtClean="0"/>
          </a:p>
        </p:txBody>
      </p:sp>
      <p:sp>
        <p:nvSpPr>
          <p:cNvPr id="211972" name="Text Box 4"/>
          <p:cNvSpPr txBox="1">
            <a:spLocks noChangeArrowheads="1"/>
          </p:cNvSpPr>
          <p:nvPr/>
        </p:nvSpPr>
        <p:spPr bwMode="auto">
          <a:xfrm>
            <a:off x="2016125" y="3357563"/>
            <a:ext cx="2339975" cy="1430337"/>
          </a:xfrm>
          <a:prstGeom prst="rect">
            <a:avLst/>
          </a:prstGeom>
          <a:noFill/>
          <a:ln w="25400" cap="sq">
            <a:noFill/>
            <a:miter lim="800000"/>
            <a:headEnd type="none" w="sm" len="sm"/>
            <a:tailEnd type="none" w="lg" len="lg"/>
          </a:ln>
        </p:spPr>
        <p:txBody>
          <a:bodyPr>
            <a:spAutoFit/>
          </a:bodyPr>
          <a:lstStyle/>
          <a:p>
            <a:pPr>
              <a:lnSpc>
                <a:spcPct val="115000"/>
              </a:lnSpc>
              <a:spcBef>
                <a:spcPct val="5000"/>
              </a:spcBef>
              <a:spcAft>
                <a:spcPct val="5000"/>
              </a:spcAft>
            </a:pPr>
            <a:r>
              <a:rPr lang="en-US" altLang="zh-CN" b="1"/>
              <a:t>AND  AL，2AH</a:t>
            </a:r>
          </a:p>
          <a:p>
            <a:pPr>
              <a:lnSpc>
                <a:spcPct val="115000"/>
              </a:lnSpc>
              <a:spcBef>
                <a:spcPct val="5000"/>
              </a:spcBef>
              <a:spcAft>
                <a:spcPct val="5000"/>
              </a:spcAft>
            </a:pPr>
            <a:r>
              <a:rPr lang="en-US" altLang="zh-CN" b="1"/>
              <a:t>CMP AL</a:t>
            </a:r>
            <a:r>
              <a:rPr lang="zh-CN" altLang="en-US" b="1"/>
              <a:t>，</a:t>
            </a:r>
            <a:r>
              <a:rPr lang="en-US" altLang="zh-CN" b="1"/>
              <a:t>2AH</a:t>
            </a:r>
          </a:p>
          <a:p>
            <a:pPr>
              <a:lnSpc>
                <a:spcPct val="115000"/>
              </a:lnSpc>
              <a:spcBef>
                <a:spcPct val="5000"/>
              </a:spcBef>
              <a:spcAft>
                <a:spcPct val="5000"/>
              </a:spcAft>
            </a:pPr>
            <a:r>
              <a:rPr lang="en-US" altLang="zh-CN" b="1"/>
              <a:t>JNZ   WATT</a:t>
            </a:r>
            <a:endParaRPr lang="zh-CN" altLang="en-US" b="1"/>
          </a:p>
        </p:txBody>
      </p:sp>
      <p:sp>
        <p:nvSpPr>
          <p:cNvPr id="211973" name="Text Box 5"/>
          <p:cNvSpPr txBox="1">
            <a:spLocks noChangeArrowheads="1"/>
          </p:cNvSpPr>
          <p:nvPr/>
        </p:nvSpPr>
        <p:spPr bwMode="auto">
          <a:xfrm>
            <a:off x="2051050" y="3025775"/>
            <a:ext cx="5051425" cy="2101850"/>
          </a:xfrm>
          <a:prstGeom prst="rect">
            <a:avLst/>
          </a:prstGeom>
          <a:noFill/>
          <a:ln w="25400" cap="sq">
            <a:noFill/>
            <a:miter lim="800000"/>
            <a:headEnd type="none" w="sm" len="sm"/>
            <a:tailEnd type="none" w="lg" len="lg"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2000" b="1"/>
              <a:t>TEST  AL，02H</a:t>
            </a:r>
          </a:p>
          <a:p>
            <a:pPr>
              <a:lnSpc>
                <a:spcPct val="110000"/>
              </a:lnSpc>
            </a:pPr>
            <a:r>
              <a:rPr lang="en-US" altLang="zh-CN" sz="2000" b="1"/>
              <a:t>JZ WATT                       </a:t>
            </a:r>
            <a:r>
              <a:rPr lang="en-US" altLang="zh-CN" b="1">
                <a:solidFill>
                  <a:srgbClr val="990033"/>
                </a:solidFill>
              </a:rPr>
              <a:t>；ZF=1</a:t>
            </a:r>
            <a:r>
              <a:rPr lang="zh-CN" altLang="en-US" b="1">
                <a:solidFill>
                  <a:srgbClr val="990033"/>
                </a:solidFill>
              </a:rPr>
              <a:t>转移</a:t>
            </a:r>
            <a:endParaRPr lang="en-US" altLang="zh-CN" sz="2000" b="1"/>
          </a:p>
          <a:p>
            <a:pPr>
              <a:lnSpc>
                <a:spcPct val="110000"/>
              </a:lnSpc>
            </a:pPr>
            <a:r>
              <a:rPr lang="en-US" altLang="zh-CN" sz="2000" b="1"/>
              <a:t>TEST AL</a:t>
            </a:r>
            <a:r>
              <a:rPr lang="zh-CN" altLang="en-US" sz="2000" b="1"/>
              <a:t>，</a:t>
            </a:r>
            <a:r>
              <a:rPr lang="en-US" altLang="zh-CN" sz="2000" b="1"/>
              <a:t>08H</a:t>
            </a:r>
          </a:p>
          <a:p>
            <a:pPr>
              <a:lnSpc>
                <a:spcPct val="110000"/>
              </a:lnSpc>
            </a:pPr>
            <a:r>
              <a:rPr lang="en-US" altLang="zh-CN" sz="2000" b="1"/>
              <a:t>JZ WATT</a:t>
            </a:r>
          </a:p>
          <a:p>
            <a:pPr>
              <a:lnSpc>
                <a:spcPct val="110000"/>
              </a:lnSpc>
            </a:pPr>
            <a:r>
              <a:rPr lang="en-US" altLang="zh-CN" sz="2000" b="1"/>
              <a:t>TEST AL</a:t>
            </a:r>
            <a:r>
              <a:rPr lang="zh-CN" altLang="en-US" sz="2000" b="1"/>
              <a:t>，</a:t>
            </a:r>
            <a:r>
              <a:rPr lang="en-US" altLang="zh-CN" sz="2000" b="1"/>
              <a:t>20H</a:t>
            </a:r>
          </a:p>
          <a:p>
            <a:pPr>
              <a:lnSpc>
                <a:spcPct val="110000"/>
              </a:lnSpc>
            </a:pPr>
            <a:r>
              <a:rPr lang="en-US" altLang="zh-CN" sz="2000" b="1"/>
              <a:t>JZ WATT</a:t>
            </a:r>
          </a:p>
        </p:txBody>
      </p:sp>
      <p:sp>
        <p:nvSpPr>
          <p:cNvPr id="211974" name="Text Box 6"/>
          <p:cNvSpPr txBox="1">
            <a:spLocks noChangeArrowheads="1"/>
          </p:cNvSpPr>
          <p:nvPr/>
        </p:nvSpPr>
        <p:spPr bwMode="auto">
          <a:xfrm>
            <a:off x="2095500" y="3213100"/>
            <a:ext cx="3240088" cy="1552575"/>
          </a:xfrm>
          <a:prstGeom prst="rect">
            <a:avLst/>
          </a:prstGeom>
          <a:noFill/>
          <a:ln w="25400" cap="sq">
            <a:noFill/>
            <a:miter lim="800000"/>
            <a:headEnd type="none" w="sm" len="sm"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/>
              <a:t>AND AL</a:t>
            </a:r>
            <a:r>
              <a:rPr lang="zh-CN" altLang="en-US" b="1"/>
              <a:t>，</a:t>
            </a:r>
            <a:r>
              <a:rPr lang="en-US" altLang="zh-CN" b="1"/>
              <a:t>2AH</a:t>
            </a:r>
          </a:p>
          <a:p>
            <a:pPr>
              <a:spcBef>
                <a:spcPct val="50000"/>
              </a:spcBef>
            </a:pPr>
            <a:r>
              <a:rPr lang="en-US" altLang="zh-CN" b="1"/>
              <a:t>XOR AL</a:t>
            </a:r>
            <a:r>
              <a:rPr lang="zh-CN" altLang="en-US" b="1"/>
              <a:t>，</a:t>
            </a:r>
            <a:r>
              <a:rPr lang="en-US" altLang="zh-CN" b="1"/>
              <a:t>2AH</a:t>
            </a:r>
          </a:p>
          <a:p>
            <a:pPr>
              <a:spcBef>
                <a:spcPct val="50000"/>
              </a:spcBef>
            </a:pPr>
            <a:r>
              <a:rPr lang="en-US" altLang="zh-CN" b="1"/>
              <a:t>JNZ WATT</a:t>
            </a: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1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11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11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119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119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119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119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119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119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119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119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119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2119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2119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19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2119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2119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19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2119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2119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19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4" dur="500"/>
                                        <p:tgtEl>
                                          <p:spTgt spid="2119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2119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19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8" dur="500"/>
                                        <p:tgtEl>
                                          <p:spTgt spid="2119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/>
                                        <p:tgtEl>
                                          <p:spTgt spid="2119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19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2119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2119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19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119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119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4" dur="500"/>
                                        <p:tgtEl>
                                          <p:spTgt spid="2119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/>
                                        <p:tgtEl>
                                          <p:spTgt spid="2119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1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2119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2119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1972" grpId="0"/>
      <p:bldP spid="211972" grpId="1"/>
      <p:bldP spid="211973" grpId="0" build="allAtOnce"/>
      <p:bldP spid="211974" grpId="0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56A25B-BE6E-47F9-8CBB-2AE0905BACC5}" type="slidenum">
              <a:rPr lang="zh-CN" altLang="en-US" smtClean="0"/>
              <a:pPr>
                <a:defRPr/>
              </a:pPr>
              <a:t>134</a:t>
            </a:fld>
            <a:endParaRPr lang="en-US" altLang="zh-CN" smtClean="0"/>
          </a:p>
        </p:txBody>
      </p:sp>
      <p:sp>
        <p:nvSpPr>
          <p:cNvPr id="167939" name="Rectangle 2"/>
          <p:cNvSpPr>
            <a:spLocks noGrp="1" noChangeArrowheads="1"/>
          </p:cNvSpPr>
          <p:nvPr>
            <p:ph type="title"/>
          </p:nvPr>
        </p:nvSpPr>
        <p:spPr>
          <a:xfrm>
            <a:off x="1366838" y="214313"/>
            <a:ext cx="4141787" cy="1462087"/>
          </a:xfrm>
        </p:spPr>
        <p:txBody>
          <a:bodyPr/>
          <a:lstStyle/>
          <a:p>
            <a:pPr eaLnBrk="1" hangingPunct="1"/>
            <a:r>
              <a:rPr lang="zh-CN" altLang="en-US" smtClean="0"/>
              <a:t>二、移位指令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76375" y="2133600"/>
            <a:ext cx="5975350" cy="1800225"/>
          </a:xfrm>
        </p:spPr>
        <p:txBody>
          <a:bodyPr/>
          <a:lstStyle/>
          <a:p>
            <a:pPr eaLnBrk="1" hangingPunct="1">
              <a:spcAft>
                <a:spcPct val="30000"/>
              </a:spcAft>
              <a:buFont typeface="Wingdings" pitchFamily="2" charset="2"/>
              <a:buNone/>
            </a:pPr>
            <a:r>
              <a:rPr lang="zh-CN" altLang="en-US" smtClean="0"/>
              <a:t>   </a:t>
            </a:r>
            <a:r>
              <a:rPr lang="zh-CN" altLang="en-US" sz="3200" smtClean="0"/>
              <a:t>非循环移位指令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3200" smtClean="0"/>
              <a:t>   循环移位指令</a:t>
            </a:r>
          </a:p>
        </p:txBody>
      </p:sp>
      <p:sp>
        <p:nvSpPr>
          <p:cNvPr id="83972" name="AutoShape 4"/>
          <p:cNvSpPr>
            <a:spLocks/>
          </p:cNvSpPr>
          <p:nvPr/>
        </p:nvSpPr>
        <p:spPr bwMode="auto">
          <a:xfrm>
            <a:off x="1619250" y="2349500"/>
            <a:ext cx="206375" cy="863600"/>
          </a:xfrm>
          <a:prstGeom prst="leftBrace">
            <a:avLst>
              <a:gd name="adj1" fmla="val 34872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973" name="Text Box 5"/>
          <p:cNvSpPr txBox="1">
            <a:spLocks noChangeArrowheads="1"/>
          </p:cNvSpPr>
          <p:nvPr/>
        </p:nvSpPr>
        <p:spPr bwMode="auto">
          <a:xfrm>
            <a:off x="827088" y="3789363"/>
            <a:ext cx="7705725" cy="1736725"/>
          </a:xfrm>
          <a:prstGeom prst="rect">
            <a:avLst/>
          </a:prstGeom>
          <a:noFill/>
          <a:ln w="25400" cap="sq">
            <a:noFill/>
            <a:miter lim="800000"/>
            <a:headEnd type="none" w="sm" len="sm"/>
            <a:tailEnd type="none" w="lg" len="lg"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2800" b="1"/>
              <a:t>注：</a:t>
            </a: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zh-CN" altLang="en-US" sz="2800" b="1">
                <a:solidFill>
                  <a:srgbClr val="FF0000"/>
                </a:solidFill>
              </a:rPr>
              <a:t> 移动一位时由指令直接给出；</a:t>
            </a: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zh-CN" altLang="en-US" sz="2800" b="1">
                <a:solidFill>
                  <a:srgbClr val="FF0000"/>
                </a:solidFill>
              </a:rPr>
              <a:t> 移动两位及以上，则移位次数由</a:t>
            </a:r>
            <a:r>
              <a:rPr lang="en-US" altLang="zh-CN" sz="2800" b="1">
                <a:solidFill>
                  <a:srgbClr val="FF0000"/>
                </a:solidFill>
              </a:rPr>
              <a:t>CL</a:t>
            </a:r>
            <a:r>
              <a:rPr lang="zh-CN" altLang="en-US" sz="2800" b="1">
                <a:solidFill>
                  <a:srgbClr val="FF0000"/>
                </a:solidFill>
              </a:rPr>
              <a:t>指定。</a:t>
            </a:r>
            <a:endParaRPr lang="zh-CN" altLang="en-US" sz="2800"/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3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3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83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500"/>
                                        <p:tgtEl>
                                          <p:spTgt spid="839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5" dur="500"/>
                                        <p:tgtEl>
                                          <p:spTgt spid="839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9" dur="500"/>
                                        <p:tgtEl>
                                          <p:spTgt spid="839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2" grpId="0" animBg="1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C0E50C-8A20-41A8-8050-5DB28D73B714}" type="slidenum">
              <a:rPr lang="zh-CN" altLang="en-US" smtClean="0"/>
              <a:pPr>
                <a:defRPr/>
              </a:pPr>
              <a:t>135</a:t>
            </a:fld>
            <a:endParaRPr lang="en-US" altLang="zh-CN" smtClean="0"/>
          </a:p>
        </p:txBody>
      </p:sp>
      <p:sp>
        <p:nvSpPr>
          <p:cNvPr id="168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/>
              <a:t>1. </a:t>
            </a:r>
            <a:r>
              <a:rPr lang="zh-CN" altLang="en-US" smtClean="0"/>
              <a:t>非循环移位指令</a:t>
            </a:r>
          </a:p>
        </p:txBody>
      </p:sp>
      <p:sp>
        <p:nvSpPr>
          <p:cNvPr id="168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73288" y="2246313"/>
            <a:ext cx="4876800" cy="3505200"/>
          </a:xfrm>
        </p:spPr>
        <p:txBody>
          <a:bodyPr/>
          <a:lstStyle/>
          <a:p>
            <a:pPr eaLnBrk="1" hangingPunct="1">
              <a:lnSpc>
                <a:spcPct val="115000"/>
              </a:lnSpc>
            </a:pPr>
            <a:r>
              <a:rPr lang="zh-CN" altLang="en-US" smtClean="0"/>
              <a:t>逻辑左移</a:t>
            </a:r>
          </a:p>
          <a:p>
            <a:pPr eaLnBrk="1" hangingPunct="1">
              <a:lnSpc>
                <a:spcPct val="115000"/>
              </a:lnSpc>
            </a:pPr>
            <a:r>
              <a:rPr lang="zh-CN" altLang="en-US" smtClean="0"/>
              <a:t>算术左移</a:t>
            </a:r>
          </a:p>
          <a:p>
            <a:pPr eaLnBrk="1" hangingPunct="1">
              <a:lnSpc>
                <a:spcPct val="115000"/>
              </a:lnSpc>
            </a:pPr>
            <a:r>
              <a:rPr lang="zh-CN" altLang="en-US" smtClean="0"/>
              <a:t>逻辑右移</a:t>
            </a:r>
          </a:p>
          <a:p>
            <a:pPr eaLnBrk="1" hangingPunct="1">
              <a:lnSpc>
                <a:spcPct val="115000"/>
              </a:lnSpc>
            </a:pPr>
            <a:r>
              <a:rPr lang="zh-CN" altLang="en-US" smtClean="0"/>
              <a:t>算术右移</a:t>
            </a:r>
          </a:p>
        </p:txBody>
      </p:sp>
      <p:sp>
        <p:nvSpPr>
          <p:cNvPr id="168965" name="矩形 4"/>
          <p:cNvSpPr>
            <a:spLocks noChangeArrowheads="1"/>
          </p:cNvSpPr>
          <p:nvPr/>
        </p:nvSpPr>
        <p:spPr bwMode="auto">
          <a:xfrm>
            <a:off x="-20638" y="4929188"/>
            <a:ext cx="9201151" cy="58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lnSpc>
                <a:spcPct val="115000"/>
              </a:lnSpc>
            </a:pPr>
            <a:r>
              <a:rPr lang="zh-CN" altLang="en-US" sz="2800" b="1"/>
              <a:t>逻辑移位针对的是无符号数，算数移位针对的是有符号数</a:t>
            </a: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anchor="ctr"/>
          <a:lstStyle/>
          <a:p>
            <a:r>
              <a:rPr lang="zh-CN" altLang="en-US" smtClean="0"/>
              <a:t>逻辑左移指令</a:t>
            </a:r>
            <a:r>
              <a:rPr lang="en-US" altLang="zh-CN" smtClean="0"/>
              <a:t>SHL </a:t>
            </a:r>
          </a:p>
        </p:txBody>
      </p:sp>
      <p:sp>
        <p:nvSpPr>
          <p:cNvPr id="416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1554162"/>
          </a:xfrm>
          <a:noFill/>
        </p:spPr>
        <p:txBody>
          <a:bodyPr/>
          <a:lstStyle/>
          <a:p>
            <a:pPr>
              <a:buFont typeface="Wingdings" pitchFamily="2" charset="2"/>
              <a:buNone/>
              <a:tabLst>
                <a:tab pos="1436688" algn="l"/>
              </a:tabLst>
            </a:pPr>
            <a:r>
              <a:rPr lang="en-US" altLang="zh-CN" smtClean="0">
                <a:solidFill>
                  <a:srgbClr val="CC0099"/>
                </a:solidFill>
              </a:rPr>
              <a:t>SH L</a:t>
            </a:r>
            <a:r>
              <a:rPr lang="en-US" altLang="zh-CN" smtClean="0"/>
              <a:t> reg/mem,1/C L</a:t>
            </a:r>
            <a:endParaRPr lang="en-US" altLang="zh-CN" smtClean="0">
              <a:solidFill>
                <a:srgbClr val="009900"/>
              </a:solidFill>
            </a:endParaRPr>
          </a:p>
          <a:p>
            <a:pPr>
              <a:buFont typeface="Wingdings" pitchFamily="2" charset="2"/>
              <a:buNone/>
              <a:tabLst>
                <a:tab pos="1436688" algn="l"/>
              </a:tabLst>
            </a:pPr>
            <a:r>
              <a:rPr lang="en-US" altLang="zh-CN" smtClean="0"/>
              <a:t>		</a:t>
            </a:r>
            <a:r>
              <a:rPr lang="zh-CN" altLang="en-US" smtClean="0"/>
              <a:t>；</a:t>
            </a:r>
            <a:r>
              <a:rPr lang="en-US" altLang="zh-CN" smtClean="0"/>
              <a:t>reg/mem</a:t>
            </a:r>
            <a:r>
              <a:rPr lang="zh-CN" altLang="en-US" smtClean="0"/>
              <a:t>左移</a:t>
            </a:r>
            <a:r>
              <a:rPr lang="en-US" altLang="zh-CN" smtClean="0"/>
              <a:t>1</a:t>
            </a:r>
            <a:r>
              <a:rPr lang="zh-CN" altLang="en-US" smtClean="0"/>
              <a:t>或</a:t>
            </a:r>
            <a:r>
              <a:rPr lang="en-US" altLang="zh-CN" smtClean="0"/>
              <a:t>CL</a:t>
            </a:r>
            <a:r>
              <a:rPr lang="zh-CN" altLang="en-US" smtClean="0"/>
              <a:t>位</a:t>
            </a:r>
          </a:p>
          <a:p>
            <a:pPr>
              <a:buFont typeface="Wingdings" pitchFamily="2" charset="2"/>
              <a:buNone/>
              <a:tabLst>
                <a:tab pos="1436688" algn="l"/>
              </a:tabLst>
            </a:pPr>
            <a:r>
              <a:rPr lang="zh-CN" altLang="en-US" smtClean="0"/>
              <a:t>		；最低位补</a:t>
            </a:r>
            <a:r>
              <a:rPr lang="en-US" altLang="zh-CN" smtClean="0"/>
              <a:t>0</a:t>
            </a:r>
            <a:r>
              <a:rPr lang="zh-CN" altLang="en-US" smtClean="0"/>
              <a:t>，最高位进入</a:t>
            </a:r>
            <a:r>
              <a:rPr lang="en-US" altLang="zh-CN" smtClean="0"/>
              <a:t>CF</a:t>
            </a:r>
          </a:p>
        </p:txBody>
      </p:sp>
      <p:sp>
        <p:nvSpPr>
          <p:cNvPr id="416772" name="Rectangl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7351713" y="981075"/>
            <a:ext cx="803275" cy="549275"/>
          </a:xfrm>
          <a:prstGeom prst="rect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 eaLnBrk="1" hangingPunct="1">
              <a:defRPr/>
            </a:pPr>
            <a:r>
              <a:rPr kumimoji="0" lang="zh-CN" altLang="en-US" sz="2000" b="1">
                <a:solidFill>
                  <a:srgbClr val="0000FF"/>
                </a:solidFill>
                <a:latin typeface="Arial" charset="0"/>
              </a:rPr>
              <a:t>演示</a:t>
            </a:r>
          </a:p>
        </p:txBody>
      </p:sp>
      <p:pic>
        <p:nvPicPr>
          <p:cNvPr id="416773" name="Picture 5" descr="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088" y="3860800"/>
            <a:ext cx="7632700" cy="245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6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6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6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16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6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6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167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167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167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167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6771" grpId="0" build="p" autoUpdateAnimBg="0"/>
      <p:bldP spid="416772" grpId="0" animBg="1" autoUpdateAnimBg="0"/>
    </p:bld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anchor="ctr"/>
          <a:lstStyle/>
          <a:p>
            <a:r>
              <a:rPr lang="zh-CN" altLang="en-US" smtClean="0"/>
              <a:t>算术左移指令</a:t>
            </a:r>
            <a:r>
              <a:rPr lang="en-US" altLang="zh-CN" smtClean="0"/>
              <a:t>SAL</a:t>
            </a:r>
          </a:p>
        </p:txBody>
      </p:sp>
      <p:sp>
        <p:nvSpPr>
          <p:cNvPr id="419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1404937"/>
          </a:xfrm>
          <a:noFill/>
        </p:spPr>
        <p:txBody>
          <a:bodyPr/>
          <a:lstStyle/>
          <a:p>
            <a:pPr>
              <a:buFont typeface="Wingdings" pitchFamily="2" charset="2"/>
              <a:buNone/>
              <a:tabLst>
                <a:tab pos="2146300" algn="l"/>
              </a:tabLst>
            </a:pPr>
            <a:r>
              <a:rPr lang="en-US" altLang="zh-CN" smtClean="0">
                <a:solidFill>
                  <a:srgbClr val="CC0099"/>
                </a:solidFill>
              </a:rPr>
              <a:t>SAL</a:t>
            </a:r>
            <a:r>
              <a:rPr lang="en-US" altLang="zh-CN" smtClean="0"/>
              <a:t> reg/mem,1/CL	</a:t>
            </a:r>
            <a:endParaRPr lang="en-US" altLang="zh-CN" smtClean="0">
              <a:solidFill>
                <a:srgbClr val="009900"/>
              </a:solidFill>
            </a:endParaRPr>
          </a:p>
          <a:p>
            <a:pPr>
              <a:buFont typeface="Wingdings" pitchFamily="2" charset="2"/>
              <a:buNone/>
              <a:tabLst>
                <a:tab pos="2146300" algn="l"/>
              </a:tabLst>
            </a:pPr>
            <a:r>
              <a:rPr lang="en-US" altLang="zh-CN" smtClean="0"/>
              <a:t>		</a:t>
            </a:r>
            <a:r>
              <a:rPr lang="zh-CN" altLang="en-US" smtClean="0"/>
              <a:t>；与</a:t>
            </a:r>
            <a:r>
              <a:rPr lang="en-US" altLang="zh-CN" smtClean="0"/>
              <a:t>SH L</a:t>
            </a:r>
            <a:r>
              <a:rPr lang="zh-CN" altLang="en-US" smtClean="0"/>
              <a:t>是同一条指令</a:t>
            </a:r>
          </a:p>
        </p:txBody>
      </p:sp>
      <p:sp>
        <p:nvSpPr>
          <p:cNvPr id="419844" name="Rectangl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7351713" y="836613"/>
            <a:ext cx="803275" cy="693737"/>
          </a:xfrm>
          <a:prstGeom prst="rect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 eaLnBrk="1" hangingPunct="1">
              <a:defRPr/>
            </a:pPr>
            <a:r>
              <a:rPr kumimoji="0" lang="zh-CN" altLang="en-US" sz="2000" b="1">
                <a:solidFill>
                  <a:srgbClr val="0000FF"/>
                </a:solidFill>
                <a:latin typeface="Arial" charset="0"/>
              </a:rPr>
              <a:t>演示</a:t>
            </a:r>
          </a:p>
        </p:txBody>
      </p:sp>
      <p:pic>
        <p:nvPicPr>
          <p:cNvPr id="419845" name="Picture 5" descr="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8313" y="3357563"/>
            <a:ext cx="8353425" cy="268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9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9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9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19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98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98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198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198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43" grpId="0" build="p" autoUpdateAnimBg="0"/>
      <p:bldP spid="419844" grpId="0" animBg="1" autoUpdateAnimBg="0"/>
    </p:bld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anchor="ctr"/>
          <a:lstStyle/>
          <a:p>
            <a:r>
              <a:rPr lang="zh-CN" altLang="en-US" smtClean="0"/>
              <a:t>逻辑右移指令</a:t>
            </a:r>
            <a:r>
              <a:rPr lang="en-US" altLang="zh-CN" smtClean="0"/>
              <a:t>SHR</a:t>
            </a:r>
          </a:p>
        </p:txBody>
      </p:sp>
      <p:sp>
        <p:nvSpPr>
          <p:cNvPr id="417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1625600"/>
          </a:xfrm>
          <a:noFill/>
        </p:spPr>
        <p:txBody>
          <a:bodyPr/>
          <a:lstStyle/>
          <a:p>
            <a:pPr>
              <a:buFont typeface="Wingdings" pitchFamily="2" charset="2"/>
              <a:buNone/>
              <a:tabLst>
                <a:tab pos="2071688" algn="l"/>
              </a:tabLst>
            </a:pPr>
            <a:r>
              <a:rPr lang="en-US" altLang="zh-CN" smtClean="0">
                <a:solidFill>
                  <a:srgbClr val="CC0099"/>
                </a:solidFill>
              </a:rPr>
              <a:t>SH R</a:t>
            </a:r>
            <a:r>
              <a:rPr lang="en-US" altLang="zh-CN" smtClean="0"/>
              <a:t> reg/mem,1/CL</a:t>
            </a:r>
            <a:endParaRPr lang="en-US" altLang="zh-CN" smtClean="0">
              <a:solidFill>
                <a:srgbClr val="009900"/>
              </a:solidFill>
            </a:endParaRPr>
          </a:p>
          <a:p>
            <a:pPr>
              <a:buFont typeface="Wingdings" pitchFamily="2" charset="2"/>
              <a:buNone/>
              <a:tabLst>
                <a:tab pos="2071688" algn="l"/>
              </a:tabLst>
            </a:pPr>
            <a:r>
              <a:rPr lang="en-US" altLang="zh-CN" smtClean="0"/>
              <a:t>		</a:t>
            </a:r>
            <a:r>
              <a:rPr lang="zh-CN" altLang="en-US" smtClean="0"/>
              <a:t>；</a:t>
            </a:r>
            <a:r>
              <a:rPr lang="en-US" altLang="zh-CN" smtClean="0"/>
              <a:t>reg/mem</a:t>
            </a:r>
            <a:r>
              <a:rPr lang="zh-CN" altLang="en-US" smtClean="0"/>
              <a:t>右移</a:t>
            </a:r>
            <a:r>
              <a:rPr lang="en-US" altLang="zh-CN" smtClean="0"/>
              <a:t>1/CL</a:t>
            </a:r>
            <a:r>
              <a:rPr lang="zh-CN" altLang="en-US" smtClean="0"/>
              <a:t>位</a:t>
            </a:r>
          </a:p>
          <a:p>
            <a:pPr>
              <a:buFont typeface="Wingdings" pitchFamily="2" charset="2"/>
              <a:buNone/>
              <a:tabLst>
                <a:tab pos="2071688" algn="l"/>
              </a:tabLst>
            </a:pPr>
            <a:r>
              <a:rPr lang="zh-CN" altLang="en-US" smtClean="0"/>
              <a:t>		；最高位补</a:t>
            </a:r>
            <a:r>
              <a:rPr lang="en-US" altLang="zh-CN" smtClean="0"/>
              <a:t>0</a:t>
            </a:r>
            <a:r>
              <a:rPr lang="zh-CN" altLang="en-US" smtClean="0"/>
              <a:t>，最低位进入</a:t>
            </a:r>
            <a:r>
              <a:rPr lang="en-US" altLang="zh-CN" smtClean="0"/>
              <a:t>CF</a:t>
            </a:r>
          </a:p>
        </p:txBody>
      </p:sp>
      <p:sp>
        <p:nvSpPr>
          <p:cNvPr id="417796" name="Rectangl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7351713" y="836613"/>
            <a:ext cx="803275" cy="693737"/>
          </a:xfrm>
          <a:prstGeom prst="rect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 eaLnBrk="1" hangingPunct="1">
              <a:defRPr/>
            </a:pPr>
            <a:r>
              <a:rPr kumimoji="0" lang="zh-CN" altLang="en-US" sz="2000" b="1">
                <a:solidFill>
                  <a:srgbClr val="0000FF"/>
                </a:solidFill>
                <a:latin typeface="Arial" charset="0"/>
              </a:rPr>
              <a:t>演示</a:t>
            </a:r>
          </a:p>
        </p:txBody>
      </p:sp>
      <p:pic>
        <p:nvPicPr>
          <p:cNvPr id="417797" name="Picture 5" descr="b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850" y="3860800"/>
            <a:ext cx="8496300" cy="278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7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7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7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17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7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7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177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177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177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177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7795" grpId="0" build="p" autoUpdateAnimBg="0"/>
      <p:bldP spid="417796" grpId="0" animBg="1" autoUpdateAnimBg="0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anchor="ctr"/>
          <a:lstStyle/>
          <a:p>
            <a:r>
              <a:rPr lang="zh-CN" altLang="en-US" smtClean="0"/>
              <a:t>算术右移指令</a:t>
            </a:r>
            <a:r>
              <a:rPr lang="en-US" altLang="zh-CN" smtClean="0"/>
              <a:t>SAR</a:t>
            </a:r>
          </a:p>
        </p:txBody>
      </p:sp>
      <p:sp>
        <p:nvSpPr>
          <p:cNvPr id="418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8488" y="2024063"/>
            <a:ext cx="8153400" cy="1681162"/>
          </a:xfrm>
          <a:noFill/>
        </p:spPr>
        <p:txBody>
          <a:bodyPr/>
          <a:lstStyle/>
          <a:p>
            <a:pPr>
              <a:buFont typeface="Wingdings" pitchFamily="2" charset="2"/>
              <a:buNone/>
              <a:tabLst>
                <a:tab pos="2146300" algn="l"/>
              </a:tabLst>
            </a:pPr>
            <a:r>
              <a:rPr lang="en-US" altLang="zh-CN" smtClean="0">
                <a:solidFill>
                  <a:srgbClr val="CC0099"/>
                </a:solidFill>
              </a:rPr>
              <a:t>SAR</a:t>
            </a:r>
            <a:r>
              <a:rPr lang="en-US" altLang="zh-CN" smtClean="0"/>
              <a:t> reg/mem,1/CL</a:t>
            </a:r>
            <a:endParaRPr lang="en-US" altLang="zh-CN" smtClean="0">
              <a:solidFill>
                <a:srgbClr val="009900"/>
              </a:solidFill>
            </a:endParaRPr>
          </a:p>
          <a:p>
            <a:pPr>
              <a:buFont typeface="Wingdings" pitchFamily="2" charset="2"/>
              <a:buNone/>
              <a:tabLst>
                <a:tab pos="2146300" algn="l"/>
              </a:tabLst>
            </a:pPr>
            <a:r>
              <a:rPr lang="en-US" altLang="zh-CN" smtClean="0"/>
              <a:t>		</a:t>
            </a:r>
            <a:r>
              <a:rPr lang="zh-CN" altLang="en-US" smtClean="0"/>
              <a:t>；</a:t>
            </a:r>
            <a:r>
              <a:rPr lang="en-US" altLang="zh-CN" smtClean="0"/>
              <a:t>reg/mem</a:t>
            </a:r>
            <a:r>
              <a:rPr lang="zh-CN" altLang="en-US" smtClean="0"/>
              <a:t>右移</a:t>
            </a:r>
            <a:r>
              <a:rPr lang="en-US" altLang="zh-CN" smtClean="0"/>
              <a:t>1/CL</a:t>
            </a:r>
            <a:r>
              <a:rPr lang="zh-CN" altLang="en-US" smtClean="0"/>
              <a:t>位</a:t>
            </a:r>
          </a:p>
          <a:p>
            <a:pPr>
              <a:buFont typeface="Wingdings" pitchFamily="2" charset="2"/>
              <a:buNone/>
              <a:tabLst>
                <a:tab pos="2146300" algn="l"/>
              </a:tabLst>
            </a:pPr>
            <a:r>
              <a:rPr lang="zh-CN" altLang="en-US" smtClean="0"/>
              <a:t>		；最高位不变，最低位进入</a:t>
            </a:r>
            <a:r>
              <a:rPr lang="en-US" altLang="zh-CN" smtClean="0"/>
              <a:t>CF</a:t>
            </a:r>
          </a:p>
        </p:txBody>
      </p:sp>
      <p:sp>
        <p:nvSpPr>
          <p:cNvPr id="418820" name="Rectangl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020050" y="1374775"/>
            <a:ext cx="803275" cy="411163"/>
          </a:xfrm>
          <a:prstGeom prst="rect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 eaLnBrk="1" hangingPunct="1">
              <a:defRPr/>
            </a:pPr>
            <a:r>
              <a:rPr kumimoji="0" lang="zh-CN" altLang="en-US" sz="2000" b="1">
                <a:solidFill>
                  <a:srgbClr val="0000FF"/>
                </a:solidFill>
                <a:latin typeface="Arial" charset="0"/>
                <a:hlinkClick r:id="rId3" action="ppaction://hlinksldjump"/>
              </a:rPr>
              <a:t>演示</a:t>
            </a:r>
            <a:endParaRPr kumimoji="0" lang="zh-CN" altLang="en-US" sz="2000" b="1">
              <a:solidFill>
                <a:srgbClr val="0000FF"/>
              </a:solidFill>
              <a:latin typeface="Arial" charset="0"/>
            </a:endParaRPr>
          </a:p>
        </p:txBody>
      </p:sp>
      <p:pic>
        <p:nvPicPr>
          <p:cNvPr id="418821" name="Picture 5" descr="c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5288" y="4006850"/>
            <a:ext cx="8496300" cy="285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8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8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8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18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8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8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188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188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188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188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8819" grpId="0" build="p" autoUpdateAnimBg="0"/>
      <p:bldP spid="418820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E44CD1-1BE4-47FA-9796-0D3C7D94D6D8}" type="slidenum">
              <a:rPr lang="zh-CN" altLang="en-US" smtClean="0"/>
              <a:pPr>
                <a:defRPr/>
              </a:pPr>
              <a:t>14</a:t>
            </a:fld>
            <a:endParaRPr lang="en-US" altLang="zh-CN" smtClean="0"/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>
          <a:xfrm>
            <a:off x="1116013" y="908050"/>
            <a:ext cx="6418262" cy="877888"/>
          </a:xfrm>
        </p:spPr>
        <p:txBody>
          <a:bodyPr/>
          <a:lstStyle/>
          <a:p>
            <a:pPr eaLnBrk="1" hangingPunct="1"/>
            <a:r>
              <a:rPr lang="zh-CN" altLang="en-US" smtClean="0"/>
              <a:t>四、指令字长</a:t>
            </a:r>
            <a:endParaRPr lang="zh-CN" altLang="en-US" u="sng" smtClean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68513"/>
            <a:ext cx="7061200" cy="3952875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ct val="40000"/>
              </a:spcBef>
            </a:pPr>
            <a:r>
              <a:rPr lang="zh-CN" altLang="en-US" smtClean="0"/>
              <a:t>指令字长：</a:t>
            </a:r>
          </a:p>
          <a:p>
            <a:pPr lvl="1" eaLnBrk="1" hangingPunct="1">
              <a:lnSpc>
                <a:spcPct val="120000"/>
              </a:lnSpc>
              <a:spcBef>
                <a:spcPct val="40000"/>
              </a:spcBef>
            </a:pPr>
            <a:r>
              <a:rPr lang="zh-CN" altLang="en-US" smtClean="0"/>
              <a:t>由操作码的长度、操作数地址长度、操作数个数决定。</a:t>
            </a:r>
          </a:p>
        </p:txBody>
      </p:sp>
      <p:graphicFrame>
        <p:nvGraphicFramePr>
          <p:cNvPr id="12290" name="Object 19"/>
          <p:cNvGraphicFramePr>
            <a:graphicFrameLocks noChangeAspect="1"/>
          </p:cNvGraphicFramePr>
          <p:nvPr/>
        </p:nvGraphicFramePr>
        <p:xfrm>
          <a:off x="7308850" y="404813"/>
          <a:ext cx="1527175" cy="1163637"/>
        </p:xfrm>
        <a:graphic>
          <a:graphicData uri="http://schemas.openxmlformats.org/presentationml/2006/ole">
            <p:oleObj spid="_x0000_s12290" name="剪辑" r:id="rId4" imgW="4602960" imgH="3652200" progId="">
              <p:embed/>
            </p:oleObj>
          </a:graphicData>
        </a:graphic>
      </p:graphicFrame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CD2F6E-0741-4C18-B5F5-0C1BDC0AF98F}" type="slidenum">
              <a:rPr lang="zh-CN" altLang="en-US" smtClean="0"/>
              <a:pPr>
                <a:defRPr/>
              </a:pPr>
              <a:t>140</a:t>
            </a:fld>
            <a:endParaRPr lang="en-US" altLang="zh-CN" smtClean="0"/>
          </a:p>
        </p:txBody>
      </p:sp>
      <p:sp>
        <p:nvSpPr>
          <p:cNvPr id="174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非循环移位指令的应用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2988" y="2090738"/>
            <a:ext cx="7421562" cy="1843087"/>
          </a:xfrm>
        </p:spPr>
        <p:txBody>
          <a:bodyPr/>
          <a:lstStyle/>
          <a:p>
            <a:pPr eaLnBrk="1" hangingPunct="1">
              <a:lnSpc>
                <a:spcPct val="115000"/>
              </a:lnSpc>
              <a:defRPr/>
            </a:pPr>
            <a:r>
              <a:rPr lang="zh-CN" altLang="en-US" smtClean="0"/>
              <a:t>左移可实现乘法运算</a:t>
            </a:r>
          </a:p>
          <a:p>
            <a:pPr eaLnBrk="1" hangingPunct="1">
              <a:lnSpc>
                <a:spcPct val="115000"/>
              </a:lnSpc>
              <a:defRPr/>
            </a:pPr>
            <a:r>
              <a:rPr lang="zh-CN" altLang="en-US" smtClean="0"/>
              <a:t>右移可实现除法运算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zh-CN" altLang="en-US" smtClean="0"/>
              <a:t>          </a:t>
            </a:r>
            <a:endParaRPr lang="zh-CN" altLang="en-US" sz="240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3348038" y="4581525"/>
            <a:ext cx="1800225" cy="720725"/>
            <a:chOff x="2109" y="2886"/>
            <a:chExt cx="1134" cy="454"/>
          </a:xfrm>
        </p:grpSpPr>
        <p:sp>
          <p:nvSpPr>
            <p:cNvPr id="82949" name="Rectangle 5"/>
            <p:cNvSpPr>
              <a:spLocks noChangeArrowheads="1"/>
            </p:cNvSpPr>
            <p:nvPr/>
          </p:nvSpPr>
          <p:spPr bwMode="auto">
            <a:xfrm>
              <a:off x="2109" y="2886"/>
              <a:ext cx="1134" cy="454"/>
            </a:xfrm>
            <a:prstGeom prst="rect">
              <a:avLst/>
            </a:prstGeom>
            <a:solidFill>
              <a:srgbClr val="339966"/>
            </a:solidFill>
            <a:ln w="25400" cap="sq">
              <a:solidFill>
                <a:srgbClr val="339966"/>
              </a:solidFill>
              <a:miter lim="800000"/>
              <a:headEnd type="none" w="sm" len="sm"/>
              <a:tailEnd type="none" w="lg" len="lg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2950" name="Text Box 6"/>
            <p:cNvSpPr txBox="1">
              <a:spLocks noChangeArrowheads="1"/>
            </p:cNvSpPr>
            <p:nvPr/>
          </p:nvSpPr>
          <p:spPr bwMode="auto">
            <a:xfrm>
              <a:off x="2200" y="2977"/>
              <a:ext cx="1043" cy="250"/>
            </a:xfrm>
            <a:prstGeom prst="rect">
              <a:avLst/>
            </a:prstGeom>
            <a:noFill/>
            <a:ln w="25400" cap="sq">
              <a:noFill/>
              <a:miter lim="800000"/>
              <a:headEnd type="none" w="sm" len="sm"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sz="20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教材</a:t>
              </a:r>
              <a:r>
                <a:rPr lang="en-US" altLang="zh-CN" sz="20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p121</a:t>
              </a:r>
              <a:r>
                <a:rPr lang="zh-CN" altLang="en-US" sz="20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例</a:t>
              </a:r>
            </a:p>
          </p:txBody>
        </p:sp>
      </p:grp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2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FC3210-033D-4BF0-8BD7-CF86FC42F1C1}" type="slidenum">
              <a:rPr lang="zh-CN" altLang="en-US" smtClean="0"/>
              <a:pPr>
                <a:defRPr/>
              </a:pPr>
              <a:t>141</a:t>
            </a:fld>
            <a:endParaRPr lang="en-US" altLang="zh-CN" smtClean="0"/>
          </a:p>
        </p:txBody>
      </p:sp>
      <p:sp>
        <p:nvSpPr>
          <p:cNvPr id="175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/>
              <a:t>2. </a:t>
            </a:r>
            <a:r>
              <a:rPr lang="zh-CN" altLang="en-US" smtClean="0"/>
              <a:t>循环移位指令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550" y="1916113"/>
            <a:ext cx="4392613" cy="2881312"/>
          </a:xfrm>
        </p:spPr>
        <p:txBody>
          <a:bodyPr/>
          <a:lstStyle/>
          <a:p>
            <a:pPr eaLnBrk="1" hangingPunct="1"/>
            <a:endParaRPr lang="zh-CN" altLang="en-US" smtClean="0"/>
          </a:p>
          <a:p>
            <a:pPr eaLnBrk="1" hangingPunct="1"/>
            <a:r>
              <a:rPr lang="zh-CN" altLang="en-US" smtClean="0"/>
              <a:t>不带进位位的循环移位</a:t>
            </a:r>
          </a:p>
          <a:p>
            <a:pPr eaLnBrk="1" hangingPunct="1"/>
            <a:endParaRPr lang="zh-CN" altLang="en-US" smtClean="0"/>
          </a:p>
          <a:p>
            <a:pPr eaLnBrk="1" hangingPunct="1"/>
            <a:endParaRPr lang="zh-CN" altLang="en-US" smtClean="0"/>
          </a:p>
          <a:p>
            <a:pPr eaLnBrk="1" hangingPunct="1"/>
            <a:r>
              <a:rPr lang="zh-CN" altLang="en-US" smtClean="0"/>
              <a:t>带进位位的循环移位</a:t>
            </a:r>
            <a:endParaRPr lang="zh-CN" altLang="en-US" sz="2000" smtClean="0">
              <a:solidFill>
                <a:srgbClr val="FF0000"/>
              </a:solidFill>
            </a:endParaRPr>
          </a:p>
        </p:txBody>
      </p:sp>
      <p:sp>
        <p:nvSpPr>
          <p:cNvPr id="86020" name="Text Box 4"/>
          <p:cNvSpPr txBox="1">
            <a:spLocks noChangeArrowheads="1"/>
          </p:cNvSpPr>
          <p:nvPr/>
        </p:nvSpPr>
        <p:spPr bwMode="auto">
          <a:xfrm>
            <a:off x="5292725" y="2197100"/>
            <a:ext cx="2133600" cy="1160463"/>
          </a:xfrm>
          <a:prstGeom prst="rect">
            <a:avLst/>
          </a:prstGeom>
          <a:noFill/>
          <a:ln w="25400" cap="sq">
            <a:noFill/>
            <a:miter lim="800000"/>
            <a:headEnd type="none" w="sm" len="sm"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左移 </a:t>
            </a:r>
            <a:r>
              <a:rPr lang="en-US" altLang="zh-CN" sz="2800" b="1"/>
              <a:t>ROL</a:t>
            </a:r>
          </a:p>
          <a:p>
            <a:pPr>
              <a:spcBef>
                <a:spcPct val="50000"/>
              </a:spcBef>
            </a:pPr>
            <a:r>
              <a:rPr lang="zh-CN" altLang="en-US" sz="2800" b="1"/>
              <a:t>右移 </a:t>
            </a:r>
            <a:r>
              <a:rPr lang="en-US" altLang="zh-CN" sz="2800" b="1"/>
              <a:t>ROR</a:t>
            </a:r>
          </a:p>
        </p:txBody>
      </p:sp>
      <p:sp>
        <p:nvSpPr>
          <p:cNvPr id="86021" name="Text Box 5"/>
          <p:cNvSpPr txBox="1">
            <a:spLocks noChangeArrowheads="1"/>
          </p:cNvSpPr>
          <p:nvPr/>
        </p:nvSpPr>
        <p:spPr bwMode="auto">
          <a:xfrm>
            <a:off x="4946650" y="3852863"/>
            <a:ext cx="2057400" cy="1160462"/>
          </a:xfrm>
          <a:prstGeom prst="rect">
            <a:avLst/>
          </a:prstGeom>
          <a:noFill/>
          <a:ln w="25400" cap="sq">
            <a:noFill/>
            <a:miter lim="800000"/>
            <a:headEnd type="none" w="sm" len="sm"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左移  </a:t>
            </a:r>
            <a:r>
              <a:rPr lang="en-US" altLang="zh-CN" sz="2800" b="1"/>
              <a:t>RCL</a:t>
            </a:r>
          </a:p>
          <a:p>
            <a:pPr>
              <a:spcBef>
                <a:spcPct val="50000"/>
              </a:spcBef>
            </a:pPr>
            <a:r>
              <a:rPr lang="zh-CN" altLang="en-US" sz="2800" b="1"/>
              <a:t>右移  </a:t>
            </a:r>
            <a:r>
              <a:rPr lang="en-US" altLang="zh-CN" sz="2800" b="1"/>
              <a:t>RCR</a:t>
            </a:r>
          </a:p>
        </p:txBody>
      </p:sp>
      <p:sp>
        <p:nvSpPr>
          <p:cNvPr id="86022" name="AutoShape 6"/>
          <p:cNvSpPr>
            <a:spLocks/>
          </p:cNvSpPr>
          <p:nvPr/>
        </p:nvSpPr>
        <p:spPr bwMode="auto">
          <a:xfrm>
            <a:off x="5076825" y="2339975"/>
            <a:ext cx="215900" cy="838200"/>
          </a:xfrm>
          <a:prstGeom prst="leftBrace">
            <a:avLst>
              <a:gd name="adj1" fmla="val 32353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6023" name="AutoShape 7"/>
          <p:cNvSpPr>
            <a:spLocks/>
          </p:cNvSpPr>
          <p:nvPr/>
        </p:nvSpPr>
        <p:spPr bwMode="auto">
          <a:xfrm>
            <a:off x="4716463" y="3983038"/>
            <a:ext cx="225425" cy="838200"/>
          </a:xfrm>
          <a:prstGeom prst="leftBrace">
            <a:avLst>
              <a:gd name="adj1" fmla="val 30986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6024" name="Text Box 8"/>
          <p:cNvSpPr txBox="1">
            <a:spLocks noChangeArrowheads="1"/>
          </p:cNvSpPr>
          <p:nvPr/>
        </p:nvSpPr>
        <p:spPr bwMode="auto">
          <a:xfrm>
            <a:off x="539750" y="5516563"/>
            <a:ext cx="8135938" cy="519112"/>
          </a:xfrm>
          <a:prstGeom prst="rect">
            <a:avLst/>
          </a:prstGeom>
          <a:noFill/>
          <a:ln w="25400" cap="sq">
            <a:noFill/>
            <a:miter lim="800000"/>
            <a:headEnd type="none" w="sm" len="sm"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</a:rPr>
              <a:t>指令格式、对操作数的要求与非循环移位指令相同</a:t>
            </a: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6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6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" dur="500"/>
                                        <p:tgtEl>
                                          <p:spTgt spid="86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60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860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9" dur="500"/>
                                        <p:tgtEl>
                                          <p:spTgt spid="86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860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60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60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60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22" grpId="0" animBg="1"/>
      <p:bldP spid="86023" grpId="0" animBg="1"/>
      <p:bldP spid="86024" grpId="0"/>
    </p:bld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anchor="ctr"/>
          <a:lstStyle/>
          <a:p>
            <a:r>
              <a:rPr lang="zh-CN" altLang="en-US" smtClean="0"/>
              <a:t>循环移位指令</a:t>
            </a:r>
          </a:p>
        </p:txBody>
      </p:sp>
      <p:sp>
        <p:nvSpPr>
          <p:cNvPr id="425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3513" y="2025650"/>
            <a:ext cx="8153400" cy="4498975"/>
          </a:xfrm>
          <a:noFill/>
        </p:spPr>
        <p:txBody>
          <a:bodyPr/>
          <a:lstStyle/>
          <a:p>
            <a:pPr>
              <a:tabLst>
                <a:tab pos="4310063" algn="l"/>
              </a:tabLst>
            </a:pPr>
            <a:r>
              <a:rPr lang="zh-CN" altLang="en-US" smtClean="0"/>
              <a:t>循环移位指令类似移位指令，但要将从一端移出的位返回到另一端形成循环。分为</a:t>
            </a:r>
            <a:r>
              <a:rPr lang="en-US" altLang="zh-CN" smtClean="0"/>
              <a:t>:</a:t>
            </a:r>
          </a:p>
          <a:p>
            <a:pPr lvl="1">
              <a:buFont typeface="Wingdings" pitchFamily="2" charset="2"/>
              <a:buNone/>
              <a:tabLst>
                <a:tab pos="4310063" algn="l"/>
              </a:tabLst>
            </a:pPr>
            <a:r>
              <a:rPr lang="en-US" altLang="zh-CN" smtClean="0">
                <a:solidFill>
                  <a:schemeClr val="tx2"/>
                </a:solidFill>
              </a:rPr>
              <a:t>ROL reg/mem,1/CL	;</a:t>
            </a:r>
            <a:r>
              <a:rPr lang="zh-CN" altLang="en-US" smtClean="0">
                <a:solidFill>
                  <a:schemeClr val="tx2"/>
                </a:solidFill>
              </a:rPr>
              <a:t>不带进  位循 环左  移</a:t>
            </a:r>
          </a:p>
          <a:p>
            <a:pPr lvl="1">
              <a:buFont typeface="Wingdings" pitchFamily="2" charset="2"/>
              <a:buNone/>
              <a:tabLst>
                <a:tab pos="4310063" algn="l"/>
              </a:tabLst>
            </a:pPr>
            <a:r>
              <a:rPr lang="en-US" altLang="zh-CN" smtClean="0">
                <a:solidFill>
                  <a:schemeClr val="tx2"/>
                </a:solidFill>
              </a:rPr>
              <a:t>ROR reg/mem,1/CL	;</a:t>
            </a:r>
            <a:r>
              <a:rPr lang="zh-CN" altLang="en-US" smtClean="0">
                <a:solidFill>
                  <a:schemeClr val="tx2"/>
                </a:solidFill>
              </a:rPr>
              <a:t>不带进  位循 环右  移</a:t>
            </a:r>
          </a:p>
          <a:p>
            <a:pPr lvl="1">
              <a:buFont typeface="Wingdings" pitchFamily="2" charset="2"/>
              <a:buNone/>
              <a:tabLst>
                <a:tab pos="4310063" algn="l"/>
              </a:tabLst>
            </a:pPr>
            <a:r>
              <a:rPr lang="en-US" altLang="zh-CN" smtClean="0">
                <a:solidFill>
                  <a:schemeClr val="tx2"/>
                </a:solidFill>
              </a:rPr>
              <a:t>RCL reg/mem,1/CL	;</a:t>
            </a:r>
            <a:r>
              <a:rPr lang="zh-CN" altLang="en-US" smtClean="0">
                <a:solidFill>
                  <a:schemeClr val="tx2"/>
                </a:solidFill>
              </a:rPr>
              <a:t>带进  位循 环左  移</a:t>
            </a:r>
          </a:p>
          <a:p>
            <a:pPr lvl="1">
              <a:buFont typeface="Wingdings" pitchFamily="2" charset="2"/>
              <a:buNone/>
              <a:tabLst>
                <a:tab pos="4310063" algn="l"/>
              </a:tabLst>
            </a:pPr>
            <a:r>
              <a:rPr lang="en-US" altLang="zh-CN" smtClean="0">
                <a:solidFill>
                  <a:schemeClr val="tx2"/>
                </a:solidFill>
              </a:rPr>
              <a:t>RCR reg/mem,1/CL	;</a:t>
            </a:r>
            <a:r>
              <a:rPr lang="zh-CN" altLang="en-US" smtClean="0">
                <a:solidFill>
                  <a:schemeClr val="tx2"/>
                </a:solidFill>
              </a:rPr>
              <a:t>带进  位循 环右  移</a:t>
            </a:r>
          </a:p>
          <a:p>
            <a:pPr>
              <a:tabLst>
                <a:tab pos="4310063" algn="l"/>
              </a:tabLst>
            </a:pPr>
            <a:r>
              <a:rPr lang="zh-CN" altLang="en-US" smtClean="0"/>
              <a:t>循环移位指令的操作数形式 与 移位指令相同，按指令功能设置进位标志</a:t>
            </a:r>
            <a:r>
              <a:rPr lang="en-US" altLang="zh-CN" smtClean="0">
                <a:solidFill>
                  <a:srgbClr val="009900"/>
                </a:solidFill>
              </a:rPr>
              <a:t>CF</a:t>
            </a:r>
            <a:r>
              <a:rPr lang="zh-CN" altLang="en-US" smtClean="0"/>
              <a:t>，但不影响</a:t>
            </a:r>
            <a:r>
              <a:rPr lang="en-US" altLang="zh-CN" smtClean="0"/>
              <a:t>SF</a:t>
            </a:r>
            <a:r>
              <a:rPr lang="zh-CN" altLang="en-US" smtClean="0"/>
              <a:t>、</a:t>
            </a:r>
            <a:r>
              <a:rPr lang="en-US" altLang="zh-CN" smtClean="0"/>
              <a:t>ZF</a:t>
            </a:r>
            <a:r>
              <a:rPr lang="zh-CN" altLang="en-US" smtClean="0"/>
              <a:t>、</a:t>
            </a:r>
            <a:r>
              <a:rPr lang="en-US" altLang="zh-CN" smtClean="0"/>
              <a:t>PF</a:t>
            </a:r>
            <a:r>
              <a:rPr lang="zh-CN" altLang="en-US" smtClean="0"/>
              <a:t>、</a:t>
            </a:r>
            <a:r>
              <a:rPr lang="en-US" altLang="zh-CN" smtClean="0"/>
              <a:t>AF  </a:t>
            </a:r>
            <a:r>
              <a:rPr lang="zh-CN" altLang="en-US" smtClean="0"/>
              <a:t>标 志</a:t>
            </a:r>
            <a:endParaRPr lang="zh-CN" altLang="en-US" sz="2400" smtClean="0"/>
          </a:p>
        </p:txBody>
      </p:sp>
      <p:sp>
        <p:nvSpPr>
          <p:cNvPr id="425988" name="Rectangl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40725" y="3017838"/>
            <a:ext cx="803275" cy="411162"/>
          </a:xfrm>
          <a:prstGeom prst="rect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 eaLnBrk="1" hangingPunct="1">
              <a:defRPr/>
            </a:pPr>
            <a:r>
              <a:rPr kumimoji="0" lang="zh-CN" altLang="en-US" sz="2000" b="1" dirty="0">
                <a:solidFill>
                  <a:srgbClr val="0000FF"/>
                </a:solidFill>
                <a:latin typeface="Arial" charset="0"/>
                <a:hlinkClick r:id="rId3" action="ppaction://hlinksldjump"/>
              </a:rPr>
              <a:t>演示</a:t>
            </a:r>
            <a:endParaRPr kumimoji="0" lang="zh-CN" altLang="en-US" sz="2000" b="1" dirty="0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425989" name="Rectangle 5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40725" y="3557588"/>
            <a:ext cx="803275" cy="411162"/>
          </a:xfrm>
          <a:prstGeom prst="rect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 eaLnBrk="1" hangingPunct="1">
              <a:defRPr/>
            </a:pPr>
            <a:r>
              <a:rPr kumimoji="0" lang="zh-CN" altLang="en-US" sz="2000" b="1">
                <a:solidFill>
                  <a:srgbClr val="0000FF"/>
                </a:solidFill>
                <a:latin typeface="Arial" charset="0"/>
                <a:hlinkClick r:id="rId5" action="ppaction://hlinksldjump"/>
              </a:rPr>
              <a:t>演示</a:t>
            </a:r>
            <a:endParaRPr kumimoji="0" lang="zh-CN" altLang="en-US" sz="2000" b="1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425990" name="Rectangle 6">
            <a:hlinkClick r:id="rId6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40725" y="4105275"/>
            <a:ext cx="803275" cy="411163"/>
          </a:xfrm>
          <a:prstGeom prst="rect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 eaLnBrk="1" hangingPunct="1">
              <a:defRPr/>
            </a:pPr>
            <a:r>
              <a:rPr kumimoji="0" lang="zh-CN" altLang="en-US" sz="2000" b="1">
                <a:solidFill>
                  <a:srgbClr val="0000FF"/>
                </a:solidFill>
                <a:latin typeface="Arial" charset="0"/>
                <a:hlinkClick r:id="rId7" action="ppaction://hlinksldjump"/>
              </a:rPr>
              <a:t>演示</a:t>
            </a:r>
            <a:endParaRPr kumimoji="0" lang="zh-CN" altLang="en-US" sz="2000" b="1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425991" name="Rectangle 7">
            <a:hlinkClick r:id="rId8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40725" y="4602163"/>
            <a:ext cx="803275" cy="411162"/>
          </a:xfrm>
          <a:prstGeom prst="rect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 eaLnBrk="1" hangingPunct="1">
              <a:defRPr/>
            </a:pPr>
            <a:r>
              <a:rPr kumimoji="0" lang="zh-CN" altLang="en-US" sz="2000" b="1">
                <a:solidFill>
                  <a:srgbClr val="0000FF"/>
                </a:solidFill>
                <a:latin typeface="Arial" charset="0"/>
                <a:hlinkClick r:id="rId9" action="ppaction://hlinksldjump"/>
              </a:rPr>
              <a:t>演示</a:t>
            </a:r>
            <a:endParaRPr kumimoji="0" lang="zh-CN" altLang="en-US" sz="2000" b="1">
              <a:solidFill>
                <a:srgbClr val="0000FF"/>
              </a:solidFill>
              <a:latin typeface="Arial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5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5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25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25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25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25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25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25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25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25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25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25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259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259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259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259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259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259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259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259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5987" grpId="0" build="p" autoUpdateAnimBg="0"/>
      <p:bldP spid="425988" grpId="0" animBg="1" autoUpdateAnimBg="0"/>
      <p:bldP spid="425989" grpId="0" animBg="1" autoUpdateAnimBg="0"/>
      <p:bldP spid="425990" grpId="0" animBg="1" autoUpdateAnimBg="0"/>
      <p:bldP spid="425991" grpId="0" animBg="1" autoUpdateAnimBg="0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AD62D6-74B0-43A1-85BF-B4BEEA8FC64C}" type="slidenum">
              <a:rPr lang="zh-CN" altLang="en-US" smtClean="0"/>
              <a:pPr>
                <a:defRPr/>
              </a:pPr>
              <a:t>143</a:t>
            </a:fld>
            <a:endParaRPr lang="en-US" altLang="zh-CN" smtClean="0"/>
          </a:p>
        </p:txBody>
      </p:sp>
      <p:sp>
        <p:nvSpPr>
          <p:cNvPr id="177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循环移位指令的应用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450" y="2205038"/>
            <a:ext cx="7072313" cy="2997200"/>
          </a:xfrm>
        </p:spPr>
        <p:txBody>
          <a:bodyPr/>
          <a:lstStyle/>
          <a:p>
            <a:pPr eaLnBrk="1" hangingPunct="1">
              <a:lnSpc>
                <a:spcPct val="125000"/>
              </a:lnSpc>
            </a:pPr>
            <a:r>
              <a:rPr lang="zh-CN" altLang="en-US" smtClean="0"/>
              <a:t>用于对某些位状态的测试；</a:t>
            </a:r>
          </a:p>
          <a:p>
            <a:pPr eaLnBrk="1" hangingPunct="1">
              <a:lnSpc>
                <a:spcPct val="125000"/>
              </a:lnSpc>
            </a:pPr>
            <a:r>
              <a:rPr lang="zh-CN" altLang="en-US" smtClean="0"/>
              <a:t>高位部分和低位部分的交换；</a:t>
            </a:r>
          </a:p>
          <a:p>
            <a:pPr eaLnBrk="1" hangingPunct="1">
              <a:lnSpc>
                <a:spcPct val="125000"/>
              </a:lnSpc>
            </a:pPr>
            <a:r>
              <a:rPr lang="zh-CN" altLang="en-US" smtClean="0"/>
              <a:t>与非循环移位指令一起组成32位或更长字长数的移位。</a:t>
            </a:r>
          </a:p>
        </p:txBody>
      </p:sp>
      <p:sp>
        <p:nvSpPr>
          <p:cNvPr id="89093" name="Text Box 5"/>
          <p:cNvSpPr txBox="1">
            <a:spLocks noChangeArrowheads="1"/>
          </p:cNvSpPr>
          <p:nvPr/>
        </p:nvSpPr>
        <p:spPr bwMode="auto">
          <a:xfrm>
            <a:off x="5867400" y="2349500"/>
            <a:ext cx="2089150" cy="461963"/>
          </a:xfrm>
          <a:prstGeom prst="rect">
            <a:avLst/>
          </a:prstGeom>
          <a:solidFill>
            <a:srgbClr val="00FFFF"/>
          </a:solidFill>
          <a:ln w="25400" cap="sq">
            <a:noFill/>
            <a:miter lim="800000"/>
            <a:headEnd type="none" w="sm" len="sm"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/>
              <a:t>P124</a:t>
            </a:r>
            <a:r>
              <a:rPr lang="zh-CN" altLang="en-US" b="1"/>
              <a:t>例</a:t>
            </a:r>
            <a:r>
              <a:rPr lang="en-US" altLang="zh-CN" b="1"/>
              <a:t>3-34</a:t>
            </a:r>
          </a:p>
        </p:txBody>
      </p:sp>
      <p:sp>
        <p:nvSpPr>
          <p:cNvPr id="89094" name="Text Box 6"/>
          <p:cNvSpPr txBox="1">
            <a:spLocks noChangeArrowheads="1"/>
          </p:cNvSpPr>
          <p:nvPr/>
        </p:nvSpPr>
        <p:spPr bwMode="auto">
          <a:xfrm>
            <a:off x="3708400" y="4221163"/>
            <a:ext cx="2447925" cy="461962"/>
          </a:xfrm>
          <a:prstGeom prst="rect">
            <a:avLst/>
          </a:prstGeom>
          <a:solidFill>
            <a:srgbClr val="00FFFF"/>
          </a:solidFill>
          <a:ln w="25400" cap="sq">
            <a:noFill/>
            <a:miter lim="800000"/>
            <a:headEnd type="none" w="sm" len="sm"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/>
              <a:t>P124</a:t>
            </a:r>
            <a:r>
              <a:rPr lang="zh-CN" altLang="en-US" b="1"/>
              <a:t>例</a:t>
            </a:r>
            <a:r>
              <a:rPr lang="en-US" altLang="zh-CN" b="1"/>
              <a:t>3-35</a:t>
            </a: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9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90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90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9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9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89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90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90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89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3" grpId="0" animBg="1"/>
      <p:bldP spid="89094" grpId="0" animBg="1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76F111-4E3C-4B41-A570-8D5C0C023931}" type="slidenum">
              <a:rPr lang="zh-CN" altLang="en-US" smtClean="0"/>
              <a:pPr>
                <a:defRPr/>
              </a:pPr>
              <a:t>144</a:t>
            </a:fld>
            <a:endParaRPr lang="en-US" altLang="zh-CN" smtClean="0"/>
          </a:p>
        </p:txBody>
      </p:sp>
      <p:sp>
        <p:nvSpPr>
          <p:cNvPr id="178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程序功能</a:t>
            </a:r>
          </a:p>
        </p:txBody>
      </p:sp>
      <p:sp>
        <p:nvSpPr>
          <p:cNvPr id="1781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3605212" cy="4148137"/>
          </a:xfrm>
        </p:spPr>
        <p:txBody>
          <a:bodyPr/>
          <a:lstStyle/>
          <a:p>
            <a:pPr algn="just" eaLnBrk="1" hangingPunct="1">
              <a:lnSpc>
                <a:spcPct val="120000"/>
              </a:lnSpc>
              <a:spcAft>
                <a:spcPct val="20000"/>
              </a:spcAft>
            </a:pPr>
            <a:r>
              <a:rPr lang="zh-CN" altLang="en-US" smtClean="0">
                <a:latin typeface="宋体" pitchFamily="2" charset="-122"/>
              </a:rPr>
              <a:t>将1000</a:t>
            </a:r>
            <a:r>
              <a:rPr lang="en-US" altLang="zh-CN" smtClean="0">
                <a:latin typeface="宋体" pitchFamily="2" charset="-122"/>
              </a:rPr>
              <a:t>H</a:t>
            </a:r>
            <a:r>
              <a:rPr lang="zh-CN" altLang="en-US" smtClean="0">
                <a:latin typeface="宋体" pitchFamily="2" charset="-122"/>
              </a:rPr>
              <a:t>开始存放的</a:t>
            </a:r>
            <a:r>
              <a:rPr lang="en-US" altLang="zh-CN" smtClean="0">
                <a:latin typeface="宋体" pitchFamily="2" charset="-122"/>
              </a:rPr>
              <a:t>4</a:t>
            </a:r>
            <a:r>
              <a:rPr lang="zh-CN" altLang="en-US" smtClean="0">
                <a:latin typeface="宋体" pitchFamily="2" charset="-122"/>
              </a:rPr>
              <a:t>个压缩</a:t>
            </a:r>
            <a:r>
              <a:rPr lang="en-US" altLang="zh-CN" smtClean="0">
                <a:latin typeface="宋体" pitchFamily="2" charset="-122"/>
              </a:rPr>
              <a:t>BCD</a:t>
            </a:r>
            <a:r>
              <a:rPr lang="zh-CN" altLang="en-US" smtClean="0">
                <a:latin typeface="宋体" pitchFamily="2" charset="-122"/>
              </a:rPr>
              <a:t>码转换为</a:t>
            </a:r>
            <a:r>
              <a:rPr lang="en-US" altLang="zh-CN" smtClean="0">
                <a:latin typeface="宋体" pitchFamily="2" charset="-122"/>
              </a:rPr>
              <a:t>ASCII</a:t>
            </a:r>
            <a:r>
              <a:rPr lang="zh-CN" altLang="en-US" smtClean="0">
                <a:latin typeface="宋体" pitchFamily="2" charset="-122"/>
              </a:rPr>
              <a:t>码存放在3000</a:t>
            </a:r>
            <a:r>
              <a:rPr lang="en-US" altLang="zh-CN" smtClean="0">
                <a:latin typeface="宋体" pitchFamily="2" charset="-122"/>
              </a:rPr>
              <a:t>H</a:t>
            </a:r>
            <a:r>
              <a:rPr lang="zh-CN" altLang="en-US" smtClean="0">
                <a:latin typeface="宋体" pitchFamily="2" charset="-122"/>
              </a:rPr>
              <a:t>开始的单元中去。</a:t>
            </a:r>
          </a:p>
        </p:txBody>
      </p:sp>
      <p:sp>
        <p:nvSpPr>
          <p:cNvPr id="334852" name="Rectangle 4"/>
          <p:cNvSpPr>
            <a:spLocks noChangeArrowheads="1"/>
          </p:cNvSpPr>
          <p:nvPr/>
        </p:nvSpPr>
        <p:spPr bwMode="auto">
          <a:xfrm>
            <a:off x="6440488" y="2871788"/>
            <a:ext cx="1371600" cy="2743200"/>
          </a:xfrm>
          <a:prstGeom prst="rect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4853" name="Line 5"/>
          <p:cNvSpPr>
            <a:spLocks noChangeShapeType="1"/>
          </p:cNvSpPr>
          <p:nvPr/>
        </p:nvSpPr>
        <p:spPr bwMode="auto">
          <a:xfrm>
            <a:off x="6440488" y="2185988"/>
            <a:ext cx="0" cy="83820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4854" name="Line 6"/>
          <p:cNvSpPr>
            <a:spLocks noChangeShapeType="1"/>
          </p:cNvSpPr>
          <p:nvPr/>
        </p:nvSpPr>
        <p:spPr bwMode="auto">
          <a:xfrm>
            <a:off x="7812088" y="2185988"/>
            <a:ext cx="0" cy="83820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4855" name="Line 7"/>
          <p:cNvSpPr>
            <a:spLocks noChangeShapeType="1"/>
          </p:cNvSpPr>
          <p:nvPr/>
        </p:nvSpPr>
        <p:spPr bwMode="auto">
          <a:xfrm>
            <a:off x="6440488" y="2947988"/>
            <a:ext cx="0" cy="335280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4856" name="Line 8"/>
          <p:cNvSpPr>
            <a:spLocks noChangeShapeType="1"/>
          </p:cNvSpPr>
          <p:nvPr/>
        </p:nvSpPr>
        <p:spPr bwMode="auto">
          <a:xfrm>
            <a:off x="7812088" y="2871788"/>
            <a:ext cx="0" cy="342900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4857" name="Line 9"/>
          <p:cNvSpPr>
            <a:spLocks noChangeShapeType="1"/>
          </p:cNvSpPr>
          <p:nvPr/>
        </p:nvSpPr>
        <p:spPr bwMode="auto">
          <a:xfrm>
            <a:off x="6440488" y="2871788"/>
            <a:ext cx="137160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4858" name="Line 10"/>
          <p:cNvSpPr>
            <a:spLocks noChangeShapeType="1"/>
          </p:cNvSpPr>
          <p:nvPr/>
        </p:nvSpPr>
        <p:spPr bwMode="auto">
          <a:xfrm>
            <a:off x="6440488" y="3252788"/>
            <a:ext cx="137160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4859" name="Line 11"/>
          <p:cNvSpPr>
            <a:spLocks noChangeShapeType="1"/>
          </p:cNvSpPr>
          <p:nvPr/>
        </p:nvSpPr>
        <p:spPr bwMode="auto">
          <a:xfrm>
            <a:off x="6440488" y="3633788"/>
            <a:ext cx="137160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4860" name="Line 12"/>
          <p:cNvSpPr>
            <a:spLocks noChangeShapeType="1"/>
          </p:cNvSpPr>
          <p:nvPr/>
        </p:nvSpPr>
        <p:spPr bwMode="auto">
          <a:xfrm>
            <a:off x="6440488" y="4014788"/>
            <a:ext cx="137160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4861" name="Line 13"/>
          <p:cNvSpPr>
            <a:spLocks noChangeShapeType="1"/>
          </p:cNvSpPr>
          <p:nvPr/>
        </p:nvSpPr>
        <p:spPr bwMode="auto">
          <a:xfrm>
            <a:off x="6440488" y="4395788"/>
            <a:ext cx="137160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4862" name="Freeform 14"/>
          <p:cNvSpPr>
            <a:spLocks/>
          </p:cNvSpPr>
          <p:nvPr/>
        </p:nvSpPr>
        <p:spPr bwMode="auto">
          <a:xfrm>
            <a:off x="6426200" y="2066925"/>
            <a:ext cx="1357313" cy="315913"/>
          </a:xfrm>
          <a:custGeom>
            <a:avLst/>
            <a:gdLst>
              <a:gd name="T0" fmla="*/ 0 w 855"/>
              <a:gd name="T1" fmla="*/ 2147483647 h 200"/>
              <a:gd name="T2" fmla="*/ 2147483647 w 855"/>
              <a:gd name="T3" fmla="*/ 2147483647 h 200"/>
              <a:gd name="T4" fmla="*/ 2147483647 w 855"/>
              <a:gd name="T5" fmla="*/ 2147483647 h 200"/>
              <a:gd name="T6" fmla="*/ 2147483647 w 855"/>
              <a:gd name="T7" fmla="*/ 0 h 200"/>
              <a:gd name="T8" fmla="*/ 2147483647 w 855"/>
              <a:gd name="T9" fmla="*/ 2147483647 h 200"/>
              <a:gd name="T10" fmla="*/ 2147483647 w 855"/>
              <a:gd name="T11" fmla="*/ 2147483647 h 200"/>
              <a:gd name="T12" fmla="*/ 2147483647 w 855"/>
              <a:gd name="T13" fmla="*/ 2147483647 h 200"/>
              <a:gd name="T14" fmla="*/ 2147483647 w 855"/>
              <a:gd name="T15" fmla="*/ 2147483647 h 200"/>
              <a:gd name="T16" fmla="*/ 2147483647 w 855"/>
              <a:gd name="T17" fmla="*/ 2147483647 h 200"/>
              <a:gd name="T18" fmla="*/ 2147483647 w 855"/>
              <a:gd name="T19" fmla="*/ 2147483647 h 200"/>
              <a:gd name="T20" fmla="*/ 2147483647 w 855"/>
              <a:gd name="T21" fmla="*/ 2147483647 h 200"/>
              <a:gd name="T22" fmla="*/ 2147483647 w 855"/>
              <a:gd name="T23" fmla="*/ 2147483647 h 200"/>
              <a:gd name="T24" fmla="*/ 2147483647 w 855"/>
              <a:gd name="T25" fmla="*/ 2147483647 h 200"/>
              <a:gd name="T26" fmla="*/ 2147483647 w 855"/>
              <a:gd name="T27" fmla="*/ 2147483647 h 2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855"/>
              <a:gd name="T43" fmla="*/ 0 h 200"/>
              <a:gd name="T44" fmla="*/ 855 w 855"/>
              <a:gd name="T45" fmla="*/ 200 h 200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855" h="200">
                <a:moveTo>
                  <a:pt x="0" y="90"/>
                </a:moveTo>
                <a:cubicBezTo>
                  <a:pt x="6" y="81"/>
                  <a:pt x="13" y="73"/>
                  <a:pt x="18" y="63"/>
                </a:cubicBezTo>
                <a:cubicBezTo>
                  <a:pt x="22" y="55"/>
                  <a:pt x="19" y="42"/>
                  <a:pt x="27" y="36"/>
                </a:cubicBezTo>
                <a:cubicBezTo>
                  <a:pt x="65" y="9"/>
                  <a:pt x="148" y="5"/>
                  <a:pt x="189" y="0"/>
                </a:cubicBezTo>
                <a:cubicBezTo>
                  <a:pt x="247" y="6"/>
                  <a:pt x="289" y="9"/>
                  <a:pt x="342" y="27"/>
                </a:cubicBezTo>
                <a:cubicBezTo>
                  <a:pt x="375" y="77"/>
                  <a:pt x="341" y="37"/>
                  <a:pt x="387" y="63"/>
                </a:cubicBezTo>
                <a:cubicBezTo>
                  <a:pt x="406" y="74"/>
                  <a:pt x="441" y="99"/>
                  <a:pt x="441" y="99"/>
                </a:cubicBezTo>
                <a:cubicBezTo>
                  <a:pt x="447" y="108"/>
                  <a:pt x="451" y="119"/>
                  <a:pt x="459" y="126"/>
                </a:cubicBezTo>
                <a:cubicBezTo>
                  <a:pt x="466" y="132"/>
                  <a:pt x="479" y="128"/>
                  <a:pt x="486" y="135"/>
                </a:cubicBezTo>
                <a:cubicBezTo>
                  <a:pt x="493" y="142"/>
                  <a:pt x="487" y="156"/>
                  <a:pt x="495" y="162"/>
                </a:cubicBezTo>
                <a:cubicBezTo>
                  <a:pt x="519" y="179"/>
                  <a:pt x="551" y="182"/>
                  <a:pt x="576" y="198"/>
                </a:cubicBezTo>
                <a:cubicBezTo>
                  <a:pt x="630" y="195"/>
                  <a:pt x="685" y="200"/>
                  <a:pt x="738" y="189"/>
                </a:cubicBezTo>
                <a:cubicBezTo>
                  <a:pt x="759" y="185"/>
                  <a:pt x="771" y="160"/>
                  <a:pt x="792" y="153"/>
                </a:cubicBezTo>
                <a:cubicBezTo>
                  <a:pt x="852" y="133"/>
                  <a:pt x="838" y="152"/>
                  <a:pt x="855" y="117"/>
                </a:cubicBezTo>
              </a:path>
            </a:pathLst>
          </a:cu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4863" name="Freeform 15"/>
          <p:cNvSpPr>
            <a:spLocks/>
          </p:cNvSpPr>
          <p:nvPr/>
        </p:nvSpPr>
        <p:spPr bwMode="auto">
          <a:xfrm>
            <a:off x="6440488" y="6137275"/>
            <a:ext cx="1357312" cy="315913"/>
          </a:xfrm>
          <a:custGeom>
            <a:avLst/>
            <a:gdLst>
              <a:gd name="T0" fmla="*/ 0 w 855"/>
              <a:gd name="T1" fmla="*/ 2147483647 h 200"/>
              <a:gd name="T2" fmla="*/ 2147483647 w 855"/>
              <a:gd name="T3" fmla="*/ 2147483647 h 200"/>
              <a:gd name="T4" fmla="*/ 2147483647 w 855"/>
              <a:gd name="T5" fmla="*/ 2147483647 h 200"/>
              <a:gd name="T6" fmla="*/ 2147483647 w 855"/>
              <a:gd name="T7" fmla="*/ 0 h 200"/>
              <a:gd name="T8" fmla="*/ 2147483647 w 855"/>
              <a:gd name="T9" fmla="*/ 2147483647 h 200"/>
              <a:gd name="T10" fmla="*/ 2147483647 w 855"/>
              <a:gd name="T11" fmla="*/ 2147483647 h 200"/>
              <a:gd name="T12" fmla="*/ 2147483647 w 855"/>
              <a:gd name="T13" fmla="*/ 2147483647 h 200"/>
              <a:gd name="T14" fmla="*/ 2147483647 w 855"/>
              <a:gd name="T15" fmla="*/ 2147483647 h 200"/>
              <a:gd name="T16" fmla="*/ 2147483647 w 855"/>
              <a:gd name="T17" fmla="*/ 2147483647 h 200"/>
              <a:gd name="T18" fmla="*/ 2147483647 w 855"/>
              <a:gd name="T19" fmla="*/ 2147483647 h 200"/>
              <a:gd name="T20" fmla="*/ 2147483647 w 855"/>
              <a:gd name="T21" fmla="*/ 2147483647 h 200"/>
              <a:gd name="T22" fmla="*/ 2147483647 w 855"/>
              <a:gd name="T23" fmla="*/ 2147483647 h 200"/>
              <a:gd name="T24" fmla="*/ 2147483647 w 855"/>
              <a:gd name="T25" fmla="*/ 2147483647 h 200"/>
              <a:gd name="T26" fmla="*/ 2147483647 w 855"/>
              <a:gd name="T27" fmla="*/ 2147483647 h 2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855"/>
              <a:gd name="T43" fmla="*/ 0 h 200"/>
              <a:gd name="T44" fmla="*/ 855 w 855"/>
              <a:gd name="T45" fmla="*/ 200 h 200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855" h="200">
                <a:moveTo>
                  <a:pt x="0" y="90"/>
                </a:moveTo>
                <a:cubicBezTo>
                  <a:pt x="6" y="81"/>
                  <a:pt x="13" y="73"/>
                  <a:pt x="18" y="63"/>
                </a:cubicBezTo>
                <a:cubicBezTo>
                  <a:pt x="22" y="55"/>
                  <a:pt x="19" y="42"/>
                  <a:pt x="27" y="36"/>
                </a:cubicBezTo>
                <a:cubicBezTo>
                  <a:pt x="65" y="9"/>
                  <a:pt x="148" y="5"/>
                  <a:pt x="189" y="0"/>
                </a:cubicBezTo>
                <a:cubicBezTo>
                  <a:pt x="247" y="6"/>
                  <a:pt x="289" y="9"/>
                  <a:pt x="342" y="27"/>
                </a:cubicBezTo>
                <a:cubicBezTo>
                  <a:pt x="375" y="77"/>
                  <a:pt x="341" y="37"/>
                  <a:pt x="387" y="63"/>
                </a:cubicBezTo>
                <a:cubicBezTo>
                  <a:pt x="406" y="74"/>
                  <a:pt x="441" y="99"/>
                  <a:pt x="441" y="99"/>
                </a:cubicBezTo>
                <a:cubicBezTo>
                  <a:pt x="447" y="108"/>
                  <a:pt x="451" y="119"/>
                  <a:pt x="459" y="126"/>
                </a:cubicBezTo>
                <a:cubicBezTo>
                  <a:pt x="466" y="132"/>
                  <a:pt x="479" y="128"/>
                  <a:pt x="486" y="135"/>
                </a:cubicBezTo>
                <a:cubicBezTo>
                  <a:pt x="493" y="142"/>
                  <a:pt x="487" y="156"/>
                  <a:pt x="495" y="162"/>
                </a:cubicBezTo>
                <a:cubicBezTo>
                  <a:pt x="519" y="179"/>
                  <a:pt x="551" y="182"/>
                  <a:pt x="576" y="198"/>
                </a:cubicBezTo>
                <a:cubicBezTo>
                  <a:pt x="630" y="195"/>
                  <a:pt x="685" y="200"/>
                  <a:pt x="738" y="189"/>
                </a:cubicBezTo>
                <a:cubicBezTo>
                  <a:pt x="759" y="185"/>
                  <a:pt x="771" y="160"/>
                  <a:pt x="792" y="153"/>
                </a:cubicBezTo>
                <a:cubicBezTo>
                  <a:pt x="852" y="133"/>
                  <a:pt x="838" y="152"/>
                  <a:pt x="855" y="117"/>
                </a:cubicBezTo>
              </a:path>
            </a:pathLst>
          </a:cu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4864" name="Text Box 16"/>
          <p:cNvSpPr txBox="1">
            <a:spLocks noChangeArrowheads="1"/>
          </p:cNvSpPr>
          <p:nvPr/>
        </p:nvSpPr>
        <p:spPr bwMode="auto">
          <a:xfrm>
            <a:off x="6821488" y="2338388"/>
            <a:ext cx="685800" cy="519112"/>
          </a:xfrm>
          <a:prstGeom prst="rect">
            <a:avLst/>
          </a:prstGeom>
          <a:noFill/>
          <a:ln w="25400" cap="sq">
            <a:noFill/>
            <a:miter lim="800000"/>
            <a:headEnd type="none" w="sm" len="sm"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30000"/>
              </a:spcBef>
            </a:pPr>
            <a:r>
              <a:rPr lang="zh-CN" altLang="en-US" sz="2800" b="1">
                <a:cs typeface="Times New Roman" pitchFamily="18" charset="0"/>
              </a:rPr>
              <a:t>┇</a:t>
            </a:r>
            <a:endParaRPr lang="zh-CN" altLang="en-US" sz="2800"/>
          </a:p>
        </p:txBody>
      </p:sp>
      <p:sp>
        <p:nvSpPr>
          <p:cNvPr id="334865" name="Text Box 17"/>
          <p:cNvSpPr txBox="1">
            <a:spLocks noChangeArrowheads="1"/>
          </p:cNvSpPr>
          <p:nvPr/>
        </p:nvSpPr>
        <p:spPr bwMode="auto">
          <a:xfrm>
            <a:off x="6821488" y="4395788"/>
            <a:ext cx="685800" cy="519112"/>
          </a:xfrm>
          <a:prstGeom prst="rect">
            <a:avLst/>
          </a:prstGeom>
          <a:noFill/>
          <a:ln w="25400" cap="sq">
            <a:noFill/>
            <a:miter lim="800000"/>
            <a:headEnd type="none" w="sm" len="sm"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30000"/>
              </a:spcBef>
            </a:pPr>
            <a:r>
              <a:rPr lang="zh-CN" altLang="en-US" sz="2800" b="1">
                <a:solidFill>
                  <a:schemeClr val="bg1"/>
                </a:solidFill>
                <a:cs typeface="Times New Roman" pitchFamily="18" charset="0"/>
              </a:rPr>
              <a:t>┇</a:t>
            </a:r>
            <a:endParaRPr lang="zh-CN" altLang="en-US" sz="2800">
              <a:solidFill>
                <a:schemeClr val="bg1"/>
              </a:solidFill>
            </a:endParaRPr>
          </a:p>
        </p:txBody>
      </p:sp>
      <p:sp>
        <p:nvSpPr>
          <p:cNvPr id="334866" name="Text Box 18"/>
          <p:cNvSpPr txBox="1">
            <a:spLocks noChangeArrowheads="1"/>
          </p:cNvSpPr>
          <p:nvPr/>
        </p:nvSpPr>
        <p:spPr bwMode="auto">
          <a:xfrm>
            <a:off x="6821488" y="2795588"/>
            <a:ext cx="762000" cy="457200"/>
          </a:xfrm>
          <a:prstGeom prst="rect">
            <a:avLst/>
          </a:prstGeom>
          <a:noFill/>
          <a:ln w="25400" cap="sq">
            <a:noFill/>
            <a:miter lim="800000"/>
            <a:headEnd type="none" w="sm" len="sm"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bg1"/>
                </a:solidFill>
              </a:rPr>
              <a:t>12</a:t>
            </a:r>
            <a:r>
              <a:rPr lang="en-US" altLang="zh-CN" b="1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334867" name="Text Box 19"/>
          <p:cNvSpPr txBox="1">
            <a:spLocks noChangeArrowheads="1"/>
          </p:cNvSpPr>
          <p:nvPr/>
        </p:nvSpPr>
        <p:spPr bwMode="auto">
          <a:xfrm>
            <a:off x="6821488" y="3224213"/>
            <a:ext cx="762000" cy="457200"/>
          </a:xfrm>
          <a:prstGeom prst="rect">
            <a:avLst/>
          </a:prstGeom>
          <a:noFill/>
          <a:ln w="25400" cap="sq">
            <a:noFill/>
            <a:miter lim="800000"/>
            <a:headEnd type="none" w="sm" len="sm"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bg1"/>
                </a:solidFill>
              </a:rPr>
              <a:t>34</a:t>
            </a:r>
            <a:r>
              <a:rPr lang="en-US" altLang="zh-CN" b="1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334868" name="Text Box 20"/>
          <p:cNvSpPr txBox="1">
            <a:spLocks noChangeArrowheads="1"/>
          </p:cNvSpPr>
          <p:nvPr/>
        </p:nvSpPr>
        <p:spPr bwMode="auto">
          <a:xfrm>
            <a:off x="6835775" y="3619500"/>
            <a:ext cx="762000" cy="457200"/>
          </a:xfrm>
          <a:prstGeom prst="rect">
            <a:avLst/>
          </a:prstGeom>
          <a:noFill/>
          <a:ln w="25400" cap="sq">
            <a:noFill/>
            <a:miter lim="800000"/>
            <a:headEnd type="none" w="sm" len="sm"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bg1"/>
                </a:solidFill>
              </a:rPr>
              <a:t>56</a:t>
            </a:r>
            <a:r>
              <a:rPr lang="en-US" altLang="zh-CN" b="1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334869" name="Text Box 21"/>
          <p:cNvSpPr txBox="1">
            <a:spLocks noChangeArrowheads="1"/>
          </p:cNvSpPr>
          <p:nvPr/>
        </p:nvSpPr>
        <p:spPr bwMode="auto">
          <a:xfrm>
            <a:off x="6821488" y="3981450"/>
            <a:ext cx="762000" cy="457200"/>
          </a:xfrm>
          <a:prstGeom prst="rect">
            <a:avLst/>
          </a:prstGeom>
          <a:noFill/>
          <a:ln w="25400" cap="sq">
            <a:noFill/>
            <a:miter lim="800000"/>
            <a:headEnd type="none" w="sm" len="sm"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bg1"/>
                </a:solidFill>
              </a:rPr>
              <a:t>78</a:t>
            </a:r>
            <a:r>
              <a:rPr lang="en-US" altLang="zh-CN" b="1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334870" name="Line 22"/>
          <p:cNvSpPr>
            <a:spLocks noChangeShapeType="1"/>
          </p:cNvSpPr>
          <p:nvPr/>
        </p:nvSpPr>
        <p:spPr bwMode="auto">
          <a:xfrm>
            <a:off x="6440488" y="4929188"/>
            <a:ext cx="137160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4871" name="Line 23"/>
          <p:cNvSpPr>
            <a:spLocks noChangeShapeType="1"/>
          </p:cNvSpPr>
          <p:nvPr/>
        </p:nvSpPr>
        <p:spPr bwMode="auto">
          <a:xfrm>
            <a:off x="6440488" y="5310188"/>
            <a:ext cx="137160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4872" name="Text Box 24"/>
          <p:cNvSpPr txBox="1">
            <a:spLocks noChangeArrowheads="1"/>
          </p:cNvSpPr>
          <p:nvPr/>
        </p:nvSpPr>
        <p:spPr bwMode="auto">
          <a:xfrm>
            <a:off x="6821488" y="5705475"/>
            <a:ext cx="685800" cy="519113"/>
          </a:xfrm>
          <a:prstGeom prst="rect">
            <a:avLst/>
          </a:prstGeom>
          <a:noFill/>
          <a:ln w="25400" cap="sq">
            <a:noFill/>
            <a:miter lim="800000"/>
            <a:headEnd type="none" w="sm" len="sm"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30000"/>
              </a:spcBef>
            </a:pPr>
            <a:r>
              <a:rPr lang="zh-CN" altLang="en-US" sz="2800" b="1">
                <a:cs typeface="Times New Roman" pitchFamily="18" charset="0"/>
              </a:rPr>
              <a:t>┇</a:t>
            </a:r>
            <a:endParaRPr lang="zh-CN" altLang="en-US" sz="2800"/>
          </a:p>
        </p:txBody>
      </p:sp>
      <p:sp>
        <p:nvSpPr>
          <p:cNvPr id="334873" name="Text Box 25"/>
          <p:cNvSpPr txBox="1">
            <a:spLocks noChangeArrowheads="1"/>
          </p:cNvSpPr>
          <p:nvPr/>
        </p:nvSpPr>
        <p:spPr bwMode="auto">
          <a:xfrm>
            <a:off x="5387975" y="2843213"/>
            <a:ext cx="1219200" cy="457200"/>
          </a:xfrm>
          <a:prstGeom prst="rect">
            <a:avLst/>
          </a:prstGeom>
          <a:noFill/>
          <a:ln w="25400" cap="sq">
            <a:noFill/>
            <a:miter lim="800000"/>
            <a:headEnd type="none" w="sm" len="sm"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/>
              <a:t>1000</a:t>
            </a:r>
            <a:r>
              <a:rPr lang="en-US" altLang="zh-CN" b="1"/>
              <a:t>H</a:t>
            </a:r>
          </a:p>
        </p:txBody>
      </p:sp>
      <p:sp>
        <p:nvSpPr>
          <p:cNvPr id="334874" name="Text Box 26"/>
          <p:cNvSpPr txBox="1">
            <a:spLocks noChangeArrowheads="1"/>
          </p:cNvSpPr>
          <p:nvPr/>
        </p:nvSpPr>
        <p:spPr bwMode="auto">
          <a:xfrm>
            <a:off x="5373688" y="4852988"/>
            <a:ext cx="1219200" cy="457200"/>
          </a:xfrm>
          <a:prstGeom prst="rect">
            <a:avLst/>
          </a:prstGeom>
          <a:noFill/>
          <a:ln w="25400" cap="sq">
            <a:noFill/>
            <a:miter lim="800000"/>
            <a:headEnd type="none" w="sm" len="sm"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/>
              <a:t>3000</a:t>
            </a:r>
            <a:r>
              <a:rPr lang="en-US" altLang="zh-CN" b="1"/>
              <a:t>H</a:t>
            </a: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48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48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348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348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348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348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348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48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348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348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348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348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348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348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348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348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348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348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348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348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348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348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348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348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348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348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348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348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348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348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348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348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348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348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348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348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348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348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348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348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348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348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348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348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348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3348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4852" grpId="0" animBg="1"/>
      <p:bldP spid="334853" grpId="0" animBg="1"/>
      <p:bldP spid="334854" grpId="0" animBg="1"/>
      <p:bldP spid="334855" grpId="0" animBg="1"/>
      <p:bldP spid="334856" grpId="0" animBg="1"/>
      <p:bldP spid="334857" grpId="0" animBg="1"/>
      <p:bldP spid="334858" grpId="0" animBg="1"/>
      <p:bldP spid="334859" grpId="0" animBg="1"/>
      <p:bldP spid="334860" grpId="0" animBg="1"/>
      <p:bldP spid="334861" grpId="0" animBg="1"/>
      <p:bldP spid="334862" grpId="0" animBg="1"/>
      <p:bldP spid="334863" grpId="0" animBg="1"/>
      <p:bldP spid="334864" grpId="0"/>
      <p:bldP spid="334865" grpId="0"/>
      <p:bldP spid="334866" grpId="0"/>
      <p:bldP spid="334867" grpId="0"/>
      <p:bldP spid="334868" grpId="0"/>
      <p:bldP spid="334869" grpId="0"/>
      <p:bldP spid="334870" grpId="0" animBg="1"/>
      <p:bldP spid="334871" grpId="0" animBg="1"/>
      <p:bldP spid="334872" grpId="0"/>
      <p:bldP spid="334873" grpId="0"/>
      <p:bldP spid="334874" grpId="0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8DF16E-74A2-4223-9A8D-1BE5BA36F9AB}" type="slidenum">
              <a:rPr lang="zh-CN" altLang="en-US" smtClean="0"/>
              <a:pPr>
                <a:defRPr/>
              </a:pPr>
              <a:t>145</a:t>
            </a:fld>
            <a:endParaRPr lang="en-US" altLang="zh-CN" smtClean="0"/>
          </a:p>
        </p:txBody>
      </p:sp>
      <p:sp>
        <p:nvSpPr>
          <p:cNvPr id="179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程序例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844675"/>
            <a:ext cx="3760787" cy="4752975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3200" b="0" smtClean="0">
                <a:latin typeface="Times New Roman" pitchFamily="18" charset="0"/>
              </a:rPr>
              <a:t>         </a:t>
            </a:r>
            <a:r>
              <a:rPr lang="en-US" altLang="zh-CN" sz="2400" smtClean="0">
                <a:latin typeface="Times New Roman" pitchFamily="18" charset="0"/>
              </a:rPr>
              <a:t>MOV SI,1000H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smtClean="0">
                <a:latin typeface="Times New Roman" pitchFamily="18" charset="0"/>
              </a:rPr>
              <a:t>            MOV DI,3000H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smtClean="0">
                <a:latin typeface="Times New Roman" pitchFamily="18" charset="0"/>
              </a:rPr>
              <a:t>            MOV CX,4	</a:t>
            </a:r>
            <a:endParaRPr lang="zh-CN" altLang="en-US" sz="2400" smtClean="0">
              <a:latin typeface="Times New Roman" pitchFamily="18" charset="0"/>
            </a:endParaRPr>
          </a:p>
          <a:p>
            <a:pPr eaLnBrk="1" hangingPunct="1"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sz="2400" smtClean="0">
                <a:latin typeface="Times New Roman" pitchFamily="18" charset="0"/>
              </a:rPr>
              <a:t>Next：MOV AL,[SI]</a:t>
            </a:r>
          </a:p>
          <a:p>
            <a:pPr eaLnBrk="1" hangingPunct="1">
              <a:spcBef>
                <a:spcPct val="10000"/>
              </a:spcBef>
              <a:buFont typeface="Wingdings" pitchFamily="2" charset="2"/>
              <a:buNone/>
            </a:pPr>
            <a:r>
              <a:rPr lang="zh-CN" altLang="zh-CN" sz="2400" smtClean="0">
                <a:latin typeface="Times New Roman" pitchFamily="18" charset="0"/>
              </a:rPr>
              <a:t>    </a:t>
            </a:r>
            <a:r>
              <a:rPr lang="zh-CN" altLang="en-US" sz="2400" smtClean="0">
                <a:latin typeface="Times New Roman" pitchFamily="18" charset="0"/>
              </a:rPr>
              <a:t>        </a:t>
            </a:r>
            <a:r>
              <a:rPr lang="en-US" altLang="zh-CN" sz="2400" smtClean="0">
                <a:latin typeface="Times New Roman" pitchFamily="18" charset="0"/>
              </a:rPr>
              <a:t>MOV BL,AL	</a:t>
            </a:r>
            <a:r>
              <a:rPr lang="zh-CN" altLang="en-US" sz="2400" smtClean="0">
                <a:latin typeface="Times New Roman" pitchFamily="18" charset="0"/>
              </a:rPr>
              <a:t>    </a:t>
            </a:r>
          </a:p>
          <a:p>
            <a:pPr eaLnBrk="1" hangingPunct="1"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sz="2400" smtClean="0">
                <a:latin typeface="Times New Roman" pitchFamily="18" charset="0"/>
              </a:rPr>
              <a:t>            </a:t>
            </a:r>
            <a:r>
              <a:rPr lang="en-US" altLang="zh-CN" sz="2400" smtClean="0">
                <a:solidFill>
                  <a:schemeClr val="tx1"/>
                </a:solidFill>
                <a:latin typeface="Times New Roman" pitchFamily="18" charset="0"/>
              </a:rPr>
              <a:t>AND AL,0FH	</a:t>
            </a:r>
          </a:p>
          <a:p>
            <a:pPr eaLnBrk="1" hangingPunct="1"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sz="2400" smtClean="0">
                <a:solidFill>
                  <a:schemeClr val="tx1"/>
                </a:solidFill>
                <a:latin typeface="Times New Roman" pitchFamily="18" charset="0"/>
              </a:rPr>
              <a:t>            OR AL,30H</a:t>
            </a:r>
          </a:p>
          <a:p>
            <a:pPr eaLnBrk="1" hangingPunct="1">
              <a:spcBef>
                <a:spcPct val="10000"/>
              </a:spcBef>
              <a:buFont typeface="Wingdings" pitchFamily="2" charset="2"/>
              <a:buNone/>
            </a:pPr>
            <a:r>
              <a:rPr lang="zh-CN" altLang="en-US" sz="2400" smtClean="0">
                <a:solidFill>
                  <a:schemeClr val="tx1"/>
                </a:solidFill>
                <a:latin typeface="Times New Roman" pitchFamily="18" charset="0"/>
              </a:rPr>
              <a:t>            </a:t>
            </a:r>
            <a:r>
              <a:rPr lang="en-US" altLang="zh-CN" sz="2400" smtClean="0">
                <a:solidFill>
                  <a:schemeClr val="tx1"/>
                </a:solidFill>
                <a:latin typeface="Times New Roman" pitchFamily="18" charset="0"/>
              </a:rPr>
              <a:t>MOV [DI],AL</a:t>
            </a:r>
          </a:p>
          <a:p>
            <a:pPr eaLnBrk="1" hangingPunct="1"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sz="2400" smtClean="0">
                <a:latin typeface="Times New Roman" pitchFamily="18" charset="0"/>
              </a:rPr>
              <a:t>            INC DI</a:t>
            </a:r>
          </a:p>
          <a:p>
            <a:pPr eaLnBrk="1" hangingPunct="1"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sz="2400" smtClean="0">
                <a:latin typeface="Times New Roman" pitchFamily="18" charset="0"/>
              </a:rPr>
              <a:t>            MOV AL,BL</a:t>
            </a:r>
            <a:endParaRPr lang="zh-CN" altLang="en-US" sz="2400" smtClean="0">
              <a:latin typeface="Times New Roman" pitchFamily="18" charset="0"/>
            </a:endParaRPr>
          </a:p>
        </p:txBody>
      </p:sp>
      <p:sp>
        <p:nvSpPr>
          <p:cNvPr id="92164" name="Text Box 4"/>
          <p:cNvSpPr txBox="1">
            <a:spLocks noChangeArrowheads="1"/>
          </p:cNvSpPr>
          <p:nvPr/>
        </p:nvSpPr>
        <p:spPr bwMode="auto">
          <a:xfrm>
            <a:off x="4716463" y="1985963"/>
            <a:ext cx="2895600" cy="4683125"/>
          </a:xfrm>
          <a:prstGeom prst="rect">
            <a:avLst/>
          </a:prstGeom>
          <a:noFill/>
          <a:ln w="25400" cap="sq">
            <a:noFill/>
            <a:miter lim="800000"/>
            <a:headEnd type="none" w="sm" len="sm"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lnSpc>
                <a:spcPct val="105000"/>
              </a:lnSpc>
              <a:spcBef>
                <a:spcPct val="1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b="1"/>
              <a:t>PUSH CX</a:t>
            </a:r>
          </a:p>
          <a:p>
            <a:pPr>
              <a:lnSpc>
                <a:spcPct val="105000"/>
              </a:lnSpc>
              <a:spcBef>
                <a:spcPct val="1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b="1">
                <a:solidFill>
                  <a:srgbClr val="FF0000"/>
                </a:solidFill>
              </a:rPr>
              <a:t>MOV CL,4</a:t>
            </a:r>
          </a:p>
          <a:p>
            <a:pPr>
              <a:lnSpc>
                <a:spcPct val="105000"/>
              </a:lnSpc>
              <a:spcBef>
                <a:spcPct val="10000"/>
              </a:spcBef>
              <a:defRPr/>
            </a:pPr>
            <a:r>
              <a:rPr lang="en-US" altLang="zh-CN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SHR  AL,CL</a:t>
            </a:r>
          </a:p>
          <a:p>
            <a:pPr>
              <a:lnSpc>
                <a:spcPct val="105000"/>
              </a:lnSpc>
              <a:spcBef>
                <a:spcPct val="10000"/>
              </a:spcBef>
              <a:defRPr/>
            </a:pPr>
            <a:r>
              <a:rPr lang="en-US" altLang="zh-CN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OR   AL,30H</a:t>
            </a:r>
          </a:p>
          <a:p>
            <a:pPr>
              <a:lnSpc>
                <a:spcPct val="105000"/>
              </a:lnSpc>
              <a:spcBef>
                <a:spcPct val="10000"/>
              </a:spcBef>
              <a:defRPr/>
            </a:pPr>
            <a:r>
              <a:rPr lang="en-US" altLang="zh-CN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MOV  [DI],AL</a:t>
            </a:r>
          </a:p>
          <a:p>
            <a:pPr>
              <a:lnSpc>
                <a:spcPct val="105000"/>
              </a:lnSpc>
              <a:spcBef>
                <a:spcPct val="1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INC  DI</a:t>
            </a:r>
          </a:p>
          <a:p>
            <a:pPr>
              <a:lnSpc>
                <a:spcPct val="105000"/>
              </a:lnSpc>
              <a:spcBef>
                <a:spcPct val="1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INC SI</a:t>
            </a:r>
          </a:p>
          <a:p>
            <a:pPr>
              <a:lnSpc>
                <a:spcPct val="105000"/>
              </a:lnSpc>
              <a:spcBef>
                <a:spcPct val="10000"/>
              </a:spcBef>
              <a:defRPr/>
            </a:pPr>
            <a:r>
              <a:rPr lang="en-US" altLang="zh-CN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POP CX</a:t>
            </a:r>
          </a:p>
          <a:p>
            <a:pPr>
              <a:lnSpc>
                <a:spcPct val="105000"/>
              </a:lnSpc>
              <a:spcBef>
                <a:spcPct val="1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DEC CX</a:t>
            </a:r>
          </a:p>
          <a:p>
            <a:pPr>
              <a:lnSpc>
                <a:spcPct val="105000"/>
              </a:lnSpc>
              <a:spcBef>
                <a:spcPct val="1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JNZ  Next</a:t>
            </a:r>
          </a:p>
          <a:p>
            <a:pPr>
              <a:lnSpc>
                <a:spcPct val="105000"/>
              </a:lnSpc>
              <a:spcBef>
                <a:spcPct val="1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HLT</a:t>
            </a:r>
          </a:p>
        </p:txBody>
      </p:sp>
      <p:sp>
        <p:nvSpPr>
          <p:cNvPr id="92165" name="Line 5"/>
          <p:cNvSpPr>
            <a:spLocks noChangeShapeType="1"/>
          </p:cNvSpPr>
          <p:nvPr/>
        </p:nvSpPr>
        <p:spPr bwMode="auto">
          <a:xfrm>
            <a:off x="4356100" y="1828800"/>
            <a:ext cx="0" cy="5029200"/>
          </a:xfrm>
          <a:prstGeom prst="line">
            <a:avLst/>
          </a:prstGeom>
          <a:noFill/>
          <a:ln w="25400">
            <a:solidFill>
              <a:srgbClr val="FF6600"/>
            </a:solidFill>
            <a:prstDash val="dash"/>
            <a:round/>
            <a:headEnd type="none" w="sm" len="sm"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9207" name="矩形 6"/>
          <p:cNvSpPr>
            <a:spLocks noChangeArrowheads="1"/>
          </p:cNvSpPr>
          <p:nvPr/>
        </p:nvSpPr>
        <p:spPr bwMode="auto">
          <a:xfrm>
            <a:off x="2484438" y="4797425"/>
            <a:ext cx="647700" cy="431800"/>
          </a:xfrm>
          <a:prstGeom prst="rect">
            <a:avLst/>
          </a:prstGeom>
          <a:noFill/>
          <a:ln w="28575" cap="sq" algn="ctr">
            <a:solidFill>
              <a:srgbClr val="7030A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9208" name="矩形 7"/>
          <p:cNvSpPr>
            <a:spLocks noChangeArrowheads="1"/>
          </p:cNvSpPr>
          <p:nvPr/>
        </p:nvSpPr>
        <p:spPr bwMode="auto">
          <a:xfrm>
            <a:off x="5954713" y="3255963"/>
            <a:ext cx="647700" cy="431800"/>
          </a:xfrm>
          <a:prstGeom prst="rect">
            <a:avLst/>
          </a:prstGeom>
          <a:noFill/>
          <a:ln w="28575" cap="sq" algn="ctr">
            <a:solidFill>
              <a:srgbClr val="7030A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2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2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2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92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2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2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21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21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921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921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92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921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921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921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921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921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921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921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9216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9216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92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921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5" grpId="0" animBg="1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1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1D43F1-16DC-4EAC-AC05-500355555702}" type="slidenum">
              <a:rPr lang="zh-CN" altLang="en-US" smtClean="0">
                <a:solidFill>
                  <a:schemeClr val="tx1"/>
                </a:solidFill>
              </a:rPr>
              <a:pPr>
                <a:defRPr/>
              </a:pPr>
              <a:t>146</a:t>
            </a:fld>
            <a:endParaRPr lang="en-US" altLang="zh-CN" smtClean="0">
              <a:solidFill>
                <a:schemeClr val="tx1"/>
              </a:solidFill>
            </a:endParaRPr>
          </a:p>
        </p:txBody>
      </p:sp>
      <p:sp>
        <p:nvSpPr>
          <p:cNvPr id="180227" name="Rectangle 4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6965950" cy="1462088"/>
          </a:xfrm>
        </p:spPr>
        <p:txBody>
          <a:bodyPr/>
          <a:lstStyle/>
          <a:p>
            <a:pPr algn="ctr"/>
            <a:r>
              <a:rPr lang="zh-CN" altLang="en-US" sz="5400" smtClean="0"/>
              <a:t>串操作指令</a:t>
            </a: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4E07E8-714A-4CE1-8190-B8606C971858}" type="slidenum">
              <a:rPr lang="zh-CN" altLang="en-US" smtClean="0"/>
              <a:pPr>
                <a:defRPr/>
              </a:pPr>
              <a:t>147</a:t>
            </a:fld>
            <a:endParaRPr lang="en-US" altLang="zh-CN" smtClean="0"/>
          </a:p>
        </p:txBody>
      </p:sp>
      <p:sp>
        <p:nvSpPr>
          <p:cNvPr id="1812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串操作指令说明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6013" y="2276475"/>
            <a:ext cx="7072312" cy="2717800"/>
          </a:xfrm>
        </p:spPr>
        <p:txBody>
          <a:bodyPr/>
          <a:lstStyle/>
          <a:p>
            <a:pPr>
              <a:spcBef>
                <a:spcPct val="30000"/>
              </a:spcBef>
              <a:spcAft>
                <a:spcPct val="30000"/>
              </a:spcAft>
            </a:pPr>
            <a:r>
              <a:rPr lang="zh-CN" altLang="en-US" smtClean="0"/>
              <a:t>针对数据块或字符串的操作；</a:t>
            </a:r>
          </a:p>
          <a:p>
            <a:pPr>
              <a:spcBef>
                <a:spcPct val="30000"/>
              </a:spcBef>
              <a:spcAft>
                <a:spcPct val="30000"/>
              </a:spcAft>
            </a:pPr>
            <a:r>
              <a:rPr lang="zh-CN" altLang="en-US" smtClean="0"/>
              <a:t>可实现存储器到存储器的数据传送；</a:t>
            </a:r>
          </a:p>
          <a:p>
            <a:pPr>
              <a:spcBef>
                <a:spcPct val="30000"/>
              </a:spcBef>
              <a:spcAft>
                <a:spcPct val="30000"/>
              </a:spcAft>
            </a:pPr>
            <a:r>
              <a:rPr lang="zh-CN" altLang="en-US" smtClean="0"/>
              <a:t>待操作的数据串称为源串，目标地址称为目标串。</a:t>
            </a: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0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0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0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0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0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0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B340E4-6846-4AEA-9F3F-ECEE972C9446}" type="slidenum">
              <a:rPr lang="zh-CN" altLang="en-US" smtClean="0"/>
              <a:pPr>
                <a:defRPr/>
              </a:pPr>
              <a:t>148</a:t>
            </a:fld>
            <a:endParaRPr lang="en-US" altLang="zh-CN" smtClean="0"/>
          </a:p>
        </p:txBody>
      </p:sp>
      <p:sp>
        <p:nvSpPr>
          <p:cNvPr id="182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串操作指令的特点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6013" y="2060575"/>
            <a:ext cx="7704137" cy="4321175"/>
          </a:xfrm>
        </p:spPr>
        <p:txBody>
          <a:bodyPr/>
          <a:lstStyle/>
          <a:p>
            <a:pPr>
              <a:spcAft>
                <a:spcPct val="20000"/>
              </a:spcAft>
            </a:pPr>
            <a:r>
              <a:rPr lang="zh-CN" altLang="en-US" sz="2400" smtClean="0"/>
              <a:t>源串一般存放在数据段，偏移地址由</a:t>
            </a:r>
            <a:r>
              <a:rPr lang="en-US" altLang="zh-CN" sz="2400" smtClean="0"/>
              <a:t>SI</a:t>
            </a:r>
            <a:r>
              <a:rPr lang="zh-CN" altLang="en-US" sz="2400" smtClean="0"/>
              <a:t>指定。允许段重设；</a:t>
            </a:r>
          </a:p>
          <a:p>
            <a:pPr>
              <a:spcAft>
                <a:spcPct val="20000"/>
              </a:spcAft>
            </a:pPr>
            <a:r>
              <a:rPr lang="zh-CN" altLang="en-US" sz="2400" smtClean="0"/>
              <a:t>目标串必须在附加段，偏移地址由</a:t>
            </a:r>
            <a:r>
              <a:rPr lang="en-US" altLang="zh-CN" sz="2400" smtClean="0"/>
              <a:t>DI</a:t>
            </a:r>
            <a:r>
              <a:rPr lang="zh-CN" altLang="en-US" sz="2400" smtClean="0"/>
              <a:t>指定；</a:t>
            </a:r>
          </a:p>
          <a:p>
            <a:pPr>
              <a:spcAft>
                <a:spcPct val="20000"/>
              </a:spcAft>
            </a:pPr>
            <a:r>
              <a:rPr lang="zh-CN" altLang="en-US" sz="2400" smtClean="0"/>
              <a:t>指令自动修改地址指针，修改方向由</a:t>
            </a:r>
            <a:r>
              <a:rPr lang="en-US" altLang="zh-CN" sz="2400" smtClean="0"/>
              <a:t>DF</a:t>
            </a:r>
            <a:r>
              <a:rPr lang="zh-CN" altLang="en-US" sz="2400" smtClean="0"/>
              <a:t>决定。</a:t>
            </a:r>
          </a:p>
          <a:p>
            <a:pPr>
              <a:spcAft>
                <a:spcPct val="20000"/>
              </a:spcAft>
              <a:buFont typeface="Wingdings" pitchFamily="2" charset="2"/>
              <a:buNone/>
            </a:pPr>
            <a:r>
              <a:rPr lang="en-US" altLang="zh-CN" sz="2400" smtClean="0"/>
              <a:t>          DF=0</a:t>
            </a:r>
            <a:endParaRPr lang="zh-CN" altLang="en-US" sz="2400" smtClean="0"/>
          </a:p>
          <a:p>
            <a:pPr>
              <a:spcAft>
                <a:spcPct val="20000"/>
              </a:spcAft>
              <a:buFont typeface="Wingdings" pitchFamily="2" charset="2"/>
              <a:buNone/>
            </a:pPr>
            <a:r>
              <a:rPr lang="en-US" altLang="zh-CN" sz="2400" smtClean="0"/>
              <a:t>          DF=1</a:t>
            </a:r>
            <a:endParaRPr lang="zh-CN" altLang="en-US" sz="2400" smtClean="0"/>
          </a:p>
          <a:p>
            <a:pPr>
              <a:spcBef>
                <a:spcPct val="35000"/>
              </a:spcBef>
              <a:spcAft>
                <a:spcPct val="20000"/>
              </a:spcAft>
            </a:pPr>
            <a:r>
              <a:rPr lang="zh-CN" altLang="en-US" sz="2400" smtClean="0"/>
              <a:t>数据块长度值由</a:t>
            </a:r>
            <a:r>
              <a:rPr lang="en-US" altLang="zh-CN" sz="2400" smtClean="0"/>
              <a:t>CX</a:t>
            </a:r>
            <a:r>
              <a:rPr lang="zh-CN" altLang="en-US" sz="2400" smtClean="0"/>
              <a:t>指定</a:t>
            </a:r>
          </a:p>
          <a:p>
            <a:r>
              <a:rPr lang="zh-CN" altLang="en-US" sz="2400" smtClean="0"/>
              <a:t>可增加自动重复前缀以实现自动修改</a:t>
            </a:r>
            <a:r>
              <a:rPr lang="en-US" altLang="zh-CN" sz="2400" smtClean="0"/>
              <a:t>CX</a:t>
            </a:r>
            <a:r>
              <a:rPr lang="zh-CN" altLang="en-US" sz="2400" smtClean="0"/>
              <a:t>内容。</a:t>
            </a:r>
          </a:p>
        </p:txBody>
      </p:sp>
      <p:sp>
        <p:nvSpPr>
          <p:cNvPr id="96260" name="Line 4"/>
          <p:cNvSpPr>
            <a:spLocks noChangeShapeType="1"/>
          </p:cNvSpPr>
          <p:nvPr/>
        </p:nvSpPr>
        <p:spPr bwMode="auto">
          <a:xfrm>
            <a:off x="3016250" y="4297363"/>
            <a:ext cx="53340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6261" name="Line 5"/>
          <p:cNvSpPr>
            <a:spLocks noChangeShapeType="1"/>
          </p:cNvSpPr>
          <p:nvPr/>
        </p:nvSpPr>
        <p:spPr bwMode="auto">
          <a:xfrm>
            <a:off x="3030538" y="4800600"/>
            <a:ext cx="53340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6262" name="Text Box 6"/>
          <p:cNvSpPr txBox="1">
            <a:spLocks noChangeArrowheads="1"/>
          </p:cNvSpPr>
          <p:nvPr/>
        </p:nvSpPr>
        <p:spPr bwMode="auto">
          <a:xfrm>
            <a:off x="3579813" y="4052888"/>
            <a:ext cx="2232025" cy="457200"/>
          </a:xfrm>
          <a:prstGeom prst="rect">
            <a:avLst/>
          </a:prstGeom>
          <a:noFill/>
          <a:ln w="25400" cap="sq">
            <a:noFill/>
            <a:miter lim="800000"/>
            <a:headEnd type="none" w="sm" len="sm"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</a:rPr>
              <a:t>增地址方向；</a:t>
            </a:r>
          </a:p>
        </p:txBody>
      </p:sp>
      <p:sp>
        <p:nvSpPr>
          <p:cNvPr id="96263" name="Text Box 7"/>
          <p:cNvSpPr txBox="1">
            <a:spLocks noChangeArrowheads="1"/>
          </p:cNvSpPr>
          <p:nvPr/>
        </p:nvSpPr>
        <p:spPr bwMode="auto">
          <a:xfrm>
            <a:off x="3578225" y="4556125"/>
            <a:ext cx="2232025" cy="457200"/>
          </a:xfrm>
          <a:prstGeom prst="rect">
            <a:avLst/>
          </a:prstGeom>
          <a:noFill/>
          <a:ln w="25400" cap="sq">
            <a:noFill/>
            <a:miter lim="800000"/>
            <a:headEnd type="none" w="sm" len="sm"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</a:rPr>
              <a:t>减地址方向；</a:t>
            </a: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96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96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96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96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" dur="500"/>
                                        <p:tgtEl>
                                          <p:spTgt spid="96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8" presetClass="entr" presetSubtype="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0" dur="500"/>
                                        <p:tgtEl>
                                          <p:spTgt spid="96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5" dur="500"/>
                                        <p:tgtEl>
                                          <p:spTgt spid="96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9" dur="500"/>
                                        <p:tgtEl>
                                          <p:spTgt spid="96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18" presetClass="entr" presetSubtype="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3" dur="500"/>
                                        <p:tgtEl>
                                          <p:spTgt spid="96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8" dur="500"/>
                                        <p:tgtEl>
                                          <p:spTgt spid="96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3" dur="500"/>
                                        <p:tgtEl>
                                          <p:spTgt spid="962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60" grpId="0" animBg="1"/>
      <p:bldP spid="96261" grpId="0" animBg="1"/>
      <p:bldP spid="96262" grpId="0"/>
      <p:bldP spid="96263" grpId="0"/>
    </p:bld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BA627D-C04B-4557-926E-00DB984F831C}" type="slidenum">
              <a:rPr lang="zh-CN" altLang="en-US" smtClean="0"/>
              <a:pPr>
                <a:defRPr/>
              </a:pPr>
              <a:t>149</a:t>
            </a:fld>
            <a:endParaRPr lang="en-US" altLang="zh-CN" smtClean="0"/>
          </a:p>
        </p:txBody>
      </p:sp>
      <p:sp>
        <p:nvSpPr>
          <p:cNvPr id="183299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重复前缀</a:t>
            </a:r>
          </a:p>
        </p:txBody>
      </p:sp>
      <p:sp>
        <p:nvSpPr>
          <p:cNvPr id="10035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116013" y="1989138"/>
            <a:ext cx="5976937" cy="4351337"/>
          </a:xfrm>
        </p:spPr>
        <p:txBody>
          <a:bodyPr/>
          <a:lstStyle/>
          <a:p>
            <a:r>
              <a:rPr lang="zh-CN" altLang="en-US" smtClean="0"/>
              <a:t>无条件重复</a:t>
            </a:r>
            <a:endParaRPr lang="en-US" altLang="zh-CN" smtClean="0"/>
          </a:p>
          <a:p>
            <a:pPr lvl="1">
              <a:spcAft>
                <a:spcPct val="20000"/>
              </a:spcAft>
            </a:pPr>
            <a:r>
              <a:rPr lang="en-US" altLang="zh-CN" sz="2800" smtClean="0"/>
              <a:t>REP</a:t>
            </a:r>
            <a:endParaRPr lang="zh-CN" altLang="en-US" sz="2800" smtClean="0"/>
          </a:p>
          <a:p>
            <a:pPr>
              <a:lnSpc>
                <a:spcPct val="115000"/>
              </a:lnSpc>
            </a:pPr>
            <a:r>
              <a:rPr kumimoji="1" lang="zh-CN" altLang="en-US" smtClean="0"/>
              <a:t>条件重复</a:t>
            </a:r>
            <a:endParaRPr lang="en-US" altLang="zh-CN" smtClean="0"/>
          </a:p>
          <a:p>
            <a:pPr lvl="1">
              <a:lnSpc>
                <a:spcPct val="115000"/>
              </a:lnSpc>
            </a:pPr>
            <a:r>
              <a:rPr lang="en-US" altLang="zh-CN" smtClean="0"/>
              <a:t>REPE     </a:t>
            </a:r>
            <a:r>
              <a:rPr lang="zh-CN" altLang="en-US" smtClean="0"/>
              <a:t>相等重复</a:t>
            </a:r>
            <a:endParaRPr lang="en-US" altLang="zh-CN" smtClean="0"/>
          </a:p>
          <a:p>
            <a:pPr lvl="1">
              <a:lnSpc>
                <a:spcPct val="115000"/>
              </a:lnSpc>
            </a:pPr>
            <a:r>
              <a:rPr lang="en-US" altLang="zh-CN" smtClean="0"/>
              <a:t>REPZ     </a:t>
            </a:r>
            <a:r>
              <a:rPr lang="zh-CN" altLang="en-US" smtClean="0"/>
              <a:t>为零重复</a:t>
            </a:r>
          </a:p>
          <a:p>
            <a:pPr lvl="1">
              <a:lnSpc>
                <a:spcPct val="115000"/>
              </a:lnSpc>
              <a:spcBef>
                <a:spcPct val="35000"/>
              </a:spcBef>
            </a:pPr>
            <a:r>
              <a:rPr lang="en-US" altLang="zh-CN" smtClean="0"/>
              <a:t>REPNE  </a:t>
            </a:r>
            <a:r>
              <a:rPr lang="zh-CN" altLang="en-US" smtClean="0"/>
              <a:t>不相等重复</a:t>
            </a:r>
          </a:p>
          <a:p>
            <a:pPr lvl="1">
              <a:lnSpc>
                <a:spcPct val="115000"/>
              </a:lnSpc>
            </a:pPr>
            <a:r>
              <a:rPr lang="en-US" altLang="zh-CN" smtClean="0"/>
              <a:t>REPNZ  </a:t>
            </a:r>
            <a:r>
              <a:rPr lang="zh-CN" altLang="en-US" smtClean="0"/>
              <a:t>不为零重复</a:t>
            </a:r>
          </a:p>
        </p:txBody>
      </p:sp>
      <p:sp>
        <p:nvSpPr>
          <p:cNvPr id="100356" name="AutoShape 1028"/>
          <p:cNvSpPr>
            <a:spLocks/>
          </p:cNvSpPr>
          <p:nvPr/>
        </p:nvSpPr>
        <p:spPr bwMode="auto">
          <a:xfrm>
            <a:off x="4852988" y="3844925"/>
            <a:ext cx="150812" cy="808038"/>
          </a:xfrm>
          <a:prstGeom prst="rightBrace">
            <a:avLst>
              <a:gd name="adj1" fmla="val 44649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357" name="AutoShape 1029"/>
          <p:cNvSpPr>
            <a:spLocks/>
          </p:cNvSpPr>
          <p:nvPr/>
        </p:nvSpPr>
        <p:spPr bwMode="auto">
          <a:xfrm>
            <a:off x="4846638" y="4957763"/>
            <a:ext cx="215900" cy="646112"/>
          </a:xfrm>
          <a:prstGeom prst="rightBrace">
            <a:avLst>
              <a:gd name="adj1" fmla="val 24939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360" name="Text Box 1032"/>
          <p:cNvSpPr txBox="1">
            <a:spLocks noChangeArrowheads="1"/>
          </p:cNvSpPr>
          <p:nvPr/>
        </p:nvSpPr>
        <p:spPr bwMode="auto">
          <a:xfrm>
            <a:off x="5148263" y="3933825"/>
            <a:ext cx="2620962" cy="457200"/>
          </a:xfrm>
          <a:prstGeom prst="rect">
            <a:avLst/>
          </a:prstGeom>
          <a:noFill/>
          <a:ln w="25400" cap="sq">
            <a:noFill/>
            <a:miter lim="800000"/>
            <a:headEnd type="none" w="sm" len="sm"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/>
              <a:t>CX</a:t>
            </a:r>
            <a:r>
              <a:rPr lang="en-US" altLang="zh-CN" b="1">
                <a:cs typeface="Times New Roman" pitchFamily="18" charset="0"/>
              </a:rPr>
              <a:t>≠0    </a:t>
            </a:r>
            <a:r>
              <a:rPr lang="en-US" altLang="zh-CN" b="1"/>
              <a:t>ZF=1</a:t>
            </a:r>
          </a:p>
        </p:txBody>
      </p:sp>
      <p:sp>
        <p:nvSpPr>
          <p:cNvPr id="100361" name="Text Box 1033"/>
          <p:cNvSpPr txBox="1">
            <a:spLocks noChangeArrowheads="1"/>
          </p:cNvSpPr>
          <p:nvPr/>
        </p:nvSpPr>
        <p:spPr bwMode="auto">
          <a:xfrm>
            <a:off x="5230813" y="5003800"/>
            <a:ext cx="2654300" cy="457200"/>
          </a:xfrm>
          <a:prstGeom prst="rect">
            <a:avLst/>
          </a:prstGeom>
          <a:noFill/>
          <a:ln w="25400" cap="sq">
            <a:noFill/>
            <a:miter lim="800000"/>
            <a:headEnd type="none" w="sm" len="sm"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/>
              <a:t>CX</a:t>
            </a:r>
            <a:r>
              <a:rPr lang="en-US" altLang="zh-CN" b="1">
                <a:cs typeface="Times New Roman" pitchFamily="18" charset="0"/>
              </a:rPr>
              <a:t>≠0     </a:t>
            </a:r>
            <a:r>
              <a:rPr lang="en-US" altLang="zh-CN" b="1"/>
              <a:t>ZF=0</a:t>
            </a:r>
          </a:p>
        </p:txBody>
      </p:sp>
      <p:sp>
        <p:nvSpPr>
          <p:cNvPr id="100362" name="Text Box 1034"/>
          <p:cNvSpPr txBox="1">
            <a:spLocks noChangeArrowheads="1"/>
          </p:cNvSpPr>
          <p:nvPr/>
        </p:nvSpPr>
        <p:spPr bwMode="auto">
          <a:xfrm>
            <a:off x="3692525" y="2565400"/>
            <a:ext cx="2286000" cy="457200"/>
          </a:xfrm>
          <a:prstGeom prst="rect">
            <a:avLst/>
          </a:prstGeom>
          <a:noFill/>
          <a:ln w="25400" cap="sq">
            <a:noFill/>
            <a:miter lim="800000"/>
            <a:headEnd type="none" w="sm" len="sm"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/>
              <a:t>CX</a:t>
            </a:r>
            <a:r>
              <a:rPr lang="en-US" altLang="zh-CN" b="1">
                <a:cs typeface="Times New Roman" pitchFamily="18" charset="0"/>
              </a:rPr>
              <a:t>≠0  </a:t>
            </a:r>
            <a:r>
              <a:rPr lang="zh-CN" altLang="en-US" b="1"/>
              <a:t>重复</a:t>
            </a:r>
          </a:p>
        </p:txBody>
      </p:sp>
      <p:sp>
        <p:nvSpPr>
          <p:cNvPr id="100363" name="Line 1035"/>
          <p:cNvSpPr>
            <a:spLocks noChangeShapeType="1"/>
          </p:cNvSpPr>
          <p:nvPr/>
        </p:nvSpPr>
        <p:spPr bwMode="auto">
          <a:xfrm>
            <a:off x="2771775" y="2781300"/>
            <a:ext cx="76200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00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500"/>
                                        <p:tgtEl>
                                          <p:spTgt spid="100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100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0" dur="500"/>
                                        <p:tgtEl>
                                          <p:spTgt spid="100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5" dur="500"/>
                                        <p:tgtEl>
                                          <p:spTgt spid="100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0" dur="500"/>
                                        <p:tgtEl>
                                          <p:spTgt spid="100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3" dur="500"/>
                                        <p:tgtEl>
                                          <p:spTgt spid="100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8" dur="500"/>
                                        <p:tgtEl>
                                          <p:spTgt spid="100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100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500"/>
                                        <p:tgtEl>
                                          <p:spTgt spid="100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0" dur="500"/>
                                        <p:tgtEl>
                                          <p:spTgt spid="100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5" dur="500"/>
                                        <p:tgtEl>
                                          <p:spTgt spid="100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9" dur="500"/>
                                        <p:tgtEl>
                                          <p:spTgt spid="100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6" grpId="0" animBg="1"/>
      <p:bldP spid="100357" grpId="0" animBg="1"/>
      <p:bldP spid="100360" grpId="0"/>
      <p:bldP spid="100361" grpId="0"/>
      <p:bldP spid="100362" grpId="0"/>
      <p:bldP spid="10036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BAC5A5-E638-4CD7-9859-143635E06E86}" type="slidenum">
              <a:rPr lang="zh-CN" altLang="en-US" smtClean="0"/>
              <a:pPr>
                <a:defRPr/>
              </a:pPr>
              <a:t>15</a:t>
            </a:fld>
            <a:endParaRPr lang="en-US" altLang="zh-CN" smtClean="0"/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五、指令的执行速度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170113"/>
            <a:ext cx="7061200" cy="3810000"/>
          </a:xfrm>
        </p:spPr>
        <p:txBody>
          <a:bodyPr/>
          <a:lstStyle/>
          <a:p>
            <a:pPr eaLnBrk="1" hangingPunct="1">
              <a:spcBef>
                <a:spcPct val="40000"/>
              </a:spcBef>
              <a:spcAft>
                <a:spcPct val="10000"/>
              </a:spcAft>
            </a:pPr>
            <a:r>
              <a:rPr lang="zh-CN" altLang="en-US" smtClean="0"/>
              <a:t>指令的字长影响指令的执行速度</a:t>
            </a:r>
          </a:p>
          <a:p>
            <a:pPr eaLnBrk="1" hangingPunct="1"/>
            <a:r>
              <a:rPr lang="zh-CN" altLang="en-US" smtClean="0"/>
              <a:t>对不同的操作数，指令执行的时间不同：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mtClean="0"/>
              <a:t>   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mtClean="0"/>
              <a:t>    存储器</a:t>
            </a:r>
          </a:p>
        </p:txBody>
      </p:sp>
      <p:graphicFrame>
        <p:nvGraphicFramePr>
          <p:cNvPr id="13314" name="Object 4"/>
          <p:cNvGraphicFramePr>
            <a:graphicFrameLocks noChangeAspect="1"/>
          </p:cNvGraphicFramePr>
          <p:nvPr/>
        </p:nvGraphicFramePr>
        <p:xfrm>
          <a:off x="6934200" y="381000"/>
          <a:ext cx="1600200" cy="1219200"/>
        </p:xfrm>
        <a:graphic>
          <a:graphicData uri="http://schemas.openxmlformats.org/presentationml/2006/ole">
            <p:oleObj spid="_x0000_s13314" name="剪辑" r:id="rId4" imgW="4602960" imgH="3652200" progId="">
              <p:embed/>
            </p:oleObj>
          </a:graphicData>
        </a:graphic>
      </p:graphicFrame>
      <p:sp>
        <p:nvSpPr>
          <p:cNvPr id="26629" name="Line 5"/>
          <p:cNvSpPr>
            <a:spLocks noChangeShapeType="1"/>
          </p:cNvSpPr>
          <p:nvPr/>
        </p:nvSpPr>
        <p:spPr bwMode="auto">
          <a:xfrm>
            <a:off x="2843213" y="4181475"/>
            <a:ext cx="912812" cy="0"/>
          </a:xfrm>
          <a:prstGeom prst="line">
            <a:avLst/>
          </a:prstGeom>
          <a:noFill/>
          <a:ln w="22225" cap="sq">
            <a:solidFill>
              <a:srgbClr val="FF6600"/>
            </a:solidFill>
            <a:round/>
            <a:headEnd type="none" w="sm" len="sm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6630" name="Line 6"/>
          <p:cNvSpPr>
            <a:spLocks noChangeShapeType="1"/>
          </p:cNvSpPr>
          <p:nvPr/>
        </p:nvSpPr>
        <p:spPr bwMode="auto">
          <a:xfrm>
            <a:off x="4989513" y="4179888"/>
            <a:ext cx="912812" cy="0"/>
          </a:xfrm>
          <a:prstGeom prst="line">
            <a:avLst/>
          </a:prstGeom>
          <a:noFill/>
          <a:ln w="22225" cap="sq">
            <a:solidFill>
              <a:srgbClr val="FF6600"/>
            </a:solidFill>
            <a:round/>
            <a:headEnd type="none" w="sm" len="sm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6631" name="Line 7"/>
          <p:cNvSpPr>
            <a:spLocks noChangeShapeType="1"/>
          </p:cNvSpPr>
          <p:nvPr/>
        </p:nvSpPr>
        <p:spPr bwMode="auto">
          <a:xfrm>
            <a:off x="2744788" y="4748213"/>
            <a:ext cx="3046412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6632" name="Text Box 8"/>
          <p:cNvSpPr txBox="1">
            <a:spLocks noChangeArrowheads="1"/>
          </p:cNvSpPr>
          <p:nvPr/>
        </p:nvSpPr>
        <p:spPr bwMode="auto">
          <a:xfrm>
            <a:off x="3886200" y="4900613"/>
            <a:ext cx="990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/>
              <a:t>快！</a:t>
            </a:r>
          </a:p>
        </p:txBody>
      </p:sp>
      <p:sp>
        <p:nvSpPr>
          <p:cNvPr id="26633" name="Text Box 9"/>
          <p:cNvSpPr txBox="1">
            <a:spLocks noChangeArrowheads="1"/>
          </p:cNvSpPr>
          <p:nvPr/>
        </p:nvSpPr>
        <p:spPr bwMode="auto">
          <a:xfrm>
            <a:off x="3679825" y="3892550"/>
            <a:ext cx="1512888" cy="5191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chemeClr val="tx2"/>
                </a:solidFill>
              </a:rPr>
              <a:t>立即数</a:t>
            </a:r>
          </a:p>
        </p:txBody>
      </p:sp>
      <p:sp>
        <p:nvSpPr>
          <p:cNvPr id="26634" name="Text Box 10"/>
          <p:cNvSpPr txBox="1">
            <a:spLocks noChangeArrowheads="1"/>
          </p:cNvSpPr>
          <p:nvPr/>
        </p:nvSpPr>
        <p:spPr bwMode="auto">
          <a:xfrm>
            <a:off x="5854700" y="3906838"/>
            <a:ext cx="1728788" cy="5191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chemeClr val="tx2"/>
                </a:solidFill>
              </a:rPr>
              <a:t>寄存器</a:t>
            </a:r>
            <a:endParaRPr lang="zh-CN" altLang="en-US" sz="2800"/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6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6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6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6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6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9" grpId="0" animBg="1"/>
      <p:bldP spid="26630" grpId="0" animBg="1"/>
      <p:bldP spid="26631" grpId="0" animBg="1"/>
      <p:bldP spid="26632" grpId="0"/>
      <p:bldP spid="26633" grpId="0"/>
      <p:bldP spid="26634" grpId="0"/>
    </p:bld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A6302F-2FD5-4F11-9BFA-0DF92AD588F3}" type="slidenum">
              <a:rPr lang="zh-CN" altLang="en-US" smtClean="0"/>
              <a:pPr>
                <a:defRPr/>
              </a:pPr>
              <a:t>150</a:t>
            </a:fld>
            <a:endParaRPr lang="en-US" altLang="zh-CN" smtClean="0"/>
          </a:p>
        </p:txBody>
      </p:sp>
      <p:sp>
        <p:nvSpPr>
          <p:cNvPr id="214018" name="AutoShape 2"/>
          <p:cNvSpPr>
            <a:spLocks noChangeArrowheads="1"/>
          </p:cNvSpPr>
          <p:nvPr/>
        </p:nvSpPr>
        <p:spPr bwMode="auto">
          <a:xfrm>
            <a:off x="4419600" y="5589588"/>
            <a:ext cx="3124200" cy="838200"/>
          </a:xfrm>
          <a:prstGeom prst="flowChartDecision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32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串操作指令流程</a:t>
            </a:r>
            <a:r>
              <a:rPr lang="en-US" altLang="zh-CN" sz="3200" smtClean="0">
                <a:solidFill>
                  <a:schemeClr val="tx1"/>
                </a:solidFill>
              </a:rPr>
              <a:t>(</a:t>
            </a:r>
            <a:r>
              <a:rPr lang="zh-CN" altLang="en-US" sz="3200" smtClean="0">
                <a:solidFill>
                  <a:schemeClr val="tx1"/>
                </a:solidFill>
              </a:rPr>
              <a:t>以传送操作为例</a:t>
            </a:r>
            <a:r>
              <a:rPr lang="en-US" altLang="zh-CN" sz="3200" smtClean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14020" name="Rectangle 4"/>
          <p:cNvSpPr>
            <a:spLocks noChangeArrowheads="1"/>
          </p:cNvSpPr>
          <p:nvPr/>
        </p:nvSpPr>
        <p:spPr bwMode="auto">
          <a:xfrm>
            <a:off x="1066800" y="2173288"/>
            <a:ext cx="2209800" cy="609600"/>
          </a:xfrm>
          <a:prstGeom prst="rect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4021" name="Rectangle 5"/>
          <p:cNvSpPr>
            <a:spLocks noChangeArrowheads="1"/>
          </p:cNvSpPr>
          <p:nvPr/>
        </p:nvSpPr>
        <p:spPr bwMode="auto">
          <a:xfrm>
            <a:off x="1066800" y="3316288"/>
            <a:ext cx="2209800" cy="609600"/>
          </a:xfrm>
          <a:prstGeom prst="rect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4022" name="Text Box 6"/>
          <p:cNvSpPr txBox="1">
            <a:spLocks noChangeArrowheads="1"/>
          </p:cNvSpPr>
          <p:nvPr/>
        </p:nvSpPr>
        <p:spPr bwMode="auto">
          <a:xfrm>
            <a:off x="1295400" y="2249488"/>
            <a:ext cx="1905000" cy="396875"/>
          </a:xfrm>
          <a:prstGeom prst="rect">
            <a:avLst/>
          </a:prstGeom>
          <a:noFill/>
          <a:ln w="25400" cap="sq">
            <a:noFill/>
            <a:miter lim="800000"/>
            <a:headEnd type="none" w="sm" len="sm"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>
                <a:solidFill>
                  <a:schemeClr val="bg1"/>
                </a:solidFill>
              </a:rPr>
              <a:t>取源串地址</a:t>
            </a:r>
          </a:p>
        </p:txBody>
      </p:sp>
      <p:sp>
        <p:nvSpPr>
          <p:cNvPr id="214023" name="Text Box 7"/>
          <p:cNvSpPr txBox="1">
            <a:spLocks noChangeArrowheads="1"/>
          </p:cNvSpPr>
          <p:nvPr/>
        </p:nvSpPr>
        <p:spPr bwMode="auto">
          <a:xfrm>
            <a:off x="1219200" y="3392488"/>
            <a:ext cx="2209800" cy="396875"/>
          </a:xfrm>
          <a:prstGeom prst="rect">
            <a:avLst/>
          </a:prstGeom>
          <a:noFill/>
          <a:ln w="25400" cap="sq">
            <a:noFill/>
            <a:miter lim="800000"/>
            <a:headEnd type="none" w="sm" len="sm"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>
                <a:solidFill>
                  <a:schemeClr val="bg1"/>
                </a:solidFill>
              </a:rPr>
              <a:t>取目标串地址</a:t>
            </a:r>
          </a:p>
        </p:txBody>
      </p:sp>
      <p:sp>
        <p:nvSpPr>
          <p:cNvPr id="214024" name="Rectangle 8"/>
          <p:cNvSpPr>
            <a:spLocks noChangeArrowheads="1"/>
          </p:cNvSpPr>
          <p:nvPr/>
        </p:nvSpPr>
        <p:spPr bwMode="auto">
          <a:xfrm>
            <a:off x="1066800" y="4459288"/>
            <a:ext cx="2209800" cy="609600"/>
          </a:xfrm>
          <a:prstGeom prst="rect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4025" name="Text Box 9"/>
          <p:cNvSpPr txBox="1">
            <a:spLocks noChangeArrowheads="1"/>
          </p:cNvSpPr>
          <p:nvPr/>
        </p:nvSpPr>
        <p:spPr bwMode="auto">
          <a:xfrm>
            <a:off x="1371600" y="4535488"/>
            <a:ext cx="1905000" cy="396875"/>
          </a:xfrm>
          <a:prstGeom prst="rect">
            <a:avLst/>
          </a:prstGeom>
          <a:noFill/>
          <a:ln w="25400" cap="sq">
            <a:noFill/>
            <a:miter lim="800000"/>
            <a:headEnd type="none" w="sm" len="sm"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>
                <a:solidFill>
                  <a:schemeClr val="bg1"/>
                </a:solidFill>
              </a:rPr>
              <a:t>设串长度</a:t>
            </a:r>
          </a:p>
        </p:txBody>
      </p:sp>
      <p:sp>
        <p:nvSpPr>
          <p:cNvPr id="214026" name="Rectangle 10"/>
          <p:cNvSpPr>
            <a:spLocks noChangeArrowheads="1"/>
          </p:cNvSpPr>
          <p:nvPr/>
        </p:nvSpPr>
        <p:spPr bwMode="auto">
          <a:xfrm>
            <a:off x="4648200" y="2389188"/>
            <a:ext cx="2743200" cy="609600"/>
          </a:xfrm>
          <a:prstGeom prst="rect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4027" name="Text Box 11"/>
          <p:cNvSpPr txBox="1">
            <a:spLocks noChangeArrowheads="1"/>
          </p:cNvSpPr>
          <p:nvPr/>
        </p:nvSpPr>
        <p:spPr bwMode="auto">
          <a:xfrm>
            <a:off x="4724400" y="2465388"/>
            <a:ext cx="2667000" cy="396875"/>
          </a:xfrm>
          <a:prstGeom prst="rect">
            <a:avLst/>
          </a:prstGeom>
          <a:noFill/>
          <a:ln w="25400" cap="sq">
            <a:noFill/>
            <a:miter lim="800000"/>
            <a:headEnd type="none" w="sm" len="sm"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>
                <a:solidFill>
                  <a:schemeClr val="bg1"/>
                </a:solidFill>
              </a:rPr>
              <a:t>传送一个字节或字</a:t>
            </a:r>
          </a:p>
        </p:txBody>
      </p:sp>
      <p:sp>
        <p:nvSpPr>
          <p:cNvPr id="214028" name="Rectangle 12"/>
          <p:cNvSpPr>
            <a:spLocks noChangeArrowheads="1"/>
          </p:cNvSpPr>
          <p:nvPr/>
        </p:nvSpPr>
        <p:spPr bwMode="auto">
          <a:xfrm>
            <a:off x="4648200" y="3455988"/>
            <a:ext cx="2743200" cy="609600"/>
          </a:xfrm>
          <a:prstGeom prst="rect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4029" name="Text Box 13"/>
          <p:cNvSpPr txBox="1">
            <a:spLocks noChangeArrowheads="1"/>
          </p:cNvSpPr>
          <p:nvPr/>
        </p:nvSpPr>
        <p:spPr bwMode="auto">
          <a:xfrm>
            <a:off x="4953000" y="3532188"/>
            <a:ext cx="2133600" cy="396875"/>
          </a:xfrm>
          <a:prstGeom prst="rect">
            <a:avLst/>
          </a:prstGeom>
          <a:noFill/>
          <a:ln w="25400" cap="sq">
            <a:noFill/>
            <a:miter lim="800000"/>
            <a:headEnd type="none" w="sm" len="sm"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>
                <a:solidFill>
                  <a:schemeClr val="bg1"/>
                </a:solidFill>
              </a:rPr>
              <a:t>修改地址指针</a:t>
            </a:r>
          </a:p>
        </p:txBody>
      </p:sp>
      <p:sp>
        <p:nvSpPr>
          <p:cNvPr id="214030" name="Rectangle 14"/>
          <p:cNvSpPr>
            <a:spLocks noChangeArrowheads="1"/>
          </p:cNvSpPr>
          <p:nvPr/>
        </p:nvSpPr>
        <p:spPr bwMode="auto">
          <a:xfrm>
            <a:off x="4648200" y="4522788"/>
            <a:ext cx="2743200" cy="609600"/>
          </a:xfrm>
          <a:prstGeom prst="rect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4031" name="Text Box 15"/>
          <p:cNvSpPr txBox="1">
            <a:spLocks noChangeArrowheads="1"/>
          </p:cNvSpPr>
          <p:nvPr/>
        </p:nvSpPr>
        <p:spPr bwMode="auto">
          <a:xfrm>
            <a:off x="4953000" y="4598988"/>
            <a:ext cx="2133600" cy="396875"/>
          </a:xfrm>
          <a:prstGeom prst="rect">
            <a:avLst/>
          </a:prstGeom>
          <a:noFill/>
          <a:ln w="25400" cap="sq">
            <a:noFill/>
            <a:miter lim="800000"/>
            <a:headEnd type="none" w="sm" len="sm"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>
                <a:solidFill>
                  <a:schemeClr val="bg1"/>
                </a:solidFill>
              </a:rPr>
              <a:t>修改串长度值</a:t>
            </a:r>
          </a:p>
        </p:txBody>
      </p:sp>
      <p:sp>
        <p:nvSpPr>
          <p:cNvPr id="214032" name="Text Box 16"/>
          <p:cNvSpPr txBox="1">
            <a:spLocks noChangeArrowheads="1"/>
          </p:cNvSpPr>
          <p:nvPr/>
        </p:nvSpPr>
        <p:spPr bwMode="auto">
          <a:xfrm>
            <a:off x="5214938" y="5789613"/>
            <a:ext cx="1905000" cy="396875"/>
          </a:xfrm>
          <a:prstGeom prst="rect">
            <a:avLst/>
          </a:prstGeom>
          <a:noFill/>
          <a:ln w="25400" cap="sq">
            <a:noFill/>
            <a:miter lim="800000"/>
            <a:headEnd type="none" w="sm" len="sm"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>
                <a:solidFill>
                  <a:schemeClr val="bg1"/>
                </a:solidFill>
              </a:rPr>
              <a:t>传送完否？</a:t>
            </a:r>
          </a:p>
        </p:txBody>
      </p:sp>
      <p:sp>
        <p:nvSpPr>
          <p:cNvPr id="214033" name="Line 17"/>
          <p:cNvSpPr>
            <a:spLocks noChangeShapeType="1"/>
          </p:cNvSpPr>
          <p:nvPr/>
        </p:nvSpPr>
        <p:spPr bwMode="auto">
          <a:xfrm>
            <a:off x="5943600" y="1931988"/>
            <a:ext cx="0" cy="45720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4034" name="Line 18"/>
          <p:cNvSpPr>
            <a:spLocks noChangeShapeType="1"/>
          </p:cNvSpPr>
          <p:nvPr/>
        </p:nvSpPr>
        <p:spPr bwMode="auto">
          <a:xfrm>
            <a:off x="5943600" y="2998788"/>
            <a:ext cx="0" cy="45720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4035" name="Line 19"/>
          <p:cNvSpPr>
            <a:spLocks noChangeShapeType="1"/>
          </p:cNvSpPr>
          <p:nvPr/>
        </p:nvSpPr>
        <p:spPr bwMode="auto">
          <a:xfrm>
            <a:off x="5943600" y="4065588"/>
            <a:ext cx="0" cy="45720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4036" name="Line 20"/>
          <p:cNvSpPr>
            <a:spLocks noChangeShapeType="1"/>
          </p:cNvSpPr>
          <p:nvPr/>
        </p:nvSpPr>
        <p:spPr bwMode="auto">
          <a:xfrm>
            <a:off x="5943600" y="5132388"/>
            <a:ext cx="0" cy="45720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4037" name="Line 21"/>
          <p:cNvSpPr>
            <a:spLocks noChangeShapeType="1"/>
          </p:cNvSpPr>
          <p:nvPr/>
        </p:nvSpPr>
        <p:spPr bwMode="auto">
          <a:xfrm flipH="1">
            <a:off x="5940425" y="6427788"/>
            <a:ext cx="17463" cy="395287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4038" name="Line 22"/>
          <p:cNvSpPr>
            <a:spLocks noChangeShapeType="1"/>
          </p:cNvSpPr>
          <p:nvPr/>
        </p:nvSpPr>
        <p:spPr bwMode="auto">
          <a:xfrm>
            <a:off x="7543800" y="6018213"/>
            <a:ext cx="73025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4039" name="Line 23"/>
          <p:cNvSpPr>
            <a:spLocks noChangeShapeType="1"/>
          </p:cNvSpPr>
          <p:nvPr/>
        </p:nvSpPr>
        <p:spPr bwMode="auto">
          <a:xfrm flipV="1">
            <a:off x="8305800" y="1931988"/>
            <a:ext cx="0" cy="4073525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4040" name="Line 24"/>
          <p:cNvSpPr>
            <a:spLocks noChangeShapeType="1"/>
          </p:cNvSpPr>
          <p:nvPr/>
        </p:nvSpPr>
        <p:spPr bwMode="auto">
          <a:xfrm flipH="1">
            <a:off x="5943600" y="1931988"/>
            <a:ext cx="236855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4041" name="Line 25"/>
          <p:cNvSpPr>
            <a:spLocks noChangeShapeType="1"/>
          </p:cNvSpPr>
          <p:nvPr/>
        </p:nvSpPr>
        <p:spPr bwMode="auto">
          <a:xfrm>
            <a:off x="2133600" y="2782888"/>
            <a:ext cx="0" cy="53340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4042" name="Line 26"/>
          <p:cNvSpPr>
            <a:spLocks noChangeShapeType="1"/>
          </p:cNvSpPr>
          <p:nvPr/>
        </p:nvSpPr>
        <p:spPr bwMode="auto">
          <a:xfrm>
            <a:off x="2133600" y="3925888"/>
            <a:ext cx="0" cy="53340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4043" name="Line 27"/>
          <p:cNvSpPr>
            <a:spLocks noChangeShapeType="1"/>
          </p:cNvSpPr>
          <p:nvPr/>
        </p:nvSpPr>
        <p:spPr bwMode="auto">
          <a:xfrm>
            <a:off x="2124075" y="6237288"/>
            <a:ext cx="0" cy="21590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4044" name="Line 28"/>
          <p:cNvSpPr>
            <a:spLocks noChangeShapeType="1"/>
          </p:cNvSpPr>
          <p:nvPr/>
        </p:nvSpPr>
        <p:spPr bwMode="auto">
          <a:xfrm>
            <a:off x="2133600" y="6453188"/>
            <a:ext cx="160020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4045" name="Line 29"/>
          <p:cNvSpPr>
            <a:spLocks noChangeShapeType="1"/>
          </p:cNvSpPr>
          <p:nvPr/>
        </p:nvSpPr>
        <p:spPr bwMode="auto">
          <a:xfrm flipV="1">
            <a:off x="3730625" y="1944688"/>
            <a:ext cx="0" cy="450850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4046" name="Line 30"/>
          <p:cNvSpPr>
            <a:spLocks noChangeShapeType="1"/>
          </p:cNvSpPr>
          <p:nvPr/>
        </p:nvSpPr>
        <p:spPr bwMode="auto">
          <a:xfrm>
            <a:off x="3733800" y="1944688"/>
            <a:ext cx="220980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4047" name="Rectangle 31"/>
          <p:cNvSpPr>
            <a:spLocks noChangeArrowheads="1"/>
          </p:cNvSpPr>
          <p:nvPr/>
        </p:nvSpPr>
        <p:spPr bwMode="auto">
          <a:xfrm>
            <a:off x="4267200" y="1855788"/>
            <a:ext cx="4267200" cy="4668837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  <a:miter lim="800000"/>
            <a:headEnd type="none" w="sm" len="sm"/>
            <a:tailEnd type="none" w="lg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4048" name="Text Box 32"/>
          <p:cNvSpPr txBox="1">
            <a:spLocks noChangeArrowheads="1"/>
          </p:cNvSpPr>
          <p:nvPr/>
        </p:nvSpPr>
        <p:spPr bwMode="auto">
          <a:xfrm>
            <a:off x="7667625" y="5589588"/>
            <a:ext cx="431800" cy="396875"/>
          </a:xfrm>
          <a:prstGeom prst="rect">
            <a:avLst/>
          </a:prstGeom>
          <a:noFill/>
          <a:ln w="25400" cap="sq">
            <a:noFill/>
            <a:miter lim="800000"/>
            <a:headEnd type="none" w="sm" len="sm"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/>
              <a:t>N</a:t>
            </a:r>
          </a:p>
        </p:txBody>
      </p:sp>
      <p:sp>
        <p:nvSpPr>
          <p:cNvPr id="214049" name="Text Box 33"/>
          <p:cNvSpPr txBox="1">
            <a:spLocks noChangeArrowheads="1"/>
          </p:cNvSpPr>
          <p:nvPr/>
        </p:nvSpPr>
        <p:spPr bwMode="auto">
          <a:xfrm>
            <a:off x="5508625" y="6337300"/>
            <a:ext cx="431800" cy="396875"/>
          </a:xfrm>
          <a:prstGeom prst="rect">
            <a:avLst/>
          </a:prstGeom>
          <a:noFill/>
          <a:ln w="25400" cap="sq">
            <a:noFill/>
            <a:miter lim="800000"/>
            <a:headEnd type="none" w="sm" len="sm"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/>
              <a:t>Y</a:t>
            </a:r>
          </a:p>
        </p:txBody>
      </p:sp>
      <p:sp>
        <p:nvSpPr>
          <p:cNvPr id="214050" name="Rectangle 34"/>
          <p:cNvSpPr>
            <a:spLocks noChangeArrowheads="1"/>
          </p:cNvSpPr>
          <p:nvPr/>
        </p:nvSpPr>
        <p:spPr bwMode="auto">
          <a:xfrm>
            <a:off x="1116013" y="5627688"/>
            <a:ext cx="2209800" cy="609600"/>
          </a:xfrm>
          <a:prstGeom prst="rect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4051" name="Text Box 35"/>
          <p:cNvSpPr txBox="1">
            <a:spLocks noChangeArrowheads="1"/>
          </p:cNvSpPr>
          <p:nvPr/>
        </p:nvSpPr>
        <p:spPr bwMode="auto">
          <a:xfrm>
            <a:off x="1420813" y="5703888"/>
            <a:ext cx="1638300" cy="396875"/>
          </a:xfrm>
          <a:prstGeom prst="rect">
            <a:avLst/>
          </a:prstGeom>
          <a:noFill/>
          <a:ln w="25400" cap="sq">
            <a:noFill/>
            <a:miter lim="800000"/>
            <a:headEnd type="none" w="sm" len="sm"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>
                <a:solidFill>
                  <a:schemeClr val="bg1"/>
                </a:solidFill>
              </a:rPr>
              <a:t>设操作方向</a:t>
            </a:r>
          </a:p>
        </p:txBody>
      </p:sp>
      <p:sp>
        <p:nvSpPr>
          <p:cNvPr id="214052" name="Line 36"/>
          <p:cNvSpPr>
            <a:spLocks noChangeShapeType="1"/>
          </p:cNvSpPr>
          <p:nvPr/>
        </p:nvSpPr>
        <p:spPr bwMode="auto">
          <a:xfrm>
            <a:off x="2124075" y="5084763"/>
            <a:ext cx="0" cy="53340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14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" dur="500"/>
                                        <p:tgtEl>
                                          <p:spTgt spid="214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8" presetClass="entr" presetSubtype="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4" dur="500"/>
                                        <p:tgtEl>
                                          <p:spTgt spid="214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9" dur="500"/>
                                        <p:tgtEl>
                                          <p:spTgt spid="214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214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" dur="500"/>
                                        <p:tgtEl>
                                          <p:spTgt spid="214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" dur="500"/>
                                        <p:tgtEl>
                                          <p:spTgt spid="214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4" dur="500"/>
                                        <p:tgtEl>
                                          <p:spTgt spid="214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8" dur="500"/>
                                        <p:tgtEl>
                                          <p:spTgt spid="214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3" dur="500"/>
                                        <p:tgtEl>
                                          <p:spTgt spid="214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6" dur="500"/>
                                        <p:tgtEl>
                                          <p:spTgt spid="214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1" dur="500"/>
                                        <p:tgtEl>
                                          <p:spTgt spid="214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5" dur="1000"/>
                                        <p:tgtEl>
                                          <p:spTgt spid="214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500"/>
                            </p:stCondLst>
                            <p:childTnLst>
                              <p:par>
                                <p:cTn id="57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9" dur="1000"/>
                                        <p:tgtEl>
                                          <p:spTgt spid="214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500"/>
                            </p:stCondLst>
                            <p:childTnLst>
                              <p:par>
                                <p:cTn id="61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3" dur="1000"/>
                                        <p:tgtEl>
                                          <p:spTgt spid="214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500"/>
                            </p:stCondLst>
                            <p:childTnLst>
                              <p:par>
                                <p:cTn id="65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7" dur="500"/>
                                        <p:tgtEl>
                                          <p:spTgt spid="214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2" dur="500"/>
                                        <p:tgtEl>
                                          <p:spTgt spid="214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5" dur="500"/>
                                        <p:tgtEl>
                                          <p:spTgt spid="214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9" dur="500"/>
                                        <p:tgtEl>
                                          <p:spTgt spid="214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4" dur="500"/>
                                        <p:tgtEl>
                                          <p:spTgt spid="214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7" dur="500"/>
                                        <p:tgtEl>
                                          <p:spTgt spid="214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1" dur="500"/>
                                        <p:tgtEl>
                                          <p:spTgt spid="214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96" dur="500"/>
                                        <p:tgtEl>
                                          <p:spTgt spid="214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99" dur="500"/>
                                        <p:tgtEl>
                                          <p:spTgt spid="214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"/>
                            </p:stCondLst>
                            <p:childTnLst>
                              <p:par>
                                <p:cTn id="101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3" dur="500"/>
                                        <p:tgtEl>
                                          <p:spTgt spid="214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8" dur="500"/>
                                        <p:tgtEl>
                                          <p:spTgt spid="214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1" dur="500"/>
                                        <p:tgtEl>
                                          <p:spTgt spid="214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6" dur="500"/>
                                        <p:tgtEl>
                                          <p:spTgt spid="214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500"/>
                            </p:stCondLst>
                            <p:childTnLst>
                              <p:par>
                                <p:cTn id="118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0" dur="500"/>
                                        <p:tgtEl>
                                          <p:spTgt spid="214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2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4" dur="500"/>
                                        <p:tgtEl>
                                          <p:spTgt spid="214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1500"/>
                            </p:stCondLst>
                            <p:childTnLst>
                              <p:par>
                                <p:cTn id="126" presetID="18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28" dur="500"/>
                                        <p:tgtEl>
                                          <p:spTgt spid="214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2000"/>
                            </p:stCondLst>
                            <p:childTnLst>
                              <p:par>
                                <p:cTn id="130" presetID="18" presetClass="entr" presetSubtype="1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2" dur="500"/>
                                        <p:tgtEl>
                                          <p:spTgt spid="214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2140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2140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500"/>
                            </p:stCondLst>
                            <p:childTnLst>
                              <p:par>
                                <p:cTn id="140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42" dur="500"/>
                                        <p:tgtEl>
                                          <p:spTgt spid="214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2140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2140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9" dur="1000"/>
                                        <p:tgtEl>
                                          <p:spTgt spid="214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1000"/>
                            </p:stCondLst>
                            <p:childTnLst>
                              <p:par>
                                <p:cTn id="151" presetID="35" presetClass="emph" presetSubtype="0" repeatCount="5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2" dur="1000" fill="hold"/>
                                        <p:tgtEl>
                                          <p:spTgt spid="214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404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018" grpId="0" animBg="1"/>
      <p:bldP spid="214020" grpId="0" animBg="1"/>
      <p:bldP spid="214021" grpId="0" animBg="1"/>
      <p:bldP spid="214022" grpId="0"/>
      <p:bldP spid="214023" grpId="0"/>
      <p:bldP spid="214024" grpId="0" animBg="1"/>
      <p:bldP spid="214025" grpId="0"/>
      <p:bldP spid="214026" grpId="0" animBg="1"/>
      <p:bldP spid="214027" grpId="0"/>
      <p:bldP spid="214028" grpId="0" animBg="1"/>
      <p:bldP spid="214029" grpId="0"/>
      <p:bldP spid="214030" grpId="0" animBg="1"/>
      <p:bldP spid="214031" grpId="0"/>
      <p:bldP spid="214032" grpId="0"/>
      <p:bldP spid="214033" grpId="0" animBg="1"/>
      <p:bldP spid="214033" grpId="1" animBg="1"/>
      <p:bldP spid="214034" grpId="0" animBg="1"/>
      <p:bldP spid="214035" grpId="0" animBg="1"/>
      <p:bldP spid="214036" grpId="0" animBg="1"/>
      <p:bldP spid="214037" grpId="0" animBg="1"/>
      <p:bldP spid="214038" grpId="0" animBg="1"/>
      <p:bldP spid="214039" grpId="0" animBg="1"/>
      <p:bldP spid="214040" grpId="0" animBg="1"/>
      <p:bldP spid="214041" grpId="0" animBg="1"/>
      <p:bldP spid="214042" grpId="0" animBg="1"/>
      <p:bldP spid="214043" grpId="0" animBg="1"/>
      <p:bldP spid="214044" grpId="0" animBg="1"/>
      <p:bldP spid="214045" grpId="0" animBg="1"/>
      <p:bldP spid="214046" grpId="0" animBg="1"/>
      <p:bldP spid="214047" grpId="0" animBg="1"/>
      <p:bldP spid="214047" grpId="1" animBg="1"/>
      <p:bldP spid="214048" grpId="0"/>
      <p:bldP spid="214049" grpId="0"/>
      <p:bldP spid="214050" grpId="0" animBg="1"/>
      <p:bldP spid="214051" grpId="0"/>
      <p:bldP spid="214052" grpId="0" animBg="1"/>
    </p:bld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467FEB-CC03-44A3-AD92-D5DCCDF10866}" type="slidenum">
              <a:rPr lang="zh-CN" altLang="en-US" smtClean="0"/>
              <a:pPr>
                <a:defRPr/>
              </a:pPr>
              <a:t>151</a:t>
            </a:fld>
            <a:endParaRPr lang="en-US" altLang="zh-CN" smtClean="0"/>
          </a:p>
        </p:txBody>
      </p:sp>
      <p:sp>
        <p:nvSpPr>
          <p:cNvPr id="1853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串操作指令</a:t>
            </a:r>
          </a:p>
        </p:txBody>
      </p:sp>
      <p:sp>
        <p:nvSpPr>
          <p:cNvPr id="1853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63713" y="2205038"/>
            <a:ext cx="4572000" cy="35814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mtClean="0"/>
              <a:t>串传送 </a:t>
            </a:r>
            <a:r>
              <a:rPr lang="en-US" altLang="zh-CN" smtClean="0"/>
              <a:t>MOVS</a:t>
            </a:r>
          </a:p>
          <a:p>
            <a:pPr>
              <a:lnSpc>
                <a:spcPct val="120000"/>
              </a:lnSpc>
            </a:pPr>
            <a:r>
              <a:rPr lang="zh-CN" altLang="en-US" smtClean="0"/>
              <a:t>串比较 </a:t>
            </a:r>
            <a:r>
              <a:rPr lang="en-US" altLang="zh-CN" smtClean="0"/>
              <a:t>CMPS</a:t>
            </a:r>
          </a:p>
          <a:p>
            <a:pPr>
              <a:lnSpc>
                <a:spcPct val="120000"/>
              </a:lnSpc>
            </a:pPr>
            <a:r>
              <a:rPr lang="zh-CN" altLang="en-US" smtClean="0"/>
              <a:t>串扫描 </a:t>
            </a:r>
            <a:r>
              <a:rPr lang="en-US" altLang="zh-CN" smtClean="0"/>
              <a:t>SCAS</a:t>
            </a:r>
          </a:p>
          <a:p>
            <a:pPr>
              <a:lnSpc>
                <a:spcPct val="120000"/>
              </a:lnSpc>
            </a:pPr>
            <a:r>
              <a:rPr lang="zh-CN" altLang="en-US" smtClean="0"/>
              <a:t>串装入 </a:t>
            </a:r>
            <a:r>
              <a:rPr lang="en-US" altLang="zh-CN" smtClean="0"/>
              <a:t>LODS</a:t>
            </a:r>
          </a:p>
          <a:p>
            <a:pPr>
              <a:lnSpc>
                <a:spcPct val="120000"/>
              </a:lnSpc>
            </a:pPr>
            <a:r>
              <a:rPr lang="zh-CN" altLang="en-US" smtClean="0"/>
              <a:t>串送存 </a:t>
            </a:r>
            <a:r>
              <a:rPr lang="en-US" altLang="zh-CN" smtClean="0"/>
              <a:t>STOS</a:t>
            </a: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8A8F2D-0825-4C90-A043-1C9B409C18D0}" type="slidenum">
              <a:rPr lang="zh-CN" altLang="en-US" smtClean="0"/>
              <a:pPr>
                <a:defRPr/>
              </a:pPr>
              <a:t>152</a:t>
            </a:fld>
            <a:endParaRPr lang="en-US" altLang="zh-CN" smtClean="0"/>
          </a:p>
        </p:txBody>
      </p:sp>
      <p:sp>
        <p:nvSpPr>
          <p:cNvPr id="1863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smtClean="0"/>
              <a:t>1. </a:t>
            </a:r>
            <a:r>
              <a:rPr lang="zh-CN" altLang="en-US" smtClean="0"/>
              <a:t>串传送指令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ct val="20000"/>
              </a:spcAft>
            </a:pPr>
            <a:r>
              <a:rPr lang="zh-CN" altLang="en-US" smtClean="0"/>
              <a:t>格式：</a:t>
            </a:r>
          </a:p>
          <a:p>
            <a:pPr>
              <a:buFont typeface="Wingdings" pitchFamily="2" charset="2"/>
              <a:buNone/>
            </a:pPr>
            <a:r>
              <a:rPr lang="zh-CN" altLang="en-US" smtClean="0"/>
              <a:t>    </a:t>
            </a:r>
            <a:r>
              <a:rPr lang="en-US" altLang="zh-CN" smtClean="0"/>
              <a:t>MOVS    OPRD1，OPRD2</a:t>
            </a:r>
          </a:p>
          <a:p>
            <a:pPr>
              <a:buFont typeface="Wingdings" pitchFamily="2" charset="2"/>
              <a:buNone/>
            </a:pPr>
            <a:r>
              <a:rPr lang="en-US" altLang="zh-CN" smtClean="0"/>
              <a:t>    MOVSB</a:t>
            </a:r>
          </a:p>
          <a:p>
            <a:pPr>
              <a:buFont typeface="Wingdings" pitchFamily="2" charset="2"/>
              <a:buNone/>
            </a:pPr>
            <a:r>
              <a:rPr lang="en-US" altLang="zh-CN" smtClean="0"/>
              <a:t>    MOVSW</a:t>
            </a:r>
          </a:p>
          <a:p>
            <a:pPr>
              <a:buFont typeface="Wingdings" pitchFamily="2" charset="2"/>
              <a:buNone/>
            </a:pPr>
            <a:endParaRPr lang="en-US" altLang="zh-CN" smtClean="0"/>
          </a:p>
          <a:p>
            <a:r>
              <a:rPr lang="zh-CN" altLang="en-US" smtClean="0">
                <a:solidFill>
                  <a:srgbClr val="FF0000"/>
                </a:solidFill>
              </a:rPr>
              <a:t>串传送指令常与无条件重复前缀连用</a:t>
            </a: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99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99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99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500"/>
                                        <p:tgtEl>
                                          <p:spTgt spid="99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" dur="500"/>
                                        <p:tgtEl>
                                          <p:spTgt spid="99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55C3A4-BEFE-4D96-A6B8-79FBF0A246CC}" type="slidenum">
              <a:rPr lang="zh-CN" altLang="en-US" smtClean="0"/>
              <a:pPr>
                <a:defRPr/>
              </a:pPr>
              <a:t>153</a:t>
            </a:fld>
            <a:endParaRPr lang="en-US" altLang="zh-CN" smtClean="0"/>
          </a:p>
        </p:txBody>
      </p:sp>
      <p:sp>
        <p:nvSpPr>
          <p:cNvPr id="1873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串传送指令</a:t>
            </a:r>
          </a:p>
        </p:txBody>
      </p:sp>
      <p:sp>
        <p:nvSpPr>
          <p:cNvPr id="1873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6845300" cy="3276600"/>
          </a:xfrm>
        </p:spPr>
        <p:txBody>
          <a:bodyPr/>
          <a:lstStyle/>
          <a:p>
            <a:pPr>
              <a:lnSpc>
                <a:spcPct val="135000"/>
              </a:lnSpc>
              <a:spcAft>
                <a:spcPct val="20000"/>
              </a:spcAft>
            </a:pPr>
            <a:r>
              <a:rPr lang="zh-CN" altLang="en-US" smtClean="0"/>
              <a:t>对比用</a:t>
            </a:r>
            <a:r>
              <a:rPr lang="en-US" altLang="zh-CN" smtClean="0"/>
              <a:t>MOV</a:t>
            </a:r>
            <a:r>
              <a:rPr lang="zh-CN" altLang="en-US" smtClean="0"/>
              <a:t>指令和</a:t>
            </a:r>
            <a:r>
              <a:rPr lang="en-US" altLang="zh-CN" smtClean="0"/>
              <a:t>MOVS</a:t>
            </a:r>
            <a:r>
              <a:rPr lang="zh-CN" altLang="en-US" smtClean="0"/>
              <a:t>指令实现将200个字节数据从内存的一个区域送到另一个区域的程序段。</a:t>
            </a: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2FC90C-8E32-4510-BFC5-A0069E475319}" type="slidenum">
              <a:rPr lang="zh-CN" altLang="en-US" smtClean="0"/>
              <a:pPr>
                <a:defRPr/>
              </a:pPr>
              <a:t>154</a:t>
            </a:fld>
            <a:endParaRPr lang="en-US" altLang="zh-CN" smtClean="0"/>
          </a:p>
        </p:txBody>
      </p:sp>
      <p:sp>
        <p:nvSpPr>
          <p:cNvPr id="188419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串传送指令例</a:t>
            </a:r>
          </a:p>
        </p:txBody>
      </p:sp>
      <p:sp>
        <p:nvSpPr>
          <p:cNvPr id="101379" name="Rectangle 2051"/>
          <p:cNvSpPr>
            <a:spLocks noGrp="1" noChangeArrowheads="1"/>
          </p:cNvSpPr>
          <p:nvPr>
            <p:ph type="body" idx="1"/>
          </p:nvPr>
        </p:nvSpPr>
        <p:spPr>
          <a:xfrm>
            <a:off x="1335088" y="2017713"/>
            <a:ext cx="7629525" cy="4114800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40000"/>
              </a:spcAft>
            </a:pPr>
            <a:r>
              <a:rPr lang="zh-CN" altLang="en-US" u="sng" smtClean="0"/>
              <a:t>用串传送指令实现200个字节数据的传送：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mtClean="0"/>
              <a:t>            LEA  SI，MEM1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mtClean="0"/>
              <a:t>            LEA  DI，MEM2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mtClean="0"/>
              <a:t>            MOV  CX，200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mtClean="0"/>
              <a:t>            CLD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mtClean="0"/>
              <a:t>            REP  MOVSB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mtClean="0"/>
              <a:t>            HLT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mtClean="0"/>
              <a:t>例</a:t>
            </a:r>
            <a:r>
              <a:rPr lang="en-US" altLang="zh-CN" smtClean="0"/>
              <a:t>3-36:126</a:t>
            </a:r>
            <a:r>
              <a:rPr lang="zh-CN" altLang="en-US" smtClean="0"/>
              <a:t>页</a:t>
            </a:r>
            <a:endParaRPr lang="en-US" altLang="zh-CN" smtClean="0"/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01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01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01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01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101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101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1013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1013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350283F-D51A-4026-B676-5E5676A7CFD0}" type="slidenum">
              <a:rPr lang="zh-CN" altLang="en-US" smtClean="0"/>
              <a:pPr>
                <a:defRPr/>
              </a:pPr>
              <a:t>155</a:t>
            </a:fld>
            <a:endParaRPr lang="en-US" altLang="zh-CN" smtClean="0"/>
          </a:p>
        </p:txBody>
      </p:sp>
      <p:sp>
        <p:nvSpPr>
          <p:cNvPr id="1894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smtClean="0"/>
              <a:t>2. </a:t>
            </a:r>
            <a:r>
              <a:rPr lang="zh-CN" altLang="en-US" smtClean="0"/>
              <a:t>串比较指令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550" y="2060575"/>
            <a:ext cx="7704138" cy="4464050"/>
          </a:xfrm>
        </p:spPr>
        <p:txBody>
          <a:bodyPr/>
          <a:lstStyle/>
          <a:p>
            <a:pPr>
              <a:spcAft>
                <a:spcPct val="15000"/>
              </a:spcAft>
            </a:pPr>
            <a:r>
              <a:rPr lang="zh-CN" altLang="en-US" smtClean="0"/>
              <a:t>格式：</a:t>
            </a:r>
          </a:p>
          <a:p>
            <a:pPr>
              <a:buFont typeface="Wingdings" pitchFamily="2" charset="2"/>
              <a:buNone/>
            </a:pPr>
            <a:r>
              <a:rPr lang="zh-CN" altLang="en-US" smtClean="0"/>
              <a:t>    </a:t>
            </a:r>
            <a:r>
              <a:rPr lang="en-US" altLang="zh-CN" smtClean="0"/>
              <a:t>CMPS    OPRD1，OPRD2</a:t>
            </a:r>
          </a:p>
          <a:p>
            <a:pPr>
              <a:buFont typeface="Wingdings" pitchFamily="2" charset="2"/>
              <a:buNone/>
            </a:pPr>
            <a:r>
              <a:rPr lang="en-US" altLang="zh-CN" smtClean="0"/>
              <a:t>    CMPSB</a:t>
            </a:r>
          </a:p>
          <a:p>
            <a:pPr>
              <a:spcAft>
                <a:spcPct val="40000"/>
              </a:spcAft>
              <a:buFont typeface="Wingdings" pitchFamily="2" charset="2"/>
              <a:buNone/>
            </a:pPr>
            <a:r>
              <a:rPr lang="en-US" altLang="zh-CN" smtClean="0"/>
              <a:t>    CMPSW</a:t>
            </a:r>
          </a:p>
          <a:p>
            <a:r>
              <a:rPr lang="zh-CN" altLang="en-US" smtClean="0">
                <a:solidFill>
                  <a:srgbClr val="FF0000"/>
                </a:solidFill>
              </a:rPr>
              <a:t>串比较指令常与条件重复前缀连用，指令的执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mtClean="0">
                <a:solidFill>
                  <a:srgbClr val="FF0000"/>
                </a:solidFill>
              </a:rPr>
              <a:t>   行不改变操作数，仅影响标志位。</a:t>
            </a:r>
          </a:p>
          <a:p>
            <a:pPr>
              <a:lnSpc>
                <a:spcPct val="120000"/>
              </a:lnSpc>
            </a:pPr>
            <a:r>
              <a:rPr lang="zh-CN" altLang="en-US" smtClean="0">
                <a:solidFill>
                  <a:srgbClr val="FF0000"/>
                </a:solidFill>
              </a:rPr>
              <a:t>前缀的操作对标志位不影响</a:t>
            </a: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02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02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02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500"/>
                                        <p:tgtEl>
                                          <p:spTgt spid="102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" dur="500"/>
                                        <p:tgtEl>
                                          <p:spTgt spid="102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0" dur="500"/>
                                        <p:tgtEl>
                                          <p:spTgt spid="102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5" dur="500"/>
                                        <p:tgtEl>
                                          <p:spTgt spid="102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2BE410-CF2E-4681-8C69-83219271DA2F}" type="slidenum">
              <a:rPr lang="zh-CN" altLang="en-US" smtClean="0"/>
              <a:pPr>
                <a:defRPr/>
              </a:pPr>
              <a:t>156</a:t>
            </a:fld>
            <a:endParaRPr lang="en-US" altLang="zh-CN" smtClean="0"/>
          </a:p>
        </p:txBody>
      </p:sp>
      <p:sp>
        <p:nvSpPr>
          <p:cNvPr id="1904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串比较指令例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2017713"/>
            <a:ext cx="7772400" cy="690562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zh-CN" altLang="en-US" u="sng" smtClean="0"/>
              <a:t>测试200个字节数据是否传送正确：</a:t>
            </a:r>
            <a:endParaRPr lang="en-US" altLang="zh-CN" u="sng" smtClean="0"/>
          </a:p>
        </p:txBody>
      </p:sp>
      <p:sp>
        <p:nvSpPr>
          <p:cNvPr id="103428" name="Text Box 4"/>
          <p:cNvSpPr txBox="1">
            <a:spLocks noChangeArrowheads="1"/>
          </p:cNvSpPr>
          <p:nvPr/>
        </p:nvSpPr>
        <p:spPr bwMode="auto">
          <a:xfrm>
            <a:off x="914400" y="2938463"/>
            <a:ext cx="3505200" cy="3082925"/>
          </a:xfrm>
          <a:prstGeom prst="rect">
            <a:avLst/>
          </a:prstGeom>
          <a:noFill/>
          <a:ln w="25400" cap="sq">
            <a:noFill/>
            <a:miter lim="800000"/>
            <a:headEnd type="none" w="sm" len="sm"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altLang="zh-CN" sz="2800" b="1"/>
              <a:t>LEA  SI，MEM1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altLang="zh-CN" sz="2800" b="1"/>
              <a:t>LEA  DI，MEM2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altLang="zh-CN" sz="2800" b="1"/>
              <a:t>MOV  CX，200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altLang="zh-CN" sz="2800" b="1"/>
              <a:t>CLD 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altLang="zh-CN" sz="2800" b="1"/>
              <a:t>REPE   CMPSB 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altLang="zh-CN" sz="2800" b="1" i="1">
                <a:solidFill>
                  <a:srgbClr val="FF6600"/>
                </a:solidFill>
              </a:rPr>
              <a:t>TEST  CX，00FFH</a:t>
            </a:r>
          </a:p>
        </p:txBody>
      </p:sp>
      <p:sp>
        <p:nvSpPr>
          <p:cNvPr id="103429" name="Text Box 5"/>
          <p:cNvSpPr txBox="1">
            <a:spLocks noChangeArrowheads="1"/>
          </p:cNvSpPr>
          <p:nvPr/>
        </p:nvSpPr>
        <p:spPr bwMode="auto">
          <a:xfrm>
            <a:off x="4427538" y="2997200"/>
            <a:ext cx="3962400" cy="2570163"/>
          </a:xfrm>
          <a:prstGeom prst="rect">
            <a:avLst/>
          </a:prstGeom>
          <a:noFill/>
          <a:ln w="25400" cap="sq">
            <a:noFill/>
            <a:miter lim="800000"/>
            <a:headEnd type="none" w="sm" len="sm"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altLang="zh-CN" sz="2800" b="1"/>
              <a:t>             JZ  STOP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altLang="zh-CN" sz="2800" b="1"/>
              <a:t>             DEC  SI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altLang="zh-CN" sz="2800" b="1"/>
              <a:t>             MOV  AL，[SI]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altLang="zh-CN" sz="2800" b="1"/>
              <a:t>             MOV  BX，SI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altLang="zh-CN" sz="2800" b="1"/>
              <a:t>STOP：HLT </a:t>
            </a:r>
            <a:endParaRPr lang="en-US" altLang="zh-CN"/>
          </a:p>
        </p:txBody>
      </p:sp>
      <p:sp>
        <p:nvSpPr>
          <p:cNvPr id="190471" name="Line 6"/>
          <p:cNvSpPr>
            <a:spLocks noChangeShapeType="1"/>
          </p:cNvSpPr>
          <p:nvPr/>
        </p:nvSpPr>
        <p:spPr bwMode="auto">
          <a:xfrm>
            <a:off x="4356100" y="2590800"/>
            <a:ext cx="0" cy="4114800"/>
          </a:xfrm>
          <a:prstGeom prst="line">
            <a:avLst/>
          </a:prstGeom>
          <a:noFill/>
          <a:ln w="25400">
            <a:solidFill>
              <a:srgbClr val="339966"/>
            </a:solidFill>
            <a:prstDash val="dash"/>
            <a:round/>
            <a:headEnd type="none" w="sm" len="sm"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3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3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34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34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34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34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34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34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34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34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34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34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34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34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34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34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34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34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034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034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034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034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034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034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27" grpId="0" build="p" autoUpdateAnimBg="0"/>
      <p:bldP spid="103428" grpId="0" build="p" autoUpdateAnimBg="0"/>
      <p:bldP spid="103429" grpId="0" build="p" autoUpdateAnimBg="0"/>
    </p:bld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415BA-0ABE-4C55-9C21-B1CF2B17C815}" type="slidenum">
              <a:rPr lang="zh-CN" altLang="en-US" smtClean="0"/>
              <a:pPr>
                <a:defRPr/>
              </a:pPr>
              <a:t>157</a:t>
            </a:fld>
            <a:endParaRPr lang="en-US" altLang="zh-CN" smtClean="0"/>
          </a:p>
        </p:txBody>
      </p:sp>
      <p:sp>
        <p:nvSpPr>
          <p:cNvPr id="1914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smtClean="0"/>
              <a:t>3. </a:t>
            </a:r>
            <a:r>
              <a:rPr lang="zh-CN" altLang="en-US" smtClean="0"/>
              <a:t>串扫描指令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ct val="25000"/>
              </a:spcAft>
            </a:pPr>
            <a:r>
              <a:rPr lang="zh-CN" altLang="en-US" smtClean="0"/>
              <a:t>格式：</a:t>
            </a:r>
          </a:p>
          <a:p>
            <a:pPr>
              <a:buFont typeface="Wingdings" pitchFamily="2" charset="2"/>
              <a:buNone/>
            </a:pPr>
            <a:r>
              <a:rPr lang="zh-CN" altLang="en-US" smtClean="0"/>
              <a:t>    </a:t>
            </a:r>
            <a:r>
              <a:rPr lang="en-US" altLang="zh-CN" smtClean="0"/>
              <a:t>SCAS    OPRD</a:t>
            </a:r>
          </a:p>
          <a:p>
            <a:pPr>
              <a:buFont typeface="Wingdings" pitchFamily="2" charset="2"/>
              <a:buNone/>
            </a:pPr>
            <a:r>
              <a:rPr lang="en-US" altLang="zh-CN" smtClean="0"/>
              <a:t>    SCASB</a:t>
            </a:r>
          </a:p>
          <a:p>
            <a:pPr>
              <a:spcAft>
                <a:spcPct val="45000"/>
              </a:spcAft>
              <a:buFont typeface="Wingdings" pitchFamily="2" charset="2"/>
              <a:buNone/>
            </a:pPr>
            <a:r>
              <a:rPr lang="en-US" altLang="zh-CN" smtClean="0"/>
              <a:t>    SCASW</a:t>
            </a:r>
          </a:p>
          <a:p>
            <a:r>
              <a:rPr lang="zh-CN" altLang="en-US" smtClean="0">
                <a:solidFill>
                  <a:srgbClr val="FF0000"/>
                </a:solidFill>
              </a:rPr>
              <a:t>执行与</a:t>
            </a:r>
            <a:r>
              <a:rPr lang="en-US" altLang="zh-CN" smtClean="0">
                <a:solidFill>
                  <a:srgbClr val="FF0000"/>
                </a:solidFill>
              </a:rPr>
              <a:t>CMPS</a:t>
            </a:r>
            <a:r>
              <a:rPr lang="zh-CN" altLang="en-US" smtClean="0">
                <a:solidFill>
                  <a:srgbClr val="FF0000"/>
                </a:solidFill>
              </a:rPr>
              <a:t>指令相似的操作，只是这里的源</a:t>
            </a:r>
          </a:p>
          <a:p>
            <a:pPr>
              <a:buFont typeface="Wingdings" pitchFamily="2" charset="2"/>
              <a:buNone/>
            </a:pPr>
            <a:r>
              <a:rPr lang="zh-CN" altLang="en-US" smtClean="0">
                <a:solidFill>
                  <a:srgbClr val="FF0000"/>
                </a:solidFill>
              </a:rPr>
              <a:t>   操作数是</a:t>
            </a:r>
            <a:r>
              <a:rPr lang="en-US" altLang="zh-CN" smtClean="0">
                <a:solidFill>
                  <a:srgbClr val="FF0000"/>
                </a:solidFill>
              </a:rPr>
              <a:t>AX</a:t>
            </a:r>
            <a:r>
              <a:rPr lang="zh-CN" altLang="en-US" smtClean="0">
                <a:solidFill>
                  <a:srgbClr val="FF0000"/>
                </a:solidFill>
              </a:rPr>
              <a:t>或</a:t>
            </a:r>
            <a:r>
              <a:rPr lang="en-US" altLang="zh-CN" smtClean="0">
                <a:solidFill>
                  <a:srgbClr val="FF0000"/>
                </a:solidFill>
              </a:rPr>
              <a:t>AL</a:t>
            </a:r>
          </a:p>
        </p:txBody>
      </p:sp>
      <p:sp>
        <p:nvSpPr>
          <p:cNvPr id="104452" name="AutoShape 4"/>
          <p:cNvSpPr>
            <a:spLocks noChangeArrowheads="1"/>
          </p:cNvSpPr>
          <p:nvPr/>
        </p:nvSpPr>
        <p:spPr bwMode="auto">
          <a:xfrm>
            <a:off x="4787900" y="1773238"/>
            <a:ext cx="1295400" cy="838200"/>
          </a:xfrm>
          <a:prstGeom prst="wedgeRoundRectCallout">
            <a:avLst>
              <a:gd name="adj1" fmla="val -102574"/>
              <a:gd name="adj2" fmla="val 58144"/>
              <a:gd name="adj3" fmla="val 16667"/>
            </a:avLst>
          </a:prstGeom>
          <a:solidFill>
            <a:srgbClr val="FF6600"/>
          </a:solidFill>
          <a:ln w="25400" cap="sq">
            <a:solidFill>
              <a:srgbClr val="FF6600"/>
            </a:solidFill>
            <a:miter lim="800000"/>
            <a:headEnd type="none" w="sm" len="sm"/>
            <a:tailEnd type="none" w="lg" len="lg"/>
          </a:ln>
        </p:spPr>
        <p:txBody>
          <a:bodyPr/>
          <a:lstStyle/>
          <a:p>
            <a:r>
              <a:rPr lang="zh-CN" altLang="en-US" b="1">
                <a:solidFill>
                  <a:schemeClr val="bg1"/>
                </a:solidFill>
              </a:rPr>
              <a:t>目   标</a:t>
            </a:r>
          </a:p>
          <a:p>
            <a:r>
              <a:rPr lang="zh-CN" altLang="en-US" b="1">
                <a:solidFill>
                  <a:schemeClr val="bg1"/>
                </a:solidFill>
              </a:rPr>
              <a:t>操作数</a:t>
            </a: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04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04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44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44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3" dur="500"/>
                                        <p:tgtEl>
                                          <p:spTgt spid="104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104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104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6" dur="500"/>
                                        <p:tgtEl>
                                          <p:spTgt spid="104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2" grpId="0" animBg="1"/>
    </p:bld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73EB5B-6DC6-4850-8E67-352F8A3E6623}" type="slidenum">
              <a:rPr lang="zh-CN" altLang="en-US" smtClean="0"/>
              <a:pPr>
                <a:defRPr/>
              </a:pPr>
              <a:t>158</a:t>
            </a:fld>
            <a:endParaRPr lang="en-US" altLang="zh-CN" smtClean="0"/>
          </a:p>
        </p:txBody>
      </p:sp>
      <p:sp>
        <p:nvSpPr>
          <p:cNvPr id="1925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串扫描指令的应用</a:t>
            </a:r>
            <a:endParaRPr lang="en-US" altLang="zh-CN" smtClean="0"/>
          </a:p>
        </p:txBody>
      </p:sp>
      <p:sp>
        <p:nvSpPr>
          <p:cNvPr id="192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47813" y="1916113"/>
            <a:ext cx="6743700" cy="4752975"/>
          </a:xfrm>
        </p:spPr>
        <p:txBody>
          <a:bodyPr/>
          <a:lstStyle/>
          <a:p>
            <a:pPr>
              <a:lnSpc>
                <a:spcPct val="125000"/>
              </a:lnSpc>
            </a:pPr>
            <a:r>
              <a:rPr lang="zh-CN" altLang="en-US" sz="1200" smtClean="0"/>
              <a:t>常用于在指定存储区域中寻找某个关键字。</a:t>
            </a:r>
          </a:p>
          <a:p>
            <a:pPr>
              <a:lnSpc>
                <a:spcPct val="125000"/>
              </a:lnSpc>
            </a:pPr>
            <a:r>
              <a:rPr lang="en-US" altLang="zh-CN" sz="1200" smtClean="0"/>
              <a:t>MOV  DI,2000H</a:t>
            </a:r>
          </a:p>
          <a:p>
            <a:pPr>
              <a:lnSpc>
                <a:spcPct val="125000"/>
              </a:lnSpc>
            </a:pPr>
            <a:r>
              <a:rPr lang="en-US" altLang="zh-CN" sz="1200" smtClean="0"/>
              <a:t>MOV  BX,DI</a:t>
            </a:r>
          </a:p>
          <a:p>
            <a:pPr>
              <a:lnSpc>
                <a:spcPct val="125000"/>
              </a:lnSpc>
            </a:pPr>
            <a:r>
              <a:rPr lang="en-US" altLang="zh-CN" sz="1200" smtClean="0"/>
              <a:t>MOV  CX,0AH</a:t>
            </a:r>
          </a:p>
          <a:p>
            <a:pPr>
              <a:lnSpc>
                <a:spcPct val="125000"/>
              </a:lnSpc>
            </a:pPr>
            <a:r>
              <a:rPr lang="en-US" altLang="zh-CN" sz="1200" smtClean="0"/>
              <a:t>MOV  AL,’A’</a:t>
            </a:r>
          </a:p>
          <a:p>
            <a:pPr>
              <a:lnSpc>
                <a:spcPct val="125000"/>
              </a:lnSpc>
            </a:pPr>
            <a:r>
              <a:rPr lang="en-US" altLang="zh-CN" sz="1200" smtClean="0"/>
              <a:t>CLD</a:t>
            </a:r>
          </a:p>
          <a:p>
            <a:pPr>
              <a:lnSpc>
                <a:spcPct val="125000"/>
              </a:lnSpc>
            </a:pPr>
            <a:r>
              <a:rPr lang="en-US" altLang="zh-CN" sz="1200" smtClean="0"/>
              <a:t>REPNZ SCASB</a:t>
            </a:r>
          </a:p>
          <a:p>
            <a:pPr>
              <a:lnSpc>
                <a:spcPct val="125000"/>
              </a:lnSpc>
            </a:pPr>
            <a:r>
              <a:rPr lang="en-US" altLang="zh-CN" sz="1200" smtClean="0"/>
              <a:t>JZ FOUND</a:t>
            </a:r>
          </a:p>
          <a:p>
            <a:pPr>
              <a:lnSpc>
                <a:spcPct val="125000"/>
              </a:lnSpc>
            </a:pPr>
            <a:r>
              <a:rPr lang="en-US" altLang="zh-CN" sz="1200" smtClean="0"/>
              <a:t>MOV DI,0</a:t>
            </a:r>
          </a:p>
          <a:p>
            <a:pPr>
              <a:lnSpc>
                <a:spcPct val="125000"/>
              </a:lnSpc>
            </a:pPr>
            <a:r>
              <a:rPr lang="en-US" altLang="zh-CN" sz="1200" smtClean="0"/>
              <a:t>JMP DONE</a:t>
            </a:r>
          </a:p>
          <a:p>
            <a:pPr>
              <a:lnSpc>
                <a:spcPct val="125000"/>
              </a:lnSpc>
            </a:pPr>
            <a:r>
              <a:rPr lang="en-US" altLang="zh-CN" sz="1200" smtClean="0"/>
              <a:t>DEC DI</a:t>
            </a:r>
          </a:p>
          <a:p>
            <a:pPr>
              <a:lnSpc>
                <a:spcPct val="125000"/>
              </a:lnSpc>
            </a:pPr>
            <a:r>
              <a:rPr lang="en-US" altLang="zh-CN" sz="1200" smtClean="0"/>
              <a:t>MOV DATA2,DI</a:t>
            </a:r>
          </a:p>
          <a:p>
            <a:pPr>
              <a:lnSpc>
                <a:spcPct val="125000"/>
              </a:lnSpc>
            </a:pPr>
            <a:r>
              <a:rPr lang="en-US" altLang="zh-CN" sz="1200" smtClean="0"/>
              <a:t>INC DI</a:t>
            </a:r>
          </a:p>
          <a:p>
            <a:pPr>
              <a:lnSpc>
                <a:spcPct val="125000"/>
              </a:lnSpc>
            </a:pPr>
            <a:r>
              <a:rPr lang="en-US" altLang="zh-CN" sz="1200" smtClean="0"/>
              <a:t>SUB DI,BX</a:t>
            </a:r>
          </a:p>
          <a:p>
            <a:pPr>
              <a:lnSpc>
                <a:spcPct val="125000"/>
              </a:lnSpc>
            </a:pPr>
            <a:r>
              <a:rPr lang="en-US" altLang="zh-CN" sz="1200" smtClean="0"/>
              <a:t>MOV DATA1</a:t>
            </a:r>
            <a:r>
              <a:rPr lang="zh-CN" altLang="en-US" sz="1200" smtClean="0"/>
              <a:t>，</a:t>
            </a:r>
            <a:r>
              <a:rPr lang="en-US" altLang="zh-CN" sz="1200" smtClean="0"/>
              <a:t>DI</a:t>
            </a:r>
          </a:p>
        </p:txBody>
      </p:sp>
      <p:sp>
        <p:nvSpPr>
          <p:cNvPr id="151559" name="Text Box 7"/>
          <p:cNvSpPr txBox="1">
            <a:spLocks noChangeArrowheads="1"/>
          </p:cNvSpPr>
          <p:nvPr/>
        </p:nvSpPr>
        <p:spPr bwMode="auto">
          <a:xfrm>
            <a:off x="827088" y="4724400"/>
            <a:ext cx="936625" cy="2746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1200"/>
              <a:t>FOUND</a:t>
            </a:r>
            <a:r>
              <a:rPr lang="zh-CN" altLang="en-US" sz="1200"/>
              <a:t>：</a:t>
            </a:r>
          </a:p>
        </p:txBody>
      </p:sp>
      <p:sp>
        <p:nvSpPr>
          <p:cNvPr id="151560" name="Text Box 8"/>
          <p:cNvSpPr txBox="1">
            <a:spLocks noChangeArrowheads="1"/>
          </p:cNvSpPr>
          <p:nvPr/>
        </p:nvSpPr>
        <p:spPr bwMode="auto">
          <a:xfrm>
            <a:off x="827088" y="5805488"/>
            <a:ext cx="792162" cy="27463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1200"/>
              <a:t>DONE:</a:t>
            </a: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/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44EC6A-8BF5-43BE-8ABA-620895945136}" type="slidenum">
              <a:rPr lang="zh-CN" altLang="en-US" smtClean="0"/>
              <a:pPr>
                <a:defRPr/>
              </a:pPr>
              <a:t>159</a:t>
            </a:fld>
            <a:endParaRPr lang="en-US" altLang="zh-CN" smtClean="0"/>
          </a:p>
        </p:txBody>
      </p:sp>
      <p:sp>
        <p:nvSpPr>
          <p:cNvPr id="1935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串装入指令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5118100" cy="4364037"/>
          </a:xfrm>
        </p:spPr>
        <p:txBody>
          <a:bodyPr/>
          <a:lstStyle/>
          <a:p>
            <a:pPr>
              <a:spcAft>
                <a:spcPct val="30000"/>
              </a:spcAft>
            </a:pPr>
            <a:r>
              <a:rPr lang="zh-CN" altLang="en-US" smtClean="0"/>
              <a:t>格式：</a:t>
            </a:r>
          </a:p>
          <a:p>
            <a:pPr>
              <a:buFont typeface="Wingdings" pitchFamily="2" charset="2"/>
              <a:buNone/>
            </a:pPr>
            <a:r>
              <a:rPr lang="zh-CN" altLang="en-US" smtClean="0"/>
              <a:t>    </a:t>
            </a:r>
            <a:r>
              <a:rPr lang="en-US" altLang="zh-CN" smtClean="0"/>
              <a:t>LODS    OPRD</a:t>
            </a:r>
          </a:p>
          <a:p>
            <a:pPr>
              <a:buFont typeface="Wingdings" pitchFamily="2" charset="2"/>
              <a:buNone/>
            </a:pPr>
            <a:r>
              <a:rPr lang="en-US" altLang="zh-CN" smtClean="0"/>
              <a:t>    LODSB</a:t>
            </a:r>
          </a:p>
          <a:p>
            <a:pPr>
              <a:spcAft>
                <a:spcPct val="40000"/>
              </a:spcAft>
              <a:buFont typeface="Wingdings" pitchFamily="2" charset="2"/>
              <a:buNone/>
            </a:pPr>
            <a:r>
              <a:rPr lang="en-US" altLang="zh-CN" smtClean="0"/>
              <a:t>    LODSW</a:t>
            </a:r>
          </a:p>
          <a:p>
            <a:pPr>
              <a:spcBef>
                <a:spcPct val="45000"/>
              </a:spcBef>
            </a:pPr>
            <a:r>
              <a:rPr lang="zh-CN" altLang="en-US" smtClean="0"/>
              <a:t>操作：</a:t>
            </a:r>
          </a:p>
          <a:p>
            <a:pPr lvl="1">
              <a:spcBef>
                <a:spcPct val="45000"/>
              </a:spcBef>
            </a:pPr>
            <a:r>
              <a:rPr lang="zh-CN" altLang="en-US" smtClean="0">
                <a:latin typeface="宋体" pitchFamily="2" charset="-122"/>
              </a:rPr>
              <a:t>对字节：</a:t>
            </a:r>
            <a:endParaRPr lang="en-US" altLang="zh-CN" smtClean="0">
              <a:latin typeface="宋体" pitchFamily="2" charset="-122"/>
            </a:endParaRPr>
          </a:p>
          <a:p>
            <a:pPr lvl="1">
              <a:spcBef>
                <a:spcPct val="45000"/>
              </a:spcBef>
            </a:pPr>
            <a:r>
              <a:rPr lang="zh-CN" altLang="en-US" smtClean="0">
                <a:latin typeface="宋体" pitchFamily="2" charset="-122"/>
              </a:rPr>
              <a:t>对  字：</a:t>
            </a:r>
          </a:p>
        </p:txBody>
      </p:sp>
      <p:sp>
        <p:nvSpPr>
          <p:cNvPr id="106500" name="AutoShape 4"/>
          <p:cNvSpPr>
            <a:spLocks noChangeArrowheads="1"/>
          </p:cNvSpPr>
          <p:nvPr/>
        </p:nvSpPr>
        <p:spPr bwMode="auto">
          <a:xfrm>
            <a:off x="5219700" y="1844675"/>
            <a:ext cx="1676400" cy="609600"/>
          </a:xfrm>
          <a:prstGeom prst="wedgeRoundRectCallout">
            <a:avLst>
              <a:gd name="adj1" fmla="val -110796"/>
              <a:gd name="adj2" fmla="val 102606"/>
              <a:gd name="adj3" fmla="val 16667"/>
            </a:avLst>
          </a:prstGeom>
          <a:solidFill>
            <a:srgbClr val="FF6600"/>
          </a:solidFill>
          <a:ln w="25400" cap="sq">
            <a:solidFill>
              <a:srgbClr val="FF6600"/>
            </a:solidFill>
            <a:miter lim="800000"/>
            <a:headEnd type="none" w="sm" len="sm"/>
            <a:tailEnd type="none" w="lg" len="lg"/>
          </a:ln>
        </p:spPr>
        <p:txBody>
          <a:bodyPr/>
          <a:lstStyle/>
          <a:p>
            <a:r>
              <a:rPr lang="zh-CN" altLang="en-US" b="1">
                <a:solidFill>
                  <a:schemeClr val="bg1"/>
                </a:solidFill>
              </a:rPr>
              <a:t>源操作数</a:t>
            </a:r>
          </a:p>
        </p:txBody>
      </p:sp>
      <p:sp>
        <p:nvSpPr>
          <p:cNvPr id="106501" name="Line 5"/>
          <p:cNvSpPr>
            <a:spLocks noChangeShapeType="1"/>
          </p:cNvSpPr>
          <p:nvPr/>
        </p:nvSpPr>
        <p:spPr bwMode="auto">
          <a:xfrm flipH="1">
            <a:off x="3851275" y="5592763"/>
            <a:ext cx="45720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6502" name="Line 6"/>
          <p:cNvSpPr>
            <a:spLocks noChangeShapeType="1"/>
          </p:cNvSpPr>
          <p:nvPr/>
        </p:nvSpPr>
        <p:spPr bwMode="auto">
          <a:xfrm flipH="1">
            <a:off x="3851275" y="6165850"/>
            <a:ext cx="45720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6503" name="Text Box 7"/>
          <p:cNvSpPr txBox="1">
            <a:spLocks noChangeArrowheads="1"/>
          </p:cNvSpPr>
          <p:nvPr/>
        </p:nvSpPr>
        <p:spPr bwMode="auto">
          <a:xfrm>
            <a:off x="4384675" y="5348288"/>
            <a:ext cx="1727200" cy="457200"/>
          </a:xfrm>
          <a:prstGeom prst="rect">
            <a:avLst/>
          </a:prstGeom>
          <a:noFill/>
          <a:ln w="25400" cap="sq">
            <a:noFill/>
            <a:miter lim="800000"/>
            <a:headEnd type="none" w="sm" len="sm"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latin typeface="宋体" pitchFamily="2" charset="-122"/>
              </a:rPr>
              <a:t>[DS:SI]</a:t>
            </a:r>
            <a:endParaRPr lang="zh-CN" altLang="en-US" b="1">
              <a:latin typeface="宋体" pitchFamily="2" charset="-122"/>
            </a:endParaRPr>
          </a:p>
        </p:txBody>
      </p:sp>
      <p:sp>
        <p:nvSpPr>
          <p:cNvPr id="106504" name="Text Box 8"/>
          <p:cNvSpPr txBox="1">
            <a:spLocks noChangeArrowheads="1"/>
          </p:cNvSpPr>
          <p:nvPr/>
        </p:nvSpPr>
        <p:spPr bwMode="auto">
          <a:xfrm>
            <a:off x="4370388" y="5921375"/>
            <a:ext cx="1727200" cy="457200"/>
          </a:xfrm>
          <a:prstGeom prst="rect">
            <a:avLst/>
          </a:prstGeom>
          <a:noFill/>
          <a:ln w="25400" cap="sq">
            <a:noFill/>
            <a:miter lim="800000"/>
            <a:headEnd type="none" w="sm" len="sm"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latin typeface="宋体" pitchFamily="2" charset="-122"/>
              </a:rPr>
              <a:t>[DS:SI]</a:t>
            </a:r>
            <a:endParaRPr lang="zh-CN" altLang="en-US" b="1">
              <a:latin typeface="宋体" pitchFamily="2" charset="-122"/>
            </a:endParaRPr>
          </a:p>
        </p:txBody>
      </p:sp>
      <p:sp>
        <p:nvSpPr>
          <p:cNvPr id="106505" name="Text Box 9"/>
          <p:cNvSpPr txBox="1">
            <a:spLocks noChangeArrowheads="1"/>
          </p:cNvSpPr>
          <p:nvPr/>
        </p:nvSpPr>
        <p:spPr bwMode="auto">
          <a:xfrm>
            <a:off x="3348038" y="5300663"/>
            <a:ext cx="504825" cy="457200"/>
          </a:xfrm>
          <a:prstGeom prst="rect">
            <a:avLst/>
          </a:prstGeom>
          <a:noFill/>
          <a:ln w="25400" cap="sq">
            <a:noFill/>
            <a:miter lim="800000"/>
            <a:headEnd type="none" w="sm" len="sm"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宋体" pitchFamily="2" charset="-122"/>
              </a:rPr>
              <a:t>AL</a:t>
            </a:r>
            <a:endParaRPr lang="zh-CN" altLang="en-US" b="1">
              <a:solidFill>
                <a:schemeClr val="tx2"/>
              </a:solidFill>
              <a:latin typeface="宋体" pitchFamily="2" charset="-122"/>
            </a:endParaRPr>
          </a:p>
        </p:txBody>
      </p:sp>
      <p:sp>
        <p:nvSpPr>
          <p:cNvPr id="106506" name="Text Box 10"/>
          <p:cNvSpPr txBox="1">
            <a:spLocks noChangeArrowheads="1"/>
          </p:cNvSpPr>
          <p:nvPr/>
        </p:nvSpPr>
        <p:spPr bwMode="auto">
          <a:xfrm>
            <a:off x="3348038" y="5876925"/>
            <a:ext cx="576262" cy="457200"/>
          </a:xfrm>
          <a:prstGeom prst="rect">
            <a:avLst/>
          </a:prstGeom>
          <a:noFill/>
          <a:ln w="25400" cap="sq">
            <a:noFill/>
            <a:miter lim="800000"/>
            <a:headEnd type="none" w="sm" len="sm"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宋体" pitchFamily="2" charset="-122"/>
              </a:rPr>
              <a:t>AX</a:t>
            </a:r>
            <a:endParaRPr lang="zh-CN" altLang="en-US" b="1">
              <a:solidFill>
                <a:schemeClr val="tx2"/>
              </a:solidFill>
              <a:latin typeface="宋体" pitchFamily="2" charset="-122"/>
            </a:endParaRP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" dur="500"/>
                                        <p:tgtEl>
                                          <p:spTgt spid="106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65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65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4" dur="500"/>
                                        <p:tgtEl>
                                          <p:spTgt spid="106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8" dur="500"/>
                                        <p:tgtEl>
                                          <p:spTgt spid="106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3" dur="500"/>
                                        <p:tgtEl>
                                          <p:spTgt spid="106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8" dur="500"/>
                                        <p:tgtEl>
                                          <p:spTgt spid="106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106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6" dur="500"/>
                                        <p:tgtEl>
                                          <p:spTgt spid="106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500"/>
                            </p:stCondLst>
                            <p:childTnLst>
                              <p:par>
                                <p:cTn id="4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06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18" presetClass="entr" presetSubtype="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4" dur="500"/>
                                        <p:tgtEl>
                                          <p:spTgt spid="1064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000"/>
                            </p:stCondLst>
                            <p:childTnLst>
                              <p:par>
                                <p:cTn id="56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8" dur="500"/>
                                        <p:tgtEl>
                                          <p:spTgt spid="106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500"/>
                            </p:stCondLst>
                            <p:childTnLst>
                              <p:par>
                                <p:cTn id="60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2" dur="500"/>
                                        <p:tgtEl>
                                          <p:spTgt spid="106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000"/>
                            </p:stCondLst>
                            <p:childTnLst>
                              <p:par>
                                <p:cTn id="6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106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500" grpId="0" animBg="1"/>
      <p:bldP spid="106501" grpId="0" animBg="1"/>
      <p:bldP spid="106502" grpId="0" animBg="1"/>
      <p:bldP spid="106503" grpId="0"/>
      <p:bldP spid="106504" grpId="0"/>
      <p:bldP spid="106505" grpId="0"/>
      <p:bldP spid="10650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0CA937-5F58-42F0-9DEB-B4AB1C6BFC61}" type="slidenum">
              <a:rPr lang="zh-CN" altLang="en-US" smtClean="0"/>
              <a:pPr>
                <a:defRPr/>
              </a:pPr>
              <a:t>16</a:t>
            </a:fld>
            <a:endParaRPr lang="en-US" altLang="zh-CN" smtClean="0"/>
          </a:p>
        </p:txBody>
      </p:sp>
      <p:sp>
        <p:nvSpPr>
          <p:cNvPr id="1218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六、</a:t>
            </a:r>
            <a:r>
              <a:rPr lang="en-US" altLang="zh-CN" sz="4000" b="1" smtClean="0"/>
              <a:t>CISC</a:t>
            </a:r>
            <a:r>
              <a:rPr lang="zh-CN" altLang="en-US" smtClean="0"/>
              <a:t>和</a:t>
            </a:r>
            <a:r>
              <a:rPr lang="en-US" altLang="zh-CN" sz="4000" b="1" smtClean="0"/>
              <a:t>RISC</a:t>
            </a:r>
            <a:r>
              <a:rPr lang="zh-CN" altLang="en-US" smtClean="0"/>
              <a:t>指令系统</a:t>
            </a:r>
          </a:p>
        </p:txBody>
      </p:sp>
      <p:sp>
        <p:nvSpPr>
          <p:cNvPr id="301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9450" y="2017713"/>
            <a:ext cx="8140700" cy="4435475"/>
          </a:xfrm>
        </p:spPr>
        <p:txBody>
          <a:bodyPr/>
          <a:lstStyle/>
          <a:p>
            <a:pPr eaLnBrk="1" hangingPunct="1"/>
            <a:r>
              <a:rPr lang="en-US" altLang="zh-CN" smtClean="0"/>
              <a:t>CISC</a:t>
            </a:r>
            <a:r>
              <a:rPr lang="zh-CN" altLang="en-US" smtClean="0"/>
              <a:t>（</a:t>
            </a:r>
            <a:r>
              <a:rPr lang="en-US" altLang="zh-CN" smtClean="0"/>
              <a:t>complex instruction set computer</a:t>
            </a:r>
            <a:r>
              <a:rPr lang="zh-CN" altLang="en-US" smtClean="0"/>
              <a:t>）</a:t>
            </a:r>
          </a:p>
          <a:p>
            <a:pPr lvl="1" eaLnBrk="1" hangingPunct="1"/>
            <a:r>
              <a:rPr lang="zh-CN" altLang="en-US" smtClean="0"/>
              <a:t>指令的功能强，种类多，常用指令用硬件实现；</a:t>
            </a:r>
          </a:p>
          <a:p>
            <a:pPr lvl="1" eaLnBrk="1" hangingPunct="1"/>
            <a:r>
              <a:rPr lang="zh-CN" altLang="en-US" smtClean="0"/>
              <a:t>指令系统复杂，难使用。</a:t>
            </a:r>
          </a:p>
          <a:p>
            <a:pPr eaLnBrk="1" hangingPunct="1"/>
            <a:r>
              <a:rPr lang="en-US" altLang="zh-CN" smtClean="0"/>
              <a:t>RISC</a:t>
            </a:r>
            <a:r>
              <a:rPr lang="zh-CN" altLang="en-US" smtClean="0"/>
              <a:t>指令系统</a:t>
            </a:r>
          </a:p>
          <a:p>
            <a:pPr lvl="1" eaLnBrk="1" hangingPunct="1"/>
            <a:r>
              <a:rPr lang="zh-CN" altLang="en-US" smtClean="0"/>
              <a:t>指令功能较弱，种类少，格式简单；</a:t>
            </a:r>
          </a:p>
          <a:p>
            <a:pPr lvl="1" eaLnBrk="1" hangingPunct="1"/>
            <a:r>
              <a:rPr lang="zh-CN" altLang="en-US" smtClean="0"/>
              <a:t>多数指令在一个计算机周期内完成；</a:t>
            </a:r>
          </a:p>
          <a:p>
            <a:pPr lvl="1" eaLnBrk="1" hangingPunct="1"/>
            <a:r>
              <a:rPr lang="zh-CN" altLang="en-US" smtClean="0"/>
              <a:t>对存储器的结构和存取速度要求较高。</a:t>
            </a: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1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1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01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01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01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01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01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7F2F0E-B55F-425F-BB5F-1D9188222BBB}" type="slidenum">
              <a:rPr lang="zh-CN" altLang="en-US" smtClean="0"/>
              <a:pPr>
                <a:defRPr/>
              </a:pPr>
              <a:t>160</a:t>
            </a:fld>
            <a:endParaRPr lang="en-US" altLang="zh-CN" smtClean="0"/>
          </a:p>
        </p:txBody>
      </p:sp>
      <p:sp>
        <p:nvSpPr>
          <p:cNvPr id="1945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smtClean="0"/>
              <a:t>4. </a:t>
            </a:r>
            <a:r>
              <a:rPr lang="zh-CN" altLang="en-US" smtClean="0"/>
              <a:t>串装入指令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350125" cy="34290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mtClean="0"/>
              <a:t>用于将内存某个区域的数据串依次装入累加</a:t>
            </a:r>
          </a:p>
          <a:p>
            <a:pPr>
              <a:lnSpc>
                <a:spcPct val="120000"/>
              </a:lnSpc>
              <a:spcBef>
                <a:spcPct val="0"/>
              </a:spcBef>
              <a:spcAft>
                <a:spcPct val="40000"/>
              </a:spcAft>
              <a:buFont typeface="Wingdings" pitchFamily="2" charset="2"/>
              <a:buNone/>
            </a:pPr>
            <a:r>
              <a:rPr lang="zh-CN" altLang="en-US" smtClean="0"/>
              <a:t>   器，以便显示或输出到接口。</a:t>
            </a:r>
          </a:p>
          <a:p>
            <a:pPr>
              <a:lnSpc>
                <a:spcPct val="120000"/>
              </a:lnSpc>
            </a:pPr>
            <a:r>
              <a:rPr lang="en-US" altLang="zh-CN" smtClean="0"/>
              <a:t>LODS</a:t>
            </a:r>
            <a:r>
              <a:rPr lang="zh-CN" altLang="en-US" smtClean="0"/>
              <a:t>指令一般不加重复前缀。</a:t>
            </a: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07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500"/>
                                        <p:tgtEl>
                                          <p:spTgt spid="107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107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串装入指令例</a:t>
            </a:r>
            <a:endParaRPr lang="en-US" altLang="zh-CN" smtClean="0"/>
          </a:p>
        </p:txBody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000" smtClean="0"/>
              <a:t>             LEA  SI, MEM</a:t>
            </a:r>
          </a:p>
          <a:p>
            <a:pPr>
              <a:lnSpc>
                <a:spcPct val="90000"/>
              </a:lnSpc>
            </a:pPr>
            <a:r>
              <a:rPr lang="en-US" altLang="zh-CN" sz="2000" smtClean="0"/>
              <a:t>             MOV CX,10</a:t>
            </a:r>
          </a:p>
          <a:p>
            <a:pPr>
              <a:lnSpc>
                <a:spcPct val="90000"/>
              </a:lnSpc>
            </a:pPr>
            <a:r>
              <a:rPr lang="en-US" altLang="zh-CN" sz="2000" smtClean="0"/>
              <a:t>             CLD</a:t>
            </a:r>
          </a:p>
          <a:p>
            <a:pPr>
              <a:lnSpc>
                <a:spcPct val="90000"/>
              </a:lnSpc>
            </a:pPr>
            <a:r>
              <a:rPr lang="en-US" altLang="zh-CN" sz="2000" smtClean="0"/>
              <a:t>             MOV  AH,02H</a:t>
            </a:r>
          </a:p>
          <a:p>
            <a:pPr>
              <a:lnSpc>
                <a:spcPct val="90000"/>
              </a:lnSpc>
            </a:pPr>
            <a:r>
              <a:rPr lang="en-US" altLang="zh-CN" sz="2000" smtClean="0"/>
              <a:t>NEXT:  LODSB</a:t>
            </a:r>
          </a:p>
          <a:p>
            <a:pPr>
              <a:lnSpc>
                <a:spcPct val="90000"/>
              </a:lnSpc>
            </a:pPr>
            <a:r>
              <a:rPr lang="en-US" altLang="zh-CN" sz="2000" smtClean="0"/>
              <a:t>            ADD  AL,30H</a:t>
            </a:r>
          </a:p>
          <a:p>
            <a:pPr>
              <a:lnSpc>
                <a:spcPct val="90000"/>
              </a:lnSpc>
            </a:pPr>
            <a:r>
              <a:rPr lang="en-US" altLang="zh-CN" sz="2000" smtClean="0"/>
              <a:t>            MOV  DL,AL</a:t>
            </a:r>
          </a:p>
          <a:p>
            <a:pPr>
              <a:lnSpc>
                <a:spcPct val="90000"/>
              </a:lnSpc>
            </a:pPr>
            <a:r>
              <a:rPr lang="en-US" altLang="zh-CN" sz="2000" smtClean="0"/>
              <a:t>            INT   21H</a:t>
            </a:r>
          </a:p>
          <a:p>
            <a:pPr>
              <a:lnSpc>
                <a:spcPct val="90000"/>
              </a:lnSpc>
            </a:pPr>
            <a:r>
              <a:rPr lang="en-US" altLang="zh-CN" sz="2000" smtClean="0"/>
              <a:t>            DEC  CX</a:t>
            </a:r>
          </a:p>
          <a:p>
            <a:pPr>
              <a:lnSpc>
                <a:spcPct val="90000"/>
              </a:lnSpc>
            </a:pPr>
            <a:r>
              <a:rPr lang="en-US" altLang="zh-CN" sz="2000" smtClean="0"/>
              <a:t>            JNZ   NEXT</a:t>
            </a:r>
          </a:p>
          <a:p>
            <a:pPr>
              <a:lnSpc>
                <a:spcPct val="90000"/>
              </a:lnSpc>
            </a:pPr>
            <a:r>
              <a:rPr lang="en-US" altLang="zh-CN" sz="2000" smtClean="0"/>
              <a:t>            HLT  </a:t>
            </a:r>
          </a:p>
          <a:p>
            <a:pPr>
              <a:lnSpc>
                <a:spcPct val="90000"/>
              </a:lnSpc>
            </a:pPr>
            <a:endParaRPr lang="en-US" altLang="zh-CN" sz="2000" smtClean="0"/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/>
      </p:par>
    </p:tn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446BA3-3452-475D-8CF3-AC90F8F75351}" type="slidenum">
              <a:rPr lang="zh-CN" altLang="en-US" smtClean="0"/>
              <a:pPr>
                <a:defRPr/>
              </a:pPr>
              <a:t>162</a:t>
            </a:fld>
            <a:endParaRPr lang="en-US" altLang="zh-CN" smtClean="0"/>
          </a:p>
        </p:txBody>
      </p:sp>
      <p:sp>
        <p:nvSpPr>
          <p:cNvPr id="196611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smtClean="0"/>
              <a:t>5. </a:t>
            </a:r>
            <a:r>
              <a:rPr lang="zh-CN" altLang="en-US" smtClean="0"/>
              <a:t>串存储指令</a:t>
            </a:r>
          </a:p>
        </p:txBody>
      </p:sp>
      <p:sp>
        <p:nvSpPr>
          <p:cNvPr id="10854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3894137" cy="4114800"/>
          </a:xfrm>
        </p:spPr>
        <p:txBody>
          <a:bodyPr/>
          <a:lstStyle/>
          <a:p>
            <a:r>
              <a:rPr lang="zh-CN" altLang="en-US" smtClean="0"/>
              <a:t>格式：</a:t>
            </a:r>
          </a:p>
          <a:p>
            <a:pPr>
              <a:buFont typeface="Wingdings" pitchFamily="2" charset="2"/>
              <a:buNone/>
            </a:pPr>
            <a:r>
              <a:rPr lang="zh-CN" altLang="en-US" smtClean="0"/>
              <a:t>    </a:t>
            </a:r>
            <a:r>
              <a:rPr lang="en-US" altLang="zh-CN" smtClean="0"/>
              <a:t>STOS    OPRD</a:t>
            </a:r>
          </a:p>
          <a:p>
            <a:pPr>
              <a:buFont typeface="Wingdings" pitchFamily="2" charset="2"/>
              <a:buNone/>
            </a:pPr>
            <a:r>
              <a:rPr lang="en-US" altLang="zh-CN" smtClean="0"/>
              <a:t>    STOSB</a:t>
            </a:r>
          </a:p>
          <a:p>
            <a:pPr>
              <a:spcAft>
                <a:spcPct val="35000"/>
              </a:spcAft>
              <a:buFont typeface="Wingdings" pitchFamily="2" charset="2"/>
              <a:buNone/>
            </a:pPr>
            <a:r>
              <a:rPr lang="en-US" altLang="zh-CN" smtClean="0"/>
              <a:t>    STOSW</a:t>
            </a:r>
          </a:p>
          <a:p>
            <a:r>
              <a:rPr lang="zh-CN" altLang="en-US" smtClean="0"/>
              <a:t>操作：</a:t>
            </a:r>
          </a:p>
          <a:p>
            <a:pPr lvl="1"/>
            <a:r>
              <a:rPr lang="zh-CN" altLang="en-US" smtClean="0">
                <a:latin typeface="宋体" pitchFamily="2" charset="-122"/>
              </a:rPr>
              <a:t>对字节：  </a:t>
            </a:r>
            <a:r>
              <a:rPr lang="en-US" altLang="zh-CN" smtClean="0">
                <a:latin typeface="宋体" pitchFamily="2" charset="-122"/>
              </a:rPr>
              <a:t>AL</a:t>
            </a:r>
          </a:p>
          <a:p>
            <a:pPr lvl="1"/>
            <a:r>
              <a:rPr lang="zh-CN" altLang="en-US" smtClean="0">
                <a:latin typeface="宋体" pitchFamily="2" charset="-122"/>
              </a:rPr>
              <a:t>对  字：  </a:t>
            </a:r>
            <a:r>
              <a:rPr lang="en-US" altLang="zh-CN" smtClean="0">
                <a:latin typeface="宋体" pitchFamily="2" charset="-122"/>
              </a:rPr>
              <a:t>AX</a:t>
            </a:r>
            <a:endParaRPr lang="zh-CN" altLang="en-US" smtClean="0">
              <a:latin typeface="宋体" pitchFamily="2" charset="-122"/>
            </a:endParaRPr>
          </a:p>
        </p:txBody>
      </p:sp>
      <p:sp>
        <p:nvSpPr>
          <p:cNvPr id="108549" name="AutoShape 1029"/>
          <p:cNvSpPr>
            <a:spLocks noChangeArrowheads="1"/>
          </p:cNvSpPr>
          <p:nvPr/>
        </p:nvSpPr>
        <p:spPr bwMode="auto">
          <a:xfrm>
            <a:off x="4787900" y="1700213"/>
            <a:ext cx="1600200" cy="1295400"/>
          </a:xfrm>
          <a:prstGeom prst="wedgeEllipseCallout">
            <a:avLst>
              <a:gd name="adj1" fmla="val -85019"/>
              <a:gd name="adj2" fmla="val 29532"/>
            </a:avLst>
          </a:prstGeom>
          <a:solidFill>
            <a:srgbClr val="FF6600"/>
          </a:solidFill>
          <a:ln w="25400" cap="sq">
            <a:solidFill>
              <a:srgbClr val="FF6600"/>
            </a:solidFill>
            <a:miter lim="800000"/>
            <a:headEnd type="none" w="sm" len="sm"/>
            <a:tailEnd type="none" w="lg" len="lg"/>
          </a:ln>
        </p:spPr>
        <p:txBody>
          <a:bodyPr/>
          <a:lstStyle/>
          <a:p>
            <a:r>
              <a:rPr lang="zh-CN" altLang="en-US" b="1">
                <a:solidFill>
                  <a:schemeClr val="bg1"/>
                </a:solidFill>
              </a:rPr>
              <a:t>目   标</a:t>
            </a:r>
          </a:p>
          <a:p>
            <a:r>
              <a:rPr lang="zh-CN" altLang="en-US" b="1">
                <a:solidFill>
                  <a:schemeClr val="bg1"/>
                </a:solidFill>
              </a:rPr>
              <a:t>操作数</a:t>
            </a:r>
          </a:p>
        </p:txBody>
      </p:sp>
      <p:sp>
        <p:nvSpPr>
          <p:cNvPr id="108550" name="Line 1030"/>
          <p:cNvSpPr>
            <a:spLocks noChangeShapeType="1"/>
          </p:cNvSpPr>
          <p:nvPr/>
        </p:nvSpPr>
        <p:spPr bwMode="auto">
          <a:xfrm>
            <a:off x="4000500" y="5214938"/>
            <a:ext cx="457200" cy="0"/>
          </a:xfrm>
          <a:prstGeom prst="line">
            <a:avLst/>
          </a:prstGeom>
          <a:noFill/>
          <a:ln w="25400" cap="sq">
            <a:solidFill>
              <a:srgbClr val="339966"/>
            </a:solidFill>
            <a:round/>
            <a:headEnd type="none" w="sm" len="sm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8551" name="Line 1031"/>
          <p:cNvSpPr>
            <a:spLocks noChangeShapeType="1"/>
          </p:cNvSpPr>
          <p:nvPr/>
        </p:nvSpPr>
        <p:spPr bwMode="auto">
          <a:xfrm>
            <a:off x="4014788" y="5734050"/>
            <a:ext cx="457200" cy="0"/>
          </a:xfrm>
          <a:prstGeom prst="line">
            <a:avLst/>
          </a:prstGeom>
          <a:noFill/>
          <a:ln w="25400" cap="sq">
            <a:solidFill>
              <a:srgbClr val="339966"/>
            </a:solidFill>
            <a:round/>
            <a:headEnd type="none" w="sm" len="sm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8552" name="Text Box 1032"/>
          <p:cNvSpPr txBox="1">
            <a:spLocks noChangeArrowheads="1"/>
          </p:cNvSpPr>
          <p:nvPr/>
        </p:nvSpPr>
        <p:spPr bwMode="auto">
          <a:xfrm>
            <a:off x="4500563" y="4983163"/>
            <a:ext cx="2016125" cy="457200"/>
          </a:xfrm>
          <a:prstGeom prst="rect">
            <a:avLst/>
          </a:prstGeom>
          <a:noFill/>
          <a:ln w="25400" cap="sq">
            <a:noFill/>
            <a:miter lim="800000"/>
            <a:headEnd type="none" w="sm" len="sm"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/>
              <a:t>[ES:DI]</a:t>
            </a:r>
            <a:endParaRPr lang="zh-CN" altLang="en-US" b="1"/>
          </a:p>
        </p:txBody>
      </p:sp>
      <p:sp>
        <p:nvSpPr>
          <p:cNvPr id="108553" name="Text Box 1033"/>
          <p:cNvSpPr txBox="1">
            <a:spLocks noChangeArrowheads="1"/>
          </p:cNvSpPr>
          <p:nvPr/>
        </p:nvSpPr>
        <p:spPr bwMode="auto">
          <a:xfrm>
            <a:off x="4500563" y="5492750"/>
            <a:ext cx="2016125" cy="457200"/>
          </a:xfrm>
          <a:prstGeom prst="rect">
            <a:avLst/>
          </a:prstGeom>
          <a:noFill/>
          <a:ln w="25400" cap="sq">
            <a:noFill/>
            <a:miter lim="800000"/>
            <a:headEnd type="none" w="sm" len="sm"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/>
              <a:t>[ES:DI]</a:t>
            </a:r>
            <a:endParaRPr lang="zh-CN" altLang="en-US" b="1"/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8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8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8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" dur="500"/>
                                        <p:tgtEl>
                                          <p:spTgt spid="108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8" dur="500"/>
                                        <p:tgtEl>
                                          <p:spTgt spid="108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08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85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85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3" dur="500"/>
                                        <p:tgtEl>
                                          <p:spTgt spid="108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8" dur="500"/>
                                        <p:tgtEl>
                                          <p:spTgt spid="108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108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6" dur="500"/>
                                        <p:tgtEl>
                                          <p:spTgt spid="108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1" dur="500"/>
                                        <p:tgtEl>
                                          <p:spTgt spid="1085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5" dur="500"/>
                                        <p:tgtEl>
                                          <p:spTgt spid="108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9" dur="500"/>
                                        <p:tgtEl>
                                          <p:spTgt spid="108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49" grpId="0" animBg="1"/>
      <p:bldP spid="108550" grpId="0" animBg="1"/>
      <p:bldP spid="108551" grpId="0" animBg="1"/>
      <p:bldP spid="108552" grpId="0"/>
      <p:bldP spid="108553" grpId="0"/>
    </p:bld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ECD6F3-61BC-4B67-9363-792596FBFBB4}" type="slidenum">
              <a:rPr lang="zh-CN" altLang="en-US" smtClean="0"/>
              <a:pPr>
                <a:defRPr/>
              </a:pPr>
              <a:t>163</a:t>
            </a:fld>
            <a:endParaRPr lang="en-US" altLang="zh-CN" smtClean="0"/>
          </a:p>
        </p:txBody>
      </p:sp>
      <p:sp>
        <p:nvSpPr>
          <p:cNvPr id="1976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串存储指令的应用</a:t>
            </a:r>
          </a:p>
        </p:txBody>
      </p:sp>
      <p:sp>
        <p:nvSpPr>
          <p:cNvPr id="333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2060575"/>
            <a:ext cx="7704137" cy="4114800"/>
          </a:xfrm>
        </p:spPr>
        <p:txBody>
          <a:bodyPr/>
          <a:lstStyle/>
          <a:p>
            <a:r>
              <a:rPr lang="zh-CN" altLang="en-US" smtClean="0"/>
              <a:t>常用于将内存某个区域置同样的值</a:t>
            </a:r>
          </a:p>
          <a:p>
            <a:r>
              <a:rPr lang="zh-CN" altLang="en-US" smtClean="0"/>
              <a:t>此时：</a:t>
            </a:r>
          </a:p>
          <a:p>
            <a:pPr lvl="1"/>
            <a:r>
              <a:rPr lang="zh-CN" altLang="en-US" smtClean="0"/>
              <a:t>将待送存的数据放入</a:t>
            </a:r>
            <a:r>
              <a:rPr lang="en-US" altLang="zh-CN" smtClean="0"/>
              <a:t>AL</a:t>
            </a:r>
            <a:r>
              <a:rPr lang="zh-CN" altLang="en-US" smtClean="0"/>
              <a:t>（字节数）或</a:t>
            </a:r>
            <a:r>
              <a:rPr lang="en-US" altLang="zh-CN" smtClean="0"/>
              <a:t>AX</a:t>
            </a:r>
            <a:r>
              <a:rPr lang="zh-CN" altLang="en-US" smtClean="0"/>
              <a:t>（字数据）；</a:t>
            </a:r>
          </a:p>
          <a:p>
            <a:pPr lvl="1"/>
            <a:r>
              <a:rPr lang="zh-CN" altLang="en-US" smtClean="0"/>
              <a:t>确定操作方向（增地址</a:t>
            </a:r>
            <a:r>
              <a:rPr lang="en-US" altLang="zh-CN" smtClean="0"/>
              <a:t>/</a:t>
            </a:r>
            <a:r>
              <a:rPr lang="zh-CN" altLang="en-US" smtClean="0"/>
              <a:t>减地址）和区域大小（串长度值）；</a:t>
            </a:r>
          </a:p>
          <a:p>
            <a:pPr lvl="1"/>
            <a:r>
              <a:rPr lang="zh-CN" altLang="en-US" smtClean="0"/>
              <a:t>使用串存储指令</a:t>
            </a:r>
            <a:r>
              <a:rPr lang="en-US" altLang="zh-CN" smtClean="0"/>
              <a:t>+</a:t>
            </a:r>
            <a:r>
              <a:rPr lang="zh-CN" altLang="en-US" smtClean="0"/>
              <a:t>无条件重复前缀，实现数据传送。</a:t>
            </a: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33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333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333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500"/>
                                        <p:tgtEl>
                                          <p:spTgt spid="333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" dur="500"/>
                                        <p:tgtEl>
                                          <p:spTgt spid="333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44DC3E-DA56-4CCA-BD90-902F661F0974}" type="slidenum">
              <a:rPr lang="zh-CN" altLang="en-US" smtClean="0"/>
              <a:pPr>
                <a:defRPr/>
              </a:pPr>
              <a:t>164</a:t>
            </a:fld>
            <a:endParaRPr lang="en-US" altLang="zh-CN" smtClean="0"/>
          </a:p>
        </p:txBody>
      </p:sp>
      <p:sp>
        <p:nvSpPr>
          <p:cNvPr id="198659" name="Rectangle 2050"/>
          <p:cNvSpPr>
            <a:spLocks noGrp="1" noChangeArrowheads="1"/>
          </p:cNvSpPr>
          <p:nvPr>
            <p:ph type="title"/>
          </p:nvPr>
        </p:nvSpPr>
        <p:spPr>
          <a:xfrm>
            <a:off x="1042988" y="862013"/>
            <a:ext cx="7056437" cy="838200"/>
          </a:xfrm>
        </p:spPr>
        <p:txBody>
          <a:bodyPr/>
          <a:lstStyle/>
          <a:p>
            <a:r>
              <a:rPr lang="zh-CN" altLang="en-US" smtClean="0"/>
              <a:t>串存储指令例     </a:t>
            </a:r>
            <a:r>
              <a:rPr lang="zh-CN" altLang="en-US" sz="2400" smtClean="0">
                <a:solidFill>
                  <a:schemeClr val="tx1"/>
                </a:solidFill>
              </a:rPr>
              <a:t>内存某个区域清零</a:t>
            </a:r>
            <a:endParaRPr lang="en-US" altLang="zh-CN" sz="2400" smtClean="0">
              <a:solidFill>
                <a:schemeClr val="tx1"/>
              </a:solidFill>
            </a:endParaRPr>
          </a:p>
        </p:txBody>
      </p:sp>
      <p:sp>
        <p:nvSpPr>
          <p:cNvPr id="109571" name="Rectangle 2051"/>
          <p:cNvSpPr>
            <a:spLocks noGrp="1" noChangeArrowheads="1"/>
          </p:cNvSpPr>
          <p:nvPr>
            <p:ph type="body" idx="1"/>
          </p:nvPr>
        </p:nvSpPr>
        <p:spPr>
          <a:xfrm>
            <a:off x="1187450" y="1989138"/>
            <a:ext cx="3600450" cy="1152525"/>
          </a:xfrm>
        </p:spPr>
        <p:txBody>
          <a:bodyPr/>
          <a:lstStyle/>
          <a:p>
            <a:pPr>
              <a:spcBef>
                <a:spcPct val="5000"/>
              </a:spcBef>
            </a:pPr>
            <a:r>
              <a:rPr lang="zh-CN" altLang="en-US" smtClean="0"/>
              <a:t>将内存某单元清零</a:t>
            </a:r>
          </a:p>
          <a:p>
            <a:pPr>
              <a:spcBef>
                <a:spcPct val="5000"/>
              </a:spcBef>
            </a:pPr>
            <a:r>
              <a:rPr lang="zh-CN" altLang="en-US" smtClean="0"/>
              <a:t>设计思想：    </a:t>
            </a:r>
          </a:p>
        </p:txBody>
      </p:sp>
      <p:sp>
        <p:nvSpPr>
          <p:cNvPr id="109574" name="Rectangle 2054"/>
          <p:cNvSpPr>
            <a:spLocks noChangeArrowheads="1"/>
          </p:cNvSpPr>
          <p:nvPr/>
        </p:nvSpPr>
        <p:spPr bwMode="auto">
          <a:xfrm>
            <a:off x="1295400" y="3362325"/>
            <a:ext cx="3124200" cy="533400"/>
          </a:xfrm>
          <a:prstGeom prst="rect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9575" name="Text Box 2055"/>
          <p:cNvSpPr txBox="1">
            <a:spLocks noChangeArrowheads="1"/>
          </p:cNvSpPr>
          <p:nvPr/>
        </p:nvSpPr>
        <p:spPr bwMode="auto">
          <a:xfrm>
            <a:off x="1295400" y="3438525"/>
            <a:ext cx="3238500" cy="457200"/>
          </a:xfrm>
          <a:prstGeom prst="rect">
            <a:avLst/>
          </a:prstGeom>
          <a:noFill/>
          <a:ln w="25400" cap="sq">
            <a:noFill/>
            <a:miter lim="800000"/>
            <a:headEnd type="none" w="sm" len="sm"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bg1"/>
                </a:solidFill>
              </a:rPr>
              <a:t>区域首地址送</a:t>
            </a:r>
            <a:r>
              <a:rPr lang="en-US" altLang="zh-CN" b="1">
                <a:solidFill>
                  <a:schemeClr val="bg1"/>
                </a:solidFill>
              </a:rPr>
              <a:t>ES：DI</a:t>
            </a:r>
          </a:p>
        </p:txBody>
      </p:sp>
      <p:sp>
        <p:nvSpPr>
          <p:cNvPr id="109576" name="Rectangle 2056"/>
          <p:cNvSpPr>
            <a:spLocks noChangeArrowheads="1"/>
          </p:cNvSpPr>
          <p:nvPr/>
        </p:nvSpPr>
        <p:spPr bwMode="auto">
          <a:xfrm>
            <a:off x="1295400" y="4505325"/>
            <a:ext cx="3124200" cy="533400"/>
          </a:xfrm>
          <a:prstGeom prst="rect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9577" name="Text Box 2057"/>
          <p:cNvSpPr txBox="1">
            <a:spLocks noChangeArrowheads="1"/>
          </p:cNvSpPr>
          <p:nvPr/>
        </p:nvSpPr>
        <p:spPr bwMode="auto">
          <a:xfrm>
            <a:off x="1838325" y="4581525"/>
            <a:ext cx="2047875" cy="457200"/>
          </a:xfrm>
          <a:prstGeom prst="rect">
            <a:avLst/>
          </a:prstGeom>
          <a:noFill/>
          <a:ln w="25400" cap="sq">
            <a:noFill/>
            <a:miter lim="800000"/>
            <a:headEnd type="none" w="sm" len="sm"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bg1"/>
                </a:solidFill>
              </a:rPr>
              <a:t>串长度送</a:t>
            </a:r>
            <a:r>
              <a:rPr lang="en-US" altLang="zh-CN" b="1">
                <a:solidFill>
                  <a:schemeClr val="bg1"/>
                </a:solidFill>
              </a:rPr>
              <a:t>CX</a:t>
            </a:r>
          </a:p>
        </p:txBody>
      </p:sp>
      <p:sp>
        <p:nvSpPr>
          <p:cNvPr id="109578" name="Rectangle 2058"/>
          <p:cNvSpPr>
            <a:spLocks noChangeArrowheads="1"/>
          </p:cNvSpPr>
          <p:nvPr/>
        </p:nvSpPr>
        <p:spPr bwMode="auto">
          <a:xfrm>
            <a:off x="1295400" y="5648325"/>
            <a:ext cx="3124200" cy="533400"/>
          </a:xfrm>
          <a:prstGeom prst="rect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9579" name="Text Box 2059"/>
          <p:cNvSpPr txBox="1">
            <a:spLocks noChangeArrowheads="1"/>
          </p:cNvSpPr>
          <p:nvPr/>
        </p:nvSpPr>
        <p:spPr bwMode="auto">
          <a:xfrm>
            <a:off x="1838325" y="5724525"/>
            <a:ext cx="2352675" cy="457200"/>
          </a:xfrm>
          <a:prstGeom prst="rect">
            <a:avLst/>
          </a:prstGeom>
          <a:noFill/>
          <a:ln w="25400" cap="sq">
            <a:noFill/>
            <a:miter lim="800000"/>
            <a:headEnd type="none" w="sm" len="sm"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bg1"/>
                </a:solidFill>
              </a:rPr>
              <a:t>置方向标志</a:t>
            </a:r>
            <a:r>
              <a:rPr lang="en-US" altLang="zh-CN" b="1">
                <a:solidFill>
                  <a:schemeClr val="bg1"/>
                </a:solidFill>
              </a:rPr>
              <a:t>DF</a:t>
            </a:r>
          </a:p>
        </p:txBody>
      </p:sp>
      <p:sp>
        <p:nvSpPr>
          <p:cNvPr id="109580" name="Rectangle 2060"/>
          <p:cNvSpPr>
            <a:spLocks noChangeArrowheads="1"/>
          </p:cNvSpPr>
          <p:nvPr/>
        </p:nvSpPr>
        <p:spPr bwMode="auto">
          <a:xfrm>
            <a:off x="5881688" y="3438525"/>
            <a:ext cx="2438400" cy="533400"/>
          </a:xfrm>
          <a:prstGeom prst="rect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9581" name="Text Box 2061"/>
          <p:cNvSpPr txBox="1">
            <a:spLocks noChangeArrowheads="1"/>
          </p:cNvSpPr>
          <p:nvPr/>
        </p:nvSpPr>
        <p:spPr bwMode="auto">
          <a:xfrm>
            <a:off x="6086475" y="3514725"/>
            <a:ext cx="2047875" cy="457200"/>
          </a:xfrm>
          <a:prstGeom prst="rect">
            <a:avLst/>
          </a:prstGeom>
          <a:noFill/>
          <a:ln w="25400" cap="sq">
            <a:noFill/>
            <a:miter lim="800000"/>
            <a:headEnd type="none" w="sm" len="sm"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bg1"/>
                </a:solidFill>
              </a:rPr>
              <a:t>0送累加器</a:t>
            </a:r>
            <a:r>
              <a:rPr lang="en-US" altLang="zh-CN" b="1">
                <a:solidFill>
                  <a:schemeClr val="bg1"/>
                </a:solidFill>
              </a:rPr>
              <a:t>AL</a:t>
            </a:r>
          </a:p>
        </p:txBody>
      </p:sp>
      <p:sp>
        <p:nvSpPr>
          <p:cNvPr id="109582" name="Rectangle 2062"/>
          <p:cNvSpPr>
            <a:spLocks noChangeArrowheads="1"/>
          </p:cNvSpPr>
          <p:nvPr/>
        </p:nvSpPr>
        <p:spPr bwMode="auto">
          <a:xfrm>
            <a:off x="5881688" y="4614863"/>
            <a:ext cx="2438400" cy="533400"/>
          </a:xfrm>
          <a:prstGeom prst="rect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9583" name="Text Box 2063"/>
          <p:cNvSpPr txBox="1">
            <a:spLocks noChangeArrowheads="1"/>
          </p:cNvSpPr>
          <p:nvPr/>
        </p:nvSpPr>
        <p:spPr bwMode="auto">
          <a:xfrm>
            <a:off x="5991225" y="4643438"/>
            <a:ext cx="2362200" cy="457200"/>
          </a:xfrm>
          <a:prstGeom prst="rect">
            <a:avLst/>
          </a:prstGeom>
          <a:noFill/>
          <a:ln w="25400" cap="sq">
            <a:noFill/>
            <a:miter lim="800000"/>
            <a:headEnd type="none" w="sm" len="sm"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bg1"/>
                </a:solidFill>
              </a:rPr>
              <a:t>执行串送存指令</a:t>
            </a:r>
          </a:p>
        </p:txBody>
      </p:sp>
      <p:sp>
        <p:nvSpPr>
          <p:cNvPr id="109584" name="Line 2064"/>
          <p:cNvSpPr>
            <a:spLocks noChangeShapeType="1"/>
          </p:cNvSpPr>
          <p:nvPr/>
        </p:nvSpPr>
        <p:spPr bwMode="auto">
          <a:xfrm>
            <a:off x="2862263" y="3895725"/>
            <a:ext cx="0" cy="60960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9585" name="Line 2065"/>
          <p:cNvSpPr>
            <a:spLocks noChangeShapeType="1"/>
          </p:cNvSpPr>
          <p:nvPr/>
        </p:nvSpPr>
        <p:spPr bwMode="auto">
          <a:xfrm>
            <a:off x="2867025" y="5038725"/>
            <a:ext cx="0" cy="60960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9586" name="Line 2066"/>
          <p:cNvSpPr>
            <a:spLocks noChangeShapeType="1"/>
          </p:cNvSpPr>
          <p:nvPr/>
        </p:nvSpPr>
        <p:spPr bwMode="auto">
          <a:xfrm>
            <a:off x="7086600" y="2828925"/>
            <a:ext cx="0" cy="60960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9587" name="Line 2067"/>
          <p:cNvSpPr>
            <a:spLocks noChangeShapeType="1"/>
          </p:cNvSpPr>
          <p:nvPr/>
        </p:nvSpPr>
        <p:spPr bwMode="auto">
          <a:xfrm>
            <a:off x="7086600" y="3986213"/>
            <a:ext cx="0" cy="60960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9588" name="Line 2068"/>
          <p:cNvSpPr>
            <a:spLocks noChangeShapeType="1"/>
          </p:cNvSpPr>
          <p:nvPr/>
        </p:nvSpPr>
        <p:spPr bwMode="auto">
          <a:xfrm>
            <a:off x="2862263" y="6196013"/>
            <a:ext cx="0" cy="38100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9589" name="Line 2069"/>
          <p:cNvSpPr>
            <a:spLocks noChangeShapeType="1"/>
          </p:cNvSpPr>
          <p:nvPr/>
        </p:nvSpPr>
        <p:spPr bwMode="auto">
          <a:xfrm>
            <a:off x="2852738" y="6562725"/>
            <a:ext cx="2238375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9590" name="Line 2070"/>
          <p:cNvSpPr>
            <a:spLocks noChangeShapeType="1"/>
          </p:cNvSpPr>
          <p:nvPr/>
        </p:nvSpPr>
        <p:spPr bwMode="auto">
          <a:xfrm flipV="1">
            <a:off x="5105400" y="2828925"/>
            <a:ext cx="0" cy="373380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9591" name="Line 2071"/>
          <p:cNvSpPr>
            <a:spLocks noChangeShapeType="1"/>
          </p:cNvSpPr>
          <p:nvPr/>
        </p:nvSpPr>
        <p:spPr bwMode="auto">
          <a:xfrm>
            <a:off x="5105400" y="2828925"/>
            <a:ext cx="198120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8679" name="Line 2072"/>
          <p:cNvSpPr>
            <a:spLocks noChangeShapeType="1"/>
          </p:cNvSpPr>
          <p:nvPr/>
        </p:nvSpPr>
        <p:spPr bwMode="auto">
          <a:xfrm>
            <a:off x="4533900" y="1484313"/>
            <a:ext cx="6858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09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09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09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0" dur="500"/>
                                        <p:tgtEl>
                                          <p:spTgt spid="109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4" dur="500"/>
                                        <p:tgtEl>
                                          <p:spTgt spid="109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9" dur="500"/>
                                        <p:tgtEl>
                                          <p:spTgt spid="109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109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6" dur="500"/>
                                        <p:tgtEl>
                                          <p:spTgt spid="109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1" dur="500"/>
                                        <p:tgtEl>
                                          <p:spTgt spid="109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4" dur="500"/>
                                        <p:tgtEl>
                                          <p:spTgt spid="109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8" dur="500"/>
                                        <p:tgtEl>
                                          <p:spTgt spid="109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2" dur="500"/>
                                        <p:tgtEl>
                                          <p:spTgt spid="109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500"/>
                            </p:stCondLst>
                            <p:childTnLst>
                              <p:par>
                                <p:cTn id="54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6" dur="1000"/>
                                        <p:tgtEl>
                                          <p:spTgt spid="109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500"/>
                            </p:stCondLst>
                            <p:childTnLst>
                              <p:par>
                                <p:cTn id="58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0" dur="500"/>
                                        <p:tgtEl>
                                          <p:spTgt spid="109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000"/>
                            </p:stCondLst>
                            <p:childTnLst>
                              <p:par>
                                <p:cTn id="62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4" dur="500"/>
                                        <p:tgtEl>
                                          <p:spTgt spid="109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9" dur="500"/>
                                        <p:tgtEl>
                                          <p:spTgt spid="109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2" dur="500"/>
                                        <p:tgtEl>
                                          <p:spTgt spid="109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6" dur="500"/>
                                        <p:tgtEl>
                                          <p:spTgt spid="109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1" dur="500"/>
                                        <p:tgtEl>
                                          <p:spTgt spid="109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4" dur="500"/>
                                        <p:tgtEl>
                                          <p:spTgt spid="109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71" grpId="0" build="p"/>
      <p:bldP spid="109574" grpId="0" animBg="1"/>
      <p:bldP spid="109575" grpId="0"/>
      <p:bldP spid="109576" grpId="0" animBg="1"/>
      <p:bldP spid="109577" grpId="0"/>
      <p:bldP spid="109578" grpId="0" animBg="1"/>
      <p:bldP spid="109579" grpId="0"/>
      <p:bldP spid="109580" grpId="0" animBg="1"/>
      <p:bldP spid="109581" grpId="0"/>
      <p:bldP spid="109582" grpId="0" animBg="1"/>
      <p:bldP spid="109583" grpId="0"/>
      <p:bldP spid="109584" grpId="0" animBg="1"/>
      <p:bldP spid="109585" grpId="0" animBg="1"/>
      <p:bldP spid="109586" grpId="0" animBg="1"/>
      <p:bldP spid="109587" grpId="0" animBg="1"/>
      <p:bldP spid="109588" grpId="0" animBg="1"/>
      <p:bldP spid="109589" grpId="0" animBg="1"/>
      <p:bldP spid="109590" grpId="0" animBg="1"/>
      <p:bldP spid="109591" grpId="0" animBg="1"/>
    </p:bld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串存储指令例</a:t>
            </a:r>
          </a:p>
        </p:txBody>
      </p:sp>
      <p:sp>
        <p:nvSpPr>
          <p:cNvPr id="199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smtClean="0"/>
              <a:t>MOV  AX,6000H</a:t>
            </a:r>
          </a:p>
          <a:p>
            <a:r>
              <a:rPr lang="en-US" altLang="zh-CN" sz="2400" smtClean="0"/>
              <a:t>MOV  ES,AX</a:t>
            </a:r>
          </a:p>
          <a:p>
            <a:r>
              <a:rPr lang="en-US" altLang="zh-CN" sz="2400" smtClean="0"/>
              <a:t>MOV  DI,1200H</a:t>
            </a:r>
          </a:p>
          <a:p>
            <a:r>
              <a:rPr lang="en-US" altLang="zh-CN" sz="2400" smtClean="0"/>
              <a:t>MOV  CX,100</a:t>
            </a:r>
          </a:p>
          <a:p>
            <a:r>
              <a:rPr lang="en-US" altLang="zh-CN" sz="2400" smtClean="0"/>
              <a:t>CLD</a:t>
            </a:r>
          </a:p>
          <a:p>
            <a:r>
              <a:rPr lang="en-US" altLang="zh-CN" sz="2400" smtClean="0"/>
              <a:t>MOV  AX,0</a:t>
            </a:r>
          </a:p>
          <a:p>
            <a:r>
              <a:rPr lang="en-US" altLang="zh-CN" sz="2400" smtClean="0"/>
              <a:t>REP  STOSW</a:t>
            </a:r>
          </a:p>
          <a:p>
            <a:r>
              <a:rPr lang="en-US" altLang="zh-CN" sz="2400" smtClean="0"/>
              <a:t>HLT</a:t>
            </a:r>
          </a:p>
        </p:txBody>
      </p:sp>
    </p:spTree>
  </p:cSld>
  <p:clrMapOvr>
    <a:masterClrMapping/>
  </p:clrMapOvr>
  <p:transition spd="slow">
    <p:zoom/>
  </p:transition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1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CB099E-BB1A-43DA-AA7C-8A3DFB1ECC75}" type="slidenum">
              <a:rPr lang="zh-CN" altLang="en-US" smtClean="0"/>
              <a:pPr>
                <a:defRPr/>
              </a:pPr>
              <a:t>166</a:t>
            </a:fld>
            <a:endParaRPr lang="en-US" altLang="zh-CN" smtClean="0"/>
          </a:p>
        </p:txBody>
      </p:sp>
      <p:sp>
        <p:nvSpPr>
          <p:cNvPr id="200707" name="Rectangle 4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253288" cy="1462088"/>
          </a:xfrm>
        </p:spPr>
        <p:txBody>
          <a:bodyPr/>
          <a:lstStyle/>
          <a:p>
            <a:pPr algn="ctr" eaLnBrk="1" hangingPunct="1"/>
            <a:r>
              <a:rPr lang="zh-CN" altLang="en-US" sz="5400" smtClean="0"/>
              <a:t>程序控制指令</a:t>
            </a:r>
          </a:p>
        </p:txBody>
      </p:sp>
      <p:sp>
        <p:nvSpPr>
          <p:cNvPr id="32154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268538" y="3429000"/>
            <a:ext cx="4751387" cy="2592388"/>
          </a:xfrm>
        </p:spPr>
        <p:txBody>
          <a:bodyPr/>
          <a:lstStyle/>
          <a:p>
            <a:pPr marL="1428750" indent="-350838" algn="l" eaLnBrk="1" hangingPunct="1">
              <a:lnSpc>
                <a:spcPct val="120000"/>
              </a:lnSpc>
              <a:buFont typeface="Wingdings" pitchFamily="2" charset="2"/>
              <a:buChar char="n"/>
            </a:pPr>
            <a:r>
              <a:rPr lang="zh-CN" altLang="en-US" smtClean="0"/>
              <a:t>转移指令</a:t>
            </a:r>
          </a:p>
          <a:p>
            <a:pPr marL="1428750" indent="-350838" algn="l" eaLnBrk="1" hangingPunct="1">
              <a:lnSpc>
                <a:spcPct val="120000"/>
              </a:lnSpc>
              <a:buFont typeface="Wingdings" pitchFamily="2" charset="2"/>
              <a:buChar char="n"/>
            </a:pPr>
            <a:r>
              <a:rPr lang="zh-CN" altLang="en-US" smtClean="0"/>
              <a:t>循环控制</a:t>
            </a:r>
          </a:p>
          <a:p>
            <a:pPr marL="1428750" indent="-350838" algn="l" eaLnBrk="1" hangingPunct="1">
              <a:lnSpc>
                <a:spcPct val="120000"/>
              </a:lnSpc>
              <a:buFont typeface="Wingdings" pitchFamily="2" charset="2"/>
              <a:buChar char="n"/>
            </a:pPr>
            <a:r>
              <a:rPr lang="zh-CN" altLang="en-US" smtClean="0"/>
              <a:t>过程调用</a:t>
            </a:r>
          </a:p>
          <a:p>
            <a:pPr marL="1428750" indent="-350838" algn="l" eaLnBrk="1" hangingPunct="1">
              <a:lnSpc>
                <a:spcPct val="120000"/>
              </a:lnSpc>
              <a:buFont typeface="Wingdings" pitchFamily="2" charset="2"/>
              <a:buChar char="n"/>
            </a:pPr>
            <a:r>
              <a:rPr lang="zh-CN" altLang="en-US" smtClean="0"/>
              <a:t>中断控制</a:t>
            </a: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15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215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215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215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1541" grpId="0" build="p"/>
    </p:bld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53B0D1A-6331-4AAA-B5D9-7A4731ACFA10}" type="slidenum">
              <a:rPr lang="zh-CN" altLang="en-US" smtClean="0"/>
              <a:pPr>
                <a:defRPr/>
              </a:pPr>
              <a:t>167</a:t>
            </a:fld>
            <a:endParaRPr lang="en-US" altLang="zh-CN" smtClean="0"/>
          </a:p>
        </p:txBody>
      </p:sp>
      <p:sp>
        <p:nvSpPr>
          <p:cNvPr id="2017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程序的执行方向</a:t>
            </a:r>
          </a:p>
        </p:txBody>
      </p:sp>
      <p:sp>
        <p:nvSpPr>
          <p:cNvPr id="348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2988" y="2060575"/>
            <a:ext cx="7772400" cy="4114800"/>
          </a:xfrm>
        </p:spPr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zh-CN" altLang="en-US" smtClean="0"/>
              <a:t>程序控制类指令的本质是：</a:t>
            </a:r>
          </a:p>
          <a:p>
            <a:pPr lvl="1" eaLnBrk="1" hangingPunct="1">
              <a:lnSpc>
                <a:spcPct val="100000"/>
              </a:lnSpc>
            </a:pPr>
            <a:r>
              <a:rPr lang="zh-CN" altLang="en-US" smtClean="0"/>
              <a:t>控制程序的执行方向</a:t>
            </a:r>
          </a:p>
          <a:p>
            <a:pPr eaLnBrk="1" hangingPunct="1">
              <a:lnSpc>
                <a:spcPct val="100000"/>
              </a:lnSpc>
              <a:spcBef>
                <a:spcPct val="30000"/>
              </a:spcBef>
            </a:pPr>
            <a:r>
              <a:rPr lang="zh-CN" altLang="en-US" smtClean="0"/>
              <a:t>决定程序执行方向的因素：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zh-CN" smtClean="0"/>
              <a:t>CS</a:t>
            </a:r>
            <a:r>
              <a:rPr lang="zh-CN" altLang="en-US" smtClean="0"/>
              <a:t>，</a:t>
            </a:r>
            <a:r>
              <a:rPr lang="en-US" altLang="zh-CN" smtClean="0"/>
              <a:t>IP</a:t>
            </a:r>
          </a:p>
          <a:p>
            <a:pPr eaLnBrk="1" hangingPunct="1">
              <a:lnSpc>
                <a:spcPct val="100000"/>
              </a:lnSpc>
              <a:spcBef>
                <a:spcPct val="35000"/>
              </a:spcBef>
            </a:pPr>
            <a:r>
              <a:rPr lang="zh-CN" altLang="en-US" smtClean="0"/>
              <a:t>控制程序执行方向的方法：</a:t>
            </a:r>
          </a:p>
          <a:p>
            <a:pPr lvl="1" eaLnBrk="1" hangingPunct="1">
              <a:lnSpc>
                <a:spcPct val="100000"/>
              </a:lnSpc>
              <a:spcBef>
                <a:spcPct val="35000"/>
              </a:spcBef>
            </a:pPr>
            <a:r>
              <a:rPr lang="zh-CN" altLang="en-US" smtClean="0"/>
              <a:t>修改</a:t>
            </a:r>
            <a:r>
              <a:rPr lang="en-US" altLang="zh-CN" smtClean="0"/>
              <a:t>CS </a:t>
            </a:r>
            <a:r>
              <a:rPr lang="zh-CN" altLang="en-US" smtClean="0"/>
              <a:t>和</a:t>
            </a:r>
            <a:r>
              <a:rPr lang="en-US" altLang="zh-CN" smtClean="0"/>
              <a:t>IP </a:t>
            </a:r>
            <a:r>
              <a:rPr lang="zh-CN" altLang="en-US" smtClean="0"/>
              <a:t>，则程序转向另一个代码段执行；</a:t>
            </a:r>
          </a:p>
          <a:p>
            <a:pPr lvl="1" eaLnBrk="1" hangingPunct="1">
              <a:lnSpc>
                <a:spcPct val="100000"/>
              </a:lnSpc>
            </a:pPr>
            <a:r>
              <a:rPr lang="zh-CN" altLang="en-US" smtClean="0"/>
              <a:t>仅修改</a:t>
            </a:r>
            <a:r>
              <a:rPr lang="en-US" altLang="zh-CN" smtClean="0"/>
              <a:t>IP</a:t>
            </a:r>
            <a:r>
              <a:rPr lang="zh-CN" altLang="en-US" smtClean="0"/>
              <a:t>，则程序将改变当前的执行顺序，转向本代码段内其它某处执行。</a:t>
            </a: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8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48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48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48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48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48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481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6497A0-3CE0-471E-9A80-2248D5E9F925}" type="slidenum">
              <a:rPr lang="zh-CN" altLang="en-US" smtClean="0"/>
              <a:pPr>
                <a:defRPr/>
              </a:pPr>
              <a:t>168</a:t>
            </a:fld>
            <a:endParaRPr lang="en-US" altLang="zh-CN" smtClean="0"/>
          </a:p>
        </p:txBody>
      </p:sp>
      <p:sp>
        <p:nvSpPr>
          <p:cNvPr id="202755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一、转移指令</a:t>
            </a:r>
          </a:p>
        </p:txBody>
      </p:sp>
      <p:sp>
        <p:nvSpPr>
          <p:cNvPr id="11161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692275" y="3429000"/>
            <a:ext cx="6934200" cy="2578100"/>
          </a:xfrm>
        </p:spPr>
        <p:txBody>
          <a:bodyPr/>
          <a:lstStyle/>
          <a:p>
            <a:pPr eaLnBrk="1" hangingPunct="1">
              <a:spcAft>
                <a:spcPct val="20000"/>
              </a:spcAft>
              <a:buFont typeface="Wingdings" pitchFamily="2" charset="2"/>
              <a:buNone/>
            </a:pPr>
            <a:r>
              <a:rPr lang="zh-CN" altLang="en-US" smtClean="0"/>
              <a:t>无条件</a:t>
            </a:r>
            <a:r>
              <a:rPr lang="zh-CN" altLang="en-US" smtClean="0">
                <a:latin typeface="Times New Roman" pitchFamily="18" charset="0"/>
              </a:rPr>
              <a:t>转移指令</a:t>
            </a:r>
          </a:p>
          <a:p>
            <a:pPr eaLnBrk="1" hangingPunct="1">
              <a:spcAft>
                <a:spcPct val="50000"/>
              </a:spcAft>
              <a:buFont typeface="Wingdings" pitchFamily="2" charset="2"/>
              <a:buNone/>
            </a:pPr>
            <a:r>
              <a:rPr lang="zh-CN" altLang="en-US" smtClean="0">
                <a:latin typeface="Times New Roman" pitchFamily="18" charset="0"/>
              </a:rPr>
              <a:t>       </a:t>
            </a:r>
            <a:r>
              <a:rPr lang="zh-CN" altLang="en-US" sz="2400" smtClean="0">
                <a:solidFill>
                  <a:schemeClr val="tx1"/>
                </a:solidFill>
                <a:latin typeface="Times New Roman" pitchFamily="18" charset="0"/>
              </a:rPr>
              <a:t>无条件转移到目标地址，执行新的指令</a:t>
            </a:r>
          </a:p>
          <a:p>
            <a:pPr eaLnBrk="1" hangingPunct="1">
              <a:spcAft>
                <a:spcPct val="20000"/>
              </a:spcAft>
              <a:buFont typeface="Wingdings" pitchFamily="2" charset="2"/>
              <a:buNone/>
            </a:pPr>
            <a:r>
              <a:rPr lang="zh-CN" altLang="en-US" smtClean="0">
                <a:latin typeface="Times New Roman" pitchFamily="18" charset="0"/>
              </a:rPr>
              <a:t>有条件转移指令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mtClean="0">
                <a:latin typeface="Times New Roman" pitchFamily="18" charset="0"/>
              </a:rPr>
              <a:t>       </a:t>
            </a:r>
            <a:r>
              <a:rPr lang="zh-CN" altLang="en-US" sz="2400" smtClean="0">
                <a:solidFill>
                  <a:schemeClr val="tx1"/>
                </a:solidFill>
                <a:latin typeface="Times New Roman" pitchFamily="18" charset="0"/>
              </a:rPr>
              <a:t>在具备一定条件的情况下转移到目标地址</a:t>
            </a:r>
          </a:p>
        </p:txBody>
      </p:sp>
      <p:sp>
        <p:nvSpPr>
          <p:cNvPr id="111623" name="AutoShape 1031"/>
          <p:cNvSpPr>
            <a:spLocks/>
          </p:cNvSpPr>
          <p:nvPr/>
        </p:nvSpPr>
        <p:spPr bwMode="auto">
          <a:xfrm>
            <a:off x="1331913" y="3860800"/>
            <a:ext cx="287337" cy="1223963"/>
          </a:xfrm>
          <a:prstGeom prst="leftBrace">
            <a:avLst>
              <a:gd name="adj1" fmla="val 35497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1625" name="Text Box 1033"/>
          <p:cNvSpPr txBox="1">
            <a:spLocks noChangeArrowheads="1"/>
          </p:cNvSpPr>
          <p:nvPr/>
        </p:nvSpPr>
        <p:spPr bwMode="auto">
          <a:xfrm>
            <a:off x="1042988" y="1989138"/>
            <a:ext cx="7632700" cy="1160462"/>
          </a:xfrm>
          <a:prstGeom prst="rect">
            <a:avLst/>
          </a:prstGeom>
          <a:noFill/>
          <a:ln w="25400" cap="sq">
            <a:noFill/>
            <a:miter lim="800000"/>
            <a:headEnd type="none" w="sm" len="sm"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chemeClr val="tx2"/>
                </a:solidFill>
              </a:rPr>
              <a:t>通过修改指令的</a:t>
            </a:r>
            <a:r>
              <a:rPr lang="zh-CN" altLang="en-US" sz="2800" b="1" u="sng">
                <a:solidFill>
                  <a:srgbClr val="FF0000"/>
                </a:solidFill>
              </a:rPr>
              <a:t>偏移地址</a:t>
            </a:r>
            <a:r>
              <a:rPr lang="zh-CN" altLang="en-US" sz="2800" b="1">
                <a:solidFill>
                  <a:schemeClr val="tx2"/>
                </a:solidFill>
              </a:rPr>
              <a:t>或</a:t>
            </a:r>
            <a:r>
              <a:rPr lang="zh-CN" altLang="en-US" sz="2800" b="1" u="sng">
                <a:solidFill>
                  <a:srgbClr val="FF0000"/>
                </a:solidFill>
              </a:rPr>
              <a:t>段地址及偏移地址</a:t>
            </a:r>
          </a:p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chemeClr val="tx2"/>
                </a:solidFill>
              </a:rPr>
              <a:t>实现程序的转移</a:t>
            </a: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16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16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1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1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11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11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11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23" grpId="0" animBg="1"/>
    </p:bld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967EAE-DE45-4E36-B4C6-09480B9D18AE}" type="slidenum">
              <a:rPr lang="zh-CN" altLang="en-US" smtClean="0"/>
              <a:pPr>
                <a:defRPr/>
              </a:pPr>
              <a:t>169</a:t>
            </a:fld>
            <a:endParaRPr lang="en-US" altLang="zh-CN" smtClean="0"/>
          </a:p>
        </p:txBody>
      </p:sp>
      <p:sp>
        <p:nvSpPr>
          <p:cNvPr id="2037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b="1" smtClean="0"/>
              <a:t>1. </a:t>
            </a:r>
            <a:r>
              <a:rPr lang="zh-CN" altLang="en-US" smtClean="0"/>
              <a:t>无条件转移指令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71638" y="2100263"/>
            <a:ext cx="5205412" cy="1473200"/>
          </a:xfrm>
        </p:spPr>
        <p:txBody>
          <a:bodyPr/>
          <a:lstStyle/>
          <a:p>
            <a:pPr eaLnBrk="1" hangingPunct="1"/>
            <a:r>
              <a:rPr lang="zh-CN" altLang="en-US" smtClean="0"/>
              <a:t>格式：</a:t>
            </a:r>
          </a:p>
          <a:p>
            <a:pPr eaLnBrk="1" hangingPunct="1">
              <a:spcBef>
                <a:spcPct val="50000"/>
              </a:spcBef>
              <a:spcAft>
                <a:spcPct val="10000"/>
              </a:spcAft>
              <a:buFont typeface="Wingdings" pitchFamily="2" charset="2"/>
              <a:buNone/>
            </a:pPr>
            <a:r>
              <a:rPr lang="zh-CN" altLang="en-US" smtClean="0">
                <a:latin typeface="Times New Roman" pitchFamily="18" charset="0"/>
              </a:rPr>
              <a:t>          </a:t>
            </a:r>
            <a:r>
              <a:rPr lang="en-US" altLang="zh-CN" smtClean="0">
                <a:latin typeface="Times New Roman" pitchFamily="18" charset="0"/>
              </a:rPr>
              <a:t>JMP  OPRD</a:t>
            </a:r>
          </a:p>
        </p:txBody>
      </p:sp>
      <p:sp>
        <p:nvSpPr>
          <p:cNvPr id="119813" name="Text Box 5"/>
          <p:cNvSpPr txBox="1">
            <a:spLocks noChangeArrowheads="1"/>
          </p:cNvSpPr>
          <p:nvPr/>
        </p:nvSpPr>
        <p:spPr bwMode="auto">
          <a:xfrm>
            <a:off x="3154363" y="3646488"/>
            <a:ext cx="1676400" cy="457200"/>
          </a:xfrm>
          <a:prstGeom prst="rect">
            <a:avLst/>
          </a:prstGeom>
          <a:noFill/>
          <a:ln w="25400" cap="sq">
            <a:noFill/>
            <a:miter lim="800000"/>
            <a:headEnd type="none" w="sm" len="sm"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/>
              <a:t>目标地址</a:t>
            </a:r>
          </a:p>
        </p:txBody>
      </p:sp>
      <p:sp>
        <p:nvSpPr>
          <p:cNvPr id="119814" name="Text Box 6"/>
          <p:cNvSpPr txBox="1">
            <a:spLocks noChangeArrowheads="1"/>
          </p:cNvSpPr>
          <p:nvPr/>
        </p:nvSpPr>
        <p:spPr bwMode="auto">
          <a:xfrm>
            <a:off x="1654175" y="4724400"/>
            <a:ext cx="1981200" cy="822325"/>
          </a:xfrm>
          <a:prstGeom prst="rect">
            <a:avLst/>
          </a:prstGeom>
          <a:noFill/>
          <a:ln w="25400" cap="sq">
            <a:noFill/>
            <a:miter lim="800000"/>
            <a:headEnd type="none" w="sm" len="sm"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/>
              <a:t>与</a:t>
            </a:r>
            <a:r>
              <a:rPr lang="en-US" altLang="zh-CN" b="1"/>
              <a:t>JMP</a:t>
            </a:r>
            <a:r>
              <a:rPr lang="zh-CN" altLang="en-US" b="1"/>
              <a:t>在同一代码段</a:t>
            </a:r>
          </a:p>
        </p:txBody>
      </p:sp>
      <p:sp>
        <p:nvSpPr>
          <p:cNvPr id="119815" name="Text Box 7"/>
          <p:cNvSpPr txBox="1">
            <a:spLocks noChangeArrowheads="1"/>
          </p:cNvSpPr>
          <p:nvPr/>
        </p:nvSpPr>
        <p:spPr bwMode="auto">
          <a:xfrm>
            <a:off x="4140200" y="4724400"/>
            <a:ext cx="2133600" cy="822325"/>
          </a:xfrm>
          <a:prstGeom prst="rect">
            <a:avLst/>
          </a:prstGeom>
          <a:noFill/>
          <a:ln w="25400" cap="sq">
            <a:noFill/>
            <a:miter lim="800000"/>
            <a:headEnd type="none" w="sm" len="sm"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/>
              <a:t>与</a:t>
            </a:r>
            <a:r>
              <a:rPr lang="en-US" altLang="zh-CN" b="1"/>
              <a:t>JMP</a:t>
            </a:r>
            <a:r>
              <a:rPr lang="zh-CN" altLang="en-US" b="1"/>
              <a:t>不在同一代码段</a:t>
            </a:r>
          </a:p>
        </p:txBody>
      </p:sp>
      <p:sp>
        <p:nvSpPr>
          <p:cNvPr id="119816" name="Line 8"/>
          <p:cNvSpPr>
            <a:spLocks noChangeShapeType="1"/>
          </p:cNvSpPr>
          <p:nvPr/>
        </p:nvSpPr>
        <p:spPr bwMode="auto">
          <a:xfrm flipH="1">
            <a:off x="2843213" y="4149725"/>
            <a:ext cx="576262" cy="503238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9817" name="Line 9"/>
          <p:cNvSpPr>
            <a:spLocks noChangeShapeType="1"/>
          </p:cNvSpPr>
          <p:nvPr/>
        </p:nvSpPr>
        <p:spPr bwMode="auto">
          <a:xfrm>
            <a:off x="4140200" y="4149725"/>
            <a:ext cx="647700" cy="574675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9818" name="Text Box 10"/>
          <p:cNvSpPr txBox="1">
            <a:spLocks noChangeArrowheads="1"/>
          </p:cNvSpPr>
          <p:nvPr/>
        </p:nvSpPr>
        <p:spPr bwMode="auto">
          <a:xfrm>
            <a:off x="1284288" y="5934075"/>
            <a:ext cx="6096000" cy="519113"/>
          </a:xfrm>
          <a:prstGeom prst="rect">
            <a:avLst/>
          </a:prstGeom>
          <a:noFill/>
          <a:ln w="25400" cap="sq">
            <a:noFill/>
            <a:miter lim="800000"/>
            <a:headEnd type="none" w="sm" len="sm"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u="sng">
                <a:solidFill>
                  <a:srgbClr val="FF0000"/>
                </a:solidFill>
              </a:rPr>
              <a:t>原则上可实现在整个内存空间的转移</a:t>
            </a:r>
          </a:p>
        </p:txBody>
      </p:sp>
      <p:sp>
        <p:nvSpPr>
          <p:cNvPr id="119819" name="Line 11"/>
          <p:cNvSpPr>
            <a:spLocks noChangeShapeType="1"/>
          </p:cNvSpPr>
          <p:nvPr/>
        </p:nvSpPr>
        <p:spPr bwMode="auto">
          <a:xfrm>
            <a:off x="3924300" y="3309938"/>
            <a:ext cx="0" cy="360362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9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9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19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9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5" dur="500"/>
                                        <p:tgtEl>
                                          <p:spTgt spid="119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3" presetClass="entr" presetSubtype="1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19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4" dur="500"/>
                                        <p:tgtEl>
                                          <p:spTgt spid="119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3" presetClass="entr" presetSubtype="1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19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98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98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13" grpId="0"/>
      <p:bldP spid="119814" grpId="0"/>
      <p:bldP spid="119815" grpId="0"/>
      <p:bldP spid="119816" grpId="0" animBg="1"/>
      <p:bldP spid="119817" grpId="0" animBg="1"/>
      <p:bldP spid="119818" grpId="0"/>
      <p:bldP spid="11981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1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C45587-319B-4A95-899E-6675AF4CC3CA}" type="slidenum">
              <a:rPr lang="zh-CN" altLang="en-US" smtClean="0"/>
              <a:pPr>
                <a:defRPr/>
              </a:pPr>
              <a:t>17</a:t>
            </a:fld>
            <a:endParaRPr lang="en-US" altLang="zh-CN" smtClean="0"/>
          </a:p>
        </p:txBody>
      </p:sp>
      <p:sp>
        <p:nvSpPr>
          <p:cNvPr id="122883" name="Rectangle 4"/>
          <p:cNvSpPr>
            <a:spLocks noGrp="1" noChangeArrowheads="1"/>
          </p:cNvSpPr>
          <p:nvPr>
            <p:ph type="ctrTitle"/>
          </p:nvPr>
        </p:nvSpPr>
        <p:spPr>
          <a:xfrm>
            <a:off x="971550" y="1700213"/>
            <a:ext cx="6913563" cy="1462087"/>
          </a:xfrm>
        </p:spPr>
        <p:txBody>
          <a:bodyPr/>
          <a:lstStyle/>
          <a:p>
            <a:pPr algn="ctr" eaLnBrk="1" hangingPunct="1"/>
            <a:r>
              <a:rPr lang="zh-CN" altLang="en-US" sz="4800" b="1" smtClean="0"/>
              <a:t>§3.2</a:t>
            </a:r>
            <a:r>
              <a:rPr lang="zh-CN" altLang="en-US" smtClean="0">
                <a:latin typeface="隶书" pitchFamily="49" charset="-122"/>
              </a:rPr>
              <a:t> </a:t>
            </a:r>
            <a:r>
              <a:rPr lang="zh-CN" altLang="en-US" sz="5400" smtClean="0">
                <a:latin typeface="华文行楷" pitchFamily="2" charset="-122"/>
                <a:ea typeface="华文行楷" pitchFamily="2" charset="-122"/>
              </a:rPr>
              <a:t>寻址方式</a:t>
            </a: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/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39D999-4451-49C2-8ED0-A66B4EEB5717}" type="slidenum">
              <a:rPr lang="zh-CN" altLang="en-US" smtClean="0"/>
              <a:pPr>
                <a:defRPr/>
              </a:pPr>
              <a:t>170</a:t>
            </a:fld>
            <a:endParaRPr lang="en-US" altLang="zh-CN" smtClean="0"/>
          </a:p>
        </p:txBody>
      </p:sp>
      <p:sp>
        <p:nvSpPr>
          <p:cNvPr id="204803" name="Rectangle 3074"/>
          <p:cNvSpPr>
            <a:spLocks noGrp="1" noChangeArrowheads="1"/>
          </p:cNvSpPr>
          <p:nvPr>
            <p:ph type="title"/>
          </p:nvPr>
        </p:nvSpPr>
        <p:spPr>
          <a:xfrm>
            <a:off x="1150938" y="604838"/>
            <a:ext cx="7793037" cy="1071562"/>
          </a:xfrm>
        </p:spPr>
        <p:txBody>
          <a:bodyPr/>
          <a:lstStyle/>
          <a:p>
            <a:pPr eaLnBrk="1" hangingPunct="1"/>
            <a:r>
              <a:rPr lang="zh-CN" altLang="en-US" smtClean="0"/>
              <a:t>无条件段内转移</a:t>
            </a:r>
          </a:p>
        </p:txBody>
      </p:sp>
      <p:sp>
        <p:nvSpPr>
          <p:cNvPr id="112643" name="Rectangle 3075"/>
          <p:cNvSpPr>
            <a:spLocks noGrp="1" noChangeArrowheads="1"/>
          </p:cNvSpPr>
          <p:nvPr>
            <p:ph type="body" idx="1"/>
          </p:nvPr>
        </p:nvSpPr>
        <p:spPr>
          <a:xfrm>
            <a:off x="755650" y="2060575"/>
            <a:ext cx="8208963" cy="1439863"/>
          </a:xfrm>
        </p:spPr>
        <p:txBody>
          <a:bodyPr/>
          <a:lstStyle/>
          <a:p>
            <a:pPr eaLnBrk="1" hangingPunct="1"/>
            <a:r>
              <a:rPr lang="zh-CN" altLang="en-US" smtClean="0"/>
              <a:t>转移的</a:t>
            </a:r>
            <a:r>
              <a:rPr lang="zh-CN" altLang="en-US" smtClean="0">
                <a:solidFill>
                  <a:schemeClr val="tx1"/>
                </a:solidFill>
              </a:rPr>
              <a:t>目标地址</a:t>
            </a:r>
            <a:r>
              <a:rPr lang="zh-CN" altLang="en-US" smtClean="0"/>
              <a:t>在当前代码段内，段地址不  改变。</a:t>
            </a:r>
          </a:p>
          <a:p>
            <a:pPr eaLnBrk="1" hangingPunct="1"/>
            <a:r>
              <a:rPr lang="zh-CN" altLang="en-US" smtClean="0">
                <a:solidFill>
                  <a:schemeClr val="tx1"/>
                </a:solidFill>
              </a:rPr>
              <a:t>即：</a:t>
            </a:r>
            <a:r>
              <a:rPr lang="zh-CN" altLang="en-US" u="sng" smtClean="0">
                <a:solidFill>
                  <a:srgbClr val="FF0000"/>
                </a:solidFill>
              </a:rPr>
              <a:t>目标地址</a:t>
            </a:r>
            <a:r>
              <a:rPr lang="zh-CN" altLang="en-US" smtClean="0">
                <a:solidFill>
                  <a:schemeClr val="tx1"/>
                </a:solidFill>
              </a:rPr>
              <a:t>是</a:t>
            </a:r>
            <a:r>
              <a:rPr lang="en-US" altLang="zh-CN" smtClean="0">
                <a:solidFill>
                  <a:schemeClr val="tx1"/>
                </a:solidFill>
              </a:rPr>
              <a:t>16</a:t>
            </a:r>
            <a:r>
              <a:rPr lang="zh-CN" altLang="en-US" smtClean="0">
                <a:solidFill>
                  <a:schemeClr val="tx1"/>
                </a:solidFill>
              </a:rPr>
              <a:t>位偏移地址。</a:t>
            </a:r>
          </a:p>
        </p:txBody>
      </p:sp>
      <p:sp>
        <p:nvSpPr>
          <p:cNvPr id="112645" name="Text Box 3077"/>
          <p:cNvSpPr txBox="1">
            <a:spLocks noChangeArrowheads="1"/>
          </p:cNvSpPr>
          <p:nvPr/>
        </p:nvSpPr>
        <p:spPr bwMode="auto">
          <a:xfrm>
            <a:off x="684213" y="4330700"/>
            <a:ext cx="2362200" cy="822325"/>
          </a:xfrm>
          <a:prstGeom prst="rect">
            <a:avLst/>
          </a:prstGeom>
          <a:noFill/>
          <a:ln w="25400" cap="sq">
            <a:noFill/>
            <a:miter lim="800000"/>
            <a:headEnd type="none" w="sm" len="sm"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/>
              <a:t>指令中直接给出目标地址</a:t>
            </a:r>
          </a:p>
        </p:txBody>
      </p:sp>
      <p:sp>
        <p:nvSpPr>
          <p:cNvPr id="112646" name="Text Box 3078"/>
          <p:cNvSpPr txBox="1">
            <a:spLocks noChangeArrowheads="1"/>
          </p:cNvSpPr>
          <p:nvPr/>
        </p:nvSpPr>
        <p:spPr bwMode="auto">
          <a:xfrm>
            <a:off x="4189413" y="4303713"/>
            <a:ext cx="3124200" cy="1187450"/>
          </a:xfrm>
          <a:prstGeom prst="rect">
            <a:avLst/>
          </a:prstGeom>
          <a:noFill/>
          <a:ln w="25400" cap="sq">
            <a:noFill/>
            <a:miter lim="800000"/>
            <a:headEnd type="none" w="sm" len="sm"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/>
              <a:t>由指令中的寄存器或存储器操作数指出目标地址</a:t>
            </a:r>
          </a:p>
        </p:txBody>
      </p:sp>
      <p:sp>
        <p:nvSpPr>
          <p:cNvPr id="112647" name="Text Box 3079"/>
          <p:cNvSpPr txBox="1">
            <a:spLocks noChangeArrowheads="1"/>
          </p:cNvSpPr>
          <p:nvPr/>
        </p:nvSpPr>
        <p:spPr bwMode="auto">
          <a:xfrm>
            <a:off x="747713" y="6211888"/>
            <a:ext cx="2362200" cy="457200"/>
          </a:xfrm>
          <a:prstGeom prst="rect">
            <a:avLst/>
          </a:prstGeom>
          <a:noFill/>
          <a:ln w="25400" cap="sq">
            <a:noFill/>
            <a:miter lim="800000"/>
            <a:headEnd type="none" w="sm" len="sm"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/>
              <a:t>段内直接转移</a:t>
            </a:r>
          </a:p>
        </p:txBody>
      </p:sp>
      <p:sp>
        <p:nvSpPr>
          <p:cNvPr id="112648" name="Text Box 3080"/>
          <p:cNvSpPr txBox="1">
            <a:spLocks noChangeArrowheads="1"/>
          </p:cNvSpPr>
          <p:nvPr/>
        </p:nvSpPr>
        <p:spPr bwMode="auto">
          <a:xfrm>
            <a:off x="4356100" y="6192838"/>
            <a:ext cx="2362200" cy="457200"/>
          </a:xfrm>
          <a:prstGeom prst="rect">
            <a:avLst/>
          </a:prstGeom>
          <a:noFill/>
          <a:ln w="25400" cap="sq">
            <a:noFill/>
            <a:miter lim="800000"/>
            <a:headEnd type="none" w="sm" len="sm"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/>
              <a:t>段内间接转移</a:t>
            </a:r>
          </a:p>
        </p:txBody>
      </p:sp>
      <p:sp>
        <p:nvSpPr>
          <p:cNvPr id="112649" name="Line 3081"/>
          <p:cNvSpPr>
            <a:spLocks noChangeShapeType="1"/>
          </p:cNvSpPr>
          <p:nvPr/>
        </p:nvSpPr>
        <p:spPr bwMode="auto">
          <a:xfrm flipH="1">
            <a:off x="1751013" y="3644900"/>
            <a:ext cx="762000" cy="60960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2650" name="Line 3082"/>
          <p:cNvSpPr>
            <a:spLocks noChangeShapeType="1"/>
          </p:cNvSpPr>
          <p:nvPr/>
        </p:nvSpPr>
        <p:spPr bwMode="auto">
          <a:xfrm>
            <a:off x="3122613" y="3644900"/>
            <a:ext cx="2133600" cy="60960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2651" name="Line 3083"/>
          <p:cNvSpPr>
            <a:spLocks noChangeShapeType="1"/>
          </p:cNvSpPr>
          <p:nvPr/>
        </p:nvSpPr>
        <p:spPr bwMode="auto">
          <a:xfrm flipH="1">
            <a:off x="1668463" y="5203825"/>
            <a:ext cx="0" cy="935038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2652" name="Line 3084"/>
          <p:cNvSpPr>
            <a:spLocks noChangeShapeType="1"/>
          </p:cNvSpPr>
          <p:nvPr/>
        </p:nvSpPr>
        <p:spPr bwMode="auto">
          <a:xfrm>
            <a:off x="5413375" y="5491163"/>
            <a:ext cx="22225" cy="701675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2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2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12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12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9" dur="500"/>
                                        <p:tgtEl>
                                          <p:spTgt spid="112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3" presetClass="entr" presetSubtype="1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12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12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2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6" dur="500"/>
                                        <p:tgtEl>
                                          <p:spTgt spid="112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3" presetClass="entr" presetSubtype="1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126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12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12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45" grpId="0"/>
      <p:bldP spid="112647" grpId="0"/>
      <p:bldP spid="112648" grpId="0"/>
      <p:bldP spid="112649" grpId="0" animBg="1"/>
      <p:bldP spid="112650" grpId="0" animBg="1"/>
      <p:bldP spid="112651" grpId="0" animBg="1"/>
      <p:bldP spid="112652" grpId="0" animBg="1"/>
    </p:bld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E9D20F-F03C-4ED6-88B3-CF56365B46D3}" type="slidenum">
              <a:rPr lang="zh-CN" altLang="en-US" smtClean="0"/>
              <a:pPr>
                <a:defRPr/>
              </a:pPr>
              <a:t>171</a:t>
            </a:fld>
            <a:endParaRPr lang="en-US" altLang="zh-CN" smtClean="0"/>
          </a:p>
        </p:txBody>
      </p:sp>
      <p:sp>
        <p:nvSpPr>
          <p:cNvPr id="2058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段内直接转移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4425" y="2085975"/>
            <a:ext cx="7129463" cy="2422525"/>
          </a:xfrm>
        </p:spPr>
        <p:txBody>
          <a:bodyPr/>
          <a:lstStyle/>
          <a:p>
            <a:pPr eaLnBrk="1" hangingPunct="1">
              <a:lnSpc>
                <a:spcPct val="115000"/>
              </a:lnSpc>
              <a:spcAft>
                <a:spcPct val="40000"/>
              </a:spcAft>
            </a:pPr>
            <a:r>
              <a:rPr lang="zh-CN" altLang="en-US" smtClean="0"/>
              <a:t>转移的目标地址由指令直接给出</a:t>
            </a:r>
          </a:p>
          <a:p>
            <a:pPr eaLnBrk="1" hangingPunct="1">
              <a:lnSpc>
                <a:spcPct val="115000"/>
              </a:lnSpc>
              <a:spcBef>
                <a:spcPct val="25000"/>
              </a:spcBef>
            </a:pPr>
            <a:r>
              <a:rPr lang="zh-CN" altLang="en-US" smtClean="0"/>
              <a:t>格式：</a:t>
            </a:r>
          </a:p>
          <a:p>
            <a:pPr lvl="1" eaLnBrk="1" hangingPunct="1">
              <a:lnSpc>
                <a:spcPct val="115000"/>
              </a:lnSpc>
              <a:spcBef>
                <a:spcPct val="10000"/>
              </a:spcBef>
              <a:spcAft>
                <a:spcPct val="40000"/>
              </a:spcAft>
            </a:pPr>
            <a:r>
              <a:rPr lang="en-US" altLang="zh-CN" smtClean="0"/>
              <a:t>JMP  Label</a:t>
            </a:r>
          </a:p>
        </p:txBody>
      </p:sp>
      <p:sp>
        <p:nvSpPr>
          <p:cNvPr id="113668" name="AutoShape 4"/>
          <p:cNvSpPr>
            <a:spLocks/>
          </p:cNvSpPr>
          <p:nvPr/>
        </p:nvSpPr>
        <p:spPr bwMode="auto">
          <a:xfrm>
            <a:off x="4183063" y="4797425"/>
            <a:ext cx="1612900" cy="431800"/>
          </a:xfrm>
          <a:prstGeom prst="borderCallout1">
            <a:avLst>
              <a:gd name="adj1" fmla="val 26472"/>
              <a:gd name="adj2" fmla="val -4722"/>
              <a:gd name="adj3" fmla="val -212500"/>
              <a:gd name="adj4" fmla="val -59352"/>
            </a:avLst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lg" len="lg"/>
            <a:tailEnd type="none" w="sm" len="sm"/>
          </a:ln>
        </p:spPr>
        <p:txBody>
          <a:bodyPr/>
          <a:lstStyle/>
          <a:p>
            <a:r>
              <a:rPr lang="zh-CN" altLang="en-US" sz="2000" b="1">
                <a:solidFill>
                  <a:schemeClr val="bg1"/>
                </a:solidFill>
              </a:rPr>
              <a:t>近地址标号</a:t>
            </a: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3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3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3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68" grpId="0" animBg="1"/>
    </p:bld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8B4C9D-F9F1-433D-9B7B-5D65A88D887E}" type="slidenum">
              <a:rPr lang="zh-CN" altLang="en-US" smtClean="0"/>
              <a:pPr>
                <a:defRPr/>
              </a:pPr>
              <a:t>172</a:t>
            </a:fld>
            <a:endParaRPr lang="en-US" altLang="zh-CN" smtClean="0"/>
          </a:p>
        </p:txBody>
      </p:sp>
      <p:sp>
        <p:nvSpPr>
          <p:cNvPr id="2068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段内直接转移示图</a:t>
            </a:r>
          </a:p>
        </p:txBody>
      </p:sp>
      <p:sp>
        <p:nvSpPr>
          <p:cNvPr id="215044" name="Rectangle 4"/>
          <p:cNvSpPr>
            <a:spLocks noChangeArrowheads="1"/>
          </p:cNvSpPr>
          <p:nvPr/>
        </p:nvSpPr>
        <p:spPr bwMode="auto">
          <a:xfrm>
            <a:off x="5076825" y="2219325"/>
            <a:ext cx="1524000" cy="3657600"/>
          </a:xfrm>
          <a:prstGeom prst="rect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045" name="Line 5"/>
          <p:cNvSpPr>
            <a:spLocks noChangeShapeType="1"/>
          </p:cNvSpPr>
          <p:nvPr/>
        </p:nvSpPr>
        <p:spPr bwMode="auto">
          <a:xfrm>
            <a:off x="5076825" y="2981325"/>
            <a:ext cx="15240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5046" name="Line 6"/>
          <p:cNvSpPr>
            <a:spLocks noChangeShapeType="1"/>
          </p:cNvSpPr>
          <p:nvPr/>
        </p:nvSpPr>
        <p:spPr bwMode="auto">
          <a:xfrm>
            <a:off x="5076825" y="3438525"/>
            <a:ext cx="15240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5047" name="Line 7"/>
          <p:cNvSpPr>
            <a:spLocks noChangeShapeType="1"/>
          </p:cNvSpPr>
          <p:nvPr/>
        </p:nvSpPr>
        <p:spPr bwMode="auto">
          <a:xfrm>
            <a:off x="5076825" y="3895725"/>
            <a:ext cx="15240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5048" name="Line 8"/>
          <p:cNvSpPr>
            <a:spLocks noChangeShapeType="1"/>
          </p:cNvSpPr>
          <p:nvPr/>
        </p:nvSpPr>
        <p:spPr bwMode="auto">
          <a:xfrm>
            <a:off x="5076825" y="4733925"/>
            <a:ext cx="15240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5049" name="Line 9"/>
          <p:cNvSpPr>
            <a:spLocks noChangeShapeType="1"/>
          </p:cNvSpPr>
          <p:nvPr/>
        </p:nvSpPr>
        <p:spPr bwMode="auto">
          <a:xfrm>
            <a:off x="5076825" y="5191125"/>
            <a:ext cx="15240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5050" name="Text Box 10"/>
          <p:cNvSpPr txBox="1">
            <a:spLocks noChangeArrowheads="1"/>
          </p:cNvSpPr>
          <p:nvPr/>
        </p:nvSpPr>
        <p:spPr bwMode="auto">
          <a:xfrm>
            <a:off x="5381625" y="2981325"/>
            <a:ext cx="1066800" cy="457200"/>
          </a:xfrm>
          <a:prstGeom prst="rect">
            <a:avLst/>
          </a:prstGeom>
          <a:noFill/>
          <a:ln w="25400" cap="sq">
            <a:noFill/>
            <a:miter lim="800000"/>
            <a:headEnd type="none" w="sm" len="sm"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bg1"/>
                </a:solidFill>
              </a:rPr>
              <a:t>JMP</a:t>
            </a:r>
          </a:p>
        </p:txBody>
      </p:sp>
      <p:sp>
        <p:nvSpPr>
          <p:cNvPr id="215051" name="Text Box 11"/>
          <p:cNvSpPr txBox="1">
            <a:spLocks noChangeArrowheads="1"/>
          </p:cNvSpPr>
          <p:nvPr/>
        </p:nvSpPr>
        <p:spPr bwMode="auto">
          <a:xfrm>
            <a:off x="3933825" y="4762500"/>
            <a:ext cx="1038225" cy="457200"/>
          </a:xfrm>
          <a:prstGeom prst="rect">
            <a:avLst/>
          </a:prstGeom>
          <a:noFill/>
          <a:ln w="25400" cap="sq">
            <a:noFill/>
            <a:miter lim="800000"/>
            <a:headEnd type="none" w="sm" len="sm"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/>
              <a:t>Label</a:t>
            </a:r>
          </a:p>
        </p:txBody>
      </p:sp>
      <p:sp>
        <p:nvSpPr>
          <p:cNvPr id="215052" name="Text Box 12"/>
          <p:cNvSpPr txBox="1">
            <a:spLocks noChangeArrowheads="1"/>
          </p:cNvSpPr>
          <p:nvPr/>
        </p:nvSpPr>
        <p:spPr bwMode="auto">
          <a:xfrm>
            <a:off x="5534025" y="4124325"/>
            <a:ext cx="533400" cy="457200"/>
          </a:xfrm>
          <a:prstGeom prst="rect">
            <a:avLst/>
          </a:prstGeom>
          <a:noFill/>
          <a:ln w="25400" cap="sq">
            <a:noFill/>
            <a:miter lim="800000"/>
            <a:headEnd type="none" w="sm" len="sm"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bg1"/>
                </a:solidFill>
                <a:cs typeface="Times New Roman" pitchFamily="18" charset="0"/>
              </a:rPr>
              <a:t>┇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215053" name="Text Box 13"/>
          <p:cNvSpPr txBox="1">
            <a:spLocks noChangeArrowheads="1"/>
          </p:cNvSpPr>
          <p:nvPr/>
        </p:nvSpPr>
        <p:spPr bwMode="auto">
          <a:xfrm>
            <a:off x="5534025" y="5343525"/>
            <a:ext cx="533400" cy="457200"/>
          </a:xfrm>
          <a:prstGeom prst="rect">
            <a:avLst/>
          </a:prstGeom>
          <a:noFill/>
          <a:ln w="25400" cap="sq">
            <a:noFill/>
            <a:miter lim="800000"/>
            <a:headEnd type="none" w="sm" len="sm"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bg1"/>
                </a:solidFill>
                <a:cs typeface="Times New Roman" pitchFamily="18" charset="0"/>
              </a:rPr>
              <a:t>┇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215054" name="Text Box 14"/>
          <p:cNvSpPr txBox="1">
            <a:spLocks noChangeArrowheads="1"/>
          </p:cNvSpPr>
          <p:nvPr/>
        </p:nvSpPr>
        <p:spPr bwMode="auto">
          <a:xfrm>
            <a:off x="5534025" y="2371725"/>
            <a:ext cx="533400" cy="457200"/>
          </a:xfrm>
          <a:prstGeom prst="rect">
            <a:avLst/>
          </a:prstGeom>
          <a:noFill/>
          <a:ln w="25400" cap="sq">
            <a:noFill/>
            <a:miter lim="800000"/>
            <a:headEnd type="none" w="sm" len="sm"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bg1"/>
                </a:solidFill>
                <a:cs typeface="Times New Roman" pitchFamily="18" charset="0"/>
              </a:rPr>
              <a:t>┇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215055" name="AutoShape 15"/>
          <p:cNvSpPr>
            <a:spLocks/>
          </p:cNvSpPr>
          <p:nvPr/>
        </p:nvSpPr>
        <p:spPr bwMode="auto">
          <a:xfrm>
            <a:off x="6753225" y="2447925"/>
            <a:ext cx="228600" cy="3124200"/>
          </a:xfrm>
          <a:prstGeom prst="rightBrace">
            <a:avLst>
              <a:gd name="adj1" fmla="val 113889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056" name="Text Box 16"/>
          <p:cNvSpPr txBox="1">
            <a:spLocks noChangeArrowheads="1"/>
          </p:cNvSpPr>
          <p:nvPr/>
        </p:nvSpPr>
        <p:spPr bwMode="auto">
          <a:xfrm>
            <a:off x="7134225" y="3394075"/>
            <a:ext cx="461963" cy="1006475"/>
          </a:xfrm>
          <a:prstGeom prst="rect">
            <a:avLst/>
          </a:prstGeom>
          <a:noFill/>
          <a:ln w="25400" cap="sq">
            <a:noFill/>
            <a:miter lim="800000"/>
            <a:headEnd type="none" w="sm" len="sm"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/>
              <a:t>代码段</a:t>
            </a:r>
          </a:p>
        </p:txBody>
      </p:sp>
      <p:sp>
        <p:nvSpPr>
          <p:cNvPr id="215057" name="Line 17"/>
          <p:cNvSpPr>
            <a:spLocks noChangeShapeType="1"/>
          </p:cNvSpPr>
          <p:nvPr/>
        </p:nvSpPr>
        <p:spPr bwMode="auto">
          <a:xfrm>
            <a:off x="4010025" y="2981325"/>
            <a:ext cx="91440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5058" name="Line 18"/>
          <p:cNvSpPr>
            <a:spLocks noChangeShapeType="1"/>
          </p:cNvSpPr>
          <p:nvPr/>
        </p:nvSpPr>
        <p:spPr bwMode="auto">
          <a:xfrm>
            <a:off x="4010025" y="4733925"/>
            <a:ext cx="91440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5059" name="Line 19"/>
          <p:cNvSpPr>
            <a:spLocks noChangeShapeType="1"/>
          </p:cNvSpPr>
          <p:nvPr/>
        </p:nvSpPr>
        <p:spPr bwMode="auto">
          <a:xfrm>
            <a:off x="4467225" y="3090863"/>
            <a:ext cx="0" cy="152400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triangle" w="lg" len="lg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5060" name="AutoShape 20"/>
          <p:cNvSpPr>
            <a:spLocks/>
          </p:cNvSpPr>
          <p:nvPr/>
        </p:nvSpPr>
        <p:spPr bwMode="auto">
          <a:xfrm>
            <a:off x="2841625" y="3819525"/>
            <a:ext cx="1009650" cy="473075"/>
          </a:xfrm>
          <a:prstGeom prst="borderCallout1">
            <a:avLst>
              <a:gd name="adj1" fmla="val 24162"/>
              <a:gd name="adj2" fmla="val 107546"/>
              <a:gd name="adj3" fmla="val -35236"/>
              <a:gd name="adj4" fmla="val 151259"/>
            </a:avLst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lg" len="lg"/>
            <a:tailEnd type="none" w="sm" len="sm"/>
          </a:ln>
        </p:spPr>
        <p:txBody>
          <a:bodyPr/>
          <a:lstStyle/>
          <a:p>
            <a:r>
              <a:rPr lang="zh-CN" altLang="en-US" sz="2000" b="1">
                <a:solidFill>
                  <a:schemeClr val="bg1"/>
                </a:solidFill>
              </a:rPr>
              <a:t>位移量</a:t>
            </a:r>
          </a:p>
        </p:txBody>
      </p:sp>
      <p:sp>
        <p:nvSpPr>
          <p:cNvPr id="215061" name="Text Box 21"/>
          <p:cNvSpPr txBox="1">
            <a:spLocks noChangeArrowheads="1"/>
          </p:cNvSpPr>
          <p:nvPr/>
        </p:nvSpPr>
        <p:spPr bwMode="auto">
          <a:xfrm>
            <a:off x="1258888" y="6140450"/>
            <a:ext cx="7129462" cy="384175"/>
          </a:xfrm>
          <a:prstGeom prst="rect">
            <a:avLst/>
          </a:prstGeom>
          <a:noFill/>
          <a:ln w="25400" cap="sq">
            <a:noFill/>
            <a:miter lim="800000"/>
            <a:headEnd type="none" w="sm" len="sm"/>
            <a:tailEnd type="none" w="lg" len="lg"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zh-CN" altLang="en-US" b="1">
                <a:solidFill>
                  <a:srgbClr val="FF0000"/>
                </a:solidFill>
              </a:rPr>
              <a:t>下一条要执行指令的偏移地址=当前</a:t>
            </a:r>
            <a:r>
              <a:rPr lang="en-US" altLang="zh-CN" b="1">
                <a:solidFill>
                  <a:srgbClr val="FF0000"/>
                </a:solidFill>
              </a:rPr>
              <a:t>IP+</a:t>
            </a:r>
            <a:r>
              <a:rPr lang="zh-CN" altLang="en-US" b="1">
                <a:solidFill>
                  <a:srgbClr val="FF0000"/>
                </a:solidFill>
              </a:rPr>
              <a:t>位移量</a:t>
            </a:r>
          </a:p>
        </p:txBody>
      </p:sp>
      <p:sp>
        <p:nvSpPr>
          <p:cNvPr id="215062" name="Text Box 22"/>
          <p:cNvSpPr txBox="1">
            <a:spLocks noChangeArrowheads="1"/>
          </p:cNvSpPr>
          <p:nvPr/>
        </p:nvSpPr>
        <p:spPr bwMode="auto">
          <a:xfrm>
            <a:off x="1042988" y="2133600"/>
            <a:ext cx="2305050" cy="519113"/>
          </a:xfrm>
          <a:prstGeom prst="rect">
            <a:avLst/>
          </a:prstGeom>
          <a:noFill/>
          <a:ln w="25400" cap="sq">
            <a:noFill/>
            <a:miter lim="800000"/>
            <a:headEnd type="none" w="sm" len="sm"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chemeClr val="tx2"/>
                </a:solidFill>
              </a:rPr>
              <a:t>JMP  Label</a:t>
            </a:r>
            <a:endParaRPr lang="zh-CN" altLang="en-US" sz="2800" b="1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50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50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50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150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50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150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150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50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50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150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50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150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15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5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15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15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15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15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15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15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150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150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150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15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15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15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15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215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2150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44" grpId="0" animBg="1"/>
      <p:bldP spid="215045" grpId="0" animBg="1"/>
      <p:bldP spid="215046" grpId="0" animBg="1"/>
      <p:bldP spid="215047" grpId="0" animBg="1"/>
      <p:bldP spid="215048" grpId="0" animBg="1"/>
      <p:bldP spid="215049" grpId="0" animBg="1"/>
      <p:bldP spid="215050" grpId="0"/>
      <p:bldP spid="215051" grpId="0"/>
      <p:bldP spid="215052" grpId="0"/>
      <p:bldP spid="215053" grpId="0"/>
      <p:bldP spid="215054" grpId="0"/>
      <p:bldP spid="215055" grpId="0" animBg="1"/>
      <p:bldP spid="215056" grpId="0"/>
      <p:bldP spid="215057" grpId="0" animBg="1"/>
      <p:bldP spid="215058" grpId="0" animBg="1"/>
      <p:bldP spid="215059" grpId="0" animBg="1"/>
      <p:bldP spid="215060" grpId="0" animBg="1"/>
      <p:bldP spid="215062" grpId="0"/>
    </p:bld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35B5DD-91C4-4F68-999D-9D513A82F367}" type="slidenum">
              <a:rPr lang="zh-CN" altLang="en-US" smtClean="0"/>
              <a:pPr>
                <a:defRPr/>
              </a:pPr>
              <a:t>173</a:t>
            </a:fld>
            <a:endParaRPr lang="en-US" altLang="zh-CN" smtClean="0"/>
          </a:p>
        </p:txBody>
      </p:sp>
      <p:sp>
        <p:nvSpPr>
          <p:cNvPr id="2078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段内间接转移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1989138"/>
            <a:ext cx="7632700" cy="4265612"/>
          </a:xfrm>
        </p:spPr>
        <p:txBody>
          <a:bodyPr/>
          <a:lstStyle/>
          <a:p>
            <a:pPr eaLnBrk="1" hangingPunct="1">
              <a:spcBef>
                <a:spcPct val="40000"/>
              </a:spcBef>
              <a:spcAft>
                <a:spcPct val="10000"/>
              </a:spcAft>
            </a:pPr>
            <a:r>
              <a:rPr lang="zh-CN" altLang="en-US" smtClean="0"/>
              <a:t>段内间接转移</a:t>
            </a:r>
          </a:p>
          <a:p>
            <a:pPr lvl="1" eaLnBrk="1" hangingPunct="1">
              <a:spcAft>
                <a:spcPct val="10000"/>
              </a:spcAft>
            </a:pPr>
            <a:r>
              <a:rPr lang="zh-CN" altLang="en-US" smtClean="0"/>
              <a:t>转移的目标地址存放在某个</a:t>
            </a:r>
            <a:r>
              <a:rPr lang="en-US" altLang="zh-CN" smtClean="0"/>
              <a:t>16</a:t>
            </a:r>
            <a:r>
              <a:rPr lang="zh-CN" altLang="en-US" smtClean="0"/>
              <a:t>位寄存器或存储器</a:t>
            </a:r>
          </a:p>
          <a:p>
            <a:pPr lvl="1" eaLnBrk="1" hangingPunct="1">
              <a:spcAft>
                <a:spcPct val="10000"/>
              </a:spcAft>
              <a:buFont typeface="Wingdings" pitchFamily="2" charset="2"/>
              <a:buNone/>
            </a:pPr>
            <a:r>
              <a:rPr lang="zh-CN" altLang="en-US" smtClean="0"/>
              <a:t>   的某两个单元中</a:t>
            </a:r>
          </a:p>
          <a:p>
            <a:pPr eaLnBrk="1" hangingPunct="1">
              <a:spcBef>
                <a:spcPct val="40000"/>
              </a:spcBef>
            </a:pPr>
            <a:r>
              <a:rPr lang="zh-CN" altLang="en-US" smtClean="0"/>
              <a:t>例：</a:t>
            </a:r>
          </a:p>
          <a:p>
            <a:pPr lvl="1" eaLnBrk="1" hangingPunct="1">
              <a:spcBef>
                <a:spcPct val="10000"/>
              </a:spcBef>
            </a:pPr>
            <a:r>
              <a:rPr lang="en-US" altLang="zh-CN" smtClean="0">
                <a:latin typeface="Times New Roman" pitchFamily="18" charset="0"/>
              </a:rPr>
              <a:t>JMP  BX</a:t>
            </a:r>
          </a:p>
          <a:p>
            <a:pPr lvl="1" eaLnBrk="1" hangingPunct="1">
              <a:spcBef>
                <a:spcPct val="10000"/>
              </a:spcBef>
            </a:pPr>
            <a:r>
              <a:rPr lang="zh-CN" altLang="en-US" smtClean="0">
                <a:latin typeface="Times New Roman" pitchFamily="18" charset="0"/>
              </a:rPr>
              <a:t>若：</a:t>
            </a:r>
            <a:r>
              <a:rPr lang="en-US" altLang="zh-CN" smtClean="0">
                <a:latin typeface="Times New Roman" pitchFamily="18" charset="0"/>
              </a:rPr>
              <a:t>BX=1200H</a:t>
            </a:r>
          </a:p>
          <a:p>
            <a:pPr lvl="1" eaLnBrk="1" hangingPunct="1">
              <a:spcBef>
                <a:spcPct val="10000"/>
              </a:spcBef>
            </a:pPr>
            <a:r>
              <a:rPr lang="zh-CN" altLang="en-US" smtClean="0"/>
              <a:t>则：转移的目标地址</a:t>
            </a:r>
            <a:r>
              <a:rPr lang="en-US" altLang="zh-CN" smtClean="0"/>
              <a:t>=1200H</a:t>
            </a:r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114792" name="Rectangle 104"/>
          <p:cNvSpPr>
            <a:spLocks noChangeArrowheads="1"/>
          </p:cNvSpPr>
          <p:nvPr/>
        </p:nvSpPr>
        <p:spPr bwMode="auto">
          <a:xfrm>
            <a:off x="6559550" y="3375025"/>
            <a:ext cx="1524000" cy="3168650"/>
          </a:xfrm>
          <a:prstGeom prst="rect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4793" name="Line 105"/>
          <p:cNvSpPr>
            <a:spLocks noChangeShapeType="1"/>
          </p:cNvSpPr>
          <p:nvPr/>
        </p:nvSpPr>
        <p:spPr bwMode="auto">
          <a:xfrm>
            <a:off x="6559550" y="3935413"/>
            <a:ext cx="15240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4794" name="Line 106"/>
          <p:cNvSpPr>
            <a:spLocks noChangeShapeType="1"/>
          </p:cNvSpPr>
          <p:nvPr/>
        </p:nvSpPr>
        <p:spPr bwMode="auto">
          <a:xfrm>
            <a:off x="6559550" y="4392613"/>
            <a:ext cx="15240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4795" name="Line 107"/>
          <p:cNvSpPr>
            <a:spLocks noChangeShapeType="1"/>
          </p:cNvSpPr>
          <p:nvPr/>
        </p:nvSpPr>
        <p:spPr bwMode="auto">
          <a:xfrm>
            <a:off x="6559550" y="4849813"/>
            <a:ext cx="15240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4796" name="Line 108"/>
          <p:cNvSpPr>
            <a:spLocks noChangeShapeType="1"/>
          </p:cNvSpPr>
          <p:nvPr/>
        </p:nvSpPr>
        <p:spPr bwMode="auto">
          <a:xfrm>
            <a:off x="6559550" y="5688013"/>
            <a:ext cx="15240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4797" name="Line 109"/>
          <p:cNvSpPr>
            <a:spLocks noChangeShapeType="1"/>
          </p:cNvSpPr>
          <p:nvPr/>
        </p:nvSpPr>
        <p:spPr bwMode="auto">
          <a:xfrm>
            <a:off x="6559550" y="6145213"/>
            <a:ext cx="15240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4798" name="Text Box 110"/>
          <p:cNvSpPr txBox="1">
            <a:spLocks noChangeArrowheads="1"/>
          </p:cNvSpPr>
          <p:nvPr/>
        </p:nvSpPr>
        <p:spPr bwMode="auto">
          <a:xfrm>
            <a:off x="6864350" y="3935413"/>
            <a:ext cx="1066800" cy="396875"/>
          </a:xfrm>
          <a:prstGeom prst="rect">
            <a:avLst/>
          </a:prstGeom>
          <a:noFill/>
          <a:ln w="25400" cap="sq">
            <a:noFill/>
            <a:miter lim="800000"/>
            <a:headEnd type="none" w="sm" len="sm"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chemeClr val="bg1"/>
                </a:solidFill>
              </a:rPr>
              <a:t>JMP</a:t>
            </a:r>
          </a:p>
        </p:txBody>
      </p:sp>
      <p:sp>
        <p:nvSpPr>
          <p:cNvPr id="114799" name="Text Box 111"/>
          <p:cNvSpPr txBox="1">
            <a:spLocks noChangeArrowheads="1"/>
          </p:cNvSpPr>
          <p:nvPr/>
        </p:nvSpPr>
        <p:spPr bwMode="auto">
          <a:xfrm>
            <a:off x="7016750" y="5078413"/>
            <a:ext cx="533400" cy="457200"/>
          </a:xfrm>
          <a:prstGeom prst="rect">
            <a:avLst/>
          </a:prstGeom>
          <a:noFill/>
          <a:ln w="25400" cap="sq">
            <a:noFill/>
            <a:miter lim="800000"/>
            <a:headEnd type="none" w="sm" len="sm"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bg1"/>
                </a:solidFill>
                <a:cs typeface="Times New Roman" pitchFamily="18" charset="0"/>
              </a:rPr>
              <a:t>┇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114801" name="Text Box 113"/>
          <p:cNvSpPr txBox="1">
            <a:spLocks noChangeArrowheads="1"/>
          </p:cNvSpPr>
          <p:nvPr/>
        </p:nvSpPr>
        <p:spPr bwMode="auto">
          <a:xfrm>
            <a:off x="7016750" y="3421063"/>
            <a:ext cx="533400" cy="457200"/>
          </a:xfrm>
          <a:prstGeom prst="rect">
            <a:avLst/>
          </a:prstGeom>
          <a:noFill/>
          <a:ln w="25400" cap="sq">
            <a:noFill/>
            <a:miter lim="800000"/>
            <a:headEnd type="none" w="sm" len="sm"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bg1"/>
                </a:solidFill>
                <a:cs typeface="Times New Roman" pitchFamily="18" charset="0"/>
              </a:rPr>
              <a:t>┇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114802" name="AutoShape 114"/>
          <p:cNvSpPr>
            <a:spLocks/>
          </p:cNvSpPr>
          <p:nvPr/>
        </p:nvSpPr>
        <p:spPr bwMode="auto">
          <a:xfrm>
            <a:off x="8213725" y="3402013"/>
            <a:ext cx="250825" cy="2925762"/>
          </a:xfrm>
          <a:prstGeom prst="rightBrace">
            <a:avLst>
              <a:gd name="adj1" fmla="val 97205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4803" name="Text Box 115"/>
          <p:cNvSpPr txBox="1">
            <a:spLocks noChangeArrowheads="1"/>
          </p:cNvSpPr>
          <p:nvPr/>
        </p:nvSpPr>
        <p:spPr bwMode="auto">
          <a:xfrm>
            <a:off x="8574088" y="4311650"/>
            <a:ext cx="461962" cy="1006475"/>
          </a:xfrm>
          <a:prstGeom prst="rect">
            <a:avLst/>
          </a:prstGeom>
          <a:noFill/>
          <a:ln w="25400" cap="sq">
            <a:noFill/>
            <a:miter lim="800000"/>
            <a:headEnd type="none" w="sm" len="sm"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/>
              <a:t>代码段</a:t>
            </a:r>
          </a:p>
        </p:txBody>
      </p:sp>
      <p:sp>
        <p:nvSpPr>
          <p:cNvPr id="114804" name="Text Box 116"/>
          <p:cNvSpPr txBox="1">
            <a:spLocks noChangeArrowheads="1"/>
          </p:cNvSpPr>
          <p:nvPr/>
        </p:nvSpPr>
        <p:spPr bwMode="auto">
          <a:xfrm>
            <a:off x="5591175" y="5715000"/>
            <a:ext cx="1038225" cy="396875"/>
          </a:xfrm>
          <a:prstGeom prst="rect">
            <a:avLst/>
          </a:prstGeom>
          <a:noFill/>
          <a:ln w="25400" cap="sq">
            <a:noFill/>
            <a:miter lim="800000"/>
            <a:headEnd type="none" w="sm" len="sm"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/>
              <a:t>1200H</a:t>
            </a:r>
          </a:p>
        </p:txBody>
      </p:sp>
      <p:sp>
        <p:nvSpPr>
          <p:cNvPr id="114805" name="Text Box 117"/>
          <p:cNvSpPr txBox="1">
            <a:spLocks noChangeArrowheads="1"/>
          </p:cNvSpPr>
          <p:nvPr/>
        </p:nvSpPr>
        <p:spPr bwMode="auto">
          <a:xfrm>
            <a:off x="6875463" y="5715000"/>
            <a:ext cx="1066800" cy="396875"/>
          </a:xfrm>
          <a:prstGeom prst="rect">
            <a:avLst/>
          </a:prstGeom>
          <a:noFill/>
          <a:ln w="25400" cap="sq">
            <a:noFill/>
            <a:miter lim="800000"/>
            <a:headEnd type="none" w="sm" len="sm"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chemeClr val="bg1"/>
                </a:solidFill>
              </a:rPr>
              <a:t>MOV</a:t>
            </a: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4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4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4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4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14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14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146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47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147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47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147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47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47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147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147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147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147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147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147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147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147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147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147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148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148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148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148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148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148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148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148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114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000"/>
                            </p:stCondLst>
                            <p:childTnLst>
                              <p:par>
                                <p:cTn id="90" presetID="3" presetClass="entr" presetSubtype="1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114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792" grpId="0" animBg="1"/>
      <p:bldP spid="114793" grpId="0" animBg="1"/>
      <p:bldP spid="114794" grpId="0" animBg="1"/>
      <p:bldP spid="114795" grpId="0" animBg="1"/>
      <p:bldP spid="114796" grpId="0" animBg="1"/>
      <p:bldP spid="114797" grpId="0" animBg="1"/>
      <p:bldP spid="114798" grpId="0"/>
      <p:bldP spid="114799" grpId="0"/>
      <p:bldP spid="114801" grpId="0"/>
      <p:bldP spid="114802" grpId="0" animBg="1"/>
      <p:bldP spid="114803" grpId="0"/>
      <p:bldP spid="114804" grpId="0"/>
      <p:bldP spid="114805" grpId="0"/>
    </p:bld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D4D28F-4B80-4DC1-817D-EA6CF41AF261}" type="slidenum">
              <a:rPr lang="zh-CN" altLang="en-US" smtClean="0"/>
              <a:pPr>
                <a:defRPr/>
              </a:pPr>
              <a:t>174</a:t>
            </a:fld>
            <a:endParaRPr lang="en-US" altLang="zh-CN" smtClean="0"/>
          </a:p>
        </p:txBody>
      </p:sp>
      <p:sp>
        <p:nvSpPr>
          <p:cNvPr id="2088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段内间接转移例</a:t>
            </a:r>
            <a:endParaRPr lang="en-US" altLang="zh-CN" smtClean="0"/>
          </a:p>
        </p:txBody>
      </p:sp>
      <p:sp>
        <p:nvSpPr>
          <p:cNvPr id="216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2988" y="1989138"/>
            <a:ext cx="4252912" cy="1482725"/>
          </a:xfrm>
        </p:spPr>
        <p:txBody>
          <a:bodyPr/>
          <a:lstStyle/>
          <a:p>
            <a:pPr eaLnBrk="1" hangingPunct="1">
              <a:lnSpc>
                <a:spcPct val="115000"/>
              </a:lnSpc>
            </a:pPr>
            <a:r>
              <a:rPr lang="en-US" altLang="zh-CN" smtClean="0">
                <a:latin typeface="Times New Roman" pitchFamily="18" charset="0"/>
              </a:rPr>
              <a:t>JMP WORD  PTR[BX]</a:t>
            </a:r>
            <a:endParaRPr lang="zh-CN" altLang="en-US" smtClean="0"/>
          </a:p>
          <a:p>
            <a:pPr eaLnBrk="1" hangingPunct="1">
              <a:lnSpc>
                <a:spcPct val="115000"/>
              </a:lnSpc>
              <a:buFont typeface="Wingdings" pitchFamily="2" charset="2"/>
              <a:buNone/>
            </a:pPr>
            <a:r>
              <a:rPr lang="zh-CN" altLang="en-US" smtClean="0"/>
              <a:t>   设：</a:t>
            </a:r>
            <a:r>
              <a:rPr lang="en-US" altLang="zh-CN" smtClean="0"/>
              <a:t>BX=1200H</a:t>
            </a:r>
          </a:p>
        </p:txBody>
      </p:sp>
      <p:sp>
        <p:nvSpPr>
          <p:cNvPr id="216068" name="Rectangle 4"/>
          <p:cNvSpPr>
            <a:spLocks noChangeArrowheads="1"/>
          </p:cNvSpPr>
          <p:nvPr/>
        </p:nvSpPr>
        <p:spPr bwMode="auto">
          <a:xfrm>
            <a:off x="6518275" y="2032000"/>
            <a:ext cx="1524000" cy="4681538"/>
          </a:xfrm>
          <a:prstGeom prst="rect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6069" name="Line 5"/>
          <p:cNvSpPr>
            <a:spLocks noChangeShapeType="1"/>
          </p:cNvSpPr>
          <p:nvPr/>
        </p:nvSpPr>
        <p:spPr bwMode="auto">
          <a:xfrm>
            <a:off x="6518275" y="2522538"/>
            <a:ext cx="15240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6070" name="Line 6"/>
          <p:cNvSpPr>
            <a:spLocks noChangeShapeType="1"/>
          </p:cNvSpPr>
          <p:nvPr/>
        </p:nvSpPr>
        <p:spPr bwMode="auto">
          <a:xfrm>
            <a:off x="6518275" y="2960688"/>
            <a:ext cx="15240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6071" name="Line 7"/>
          <p:cNvSpPr>
            <a:spLocks noChangeShapeType="1"/>
          </p:cNvSpPr>
          <p:nvPr/>
        </p:nvSpPr>
        <p:spPr bwMode="auto">
          <a:xfrm>
            <a:off x="6518275" y="3360738"/>
            <a:ext cx="15240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6072" name="Line 8"/>
          <p:cNvSpPr>
            <a:spLocks noChangeShapeType="1"/>
          </p:cNvSpPr>
          <p:nvPr/>
        </p:nvSpPr>
        <p:spPr bwMode="auto">
          <a:xfrm>
            <a:off x="6518275" y="3970338"/>
            <a:ext cx="15240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6073" name="Line 9"/>
          <p:cNvSpPr>
            <a:spLocks noChangeShapeType="1"/>
          </p:cNvSpPr>
          <p:nvPr/>
        </p:nvSpPr>
        <p:spPr bwMode="auto">
          <a:xfrm>
            <a:off x="6518275" y="5418138"/>
            <a:ext cx="15240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6074" name="Text Box 10"/>
          <p:cNvSpPr txBox="1">
            <a:spLocks noChangeArrowheads="1"/>
          </p:cNvSpPr>
          <p:nvPr/>
        </p:nvSpPr>
        <p:spPr bwMode="auto">
          <a:xfrm>
            <a:off x="6823075" y="2522538"/>
            <a:ext cx="1066800" cy="396875"/>
          </a:xfrm>
          <a:prstGeom prst="rect">
            <a:avLst/>
          </a:prstGeom>
          <a:noFill/>
          <a:ln w="25400" cap="sq">
            <a:noFill/>
            <a:miter lim="800000"/>
            <a:headEnd type="none" w="sm" len="sm"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chemeClr val="bg1"/>
                </a:solidFill>
              </a:rPr>
              <a:t>JMP</a:t>
            </a:r>
          </a:p>
        </p:txBody>
      </p:sp>
      <p:sp>
        <p:nvSpPr>
          <p:cNvPr id="216075" name="Text Box 11"/>
          <p:cNvSpPr txBox="1">
            <a:spLocks noChangeArrowheads="1"/>
          </p:cNvSpPr>
          <p:nvPr/>
        </p:nvSpPr>
        <p:spPr bwMode="auto">
          <a:xfrm>
            <a:off x="7023100" y="3436938"/>
            <a:ext cx="533400" cy="457200"/>
          </a:xfrm>
          <a:prstGeom prst="rect">
            <a:avLst/>
          </a:prstGeom>
          <a:noFill/>
          <a:ln w="25400" cap="sq">
            <a:noFill/>
            <a:miter lim="800000"/>
            <a:headEnd type="none" w="sm" len="sm"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bg1"/>
                </a:solidFill>
                <a:cs typeface="Times New Roman" pitchFamily="18" charset="0"/>
              </a:rPr>
              <a:t>┇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216076" name="Text Box 12"/>
          <p:cNvSpPr txBox="1">
            <a:spLocks noChangeArrowheads="1"/>
          </p:cNvSpPr>
          <p:nvPr/>
        </p:nvSpPr>
        <p:spPr bwMode="auto">
          <a:xfrm>
            <a:off x="7018338" y="4884738"/>
            <a:ext cx="533400" cy="457200"/>
          </a:xfrm>
          <a:prstGeom prst="rect">
            <a:avLst/>
          </a:prstGeom>
          <a:noFill/>
          <a:ln w="25400" cap="sq">
            <a:noFill/>
            <a:miter lim="800000"/>
            <a:headEnd type="none" w="sm" len="sm"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bg1"/>
                </a:solidFill>
                <a:cs typeface="Times New Roman" pitchFamily="18" charset="0"/>
              </a:rPr>
              <a:t>┇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216077" name="Text Box 13"/>
          <p:cNvSpPr txBox="1">
            <a:spLocks noChangeArrowheads="1"/>
          </p:cNvSpPr>
          <p:nvPr/>
        </p:nvSpPr>
        <p:spPr bwMode="auto">
          <a:xfrm>
            <a:off x="7051675" y="1989138"/>
            <a:ext cx="533400" cy="457200"/>
          </a:xfrm>
          <a:prstGeom prst="rect">
            <a:avLst/>
          </a:prstGeom>
          <a:noFill/>
          <a:ln w="25400" cap="sq">
            <a:noFill/>
            <a:miter lim="800000"/>
            <a:headEnd type="none" w="sm" len="sm"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bg1"/>
                </a:solidFill>
                <a:cs typeface="Times New Roman" pitchFamily="18" charset="0"/>
              </a:rPr>
              <a:t>┇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216078" name="AutoShape 14"/>
          <p:cNvSpPr>
            <a:spLocks/>
          </p:cNvSpPr>
          <p:nvPr/>
        </p:nvSpPr>
        <p:spPr bwMode="auto">
          <a:xfrm>
            <a:off x="8194675" y="2176463"/>
            <a:ext cx="304800" cy="2708275"/>
          </a:xfrm>
          <a:prstGeom prst="rightBrace">
            <a:avLst>
              <a:gd name="adj1" fmla="val 74045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6079" name="Text Box 15"/>
          <p:cNvSpPr txBox="1">
            <a:spLocks noChangeArrowheads="1"/>
          </p:cNvSpPr>
          <p:nvPr/>
        </p:nvSpPr>
        <p:spPr bwMode="auto">
          <a:xfrm>
            <a:off x="8575675" y="2859088"/>
            <a:ext cx="533400" cy="1006475"/>
          </a:xfrm>
          <a:prstGeom prst="rect">
            <a:avLst/>
          </a:prstGeom>
          <a:noFill/>
          <a:ln w="25400" cap="sq">
            <a:noFill/>
            <a:miter lim="800000"/>
            <a:headEnd type="none" w="sm" len="sm"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/>
              <a:t>代码段</a:t>
            </a:r>
          </a:p>
        </p:txBody>
      </p:sp>
      <p:sp>
        <p:nvSpPr>
          <p:cNvPr id="216080" name="Line 16"/>
          <p:cNvSpPr>
            <a:spLocks noChangeShapeType="1"/>
          </p:cNvSpPr>
          <p:nvPr/>
        </p:nvSpPr>
        <p:spPr bwMode="auto">
          <a:xfrm>
            <a:off x="6518275" y="5799138"/>
            <a:ext cx="15240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6081" name="AutoShape 17"/>
          <p:cNvSpPr>
            <a:spLocks/>
          </p:cNvSpPr>
          <p:nvPr/>
        </p:nvSpPr>
        <p:spPr bwMode="auto">
          <a:xfrm>
            <a:off x="8194675" y="5189538"/>
            <a:ext cx="228600" cy="1219200"/>
          </a:xfrm>
          <a:prstGeom prst="rightBrace">
            <a:avLst>
              <a:gd name="adj1" fmla="val 44444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6082" name="Text Box 18"/>
          <p:cNvSpPr txBox="1">
            <a:spLocks noChangeArrowheads="1"/>
          </p:cNvSpPr>
          <p:nvPr/>
        </p:nvSpPr>
        <p:spPr bwMode="auto">
          <a:xfrm>
            <a:off x="8532813" y="5265738"/>
            <a:ext cx="461962" cy="1006475"/>
          </a:xfrm>
          <a:prstGeom prst="rect">
            <a:avLst/>
          </a:prstGeom>
          <a:noFill/>
          <a:ln w="25400" cap="sq">
            <a:noFill/>
            <a:miter lim="800000"/>
            <a:headEnd type="none" w="sm" len="sm"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>
                <a:solidFill>
                  <a:srgbClr val="FF0000"/>
                </a:solidFill>
              </a:rPr>
              <a:t>数据段</a:t>
            </a:r>
          </a:p>
        </p:txBody>
      </p:sp>
      <p:sp>
        <p:nvSpPr>
          <p:cNvPr id="216083" name="Text Box 19"/>
          <p:cNvSpPr txBox="1">
            <a:spLocks noChangeArrowheads="1"/>
          </p:cNvSpPr>
          <p:nvPr/>
        </p:nvSpPr>
        <p:spPr bwMode="auto">
          <a:xfrm>
            <a:off x="4689475" y="5235575"/>
            <a:ext cx="1222375" cy="396875"/>
          </a:xfrm>
          <a:prstGeom prst="rect">
            <a:avLst/>
          </a:prstGeom>
          <a:noFill/>
          <a:ln w="25400" cap="sq">
            <a:noFill/>
            <a:miter lim="800000"/>
            <a:headEnd type="none" w="sm" len="sm"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/>
              <a:t>BX=1200</a:t>
            </a:r>
          </a:p>
        </p:txBody>
      </p:sp>
      <p:sp>
        <p:nvSpPr>
          <p:cNvPr id="216084" name="Line 20"/>
          <p:cNvSpPr>
            <a:spLocks noChangeShapeType="1"/>
          </p:cNvSpPr>
          <p:nvPr/>
        </p:nvSpPr>
        <p:spPr bwMode="auto">
          <a:xfrm>
            <a:off x="5875338" y="5437188"/>
            <a:ext cx="53340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6085" name="Line 21"/>
          <p:cNvSpPr>
            <a:spLocks noChangeShapeType="1"/>
          </p:cNvSpPr>
          <p:nvPr/>
        </p:nvSpPr>
        <p:spPr bwMode="auto">
          <a:xfrm>
            <a:off x="6518275" y="4351338"/>
            <a:ext cx="15240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6086" name="Line 22"/>
          <p:cNvSpPr>
            <a:spLocks noChangeShapeType="1"/>
          </p:cNvSpPr>
          <p:nvPr/>
        </p:nvSpPr>
        <p:spPr bwMode="auto">
          <a:xfrm>
            <a:off x="6518275" y="4732338"/>
            <a:ext cx="15240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6087" name="Line 23"/>
          <p:cNvSpPr>
            <a:spLocks noChangeShapeType="1"/>
          </p:cNvSpPr>
          <p:nvPr/>
        </p:nvSpPr>
        <p:spPr bwMode="auto">
          <a:xfrm>
            <a:off x="6518275" y="6180138"/>
            <a:ext cx="15240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6088" name="Text Box 24"/>
          <p:cNvSpPr txBox="1">
            <a:spLocks noChangeArrowheads="1"/>
          </p:cNvSpPr>
          <p:nvPr/>
        </p:nvSpPr>
        <p:spPr bwMode="auto">
          <a:xfrm>
            <a:off x="7037388" y="6256338"/>
            <a:ext cx="533400" cy="366712"/>
          </a:xfrm>
          <a:prstGeom prst="rect">
            <a:avLst/>
          </a:prstGeom>
          <a:noFill/>
          <a:ln w="25400" cap="sq">
            <a:noFill/>
            <a:miter lim="800000"/>
            <a:headEnd type="none" w="sm" len="sm"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bg1"/>
                </a:solidFill>
                <a:cs typeface="Times New Roman" pitchFamily="18" charset="0"/>
              </a:rPr>
              <a:t>┇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216089" name="Text Box 25"/>
          <p:cNvSpPr txBox="1">
            <a:spLocks noChangeArrowheads="1"/>
          </p:cNvSpPr>
          <p:nvPr/>
        </p:nvSpPr>
        <p:spPr bwMode="auto">
          <a:xfrm>
            <a:off x="6899275" y="5418138"/>
            <a:ext cx="1066800" cy="396875"/>
          </a:xfrm>
          <a:prstGeom prst="rect">
            <a:avLst/>
          </a:prstGeom>
          <a:noFill/>
          <a:ln w="25400" cap="sq">
            <a:noFill/>
            <a:miter lim="800000"/>
            <a:headEnd type="none" w="sm" len="sm"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chemeClr val="bg1"/>
                </a:solidFill>
              </a:rPr>
              <a:t>XXH</a:t>
            </a:r>
          </a:p>
        </p:txBody>
      </p:sp>
      <p:sp>
        <p:nvSpPr>
          <p:cNvPr id="216090" name="Text Box 26"/>
          <p:cNvSpPr txBox="1">
            <a:spLocks noChangeArrowheads="1"/>
          </p:cNvSpPr>
          <p:nvPr/>
        </p:nvSpPr>
        <p:spPr bwMode="auto">
          <a:xfrm>
            <a:off x="6899275" y="5799138"/>
            <a:ext cx="1066800" cy="396875"/>
          </a:xfrm>
          <a:prstGeom prst="rect">
            <a:avLst/>
          </a:prstGeom>
          <a:noFill/>
          <a:ln w="25400" cap="sq">
            <a:noFill/>
            <a:miter lim="800000"/>
            <a:headEnd type="none" w="sm" len="sm"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chemeClr val="bg1"/>
                </a:solidFill>
              </a:rPr>
              <a:t>XXH</a:t>
            </a:r>
          </a:p>
        </p:txBody>
      </p:sp>
      <p:sp>
        <p:nvSpPr>
          <p:cNvPr id="216091" name="Line 27"/>
          <p:cNvSpPr>
            <a:spLocks noChangeShapeType="1"/>
          </p:cNvSpPr>
          <p:nvPr/>
        </p:nvSpPr>
        <p:spPr bwMode="auto">
          <a:xfrm flipH="1">
            <a:off x="2268538" y="5992813"/>
            <a:ext cx="4392612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6092" name="Line 28"/>
          <p:cNvSpPr>
            <a:spLocks noChangeShapeType="1"/>
          </p:cNvSpPr>
          <p:nvPr/>
        </p:nvSpPr>
        <p:spPr bwMode="auto">
          <a:xfrm flipH="1">
            <a:off x="3024188" y="5705475"/>
            <a:ext cx="3636962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6093" name="Line 29"/>
          <p:cNvSpPr>
            <a:spLocks noChangeShapeType="1"/>
          </p:cNvSpPr>
          <p:nvPr/>
        </p:nvSpPr>
        <p:spPr bwMode="auto">
          <a:xfrm flipV="1">
            <a:off x="2989263" y="5000625"/>
            <a:ext cx="0" cy="70485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6094" name="Line 30"/>
          <p:cNvSpPr>
            <a:spLocks noChangeShapeType="1"/>
          </p:cNvSpPr>
          <p:nvPr/>
        </p:nvSpPr>
        <p:spPr bwMode="auto">
          <a:xfrm flipH="1" flipV="1">
            <a:off x="2262188" y="5005388"/>
            <a:ext cx="6350" cy="987425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6095" name="Rectangle 31"/>
          <p:cNvSpPr>
            <a:spLocks noChangeArrowheads="1"/>
          </p:cNvSpPr>
          <p:nvPr/>
        </p:nvSpPr>
        <p:spPr bwMode="auto">
          <a:xfrm>
            <a:off x="1881188" y="4467225"/>
            <a:ext cx="1600200" cy="533400"/>
          </a:xfrm>
          <a:prstGeom prst="rect">
            <a:avLst/>
          </a:prstGeom>
          <a:noFill/>
          <a:ln w="25400" cap="sq">
            <a:solidFill>
              <a:schemeClr val="tx1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6096" name="Line 32"/>
          <p:cNvSpPr>
            <a:spLocks noChangeShapeType="1"/>
          </p:cNvSpPr>
          <p:nvPr/>
        </p:nvSpPr>
        <p:spPr bwMode="auto">
          <a:xfrm>
            <a:off x="2643188" y="4467225"/>
            <a:ext cx="0" cy="53340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6097" name="Text Box 33"/>
          <p:cNvSpPr txBox="1">
            <a:spLocks noChangeArrowheads="1"/>
          </p:cNvSpPr>
          <p:nvPr/>
        </p:nvSpPr>
        <p:spPr bwMode="auto">
          <a:xfrm>
            <a:off x="2414588" y="4083050"/>
            <a:ext cx="646112" cy="396875"/>
          </a:xfrm>
          <a:prstGeom prst="rect">
            <a:avLst/>
          </a:prstGeom>
          <a:noFill/>
          <a:ln w="25400" cap="sq">
            <a:noFill/>
            <a:miter lim="800000"/>
            <a:headEnd type="none" w="sm" len="sm"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/>
              <a:t>IP</a:t>
            </a:r>
          </a:p>
        </p:txBody>
      </p:sp>
      <p:sp>
        <p:nvSpPr>
          <p:cNvPr id="216098" name="Line 34"/>
          <p:cNvSpPr>
            <a:spLocks noChangeShapeType="1"/>
          </p:cNvSpPr>
          <p:nvPr/>
        </p:nvSpPr>
        <p:spPr bwMode="auto">
          <a:xfrm flipV="1">
            <a:off x="3133725" y="4192588"/>
            <a:ext cx="3197225" cy="11430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6099" name="Text Box 35"/>
          <p:cNvSpPr txBox="1">
            <a:spLocks noChangeArrowheads="1"/>
          </p:cNvSpPr>
          <p:nvPr/>
        </p:nvSpPr>
        <p:spPr bwMode="auto">
          <a:xfrm>
            <a:off x="6746875" y="3954463"/>
            <a:ext cx="1295400" cy="396875"/>
          </a:xfrm>
          <a:prstGeom prst="rect">
            <a:avLst/>
          </a:prstGeom>
          <a:noFill/>
          <a:ln w="25400" cap="sq">
            <a:noFill/>
            <a:miter lim="800000"/>
            <a:headEnd type="none" w="sm" len="sm"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>
                <a:solidFill>
                  <a:schemeClr val="bg1"/>
                </a:solidFill>
              </a:rPr>
              <a:t>指令码</a:t>
            </a: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6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16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60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160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60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160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160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60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60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160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60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160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160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60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16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16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16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16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16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16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160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160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160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16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160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160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160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160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160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160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160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160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160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160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160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160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160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160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160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160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160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160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216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4" dur="500"/>
                                        <p:tgtEl>
                                          <p:spTgt spid="216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8" dur="500"/>
                                        <p:tgtEl>
                                          <p:spTgt spid="216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3" dur="500"/>
                                        <p:tgtEl>
                                          <p:spTgt spid="216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00"/>
                            </p:stCondLst>
                            <p:childTnLst>
                              <p:par>
                                <p:cTn id="11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216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1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1" dur="500"/>
                                        <p:tgtEl>
                                          <p:spTgt spid="216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500"/>
                            </p:stCondLst>
                            <p:childTnLst>
                              <p:par>
                                <p:cTn id="12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216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2000"/>
                            </p:stCondLst>
                            <p:childTnLst>
                              <p:par>
                                <p:cTn id="12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2160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2160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2160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2160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2160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2160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216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500"/>
                            </p:stCondLst>
                            <p:childTnLst>
                              <p:par>
                                <p:cTn id="145" presetID="18" presetClass="entr" presetSubtype="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47" dur="500"/>
                                        <p:tgtEl>
                                          <p:spTgt spid="216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6068" grpId="0" animBg="1"/>
      <p:bldP spid="216069" grpId="0" animBg="1"/>
      <p:bldP spid="216070" grpId="0" animBg="1"/>
      <p:bldP spid="216071" grpId="0" animBg="1"/>
      <p:bldP spid="216072" grpId="0" animBg="1"/>
      <p:bldP spid="216073" grpId="0" animBg="1"/>
      <p:bldP spid="216074" grpId="0"/>
      <p:bldP spid="216075" grpId="0"/>
      <p:bldP spid="216076" grpId="0"/>
      <p:bldP spid="216077" grpId="0"/>
      <p:bldP spid="216078" grpId="0" animBg="1"/>
      <p:bldP spid="216079" grpId="0"/>
      <p:bldP spid="216080" grpId="0" animBg="1"/>
      <p:bldP spid="216081" grpId="0" animBg="1"/>
      <p:bldP spid="216082" grpId="0"/>
      <p:bldP spid="216083" grpId="0"/>
      <p:bldP spid="216084" grpId="0" animBg="1"/>
      <p:bldP spid="216085" grpId="0" animBg="1"/>
      <p:bldP spid="216086" grpId="0" animBg="1"/>
      <p:bldP spid="216087" grpId="0" animBg="1"/>
      <p:bldP spid="216088" grpId="0"/>
      <p:bldP spid="216089" grpId="0"/>
      <p:bldP spid="216090" grpId="0"/>
      <p:bldP spid="216091" grpId="0" animBg="1"/>
      <p:bldP spid="216092" grpId="0" animBg="1"/>
      <p:bldP spid="216093" grpId="0" animBg="1"/>
      <p:bldP spid="216094" grpId="0" animBg="1"/>
      <p:bldP spid="216095" grpId="0" animBg="1"/>
      <p:bldP spid="216096" grpId="0" animBg="1"/>
      <p:bldP spid="216097" grpId="0"/>
      <p:bldP spid="216098" grpId="0" animBg="1"/>
      <p:bldP spid="216099" grpId="0"/>
    </p:bld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0EDD03-D35F-4608-9AC4-BF619160D54A}" type="slidenum">
              <a:rPr lang="zh-CN" altLang="en-US" smtClean="0"/>
              <a:pPr>
                <a:defRPr/>
              </a:pPr>
              <a:t>175</a:t>
            </a:fld>
            <a:endParaRPr lang="en-US" altLang="zh-CN" smtClean="0"/>
          </a:p>
        </p:txBody>
      </p:sp>
      <p:sp>
        <p:nvSpPr>
          <p:cNvPr id="209923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无条件段间转移</a:t>
            </a:r>
            <a:endParaRPr lang="zh-CN" altLang="en-US" sz="2800" smtClean="0">
              <a:solidFill>
                <a:schemeClr val="tx1"/>
              </a:solidFill>
            </a:endParaRPr>
          </a:p>
        </p:txBody>
      </p:sp>
      <p:sp>
        <p:nvSpPr>
          <p:cNvPr id="120837" name="Rectangle 1029"/>
          <p:cNvSpPr>
            <a:spLocks noGrp="1" noChangeArrowheads="1"/>
          </p:cNvSpPr>
          <p:nvPr>
            <p:ph type="body" idx="1"/>
          </p:nvPr>
        </p:nvSpPr>
        <p:spPr>
          <a:xfrm>
            <a:off x="827088" y="2017713"/>
            <a:ext cx="7772400" cy="1555750"/>
          </a:xfrm>
          <a:noFill/>
        </p:spPr>
        <p:txBody>
          <a:bodyPr lIns="92075" tIns="46038" rIns="92075" bIns="46038"/>
          <a:lstStyle/>
          <a:p>
            <a:pPr eaLnBrk="1" hangingPunct="1">
              <a:spcBef>
                <a:spcPct val="50000"/>
              </a:spcBef>
            </a:pPr>
            <a:r>
              <a:rPr lang="zh-CN" altLang="en-US" smtClean="0"/>
              <a:t>转移的</a:t>
            </a:r>
            <a:r>
              <a:rPr lang="zh-CN" altLang="en-US" smtClean="0">
                <a:solidFill>
                  <a:schemeClr val="tx1"/>
                </a:solidFill>
              </a:rPr>
              <a:t>目标地址</a:t>
            </a:r>
            <a:r>
              <a:rPr lang="zh-CN" altLang="en-US" smtClean="0"/>
              <a:t>不在当前代码段内。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u="sng" smtClean="0">
                <a:solidFill>
                  <a:srgbClr val="FF0000"/>
                </a:solidFill>
              </a:rPr>
              <a:t>目标地址</a:t>
            </a:r>
            <a:r>
              <a:rPr lang="zh-CN" altLang="en-US" smtClean="0">
                <a:solidFill>
                  <a:schemeClr val="tx1"/>
                </a:solidFill>
              </a:rPr>
              <a:t>为</a:t>
            </a:r>
            <a:r>
              <a:rPr lang="en-US" altLang="zh-CN" smtClean="0">
                <a:solidFill>
                  <a:schemeClr val="tx1"/>
                </a:solidFill>
              </a:rPr>
              <a:t>32</a:t>
            </a:r>
            <a:r>
              <a:rPr lang="zh-CN" altLang="en-US" smtClean="0">
                <a:solidFill>
                  <a:schemeClr val="tx1"/>
                </a:solidFill>
              </a:rPr>
              <a:t>位，包括段地址和偏移地址。</a:t>
            </a:r>
            <a:endParaRPr lang="en-US" altLang="zh-CN" smtClean="0"/>
          </a:p>
        </p:txBody>
      </p:sp>
      <p:sp>
        <p:nvSpPr>
          <p:cNvPr id="120839" name="Text Box 1031"/>
          <p:cNvSpPr txBox="1">
            <a:spLocks noChangeArrowheads="1"/>
          </p:cNvSpPr>
          <p:nvPr/>
        </p:nvSpPr>
        <p:spPr bwMode="auto">
          <a:xfrm>
            <a:off x="971550" y="3933825"/>
            <a:ext cx="2362200" cy="822325"/>
          </a:xfrm>
          <a:prstGeom prst="rect">
            <a:avLst/>
          </a:prstGeom>
          <a:noFill/>
          <a:ln w="25400" cap="sq">
            <a:noFill/>
            <a:miter lim="800000"/>
            <a:headEnd type="none" w="sm" len="sm"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/>
              <a:t>指令中直接给出目标地址</a:t>
            </a:r>
          </a:p>
        </p:txBody>
      </p:sp>
      <p:sp>
        <p:nvSpPr>
          <p:cNvPr id="120840" name="Text Box 1032"/>
          <p:cNvSpPr txBox="1">
            <a:spLocks noChangeArrowheads="1"/>
          </p:cNvSpPr>
          <p:nvPr/>
        </p:nvSpPr>
        <p:spPr bwMode="auto">
          <a:xfrm>
            <a:off x="4284663" y="3933825"/>
            <a:ext cx="3384550" cy="822325"/>
          </a:xfrm>
          <a:prstGeom prst="rect">
            <a:avLst/>
          </a:prstGeom>
          <a:noFill/>
          <a:ln w="25400" cap="sq">
            <a:noFill/>
            <a:miter lim="800000"/>
            <a:headEnd type="none" w="sm" len="sm"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/>
              <a:t>由指令中的32位存储器操作数指出目标地址</a:t>
            </a:r>
          </a:p>
        </p:txBody>
      </p:sp>
      <p:sp>
        <p:nvSpPr>
          <p:cNvPr id="120841" name="Text Box 1033"/>
          <p:cNvSpPr txBox="1">
            <a:spLocks noChangeArrowheads="1"/>
          </p:cNvSpPr>
          <p:nvPr/>
        </p:nvSpPr>
        <p:spPr bwMode="auto">
          <a:xfrm>
            <a:off x="971550" y="5734050"/>
            <a:ext cx="2362200" cy="457200"/>
          </a:xfrm>
          <a:prstGeom prst="rect">
            <a:avLst/>
          </a:prstGeom>
          <a:noFill/>
          <a:ln w="25400" cap="sq">
            <a:noFill/>
            <a:miter lim="800000"/>
            <a:headEnd type="none" w="sm" len="sm"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/>
              <a:t>段间直接转移</a:t>
            </a:r>
          </a:p>
        </p:txBody>
      </p:sp>
      <p:sp>
        <p:nvSpPr>
          <p:cNvPr id="120842" name="Text Box 1034"/>
          <p:cNvSpPr txBox="1">
            <a:spLocks noChangeArrowheads="1"/>
          </p:cNvSpPr>
          <p:nvPr/>
        </p:nvSpPr>
        <p:spPr bwMode="auto">
          <a:xfrm>
            <a:off x="4572000" y="5661025"/>
            <a:ext cx="2362200" cy="457200"/>
          </a:xfrm>
          <a:prstGeom prst="rect">
            <a:avLst/>
          </a:prstGeom>
          <a:noFill/>
          <a:ln w="25400" cap="sq">
            <a:noFill/>
            <a:miter lim="800000"/>
            <a:headEnd type="none" w="sm" len="sm"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/>
              <a:t>段间间接转移</a:t>
            </a:r>
          </a:p>
        </p:txBody>
      </p:sp>
      <p:sp>
        <p:nvSpPr>
          <p:cNvPr id="120843" name="Line 1035"/>
          <p:cNvSpPr>
            <a:spLocks noChangeShapeType="1"/>
          </p:cNvSpPr>
          <p:nvPr/>
        </p:nvSpPr>
        <p:spPr bwMode="auto">
          <a:xfrm flipH="1">
            <a:off x="2051050" y="4797425"/>
            <a:ext cx="12700" cy="86360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0844" name="Line 1036"/>
          <p:cNvSpPr>
            <a:spLocks noChangeShapeType="1"/>
          </p:cNvSpPr>
          <p:nvPr/>
        </p:nvSpPr>
        <p:spPr bwMode="auto">
          <a:xfrm>
            <a:off x="5724525" y="4868863"/>
            <a:ext cx="0" cy="623887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0845" name="Line 1037"/>
          <p:cNvSpPr>
            <a:spLocks noChangeShapeType="1"/>
          </p:cNvSpPr>
          <p:nvPr/>
        </p:nvSpPr>
        <p:spPr bwMode="auto">
          <a:xfrm flipH="1">
            <a:off x="2124075" y="3213100"/>
            <a:ext cx="0" cy="64770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0846" name="Line 1038"/>
          <p:cNvSpPr>
            <a:spLocks noChangeShapeType="1"/>
          </p:cNvSpPr>
          <p:nvPr/>
        </p:nvSpPr>
        <p:spPr bwMode="auto">
          <a:xfrm>
            <a:off x="2771775" y="3213100"/>
            <a:ext cx="1800225" cy="720725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208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208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120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20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6" dur="500"/>
                                        <p:tgtEl>
                                          <p:spTgt spid="120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0" dur="500"/>
                                        <p:tgtEl>
                                          <p:spTgt spid="120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5" dur="500"/>
                                        <p:tgtEl>
                                          <p:spTgt spid="120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0" dur="500"/>
                                        <p:tgtEl>
                                          <p:spTgt spid="120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4" dur="500"/>
                                        <p:tgtEl>
                                          <p:spTgt spid="120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8" dur="500"/>
                                        <p:tgtEl>
                                          <p:spTgt spid="120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39" grpId="0"/>
      <p:bldP spid="120840" grpId="0"/>
      <p:bldP spid="120841" grpId="0"/>
      <p:bldP spid="120842" grpId="0"/>
      <p:bldP spid="120843" grpId="0" animBg="1"/>
      <p:bldP spid="120844" grpId="0" animBg="1"/>
      <p:bldP spid="120845" grpId="0" animBg="1"/>
      <p:bldP spid="120846" grpId="0" animBg="1"/>
    </p:bld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A0C453-0D7E-4AEC-8A71-4872F16BA02D}" type="slidenum">
              <a:rPr lang="zh-CN" altLang="en-US" smtClean="0"/>
              <a:pPr>
                <a:defRPr/>
              </a:pPr>
              <a:t>176</a:t>
            </a:fld>
            <a:endParaRPr lang="en-US" altLang="zh-CN" smtClean="0"/>
          </a:p>
        </p:txBody>
      </p:sp>
      <p:sp>
        <p:nvSpPr>
          <p:cNvPr id="210947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段间直接转移</a:t>
            </a:r>
          </a:p>
        </p:txBody>
      </p:sp>
      <p:sp>
        <p:nvSpPr>
          <p:cNvPr id="210948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187450" y="2060575"/>
            <a:ext cx="5905500" cy="2881313"/>
          </a:xfrm>
        </p:spPr>
        <p:txBody>
          <a:bodyPr/>
          <a:lstStyle/>
          <a:p>
            <a:pPr eaLnBrk="1" hangingPunct="1">
              <a:lnSpc>
                <a:spcPct val="115000"/>
              </a:lnSpc>
            </a:pPr>
            <a:r>
              <a:rPr lang="zh-CN" altLang="en-US" smtClean="0"/>
              <a:t>段间直接转移</a:t>
            </a:r>
          </a:p>
          <a:p>
            <a:pPr lvl="1" eaLnBrk="1" hangingPunct="1">
              <a:lnSpc>
                <a:spcPct val="115000"/>
              </a:lnSpc>
              <a:spcAft>
                <a:spcPct val="40000"/>
              </a:spcAft>
            </a:pPr>
            <a:r>
              <a:rPr lang="zh-CN" altLang="en-US" smtClean="0"/>
              <a:t>转移的目标地址由指令直接给出</a:t>
            </a:r>
          </a:p>
          <a:p>
            <a:pPr eaLnBrk="1" hangingPunct="1">
              <a:lnSpc>
                <a:spcPct val="115000"/>
              </a:lnSpc>
            </a:pPr>
            <a:r>
              <a:rPr lang="zh-CN" altLang="en-US" smtClean="0">
                <a:latin typeface="Times New Roman" pitchFamily="18" charset="0"/>
              </a:rPr>
              <a:t>格式：</a:t>
            </a:r>
          </a:p>
          <a:p>
            <a:pPr lvl="1" eaLnBrk="1" hangingPunct="1">
              <a:lnSpc>
                <a:spcPct val="115000"/>
              </a:lnSpc>
            </a:pPr>
            <a:r>
              <a:rPr lang="en-US" altLang="zh-CN" smtClean="0">
                <a:latin typeface="Times New Roman" pitchFamily="18" charset="0"/>
              </a:rPr>
              <a:t>JMP  FAR Label</a:t>
            </a:r>
            <a:endParaRPr lang="zh-CN" altLang="en-US" smtClean="0">
              <a:latin typeface="Times New Roman" pitchFamily="18" charset="0"/>
            </a:endParaRPr>
          </a:p>
        </p:txBody>
      </p:sp>
      <p:sp>
        <p:nvSpPr>
          <p:cNvPr id="210949" name="AutoShape 1028"/>
          <p:cNvSpPr>
            <a:spLocks/>
          </p:cNvSpPr>
          <p:nvPr/>
        </p:nvSpPr>
        <p:spPr bwMode="auto">
          <a:xfrm>
            <a:off x="4213225" y="5013325"/>
            <a:ext cx="1511300" cy="503238"/>
          </a:xfrm>
          <a:prstGeom prst="borderCallout1">
            <a:avLst>
              <a:gd name="adj1" fmla="val 22713"/>
              <a:gd name="adj2" fmla="val -5042"/>
              <a:gd name="adj3" fmla="val -120190"/>
              <a:gd name="adj4" fmla="val -19750"/>
            </a:avLst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lg" len="lg"/>
            <a:tailEnd type="none" w="sm" len="sm"/>
          </a:ln>
        </p:spPr>
        <p:txBody>
          <a:bodyPr/>
          <a:lstStyle/>
          <a:p>
            <a:r>
              <a:rPr lang="zh-CN" altLang="en-US" sz="2000" b="1">
                <a:solidFill>
                  <a:schemeClr val="bg1"/>
                </a:solidFill>
              </a:rPr>
              <a:t>远地址标号</a:t>
            </a: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/>
      </p:par>
    </p:tn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F8EE7A-97F0-44D8-8277-F839A970F079}" type="slidenum">
              <a:rPr lang="zh-CN" altLang="en-US" smtClean="0"/>
              <a:pPr>
                <a:defRPr/>
              </a:pPr>
              <a:t>177</a:t>
            </a:fld>
            <a:endParaRPr lang="en-US" altLang="zh-CN" smtClean="0"/>
          </a:p>
        </p:txBody>
      </p:sp>
      <p:sp>
        <p:nvSpPr>
          <p:cNvPr id="2119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段间直接转移示图</a:t>
            </a:r>
          </a:p>
        </p:txBody>
      </p:sp>
      <p:sp>
        <p:nvSpPr>
          <p:cNvPr id="217092" name="Rectangle 4"/>
          <p:cNvSpPr>
            <a:spLocks noChangeArrowheads="1"/>
          </p:cNvSpPr>
          <p:nvPr/>
        </p:nvSpPr>
        <p:spPr bwMode="auto">
          <a:xfrm>
            <a:off x="5019675" y="2060575"/>
            <a:ext cx="1524000" cy="4419600"/>
          </a:xfrm>
          <a:prstGeom prst="rect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7093" name="Line 5"/>
          <p:cNvSpPr>
            <a:spLocks noChangeShapeType="1"/>
          </p:cNvSpPr>
          <p:nvPr/>
        </p:nvSpPr>
        <p:spPr bwMode="auto">
          <a:xfrm>
            <a:off x="5019675" y="2822575"/>
            <a:ext cx="15240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7094" name="Line 6"/>
          <p:cNvSpPr>
            <a:spLocks noChangeShapeType="1"/>
          </p:cNvSpPr>
          <p:nvPr/>
        </p:nvSpPr>
        <p:spPr bwMode="auto">
          <a:xfrm>
            <a:off x="5019675" y="3203575"/>
            <a:ext cx="15240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7095" name="Line 7"/>
          <p:cNvSpPr>
            <a:spLocks noChangeShapeType="1"/>
          </p:cNvSpPr>
          <p:nvPr/>
        </p:nvSpPr>
        <p:spPr bwMode="auto">
          <a:xfrm>
            <a:off x="5019675" y="3584575"/>
            <a:ext cx="15240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7096" name="Line 8"/>
          <p:cNvSpPr>
            <a:spLocks noChangeShapeType="1"/>
          </p:cNvSpPr>
          <p:nvPr/>
        </p:nvSpPr>
        <p:spPr bwMode="auto">
          <a:xfrm>
            <a:off x="5019675" y="3965575"/>
            <a:ext cx="15240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7097" name="Line 9"/>
          <p:cNvSpPr>
            <a:spLocks noChangeShapeType="1"/>
          </p:cNvSpPr>
          <p:nvPr/>
        </p:nvSpPr>
        <p:spPr bwMode="auto">
          <a:xfrm>
            <a:off x="5019675" y="5808663"/>
            <a:ext cx="15240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7098" name="Text Box 10"/>
          <p:cNvSpPr txBox="1">
            <a:spLocks noChangeArrowheads="1"/>
          </p:cNvSpPr>
          <p:nvPr/>
        </p:nvSpPr>
        <p:spPr bwMode="auto">
          <a:xfrm>
            <a:off x="5395913" y="2779713"/>
            <a:ext cx="1066800" cy="396875"/>
          </a:xfrm>
          <a:prstGeom prst="rect">
            <a:avLst/>
          </a:prstGeom>
          <a:noFill/>
          <a:ln w="25400" cap="sq">
            <a:noFill/>
            <a:miter lim="800000"/>
            <a:headEnd type="none" w="sm" len="sm"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chemeClr val="bg1"/>
                </a:solidFill>
              </a:rPr>
              <a:t>JMP</a:t>
            </a:r>
          </a:p>
        </p:txBody>
      </p:sp>
      <p:sp>
        <p:nvSpPr>
          <p:cNvPr id="217099" name="Text Box 11"/>
          <p:cNvSpPr txBox="1">
            <a:spLocks noChangeArrowheads="1"/>
          </p:cNvSpPr>
          <p:nvPr/>
        </p:nvSpPr>
        <p:spPr bwMode="auto">
          <a:xfrm>
            <a:off x="4005263" y="5351463"/>
            <a:ext cx="1038225" cy="457200"/>
          </a:xfrm>
          <a:prstGeom prst="rect">
            <a:avLst/>
          </a:prstGeom>
          <a:noFill/>
          <a:ln w="25400" cap="sq">
            <a:noFill/>
            <a:miter lim="800000"/>
            <a:headEnd type="none" w="sm" len="sm"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/>
              <a:t>Label</a:t>
            </a:r>
          </a:p>
        </p:txBody>
      </p:sp>
      <p:sp>
        <p:nvSpPr>
          <p:cNvPr id="217100" name="Text Box 12"/>
          <p:cNvSpPr txBox="1">
            <a:spLocks noChangeArrowheads="1"/>
          </p:cNvSpPr>
          <p:nvPr/>
        </p:nvSpPr>
        <p:spPr bwMode="auto">
          <a:xfrm>
            <a:off x="5524500" y="4879975"/>
            <a:ext cx="533400" cy="457200"/>
          </a:xfrm>
          <a:prstGeom prst="rect">
            <a:avLst/>
          </a:prstGeom>
          <a:noFill/>
          <a:ln w="25400" cap="sq">
            <a:noFill/>
            <a:miter lim="800000"/>
            <a:headEnd type="none" w="sm" len="sm"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bg1"/>
                </a:solidFill>
                <a:cs typeface="Times New Roman" pitchFamily="18" charset="0"/>
              </a:rPr>
              <a:t>┇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217101" name="Text Box 13"/>
          <p:cNvSpPr txBox="1">
            <a:spLocks noChangeArrowheads="1"/>
          </p:cNvSpPr>
          <p:nvPr/>
        </p:nvSpPr>
        <p:spPr bwMode="auto">
          <a:xfrm>
            <a:off x="5538788" y="5980113"/>
            <a:ext cx="533400" cy="457200"/>
          </a:xfrm>
          <a:prstGeom prst="rect">
            <a:avLst/>
          </a:prstGeom>
          <a:noFill/>
          <a:ln w="25400" cap="sq">
            <a:noFill/>
            <a:miter lim="800000"/>
            <a:headEnd type="none" w="sm" len="sm"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bg1"/>
                </a:solidFill>
                <a:cs typeface="Times New Roman" pitchFamily="18" charset="0"/>
              </a:rPr>
              <a:t>┇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217102" name="Text Box 14"/>
          <p:cNvSpPr txBox="1">
            <a:spLocks noChangeArrowheads="1"/>
          </p:cNvSpPr>
          <p:nvPr/>
        </p:nvSpPr>
        <p:spPr bwMode="auto">
          <a:xfrm>
            <a:off x="5519738" y="2212975"/>
            <a:ext cx="533400" cy="457200"/>
          </a:xfrm>
          <a:prstGeom prst="rect">
            <a:avLst/>
          </a:prstGeom>
          <a:noFill/>
          <a:ln w="25400" cap="sq">
            <a:noFill/>
            <a:miter lim="800000"/>
            <a:headEnd type="none" w="sm" len="sm"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bg1"/>
                </a:solidFill>
                <a:cs typeface="Times New Roman" pitchFamily="18" charset="0"/>
              </a:rPr>
              <a:t>┇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217103" name="AutoShape 15"/>
          <p:cNvSpPr>
            <a:spLocks/>
          </p:cNvSpPr>
          <p:nvPr/>
        </p:nvSpPr>
        <p:spPr bwMode="auto">
          <a:xfrm>
            <a:off x="6696075" y="2289175"/>
            <a:ext cx="228600" cy="2590800"/>
          </a:xfrm>
          <a:prstGeom prst="rightBrace">
            <a:avLst>
              <a:gd name="adj1" fmla="val 94444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7104" name="Text Box 16"/>
          <p:cNvSpPr txBox="1">
            <a:spLocks noChangeArrowheads="1"/>
          </p:cNvSpPr>
          <p:nvPr/>
        </p:nvSpPr>
        <p:spPr bwMode="auto">
          <a:xfrm>
            <a:off x="7029450" y="2930525"/>
            <a:ext cx="457200" cy="1311275"/>
          </a:xfrm>
          <a:prstGeom prst="rect">
            <a:avLst/>
          </a:prstGeom>
          <a:noFill/>
          <a:ln w="25400" cap="sq">
            <a:noFill/>
            <a:miter lim="800000"/>
            <a:headEnd type="none" w="sm" len="sm"/>
            <a:tailEnd type="none" w="lg" len="lg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000" b="1"/>
              <a:t>代码段1</a:t>
            </a:r>
          </a:p>
        </p:txBody>
      </p:sp>
      <p:sp>
        <p:nvSpPr>
          <p:cNvPr id="217105" name="AutoShape 17"/>
          <p:cNvSpPr>
            <a:spLocks/>
          </p:cNvSpPr>
          <p:nvPr/>
        </p:nvSpPr>
        <p:spPr bwMode="auto">
          <a:xfrm>
            <a:off x="1331913" y="4724400"/>
            <a:ext cx="1819275" cy="792163"/>
          </a:xfrm>
          <a:prstGeom prst="borderCallout1">
            <a:avLst>
              <a:gd name="adj1" fmla="val 14431"/>
              <a:gd name="adj2" fmla="val 104190"/>
              <a:gd name="adj3" fmla="val -95792"/>
              <a:gd name="adj4" fmla="val 162565"/>
            </a:avLst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lg" len="lg"/>
            <a:tailEnd type="none" w="sm" len="sm"/>
          </a:ln>
        </p:spPr>
        <p:txBody>
          <a:bodyPr/>
          <a:lstStyle/>
          <a:p>
            <a:r>
              <a:rPr lang="en-US" altLang="zh-CN" sz="2000" b="1">
                <a:solidFill>
                  <a:schemeClr val="bg1"/>
                </a:solidFill>
              </a:rPr>
              <a:t>Label</a:t>
            </a:r>
            <a:r>
              <a:rPr lang="zh-CN" altLang="en-US" sz="2000" b="1">
                <a:solidFill>
                  <a:schemeClr val="bg1"/>
                </a:solidFill>
              </a:rPr>
              <a:t>与</a:t>
            </a:r>
            <a:r>
              <a:rPr lang="en-US" altLang="zh-CN" sz="2000" b="1">
                <a:solidFill>
                  <a:schemeClr val="bg1"/>
                </a:solidFill>
              </a:rPr>
              <a:t>JMP</a:t>
            </a:r>
            <a:r>
              <a:rPr lang="zh-CN" altLang="en-US" sz="2000" b="1">
                <a:solidFill>
                  <a:schemeClr val="bg1"/>
                </a:solidFill>
              </a:rPr>
              <a:t>之间的位移量</a:t>
            </a:r>
          </a:p>
        </p:txBody>
      </p:sp>
      <p:sp>
        <p:nvSpPr>
          <p:cNvPr id="217106" name="Line 18"/>
          <p:cNvSpPr>
            <a:spLocks noChangeShapeType="1"/>
          </p:cNvSpPr>
          <p:nvPr/>
        </p:nvSpPr>
        <p:spPr bwMode="auto">
          <a:xfrm>
            <a:off x="5019675" y="5413375"/>
            <a:ext cx="15240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7107" name="AutoShape 19"/>
          <p:cNvSpPr>
            <a:spLocks/>
          </p:cNvSpPr>
          <p:nvPr/>
        </p:nvSpPr>
        <p:spPr bwMode="auto">
          <a:xfrm>
            <a:off x="6696075" y="5184775"/>
            <a:ext cx="228600" cy="1143000"/>
          </a:xfrm>
          <a:prstGeom prst="rightBrace">
            <a:avLst>
              <a:gd name="adj1" fmla="val 41667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7108" name="Text Box 20"/>
          <p:cNvSpPr txBox="1">
            <a:spLocks noChangeArrowheads="1"/>
          </p:cNvSpPr>
          <p:nvPr/>
        </p:nvSpPr>
        <p:spPr bwMode="auto">
          <a:xfrm>
            <a:off x="7015163" y="5092700"/>
            <a:ext cx="519112" cy="1311275"/>
          </a:xfrm>
          <a:prstGeom prst="rect">
            <a:avLst/>
          </a:prstGeom>
          <a:noFill/>
          <a:ln w="25400" cap="sq">
            <a:noFill/>
            <a:miter lim="800000"/>
            <a:headEnd type="none" w="sm" len="sm"/>
            <a:tailEnd type="none" w="lg" len="lg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000" b="1">
                <a:solidFill>
                  <a:srgbClr val="FF0000"/>
                </a:solidFill>
              </a:rPr>
              <a:t>代码段2</a:t>
            </a:r>
          </a:p>
        </p:txBody>
      </p:sp>
      <p:sp>
        <p:nvSpPr>
          <p:cNvPr id="217109" name="Line 21"/>
          <p:cNvSpPr>
            <a:spLocks noChangeShapeType="1"/>
          </p:cNvSpPr>
          <p:nvPr/>
        </p:nvSpPr>
        <p:spPr bwMode="auto">
          <a:xfrm>
            <a:off x="5019675" y="4346575"/>
            <a:ext cx="15240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7110" name="Line 22"/>
          <p:cNvSpPr>
            <a:spLocks noChangeShapeType="1"/>
          </p:cNvSpPr>
          <p:nvPr/>
        </p:nvSpPr>
        <p:spPr bwMode="auto">
          <a:xfrm>
            <a:off x="5019675" y="4727575"/>
            <a:ext cx="15240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7111" name="Text Box 23"/>
          <p:cNvSpPr txBox="1">
            <a:spLocks noChangeArrowheads="1"/>
          </p:cNvSpPr>
          <p:nvPr/>
        </p:nvSpPr>
        <p:spPr bwMode="auto">
          <a:xfrm>
            <a:off x="5386388" y="3170238"/>
            <a:ext cx="1066800" cy="396875"/>
          </a:xfrm>
          <a:prstGeom prst="rect">
            <a:avLst/>
          </a:prstGeom>
          <a:noFill/>
          <a:ln w="25400" cap="sq">
            <a:noFill/>
            <a:miter lim="800000"/>
            <a:headEnd type="none" w="sm" len="sm"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chemeClr val="bg1"/>
                </a:solidFill>
              </a:rPr>
              <a:t>XXH</a:t>
            </a:r>
          </a:p>
        </p:txBody>
      </p:sp>
      <p:sp>
        <p:nvSpPr>
          <p:cNvPr id="217112" name="Text Box 24"/>
          <p:cNvSpPr txBox="1">
            <a:spLocks noChangeArrowheads="1"/>
          </p:cNvSpPr>
          <p:nvPr/>
        </p:nvSpPr>
        <p:spPr bwMode="auto">
          <a:xfrm>
            <a:off x="5386388" y="3584575"/>
            <a:ext cx="1066800" cy="396875"/>
          </a:xfrm>
          <a:prstGeom prst="rect">
            <a:avLst/>
          </a:prstGeom>
          <a:noFill/>
          <a:ln w="25400" cap="sq">
            <a:noFill/>
            <a:miter lim="800000"/>
            <a:headEnd type="none" w="sm" len="sm"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chemeClr val="bg1"/>
                </a:solidFill>
              </a:rPr>
              <a:t>XXH</a:t>
            </a:r>
          </a:p>
        </p:txBody>
      </p:sp>
      <p:sp>
        <p:nvSpPr>
          <p:cNvPr id="217113" name="Text Box 25"/>
          <p:cNvSpPr txBox="1">
            <a:spLocks noChangeArrowheads="1"/>
          </p:cNvSpPr>
          <p:nvPr/>
        </p:nvSpPr>
        <p:spPr bwMode="auto">
          <a:xfrm>
            <a:off x="5400675" y="3951288"/>
            <a:ext cx="1066800" cy="396875"/>
          </a:xfrm>
          <a:prstGeom prst="rect">
            <a:avLst/>
          </a:prstGeom>
          <a:noFill/>
          <a:ln w="25400" cap="sq">
            <a:noFill/>
            <a:miter lim="800000"/>
            <a:headEnd type="none" w="sm" len="sm"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chemeClr val="bg1"/>
                </a:solidFill>
              </a:rPr>
              <a:t>XXH</a:t>
            </a:r>
          </a:p>
        </p:txBody>
      </p:sp>
      <p:sp>
        <p:nvSpPr>
          <p:cNvPr id="217114" name="Text Box 26"/>
          <p:cNvSpPr txBox="1">
            <a:spLocks noChangeArrowheads="1"/>
          </p:cNvSpPr>
          <p:nvPr/>
        </p:nvSpPr>
        <p:spPr bwMode="auto">
          <a:xfrm>
            <a:off x="5400675" y="4318000"/>
            <a:ext cx="1066800" cy="396875"/>
          </a:xfrm>
          <a:prstGeom prst="rect">
            <a:avLst/>
          </a:prstGeom>
          <a:noFill/>
          <a:ln w="25400" cap="sq">
            <a:noFill/>
            <a:miter lim="800000"/>
            <a:headEnd type="none" w="sm" len="sm"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chemeClr val="bg1"/>
                </a:solidFill>
              </a:rPr>
              <a:t>XXH</a:t>
            </a:r>
          </a:p>
        </p:txBody>
      </p:sp>
      <p:sp>
        <p:nvSpPr>
          <p:cNvPr id="217115" name="AutoShape 27"/>
          <p:cNvSpPr>
            <a:spLocks/>
          </p:cNvSpPr>
          <p:nvPr/>
        </p:nvSpPr>
        <p:spPr bwMode="auto">
          <a:xfrm>
            <a:off x="4757738" y="3279775"/>
            <a:ext cx="152400" cy="685800"/>
          </a:xfrm>
          <a:prstGeom prst="leftBrace">
            <a:avLst>
              <a:gd name="adj1" fmla="val 37500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7116" name="Text Box 28"/>
          <p:cNvSpPr txBox="1">
            <a:spLocks noChangeArrowheads="1"/>
          </p:cNvSpPr>
          <p:nvPr/>
        </p:nvSpPr>
        <p:spPr bwMode="auto">
          <a:xfrm>
            <a:off x="3275013" y="3259138"/>
            <a:ext cx="533400" cy="457200"/>
          </a:xfrm>
          <a:prstGeom prst="rect">
            <a:avLst/>
          </a:prstGeom>
          <a:noFill/>
          <a:ln w="25400" cap="sq">
            <a:noFill/>
            <a:miter lim="800000"/>
            <a:headEnd type="none" w="sm" len="sm"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/>
              <a:t>IP</a:t>
            </a:r>
          </a:p>
        </p:txBody>
      </p:sp>
      <p:sp>
        <p:nvSpPr>
          <p:cNvPr id="217117" name="Line 29"/>
          <p:cNvSpPr>
            <a:spLocks noChangeShapeType="1"/>
          </p:cNvSpPr>
          <p:nvPr/>
        </p:nvSpPr>
        <p:spPr bwMode="auto">
          <a:xfrm rot="8137915">
            <a:off x="3890963" y="3179763"/>
            <a:ext cx="609600" cy="60960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7118" name="AutoShape 30"/>
          <p:cNvSpPr>
            <a:spLocks/>
          </p:cNvSpPr>
          <p:nvPr/>
        </p:nvSpPr>
        <p:spPr bwMode="auto">
          <a:xfrm>
            <a:off x="4714875" y="4056063"/>
            <a:ext cx="228600" cy="609600"/>
          </a:xfrm>
          <a:prstGeom prst="leftBrace">
            <a:avLst>
              <a:gd name="adj1" fmla="val 22222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7119" name="Text Box 31"/>
          <p:cNvSpPr txBox="1">
            <a:spLocks noChangeArrowheads="1"/>
          </p:cNvSpPr>
          <p:nvPr/>
        </p:nvSpPr>
        <p:spPr bwMode="auto">
          <a:xfrm>
            <a:off x="3276600" y="4556125"/>
            <a:ext cx="685800" cy="457200"/>
          </a:xfrm>
          <a:prstGeom prst="rect">
            <a:avLst/>
          </a:prstGeom>
          <a:noFill/>
          <a:ln w="25400" cap="sq">
            <a:noFill/>
            <a:miter lim="800000"/>
            <a:headEnd type="none" w="sm" len="sm"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/>
              <a:t>CS</a:t>
            </a:r>
          </a:p>
        </p:txBody>
      </p:sp>
      <p:sp>
        <p:nvSpPr>
          <p:cNvPr id="217120" name="Line 32"/>
          <p:cNvSpPr>
            <a:spLocks noChangeShapeType="1"/>
          </p:cNvSpPr>
          <p:nvPr/>
        </p:nvSpPr>
        <p:spPr bwMode="auto">
          <a:xfrm rot="11021545" flipV="1">
            <a:off x="3924300" y="4437063"/>
            <a:ext cx="762000" cy="41275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7121" name="AutoShape 33"/>
          <p:cNvSpPr>
            <a:spLocks/>
          </p:cNvSpPr>
          <p:nvPr/>
        </p:nvSpPr>
        <p:spPr bwMode="auto">
          <a:xfrm>
            <a:off x="4427538" y="3213100"/>
            <a:ext cx="152400" cy="1447800"/>
          </a:xfrm>
          <a:prstGeom prst="leftBrace">
            <a:avLst>
              <a:gd name="adj1" fmla="val 79167"/>
              <a:gd name="adj2" fmla="val 50000"/>
            </a:avLst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70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70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70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70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170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70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70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70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170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170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70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70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7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7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17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17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17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17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17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17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17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17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17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17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17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17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17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17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17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17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17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17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17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17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17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17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17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17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17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17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17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17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17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17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217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000"/>
                            </p:stCondLst>
                            <p:childTnLst>
                              <p:par>
                                <p:cTn id="10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217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217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500"/>
                            </p:stCondLst>
                            <p:childTnLst>
                              <p:par>
                                <p:cTn id="107" presetID="2" presetClass="exit" presetSubtype="4" fill="hold" grpId="1" nodeType="afterEffect">
                                  <p:stCondLst>
                                    <p:cond delay="2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8" dur="500"/>
                                        <p:tgtEl>
                                          <p:spTgt spid="217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/>
                                        <p:tgtEl>
                                          <p:spTgt spid="217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7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4000"/>
                            </p:stCondLst>
                            <p:childTnLst>
                              <p:par>
                                <p:cTn id="112" presetID="2" presetClass="exit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3" dur="500"/>
                                        <p:tgtEl>
                                          <p:spTgt spid="217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/>
                                        <p:tgtEl>
                                          <p:spTgt spid="217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7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000"/>
                            </p:stCondLst>
                            <p:childTnLst>
                              <p:par>
                                <p:cTn id="117" presetID="18" presetClass="entr" presetSubtype="12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9" dur="500"/>
                                        <p:tgtEl>
                                          <p:spTgt spid="217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6000"/>
                            </p:stCondLst>
                            <p:childTnLst>
                              <p:par>
                                <p:cTn id="121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3" dur="500"/>
                                        <p:tgtEl>
                                          <p:spTgt spid="217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6500"/>
                            </p:stCondLst>
                            <p:childTnLst>
                              <p:par>
                                <p:cTn id="12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7" dur="500"/>
                                        <p:tgtEl>
                                          <p:spTgt spid="217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7000"/>
                            </p:stCondLst>
                            <p:childTnLst>
                              <p:par>
                                <p:cTn id="129" presetID="18" presetClass="entr" presetSubtype="1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1" dur="500"/>
                                        <p:tgtEl>
                                          <p:spTgt spid="217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8500"/>
                            </p:stCondLst>
                            <p:childTnLst>
                              <p:par>
                                <p:cTn id="133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5" dur="500"/>
                                        <p:tgtEl>
                                          <p:spTgt spid="217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9000"/>
                            </p:stCondLst>
                            <p:childTnLst>
                              <p:par>
                                <p:cTn id="137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9" dur="500"/>
                                        <p:tgtEl>
                                          <p:spTgt spid="217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7092" grpId="0" animBg="1"/>
      <p:bldP spid="217093" grpId="0" animBg="1"/>
      <p:bldP spid="217094" grpId="0" animBg="1"/>
      <p:bldP spid="217095" grpId="0" animBg="1"/>
      <p:bldP spid="217096" grpId="0" animBg="1"/>
      <p:bldP spid="217097" grpId="0" animBg="1"/>
      <p:bldP spid="217098" grpId="0"/>
      <p:bldP spid="217099" grpId="0"/>
      <p:bldP spid="217100" grpId="0"/>
      <p:bldP spid="217101" grpId="0"/>
      <p:bldP spid="217102" grpId="0"/>
      <p:bldP spid="217103" grpId="0" animBg="1"/>
      <p:bldP spid="217104" grpId="0"/>
      <p:bldP spid="217105" grpId="0" animBg="1"/>
      <p:bldP spid="217106" grpId="0" animBg="1"/>
      <p:bldP spid="217107" grpId="0" animBg="1"/>
      <p:bldP spid="217108" grpId="0"/>
      <p:bldP spid="217109" grpId="0" animBg="1"/>
      <p:bldP spid="217110" grpId="0" animBg="1"/>
      <p:bldP spid="217111" grpId="0"/>
      <p:bldP spid="217112" grpId="0"/>
      <p:bldP spid="217113" grpId="0"/>
      <p:bldP spid="217114" grpId="0"/>
      <p:bldP spid="217115" grpId="0" animBg="1"/>
      <p:bldP spid="217116" grpId="0"/>
      <p:bldP spid="217117" grpId="0" animBg="1"/>
      <p:bldP spid="217118" grpId="0" animBg="1"/>
      <p:bldP spid="217119" grpId="0"/>
      <p:bldP spid="217120" grpId="0" animBg="1"/>
      <p:bldP spid="217121" grpId="0" animBg="1"/>
      <p:bldP spid="217121" grpId="1" animBg="1"/>
    </p:bld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0EA5CB-9E74-4DC8-A617-269844B1D5B4}" type="slidenum">
              <a:rPr lang="zh-CN" altLang="en-US" smtClean="0"/>
              <a:pPr>
                <a:defRPr/>
              </a:pPr>
              <a:t>178</a:t>
            </a:fld>
            <a:endParaRPr lang="en-US" altLang="zh-CN" smtClean="0"/>
          </a:p>
        </p:txBody>
      </p:sp>
      <p:sp>
        <p:nvSpPr>
          <p:cNvPr id="212995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段间间接转移</a:t>
            </a:r>
          </a:p>
        </p:txBody>
      </p:sp>
      <p:sp>
        <p:nvSpPr>
          <p:cNvPr id="11673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755650" y="1916113"/>
            <a:ext cx="4613275" cy="3716337"/>
          </a:xfrm>
        </p:spPr>
        <p:txBody>
          <a:bodyPr/>
          <a:lstStyle/>
          <a:p>
            <a:pPr eaLnBrk="1" hangingPunct="1">
              <a:lnSpc>
                <a:spcPct val="115000"/>
              </a:lnSpc>
            </a:pPr>
            <a:r>
              <a:rPr lang="zh-CN" altLang="en-US" smtClean="0"/>
              <a:t>段间间接寻址</a:t>
            </a:r>
          </a:p>
          <a:p>
            <a:pPr lvl="1" eaLnBrk="1" hangingPunct="1">
              <a:lnSpc>
                <a:spcPct val="115000"/>
              </a:lnSpc>
              <a:spcAft>
                <a:spcPct val="40000"/>
              </a:spcAft>
            </a:pPr>
            <a:r>
              <a:rPr lang="zh-CN" altLang="en-US" smtClean="0"/>
              <a:t>转移的目标地址由指令中的</a:t>
            </a:r>
            <a:r>
              <a:rPr lang="en-US" altLang="zh-CN" smtClean="0"/>
              <a:t>32</a:t>
            </a:r>
            <a:r>
              <a:rPr lang="zh-CN" altLang="en-US" smtClean="0"/>
              <a:t>位操作数给出</a:t>
            </a:r>
          </a:p>
          <a:p>
            <a:pPr eaLnBrk="1" hangingPunct="1">
              <a:lnSpc>
                <a:spcPct val="115000"/>
              </a:lnSpc>
            </a:pPr>
            <a:r>
              <a:rPr lang="zh-CN" altLang="en-US" smtClean="0"/>
              <a:t> 例：</a:t>
            </a:r>
          </a:p>
          <a:p>
            <a:pPr lvl="1" eaLnBrk="1" hangingPunct="1">
              <a:lnSpc>
                <a:spcPct val="115000"/>
              </a:lnSpc>
              <a:spcBef>
                <a:spcPct val="5000"/>
              </a:spcBef>
            </a:pPr>
            <a:r>
              <a:rPr lang="en-US" altLang="zh-CN" smtClean="0">
                <a:latin typeface="Times New Roman" pitchFamily="18" charset="0"/>
              </a:rPr>
              <a:t>JMP  DWORD  PTR[BX]</a:t>
            </a:r>
            <a:endParaRPr lang="zh-CN" altLang="en-US" smtClean="0">
              <a:latin typeface="Times New Roman" pitchFamily="18" charset="0"/>
            </a:endParaRPr>
          </a:p>
        </p:txBody>
      </p:sp>
      <p:sp>
        <p:nvSpPr>
          <p:cNvPr id="116740" name="Rectangle 1028"/>
          <p:cNvSpPr>
            <a:spLocks noChangeArrowheads="1"/>
          </p:cNvSpPr>
          <p:nvPr/>
        </p:nvSpPr>
        <p:spPr bwMode="auto">
          <a:xfrm>
            <a:off x="6521450" y="2020888"/>
            <a:ext cx="1676400" cy="4648200"/>
          </a:xfrm>
          <a:prstGeom prst="rect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6741" name="Line 1029"/>
          <p:cNvSpPr>
            <a:spLocks noChangeShapeType="1"/>
          </p:cNvSpPr>
          <p:nvPr/>
        </p:nvSpPr>
        <p:spPr bwMode="auto">
          <a:xfrm>
            <a:off x="6521450" y="3619500"/>
            <a:ext cx="1676400" cy="1588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6742" name="Line 1030"/>
          <p:cNvSpPr>
            <a:spLocks noChangeShapeType="1"/>
          </p:cNvSpPr>
          <p:nvPr/>
        </p:nvSpPr>
        <p:spPr bwMode="auto">
          <a:xfrm>
            <a:off x="6521450" y="4014788"/>
            <a:ext cx="1676400" cy="1587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6744" name="Line 1032"/>
          <p:cNvSpPr>
            <a:spLocks noChangeShapeType="1"/>
          </p:cNvSpPr>
          <p:nvPr/>
        </p:nvSpPr>
        <p:spPr bwMode="auto">
          <a:xfrm>
            <a:off x="6521450" y="5068888"/>
            <a:ext cx="1676400" cy="1587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6745" name="Line 1033"/>
          <p:cNvSpPr>
            <a:spLocks noChangeShapeType="1"/>
          </p:cNvSpPr>
          <p:nvPr/>
        </p:nvSpPr>
        <p:spPr bwMode="auto">
          <a:xfrm>
            <a:off x="6521450" y="5373688"/>
            <a:ext cx="1676400" cy="1587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6746" name="Line 1034"/>
          <p:cNvSpPr>
            <a:spLocks noChangeShapeType="1"/>
          </p:cNvSpPr>
          <p:nvPr/>
        </p:nvSpPr>
        <p:spPr bwMode="auto">
          <a:xfrm>
            <a:off x="6521450" y="5678488"/>
            <a:ext cx="1676400" cy="1587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6747" name="Line 1035"/>
          <p:cNvSpPr>
            <a:spLocks noChangeShapeType="1"/>
          </p:cNvSpPr>
          <p:nvPr/>
        </p:nvSpPr>
        <p:spPr bwMode="auto">
          <a:xfrm>
            <a:off x="6521450" y="6043613"/>
            <a:ext cx="1676400" cy="1587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6748" name="Line 1036"/>
          <p:cNvSpPr>
            <a:spLocks noChangeShapeType="1"/>
          </p:cNvSpPr>
          <p:nvPr/>
        </p:nvSpPr>
        <p:spPr bwMode="auto">
          <a:xfrm>
            <a:off x="6521450" y="4687888"/>
            <a:ext cx="1676400" cy="1587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6749" name="Text Box 1037"/>
          <p:cNvSpPr txBox="1">
            <a:spLocks noChangeArrowheads="1"/>
          </p:cNvSpPr>
          <p:nvPr/>
        </p:nvSpPr>
        <p:spPr bwMode="auto">
          <a:xfrm>
            <a:off x="6931025" y="4640263"/>
            <a:ext cx="1066800" cy="396875"/>
          </a:xfrm>
          <a:prstGeom prst="rect">
            <a:avLst/>
          </a:prstGeom>
          <a:noFill/>
          <a:ln w="25400" cap="sq">
            <a:noFill/>
            <a:miter lim="800000"/>
            <a:headEnd type="none" w="sm" len="sm"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chemeClr val="bg1"/>
                </a:solidFill>
              </a:rPr>
              <a:t>XXH</a:t>
            </a:r>
          </a:p>
        </p:txBody>
      </p:sp>
      <p:sp>
        <p:nvSpPr>
          <p:cNvPr id="116750" name="Text Box 1038"/>
          <p:cNvSpPr txBox="1">
            <a:spLocks noChangeArrowheads="1"/>
          </p:cNvSpPr>
          <p:nvPr/>
        </p:nvSpPr>
        <p:spPr bwMode="auto">
          <a:xfrm>
            <a:off x="6950075" y="4992688"/>
            <a:ext cx="1066800" cy="396875"/>
          </a:xfrm>
          <a:prstGeom prst="rect">
            <a:avLst/>
          </a:prstGeom>
          <a:noFill/>
          <a:ln w="25400" cap="sq">
            <a:noFill/>
            <a:miter lim="800000"/>
            <a:headEnd type="none" w="sm" len="sm"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chemeClr val="bg1"/>
                </a:solidFill>
              </a:rPr>
              <a:t>XXH</a:t>
            </a:r>
          </a:p>
        </p:txBody>
      </p:sp>
      <p:sp>
        <p:nvSpPr>
          <p:cNvPr id="116751" name="Text Box 1039"/>
          <p:cNvSpPr txBox="1">
            <a:spLocks noChangeArrowheads="1"/>
          </p:cNvSpPr>
          <p:nvPr/>
        </p:nvSpPr>
        <p:spPr bwMode="auto">
          <a:xfrm>
            <a:off x="6950075" y="5297488"/>
            <a:ext cx="1066800" cy="396875"/>
          </a:xfrm>
          <a:prstGeom prst="rect">
            <a:avLst/>
          </a:prstGeom>
          <a:noFill/>
          <a:ln w="25400" cap="sq">
            <a:noFill/>
            <a:miter lim="800000"/>
            <a:headEnd type="none" w="sm" len="sm"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chemeClr val="bg1"/>
                </a:solidFill>
              </a:rPr>
              <a:t>XXH</a:t>
            </a:r>
          </a:p>
        </p:txBody>
      </p:sp>
      <p:sp>
        <p:nvSpPr>
          <p:cNvPr id="116752" name="Text Box 1040"/>
          <p:cNvSpPr txBox="1">
            <a:spLocks noChangeArrowheads="1"/>
          </p:cNvSpPr>
          <p:nvPr/>
        </p:nvSpPr>
        <p:spPr bwMode="auto">
          <a:xfrm>
            <a:off x="6954838" y="5649913"/>
            <a:ext cx="1066800" cy="396875"/>
          </a:xfrm>
          <a:prstGeom prst="rect">
            <a:avLst/>
          </a:prstGeom>
          <a:noFill/>
          <a:ln w="25400" cap="sq">
            <a:noFill/>
            <a:miter lim="800000"/>
            <a:headEnd type="none" w="sm" len="sm"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chemeClr val="bg1"/>
                </a:solidFill>
              </a:rPr>
              <a:t>XXH</a:t>
            </a:r>
          </a:p>
        </p:txBody>
      </p:sp>
      <p:sp>
        <p:nvSpPr>
          <p:cNvPr id="116753" name="Text Box 1041"/>
          <p:cNvSpPr txBox="1">
            <a:spLocks noChangeArrowheads="1"/>
          </p:cNvSpPr>
          <p:nvPr/>
        </p:nvSpPr>
        <p:spPr bwMode="auto">
          <a:xfrm>
            <a:off x="4832350" y="4627563"/>
            <a:ext cx="719138" cy="457200"/>
          </a:xfrm>
          <a:prstGeom prst="rect">
            <a:avLst/>
          </a:prstGeom>
          <a:noFill/>
          <a:ln w="25400" cap="sq">
            <a:noFill/>
            <a:miter lim="800000"/>
            <a:headEnd type="none" w="sm" len="sm"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/>
              <a:t>BX</a:t>
            </a:r>
          </a:p>
        </p:txBody>
      </p:sp>
      <p:sp>
        <p:nvSpPr>
          <p:cNvPr id="116755" name="Line 1043"/>
          <p:cNvSpPr>
            <a:spLocks noChangeShapeType="1"/>
          </p:cNvSpPr>
          <p:nvPr/>
        </p:nvSpPr>
        <p:spPr bwMode="auto">
          <a:xfrm>
            <a:off x="5408613" y="4868863"/>
            <a:ext cx="9144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6756" name="AutoShape 1044"/>
          <p:cNvSpPr>
            <a:spLocks/>
          </p:cNvSpPr>
          <p:nvPr/>
        </p:nvSpPr>
        <p:spPr bwMode="auto">
          <a:xfrm>
            <a:off x="6272213" y="4840288"/>
            <a:ext cx="173037" cy="457200"/>
          </a:xfrm>
          <a:prstGeom prst="leftBrace">
            <a:avLst>
              <a:gd name="adj1" fmla="val 22018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6757" name="AutoShape 1045"/>
          <p:cNvSpPr>
            <a:spLocks/>
          </p:cNvSpPr>
          <p:nvPr/>
        </p:nvSpPr>
        <p:spPr bwMode="auto">
          <a:xfrm>
            <a:off x="6272213" y="5449888"/>
            <a:ext cx="173037" cy="500062"/>
          </a:xfrm>
          <a:prstGeom prst="leftBrace">
            <a:avLst>
              <a:gd name="adj1" fmla="val 24083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6758" name="Text Box 1046"/>
          <p:cNvSpPr txBox="1">
            <a:spLocks noChangeArrowheads="1"/>
          </p:cNvSpPr>
          <p:nvPr/>
        </p:nvSpPr>
        <p:spPr bwMode="auto">
          <a:xfrm>
            <a:off x="4768850" y="5157788"/>
            <a:ext cx="533400" cy="457200"/>
          </a:xfrm>
          <a:prstGeom prst="rect">
            <a:avLst/>
          </a:prstGeom>
          <a:noFill/>
          <a:ln w="25400" cap="sq">
            <a:noFill/>
            <a:miter lim="800000"/>
            <a:headEnd type="none" w="sm" len="sm"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/>
              <a:t>IP</a:t>
            </a:r>
          </a:p>
        </p:txBody>
      </p:sp>
      <p:sp>
        <p:nvSpPr>
          <p:cNvPr id="116759" name="Text Box 1047"/>
          <p:cNvSpPr txBox="1">
            <a:spLocks noChangeArrowheads="1"/>
          </p:cNvSpPr>
          <p:nvPr/>
        </p:nvSpPr>
        <p:spPr bwMode="auto">
          <a:xfrm>
            <a:off x="4921250" y="5830888"/>
            <a:ext cx="762000" cy="457200"/>
          </a:xfrm>
          <a:prstGeom prst="rect">
            <a:avLst/>
          </a:prstGeom>
          <a:noFill/>
          <a:ln w="25400" cap="sq">
            <a:noFill/>
            <a:miter lim="800000"/>
            <a:headEnd type="none" w="sm" len="sm"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/>
              <a:t>CS</a:t>
            </a:r>
          </a:p>
        </p:txBody>
      </p:sp>
      <p:sp>
        <p:nvSpPr>
          <p:cNvPr id="116760" name="Line 1048"/>
          <p:cNvSpPr>
            <a:spLocks noChangeShapeType="1"/>
          </p:cNvSpPr>
          <p:nvPr/>
        </p:nvSpPr>
        <p:spPr bwMode="auto">
          <a:xfrm flipH="1">
            <a:off x="5311775" y="5157788"/>
            <a:ext cx="830263" cy="21590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6761" name="Line 1049"/>
          <p:cNvSpPr>
            <a:spLocks noChangeShapeType="1"/>
          </p:cNvSpPr>
          <p:nvPr/>
        </p:nvSpPr>
        <p:spPr bwMode="auto">
          <a:xfrm flipH="1">
            <a:off x="5510213" y="5732463"/>
            <a:ext cx="688975" cy="288925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6762" name="Text Box 1050"/>
          <p:cNvSpPr txBox="1">
            <a:spLocks noChangeArrowheads="1"/>
          </p:cNvSpPr>
          <p:nvPr/>
        </p:nvSpPr>
        <p:spPr bwMode="auto">
          <a:xfrm>
            <a:off x="6978650" y="2601913"/>
            <a:ext cx="1066800" cy="396875"/>
          </a:xfrm>
          <a:prstGeom prst="rect">
            <a:avLst/>
          </a:prstGeom>
          <a:noFill/>
          <a:ln w="25400" cap="sq">
            <a:noFill/>
            <a:miter lim="800000"/>
            <a:headEnd type="none" w="sm" len="sm"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chemeClr val="bg1"/>
                </a:solidFill>
              </a:rPr>
              <a:t>JMP</a:t>
            </a:r>
          </a:p>
        </p:txBody>
      </p:sp>
      <p:sp>
        <p:nvSpPr>
          <p:cNvPr id="116763" name="Line 1051"/>
          <p:cNvSpPr>
            <a:spLocks noChangeShapeType="1"/>
          </p:cNvSpPr>
          <p:nvPr/>
        </p:nvSpPr>
        <p:spPr bwMode="auto">
          <a:xfrm>
            <a:off x="6521450" y="2628900"/>
            <a:ext cx="1676400" cy="1588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6764" name="Line 1052"/>
          <p:cNvSpPr>
            <a:spLocks noChangeShapeType="1"/>
          </p:cNvSpPr>
          <p:nvPr/>
        </p:nvSpPr>
        <p:spPr bwMode="auto">
          <a:xfrm>
            <a:off x="6521450" y="3011488"/>
            <a:ext cx="1676400" cy="1587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6765" name="Text Box 1053"/>
          <p:cNvSpPr txBox="1">
            <a:spLocks noChangeArrowheads="1"/>
          </p:cNvSpPr>
          <p:nvPr/>
        </p:nvSpPr>
        <p:spPr bwMode="auto">
          <a:xfrm>
            <a:off x="7112000" y="2097088"/>
            <a:ext cx="533400" cy="457200"/>
          </a:xfrm>
          <a:prstGeom prst="rect">
            <a:avLst/>
          </a:prstGeom>
          <a:noFill/>
          <a:ln w="25400" cap="sq">
            <a:noFill/>
            <a:miter lim="800000"/>
            <a:headEnd type="none" w="sm" len="sm"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bg1"/>
                </a:solidFill>
                <a:cs typeface="Times New Roman" pitchFamily="18" charset="0"/>
              </a:rPr>
              <a:t>┇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116766" name="Text Box 1054"/>
          <p:cNvSpPr txBox="1">
            <a:spLocks noChangeArrowheads="1"/>
          </p:cNvSpPr>
          <p:nvPr/>
        </p:nvSpPr>
        <p:spPr bwMode="auto">
          <a:xfrm>
            <a:off x="7116763" y="3116263"/>
            <a:ext cx="533400" cy="457200"/>
          </a:xfrm>
          <a:prstGeom prst="rect">
            <a:avLst/>
          </a:prstGeom>
          <a:noFill/>
          <a:ln w="25400" cap="sq">
            <a:noFill/>
            <a:miter lim="800000"/>
            <a:headEnd type="none" w="sm" len="sm"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bg1"/>
                </a:solidFill>
                <a:cs typeface="Times New Roman" pitchFamily="18" charset="0"/>
              </a:rPr>
              <a:t>┇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116767" name="Text Box 1055"/>
          <p:cNvSpPr txBox="1">
            <a:spLocks noChangeArrowheads="1"/>
          </p:cNvSpPr>
          <p:nvPr/>
        </p:nvSpPr>
        <p:spPr bwMode="auto">
          <a:xfrm>
            <a:off x="7102475" y="4154488"/>
            <a:ext cx="533400" cy="457200"/>
          </a:xfrm>
          <a:prstGeom prst="rect">
            <a:avLst/>
          </a:prstGeom>
          <a:noFill/>
          <a:ln w="25400" cap="sq">
            <a:noFill/>
            <a:miter lim="800000"/>
            <a:headEnd type="none" w="sm" len="sm"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bg1"/>
                </a:solidFill>
                <a:cs typeface="Times New Roman" pitchFamily="18" charset="0"/>
              </a:rPr>
              <a:t>┇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116768" name="Text Box 1056"/>
          <p:cNvSpPr txBox="1">
            <a:spLocks noChangeArrowheads="1"/>
          </p:cNvSpPr>
          <p:nvPr/>
        </p:nvSpPr>
        <p:spPr bwMode="auto">
          <a:xfrm>
            <a:off x="7131050" y="6135688"/>
            <a:ext cx="533400" cy="457200"/>
          </a:xfrm>
          <a:prstGeom prst="rect">
            <a:avLst/>
          </a:prstGeom>
          <a:noFill/>
          <a:ln w="25400" cap="sq">
            <a:noFill/>
            <a:miter lim="800000"/>
            <a:headEnd type="none" w="sm" len="sm"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bg1"/>
                </a:solidFill>
                <a:cs typeface="Times New Roman" pitchFamily="18" charset="0"/>
              </a:rPr>
              <a:t>┇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116769" name="Text Box 1057"/>
          <p:cNvSpPr txBox="1">
            <a:spLocks noChangeArrowheads="1"/>
          </p:cNvSpPr>
          <p:nvPr/>
        </p:nvSpPr>
        <p:spPr bwMode="auto">
          <a:xfrm>
            <a:off x="6811963" y="3592513"/>
            <a:ext cx="1233487" cy="396875"/>
          </a:xfrm>
          <a:prstGeom prst="rect">
            <a:avLst/>
          </a:prstGeom>
          <a:noFill/>
          <a:ln w="25400" cap="sq">
            <a:noFill/>
            <a:miter lim="800000"/>
            <a:headEnd type="none" w="sm" len="sm"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>
                <a:solidFill>
                  <a:schemeClr val="bg1"/>
                </a:solidFill>
              </a:rPr>
              <a:t>指令码</a:t>
            </a:r>
          </a:p>
        </p:txBody>
      </p:sp>
      <p:sp>
        <p:nvSpPr>
          <p:cNvPr id="116770" name="AutoShape 1058"/>
          <p:cNvSpPr>
            <a:spLocks/>
          </p:cNvSpPr>
          <p:nvPr/>
        </p:nvSpPr>
        <p:spPr bwMode="auto">
          <a:xfrm>
            <a:off x="8350250" y="2173288"/>
            <a:ext cx="152400" cy="990600"/>
          </a:xfrm>
          <a:prstGeom prst="rightBrace">
            <a:avLst>
              <a:gd name="adj1" fmla="val 54167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6771" name="AutoShape 1059"/>
          <p:cNvSpPr>
            <a:spLocks/>
          </p:cNvSpPr>
          <p:nvPr/>
        </p:nvSpPr>
        <p:spPr bwMode="auto">
          <a:xfrm>
            <a:off x="8321675" y="3392488"/>
            <a:ext cx="180975" cy="990600"/>
          </a:xfrm>
          <a:prstGeom prst="rightBrace">
            <a:avLst>
              <a:gd name="adj1" fmla="val 45614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6772" name="AutoShape 1060"/>
          <p:cNvSpPr>
            <a:spLocks/>
          </p:cNvSpPr>
          <p:nvPr/>
        </p:nvSpPr>
        <p:spPr bwMode="auto">
          <a:xfrm>
            <a:off x="8350250" y="4611688"/>
            <a:ext cx="152400" cy="1752600"/>
          </a:xfrm>
          <a:prstGeom prst="rightBrace">
            <a:avLst>
              <a:gd name="adj1" fmla="val 95833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6773" name="Text Box 1061"/>
          <p:cNvSpPr txBox="1">
            <a:spLocks noChangeArrowheads="1"/>
          </p:cNvSpPr>
          <p:nvPr/>
        </p:nvSpPr>
        <p:spPr bwMode="auto">
          <a:xfrm>
            <a:off x="8502650" y="2025650"/>
            <a:ext cx="457200" cy="1311275"/>
          </a:xfrm>
          <a:prstGeom prst="rect">
            <a:avLst/>
          </a:prstGeom>
          <a:noFill/>
          <a:ln w="25400" cap="sq">
            <a:noFill/>
            <a:miter lim="800000"/>
            <a:headEnd type="none" w="sm" len="sm"/>
            <a:tailEnd type="none" w="lg" len="lg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000" b="1"/>
              <a:t>代码段1</a:t>
            </a:r>
          </a:p>
        </p:txBody>
      </p:sp>
      <p:sp>
        <p:nvSpPr>
          <p:cNvPr id="116774" name="Text Box 1062"/>
          <p:cNvSpPr txBox="1">
            <a:spLocks noChangeArrowheads="1"/>
          </p:cNvSpPr>
          <p:nvPr/>
        </p:nvSpPr>
        <p:spPr bwMode="auto">
          <a:xfrm>
            <a:off x="8502650" y="3419475"/>
            <a:ext cx="457200" cy="1311275"/>
          </a:xfrm>
          <a:prstGeom prst="rect">
            <a:avLst/>
          </a:prstGeom>
          <a:noFill/>
          <a:ln w="25400" cap="sq">
            <a:noFill/>
            <a:miter lim="800000"/>
            <a:headEnd type="none" w="sm" len="sm"/>
            <a:tailEnd type="none" w="lg" len="lg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000" b="1"/>
              <a:t>代码段2</a:t>
            </a:r>
          </a:p>
        </p:txBody>
      </p:sp>
      <p:sp>
        <p:nvSpPr>
          <p:cNvPr id="116775" name="Text Box 1063"/>
          <p:cNvSpPr txBox="1">
            <a:spLocks noChangeArrowheads="1"/>
          </p:cNvSpPr>
          <p:nvPr/>
        </p:nvSpPr>
        <p:spPr bwMode="auto">
          <a:xfrm>
            <a:off x="8578850" y="5053013"/>
            <a:ext cx="457200" cy="1006475"/>
          </a:xfrm>
          <a:prstGeom prst="rect">
            <a:avLst/>
          </a:prstGeom>
          <a:noFill/>
          <a:ln w="25400" cap="sq">
            <a:noFill/>
            <a:miter lim="800000"/>
            <a:headEnd type="none" w="sm" len="sm"/>
            <a:tailEnd type="none" w="lg" len="lg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000" b="1">
                <a:solidFill>
                  <a:srgbClr val="FF0000"/>
                </a:solidFill>
              </a:rPr>
              <a:t>数据段</a:t>
            </a: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6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6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16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116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9" dur="500"/>
                                        <p:tgtEl>
                                          <p:spTgt spid="116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3" dur="500"/>
                                        <p:tgtEl>
                                          <p:spTgt spid="116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67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67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67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67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67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67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67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167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67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167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67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67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167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167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167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167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167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167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167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167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167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167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167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167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167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167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167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167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167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167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167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167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167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167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167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167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1167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1167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167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1167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1167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167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1167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1167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8" dur="500"/>
                                        <p:tgtEl>
                                          <p:spTgt spid="116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500"/>
                            </p:stCondLst>
                            <p:childTnLst>
                              <p:par>
                                <p:cTn id="120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2" dur="500"/>
                                        <p:tgtEl>
                                          <p:spTgt spid="116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1167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1167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1167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1167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1167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1167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1167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1167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45" dur="500"/>
                                        <p:tgtEl>
                                          <p:spTgt spid="116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500"/>
                            </p:stCondLst>
                            <p:childTnLst>
                              <p:par>
                                <p:cTn id="147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49" dur="500"/>
                                        <p:tgtEl>
                                          <p:spTgt spid="116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1000"/>
                            </p:stCondLst>
                            <p:childTnLst>
                              <p:par>
                                <p:cTn id="151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3" dur="500"/>
                                        <p:tgtEl>
                                          <p:spTgt spid="116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5" presetID="18" presetClass="entr" presetSubtype="1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7" dur="500"/>
                                        <p:tgtEl>
                                          <p:spTgt spid="116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3000"/>
                            </p:stCondLst>
                            <p:childTnLst>
                              <p:par>
                                <p:cTn id="159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1" dur="500"/>
                                        <p:tgtEl>
                                          <p:spTgt spid="116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3500"/>
                            </p:stCondLst>
                            <p:childTnLst>
                              <p:par>
                                <p:cTn id="163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5" dur="500"/>
                                        <p:tgtEl>
                                          <p:spTgt spid="116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40" grpId="0" animBg="1"/>
      <p:bldP spid="116741" grpId="0" animBg="1"/>
      <p:bldP spid="116742" grpId="0" animBg="1"/>
      <p:bldP spid="116744" grpId="0" animBg="1"/>
      <p:bldP spid="116745" grpId="0" animBg="1"/>
      <p:bldP spid="116746" grpId="0" animBg="1"/>
      <p:bldP spid="116747" grpId="0" animBg="1"/>
      <p:bldP spid="116748" grpId="0" animBg="1"/>
      <p:bldP spid="116749" grpId="0"/>
      <p:bldP spid="116750" grpId="0"/>
      <p:bldP spid="116751" grpId="0"/>
      <p:bldP spid="116752" grpId="0"/>
      <p:bldP spid="116753" grpId="0"/>
      <p:bldP spid="116755" grpId="0" animBg="1"/>
      <p:bldP spid="116756" grpId="0" animBg="1"/>
      <p:bldP spid="116757" grpId="0" animBg="1"/>
      <p:bldP spid="116758" grpId="0"/>
      <p:bldP spid="116759" grpId="0"/>
      <p:bldP spid="116760" grpId="0" animBg="1"/>
      <p:bldP spid="116761" grpId="0" animBg="1"/>
      <p:bldP spid="116762" grpId="0"/>
      <p:bldP spid="116763" grpId="0" animBg="1"/>
      <p:bldP spid="116764" grpId="0" animBg="1"/>
      <p:bldP spid="116765" grpId="0"/>
      <p:bldP spid="116766" grpId="0"/>
      <p:bldP spid="116767" grpId="0"/>
      <p:bldP spid="116768" grpId="0"/>
      <p:bldP spid="116769" grpId="0"/>
      <p:bldP spid="116770" grpId="0" animBg="1"/>
      <p:bldP spid="116771" grpId="0" animBg="1"/>
      <p:bldP spid="116772" grpId="0" animBg="1"/>
      <p:bldP spid="116773" grpId="0"/>
      <p:bldP spid="116774" grpId="0"/>
      <p:bldP spid="116775" grpId="0"/>
    </p:bld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C1A951-DC6A-43A8-A730-F16A9B1CD1B0}" type="slidenum">
              <a:rPr lang="zh-CN" altLang="en-US" smtClean="0"/>
              <a:pPr>
                <a:defRPr/>
              </a:pPr>
              <a:t>179</a:t>
            </a:fld>
            <a:endParaRPr lang="en-US" altLang="zh-CN" smtClean="0"/>
          </a:p>
        </p:txBody>
      </p:sp>
      <p:sp>
        <p:nvSpPr>
          <p:cNvPr id="2140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无条件转移指令例</a:t>
            </a:r>
            <a:endParaRPr lang="en-US" altLang="zh-CN" smtClean="0"/>
          </a:p>
        </p:txBody>
      </p:sp>
      <p:sp>
        <p:nvSpPr>
          <p:cNvPr id="329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2051050"/>
            <a:ext cx="7772400" cy="41148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mtClean="0"/>
              <a:t>(1) 2000:0100               MOV  AX,1200H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mtClean="0"/>
              <a:t>(2) 2000:0103               JMP NEXT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mtClean="0">
                <a:latin typeface="宋体" pitchFamily="2" charset="-122"/>
                <a:cs typeface="Tahoma" pitchFamily="34" charset="0"/>
              </a:rPr>
              <a:t>                           ┅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mtClean="0">
                <a:cs typeface="Tahoma" pitchFamily="34" charset="0"/>
              </a:rPr>
              <a:t>(3) 2000:0120    NEXT: MOV BX,1200H</a:t>
            </a:r>
            <a:r>
              <a:rPr lang="en-US" altLang="zh-CN" smtClean="0"/>
              <a:t>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mtClean="0"/>
              <a:t>(4)                                   JMP  BX 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mtClean="0">
                <a:latin typeface="宋体" pitchFamily="2" charset="-122"/>
                <a:cs typeface="Tahoma" pitchFamily="34" charset="0"/>
              </a:rPr>
              <a:t>                           ┅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mtClean="0">
                <a:solidFill>
                  <a:schemeClr val="tx1"/>
                </a:solidFill>
              </a:rPr>
              <a:t>(5) </a:t>
            </a:r>
            <a:r>
              <a:rPr lang="en-US" altLang="zh-CN" smtClean="0">
                <a:solidFill>
                  <a:schemeClr val="tx1"/>
                </a:solidFill>
                <a:cs typeface="Tahoma" pitchFamily="34" charset="0"/>
              </a:rPr>
              <a:t>2000:1200 </a:t>
            </a: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9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76303A-6FE6-4118-AD39-873D3520AB4F}" type="slidenum">
              <a:rPr lang="zh-CN" altLang="en-US" smtClean="0"/>
              <a:pPr>
                <a:defRPr/>
              </a:pPr>
              <a:t>18</a:t>
            </a:fld>
            <a:endParaRPr lang="en-US" altLang="zh-CN" smtClean="0"/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隶书" pitchFamily="49" charset="-122"/>
              </a:rPr>
              <a:t>寻址方式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38238" y="2420938"/>
            <a:ext cx="7105650" cy="22098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sz="3200" smtClean="0">
                <a:ea typeface="隶书" pitchFamily="49" charset="-122"/>
              </a:rPr>
              <a:t> </a:t>
            </a:r>
            <a:r>
              <a:rPr lang="zh-CN" altLang="en-US" sz="3200" smtClean="0"/>
              <a:t>寻找操作数所在地址的方法</a:t>
            </a:r>
          </a:p>
          <a:p>
            <a:pPr eaLnBrk="1" hangingPunct="1">
              <a:buFont typeface="Wingdings" pitchFamily="2" charset="2"/>
              <a:buNone/>
            </a:pPr>
            <a:endParaRPr lang="zh-CN" altLang="en-US" sz="3200" smtClean="0"/>
          </a:p>
          <a:p>
            <a:pPr eaLnBrk="1" hangingPunct="1">
              <a:buFont typeface="Wingdings" pitchFamily="2" charset="2"/>
              <a:buNone/>
            </a:pPr>
            <a:r>
              <a:rPr lang="zh-CN" altLang="en-US" sz="3200" smtClean="0"/>
              <a:t> 寻找下一条要执行指令的地址：</a:t>
            </a:r>
            <a:endParaRPr lang="en-US" altLang="zh-CN" sz="3200" smtClean="0"/>
          </a:p>
          <a:p>
            <a:pPr eaLnBrk="1" hangingPunct="1">
              <a:buFont typeface="Wingdings" pitchFamily="2" charset="2"/>
              <a:buNone/>
            </a:pPr>
            <a:r>
              <a:rPr lang="en-US" altLang="zh-CN" sz="3200" smtClean="0"/>
              <a:t>CALL</a:t>
            </a:r>
            <a:r>
              <a:rPr lang="zh-CN" altLang="en-US" sz="3200" smtClean="0"/>
              <a:t>、</a:t>
            </a:r>
            <a:r>
              <a:rPr lang="en-US" altLang="zh-CN" sz="3200" smtClean="0"/>
              <a:t>JIMP</a:t>
            </a:r>
            <a:r>
              <a:rPr lang="zh-CN" altLang="en-US" sz="3200" smtClean="0">
                <a:ea typeface="隶书" pitchFamily="49" charset="-122"/>
              </a:rPr>
              <a:t>  </a:t>
            </a:r>
          </a:p>
          <a:p>
            <a:pPr eaLnBrk="1" hangingPunct="1">
              <a:buFont typeface="Wingdings" pitchFamily="2" charset="2"/>
              <a:buNone/>
            </a:pPr>
            <a:endParaRPr lang="zh-CN" altLang="en-US" sz="3200" smtClean="0"/>
          </a:p>
        </p:txBody>
      </p:sp>
      <p:graphicFrame>
        <p:nvGraphicFramePr>
          <p:cNvPr id="14338" name="Object 4"/>
          <p:cNvGraphicFramePr>
            <a:graphicFrameLocks noChangeAspect="1"/>
          </p:cNvGraphicFramePr>
          <p:nvPr/>
        </p:nvGraphicFramePr>
        <p:xfrm>
          <a:off x="7092950" y="381000"/>
          <a:ext cx="1441450" cy="1103313"/>
        </p:xfrm>
        <a:graphic>
          <a:graphicData uri="http://schemas.openxmlformats.org/presentationml/2006/ole">
            <p:oleObj spid="_x0000_s14338" name="剪辑" r:id="rId4" imgW="4602960" imgH="3652200" progId="">
              <p:embed/>
            </p:oleObj>
          </a:graphicData>
        </a:graphic>
      </p:graphicFrame>
      <p:sp>
        <p:nvSpPr>
          <p:cNvPr id="27655" name="AutoShape 7"/>
          <p:cNvSpPr>
            <a:spLocks/>
          </p:cNvSpPr>
          <p:nvPr/>
        </p:nvSpPr>
        <p:spPr bwMode="auto">
          <a:xfrm>
            <a:off x="1008063" y="2705100"/>
            <a:ext cx="228600" cy="1371600"/>
          </a:xfrm>
          <a:prstGeom prst="leftBrace">
            <a:avLst>
              <a:gd name="adj1" fmla="val 50000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56" name="Text Box 8"/>
          <p:cNvSpPr txBox="1">
            <a:spLocks noChangeArrowheads="1"/>
          </p:cNvSpPr>
          <p:nvPr/>
        </p:nvSpPr>
        <p:spPr bwMode="auto">
          <a:xfrm>
            <a:off x="2438400" y="5334000"/>
            <a:ext cx="1447800" cy="5794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/>
              <a:t>本节</a:t>
            </a:r>
          </a:p>
        </p:txBody>
      </p:sp>
      <p:sp>
        <p:nvSpPr>
          <p:cNvPr id="27659" name="Arc 11"/>
          <p:cNvSpPr>
            <a:spLocks/>
          </p:cNvSpPr>
          <p:nvPr/>
        </p:nvSpPr>
        <p:spPr bwMode="auto">
          <a:xfrm flipV="1">
            <a:off x="3563938" y="2997200"/>
            <a:ext cx="2592387" cy="2663825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179388" y="6021388"/>
            <a:ext cx="2232025" cy="584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/>
              <a:t>书上</a:t>
            </a:r>
            <a:r>
              <a:rPr lang="en-US" altLang="zh-CN" sz="3200" b="1"/>
              <a:t>96-97</a:t>
            </a:r>
            <a:endParaRPr lang="zh-CN" altLang="en-US" sz="3200" b="1"/>
          </a:p>
        </p:txBody>
      </p:sp>
      <p:sp>
        <p:nvSpPr>
          <p:cNvPr id="10" name="Arc 11"/>
          <p:cNvSpPr>
            <a:spLocks/>
          </p:cNvSpPr>
          <p:nvPr/>
        </p:nvSpPr>
        <p:spPr bwMode="auto">
          <a:xfrm flipV="1">
            <a:off x="684213" y="4221163"/>
            <a:ext cx="2159000" cy="1871662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4932363" y="4868863"/>
            <a:ext cx="295275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 eaLnBrk="1" hangingPunct="1"/>
            <a:r>
              <a:rPr lang="zh-CN" altLang="en-US" b="1"/>
              <a:t>只针对源操作数</a:t>
            </a: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7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76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6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4" dur="1000"/>
                                        <p:tgtEl>
                                          <p:spTgt spid="27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build="p"/>
      <p:bldP spid="27655" grpId="0" animBg="1"/>
      <p:bldP spid="27656" grpId="0"/>
      <p:bldP spid="27659" grpId="0" animBg="1"/>
      <p:bldP spid="9" grpId="0"/>
      <p:bldP spid="10" grpId="0" animBg="1"/>
      <p:bldP spid="11" grpId="0"/>
    </p:bld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081572-79B7-41CC-AEDC-D2DF1905ADAF}" type="slidenum">
              <a:rPr lang="zh-CN" altLang="en-US" smtClean="0"/>
              <a:pPr>
                <a:defRPr/>
              </a:pPr>
              <a:t>180</a:t>
            </a:fld>
            <a:endParaRPr lang="en-US" altLang="zh-CN" smtClean="0"/>
          </a:p>
        </p:txBody>
      </p:sp>
      <p:sp>
        <p:nvSpPr>
          <p:cNvPr id="2150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无条件转移指令例</a:t>
            </a:r>
          </a:p>
        </p:txBody>
      </p:sp>
      <p:sp>
        <p:nvSpPr>
          <p:cNvPr id="2150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2060575"/>
            <a:ext cx="5832475" cy="3313113"/>
          </a:xfrm>
        </p:spPr>
        <p:txBody>
          <a:bodyPr/>
          <a:lstStyle/>
          <a:p>
            <a:pPr eaLnBrk="1" hangingPunct="1"/>
            <a:r>
              <a:rPr lang="en-US" altLang="zh-CN" sz="2400" smtClean="0"/>
              <a:t>MOV  SI</a:t>
            </a:r>
            <a:r>
              <a:rPr lang="zh-CN" altLang="en-US" sz="2400" smtClean="0"/>
              <a:t>，</a:t>
            </a:r>
            <a:r>
              <a:rPr lang="en-US" altLang="zh-CN" sz="2400" smtClean="0"/>
              <a:t>1122H</a:t>
            </a:r>
          </a:p>
          <a:p>
            <a:pPr eaLnBrk="1" hangingPunct="1"/>
            <a:r>
              <a:rPr lang="en-US" altLang="zh-CN" sz="2400" smtClean="0"/>
              <a:t>MOV  WORD PTR[SI]</a:t>
            </a:r>
            <a:r>
              <a:rPr lang="zh-CN" altLang="en-US" sz="2400" smtClean="0"/>
              <a:t>，</a:t>
            </a:r>
            <a:r>
              <a:rPr lang="en-US" altLang="zh-CN" sz="2400" smtClean="0"/>
              <a:t>0120H</a:t>
            </a:r>
          </a:p>
          <a:p>
            <a:pPr eaLnBrk="1" hangingPunct="1"/>
            <a:r>
              <a:rPr lang="en-US" altLang="zh-CN" sz="2400" smtClean="0"/>
              <a:t>ADD  SI</a:t>
            </a:r>
            <a:r>
              <a:rPr lang="zh-CN" altLang="en-US" sz="2400" smtClean="0"/>
              <a:t>，</a:t>
            </a:r>
            <a:r>
              <a:rPr lang="en-US" altLang="zh-CN" sz="2400" smtClean="0"/>
              <a:t>2</a:t>
            </a:r>
          </a:p>
          <a:p>
            <a:pPr eaLnBrk="1" hangingPunct="1"/>
            <a:r>
              <a:rPr lang="en-US" altLang="zh-CN" sz="2400" smtClean="0"/>
              <a:t>MOV  WORD PTR[SI]</a:t>
            </a:r>
            <a:r>
              <a:rPr lang="zh-CN" altLang="en-US" sz="2400" smtClean="0"/>
              <a:t>，</a:t>
            </a:r>
            <a:r>
              <a:rPr lang="en-US" altLang="zh-CN" sz="2400" smtClean="0"/>
              <a:t>0122H</a:t>
            </a:r>
          </a:p>
          <a:p>
            <a:pPr eaLnBrk="1" hangingPunct="1"/>
            <a:endParaRPr lang="en-US" altLang="zh-CN" smtClean="0"/>
          </a:p>
        </p:txBody>
      </p:sp>
      <p:sp>
        <p:nvSpPr>
          <p:cNvPr id="331780" name="Text Box 4"/>
          <p:cNvSpPr txBox="1">
            <a:spLocks noChangeArrowheads="1"/>
          </p:cNvSpPr>
          <p:nvPr/>
        </p:nvSpPr>
        <p:spPr bwMode="auto">
          <a:xfrm>
            <a:off x="898525" y="4005263"/>
            <a:ext cx="3846513" cy="457200"/>
          </a:xfrm>
          <a:prstGeom prst="rect">
            <a:avLst/>
          </a:prstGeom>
          <a:noFill/>
          <a:ln w="25400" cap="sq">
            <a:noFill/>
            <a:miter lim="800000"/>
            <a:headEnd type="none" w="sm" len="sm"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/>
              <a:t>JMP DWORD PTR[SI-2]</a:t>
            </a:r>
          </a:p>
        </p:txBody>
      </p:sp>
      <p:sp>
        <p:nvSpPr>
          <p:cNvPr id="331781" name="Text Box 5"/>
          <p:cNvSpPr txBox="1">
            <a:spLocks noChangeArrowheads="1"/>
          </p:cNvSpPr>
          <p:nvPr/>
        </p:nvSpPr>
        <p:spPr bwMode="auto">
          <a:xfrm>
            <a:off x="900113" y="4005263"/>
            <a:ext cx="3384550" cy="457200"/>
          </a:xfrm>
          <a:prstGeom prst="rect">
            <a:avLst/>
          </a:prstGeom>
          <a:noFill/>
          <a:ln w="25400" cap="sq">
            <a:noFill/>
            <a:miter lim="800000"/>
            <a:headEnd type="none" w="sm" len="sm"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</a:rPr>
              <a:t>JMP  WORD PTR[SI]</a:t>
            </a:r>
            <a:endParaRPr lang="zh-CN" altLang="en-US" b="1">
              <a:solidFill>
                <a:schemeClr val="tx2"/>
              </a:solidFill>
            </a:endParaRPr>
          </a:p>
        </p:txBody>
      </p:sp>
      <p:grpSp>
        <p:nvGrpSpPr>
          <p:cNvPr id="2" name="Group 35"/>
          <p:cNvGrpSpPr>
            <a:grpSpLocks/>
          </p:cNvGrpSpPr>
          <p:nvPr/>
        </p:nvGrpSpPr>
        <p:grpSpPr bwMode="auto">
          <a:xfrm>
            <a:off x="5651500" y="2205038"/>
            <a:ext cx="3429000" cy="4392612"/>
            <a:chOff x="3560" y="1389"/>
            <a:chExt cx="2160" cy="2767"/>
          </a:xfrm>
        </p:grpSpPr>
        <p:sp>
          <p:nvSpPr>
            <p:cNvPr id="215057" name="Rectangle 6"/>
            <p:cNvSpPr>
              <a:spLocks noChangeArrowheads="1"/>
            </p:cNvSpPr>
            <p:nvPr/>
          </p:nvSpPr>
          <p:spPr bwMode="auto">
            <a:xfrm>
              <a:off x="4199" y="1389"/>
              <a:ext cx="960" cy="2767"/>
            </a:xfrm>
            <a:prstGeom prst="rect">
              <a:avLst/>
            </a:prstGeom>
            <a:solidFill>
              <a:srgbClr val="339966"/>
            </a:solidFill>
            <a:ln w="25400" cap="sq">
              <a:solidFill>
                <a:srgbClr val="339966"/>
              </a:solidFill>
              <a:miter lim="800000"/>
              <a:headEnd type="none" w="sm" len="sm"/>
              <a:tailEnd type="none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058" name="Line 7"/>
            <p:cNvSpPr>
              <a:spLocks noChangeShapeType="1"/>
            </p:cNvSpPr>
            <p:nvPr/>
          </p:nvSpPr>
          <p:spPr bwMode="auto">
            <a:xfrm>
              <a:off x="4199" y="1778"/>
              <a:ext cx="960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none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059" name="Line 8"/>
            <p:cNvSpPr>
              <a:spLocks noChangeShapeType="1"/>
            </p:cNvSpPr>
            <p:nvPr/>
          </p:nvSpPr>
          <p:spPr bwMode="auto">
            <a:xfrm>
              <a:off x="4199" y="2018"/>
              <a:ext cx="960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none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060" name="Line 9"/>
            <p:cNvSpPr>
              <a:spLocks noChangeShapeType="1"/>
            </p:cNvSpPr>
            <p:nvPr/>
          </p:nvSpPr>
          <p:spPr bwMode="auto">
            <a:xfrm>
              <a:off x="4199" y="2258"/>
              <a:ext cx="960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none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061" name="Line 10"/>
            <p:cNvSpPr>
              <a:spLocks noChangeShapeType="1"/>
            </p:cNvSpPr>
            <p:nvPr/>
          </p:nvSpPr>
          <p:spPr bwMode="auto">
            <a:xfrm>
              <a:off x="4195" y="2750"/>
              <a:ext cx="960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none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062" name="Line 11"/>
            <p:cNvSpPr>
              <a:spLocks noChangeShapeType="1"/>
            </p:cNvSpPr>
            <p:nvPr/>
          </p:nvSpPr>
          <p:spPr bwMode="auto">
            <a:xfrm>
              <a:off x="4199" y="3659"/>
              <a:ext cx="960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none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063" name="Text Box 12"/>
            <p:cNvSpPr txBox="1">
              <a:spLocks noChangeArrowheads="1"/>
            </p:cNvSpPr>
            <p:nvPr/>
          </p:nvSpPr>
          <p:spPr bwMode="auto">
            <a:xfrm>
              <a:off x="4436" y="1751"/>
              <a:ext cx="672" cy="250"/>
            </a:xfrm>
            <a:prstGeom prst="rect">
              <a:avLst/>
            </a:prstGeom>
            <a:noFill/>
            <a:ln w="25400" cap="sq">
              <a:noFill/>
              <a:miter lim="800000"/>
              <a:headEnd type="none" w="sm" len="sm"/>
              <a:tailEnd type="none" w="lg" len="lg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>
                  <a:solidFill>
                    <a:schemeClr val="bg1"/>
                  </a:solidFill>
                </a:rPr>
                <a:t>JMP</a:t>
              </a:r>
            </a:p>
          </p:txBody>
        </p:sp>
        <p:sp>
          <p:nvSpPr>
            <p:cNvPr id="215064" name="Text Box 13"/>
            <p:cNvSpPr txBox="1">
              <a:spLocks noChangeArrowheads="1"/>
            </p:cNvSpPr>
            <p:nvPr/>
          </p:nvSpPr>
          <p:spPr bwMode="auto">
            <a:xfrm>
              <a:off x="3560" y="2704"/>
              <a:ext cx="654" cy="288"/>
            </a:xfrm>
            <a:prstGeom prst="rect">
              <a:avLst/>
            </a:prstGeom>
            <a:noFill/>
            <a:ln w="25400" cap="sq">
              <a:noFill/>
              <a:miter lim="800000"/>
              <a:headEnd type="none" w="sm" len="sm"/>
              <a:tailEnd type="none" w="lg" len="lg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rgbClr val="FF0000"/>
                  </a:solidFill>
                </a:rPr>
                <a:t>1122H</a:t>
              </a:r>
            </a:p>
          </p:txBody>
        </p:sp>
        <p:sp>
          <p:nvSpPr>
            <p:cNvPr id="215065" name="Text Box 14"/>
            <p:cNvSpPr txBox="1">
              <a:spLocks noChangeArrowheads="1"/>
            </p:cNvSpPr>
            <p:nvPr/>
          </p:nvSpPr>
          <p:spPr bwMode="auto">
            <a:xfrm>
              <a:off x="4468" y="3748"/>
              <a:ext cx="336" cy="288"/>
            </a:xfrm>
            <a:prstGeom prst="rect">
              <a:avLst/>
            </a:prstGeom>
            <a:noFill/>
            <a:ln w="25400" cap="sq">
              <a:noFill/>
              <a:miter lim="800000"/>
              <a:headEnd type="none" w="sm" len="sm"/>
              <a:tailEnd type="none" w="lg" len="lg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chemeClr val="bg1"/>
                  </a:solidFill>
                  <a:cs typeface="Times New Roman" pitchFamily="18" charset="0"/>
                </a:rPr>
                <a:t>┇</a:t>
              </a:r>
              <a:endParaRPr lang="en-US" altLang="zh-CN" b="1">
                <a:solidFill>
                  <a:schemeClr val="bg1"/>
                </a:solidFill>
              </a:endParaRPr>
            </a:p>
          </p:txBody>
        </p:sp>
        <p:sp>
          <p:nvSpPr>
            <p:cNvPr id="215066" name="Text Box 15"/>
            <p:cNvSpPr txBox="1">
              <a:spLocks noChangeArrowheads="1"/>
            </p:cNvSpPr>
            <p:nvPr/>
          </p:nvSpPr>
          <p:spPr bwMode="auto">
            <a:xfrm>
              <a:off x="4526" y="2296"/>
              <a:ext cx="336" cy="288"/>
            </a:xfrm>
            <a:prstGeom prst="rect">
              <a:avLst/>
            </a:prstGeom>
            <a:noFill/>
            <a:ln w="25400" cap="sq">
              <a:noFill/>
              <a:miter lim="800000"/>
              <a:headEnd type="none" w="sm" len="sm"/>
              <a:tailEnd type="none" w="lg" len="lg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chemeClr val="bg1"/>
                  </a:solidFill>
                  <a:cs typeface="Times New Roman" pitchFamily="18" charset="0"/>
                </a:rPr>
                <a:t>┇</a:t>
              </a:r>
              <a:endParaRPr lang="en-US" altLang="zh-CN" b="1">
                <a:solidFill>
                  <a:schemeClr val="bg1"/>
                </a:solidFill>
              </a:endParaRPr>
            </a:p>
          </p:txBody>
        </p:sp>
        <p:sp>
          <p:nvSpPr>
            <p:cNvPr id="215067" name="Text Box 16"/>
            <p:cNvSpPr txBox="1">
              <a:spLocks noChangeArrowheads="1"/>
            </p:cNvSpPr>
            <p:nvPr/>
          </p:nvSpPr>
          <p:spPr bwMode="auto">
            <a:xfrm>
              <a:off x="4514" y="1464"/>
              <a:ext cx="336" cy="288"/>
            </a:xfrm>
            <a:prstGeom prst="rect">
              <a:avLst/>
            </a:prstGeom>
            <a:noFill/>
            <a:ln w="25400" cap="sq">
              <a:noFill/>
              <a:miter lim="800000"/>
              <a:headEnd type="none" w="sm" len="sm"/>
              <a:tailEnd type="none" w="lg" len="lg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chemeClr val="bg1"/>
                  </a:solidFill>
                  <a:cs typeface="Times New Roman" pitchFamily="18" charset="0"/>
                </a:rPr>
                <a:t>┇</a:t>
              </a:r>
              <a:endParaRPr lang="en-US" altLang="zh-CN" b="1">
                <a:solidFill>
                  <a:schemeClr val="bg1"/>
                </a:solidFill>
              </a:endParaRPr>
            </a:p>
          </p:txBody>
        </p:sp>
        <p:sp>
          <p:nvSpPr>
            <p:cNvPr id="215068" name="AutoShape 17"/>
            <p:cNvSpPr>
              <a:spLocks/>
            </p:cNvSpPr>
            <p:nvPr/>
          </p:nvSpPr>
          <p:spPr bwMode="auto">
            <a:xfrm>
              <a:off x="5239" y="1616"/>
              <a:ext cx="136" cy="680"/>
            </a:xfrm>
            <a:prstGeom prst="rightBrace">
              <a:avLst>
                <a:gd name="adj1" fmla="val 41667"/>
                <a:gd name="adj2" fmla="val 50000"/>
              </a:avLst>
            </a:prstGeom>
            <a:noFill/>
            <a:ln w="25400" cap="sq">
              <a:solidFill>
                <a:srgbClr val="FF6600"/>
              </a:solidFill>
              <a:round/>
              <a:headEnd type="none" w="sm" len="sm"/>
              <a:tailEnd type="none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069" name="Text Box 18"/>
            <p:cNvSpPr txBox="1">
              <a:spLocks noChangeArrowheads="1"/>
            </p:cNvSpPr>
            <p:nvPr/>
          </p:nvSpPr>
          <p:spPr bwMode="auto">
            <a:xfrm>
              <a:off x="5375" y="1616"/>
              <a:ext cx="288" cy="634"/>
            </a:xfrm>
            <a:prstGeom prst="rect">
              <a:avLst/>
            </a:prstGeom>
            <a:noFill/>
            <a:ln w="25400" cap="sq">
              <a:noFill/>
              <a:miter lim="800000"/>
              <a:headEnd type="none" w="sm" len="sm"/>
              <a:tailEnd type="none" w="lg" len="lg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 b="1"/>
                <a:t>代码段</a:t>
              </a:r>
            </a:p>
          </p:txBody>
        </p:sp>
        <p:sp>
          <p:nvSpPr>
            <p:cNvPr id="215070" name="Line 19"/>
            <p:cNvSpPr>
              <a:spLocks noChangeShapeType="1"/>
            </p:cNvSpPr>
            <p:nvPr/>
          </p:nvSpPr>
          <p:spPr bwMode="auto">
            <a:xfrm>
              <a:off x="4199" y="3410"/>
              <a:ext cx="960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none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071" name="AutoShape 20"/>
            <p:cNvSpPr>
              <a:spLocks/>
            </p:cNvSpPr>
            <p:nvPr/>
          </p:nvSpPr>
          <p:spPr bwMode="auto">
            <a:xfrm>
              <a:off x="5239" y="2659"/>
              <a:ext cx="181" cy="1361"/>
            </a:xfrm>
            <a:prstGeom prst="rightBrace">
              <a:avLst>
                <a:gd name="adj1" fmla="val 62661"/>
                <a:gd name="adj2" fmla="val 50000"/>
              </a:avLst>
            </a:prstGeom>
            <a:noFill/>
            <a:ln w="25400" cap="sq">
              <a:solidFill>
                <a:srgbClr val="FF6600"/>
              </a:solidFill>
              <a:round/>
              <a:headEnd type="none" w="sm" len="sm"/>
              <a:tailEnd type="none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072" name="Text Box 21"/>
            <p:cNvSpPr txBox="1">
              <a:spLocks noChangeArrowheads="1"/>
            </p:cNvSpPr>
            <p:nvPr/>
          </p:nvSpPr>
          <p:spPr bwMode="auto">
            <a:xfrm>
              <a:off x="5393" y="3022"/>
              <a:ext cx="327" cy="634"/>
            </a:xfrm>
            <a:prstGeom prst="rect">
              <a:avLst/>
            </a:prstGeom>
            <a:noFill/>
            <a:ln w="25400" cap="sq">
              <a:noFill/>
              <a:miter lim="800000"/>
              <a:headEnd type="none" w="sm" len="sm"/>
              <a:tailEnd type="none" w="lg" len="lg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 b="1"/>
                <a:t>数据段</a:t>
              </a:r>
            </a:p>
          </p:txBody>
        </p:sp>
        <p:sp>
          <p:nvSpPr>
            <p:cNvPr id="215073" name="Line 23"/>
            <p:cNvSpPr>
              <a:spLocks noChangeShapeType="1"/>
            </p:cNvSpPr>
            <p:nvPr/>
          </p:nvSpPr>
          <p:spPr bwMode="auto">
            <a:xfrm>
              <a:off x="4199" y="2978"/>
              <a:ext cx="960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none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074" name="Text Box 24"/>
            <p:cNvSpPr txBox="1">
              <a:spLocks noChangeArrowheads="1"/>
            </p:cNvSpPr>
            <p:nvPr/>
          </p:nvSpPr>
          <p:spPr bwMode="auto">
            <a:xfrm>
              <a:off x="4458" y="3407"/>
              <a:ext cx="454" cy="250"/>
            </a:xfrm>
            <a:prstGeom prst="rect">
              <a:avLst/>
            </a:prstGeom>
            <a:noFill/>
            <a:ln w="25400" cap="sq">
              <a:noFill/>
              <a:miter lim="800000"/>
              <a:headEnd type="none" w="sm" len="sm"/>
              <a:tailEnd type="none" w="lg" len="lg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>
                  <a:solidFill>
                    <a:schemeClr val="bg1"/>
                  </a:solidFill>
                </a:rPr>
                <a:t>01H</a:t>
              </a:r>
            </a:p>
          </p:txBody>
        </p:sp>
        <p:sp>
          <p:nvSpPr>
            <p:cNvPr id="215075" name="Text Box 26"/>
            <p:cNvSpPr txBox="1">
              <a:spLocks noChangeArrowheads="1"/>
            </p:cNvSpPr>
            <p:nvPr/>
          </p:nvSpPr>
          <p:spPr bwMode="auto">
            <a:xfrm>
              <a:off x="4467" y="3180"/>
              <a:ext cx="536" cy="250"/>
            </a:xfrm>
            <a:prstGeom prst="rect">
              <a:avLst/>
            </a:prstGeom>
            <a:noFill/>
            <a:ln w="25400" cap="sq">
              <a:noFill/>
              <a:miter lim="800000"/>
              <a:headEnd type="none" w="sm" len="sm"/>
              <a:tailEnd type="none" w="lg" len="lg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>
                  <a:solidFill>
                    <a:schemeClr val="bg1"/>
                  </a:solidFill>
                </a:rPr>
                <a:t>22H</a:t>
              </a:r>
            </a:p>
          </p:txBody>
        </p:sp>
        <p:sp>
          <p:nvSpPr>
            <p:cNvPr id="215076" name="Text Box 27"/>
            <p:cNvSpPr txBox="1">
              <a:spLocks noChangeArrowheads="1"/>
            </p:cNvSpPr>
            <p:nvPr/>
          </p:nvSpPr>
          <p:spPr bwMode="auto">
            <a:xfrm>
              <a:off x="4468" y="2750"/>
              <a:ext cx="482" cy="250"/>
            </a:xfrm>
            <a:prstGeom prst="rect">
              <a:avLst/>
            </a:prstGeom>
            <a:noFill/>
            <a:ln w="25400" cap="sq">
              <a:noFill/>
              <a:miter lim="800000"/>
              <a:headEnd type="none" w="sm" len="sm"/>
              <a:tailEnd type="none" w="lg" len="lg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>
                  <a:solidFill>
                    <a:schemeClr val="bg1"/>
                  </a:solidFill>
                </a:rPr>
                <a:t>20H</a:t>
              </a:r>
            </a:p>
          </p:txBody>
        </p:sp>
        <p:sp>
          <p:nvSpPr>
            <p:cNvPr id="215077" name="Line 33"/>
            <p:cNvSpPr>
              <a:spLocks noChangeShapeType="1"/>
            </p:cNvSpPr>
            <p:nvPr/>
          </p:nvSpPr>
          <p:spPr bwMode="auto">
            <a:xfrm>
              <a:off x="4195" y="3203"/>
              <a:ext cx="960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none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078" name="Text Box 34"/>
            <p:cNvSpPr txBox="1">
              <a:spLocks noChangeArrowheads="1"/>
            </p:cNvSpPr>
            <p:nvPr/>
          </p:nvSpPr>
          <p:spPr bwMode="auto">
            <a:xfrm>
              <a:off x="4468" y="2976"/>
              <a:ext cx="482" cy="250"/>
            </a:xfrm>
            <a:prstGeom prst="rect">
              <a:avLst/>
            </a:prstGeom>
            <a:noFill/>
            <a:ln w="25400" cap="sq">
              <a:noFill/>
              <a:miter lim="800000"/>
              <a:headEnd type="none" w="sm" len="sm"/>
              <a:tailEnd type="none" w="lg" len="lg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>
                  <a:solidFill>
                    <a:schemeClr val="bg1"/>
                  </a:solidFill>
                </a:rPr>
                <a:t>01H</a:t>
              </a:r>
            </a:p>
          </p:txBody>
        </p:sp>
      </p:grpSp>
      <p:sp>
        <p:nvSpPr>
          <p:cNvPr id="331812" name="AutoShape 36"/>
          <p:cNvSpPr>
            <a:spLocks/>
          </p:cNvSpPr>
          <p:nvPr/>
        </p:nvSpPr>
        <p:spPr bwMode="auto">
          <a:xfrm>
            <a:off x="6416675" y="5132388"/>
            <a:ext cx="171450" cy="673100"/>
          </a:xfrm>
          <a:prstGeom prst="leftBrace">
            <a:avLst>
              <a:gd name="adj1" fmla="val 32716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1813" name="Line 37"/>
          <p:cNvSpPr>
            <a:spLocks noChangeShapeType="1"/>
          </p:cNvSpPr>
          <p:nvPr/>
        </p:nvSpPr>
        <p:spPr bwMode="auto">
          <a:xfrm flipH="1">
            <a:off x="5651500" y="5445125"/>
            <a:ext cx="720725" cy="144463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1814" name="Text Box 38"/>
          <p:cNvSpPr txBox="1">
            <a:spLocks noChangeArrowheads="1"/>
          </p:cNvSpPr>
          <p:nvPr/>
        </p:nvSpPr>
        <p:spPr bwMode="auto">
          <a:xfrm>
            <a:off x="5075238" y="5373688"/>
            <a:ext cx="576262" cy="457200"/>
          </a:xfrm>
          <a:prstGeom prst="rect">
            <a:avLst/>
          </a:prstGeom>
          <a:noFill/>
          <a:ln w="25400" cap="sq">
            <a:noFill/>
            <a:miter lim="800000"/>
            <a:headEnd type="none" w="sm" len="sm"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/>
              <a:t>IP</a:t>
            </a:r>
          </a:p>
        </p:txBody>
      </p:sp>
      <p:sp>
        <p:nvSpPr>
          <p:cNvPr id="331815" name="AutoShape 39"/>
          <p:cNvSpPr>
            <a:spLocks/>
          </p:cNvSpPr>
          <p:nvPr/>
        </p:nvSpPr>
        <p:spPr bwMode="auto">
          <a:xfrm>
            <a:off x="6415088" y="5229225"/>
            <a:ext cx="173037" cy="500063"/>
          </a:xfrm>
          <a:prstGeom prst="leftBrace">
            <a:avLst>
              <a:gd name="adj1" fmla="val 24083"/>
              <a:gd name="adj2" fmla="val 50000"/>
            </a:avLst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1816" name="Text Box 40"/>
          <p:cNvSpPr txBox="1">
            <a:spLocks noChangeArrowheads="1"/>
          </p:cNvSpPr>
          <p:nvPr/>
        </p:nvSpPr>
        <p:spPr bwMode="auto">
          <a:xfrm>
            <a:off x="5064125" y="5610225"/>
            <a:ext cx="762000" cy="457200"/>
          </a:xfrm>
          <a:prstGeom prst="rect">
            <a:avLst/>
          </a:prstGeom>
          <a:noFill/>
          <a:ln w="25400" cap="sq">
            <a:noFill/>
            <a:miter lim="800000"/>
            <a:headEnd type="none" w="sm" len="sm"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990033"/>
                </a:solidFill>
              </a:rPr>
              <a:t>CS</a:t>
            </a:r>
          </a:p>
        </p:txBody>
      </p:sp>
      <p:sp>
        <p:nvSpPr>
          <p:cNvPr id="331817" name="Line 41"/>
          <p:cNvSpPr>
            <a:spLocks noChangeShapeType="1"/>
          </p:cNvSpPr>
          <p:nvPr/>
        </p:nvSpPr>
        <p:spPr bwMode="auto">
          <a:xfrm flipH="1">
            <a:off x="5653088" y="5511800"/>
            <a:ext cx="688975" cy="288925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1818" name="AutoShape 42"/>
          <p:cNvSpPr>
            <a:spLocks/>
          </p:cNvSpPr>
          <p:nvPr/>
        </p:nvSpPr>
        <p:spPr bwMode="auto">
          <a:xfrm>
            <a:off x="6343650" y="4508500"/>
            <a:ext cx="173038" cy="500063"/>
          </a:xfrm>
          <a:prstGeom prst="leftBrace">
            <a:avLst>
              <a:gd name="adj1" fmla="val 24083"/>
              <a:gd name="adj2" fmla="val 50000"/>
            </a:avLst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1819" name="Text Box 43"/>
          <p:cNvSpPr txBox="1">
            <a:spLocks noChangeArrowheads="1"/>
          </p:cNvSpPr>
          <p:nvPr/>
        </p:nvSpPr>
        <p:spPr bwMode="auto">
          <a:xfrm>
            <a:off x="4992688" y="4889500"/>
            <a:ext cx="762000" cy="457200"/>
          </a:xfrm>
          <a:prstGeom prst="rect">
            <a:avLst/>
          </a:prstGeom>
          <a:noFill/>
          <a:ln w="25400" cap="sq">
            <a:noFill/>
            <a:miter lim="800000"/>
            <a:headEnd type="none" w="sm" len="sm"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990033"/>
                </a:solidFill>
              </a:rPr>
              <a:t>IP</a:t>
            </a:r>
          </a:p>
        </p:txBody>
      </p:sp>
      <p:sp>
        <p:nvSpPr>
          <p:cNvPr id="331820" name="Line 44"/>
          <p:cNvSpPr>
            <a:spLocks noChangeShapeType="1"/>
          </p:cNvSpPr>
          <p:nvPr/>
        </p:nvSpPr>
        <p:spPr bwMode="auto">
          <a:xfrm flipH="1">
            <a:off x="5581650" y="4791075"/>
            <a:ext cx="688975" cy="288925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331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331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8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21" dur="500"/>
                                        <p:tgtEl>
                                          <p:spTgt spid="331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31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9" dur="500"/>
                                        <p:tgtEl>
                                          <p:spTgt spid="3317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1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3" dur="500"/>
                                        <p:tgtEl>
                                          <p:spTgt spid="3318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1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6" dur="500"/>
                                        <p:tgtEl>
                                          <p:spTgt spid="3318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1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9" dur="500"/>
                                        <p:tgtEl>
                                          <p:spTgt spid="3318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1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31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9" dur="500"/>
                                        <p:tgtEl>
                                          <p:spTgt spid="331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3" dur="500"/>
                                        <p:tgtEl>
                                          <p:spTgt spid="331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31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500"/>
                            </p:stCondLst>
                            <p:childTnLst>
                              <p:par>
                                <p:cTn id="59" presetID="18" presetClass="entr" presetSubtype="1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1" dur="500"/>
                                        <p:tgtEl>
                                          <p:spTgt spid="331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000"/>
                            </p:stCondLst>
                            <p:childTnLst>
                              <p:par>
                                <p:cTn id="63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5" dur="500"/>
                                        <p:tgtEl>
                                          <p:spTgt spid="331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500"/>
                            </p:stCondLst>
                            <p:childTnLst>
                              <p:par>
                                <p:cTn id="67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9" dur="500"/>
                                        <p:tgtEl>
                                          <p:spTgt spid="331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1780" grpId="0"/>
      <p:bldP spid="331781" grpId="0"/>
      <p:bldP spid="331781" grpId="1"/>
      <p:bldP spid="331812" grpId="0" animBg="1"/>
      <p:bldP spid="331812" grpId="1" animBg="1"/>
      <p:bldP spid="331813" grpId="0" animBg="1"/>
      <p:bldP spid="331813" grpId="1" animBg="1"/>
      <p:bldP spid="331814" grpId="0"/>
      <p:bldP spid="331814" grpId="1"/>
      <p:bldP spid="331815" grpId="0" animBg="1"/>
      <p:bldP spid="331816" grpId="0"/>
      <p:bldP spid="331817" grpId="0" animBg="1"/>
      <p:bldP spid="331818" grpId="0" animBg="1"/>
      <p:bldP spid="331819" grpId="0"/>
      <p:bldP spid="331820" grpId="0" animBg="1"/>
    </p:bld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1CB883-82E7-41EF-A703-A46623528B02}" type="slidenum">
              <a:rPr lang="zh-CN" altLang="en-US" smtClean="0"/>
              <a:pPr>
                <a:defRPr/>
              </a:pPr>
              <a:t>181</a:t>
            </a:fld>
            <a:endParaRPr lang="en-US" altLang="zh-CN" smtClean="0"/>
          </a:p>
        </p:txBody>
      </p:sp>
      <p:sp>
        <p:nvSpPr>
          <p:cNvPr id="2160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b="1" smtClean="0"/>
              <a:t>2. </a:t>
            </a:r>
            <a:r>
              <a:rPr lang="zh-CN" altLang="en-US" smtClean="0"/>
              <a:t>条件转移指令</a:t>
            </a:r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6918325" cy="4114800"/>
          </a:xfrm>
        </p:spPr>
        <p:txBody>
          <a:bodyPr/>
          <a:lstStyle/>
          <a:p>
            <a:pPr eaLnBrk="1" hangingPunct="1"/>
            <a:r>
              <a:rPr lang="zh-CN" altLang="en-US" smtClean="0"/>
              <a:t>在满足一定条件下，程序转移到目标地址继续执行</a:t>
            </a:r>
          </a:p>
          <a:p>
            <a:pPr eaLnBrk="1" hangingPunct="1"/>
            <a:endParaRPr lang="zh-CN" altLang="en-US" smtClean="0"/>
          </a:p>
          <a:p>
            <a:pPr eaLnBrk="1" hangingPunct="1"/>
            <a:r>
              <a:rPr lang="zh-CN" altLang="en-US" smtClean="0">
                <a:solidFill>
                  <a:srgbClr val="FF0000"/>
                </a:solidFill>
              </a:rPr>
              <a:t>条件转移指令均为段内短转移，即转移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mtClean="0">
                <a:solidFill>
                  <a:srgbClr val="FF0000"/>
                </a:solidFill>
              </a:rPr>
              <a:t>    范围为：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mtClean="0">
                <a:solidFill>
                  <a:srgbClr val="FF0000"/>
                </a:solidFill>
              </a:rPr>
              <a:t>              -128------+127</a:t>
            </a: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7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7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7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CE578D-35D5-4E76-85EC-C3533F33A999}" type="slidenum">
              <a:rPr lang="zh-CN" altLang="en-US" smtClean="0"/>
              <a:pPr>
                <a:defRPr/>
              </a:pPr>
              <a:t>182</a:t>
            </a:fld>
            <a:endParaRPr lang="en-US" altLang="zh-CN" smtClean="0"/>
          </a:p>
        </p:txBody>
      </p:sp>
      <p:sp>
        <p:nvSpPr>
          <p:cNvPr id="2170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条件转移指令的应用</a:t>
            </a:r>
          </a:p>
        </p:txBody>
      </p:sp>
      <p:sp>
        <p:nvSpPr>
          <p:cNvPr id="2170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1916113"/>
            <a:ext cx="7772400" cy="4506912"/>
          </a:xfrm>
        </p:spPr>
        <p:txBody>
          <a:bodyPr/>
          <a:lstStyle/>
          <a:p>
            <a:pPr eaLnBrk="1" hangingPunct="1"/>
            <a:r>
              <a:rPr lang="zh-CN" altLang="en-US" sz="2400" smtClean="0"/>
              <a:t>几种条件转移指令的应用</a:t>
            </a:r>
          </a:p>
          <a:p>
            <a:pPr lvl="1" eaLnBrk="1" hangingPunct="1"/>
            <a:r>
              <a:rPr lang="en-US" altLang="zh-CN" sz="2000" smtClean="0"/>
              <a:t>JC/JNC</a:t>
            </a:r>
          </a:p>
          <a:p>
            <a:pPr lvl="2" eaLnBrk="1" hangingPunct="1"/>
            <a:r>
              <a:rPr lang="zh-CN" altLang="en-US" sz="1800" smtClean="0"/>
              <a:t>判断</a:t>
            </a:r>
            <a:r>
              <a:rPr lang="en-US" altLang="zh-CN" sz="1800" smtClean="0"/>
              <a:t>CF</a:t>
            </a:r>
            <a:r>
              <a:rPr lang="zh-CN" altLang="en-US" sz="1800" smtClean="0"/>
              <a:t>的状态。常用于比大小</a:t>
            </a:r>
          </a:p>
          <a:p>
            <a:pPr lvl="1" eaLnBrk="1" hangingPunct="1"/>
            <a:r>
              <a:rPr lang="en-US" altLang="zh-CN" sz="2000" smtClean="0"/>
              <a:t>JZ/JNZ</a:t>
            </a:r>
          </a:p>
          <a:p>
            <a:pPr lvl="2" eaLnBrk="1" hangingPunct="1"/>
            <a:r>
              <a:rPr lang="zh-CN" altLang="en-US" sz="1800" smtClean="0"/>
              <a:t>判断</a:t>
            </a:r>
            <a:r>
              <a:rPr lang="en-US" altLang="zh-CN" sz="1800" smtClean="0"/>
              <a:t>ZF</a:t>
            </a:r>
            <a:r>
              <a:rPr lang="zh-CN" altLang="en-US" sz="1800" smtClean="0"/>
              <a:t>的状态。常用于循环体的结束判断</a:t>
            </a:r>
            <a:endParaRPr lang="en-US" altLang="zh-CN" sz="1800" smtClean="0"/>
          </a:p>
          <a:p>
            <a:pPr lvl="1" eaLnBrk="1" hangingPunct="1"/>
            <a:r>
              <a:rPr lang="en-US" altLang="zh-CN" sz="2000" smtClean="0"/>
              <a:t>JO/JNO</a:t>
            </a:r>
          </a:p>
          <a:p>
            <a:pPr lvl="2" eaLnBrk="1" hangingPunct="1"/>
            <a:r>
              <a:rPr lang="zh-CN" altLang="en-US" sz="1800" smtClean="0"/>
              <a:t>判断</a:t>
            </a:r>
            <a:r>
              <a:rPr lang="en-US" altLang="zh-CN" sz="1800" smtClean="0"/>
              <a:t>OF</a:t>
            </a:r>
            <a:r>
              <a:rPr lang="zh-CN" altLang="en-US" sz="1800" smtClean="0"/>
              <a:t>的状态。常用于有符号数溢出的判断</a:t>
            </a:r>
          </a:p>
          <a:p>
            <a:pPr lvl="1" eaLnBrk="1" hangingPunct="1"/>
            <a:r>
              <a:rPr lang="en-US" altLang="zh-CN" sz="2000" smtClean="0"/>
              <a:t>JP/JPE</a:t>
            </a:r>
          </a:p>
          <a:p>
            <a:pPr lvl="2" eaLnBrk="1" hangingPunct="1"/>
            <a:r>
              <a:rPr lang="zh-CN" altLang="en-US" sz="1800" smtClean="0"/>
              <a:t>判断</a:t>
            </a:r>
            <a:r>
              <a:rPr lang="en-US" altLang="zh-CN" sz="1800" smtClean="0"/>
              <a:t>PF</a:t>
            </a:r>
            <a:r>
              <a:rPr lang="zh-CN" altLang="en-US" sz="1800" smtClean="0"/>
              <a:t>的状态。用于判断运算结果低</a:t>
            </a:r>
            <a:r>
              <a:rPr lang="en-US" altLang="zh-CN" sz="1800" smtClean="0"/>
              <a:t>8</a:t>
            </a:r>
            <a:r>
              <a:rPr lang="zh-CN" altLang="en-US" sz="1800" smtClean="0"/>
              <a:t>位中</a:t>
            </a:r>
            <a:r>
              <a:rPr lang="en-US" altLang="zh-CN" sz="1800" smtClean="0"/>
              <a:t>1</a:t>
            </a:r>
            <a:r>
              <a:rPr lang="zh-CN" altLang="en-US" sz="1800" smtClean="0"/>
              <a:t>的个数是否为偶数</a:t>
            </a:r>
          </a:p>
          <a:p>
            <a:pPr lvl="1" eaLnBrk="1" hangingPunct="1"/>
            <a:r>
              <a:rPr lang="en-US" altLang="zh-CN" sz="2000" smtClean="0"/>
              <a:t>JA/JAE/JB/JBE</a:t>
            </a:r>
          </a:p>
          <a:p>
            <a:pPr lvl="2" eaLnBrk="1" hangingPunct="1"/>
            <a:r>
              <a:rPr lang="zh-CN" altLang="en-US" sz="1800" smtClean="0"/>
              <a:t>判断</a:t>
            </a:r>
            <a:r>
              <a:rPr lang="en-US" altLang="zh-CN" sz="1800" smtClean="0"/>
              <a:t>CF</a:t>
            </a:r>
            <a:r>
              <a:rPr lang="zh-CN" altLang="en-US" sz="1800" smtClean="0"/>
              <a:t>或</a:t>
            </a:r>
            <a:r>
              <a:rPr lang="en-US" altLang="zh-CN" sz="1800" smtClean="0"/>
              <a:t>CF+ZF</a:t>
            </a:r>
            <a:r>
              <a:rPr lang="zh-CN" altLang="en-US" sz="1800" smtClean="0"/>
              <a:t>的状态。常用于无符号数的大小比较</a:t>
            </a:r>
            <a:endParaRPr lang="en-US" altLang="zh-CN" sz="1800" smtClean="0"/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/>
      </p:par>
    </p:tn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CE9495-7A84-4B10-8146-35343F9AE993}" type="slidenum">
              <a:rPr lang="zh-CN" altLang="en-US" smtClean="0"/>
              <a:pPr>
                <a:defRPr/>
              </a:pPr>
              <a:t>183</a:t>
            </a:fld>
            <a:endParaRPr lang="en-US" altLang="zh-CN" smtClean="0"/>
          </a:p>
        </p:txBody>
      </p:sp>
      <p:sp>
        <p:nvSpPr>
          <p:cNvPr id="2181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转移指令例</a:t>
            </a:r>
          </a:p>
        </p:txBody>
      </p:sp>
      <p:sp>
        <p:nvSpPr>
          <p:cNvPr id="2181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550" y="2133600"/>
            <a:ext cx="6985000" cy="2952750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Aft>
                <a:spcPct val="15000"/>
              </a:spcAft>
            </a:pPr>
            <a:r>
              <a:rPr lang="zh-CN" altLang="en-US" smtClean="0"/>
              <a:t>统计内存数据段中以</a:t>
            </a:r>
            <a:r>
              <a:rPr lang="en-US" altLang="zh-CN" smtClean="0"/>
              <a:t>TABLE</a:t>
            </a:r>
            <a:r>
              <a:rPr lang="zh-CN" altLang="en-US" smtClean="0"/>
              <a:t>为首地址的</a:t>
            </a:r>
            <a:r>
              <a:rPr lang="en-US" altLang="zh-CN" smtClean="0"/>
              <a:t>100</a:t>
            </a:r>
            <a:r>
              <a:rPr lang="zh-CN" altLang="en-US" smtClean="0"/>
              <a:t>个</a:t>
            </a:r>
            <a:r>
              <a:rPr lang="en-US" altLang="zh-CN" smtClean="0"/>
              <a:t>8</a:t>
            </a:r>
            <a:r>
              <a:rPr lang="zh-CN" altLang="en-US" smtClean="0"/>
              <a:t>位符号数中正数、负数和零元数的个数。</a:t>
            </a: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/>
      </p:par>
    </p:tn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59F372-7ADA-4308-962D-AD72E6D4FCEF}" type="slidenum">
              <a:rPr lang="zh-CN" altLang="en-US" smtClean="0"/>
              <a:pPr>
                <a:defRPr/>
              </a:pPr>
              <a:t>184</a:t>
            </a:fld>
            <a:endParaRPr lang="en-US" altLang="zh-CN" smtClean="0"/>
          </a:p>
        </p:txBody>
      </p:sp>
      <p:sp>
        <p:nvSpPr>
          <p:cNvPr id="165936" name="Rectangle 48"/>
          <p:cNvSpPr>
            <a:spLocks noChangeArrowheads="1"/>
          </p:cNvSpPr>
          <p:nvPr/>
        </p:nvSpPr>
        <p:spPr bwMode="auto">
          <a:xfrm>
            <a:off x="4730750" y="5573713"/>
            <a:ext cx="2743200" cy="609600"/>
          </a:xfrm>
          <a:prstGeom prst="rect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91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转移指令例（流程图）</a:t>
            </a:r>
          </a:p>
        </p:txBody>
      </p:sp>
      <p:sp>
        <p:nvSpPr>
          <p:cNvPr id="165893" name="Rectangle 5"/>
          <p:cNvSpPr>
            <a:spLocks noChangeArrowheads="1"/>
          </p:cNvSpPr>
          <p:nvPr/>
        </p:nvSpPr>
        <p:spPr bwMode="auto">
          <a:xfrm>
            <a:off x="1066800" y="2078038"/>
            <a:ext cx="2209800" cy="831850"/>
          </a:xfrm>
          <a:prstGeom prst="rect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5895" name="Text Box 7"/>
          <p:cNvSpPr txBox="1">
            <a:spLocks noChangeArrowheads="1"/>
          </p:cNvSpPr>
          <p:nvPr/>
        </p:nvSpPr>
        <p:spPr bwMode="auto">
          <a:xfrm>
            <a:off x="1187450" y="2154238"/>
            <a:ext cx="2012950" cy="701675"/>
          </a:xfrm>
          <a:prstGeom prst="rect">
            <a:avLst/>
          </a:prstGeom>
          <a:noFill/>
          <a:ln w="25400" cap="sq">
            <a:noFill/>
            <a:miter lim="800000"/>
            <a:headEnd type="none" w="sm" len="sm"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>
                <a:solidFill>
                  <a:schemeClr val="bg1"/>
                </a:solidFill>
              </a:rPr>
              <a:t>将存放各元素个数的单元清零</a:t>
            </a:r>
          </a:p>
        </p:txBody>
      </p:sp>
      <p:sp>
        <p:nvSpPr>
          <p:cNvPr id="165897" name="Rectangle 9"/>
          <p:cNvSpPr>
            <a:spLocks noChangeArrowheads="1"/>
          </p:cNvSpPr>
          <p:nvPr/>
        </p:nvSpPr>
        <p:spPr bwMode="auto">
          <a:xfrm>
            <a:off x="1066800" y="3284538"/>
            <a:ext cx="2209800" cy="609600"/>
          </a:xfrm>
          <a:prstGeom prst="rect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5898" name="Text Box 10"/>
          <p:cNvSpPr txBox="1">
            <a:spLocks noChangeArrowheads="1"/>
          </p:cNvSpPr>
          <p:nvPr/>
        </p:nvSpPr>
        <p:spPr bwMode="auto">
          <a:xfrm>
            <a:off x="1485900" y="3213100"/>
            <a:ext cx="1544638" cy="717550"/>
          </a:xfrm>
          <a:prstGeom prst="rect">
            <a:avLst/>
          </a:prstGeom>
          <a:noFill/>
          <a:ln w="25400" cap="sq">
            <a:noFill/>
            <a:miter lim="800000"/>
            <a:headEnd type="none" w="sm" len="sm"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"/>
              </a:spcBef>
            </a:pPr>
            <a:r>
              <a:rPr lang="zh-CN" altLang="en-US" sz="2000" b="1">
                <a:solidFill>
                  <a:schemeClr val="bg1"/>
                </a:solidFill>
              </a:rPr>
              <a:t>取首地址</a:t>
            </a:r>
          </a:p>
          <a:p>
            <a:pPr>
              <a:spcBef>
                <a:spcPct val="5000"/>
              </a:spcBef>
            </a:pPr>
            <a:r>
              <a:rPr lang="zh-CN" altLang="en-US" sz="2000" b="1">
                <a:solidFill>
                  <a:schemeClr val="bg1"/>
                </a:solidFill>
              </a:rPr>
              <a:t>设串长度</a:t>
            </a:r>
          </a:p>
        </p:txBody>
      </p:sp>
      <p:sp>
        <p:nvSpPr>
          <p:cNvPr id="165899" name="Rectangle 11"/>
          <p:cNvSpPr>
            <a:spLocks noChangeArrowheads="1"/>
          </p:cNvSpPr>
          <p:nvPr/>
        </p:nvSpPr>
        <p:spPr bwMode="auto">
          <a:xfrm>
            <a:off x="827088" y="4221163"/>
            <a:ext cx="2743200" cy="609600"/>
          </a:xfrm>
          <a:prstGeom prst="rect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5900" name="Text Box 12"/>
          <p:cNvSpPr txBox="1">
            <a:spLocks noChangeArrowheads="1"/>
          </p:cNvSpPr>
          <p:nvPr/>
        </p:nvSpPr>
        <p:spPr bwMode="auto">
          <a:xfrm>
            <a:off x="1263650" y="4297363"/>
            <a:ext cx="1939925" cy="396875"/>
          </a:xfrm>
          <a:prstGeom prst="rect">
            <a:avLst/>
          </a:prstGeom>
          <a:noFill/>
          <a:ln w="25400" cap="sq">
            <a:noFill/>
            <a:miter lim="800000"/>
            <a:headEnd type="none" w="sm" len="sm"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>
                <a:solidFill>
                  <a:schemeClr val="bg1"/>
                </a:solidFill>
              </a:rPr>
              <a:t>取一个字节数</a:t>
            </a:r>
          </a:p>
        </p:txBody>
      </p:sp>
      <p:sp>
        <p:nvSpPr>
          <p:cNvPr id="165901" name="Rectangle 13"/>
          <p:cNvSpPr>
            <a:spLocks noChangeArrowheads="1"/>
          </p:cNvSpPr>
          <p:nvPr/>
        </p:nvSpPr>
        <p:spPr bwMode="auto">
          <a:xfrm>
            <a:off x="4662488" y="3354388"/>
            <a:ext cx="2743200" cy="609600"/>
          </a:xfrm>
          <a:prstGeom prst="rect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5902" name="Text Box 14"/>
          <p:cNvSpPr txBox="1">
            <a:spLocks noChangeArrowheads="1"/>
          </p:cNvSpPr>
          <p:nvPr/>
        </p:nvSpPr>
        <p:spPr bwMode="auto">
          <a:xfrm>
            <a:off x="5183188" y="3430588"/>
            <a:ext cx="1779587" cy="396875"/>
          </a:xfrm>
          <a:prstGeom prst="rect">
            <a:avLst/>
          </a:prstGeom>
          <a:noFill/>
          <a:ln w="25400" cap="sq">
            <a:noFill/>
            <a:miter lim="800000"/>
            <a:headEnd type="none" w="sm" len="sm"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>
                <a:solidFill>
                  <a:schemeClr val="bg1"/>
                </a:solidFill>
              </a:rPr>
              <a:t>正数个数加</a:t>
            </a:r>
            <a:r>
              <a:rPr lang="en-US" altLang="zh-CN" sz="2000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65903" name="Rectangle 15"/>
          <p:cNvSpPr>
            <a:spLocks noChangeArrowheads="1"/>
          </p:cNvSpPr>
          <p:nvPr/>
        </p:nvSpPr>
        <p:spPr bwMode="auto">
          <a:xfrm>
            <a:off x="4662488" y="4421188"/>
            <a:ext cx="2743200" cy="609600"/>
          </a:xfrm>
          <a:prstGeom prst="rect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5905" name="Text Box 17"/>
          <p:cNvSpPr txBox="1">
            <a:spLocks noChangeArrowheads="1"/>
          </p:cNvSpPr>
          <p:nvPr/>
        </p:nvSpPr>
        <p:spPr bwMode="auto">
          <a:xfrm>
            <a:off x="5229225" y="5688013"/>
            <a:ext cx="1517650" cy="396875"/>
          </a:xfrm>
          <a:prstGeom prst="rect">
            <a:avLst/>
          </a:prstGeom>
          <a:noFill/>
          <a:ln w="25400" cap="sq">
            <a:noFill/>
            <a:miter lim="800000"/>
            <a:headEnd type="none" w="sm" len="sm"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>
                <a:solidFill>
                  <a:schemeClr val="bg1"/>
                </a:solidFill>
              </a:rPr>
              <a:t>零元素加</a:t>
            </a:r>
            <a:r>
              <a:rPr lang="en-US" altLang="zh-CN" sz="2000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65906" name="Line 18"/>
          <p:cNvSpPr>
            <a:spLocks noChangeShapeType="1"/>
          </p:cNvSpPr>
          <p:nvPr/>
        </p:nvSpPr>
        <p:spPr bwMode="auto">
          <a:xfrm>
            <a:off x="5943600" y="1830388"/>
            <a:ext cx="0" cy="277812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5907" name="Line 19"/>
          <p:cNvSpPr>
            <a:spLocks noChangeShapeType="1"/>
          </p:cNvSpPr>
          <p:nvPr/>
        </p:nvSpPr>
        <p:spPr bwMode="auto">
          <a:xfrm>
            <a:off x="5940425" y="2852738"/>
            <a:ext cx="0" cy="493712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5910" name="Line 22"/>
          <p:cNvSpPr>
            <a:spLocks noChangeShapeType="1"/>
          </p:cNvSpPr>
          <p:nvPr/>
        </p:nvSpPr>
        <p:spPr bwMode="auto">
          <a:xfrm flipH="1">
            <a:off x="5954713" y="6184900"/>
            <a:ext cx="0" cy="547688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5915" name="Line 27"/>
          <p:cNvSpPr>
            <a:spLocks noChangeShapeType="1"/>
          </p:cNvSpPr>
          <p:nvPr/>
        </p:nvSpPr>
        <p:spPr bwMode="auto">
          <a:xfrm>
            <a:off x="2124075" y="2909888"/>
            <a:ext cx="0" cy="37465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5916" name="Line 28"/>
          <p:cNvSpPr>
            <a:spLocks noChangeShapeType="1"/>
          </p:cNvSpPr>
          <p:nvPr/>
        </p:nvSpPr>
        <p:spPr bwMode="auto">
          <a:xfrm>
            <a:off x="2152650" y="5892800"/>
            <a:ext cx="0" cy="415925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5917" name="Line 29"/>
          <p:cNvSpPr>
            <a:spLocks noChangeShapeType="1"/>
          </p:cNvSpPr>
          <p:nvPr/>
        </p:nvSpPr>
        <p:spPr bwMode="auto">
          <a:xfrm>
            <a:off x="3492500" y="5535613"/>
            <a:ext cx="503238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5918" name="Line 30"/>
          <p:cNvSpPr>
            <a:spLocks noChangeShapeType="1"/>
          </p:cNvSpPr>
          <p:nvPr/>
        </p:nvSpPr>
        <p:spPr bwMode="auto">
          <a:xfrm flipV="1">
            <a:off x="3995738" y="1830388"/>
            <a:ext cx="0" cy="3686175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5919" name="Line 31"/>
          <p:cNvSpPr>
            <a:spLocks noChangeShapeType="1"/>
          </p:cNvSpPr>
          <p:nvPr/>
        </p:nvSpPr>
        <p:spPr bwMode="auto">
          <a:xfrm>
            <a:off x="3995738" y="1830388"/>
            <a:ext cx="1944687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5921" name="AutoShape 33"/>
          <p:cNvSpPr>
            <a:spLocks noChangeArrowheads="1"/>
          </p:cNvSpPr>
          <p:nvPr/>
        </p:nvSpPr>
        <p:spPr bwMode="auto">
          <a:xfrm>
            <a:off x="842963" y="5172075"/>
            <a:ext cx="2592387" cy="723900"/>
          </a:xfrm>
          <a:prstGeom prst="flowChartDecision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5922" name="Text Box 34"/>
          <p:cNvSpPr txBox="1">
            <a:spLocks noChangeArrowheads="1"/>
          </p:cNvSpPr>
          <p:nvPr/>
        </p:nvSpPr>
        <p:spPr bwMode="auto">
          <a:xfrm>
            <a:off x="1724025" y="5329238"/>
            <a:ext cx="1120775" cy="396875"/>
          </a:xfrm>
          <a:prstGeom prst="rect">
            <a:avLst/>
          </a:prstGeom>
          <a:noFill/>
          <a:ln w="25400" cap="sq">
            <a:noFill/>
            <a:miter lim="800000"/>
            <a:headEnd type="none" w="sm" len="sm"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>
                <a:solidFill>
                  <a:schemeClr val="bg1"/>
                </a:solidFill>
              </a:rPr>
              <a:t>为负？</a:t>
            </a:r>
          </a:p>
        </p:txBody>
      </p:sp>
      <p:sp>
        <p:nvSpPr>
          <p:cNvPr id="165923" name="Line 35"/>
          <p:cNvSpPr>
            <a:spLocks noChangeShapeType="1"/>
          </p:cNvSpPr>
          <p:nvPr/>
        </p:nvSpPr>
        <p:spPr bwMode="auto">
          <a:xfrm>
            <a:off x="2124075" y="3902075"/>
            <a:ext cx="0" cy="333375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5924" name="Line 36"/>
          <p:cNvSpPr>
            <a:spLocks noChangeShapeType="1"/>
          </p:cNvSpPr>
          <p:nvPr/>
        </p:nvSpPr>
        <p:spPr bwMode="auto">
          <a:xfrm flipH="1">
            <a:off x="2124075" y="4840288"/>
            <a:ext cx="14288" cy="331787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5925" name="AutoShape 37"/>
          <p:cNvSpPr>
            <a:spLocks noChangeArrowheads="1"/>
          </p:cNvSpPr>
          <p:nvPr/>
        </p:nvSpPr>
        <p:spPr bwMode="auto">
          <a:xfrm>
            <a:off x="4657725" y="2103438"/>
            <a:ext cx="2592388" cy="723900"/>
          </a:xfrm>
          <a:prstGeom prst="flowChartDecision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5926" name="Text Box 38"/>
          <p:cNvSpPr txBox="1">
            <a:spLocks noChangeArrowheads="1"/>
          </p:cNvSpPr>
          <p:nvPr/>
        </p:nvSpPr>
        <p:spPr bwMode="auto">
          <a:xfrm>
            <a:off x="5538788" y="2260600"/>
            <a:ext cx="1120775" cy="396875"/>
          </a:xfrm>
          <a:prstGeom prst="rect">
            <a:avLst/>
          </a:prstGeom>
          <a:noFill/>
          <a:ln w="25400" cap="sq">
            <a:noFill/>
            <a:miter lim="800000"/>
            <a:headEnd type="none" w="sm" len="sm"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>
                <a:solidFill>
                  <a:schemeClr val="bg1"/>
                </a:solidFill>
              </a:rPr>
              <a:t>为零？</a:t>
            </a:r>
          </a:p>
        </p:txBody>
      </p:sp>
      <p:sp>
        <p:nvSpPr>
          <p:cNvPr id="165927" name="Text Box 39"/>
          <p:cNvSpPr txBox="1">
            <a:spLocks noChangeArrowheads="1"/>
          </p:cNvSpPr>
          <p:nvPr/>
        </p:nvSpPr>
        <p:spPr bwMode="auto">
          <a:xfrm>
            <a:off x="5233988" y="4514850"/>
            <a:ext cx="1779587" cy="396875"/>
          </a:xfrm>
          <a:prstGeom prst="rect">
            <a:avLst/>
          </a:prstGeom>
          <a:noFill/>
          <a:ln w="25400" cap="sq">
            <a:noFill/>
            <a:miter lim="800000"/>
            <a:headEnd type="none" w="sm" len="sm"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>
                <a:solidFill>
                  <a:schemeClr val="bg1"/>
                </a:solidFill>
              </a:rPr>
              <a:t>负数个数加</a:t>
            </a:r>
            <a:r>
              <a:rPr lang="en-US" altLang="zh-CN" sz="2000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65928" name="Line 40"/>
          <p:cNvSpPr>
            <a:spLocks noChangeShapeType="1"/>
          </p:cNvSpPr>
          <p:nvPr/>
        </p:nvSpPr>
        <p:spPr bwMode="auto">
          <a:xfrm flipV="1">
            <a:off x="4284663" y="4149725"/>
            <a:ext cx="0" cy="2144713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5929" name="Line 41"/>
          <p:cNvSpPr>
            <a:spLocks noChangeShapeType="1"/>
          </p:cNvSpPr>
          <p:nvPr/>
        </p:nvSpPr>
        <p:spPr bwMode="auto">
          <a:xfrm>
            <a:off x="2152650" y="6308725"/>
            <a:ext cx="2124075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5930" name="Line 42"/>
          <p:cNvSpPr>
            <a:spLocks noChangeShapeType="1"/>
          </p:cNvSpPr>
          <p:nvPr/>
        </p:nvSpPr>
        <p:spPr bwMode="auto">
          <a:xfrm>
            <a:off x="4284663" y="4149725"/>
            <a:ext cx="1655762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5931" name="Text Box 43"/>
          <p:cNvSpPr txBox="1">
            <a:spLocks noChangeArrowheads="1"/>
          </p:cNvSpPr>
          <p:nvPr/>
        </p:nvSpPr>
        <p:spPr bwMode="auto">
          <a:xfrm>
            <a:off x="3419475" y="5157788"/>
            <a:ext cx="431800" cy="396875"/>
          </a:xfrm>
          <a:prstGeom prst="rect">
            <a:avLst/>
          </a:prstGeom>
          <a:noFill/>
          <a:ln w="25400" cap="sq">
            <a:noFill/>
            <a:miter lim="800000"/>
            <a:headEnd type="none" w="sm" len="sm"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/>
              <a:t>N</a:t>
            </a:r>
          </a:p>
        </p:txBody>
      </p:sp>
      <p:sp>
        <p:nvSpPr>
          <p:cNvPr id="165932" name="Text Box 44"/>
          <p:cNvSpPr txBox="1">
            <a:spLocks noChangeArrowheads="1"/>
          </p:cNvSpPr>
          <p:nvPr/>
        </p:nvSpPr>
        <p:spPr bwMode="auto">
          <a:xfrm>
            <a:off x="2411413" y="5876925"/>
            <a:ext cx="431800" cy="396875"/>
          </a:xfrm>
          <a:prstGeom prst="rect">
            <a:avLst/>
          </a:prstGeom>
          <a:noFill/>
          <a:ln w="25400" cap="sq">
            <a:noFill/>
            <a:miter lim="800000"/>
            <a:headEnd type="none" w="sm" len="sm"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/>
              <a:t>Y</a:t>
            </a:r>
          </a:p>
        </p:txBody>
      </p:sp>
      <p:sp>
        <p:nvSpPr>
          <p:cNvPr id="165933" name="Text Box 45"/>
          <p:cNvSpPr txBox="1">
            <a:spLocks noChangeArrowheads="1"/>
          </p:cNvSpPr>
          <p:nvPr/>
        </p:nvSpPr>
        <p:spPr bwMode="auto">
          <a:xfrm>
            <a:off x="6011863" y="2838450"/>
            <a:ext cx="431800" cy="396875"/>
          </a:xfrm>
          <a:prstGeom prst="rect">
            <a:avLst/>
          </a:prstGeom>
          <a:noFill/>
          <a:ln w="25400" cap="sq">
            <a:noFill/>
            <a:miter lim="800000"/>
            <a:headEnd type="none" w="sm" len="sm"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/>
              <a:t>N</a:t>
            </a:r>
          </a:p>
        </p:txBody>
      </p:sp>
      <p:sp>
        <p:nvSpPr>
          <p:cNvPr id="165934" name="Line 46"/>
          <p:cNvSpPr>
            <a:spLocks noChangeShapeType="1"/>
          </p:cNvSpPr>
          <p:nvPr/>
        </p:nvSpPr>
        <p:spPr bwMode="auto">
          <a:xfrm>
            <a:off x="7280275" y="2463800"/>
            <a:ext cx="684213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5935" name="Line 47"/>
          <p:cNvSpPr>
            <a:spLocks noChangeShapeType="1"/>
          </p:cNvSpPr>
          <p:nvPr/>
        </p:nvSpPr>
        <p:spPr bwMode="auto">
          <a:xfrm flipV="1">
            <a:off x="7970838" y="2465388"/>
            <a:ext cx="0" cy="2814637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5937" name="Line 49"/>
          <p:cNvSpPr>
            <a:spLocks noChangeShapeType="1"/>
          </p:cNvSpPr>
          <p:nvPr/>
        </p:nvSpPr>
        <p:spPr bwMode="auto">
          <a:xfrm>
            <a:off x="5954713" y="5286375"/>
            <a:ext cx="2016125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5938" name="Text Box 50"/>
          <p:cNvSpPr txBox="1">
            <a:spLocks noChangeArrowheads="1"/>
          </p:cNvSpPr>
          <p:nvPr/>
        </p:nvSpPr>
        <p:spPr bwMode="auto">
          <a:xfrm>
            <a:off x="7323138" y="2117725"/>
            <a:ext cx="431800" cy="396875"/>
          </a:xfrm>
          <a:prstGeom prst="rect">
            <a:avLst/>
          </a:prstGeom>
          <a:noFill/>
          <a:ln w="25400" cap="sq">
            <a:noFill/>
            <a:miter lim="800000"/>
            <a:headEnd type="none" w="sm" len="sm"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/>
              <a:t>Y</a:t>
            </a:r>
          </a:p>
        </p:txBody>
      </p:sp>
      <p:sp>
        <p:nvSpPr>
          <p:cNvPr id="219176" name="Text Box 51"/>
          <p:cNvSpPr txBox="1">
            <a:spLocks noChangeArrowheads="1"/>
          </p:cNvSpPr>
          <p:nvPr/>
        </p:nvSpPr>
        <p:spPr bwMode="auto">
          <a:xfrm>
            <a:off x="8115300" y="6007100"/>
            <a:ext cx="1028700" cy="461963"/>
          </a:xfrm>
          <a:prstGeom prst="rect">
            <a:avLst/>
          </a:prstGeom>
          <a:noFill/>
          <a:ln w="25400" cap="sq">
            <a:noFill/>
            <a:miter lim="800000"/>
            <a:headEnd type="none" w="sm" len="sm"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/>
              <a:t>p133</a:t>
            </a:r>
          </a:p>
        </p:txBody>
      </p:sp>
      <p:sp>
        <p:nvSpPr>
          <p:cNvPr id="165940" name="Line 52"/>
          <p:cNvSpPr>
            <a:spLocks noChangeShapeType="1"/>
          </p:cNvSpPr>
          <p:nvPr/>
        </p:nvSpPr>
        <p:spPr bwMode="auto">
          <a:xfrm>
            <a:off x="7394575" y="3702050"/>
            <a:ext cx="1008063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5941" name="Line 53"/>
          <p:cNvSpPr>
            <a:spLocks noChangeShapeType="1"/>
          </p:cNvSpPr>
          <p:nvPr/>
        </p:nvSpPr>
        <p:spPr bwMode="auto">
          <a:xfrm>
            <a:off x="7437438" y="4738688"/>
            <a:ext cx="97155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5942" name="Line 54"/>
          <p:cNvSpPr>
            <a:spLocks noChangeShapeType="1"/>
          </p:cNvSpPr>
          <p:nvPr/>
        </p:nvSpPr>
        <p:spPr bwMode="auto">
          <a:xfrm flipV="1">
            <a:off x="8402638" y="3702050"/>
            <a:ext cx="0" cy="2706688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5943" name="Line 55"/>
          <p:cNvSpPr>
            <a:spLocks noChangeShapeType="1"/>
          </p:cNvSpPr>
          <p:nvPr/>
        </p:nvSpPr>
        <p:spPr bwMode="auto">
          <a:xfrm>
            <a:off x="5954713" y="6438900"/>
            <a:ext cx="2447925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triangle" w="lg" len="lg"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5944" name="Line 56"/>
          <p:cNvSpPr>
            <a:spLocks noChangeShapeType="1"/>
          </p:cNvSpPr>
          <p:nvPr/>
        </p:nvSpPr>
        <p:spPr bwMode="auto">
          <a:xfrm>
            <a:off x="5940425" y="5281613"/>
            <a:ext cx="0" cy="277812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5945" name="Line 57"/>
          <p:cNvSpPr>
            <a:spLocks noChangeShapeType="1"/>
          </p:cNvSpPr>
          <p:nvPr/>
        </p:nvSpPr>
        <p:spPr bwMode="auto">
          <a:xfrm>
            <a:off x="5969000" y="4149725"/>
            <a:ext cx="0" cy="277813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5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65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65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65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5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65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65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65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65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65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65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1" dur="500"/>
                                        <p:tgtEl>
                                          <p:spTgt spid="165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65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500"/>
                            </p:stCondLst>
                            <p:childTnLst>
                              <p:par>
                                <p:cTn id="57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9" dur="1000"/>
                                        <p:tgtEl>
                                          <p:spTgt spid="165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500"/>
                            </p:stCondLst>
                            <p:childTnLst>
                              <p:par>
                                <p:cTn id="61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3" dur="500"/>
                                        <p:tgtEl>
                                          <p:spTgt spid="165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000"/>
                            </p:stCondLst>
                            <p:childTnLst>
                              <p:par>
                                <p:cTn id="65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7" dur="500"/>
                                        <p:tgtEl>
                                          <p:spTgt spid="165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65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165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00"/>
                            </p:stCondLst>
                            <p:childTnLst>
                              <p:par>
                                <p:cTn id="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65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500"/>
                            </p:stCondLst>
                            <p:childTnLst>
                              <p:par>
                                <p:cTn id="82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84" dur="500"/>
                                        <p:tgtEl>
                                          <p:spTgt spid="165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000"/>
                            </p:stCondLst>
                            <p:childTnLst>
                              <p:par>
                                <p:cTn id="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65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500"/>
                            </p:stCondLst>
                            <p:childTnLst>
                              <p:par>
                                <p:cTn id="90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2" dur="500"/>
                                        <p:tgtEl>
                                          <p:spTgt spid="165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65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165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165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165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3" dur="500"/>
                                        <p:tgtEl>
                                          <p:spTgt spid="165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00"/>
                            </p:stCondLst>
                            <p:childTnLst>
                              <p:par>
                                <p:cTn id="115" presetID="18" presetClass="entr" presetSubtype="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7" dur="500"/>
                                        <p:tgtEl>
                                          <p:spTgt spid="165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1" dur="500"/>
                                        <p:tgtEl>
                                          <p:spTgt spid="165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2000"/>
                            </p:stCondLst>
                            <p:childTnLst>
                              <p:par>
                                <p:cTn id="123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5" dur="500"/>
                                        <p:tgtEl>
                                          <p:spTgt spid="165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2500"/>
                            </p:stCondLst>
                            <p:childTnLst>
                              <p:par>
                                <p:cTn id="1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9" dur="500"/>
                                        <p:tgtEl>
                                          <p:spTgt spid="165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165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165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42" dur="500"/>
                                        <p:tgtEl>
                                          <p:spTgt spid="165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500"/>
                            </p:stCondLst>
                            <p:childTnLst>
                              <p:par>
                                <p:cTn id="144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46" dur="500"/>
                                        <p:tgtEl>
                                          <p:spTgt spid="165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165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165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165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500"/>
                            </p:stCondLst>
                            <p:childTnLst>
                              <p:par>
                                <p:cTn id="1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500"/>
                                        <p:tgtEl>
                                          <p:spTgt spid="165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1000"/>
                            </p:stCondLst>
                            <p:childTnLst>
                              <p:par>
                                <p:cTn id="16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7" dur="500"/>
                                        <p:tgtEl>
                                          <p:spTgt spid="165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1500"/>
                            </p:stCondLst>
                            <p:childTnLst>
                              <p:par>
                                <p:cTn id="16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1" dur="500"/>
                                        <p:tgtEl>
                                          <p:spTgt spid="165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2000"/>
                            </p:stCondLst>
                            <p:childTnLst>
                              <p:par>
                                <p:cTn id="17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5" dur="500"/>
                                        <p:tgtEl>
                                          <p:spTgt spid="165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0" dur="500"/>
                                        <p:tgtEl>
                                          <p:spTgt spid="165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3" dur="500"/>
                                        <p:tgtEl>
                                          <p:spTgt spid="165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936" grpId="0" animBg="1"/>
      <p:bldP spid="165893" grpId="0" animBg="1"/>
      <p:bldP spid="165895" grpId="0"/>
      <p:bldP spid="165897" grpId="0" animBg="1"/>
      <p:bldP spid="165898" grpId="0"/>
      <p:bldP spid="165899" grpId="0" animBg="1"/>
      <p:bldP spid="165901" grpId="0" animBg="1"/>
      <p:bldP spid="165902" grpId="0"/>
      <p:bldP spid="165903" grpId="0" animBg="1"/>
      <p:bldP spid="165905" grpId="0"/>
      <p:bldP spid="165906" grpId="0" animBg="1"/>
      <p:bldP spid="165907" grpId="0" animBg="1"/>
      <p:bldP spid="165910" grpId="0" animBg="1"/>
      <p:bldP spid="165915" grpId="0" animBg="1"/>
      <p:bldP spid="165916" grpId="0" animBg="1"/>
      <p:bldP spid="165917" grpId="0" animBg="1"/>
      <p:bldP spid="165918" grpId="0" animBg="1"/>
      <p:bldP spid="165918" grpId="1" animBg="1"/>
      <p:bldP spid="165919" grpId="0" animBg="1"/>
      <p:bldP spid="165921" grpId="0" animBg="1"/>
      <p:bldP spid="165923" grpId="0" animBg="1"/>
      <p:bldP spid="165924" grpId="0" animBg="1"/>
      <p:bldP spid="165925" grpId="0" animBg="1"/>
      <p:bldP spid="165926" grpId="0"/>
      <p:bldP spid="165927" grpId="0"/>
      <p:bldP spid="165928" grpId="0" animBg="1"/>
      <p:bldP spid="165928" grpId="1" animBg="1"/>
      <p:bldP spid="165929" grpId="0" animBg="1"/>
      <p:bldP spid="165930" grpId="0" animBg="1"/>
      <p:bldP spid="165932" grpId="0"/>
      <p:bldP spid="165933" grpId="0"/>
      <p:bldP spid="165934" grpId="0" animBg="1"/>
      <p:bldP spid="165935" grpId="0" animBg="1"/>
      <p:bldP spid="165937" grpId="0" animBg="1"/>
      <p:bldP spid="165938" grpId="0"/>
      <p:bldP spid="165940" grpId="0" animBg="1"/>
      <p:bldP spid="165941" grpId="0" animBg="1"/>
      <p:bldP spid="165942" grpId="0" animBg="1"/>
      <p:bldP spid="165943" grpId="0" animBg="1"/>
      <p:bldP spid="165944" grpId="0" animBg="1"/>
      <p:bldP spid="165945" grpId="0" animBg="1"/>
    </p:bld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转移指令例</a:t>
            </a:r>
          </a:p>
        </p:txBody>
      </p:sp>
      <p:sp>
        <p:nvSpPr>
          <p:cNvPr id="220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1200" smtClean="0"/>
              <a:t>START: XOR AL,AL</a:t>
            </a:r>
          </a:p>
          <a:p>
            <a:pPr>
              <a:lnSpc>
                <a:spcPct val="90000"/>
              </a:lnSpc>
            </a:pPr>
            <a:r>
              <a:rPr lang="en-US" altLang="zh-CN" sz="1200" smtClean="0"/>
              <a:t>             MOV PLUS,AL</a:t>
            </a:r>
          </a:p>
          <a:p>
            <a:pPr>
              <a:lnSpc>
                <a:spcPct val="90000"/>
              </a:lnSpc>
            </a:pPr>
            <a:r>
              <a:rPr lang="en-US" altLang="zh-CN" sz="1200" smtClean="0"/>
              <a:t>             MOV MINUS,AL             </a:t>
            </a:r>
          </a:p>
          <a:p>
            <a:pPr>
              <a:lnSpc>
                <a:spcPct val="90000"/>
              </a:lnSpc>
            </a:pPr>
            <a:r>
              <a:rPr lang="en-US" altLang="zh-CN" sz="1200" smtClean="0"/>
              <a:t>             MOV ZERO,AL</a:t>
            </a:r>
          </a:p>
          <a:p>
            <a:pPr>
              <a:lnSpc>
                <a:spcPct val="90000"/>
              </a:lnSpc>
            </a:pPr>
            <a:r>
              <a:rPr lang="en-US" altLang="zh-CN" sz="1200" smtClean="0"/>
              <a:t>             LEA  SI,TABLE</a:t>
            </a:r>
          </a:p>
          <a:p>
            <a:pPr>
              <a:lnSpc>
                <a:spcPct val="90000"/>
              </a:lnSpc>
            </a:pPr>
            <a:r>
              <a:rPr lang="en-US" altLang="zh-CN" sz="1200" smtClean="0"/>
              <a:t>             MOV CL,100</a:t>
            </a:r>
          </a:p>
          <a:p>
            <a:pPr>
              <a:lnSpc>
                <a:spcPct val="90000"/>
              </a:lnSpc>
            </a:pPr>
            <a:r>
              <a:rPr lang="en-US" altLang="zh-CN" sz="1200" smtClean="0"/>
              <a:t>             CLD</a:t>
            </a:r>
          </a:p>
          <a:p>
            <a:pPr>
              <a:lnSpc>
                <a:spcPct val="90000"/>
              </a:lnSpc>
            </a:pPr>
            <a:r>
              <a:rPr lang="en-US" altLang="zh-CN" sz="1200" smtClean="0"/>
              <a:t>CHECK:LODSB</a:t>
            </a:r>
          </a:p>
          <a:p>
            <a:pPr>
              <a:lnSpc>
                <a:spcPct val="90000"/>
              </a:lnSpc>
            </a:pPr>
            <a:r>
              <a:rPr lang="en-US" altLang="zh-CN" sz="1200" smtClean="0"/>
              <a:t>             OR AL,AL</a:t>
            </a:r>
          </a:p>
          <a:p>
            <a:pPr>
              <a:lnSpc>
                <a:spcPct val="90000"/>
              </a:lnSpc>
            </a:pPr>
            <a:r>
              <a:rPr lang="en-US" altLang="zh-CN" sz="1200" smtClean="0"/>
              <a:t>             JS X1</a:t>
            </a:r>
          </a:p>
          <a:p>
            <a:pPr>
              <a:lnSpc>
                <a:spcPct val="90000"/>
              </a:lnSpc>
            </a:pPr>
            <a:r>
              <a:rPr lang="en-US" altLang="zh-CN" sz="1200" smtClean="0"/>
              <a:t>             JZ,X2</a:t>
            </a:r>
          </a:p>
          <a:p>
            <a:pPr>
              <a:lnSpc>
                <a:spcPct val="90000"/>
              </a:lnSpc>
            </a:pPr>
            <a:r>
              <a:rPr lang="en-US" altLang="zh-CN" sz="1200" smtClean="0"/>
              <a:t>             INC PLUS</a:t>
            </a:r>
          </a:p>
          <a:p>
            <a:pPr>
              <a:lnSpc>
                <a:spcPct val="90000"/>
              </a:lnSpc>
            </a:pPr>
            <a:r>
              <a:rPr lang="en-US" altLang="zh-CN" sz="1200" smtClean="0"/>
              <a:t>             JMP NEXT</a:t>
            </a:r>
          </a:p>
          <a:p>
            <a:pPr>
              <a:lnSpc>
                <a:spcPct val="90000"/>
              </a:lnSpc>
            </a:pPr>
            <a:r>
              <a:rPr lang="en-US" altLang="zh-CN" sz="1200" smtClean="0"/>
              <a:t>X1</a:t>
            </a:r>
            <a:r>
              <a:rPr lang="zh-CN" altLang="en-US" sz="1200" smtClean="0"/>
              <a:t>：     </a:t>
            </a:r>
            <a:r>
              <a:rPr lang="en-US" altLang="zh-CN" sz="1200" smtClean="0"/>
              <a:t>INC MINUS</a:t>
            </a:r>
          </a:p>
          <a:p>
            <a:pPr>
              <a:lnSpc>
                <a:spcPct val="90000"/>
              </a:lnSpc>
            </a:pPr>
            <a:r>
              <a:rPr lang="en-US" altLang="zh-CN" sz="1200" smtClean="0"/>
              <a:t>             JMP NEXT</a:t>
            </a:r>
          </a:p>
          <a:p>
            <a:pPr>
              <a:lnSpc>
                <a:spcPct val="90000"/>
              </a:lnSpc>
            </a:pPr>
            <a:r>
              <a:rPr lang="en-US" altLang="zh-CN" sz="1200" smtClean="0"/>
              <a:t>X2</a:t>
            </a:r>
            <a:r>
              <a:rPr lang="zh-CN" altLang="en-US" sz="1200" smtClean="0"/>
              <a:t>：     </a:t>
            </a:r>
            <a:r>
              <a:rPr lang="en-US" altLang="zh-CN" sz="1200" smtClean="0"/>
              <a:t>INC ZERO</a:t>
            </a:r>
          </a:p>
          <a:p>
            <a:pPr>
              <a:lnSpc>
                <a:spcPct val="90000"/>
              </a:lnSpc>
            </a:pPr>
            <a:r>
              <a:rPr lang="en-US" altLang="zh-CN" sz="1200" smtClean="0"/>
              <a:t>NEXT:   DEC CL</a:t>
            </a:r>
          </a:p>
          <a:p>
            <a:pPr>
              <a:lnSpc>
                <a:spcPct val="90000"/>
              </a:lnSpc>
            </a:pPr>
            <a:r>
              <a:rPr lang="en-US" altLang="zh-CN" sz="1200" smtClean="0"/>
              <a:t>             JNZ CHECK</a:t>
            </a:r>
          </a:p>
          <a:p>
            <a:pPr>
              <a:lnSpc>
                <a:spcPct val="90000"/>
              </a:lnSpc>
            </a:pPr>
            <a:r>
              <a:rPr lang="en-US" altLang="zh-CN" sz="1200" smtClean="0"/>
              <a:t>             HLT</a:t>
            </a: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/>
      </p:par>
    </p:tn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ACAE36-22ED-419B-B03A-B73AC8A3661F}" type="slidenum">
              <a:rPr lang="zh-CN" altLang="en-US" smtClean="0"/>
              <a:pPr>
                <a:defRPr/>
              </a:pPr>
              <a:t>186</a:t>
            </a:fld>
            <a:endParaRPr lang="en-US" altLang="zh-CN" smtClean="0"/>
          </a:p>
        </p:txBody>
      </p:sp>
      <p:sp>
        <p:nvSpPr>
          <p:cNvPr id="2211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二、循环控制指令</a:t>
            </a:r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566025" cy="285115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smtClean="0">
                <a:latin typeface="Times New Roman" pitchFamily="18" charset="0"/>
              </a:rPr>
              <a:t>循环范围：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smtClean="0">
                <a:latin typeface="Times New Roman" pitchFamily="18" charset="0"/>
              </a:rPr>
              <a:t>以当前</a:t>
            </a:r>
            <a:r>
              <a:rPr lang="en-US" altLang="zh-CN" smtClean="0">
                <a:latin typeface="Times New Roman" pitchFamily="18" charset="0"/>
              </a:rPr>
              <a:t>IP</a:t>
            </a:r>
            <a:r>
              <a:rPr lang="zh-CN" altLang="en-US" smtClean="0">
                <a:latin typeface="Times New Roman" pitchFamily="18" charset="0"/>
              </a:rPr>
              <a:t>为中心的-128～+127范围内循环。</a:t>
            </a:r>
          </a:p>
          <a:p>
            <a:pPr eaLnBrk="1" hangingPunct="1">
              <a:lnSpc>
                <a:spcPct val="120000"/>
              </a:lnSpc>
              <a:spcBef>
                <a:spcPct val="45000"/>
              </a:spcBef>
            </a:pPr>
            <a:r>
              <a:rPr lang="zh-CN" altLang="en-US" smtClean="0">
                <a:latin typeface="Times New Roman" pitchFamily="18" charset="0"/>
              </a:rPr>
              <a:t>循环次数由</a:t>
            </a:r>
            <a:r>
              <a:rPr lang="en-US" altLang="zh-CN" smtClean="0">
                <a:latin typeface="Times New Roman" pitchFamily="18" charset="0"/>
              </a:rPr>
              <a:t>CX</a:t>
            </a:r>
            <a:r>
              <a:rPr lang="zh-CN" altLang="en-US" smtClean="0">
                <a:latin typeface="Times New Roman" pitchFamily="18" charset="0"/>
              </a:rPr>
              <a:t>寄存器指定。</a:t>
            </a:r>
          </a:p>
          <a:p>
            <a:pPr eaLnBrk="1" hangingPunct="1">
              <a:lnSpc>
                <a:spcPct val="120000"/>
              </a:lnSpc>
              <a:spcBef>
                <a:spcPct val="45000"/>
              </a:spcBef>
            </a:pPr>
            <a:r>
              <a:rPr lang="zh-CN" altLang="en-US" smtClean="0">
                <a:latin typeface="Times New Roman" pitchFamily="18" charset="0"/>
              </a:rPr>
              <a:t>循环指令：</a:t>
            </a:r>
          </a:p>
        </p:txBody>
      </p:sp>
      <p:sp>
        <p:nvSpPr>
          <p:cNvPr id="118788" name="Text Box 4"/>
          <p:cNvSpPr txBox="1">
            <a:spLocks noChangeArrowheads="1"/>
          </p:cNvSpPr>
          <p:nvPr/>
        </p:nvSpPr>
        <p:spPr bwMode="auto">
          <a:xfrm>
            <a:off x="2428875" y="4756150"/>
            <a:ext cx="1855788" cy="1552575"/>
          </a:xfrm>
          <a:prstGeom prst="rect">
            <a:avLst/>
          </a:prstGeom>
          <a:noFill/>
          <a:ln w="25400" cap="sq">
            <a:noFill/>
            <a:miter lim="800000"/>
            <a:headEnd type="none" w="sm" len="sm"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/>
              <a:t>LOOP        </a:t>
            </a:r>
          </a:p>
          <a:p>
            <a:pPr>
              <a:spcBef>
                <a:spcPct val="50000"/>
              </a:spcBef>
            </a:pPr>
            <a:r>
              <a:rPr lang="en-US" altLang="zh-CN" b="1"/>
              <a:t>*LOOPZ      </a:t>
            </a:r>
          </a:p>
          <a:p>
            <a:pPr>
              <a:spcBef>
                <a:spcPct val="50000"/>
              </a:spcBef>
            </a:pPr>
            <a:r>
              <a:rPr lang="en-US" altLang="zh-CN" b="1"/>
              <a:t>*LOOPNZ</a:t>
            </a:r>
          </a:p>
        </p:txBody>
      </p:sp>
      <p:sp>
        <p:nvSpPr>
          <p:cNvPr id="118789" name="AutoShape 5"/>
          <p:cNvSpPr>
            <a:spLocks/>
          </p:cNvSpPr>
          <p:nvPr/>
        </p:nvSpPr>
        <p:spPr bwMode="auto">
          <a:xfrm>
            <a:off x="2124075" y="4984750"/>
            <a:ext cx="228600" cy="1143000"/>
          </a:xfrm>
          <a:prstGeom prst="leftBrace">
            <a:avLst>
              <a:gd name="adj1" fmla="val 41667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8790" name="Line 6"/>
          <p:cNvSpPr>
            <a:spLocks noChangeShapeType="1"/>
          </p:cNvSpPr>
          <p:nvPr/>
        </p:nvSpPr>
        <p:spPr bwMode="auto">
          <a:xfrm>
            <a:off x="3563938" y="4984750"/>
            <a:ext cx="720725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8791" name="Text Box 7"/>
          <p:cNvSpPr txBox="1">
            <a:spLocks noChangeArrowheads="1"/>
          </p:cNvSpPr>
          <p:nvPr/>
        </p:nvSpPr>
        <p:spPr bwMode="auto">
          <a:xfrm>
            <a:off x="4384675" y="4752975"/>
            <a:ext cx="2449513" cy="457200"/>
          </a:xfrm>
          <a:prstGeom prst="rect">
            <a:avLst/>
          </a:prstGeom>
          <a:noFill/>
          <a:ln w="25400" cap="sq">
            <a:noFill/>
            <a:miter lim="800000"/>
            <a:headEnd type="none" w="sm" len="sm"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/>
              <a:t>无条件循环指令</a:t>
            </a:r>
          </a:p>
        </p:txBody>
      </p:sp>
      <p:sp>
        <p:nvSpPr>
          <p:cNvPr id="118792" name="Text Box 8"/>
          <p:cNvSpPr txBox="1">
            <a:spLocks noChangeArrowheads="1"/>
          </p:cNvSpPr>
          <p:nvPr/>
        </p:nvSpPr>
        <p:spPr bwMode="auto">
          <a:xfrm>
            <a:off x="4572000" y="5575300"/>
            <a:ext cx="2449513" cy="457200"/>
          </a:xfrm>
          <a:prstGeom prst="rect">
            <a:avLst/>
          </a:prstGeom>
          <a:noFill/>
          <a:ln w="25400" cap="sq">
            <a:noFill/>
            <a:miter lim="800000"/>
            <a:headEnd type="none" w="sm" len="sm"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/>
              <a:t>条件循环指令</a:t>
            </a:r>
          </a:p>
        </p:txBody>
      </p:sp>
      <p:sp>
        <p:nvSpPr>
          <p:cNvPr id="118793" name="AutoShape 9"/>
          <p:cNvSpPr>
            <a:spLocks/>
          </p:cNvSpPr>
          <p:nvPr/>
        </p:nvSpPr>
        <p:spPr bwMode="auto">
          <a:xfrm>
            <a:off x="4241800" y="5416550"/>
            <a:ext cx="142875" cy="792163"/>
          </a:xfrm>
          <a:prstGeom prst="rightBrace">
            <a:avLst>
              <a:gd name="adj1" fmla="val 46204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8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8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8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8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87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87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87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87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18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18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18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18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788" grpId="0"/>
      <p:bldP spid="118789" grpId="0" animBg="1"/>
      <p:bldP spid="118790" grpId="0" animBg="1"/>
      <p:bldP spid="118791" grpId="0"/>
      <p:bldP spid="118792" grpId="0"/>
      <p:bldP spid="118793" grpId="0" animBg="1"/>
    </p:bld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644A96-7764-4B7F-AEC3-F0A6A0BD9B9C}" type="slidenum">
              <a:rPr lang="zh-CN" altLang="en-US" smtClean="0"/>
              <a:pPr>
                <a:defRPr/>
              </a:pPr>
              <a:t>187</a:t>
            </a:fld>
            <a:endParaRPr lang="en-US" altLang="zh-CN" smtClean="0"/>
          </a:p>
        </p:txBody>
      </p:sp>
      <p:sp>
        <p:nvSpPr>
          <p:cNvPr id="2222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无条件循环指令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03350" y="1989138"/>
            <a:ext cx="7073900" cy="3832225"/>
          </a:xfrm>
        </p:spPr>
        <p:txBody>
          <a:bodyPr/>
          <a:lstStyle/>
          <a:p>
            <a:pPr eaLnBrk="1" hangingPunct="1">
              <a:spcAft>
                <a:spcPct val="20000"/>
              </a:spcAft>
            </a:pPr>
            <a:r>
              <a:rPr lang="zh-CN" altLang="en-US" smtClean="0"/>
              <a:t>格式：</a:t>
            </a:r>
          </a:p>
          <a:p>
            <a:pPr eaLnBrk="1" hangingPunct="1">
              <a:spcBef>
                <a:spcPct val="30000"/>
              </a:spcBef>
              <a:spcAft>
                <a:spcPct val="30000"/>
              </a:spcAft>
              <a:buFont typeface="Wingdings" pitchFamily="2" charset="2"/>
              <a:buNone/>
            </a:pPr>
            <a:r>
              <a:rPr lang="en-US" altLang="zh-CN" smtClean="0"/>
              <a:t>       LOOP  LABEL</a:t>
            </a:r>
          </a:p>
          <a:p>
            <a:pPr eaLnBrk="1" hangingPunct="1"/>
            <a:r>
              <a:rPr lang="zh-CN" altLang="en-US" smtClean="0"/>
              <a:t>循环条件：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mtClean="0"/>
              <a:t>        CX </a:t>
            </a:r>
            <a:r>
              <a:rPr lang="en-US" altLang="zh-CN" smtClean="0">
                <a:cs typeface="Arial" charset="0"/>
              </a:rPr>
              <a:t>≠ 0</a:t>
            </a:r>
          </a:p>
          <a:p>
            <a:pPr eaLnBrk="1" hangingPunct="1"/>
            <a:r>
              <a:rPr lang="zh-CN" altLang="en-US" smtClean="0"/>
              <a:t>操作： 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mtClean="0"/>
              <a:t>               </a:t>
            </a:r>
            <a:r>
              <a:rPr lang="en-US" altLang="zh-CN" smtClean="0"/>
              <a:t>DEC  CX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mtClean="0"/>
              <a:t>               JNZ   </a:t>
            </a:r>
            <a:r>
              <a:rPr lang="zh-CN" altLang="en-US" smtClean="0"/>
              <a:t>符号地址</a:t>
            </a:r>
          </a:p>
        </p:txBody>
      </p:sp>
      <p:sp>
        <p:nvSpPr>
          <p:cNvPr id="121860" name="AutoShape 4"/>
          <p:cNvSpPr>
            <a:spLocks/>
          </p:cNvSpPr>
          <p:nvPr/>
        </p:nvSpPr>
        <p:spPr bwMode="auto">
          <a:xfrm>
            <a:off x="2771775" y="5264150"/>
            <a:ext cx="152400" cy="685800"/>
          </a:xfrm>
          <a:prstGeom prst="leftBrace">
            <a:avLst>
              <a:gd name="adj1" fmla="val 37500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Text Box 51"/>
          <p:cNvSpPr txBox="1">
            <a:spLocks noChangeArrowheads="1"/>
          </p:cNvSpPr>
          <p:nvPr/>
        </p:nvSpPr>
        <p:spPr bwMode="auto">
          <a:xfrm>
            <a:off x="1785938" y="6253163"/>
            <a:ext cx="2000250" cy="461962"/>
          </a:xfrm>
          <a:prstGeom prst="rect">
            <a:avLst/>
          </a:prstGeom>
          <a:noFill/>
          <a:ln w="25400" cap="sq">
            <a:noFill/>
            <a:miter lim="800000"/>
            <a:headEnd type="none" w="sm" len="sm"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/>
              <a:t>P133</a:t>
            </a:r>
            <a:r>
              <a:rPr lang="zh-CN" altLang="en-US" b="1"/>
              <a:t>例</a:t>
            </a:r>
            <a:r>
              <a:rPr lang="en-US" altLang="zh-CN" b="1"/>
              <a:t>3-44</a:t>
            </a: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1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1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1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21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21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8" presetClass="entr" presetSubtype="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9" dur="500"/>
                                        <p:tgtEl>
                                          <p:spTgt spid="121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3" dur="500"/>
                                        <p:tgtEl>
                                          <p:spTgt spid="121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7" dur="500"/>
                                        <p:tgtEl>
                                          <p:spTgt spid="121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60" grpId="0" animBg="1"/>
      <p:bldP spid="6" grpId="0"/>
    </p:bld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无条件循环指令</a:t>
            </a:r>
          </a:p>
        </p:txBody>
      </p:sp>
      <p:sp>
        <p:nvSpPr>
          <p:cNvPr id="223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1200" smtClean="0"/>
              <a:t>START:LEA SI,DATA</a:t>
            </a:r>
          </a:p>
          <a:p>
            <a:pPr>
              <a:lnSpc>
                <a:spcPct val="90000"/>
              </a:lnSpc>
            </a:pPr>
            <a:r>
              <a:rPr lang="en-US" altLang="zh-CN" sz="1200" smtClean="0"/>
              <a:t>            MOV CX,200</a:t>
            </a:r>
          </a:p>
          <a:p>
            <a:pPr>
              <a:lnSpc>
                <a:spcPct val="90000"/>
              </a:lnSpc>
            </a:pPr>
            <a:r>
              <a:rPr lang="en-US" altLang="zh-CN" sz="1200" smtClean="0"/>
              <a:t>            CLD</a:t>
            </a:r>
          </a:p>
          <a:p>
            <a:pPr>
              <a:lnSpc>
                <a:spcPct val="90000"/>
              </a:lnSpc>
            </a:pPr>
            <a:r>
              <a:rPr lang="en-US" altLang="zh-CN" sz="1200" smtClean="0"/>
              <a:t>            LODSW</a:t>
            </a:r>
          </a:p>
          <a:p>
            <a:pPr>
              <a:lnSpc>
                <a:spcPct val="90000"/>
              </a:lnSpc>
            </a:pPr>
            <a:r>
              <a:rPr lang="en-US" altLang="zh-CN" sz="1200" smtClean="0"/>
              <a:t>            MOV MAX,AX</a:t>
            </a:r>
          </a:p>
          <a:p>
            <a:pPr>
              <a:lnSpc>
                <a:spcPct val="90000"/>
              </a:lnSpc>
            </a:pPr>
            <a:r>
              <a:rPr lang="en-US" altLang="zh-CN" sz="1200" smtClean="0"/>
              <a:t>            MOV MIN,AX</a:t>
            </a:r>
          </a:p>
          <a:p>
            <a:pPr>
              <a:lnSpc>
                <a:spcPct val="90000"/>
              </a:lnSpc>
            </a:pPr>
            <a:r>
              <a:rPr lang="en-US" altLang="zh-CN" sz="1200" smtClean="0"/>
              <a:t>            DEC CX</a:t>
            </a:r>
          </a:p>
          <a:p>
            <a:pPr>
              <a:lnSpc>
                <a:spcPct val="90000"/>
              </a:lnSpc>
            </a:pPr>
            <a:r>
              <a:rPr lang="en-US" altLang="zh-CN" sz="1200" smtClean="0"/>
              <a:t>NEXT: LODSW</a:t>
            </a:r>
          </a:p>
          <a:p>
            <a:pPr>
              <a:lnSpc>
                <a:spcPct val="90000"/>
              </a:lnSpc>
            </a:pPr>
            <a:r>
              <a:rPr lang="en-US" altLang="zh-CN" sz="1200" smtClean="0"/>
              <a:t>           CMP AX,MAX</a:t>
            </a:r>
          </a:p>
          <a:p>
            <a:pPr>
              <a:lnSpc>
                <a:spcPct val="90000"/>
              </a:lnSpc>
            </a:pPr>
            <a:r>
              <a:rPr lang="en-US" altLang="zh-CN" sz="1200" smtClean="0"/>
              <a:t>           JG LARGER</a:t>
            </a:r>
          </a:p>
          <a:p>
            <a:pPr>
              <a:lnSpc>
                <a:spcPct val="90000"/>
              </a:lnSpc>
            </a:pPr>
            <a:r>
              <a:rPr lang="en-US" altLang="zh-CN" sz="1200" smtClean="0"/>
              <a:t>           CMP AX,MIN</a:t>
            </a:r>
          </a:p>
          <a:p>
            <a:pPr>
              <a:lnSpc>
                <a:spcPct val="90000"/>
              </a:lnSpc>
            </a:pPr>
            <a:r>
              <a:rPr lang="en-US" altLang="zh-CN" sz="1200" smtClean="0"/>
              <a:t>           JL SMALL</a:t>
            </a:r>
          </a:p>
          <a:p>
            <a:pPr>
              <a:lnSpc>
                <a:spcPct val="90000"/>
              </a:lnSpc>
            </a:pPr>
            <a:r>
              <a:rPr lang="en-US" altLang="zh-CN" sz="1200" smtClean="0"/>
              <a:t>          JMP  GOON</a:t>
            </a:r>
          </a:p>
          <a:p>
            <a:pPr>
              <a:lnSpc>
                <a:spcPct val="90000"/>
              </a:lnSpc>
            </a:pPr>
            <a:r>
              <a:rPr lang="en-US" altLang="zh-CN" sz="1200" smtClean="0"/>
              <a:t>LARGER: MOV MAX,AX</a:t>
            </a:r>
          </a:p>
          <a:p>
            <a:pPr>
              <a:lnSpc>
                <a:spcPct val="90000"/>
              </a:lnSpc>
            </a:pPr>
            <a:r>
              <a:rPr lang="en-US" altLang="zh-CN" sz="1200" smtClean="0"/>
              <a:t>                JMP  GOON</a:t>
            </a:r>
          </a:p>
          <a:p>
            <a:pPr>
              <a:lnSpc>
                <a:spcPct val="90000"/>
              </a:lnSpc>
            </a:pPr>
            <a:r>
              <a:rPr lang="en-US" altLang="zh-CN" sz="1200" smtClean="0"/>
              <a:t>SMALL:  MOV MIN,AX</a:t>
            </a:r>
          </a:p>
          <a:p>
            <a:pPr>
              <a:lnSpc>
                <a:spcPct val="90000"/>
              </a:lnSpc>
            </a:pPr>
            <a:r>
              <a:rPr lang="en-US" altLang="zh-CN" sz="1200" smtClean="0"/>
              <a:t>GOON:  LOOP NEXT</a:t>
            </a:r>
          </a:p>
          <a:p>
            <a:pPr>
              <a:lnSpc>
                <a:spcPct val="90000"/>
              </a:lnSpc>
            </a:pPr>
            <a:r>
              <a:rPr lang="en-US" altLang="zh-CN" sz="1200" smtClean="0"/>
              <a:t>             HLT</a:t>
            </a: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/>
      </p:par>
    </p:tn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C2FAC4-99A8-40C6-860C-8906661F975A}" type="slidenum">
              <a:rPr lang="zh-CN" altLang="en-US" smtClean="0"/>
              <a:pPr>
                <a:defRPr/>
              </a:pPr>
              <a:t>189</a:t>
            </a:fld>
            <a:endParaRPr lang="en-US" altLang="zh-CN" smtClean="0"/>
          </a:p>
        </p:txBody>
      </p:sp>
      <p:sp>
        <p:nvSpPr>
          <p:cNvPr id="2242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三、过程调用和返回</a:t>
            </a:r>
          </a:p>
        </p:txBody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388" y="1989138"/>
            <a:ext cx="4103687" cy="3168650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zh-CN" altLang="en-US" sz="2400" smtClean="0"/>
              <a:t>用于调用一个子过程；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z="2400" smtClean="0"/>
              <a:t>子过程由程序员预先设计</a:t>
            </a:r>
          </a:p>
          <a:p>
            <a:pPr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zh-CN" altLang="en-US" sz="2400" smtClean="0"/>
              <a:t>    并装入内存          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z="2400" smtClean="0"/>
              <a:t>子过程执行结束后要返回</a:t>
            </a:r>
          </a:p>
          <a:p>
            <a:pPr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zh-CN" altLang="en-US" sz="2400" smtClean="0"/>
              <a:t>    原调用处</a:t>
            </a:r>
          </a:p>
        </p:txBody>
      </p:sp>
      <p:sp>
        <p:nvSpPr>
          <p:cNvPr id="218119" name="Text Box 7"/>
          <p:cNvSpPr txBox="1">
            <a:spLocks noChangeArrowheads="1"/>
          </p:cNvSpPr>
          <p:nvPr/>
        </p:nvSpPr>
        <p:spPr bwMode="auto">
          <a:xfrm>
            <a:off x="5840413" y="3068638"/>
            <a:ext cx="1368425" cy="396875"/>
          </a:xfrm>
          <a:prstGeom prst="rect">
            <a:avLst/>
          </a:prstGeom>
          <a:noFill/>
          <a:ln w="25400" cap="sq">
            <a:noFill/>
            <a:miter lim="800000"/>
            <a:headEnd type="none" w="sm" len="sm"/>
            <a:tailEnd type="none" w="lg" len="lg"/>
          </a:ln>
        </p:spPr>
        <p:txBody>
          <a:bodyPr>
            <a:spAutoFit/>
          </a:bodyPr>
          <a:lstStyle/>
          <a:p>
            <a:r>
              <a:rPr lang="zh-CN" altLang="en-US" sz="2000" b="1"/>
              <a:t>调用程序</a:t>
            </a:r>
          </a:p>
        </p:txBody>
      </p:sp>
      <p:sp>
        <p:nvSpPr>
          <p:cNvPr id="218120" name="Line 8"/>
          <p:cNvSpPr>
            <a:spLocks noChangeShapeType="1"/>
          </p:cNvSpPr>
          <p:nvPr/>
        </p:nvSpPr>
        <p:spPr bwMode="auto">
          <a:xfrm>
            <a:off x="6518275" y="3516313"/>
            <a:ext cx="6350" cy="90805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8121" name="Line 9"/>
          <p:cNvSpPr>
            <a:spLocks noChangeShapeType="1"/>
          </p:cNvSpPr>
          <p:nvPr/>
        </p:nvSpPr>
        <p:spPr bwMode="auto">
          <a:xfrm flipV="1">
            <a:off x="6524625" y="3814763"/>
            <a:ext cx="914400" cy="60960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8122" name="Line 10"/>
          <p:cNvSpPr>
            <a:spLocks noChangeShapeType="1"/>
          </p:cNvSpPr>
          <p:nvPr/>
        </p:nvSpPr>
        <p:spPr bwMode="auto">
          <a:xfrm>
            <a:off x="7439025" y="3890963"/>
            <a:ext cx="0" cy="190500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8123" name="Line 11"/>
          <p:cNvSpPr>
            <a:spLocks noChangeShapeType="1"/>
          </p:cNvSpPr>
          <p:nvPr/>
        </p:nvSpPr>
        <p:spPr bwMode="auto">
          <a:xfrm flipH="1" flipV="1">
            <a:off x="6524625" y="4652963"/>
            <a:ext cx="914400" cy="114300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8124" name="Line 12"/>
          <p:cNvSpPr>
            <a:spLocks noChangeShapeType="1"/>
          </p:cNvSpPr>
          <p:nvPr/>
        </p:nvSpPr>
        <p:spPr bwMode="auto">
          <a:xfrm>
            <a:off x="6524625" y="4652963"/>
            <a:ext cx="0" cy="121920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8125" name="Oval 13"/>
          <p:cNvSpPr>
            <a:spLocks noChangeArrowheads="1"/>
          </p:cNvSpPr>
          <p:nvPr/>
        </p:nvSpPr>
        <p:spPr bwMode="auto">
          <a:xfrm>
            <a:off x="6353175" y="4500563"/>
            <a:ext cx="457200" cy="457200"/>
          </a:xfrm>
          <a:prstGeom prst="ellipse">
            <a:avLst/>
          </a:prstGeom>
          <a:noFill/>
          <a:ln w="25400">
            <a:solidFill>
              <a:schemeClr val="tx1"/>
            </a:solidFill>
            <a:prstDash val="dash"/>
            <a:round/>
            <a:headEnd type="none" w="sm" len="sm"/>
            <a:tailEnd type="none" w="lg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8126" name="AutoShape 14"/>
          <p:cNvSpPr>
            <a:spLocks noChangeArrowheads="1"/>
          </p:cNvSpPr>
          <p:nvPr/>
        </p:nvSpPr>
        <p:spPr bwMode="auto">
          <a:xfrm>
            <a:off x="5076825" y="5338763"/>
            <a:ext cx="792163" cy="466725"/>
          </a:xfrm>
          <a:prstGeom prst="wedgeRoundRectCallout">
            <a:avLst>
              <a:gd name="adj1" fmla="val 116532"/>
              <a:gd name="adj2" fmla="val -165306"/>
              <a:gd name="adj3" fmla="val 16667"/>
            </a:avLst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lg" len="lg"/>
          </a:ln>
        </p:spPr>
        <p:txBody>
          <a:bodyPr/>
          <a:lstStyle/>
          <a:p>
            <a:r>
              <a:rPr lang="zh-CN" altLang="en-US" b="1">
                <a:solidFill>
                  <a:schemeClr val="bg1"/>
                </a:solidFill>
              </a:rPr>
              <a:t>断点</a:t>
            </a:r>
          </a:p>
        </p:txBody>
      </p:sp>
      <p:sp>
        <p:nvSpPr>
          <p:cNvPr id="218127" name="Oval 15"/>
          <p:cNvSpPr>
            <a:spLocks noChangeArrowheads="1"/>
          </p:cNvSpPr>
          <p:nvPr/>
        </p:nvSpPr>
        <p:spPr bwMode="auto">
          <a:xfrm>
            <a:off x="7119938" y="3676650"/>
            <a:ext cx="457200" cy="457200"/>
          </a:xfrm>
          <a:prstGeom prst="ellipse">
            <a:avLst/>
          </a:prstGeom>
          <a:noFill/>
          <a:ln w="25400">
            <a:solidFill>
              <a:schemeClr val="tx1"/>
            </a:solidFill>
            <a:prstDash val="dash"/>
            <a:round/>
            <a:headEnd type="none" w="sm" len="sm"/>
            <a:tailEnd type="none" w="lg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8128" name="AutoShape 16"/>
          <p:cNvSpPr>
            <a:spLocks noChangeArrowheads="1"/>
          </p:cNvSpPr>
          <p:nvPr/>
        </p:nvSpPr>
        <p:spPr bwMode="auto">
          <a:xfrm>
            <a:off x="8102600" y="3860800"/>
            <a:ext cx="719138" cy="720725"/>
          </a:xfrm>
          <a:prstGeom prst="wedgeRoundRectCallout">
            <a:avLst>
              <a:gd name="adj1" fmla="val -109602"/>
              <a:gd name="adj2" fmla="val -35463"/>
              <a:gd name="adj3" fmla="val 16667"/>
            </a:avLst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lg" len="lg"/>
          </a:ln>
        </p:spPr>
        <p:txBody>
          <a:bodyPr/>
          <a:lstStyle/>
          <a:p>
            <a:r>
              <a:rPr lang="zh-CN" altLang="en-US" b="1">
                <a:solidFill>
                  <a:schemeClr val="bg1"/>
                </a:solidFill>
              </a:rPr>
              <a:t>入口地址</a:t>
            </a:r>
          </a:p>
        </p:txBody>
      </p:sp>
      <p:sp>
        <p:nvSpPr>
          <p:cNvPr id="218130" name="Oval 18"/>
          <p:cNvSpPr>
            <a:spLocks noChangeArrowheads="1"/>
          </p:cNvSpPr>
          <p:nvPr/>
        </p:nvSpPr>
        <p:spPr bwMode="auto">
          <a:xfrm>
            <a:off x="6486525" y="4378325"/>
            <a:ext cx="73025" cy="73025"/>
          </a:xfrm>
          <a:prstGeom prst="ellipse">
            <a:avLst/>
          </a:prstGeom>
          <a:solidFill>
            <a:schemeClr val="tx1"/>
          </a:solidFill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8135" name="Text Box 23"/>
          <p:cNvSpPr txBox="1">
            <a:spLocks noChangeArrowheads="1"/>
          </p:cNvSpPr>
          <p:nvPr/>
        </p:nvSpPr>
        <p:spPr bwMode="auto">
          <a:xfrm>
            <a:off x="7021513" y="3082925"/>
            <a:ext cx="1152525" cy="396875"/>
          </a:xfrm>
          <a:prstGeom prst="rect">
            <a:avLst/>
          </a:prstGeom>
          <a:noFill/>
          <a:ln w="25400" cap="sq">
            <a:noFill/>
            <a:miter lim="800000"/>
            <a:headEnd type="none" w="sm" len="sm"/>
            <a:tailEnd type="none" w="lg" len="lg"/>
          </a:ln>
        </p:spPr>
        <p:txBody>
          <a:bodyPr>
            <a:spAutoFit/>
          </a:bodyPr>
          <a:lstStyle/>
          <a:p>
            <a:r>
              <a:rPr lang="zh-CN" altLang="en-US" sz="2000" b="1"/>
              <a:t>子程序</a:t>
            </a: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8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8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18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18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18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0" dur="500"/>
                                        <p:tgtEl>
                                          <p:spTgt spid="218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4" dur="500"/>
                                        <p:tgtEl>
                                          <p:spTgt spid="218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9" dur="500"/>
                                        <p:tgtEl>
                                          <p:spTgt spid="218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33" presetClass="emph" presetSubtype="0" repeatCount="3000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" dur="25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43" dur="25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2181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5" dur="500" fill="hold"/>
                                        <p:tgtEl>
                                          <p:spTgt spid="2181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Scale>
                                      <p:cBhvr>
                                        <p:cTn id="46" dur="25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30"/>
                                        </p:tgtEl>
                                      </p:cBhvr>
                                      <p:from x="100000" y="100000"/>
                                      <p:to x="100000" y="14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1" dur="1000"/>
                                        <p:tgtEl>
                                          <p:spTgt spid="218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6" dur="1000"/>
                                        <p:tgtEl>
                                          <p:spTgt spid="218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0" dur="500"/>
                                        <p:tgtEl>
                                          <p:spTgt spid="218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65" dur="2000"/>
                                        <p:tgtEl>
                                          <p:spTgt spid="218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0" dur="500"/>
                                        <p:tgtEl>
                                          <p:spTgt spid="218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1" presetClass="entr" presetSubtype="4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5" dur="500"/>
                                        <p:tgtEl>
                                          <p:spTgt spid="2181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812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500"/>
                            </p:stCondLst>
                            <p:childTnLst>
                              <p:par>
                                <p:cTn id="7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18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18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1" presetClass="entr" presetSubtype="4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85" dur="500"/>
                                        <p:tgtEl>
                                          <p:spTgt spid="2181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812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500"/>
                            </p:stCondLst>
                            <p:childTnLst>
                              <p:par>
                                <p:cTn id="8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18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18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8119" grpId="0"/>
      <p:bldP spid="218120" grpId="0" animBg="1"/>
      <p:bldP spid="218121" grpId="0" animBg="1"/>
      <p:bldP spid="218122" grpId="0" animBg="1"/>
      <p:bldP spid="218123" grpId="0" animBg="1"/>
      <p:bldP spid="218124" grpId="0" animBg="1"/>
      <p:bldP spid="218125" grpId="0" animBg="1"/>
      <p:bldP spid="218126" grpId="0" animBg="1"/>
      <p:bldP spid="218127" grpId="0" animBg="1"/>
      <p:bldP spid="218128" grpId="0" animBg="1"/>
      <p:bldP spid="218130" grpId="0" animBg="1"/>
      <p:bldP spid="218130" grpId="1" animBg="1"/>
      <p:bldP spid="21813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CDF3BE-3B87-459E-BC66-839A105288F2}" type="slidenum">
              <a:rPr lang="zh-CN" altLang="en-US" smtClean="0"/>
              <a:pPr>
                <a:defRPr/>
              </a:pPr>
              <a:t>19</a:t>
            </a:fld>
            <a:endParaRPr lang="en-US" altLang="zh-CN" smtClean="0"/>
          </a:p>
        </p:txBody>
      </p:sp>
      <p:sp>
        <p:nvSpPr>
          <p:cNvPr id="1239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隶书" pitchFamily="49" charset="-122"/>
              </a:rPr>
              <a:t>寻址方式</a:t>
            </a:r>
          </a:p>
        </p:txBody>
      </p:sp>
      <p:sp>
        <p:nvSpPr>
          <p:cNvPr id="322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550" y="2017713"/>
            <a:ext cx="7772400" cy="4506912"/>
          </a:xfrm>
        </p:spPr>
        <p:txBody>
          <a:bodyPr/>
          <a:lstStyle/>
          <a:p>
            <a:pPr eaLnBrk="1" hangingPunct="1"/>
            <a:r>
              <a:rPr lang="zh-CN" altLang="en-US" smtClean="0"/>
              <a:t>操作数可能的来源或存放处：</a:t>
            </a:r>
          </a:p>
          <a:p>
            <a:pPr lvl="1" eaLnBrk="1" hangingPunct="1"/>
            <a:r>
              <a:rPr lang="zh-CN" altLang="en-US" smtClean="0"/>
              <a:t>由指令直接给出</a:t>
            </a:r>
          </a:p>
          <a:p>
            <a:pPr lvl="1" eaLnBrk="1" hangingPunct="1"/>
            <a:r>
              <a:rPr lang="zh-CN" altLang="en-US" smtClean="0"/>
              <a:t>寄存器</a:t>
            </a:r>
          </a:p>
          <a:p>
            <a:pPr lvl="1" eaLnBrk="1" hangingPunct="1"/>
            <a:r>
              <a:rPr lang="zh-CN" altLang="en-US" smtClean="0"/>
              <a:t>内存单元</a:t>
            </a:r>
          </a:p>
          <a:p>
            <a:pPr eaLnBrk="1" hangingPunct="1"/>
            <a:r>
              <a:rPr lang="zh-CN" altLang="en-US" smtClean="0"/>
              <a:t>寻找操作数所在地址的方法可以有三种大类型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指令直接给出的方式</a:t>
            </a:r>
          </a:p>
          <a:p>
            <a:pPr lvl="1" eaLnBrk="1" hangingPunct="1"/>
            <a:r>
              <a:rPr lang="zh-CN" altLang="en-US" smtClean="0"/>
              <a:t>存放于寄存器中的寻址方式</a:t>
            </a:r>
          </a:p>
          <a:p>
            <a:pPr lvl="1" eaLnBrk="1" hangingPunct="1"/>
            <a:r>
              <a:rPr lang="zh-CN" altLang="en-US" smtClean="0"/>
              <a:t>存放于存储器中的寻址方式</a:t>
            </a: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2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2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22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22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22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22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22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225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mph" presetSubtype="2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6" dur="500" fill="hold"/>
                                        <p:tgtEl>
                                          <p:spTgt spid="3225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25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DAD00F-613E-4555-84D4-CD806BA475A0}" type="slidenum">
              <a:rPr lang="zh-CN" altLang="en-US" smtClean="0"/>
              <a:pPr>
                <a:defRPr/>
              </a:pPr>
              <a:t>190</a:t>
            </a:fld>
            <a:endParaRPr lang="en-US" altLang="zh-CN" smtClean="0"/>
          </a:p>
        </p:txBody>
      </p:sp>
      <p:sp>
        <p:nvSpPr>
          <p:cNvPr id="2252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调用指令的执行过程</a:t>
            </a:r>
          </a:p>
        </p:txBody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2060575"/>
            <a:ext cx="8064500" cy="4321175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zh-CN" altLang="en-US" smtClean="0"/>
              <a:t>保护断点；</a:t>
            </a:r>
          </a:p>
          <a:p>
            <a:pPr lvl="1" eaLnBrk="1" hangingPunct="1">
              <a:lnSpc>
                <a:spcPct val="130000"/>
              </a:lnSpc>
            </a:pPr>
            <a:r>
              <a:rPr lang="zh-CN" altLang="en-US" smtClean="0"/>
              <a:t>将调用指令的下一条指令的地址（断点）压入堆栈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mtClean="0"/>
              <a:t>获取子过程的入口地址；</a:t>
            </a:r>
          </a:p>
          <a:p>
            <a:pPr lvl="1" eaLnBrk="1" hangingPunct="1">
              <a:lnSpc>
                <a:spcPct val="130000"/>
              </a:lnSpc>
            </a:pPr>
            <a:r>
              <a:rPr lang="zh-CN" altLang="en-US" smtClean="0"/>
              <a:t>子过程第1条指令的偏移地址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mtClean="0"/>
              <a:t>执行子过程，含相应参数的保存及恢复；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mtClean="0"/>
              <a:t>恢复断点，返回原程序。</a:t>
            </a:r>
          </a:p>
          <a:p>
            <a:pPr lvl="1" eaLnBrk="1" hangingPunct="1">
              <a:lnSpc>
                <a:spcPct val="130000"/>
              </a:lnSpc>
            </a:pPr>
            <a:r>
              <a:rPr lang="zh-CN" altLang="en-US" smtClean="0"/>
              <a:t>将断点偏移地址由堆栈弹出</a:t>
            </a: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9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19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19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19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19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19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19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2C2013-7A49-4165-81E5-5612F2C37D73}" type="slidenum">
              <a:rPr lang="zh-CN" altLang="en-US" smtClean="0"/>
              <a:pPr>
                <a:defRPr/>
              </a:pPr>
              <a:t>191</a:t>
            </a:fld>
            <a:endParaRPr lang="en-US" altLang="zh-CN" smtClean="0"/>
          </a:p>
        </p:txBody>
      </p:sp>
      <p:sp>
        <p:nvSpPr>
          <p:cNvPr id="2263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过程调用</a:t>
            </a:r>
          </a:p>
        </p:txBody>
      </p:sp>
      <p:sp>
        <p:nvSpPr>
          <p:cNvPr id="2263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8175" y="2924175"/>
            <a:ext cx="3581400" cy="22098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smtClean="0"/>
              <a:t>段内调用</a:t>
            </a:r>
          </a:p>
          <a:p>
            <a:pPr eaLnBrk="1" hangingPunct="1"/>
            <a:endParaRPr lang="zh-CN" altLang="en-US" smtClean="0"/>
          </a:p>
          <a:p>
            <a:pPr eaLnBrk="1" hangingPunct="1">
              <a:spcBef>
                <a:spcPct val="60000"/>
              </a:spcBef>
              <a:buFont typeface="Wingdings" pitchFamily="2" charset="2"/>
              <a:buNone/>
            </a:pPr>
            <a:r>
              <a:rPr lang="zh-CN" altLang="en-US" smtClean="0"/>
              <a:t>段间调用</a:t>
            </a:r>
          </a:p>
        </p:txBody>
      </p:sp>
      <p:sp>
        <p:nvSpPr>
          <p:cNvPr id="226309" name="Text Box 5"/>
          <p:cNvSpPr txBox="1">
            <a:spLocks noChangeArrowheads="1"/>
          </p:cNvSpPr>
          <p:nvPr/>
        </p:nvSpPr>
        <p:spPr bwMode="auto">
          <a:xfrm>
            <a:off x="3852863" y="2495550"/>
            <a:ext cx="2590800" cy="1160463"/>
          </a:xfrm>
          <a:prstGeom prst="rect">
            <a:avLst/>
          </a:prstGeom>
          <a:noFill/>
          <a:ln w="25400" cap="sq">
            <a:noFill/>
            <a:miter lim="800000"/>
            <a:headEnd type="none" w="sm" len="sm"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段内直接调用</a:t>
            </a:r>
          </a:p>
          <a:p>
            <a:pPr>
              <a:spcBef>
                <a:spcPct val="50000"/>
              </a:spcBef>
            </a:pPr>
            <a:r>
              <a:rPr lang="zh-CN" altLang="en-US" sz="2800" b="1"/>
              <a:t>段内间接调用</a:t>
            </a:r>
          </a:p>
        </p:txBody>
      </p:sp>
      <p:sp>
        <p:nvSpPr>
          <p:cNvPr id="226310" name="Text Box 6"/>
          <p:cNvSpPr txBox="1">
            <a:spLocks noChangeArrowheads="1"/>
          </p:cNvSpPr>
          <p:nvPr/>
        </p:nvSpPr>
        <p:spPr bwMode="auto">
          <a:xfrm>
            <a:off x="3840163" y="3789363"/>
            <a:ext cx="2590800" cy="1160462"/>
          </a:xfrm>
          <a:prstGeom prst="rect">
            <a:avLst/>
          </a:prstGeom>
          <a:noFill/>
          <a:ln w="25400" cap="sq">
            <a:noFill/>
            <a:miter lim="800000"/>
            <a:headEnd type="none" w="sm" len="sm"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段间直接调用</a:t>
            </a:r>
          </a:p>
          <a:p>
            <a:pPr>
              <a:spcBef>
                <a:spcPct val="50000"/>
              </a:spcBef>
            </a:pPr>
            <a:r>
              <a:rPr lang="zh-CN" altLang="en-US" sz="2800" b="1"/>
              <a:t>段间间接调用</a:t>
            </a:r>
          </a:p>
        </p:txBody>
      </p:sp>
      <p:sp>
        <p:nvSpPr>
          <p:cNvPr id="226311" name="AutoShape 7"/>
          <p:cNvSpPr>
            <a:spLocks/>
          </p:cNvSpPr>
          <p:nvPr/>
        </p:nvSpPr>
        <p:spPr bwMode="auto">
          <a:xfrm>
            <a:off x="1619250" y="3357563"/>
            <a:ext cx="215900" cy="1150937"/>
          </a:xfrm>
          <a:prstGeom prst="leftBrace">
            <a:avLst>
              <a:gd name="adj1" fmla="val 44424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6312" name="AutoShape 8"/>
          <p:cNvSpPr>
            <a:spLocks/>
          </p:cNvSpPr>
          <p:nvPr/>
        </p:nvSpPr>
        <p:spPr bwMode="auto">
          <a:xfrm>
            <a:off x="3636963" y="2695575"/>
            <a:ext cx="152400" cy="91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6313" name="AutoShape 9"/>
          <p:cNvSpPr>
            <a:spLocks/>
          </p:cNvSpPr>
          <p:nvPr/>
        </p:nvSpPr>
        <p:spPr bwMode="auto">
          <a:xfrm>
            <a:off x="3636963" y="3954463"/>
            <a:ext cx="152400" cy="91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/>
      </p:par>
    </p:tn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4F05BA-1366-4B54-8398-45D0FEE53402}" type="slidenum">
              <a:rPr lang="zh-CN" altLang="en-US" smtClean="0"/>
              <a:pPr>
                <a:defRPr/>
              </a:pPr>
              <a:t>192</a:t>
            </a:fld>
            <a:endParaRPr lang="en-US" altLang="zh-CN" smtClean="0"/>
          </a:p>
        </p:txBody>
      </p:sp>
      <p:sp>
        <p:nvSpPr>
          <p:cNvPr id="2273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b="1" smtClean="0"/>
              <a:t>1. </a:t>
            </a:r>
            <a:r>
              <a:rPr lang="zh-CN" altLang="en-US" smtClean="0"/>
              <a:t>段内调用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550" y="2017713"/>
            <a:ext cx="5765800" cy="3716337"/>
          </a:xfrm>
        </p:spPr>
        <p:txBody>
          <a:bodyPr/>
          <a:lstStyle/>
          <a:p>
            <a:pPr eaLnBrk="1" hangingPunct="1">
              <a:spcAft>
                <a:spcPct val="30000"/>
              </a:spcAft>
            </a:pPr>
            <a:r>
              <a:rPr lang="zh-CN" altLang="en-US" sz="2400" smtClean="0"/>
              <a:t>被调用程序与调用程序在同一代码段</a:t>
            </a:r>
          </a:p>
          <a:p>
            <a:pPr lvl="1" eaLnBrk="1" hangingPunct="1">
              <a:spcAft>
                <a:spcPct val="30000"/>
              </a:spcAft>
            </a:pPr>
            <a:r>
              <a:rPr lang="zh-CN" altLang="en-US" smtClean="0"/>
              <a:t>调用前只需保护断点的偏移地址</a:t>
            </a:r>
          </a:p>
          <a:p>
            <a:pPr eaLnBrk="1" hangingPunct="1"/>
            <a:r>
              <a:rPr lang="zh-CN" altLang="en-US" sz="2400" smtClean="0"/>
              <a:t>格式：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400" smtClean="0"/>
              <a:t>        </a:t>
            </a:r>
            <a:r>
              <a:rPr lang="en-US" altLang="zh-CN" sz="2400" smtClean="0">
                <a:latin typeface="Times New Roman" pitchFamily="18" charset="0"/>
              </a:rPr>
              <a:t>CALL  NEAR  PROC</a:t>
            </a:r>
          </a:p>
          <a:p>
            <a:pPr eaLnBrk="1" hangingPunct="1">
              <a:spcBef>
                <a:spcPct val="50000"/>
              </a:spcBef>
            </a:pPr>
            <a:endParaRPr lang="zh-CN" altLang="en-US" sz="2400" smtClean="0">
              <a:latin typeface="Times New Roman" pitchFamily="18" charset="0"/>
            </a:endParaRPr>
          </a:p>
          <a:p>
            <a:pPr eaLnBrk="1" hangingPunct="1">
              <a:spcBef>
                <a:spcPct val="50000"/>
              </a:spcBef>
            </a:pPr>
            <a:endParaRPr lang="zh-CN" altLang="en-US" sz="2400" smtClean="0">
              <a:latin typeface="Times New Roman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2400" smtClean="0">
                <a:latin typeface="Times New Roman" pitchFamily="18" charset="0"/>
              </a:rPr>
              <a:t>执行过程：</a:t>
            </a:r>
          </a:p>
        </p:txBody>
      </p:sp>
      <p:sp>
        <p:nvSpPr>
          <p:cNvPr id="125956" name="Line 4"/>
          <p:cNvSpPr>
            <a:spLocks noChangeShapeType="1"/>
          </p:cNvSpPr>
          <p:nvPr/>
        </p:nvSpPr>
        <p:spPr bwMode="auto">
          <a:xfrm flipH="1">
            <a:off x="3563938" y="4076700"/>
            <a:ext cx="541337" cy="64770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5957" name="Text Box 5"/>
          <p:cNvSpPr txBox="1">
            <a:spLocks noChangeArrowheads="1"/>
          </p:cNvSpPr>
          <p:nvPr/>
        </p:nvSpPr>
        <p:spPr bwMode="auto">
          <a:xfrm>
            <a:off x="2747963" y="4700588"/>
            <a:ext cx="1752600" cy="457200"/>
          </a:xfrm>
          <a:prstGeom prst="rect">
            <a:avLst/>
          </a:prstGeom>
          <a:noFill/>
          <a:ln w="25400" cap="sq">
            <a:noFill/>
            <a:miter lim="800000"/>
            <a:headEnd type="none" w="sm" len="sm"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/>
              <a:t>近过程名</a:t>
            </a:r>
          </a:p>
        </p:txBody>
      </p:sp>
      <p:sp>
        <p:nvSpPr>
          <p:cNvPr id="125958" name="Line 6"/>
          <p:cNvSpPr>
            <a:spLocks noChangeShapeType="1"/>
          </p:cNvSpPr>
          <p:nvPr/>
        </p:nvSpPr>
        <p:spPr bwMode="auto">
          <a:xfrm>
            <a:off x="6596063" y="3959225"/>
            <a:ext cx="0" cy="68580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5959" name="Line 7"/>
          <p:cNvSpPr>
            <a:spLocks noChangeShapeType="1"/>
          </p:cNvSpPr>
          <p:nvPr/>
        </p:nvSpPr>
        <p:spPr bwMode="auto">
          <a:xfrm flipV="1">
            <a:off x="6596063" y="3860800"/>
            <a:ext cx="1144587" cy="784225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5960" name="Line 8"/>
          <p:cNvSpPr>
            <a:spLocks noChangeShapeType="1"/>
          </p:cNvSpPr>
          <p:nvPr/>
        </p:nvSpPr>
        <p:spPr bwMode="auto">
          <a:xfrm>
            <a:off x="7740650" y="3860800"/>
            <a:ext cx="0" cy="2447925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5961" name="Line 9"/>
          <p:cNvSpPr>
            <a:spLocks noChangeShapeType="1"/>
          </p:cNvSpPr>
          <p:nvPr/>
        </p:nvSpPr>
        <p:spPr bwMode="auto">
          <a:xfrm flipH="1" flipV="1">
            <a:off x="6596063" y="4873625"/>
            <a:ext cx="1144587" cy="143510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5962" name="Line 10"/>
          <p:cNvSpPr>
            <a:spLocks noChangeShapeType="1"/>
          </p:cNvSpPr>
          <p:nvPr/>
        </p:nvSpPr>
        <p:spPr bwMode="auto">
          <a:xfrm flipH="1">
            <a:off x="6588125" y="4873625"/>
            <a:ext cx="7938" cy="1508125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5963" name="Oval 11"/>
          <p:cNvSpPr>
            <a:spLocks noChangeArrowheads="1"/>
          </p:cNvSpPr>
          <p:nvPr/>
        </p:nvSpPr>
        <p:spPr bwMode="auto">
          <a:xfrm>
            <a:off x="6424613" y="4721225"/>
            <a:ext cx="457200" cy="457200"/>
          </a:xfrm>
          <a:prstGeom prst="ellipse">
            <a:avLst/>
          </a:prstGeom>
          <a:noFill/>
          <a:ln w="25400">
            <a:solidFill>
              <a:schemeClr val="tx1"/>
            </a:solidFill>
            <a:prstDash val="dash"/>
            <a:round/>
            <a:headEnd type="none" w="sm" len="sm"/>
            <a:tailEnd type="none" w="lg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5965" name="AutoShape 13"/>
          <p:cNvSpPr>
            <a:spLocks noChangeArrowheads="1"/>
          </p:cNvSpPr>
          <p:nvPr/>
        </p:nvSpPr>
        <p:spPr bwMode="auto">
          <a:xfrm>
            <a:off x="4932363" y="4437063"/>
            <a:ext cx="720725" cy="677862"/>
          </a:xfrm>
          <a:prstGeom prst="wedgeRoundRectCallout">
            <a:avLst>
              <a:gd name="adj1" fmla="val 169162"/>
              <a:gd name="adj2" fmla="val -75528"/>
              <a:gd name="adj3" fmla="val 16667"/>
            </a:avLst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lg" len="lg"/>
          </a:ln>
        </p:spPr>
        <p:txBody>
          <a:bodyPr/>
          <a:lstStyle/>
          <a:p>
            <a:r>
              <a:rPr lang="zh-CN" altLang="en-US" b="1">
                <a:solidFill>
                  <a:schemeClr val="bg1"/>
                </a:solidFill>
              </a:rPr>
              <a:t>代码段</a:t>
            </a:r>
            <a:r>
              <a:rPr lang="en-US" altLang="zh-CN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25966" name="Oval 14"/>
          <p:cNvSpPr>
            <a:spLocks noChangeArrowheads="1"/>
          </p:cNvSpPr>
          <p:nvPr/>
        </p:nvSpPr>
        <p:spPr bwMode="auto">
          <a:xfrm>
            <a:off x="7494588" y="3673475"/>
            <a:ext cx="457200" cy="457200"/>
          </a:xfrm>
          <a:prstGeom prst="ellipse">
            <a:avLst/>
          </a:prstGeom>
          <a:noFill/>
          <a:ln w="25400">
            <a:solidFill>
              <a:schemeClr val="tx1"/>
            </a:solidFill>
            <a:prstDash val="dash"/>
            <a:round/>
            <a:headEnd type="none" w="sm" len="sm"/>
            <a:tailEnd type="none" w="lg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5969" name="Text Box 17"/>
          <p:cNvSpPr txBox="1">
            <a:spLocks noChangeArrowheads="1"/>
          </p:cNvSpPr>
          <p:nvPr/>
        </p:nvSpPr>
        <p:spPr bwMode="auto">
          <a:xfrm>
            <a:off x="6040438" y="3429000"/>
            <a:ext cx="1108075" cy="336550"/>
          </a:xfrm>
          <a:prstGeom prst="rect">
            <a:avLst/>
          </a:prstGeom>
          <a:noFill/>
          <a:ln w="25400" cap="sq">
            <a:noFill/>
            <a:miter lim="800000"/>
            <a:headEnd type="none" w="sm" len="sm"/>
            <a:tailEnd type="none" w="lg" len="lg"/>
          </a:ln>
        </p:spPr>
        <p:txBody>
          <a:bodyPr>
            <a:spAutoFit/>
          </a:bodyPr>
          <a:lstStyle/>
          <a:p>
            <a:r>
              <a:rPr lang="zh-CN" altLang="en-US" sz="1600" b="1"/>
              <a:t>调用程序</a:t>
            </a:r>
          </a:p>
        </p:txBody>
      </p:sp>
      <p:sp>
        <p:nvSpPr>
          <p:cNvPr id="125970" name="Text Box 18"/>
          <p:cNvSpPr txBox="1">
            <a:spLocks noChangeArrowheads="1"/>
          </p:cNvSpPr>
          <p:nvPr/>
        </p:nvSpPr>
        <p:spPr bwMode="auto">
          <a:xfrm>
            <a:off x="7165975" y="3284538"/>
            <a:ext cx="1366838" cy="336550"/>
          </a:xfrm>
          <a:prstGeom prst="rect">
            <a:avLst/>
          </a:prstGeom>
          <a:noFill/>
          <a:ln w="25400" cap="sq">
            <a:noFill/>
            <a:miter lim="800000"/>
            <a:headEnd type="none" w="sm" len="sm"/>
            <a:tailEnd type="none" w="lg" len="lg"/>
          </a:ln>
        </p:spPr>
        <p:txBody>
          <a:bodyPr>
            <a:spAutoFit/>
          </a:bodyPr>
          <a:lstStyle/>
          <a:p>
            <a:r>
              <a:rPr lang="zh-CN" altLang="en-US" sz="1600" b="1"/>
              <a:t>被调用程序</a:t>
            </a:r>
          </a:p>
        </p:txBody>
      </p:sp>
      <p:sp>
        <p:nvSpPr>
          <p:cNvPr id="125971" name="AutoShape 19"/>
          <p:cNvSpPr>
            <a:spLocks noChangeArrowheads="1"/>
          </p:cNvSpPr>
          <p:nvPr/>
        </p:nvSpPr>
        <p:spPr bwMode="auto">
          <a:xfrm>
            <a:off x="8243888" y="5300663"/>
            <a:ext cx="720725" cy="677862"/>
          </a:xfrm>
          <a:prstGeom prst="wedgeRoundRectCallout">
            <a:avLst>
              <a:gd name="adj1" fmla="val -106389"/>
              <a:gd name="adj2" fmla="val -125176"/>
              <a:gd name="adj3" fmla="val 16667"/>
            </a:avLst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lg" len="lg"/>
          </a:ln>
        </p:spPr>
        <p:txBody>
          <a:bodyPr/>
          <a:lstStyle/>
          <a:p>
            <a:r>
              <a:rPr lang="zh-CN" altLang="en-US" b="1">
                <a:solidFill>
                  <a:schemeClr val="bg1"/>
                </a:solidFill>
              </a:rPr>
              <a:t>代码段</a:t>
            </a:r>
            <a:r>
              <a:rPr lang="en-US" altLang="zh-CN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25972" name="Text Box 20"/>
          <p:cNvSpPr txBox="1">
            <a:spLocks noChangeArrowheads="1"/>
          </p:cNvSpPr>
          <p:nvPr/>
        </p:nvSpPr>
        <p:spPr bwMode="auto">
          <a:xfrm>
            <a:off x="1331913" y="5888038"/>
            <a:ext cx="3600450" cy="777875"/>
          </a:xfrm>
          <a:prstGeom prst="rect">
            <a:avLst/>
          </a:prstGeom>
          <a:noFill/>
          <a:ln w="25400" cap="sq">
            <a:noFill/>
            <a:miter lim="800000"/>
            <a:headEnd type="none" w="sm" len="sm"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rgbClr val="FF0000"/>
              </a:buClr>
              <a:buSzPct val="60000"/>
              <a:buFont typeface="Wingdings" pitchFamily="2" charset="2"/>
              <a:buChar char="n"/>
            </a:pPr>
            <a:r>
              <a:rPr lang="zh-CN" altLang="en-US" sz="2000" b="1"/>
              <a:t> 将断点的偏移地址压入堆栈</a:t>
            </a:r>
          </a:p>
          <a:p>
            <a:pPr>
              <a:spcBef>
                <a:spcPct val="25000"/>
              </a:spcBef>
              <a:buClr>
                <a:srgbClr val="FF0000"/>
              </a:buClr>
              <a:buSzPct val="60000"/>
              <a:buFont typeface="Wingdings" pitchFamily="2" charset="2"/>
              <a:buChar char="n"/>
            </a:pPr>
            <a:r>
              <a:rPr lang="zh-CN" altLang="en-US" sz="2000" b="1"/>
              <a:t> 根据过程名找子程序入口</a:t>
            </a: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5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59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59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59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59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59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59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59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59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59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59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59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59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59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59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59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59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59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59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59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59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" presetClass="entr" presetSubtype="2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59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59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8" presetClass="emph" presetSubtype="0" repeatCount="3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0" dur="1000" fill="hold"/>
                                        <p:tgtEl>
                                          <p:spTgt spid="12596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000"/>
                            </p:stCondLst>
                            <p:childTnLst>
                              <p:par>
                                <p:cTn id="62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4" dur="500"/>
                                        <p:tgtEl>
                                          <p:spTgt spid="125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9" dur="500"/>
                                        <p:tgtEl>
                                          <p:spTgt spid="12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3" dur="500"/>
                                        <p:tgtEl>
                                          <p:spTgt spid="125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8" dur="500"/>
                                        <p:tgtEl>
                                          <p:spTgt spid="125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2" dur="500"/>
                                        <p:tgtEl>
                                          <p:spTgt spid="125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7" dur="500"/>
                                        <p:tgtEl>
                                          <p:spTgt spid="1259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259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259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6" grpId="0" animBg="1"/>
      <p:bldP spid="125957" grpId="0"/>
      <p:bldP spid="125958" grpId="0" animBg="1"/>
      <p:bldP spid="125959" grpId="0" animBg="1"/>
      <p:bldP spid="125960" grpId="0" animBg="1"/>
      <p:bldP spid="125961" grpId="0" animBg="1"/>
      <p:bldP spid="125962" grpId="0" animBg="1"/>
      <p:bldP spid="125963" grpId="0" animBg="1"/>
      <p:bldP spid="125963" grpId="1" animBg="1"/>
      <p:bldP spid="125965" grpId="0" animBg="1"/>
      <p:bldP spid="125966" grpId="0" animBg="1"/>
      <p:bldP spid="125969" grpId="0"/>
      <p:bldP spid="125970" grpId="0"/>
      <p:bldP spid="125971" grpId="0" animBg="1"/>
      <p:bldP spid="125972" grpId="0"/>
    </p:bld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97489A-B62F-4DA0-B056-742B733252FA}" type="slidenum">
              <a:rPr lang="zh-CN" altLang="en-US" smtClean="0"/>
              <a:pPr>
                <a:defRPr/>
              </a:pPr>
              <a:t>193</a:t>
            </a:fld>
            <a:endParaRPr lang="en-US" altLang="zh-CN" smtClean="0"/>
          </a:p>
        </p:txBody>
      </p:sp>
      <p:sp>
        <p:nvSpPr>
          <p:cNvPr id="228355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段内调用例</a:t>
            </a:r>
          </a:p>
        </p:txBody>
      </p:sp>
      <p:sp>
        <p:nvSpPr>
          <p:cNvPr id="126979" name="Rectangle 2051"/>
          <p:cNvSpPr>
            <a:spLocks noGrp="1" noChangeArrowheads="1"/>
          </p:cNvSpPr>
          <p:nvPr>
            <p:ph type="body" idx="1"/>
          </p:nvPr>
        </p:nvSpPr>
        <p:spPr>
          <a:xfrm>
            <a:off x="323850" y="1989138"/>
            <a:ext cx="4468813" cy="154305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sz="2400" smtClean="0">
                <a:latin typeface="Times New Roman" pitchFamily="18" charset="0"/>
              </a:rPr>
              <a:t>（</a:t>
            </a:r>
            <a:r>
              <a:rPr lang="en-US" altLang="zh-CN" sz="2400" smtClean="0">
                <a:latin typeface="Times New Roman" pitchFamily="18" charset="0"/>
              </a:rPr>
              <a:t>1</a:t>
            </a:r>
            <a:r>
              <a:rPr lang="zh-CN" altLang="en-US" sz="2400" smtClean="0">
                <a:latin typeface="Times New Roman" pitchFamily="18" charset="0"/>
              </a:rPr>
              <a:t>）</a:t>
            </a:r>
            <a:r>
              <a:rPr lang="en-US" altLang="zh-CN" sz="2400" smtClean="0">
                <a:latin typeface="Times New Roman" pitchFamily="18" charset="0"/>
              </a:rPr>
              <a:t>CALL  TIMRE</a:t>
            </a:r>
          </a:p>
          <a:p>
            <a:pPr eaLnBrk="1" hangingPunct="1">
              <a:lnSpc>
                <a:spcPct val="115000"/>
              </a:lnSpc>
              <a:spcBef>
                <a:spcPct val="75000"/>
              </a:spcBef>
              <a:buFont typeface="Wingdings" pitchFamily="2" charset="2"/>
              <a:buNone/>
            </a:pPr>
            <a:r>
              <a:rPr lang="zh-CN" altLang="en-US" sz="2400" smtClean="0">
                <a:latin typeface="Times New Roman" pitchFamily="18" charset="0"/>
              </a:rPr>
              <a:t>（</a:t>
            </a:r>
            <a:r>
              <a:rPr lang="en-US" altLang="zh-CN" sz="2400" smtClean="0">
                <a:latin typeface="Times New Roman" pitchFamily="18" charset="0"/>
              </a:rPr>
              <a:t>2</a:t>
            </a:r>
            <a:r>
              <a:rPr lang="zh-CN" altLang="en-US" sz="2400" smtClean="0">
                <a:latin typeface="Times New Roman" pitchFamily="18" charset="0"/>
              </a:rPr>
              <a:t>）</a:t>
            </a:r>
            <a:r>
              <a:rPr lang="en-US" altLang="zh-CN" sz="2400" smtClean="0">
                <a:latin typeface="Times New Roman" pitchFamily="18" charset="0"/>
              </a:rPr>
              <a:t>CALL  WORD  PTR[SI]</a:t>
            </a:r>
          </a:p>
        </p:txBody>
      </p:sp>
      <p:sp>
        <p:nvSpPr>
          <p:cNvPr id="126980" name="Text Box 2052"/>
          <p:cNvSpPr txBox="1">
            <a:spLocks noChangeArrowheads="1"/>
          </p:cNvSpPr>
          <p:nvPr/>
        </p:nvSpPr>
        <p:spPr bwMode="auto">
          <a:xfrm>
            <a:off x="4068763" y="1993900"/>
            <a:ext cx="1752600" cy="457200"/>
          </a:xfrm>
          <a:prstGeom prst="rect">
            <a:avLst/>
          </a:prstGeom>
          <a:noFill/>
          <a:ln w="25400" cap="sq">
            <a:noFill/>
            <a:miter lim="800000"/>
            <a:headEnd type="none" w="sm" len="sm"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/>
              <a:t>直接调用</a:t>
            </a:r>
          </a:p>
        </p:txBody>
      </p:sp>
      <p:sp>
        <p:nvSpPr>
          <p:cNvPr id="126981" name="Text Box 2053"/>
          <p:cNvSpPr txBox="1">
            <a:spLocks noChangeArrowheads="1"/>
          </p:cNvSpPr>
          <p:nvPr/>
        </p:nvSpPr>
        <p:spPr bwMode="auto">
          <a:xfrm>
            <a:off x="5208588" y="2770188"/>
            <a:ext cx="1752600" cy="457200"/>
          </a:xfrm>
          <a:prstGeom prst="rect">
            <a:avLst/>
          </a:prstGeom>
          <a:noFill/>
          <a:ln w="25400" cap="sq">
            <a:noFill/>
            <a:miter lim="800000"/>
            <a:headEnd type="none" w="sm" len="sm"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/>
              <a:t>间接调用</a:t>
            </a:r>
          </a:p>
        </p:txBody>
      </p:sp>
      <p:sp>
        <p:nvSpPr>
          <p:cNvPr id="126982" name="Line 2054"/>
          <p:cNvSpPr>
            <a:spLocks noChangeShapeType="1"/>
          </p:cNvSpPr>
          <p:nvPr/>
        </p:nvSpPr>
        <p:spPr bwMode="auto">
          <a:xfrm>
            <a:off x="3281363" y="2235200"/>
            <a:ext cx="76200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6984" name="Line 2056"/>
          <p:cNvSpPr>
            <a:spLocks noChangeShapeType="1"/>
          </p:cNvSpPr>
          <p:nvPr/>
        </p:nvSpPr>
        <p:spPr bwMode="auto">
          <a:xfrm>
            <a:off x="4440238" y="2979738"/>
            <a:ext cx="76200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6985" name="Rectangle 2057"/>
          <p:cNvSpPr>
            <a:spLocks noChangeArrowheads="1"/>
          </p:cNvSpPr>
          <p:nvPr/>
        </p:nvSpPr>
        <p:spPr bwMode="auto">
          <a:xfrm>
            <a:off x="6588125" y="3284538"/>
            <a:ext cx="1601788" cy="3313112"/>
          </a:xfrm>
          <a:prstGeom prst="rect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6987" name="Line 2059"/>
          <p:cNvSpPr>
            <a:spLocks noChangeShapeType="1"/>
          </p:cNvSpPr>
          <p:nvPr/>
        </p:nvSpPr>
        <p:spPr bwMode="auto">
          <a:xfrm>
            <a:off x="6588125" y="5226050"/>
            <a:ext cx="16002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6988" name="Line 2060"/>
          <p:cNvSpPr>
            <a:spLocks noChangeShapeType="1"/>
          </p:cNvSpPr>
          <p:nvPr/>
        </p:nvSpPr>
        <p:spPr bwMode="auto">
          <a:xfrm>
            <a:off x="6588125" y="5607050"/>
            <a:ext cx="16002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6989" name="Line 2061"/>
          <p:cNvSpPr>
            <a:spLocks noChangeShapeType="1"/>
          </p:cNvSpPr>
          <p:nvPr/>
        </p:nvSpPr>
        <p:spPr bwMode="auto">
          <a:xfrm>
            <a:off x="6589713" y="4464050"/>
            <a:ext cx="16002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6990" name="Line 2062"/>
          <p:cNvSpPr>
            <a:spLocks noChangeShapeType="1"/>
          </p:cNvSpPr>
          <p:nvPr/>
        </p:nvSpPr>
        <p:spPr bwMode="auto">
          <a:xfrm>
            <a:off x="6589713" y="5988050"/>
            <a:ext cx="16002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6993" name="Text Box 2065"/>
          <p:cNvSpPr txBox="1">
            <a:spLocks noChangeArrowheads="1"/>
          </p:cNvSpPr>
          <p:nvPr/>
        </p:nvSpPr>
        <p:spPr bwMode="auto">
          <a:xfrm>
            <a:off x="6985000" y="5211763"/>
            <a:ext cx="1066800" cy="396875"/>
          </a:xfrm>
          <a:prstGeom prst="rect">
            <a:avLst/>
          </a:prstGeom>
          <a:noFill/>
          <a:ln w="25400" cap="sq">
            <a:noFill/>
            <a:miter lim="800000"/>
            <a:headEnd type="none" w="sm" len="sm"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chemeClr val="bg1"/>
                </a:solidFill>
              </a:rPr>
              <a:t>44H</a:t>
            </a:r>
          </a:p>
        </p:txBody>
      </p:sp>
      <p:sp>
        <p:nvSpPr>
          <p:cNvPr id="126994" name="Text Box 2066"/>
          <p:cNvSpPr txBox="1">
            <a:spLocks noChangeArrowheads="1"/>
          </p:cNvSpPr>
          <p:nvPr/>
        </p:nvSpPr>
        <p:spPr bwMode="auto">
          <a:xfrm>
            <a:off x="6985000" y="5592763"/>
            <a:ext cx="1066800" cy="396875"/>
          </a:xfrm>
          <a:prstGeom prst="rect">
            <a:avLst/>
          </a:prstGeom>
          <a:noFill/>
          <a:ln w="25400" cap="sq">
            <a:noFill/>
            <a:miter lim="800000"/>
            <a:headEnd type="none" w="sm" len="sm"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chemeClr val="bg1"/>
                </a:solidFill>
              </a:rPr>
              <a:t>33H</a:t>
            </a:r>
          </a:p>
        </p:txBody>
      </p:sp>
      <p:sp>
        <p:nvSpPr>
          <p:cNvPr id="126995" name="AutoShape 2067"/>
          <p:cNvSpPr>
            <a:spLocks/>
          </p:cNvSpPr>
          <p:nvPr/>
        </p:nvSpPr>
        <p:spPr bwMode="auto">
          <a:xfrm rot="10800000">
            <a:off x="8388350" y="5084763"/>
            <a:ext cx="144463" cy="1265237"/>
          </a:xfrm>
          <a:prstGeom prst="leftBrace">
            <a:avLst>
              <a:gd name="adj1" fmla="val 72985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6997" name="Line 2069"/>
          <p:cNvSpPr>
            <a:spLocks noChangeShapeType="1"/>
          </p:cNvSpPr>
          <p:nvPr/>
        </p:nvSpPr>
        <p:spPr bwMode="auto">
          <a:xfrm>
            <a:off x="6588125" y="4005263"/>
            <a:ext cx="16002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6998" name="Line 2070"/>
          <p:cNvSpPr>
            <a:spLocks noChangeShapeType="1"/>
          </p:cNvSpPr>
          <p:nvPr/>
        </p:nvSpPr>
        <p:spPr bwMode="auto">
          <a:xfrm>
            <a:off x="6586538" y="3532188"/>
            <a:ext cx="16002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6999" name="Text Box 2071"/>
          <p:cNvSpPr txBox="1">
            <a:spLocks noChangeArrowheads="1"/>
          </p:cNvSpPr>
          <p:nvPr/>
        </p:nvSpPr>
        <p:spPr bwMode="auto">
          <a:xfrm>
            <a:off x="6889750" y="3573463"/>
            <a:ext cx="1066800" cy="396875"/>
          </a:xfrm>
          <a:prstGeom prst="rect">
            <a:avLst/>
          </a:prstGeom>
          <a:noFill/>
          <a:ln w="25400" cap="sq">
            <a:noFill/>
            <a:miter lim="800000"/>
            <a:headEnd type="none" w="sm" len="sm"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chemeClr val="bg1"/>
                </a:solidFill>
              </a:rPr>
              <a:t>CALL</a:t>
            </a:r>
          </a:p>
        </p:txBody>
      </p:sp>
      <p:sp>
        <p:nvSpPr>
          <p:cNvPr id="127000" name="AutoShape 2072"/>
          <p:cNvSpPr>
            <a:spLocks/>
          </p:cNvSpPr>
          <p:nvPr/>
        </p:nvSpPr>
        <p:spPr bwMode="auto">
          <a:xfrm rot="10800000">
            <a:off x="8388350" y="3429000"/>
            <a:ext cx="144463" cy="1265238"/>
          </a:xfrm>
          <a:prstGeom prst="leftBrace">
            <a:avLst>
              <a:gd name="adj1" fmla="val 72985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7001" name="Text Box 2073"/>
          <p:cNvSpPr txBox="1">
            <a:spLocks noChangeArrowheads="1"/>
          </p:cNvSpPr>
          <p:nvPr/>
        </p:nvSpPr>
        <p:spPr bwMode="auto">
          <a:xfrm>
            <a:off x="8578850" y="3665538"/>
            <a:ext cx="457200" cy="915987"/>
          </a:xfrm>
          <a:prstGeom prst="rect">
            <a:avLst/>
          </a:prstGeom>
          <a:noFill/>
          <a:ln w="25400" cap="sq">
            <a:noFill/>
            <a:miter lim="800000"/>
            <a:headEnd type="none" w="sm" len="sm"/>
            <a:tailEnd type="none" w="lg" len="lg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b="1"/>
              <a:t>代码段</a:t>
            </a:r>
          </a:p>
        </p:txBody>
      </p:sp>
      <p:sp>
        <p:nvSpPr>
          <p:cNvPr id="127002" name="Text Box 2074"/>
          <p:cNvSpPr txBox="1">
            <a:spLocks noChangeArrowheads="1"/>
          </p:cNvSpPr>
          <p:nvPr/>
        </p:nvSpPr>
        <p:spPr bwMode="auto">
          <a:xfrm>
            <a:off x="8604250" y="5229225"/>
            <a:ext cx="457200" cy="915988"/>
          </a:xfrm>
          <a:prstGeom prst="rect">
            <a:avLst/>
          </a:prstGeom>
          <a:noFill/>
          <a:ln w="25400" cap="sq">
            <a:noFill/>
            <a:miter lim="800000"/>
            <a:headEnd type="none" w="sm" len="sm"/>
            <a:tailEnd type="none" w="lg" len="lg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b="1"/>
              <a:t>数据段</a:t>
            </a:r>
          </a:p>
        </p:txBody>
      </p:sp>
      <p:sp>
        <p:nvSpPr>
          <p:cNvPr id="127003" name="Text Box 2075"/>
          <p:cNvSpPr txBox="1">
            <a:spLocks noChangeArrowheads="1"/>
          </p:cNvSpPr>
          <p:nvPr/>
        </p:nvSpPr>
        <p:spPr bwMode="auto">
          <a:xfrm>
            <a:off x="7092950" y="4581525"/>
            <a:ext cx="533400" cy="457200"/>
          </a:xfrm>
          <a:prstGeom prst="rect">
            <a:avLst/>
          </a:prstGeom>
          <a:noFill/>
          <a:ln w="25400" cap="sq">
            <a:noFill/>
            <a:miter lim="800000"/>
            <a:headEnd type="none" w="sm" len="sm"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bg1"/>
                </a:solidFill>
                <a:cs typeface="Times New Roman" pitchFamily="18" charset="0"/>
              </a:rPr>
              <a:t>┇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127004" name="Text Box 2076"/>
          <p:cNvSpPr txBox="1">
            <a:spLocks noChangeArrowheads="1"/>
          </p:cNvSpPr>
          <p:nvPr/>
        </p:nvSpPr>
        <p:spPr bwMode="auto">
          <a:xfrm>
            <a:off x="1547813" y="3500438"/>
            <a:ext cx="2519362" cy="939800"/>
          </a:xfrm>
          <a:prstGeom prst="rect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25000"/>
              </a:spcBef>
            </a:pPr>
            <a:r>
              <a:rPr lang="zh-CN" altLang="en-US" b="1">
                <a:solidFill>
                  <a:schemeClr val="bg1"/>
                </a:solidFill>
              </a:rPr>
              <a:t>设：</a:t>
            </a:r>
            <a:r>
              <a:rPr lang="en-US" altLang="zh-CN" b="1">
                <a:solidFill>
                  <a:schemeClr val="bg1"/>
                </a:solidFill>
              </a:rPr>
              <a:t>SI=1200H </a:t>
            </a:r>
          </a:p>
          <a:p>
            <a:pPr>
              <a:spcBef>
                <a:spcPct val="25000"/>
              </a:spcBef>
            </a:pPr>
            <a:r>
              <a:rPr lang="en-US" altLang="zh-CN" b="1">
                <a:solidFill>
                  <a:schemeClr val="bg1"/>
                </a:solidFill>
              </a:rPr>
              <a:t>       CS=6000H</a:t>
            </a:r>
          </a:p>
        </p:txBody>
      </p:sp>
      <p:sp>
        <p:nvSpPr>
          <p:cNvPr id="127005" name="Text Box 2077"/>
          <p:cNvSpPr txBox="1">
            <a:spLocks noChangeArrowheads="1"/>
          </p:cNvSpPr>
          <p:nvPr/>
        </p:nvSpPr>
        <p:spPr bwMode="auto">
          <a:xfrm>
            <a:off x="5580063" y="5294313"/>
            <a:ext cx="936625" cy="366712"/>
          </a:xfrm>
          <a:prstGeom prst="rect">
            <a:avLst/>
          </a:prstGeom>
          <a:noFill/>
          <a:ln w="25400" cap="sq">
            <a:noFill/>
            <a:miter lim="800000"/>
            <a:headEnd type="none" w="sm" len="sm"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/>
              <a:t>1200H</a:t>
            </a:r>
          </a:p>
        </p:txBody>
      </p:sp>
      <p:sp>
        <p:nvSpPr>
          <p:cNvPr id="127006" name="Text Box 2078"/>
          <p:cNvSpPr txBox="1">
            <a:spLocks noChangeArrowheads="1"/>
          </p:cNvSpPr>
          <p:nvPr/>
        </p:nvSpPr>
        <p:spPr bwMode="auto">
          <a:xfrm>
            <a:off x="900113" y="4724400"/>
            <a:ext cx="3457575" cy="482600"/>
          </a:xfrm>
          <a:prstGeom prst="rect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bg1"/>
                </a:solidFill>
              </a:rPr>
              <a:t>执行第（</a:t>
            </a:r>
            <a:r>
              <a:rPr lang="en-US" altLang="zh-CN" b="1">
                <a:solidFill>
                  <a:schemeClr val="bg1"/>
                </a:solidFill>
              </a:rPr>
              <a:t>2</a:t>
            </a:r>
            <a:r>
              <a:rPr lang="zh-CN" altLang="en-US" b="1">
                <a:solidFill>
                  <a:schemeClr val="bg1"/>
                </a:solidFill>
              </a:rPr>
              <a:t>）条指令后：</a:t>
            </a:r>
          </a:p>
        </p:txBody>
      </p:sp>
      <p:sp>
        <p:nvSpPr>
          <p:cNvPr id="127007" name="Text Box 2079"/>
          <p:cNvSpPr txBox="1">
            <a:spLocks noChangeArrowheads="1"/>
          </p:cNvSpPr>
          <p:nvPr/>
        </p:nvSpPr>
        <p:spPr bwMode="auto">
          <a:xfrm>
            <a:off x="2268538" y="5430838"/>
            <a:ext cx="1798637" cy="519112"/>
          </a:xfrm>
          <a:prstGeom prst="rect">
            <a:avLst/>
          </a:prstGeom>
          <a:noFill/>
          <a:ln w="25400" cap="sq">
            <a:noFill/>
            <a:miter lim="800000"/>
            <a:headEnd type="none" w="sm" len="sm"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2800" b="1"/>
              <a:t>6000H</a:t>
            </a:r>
          </a:p>
        </p:txBody>
      </p:sp>
      <p:sp>
        <p:nvSpPr>
          <p:cNvPr id="127008" name="Text Box 2080"/>
          <p:cNvSpPr txBox="1">
            <a:spLocks noChangeArrowheads="1"/>
          </p:cNvSpPr>
          <p:nvPr/>
        </p:nvSpPr>
        <p:spPr bwMode="auto">
          <a:xfrm>
            <a:off x="1401763" y="5445125"/>
            <a:ext cx="1154112" cy="519113"/>
          </a:xfrm>
          <a:prstGeom prst="rect">
            <a:avLst/>
          </a:prstGeom>
          <a:noFill/>
          <a:ln w="25400" cap="sq">
            <a:noFill/>
            <a:miter lim="800000"/>
            <a:headEnd type="none" w="sm" len="sm"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/>
              <a:t>CS =</a:t>
            </a:r>
            <a:endParaRPr lang="zh-CN" altLang="en-US" sz="2800" b="1"/>
          </a:p>
        </p:txBody>
      </p:sp>
      <p:sp>
        <p:nvSpPr>
          <p:cNvPr id="127010" name="Text Box 2082"/>
          <p:cNvSpPr txBox="1">
            <a:spLocks noChangeArrowheads="1"/>
          </p:cNvSpPr>
          <p:nvPr/>
        </p:nvSpPr>
        <p:spPr bwMode="auto">
          <a:xfrm>
            <a:off x="2338388" y="5938838"/>
            <a:ext cx="1512887" cy="519112"/>
          </a:xfrm>
          <a:prstGeom prst="rect">
            <a:avLst/>
          </a:prstGeom>
          <a:noFill/>
          <a:ln w="25400" cap="sq">
            <a:noFill/>
            <a:miter lim="800000"/>
            <a:headEnd type="none" w="sm" len="sm"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2800" b="1"/>
              <a:t>3344H</a:t>
            </a:r>
            <a:endParaRPr lang="zh-CN" altLang="en-US" sz="2800"/>
          </a:p>
        </p:txBody>
      </p:sp>
      <p:sp>
        <p:nvSpPr>
          <p:cNvPr id="127011" name="Text Box 2083"/>
          <p:cNvSpPr txBox="1">
            <a:spLocks noChangeArrowheads="1"/>
          </p:cNvSpPr>
          <p:nvPr/>
        </p:nvSpPr>
        <p:spPr bwMode="auto">
          <a:xfrm>
            <a:off x="1546225" y="5949950"/>
            <a:ext cx="863600" cy="519113"/>
          </a:xfrm>
          <a:prstGeom prst="rect">
            <a:avLst/>
          </a:prstGeom>
          <a:noFill/>
          <a:ln w="25400" cap="sq">
            <a:noFill/>
            <a:miter lim="800000"/>
            <a:headEnd type="none" w="sm" len="sm"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/>
              <a:t>IP =</a:t>
            </a:r>
            <a:endParaRPr lang="zh-CN" altLang="en-US" sz="2800" b="1"/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6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6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6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26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" dur="500"/>
                                        <p:tgtEl>
                                          <p:spTgt spid="126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0" dur="500"/>
                                        <p:tgtEl>
                                          <p:spTgt spid="126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69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69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69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69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69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69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269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269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69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269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69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69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269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269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269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269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269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269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270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270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270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270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270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270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270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270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270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270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127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9" dur="500"/>
                                        <p:tgtEl>
                                          <p:spTgt spid="126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1269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269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1270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270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127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127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127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127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80" grpId="0"/>
      <p:bldP spid="126981" grpId="0"/>
      <p:bldP spid="126982" grpId="0" animBg="1"/>
      <p:bldP spid="126984" grpId="0" animBg="1"/>
      <p:bldP spid="126985" grpId="0" animBg="1"/>
      <p:bldP spid="126987" grpId="0" animBg="1"/>
      <p:bldP spid="126988" grpId="0" animBg="1"/>
      <p:bldP spid="126989" grpId="0" animBg="1"/>
      <p:bldP spid="126990" grpId="0" animBg="1"/>
      <p:bldP spid="126993" grpId="0"/>
      <p:bldP spid="126994" grpId="0"/>
      <p:bldP spid="126995" grpId="0" animBg="1"/>
      <p:bldP spid="126997" grpId="0" animBg="1"/>
      <p:bldP spid="126998" grpId="0" animBg="1"/>
      <p:bldP spid="126999" grpId="0"/>
      <p:bldP spid="127000" grpId="0" animBg="1"/>
      <p:bldP spid="127001" grpId="0"/>
      <p:bldP spid="127002" grpId="0"/>
      <p:bldP spid="127003" grpId="0"/>
      <p:bldP spid="127004" grpId="0" animBg="1"/>
      <p:bldP spid="127005" grpId="0"/>
      <p:bldP spid="127006" grpId="0" animBg="1"/>
      <p:bldP spid="127007" grpId="0"/>
      <p:bldP spid="127008" grpId="0"/>
      <p:bldP spid="127010" grpId="0"/>
      <p:bldP spid="127011" grpId="0"/>
    </p:bld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F27D12-5B36-4430-8B25-31ED7D4004CB}" type="slidenum">
              <a:rPr lang="zh-CN" altLang="en-US" smtClean="0"/>
              <a:pPr>
                <a:defRPr/>
              </a:pPr>
              <a:t>194</a:t>
            </a:fld>
            <a:endParaRPr lang="en-US" altLang="zh-CN" smtClean="0"/>
          </a:p>
        </p:txBody>
      </p:sp>
      <p:sp>
        <p:nvSpPr>
          <p:cNvPr id="2293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b="1" smtClean="0"/>
              <a:t>2. </a:t>
            </a:r>
            <a:r>
              <a:rPr lang="zh-CN" altLang="en-US" smtClean="0"/>
              <a:t>段间调用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134225" cy="3697287"/>
          </a:xfrm>
        </p:spPr>
        <p:txBody>
          <a:bodyPr/>
          <a:lstStyle/>
          <a:p>
            <a:pPr eaLnBrk="1" hangingPunct="1">
              <a:lnSpc>
                <a:spcPct val="115000"/>
              </a:lnSpc>
              <a:spcAft>
                <a:spcPct val="30000"/>
              </a:spcAft>
            </a:pPr>
            <a:r>
              <a:rPr lang="zh-CN" altLang="en-US" smtClean="0">
                <a:solidFill>
                  <a:schemeClr val="tx1"/>
                </a:solidFill>
              </a:rPr>
              <a:t>子过程与原调用程序不在同一代码段</a:t>
            </a:r>
          </a:p>
          <a:p>
            <a:pPr eaLnBrk="1" hangingPunct="1">
              <a:lnSpc>
                <a:spcPct val="115000"/>
              </a:lnSpc>
              <a:spcAft>
                <a:spcPct val="30000"/>
              </a:spcAft>
            </a:pPr>
            <a:endParaRPr lang="zh-CN" altLang="en-US" u="sng" smtClean="0">
              <a:solidFill>
                <a:srgbClr val="FF0000"/>
              </a:solidFill>
            </a:endParaRPr>
          </a:p>
          <a:p>
            <a:pPr eaLnBrk="1" hangingPunct="1">
              <a:lnSpc>
                <a:spcPct val="115000"/>
              </a:lnSpc>
              <a:spcAft>
                <a:spcPct val="30000"/>
              </a:spcAft>
            </a:pPr>
            <a:endParaRPr lang="zh-CN" altLang="en-US" smtClean="0"/>
          </a:p>
          <a:p>
            <a:pPr eaLnBrk="1" hangingPunct="1">
              <a:lnSpc>
                <a:spcPct val="115000"/>
              </a:lnSpc>
              <a:spcBef>
                <a:spcPct val="0"/>
              </a:spcBef>
              <a:spcAft>
                <a:spcPct val="30000"/>
              </a:spcAft>
            </a:pPr>
            <a:r>
              <a:rPr lang="zh-CN" altLang="en-US" smtClean="0"/>
              <a:t>断点保护时的压栈顺序：</a:t>
            </a:r>
            <a:endParaRPr lang="en-US" altLang="zh-CN" smtClean="0"/>
          </a:p>
          <a:p>
            <a:pPr lvl="1" eaLnBrk="1" hangingPunct="1">
              <a:lnSpc>
                <a:spcPct val="115000"/>
              </a:lnSpc>
              <a:spcBef>
                <a:spcPct val="0"/>
              </a:spcBef>
              <a:spcAft>
                <a:spcPct val="30000"/>
              </a:spcAft>
            </a:pPr>
            <a:r>
              <a:rPr lang="zh-CN" altLang="en-US" smtClean="0"/>
              <a:t>先将断点的</a:t>
            </a:r>
            <a:r>
              <a:rPr lang="en-US" altLang="zh-CN" smtClean="0"/>
              <a:t>CS</a:t>
            </a:r>
            <a:r>
              <a:rPr lang="zh-CN" altLang="en-US" smtClean="0"/>
              <a:t>压栈，再压入</a:t>
            </a:r>
            <a:r>
              <a:rPr lang="en-US" altLang="zh-CN" smtClean="0"/>
              <a:t>IP。</a:t>
            </a:r>
          </a:p>
        </p:txBody>
      </p:sp>
      <p:sp>
        <p:nvSpPr>
          <p:cNvPr id="128004" name="Text Box 4"/>
          <p:cNvSpPr txBox="1">
            <a:spLocks noChangeArrowheads="1"/>
          </p:cNvSpPr>
          <p:nvPr/>
        </p:nvSpPr>
        <p:spPr bwMode="auto">
          <a:xfrm>
            <a:off x="1547813" y="3133725"/>
            <a:ext cx="6769100" cy="582613"/>
          </a:xfrm>
          <a:prstGeom prst="rect">
            <a:avLst/>
          </a:prstGeom>
          <a:noFill/>
          <a:ln w="25400" cap="sq">
            <a:noFill/>
            <a:miter lim="800000"/>
            <a:headEnd type="none" w="sm" len="sm"/>
            <a:tailEnd type="none" w="lg" len="lg"/>
          </a:ln>
        </p:spPr>
        <p:txBody>
          <a:bodyPr>
            <a:spAutoFit/>
          </a:bodyPr>
          <a:lstStyle/>
          <a:p>
            <a:pPr>
              <a:lnSpc>
                <a:spcPct val="115000"/>
              </a:lnSpc>
              <a:spcBef>
                <a:spcPct val="20000"/>
              </a:spcBef>
              <a:spcAft>
                <a:spcPct val="30000"/>
              </a:spcAft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2800" b="1">
                <a:solidFill>
                  <a:srgbClr val="FF0000"/>
                </a:solidFill>
                <a:ea typeface="楷体_GB2312" pitchFamily="49" charset="-122"/>
              </a:rPr>
              <a:t>调用前需保护断点的段基地址和偏移地址</a:t>
            </a:r>
          </a:p>
        </p:txBody>
      </p:sp>
      <p:sp>
        <p:nvSpPr>
          <p:cNvPr id="128005" name="Line 5"/>
          <p:cNvSpPr>
            <a:spLocks noChangeShapeType="1"/>
          </p:cNvSpPr>
          <p:nvPr/>
        </p:nvSpPr>
        <p:spPr bwMode="auto">
          <a:xfrm>
            <a:off x="4211638" y="2636838"/>
            <a:ext cx="0" cy="576262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8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128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8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28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280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04" grpId="0"/>
      <p:bldP spid="128005" grpId="0" animBg="1"/>
    </p:bld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ACE84C-16C2-422B-9F8A-8653CE63C291}" type="slidenum">
              <a:rPr lang="zh-CN" altLang="en-US" smtClean="0"/>
              <a:pPr>
                <a:defRPr/>
              </a:pPr>
              <a:t>195</a:t>
            </a:fld>
            <a:endParaRPr lang="en-US" altLang="zh-CN" smtClean="0"/>
          </a:p>
        </p:txBody>
      </p:sp>
      <p:sp>
        <p:nvSpPr>
          <p:cNvPr id="2304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段间调用例</a:t>
            </a:r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916113"/>
            <a:ext cx="4679950" cy="3382962"/>
          </a:xfrm>
        </p:spPr>
        <p:txBody>
          <a:bodyPr/>
          <a:lstStyle/>
          <a:p>
            <a:pPr eaLnBrk="1" hangingPunct="1">
              <a:spcAft>
                <a:spcPct val="30000"/>
              </a:spcAft>
            </a:pPr>
            <a:r>
              <a:rPr lang="zh-CN" altLang="en-US" smtClean="0"/>
              <a:t>格式：</a:t>
            </a:r>
          </a:p>
          <a:p>
            <a:pPr eaLnBrk="1" hangingPunct="1">
              <a:spcAft>
                <a:spcPct val="45000"/>
              </a:spcAft>
              <a:buFont typeface="Wingdings" pitchFamily="2" charset="2"/>
              <a:buNone/>
            </a:pPr>
            <a:r>
              <a:rPr lang="zh-CN" altLang="en-US" smtClean="0"/>
              <a:t>      </a:t>
            </a:r>
            <a:r>
              <a:rPr lang="en-US" altLang="zh-CN" smtClean="0"/>
              <a:t>CALL  FAR  PROC</a:t>
            </a:r>
            <a:endParaRPr lang="en-US" altLang="zh-CN" b="0" smtClean="0">
              <a:latin typeface="Times New Roman" pitchFamily="18" charset="0"/>
            </a:endParaRPr>
          </a:p>
          <a:p>
            <a:pPr eaLnBrk="1" hangingPunct="1">
              <a:lnSpc>
                <a:spcPct val="115000"/>
              </a:lnSpc>
            </a:pPr>
            <a:r>
              <a:rPr lang="zh-CN" altLang="en-US" smtClean="0">
                <a:latin typeface="Times New Roman" pitchFamily="18" charset="0"/>
              </a:rPr>
              <a:t>格式例：</a:t>
            </a:r>
          </a:p>
          <a:p>
            <a:pPr lvl="1" eaLnBrk="1" hangingPunct="1">
              <a:lnSpc>
                <a:spcPct val="115000"/>
              </a:lnSpc>
              <a:spcBef>
                <a:spcPct val="30000"/>
              </a:spcBef>
              <a:spcAft>
                <a:spcPct val="20000"/>
              </a:spcAft>
            </a:pPr>
            <a:r>
              <a:rPr lang="en-US" altLang="zh-CN" smtClean="0">
                <a:latin typeface="Times New Roman" pitchFamily="18" charset="0"/>
              </a:rPr>
              <a:t>CALL  FAR  TIMRE</a:t>
            </a:r>
          </a:p>
          <a:p>
            <a:pPr lvl="1" eaLnBrk="1" hangingPunct="1">
              <a:lnSpc>
                <a:spcPct val="115000"/>
              </a:lnSpc>
            </a:pPr>
            <a:r>
              <a:rPr lang="en-US" altLang="zh-CN" smtClean="0">
                <a:latin typeface="Times New Roman" pitchFamily="18" charset="0"/>
              </a:rPr>
              <a:t>CALL  DWORD  PTR[SI]</a:t>
            </a:r>
            <a:endParaRPr lang="zh-CN" altLang="en-US" smtClean="0">
              <a:latin typeface="Times New Roman" pitchFamily="18" charset="0"/>
            </a:endParaRPr>
          </a:p>
        </p:txBody>
      </p:sp>
      <p:sp>
        <p:nvSpPr>
          <p:cNvPr id="129028" name="Rectangle 4"/>
          <p:cNvSpPr>
            <a:spLocks noChangeArrowheads="1"/>
          </p:cNvSpPr>
          <p:nvPr/>
        </p:nvSpPr>
        <p:spPr bwMode="auto">
          <a:xfrm>
            <a:off x="6588125" y="2205038"/>
            <a:ext cx="1601788" cy="4319587"/>
          </a:xfrm>
          <a:prstGeom prst="rect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9029" name="Line 5"/>
          <p:cNvSpPr>
            <a:spLocks noChangeShapeType="1"/>
          </p:cNvSpPr>
          <p:nvPr/>
        </p:nvSpPr>
        <p:spPr bwMode="auto">
          <a:xfrm>
            <a:off x="6588125" y="4217988"/>
            <a:ext cx="16002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9030" name="Line 6"/>
          <p:cNvSpPr>
            <a:spLocks noChangeShapeType="1"/>
          </p:cNvSpPr>
          <p:nvPr/>
        </p:nvSpPr>
        <p:spPr bwMode="auto">
          <a:xfrm>
            <a:off x="6588125" y="4598988"/>
            <a:ext cx="16002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9031" name="Line 7"/>
          <p:cNvSpPr>
            <a:spLocks noChangeShapeType="1"/>
          </p:cNvSpPr>
          <p:nvPr/>
        </p:nvSpPr>
        <p:spPr bwMode="auto">
          <a:xfrm>
            <a:off x="6589713" y="3455988"/>
            <a:ext cx="16002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9032" name="Line 8"/>
          <p:cNvSpPr>
            <a:spLocks noChangeShapeType="1"/>
          </p:cNvSpPr>
          <p:nvPr/>
        </p:nvSpPr>
        <p:spPr bwMode="auto">
          <a:xfrm>
            <a:off x="6589713" y="4979988"/>
            <a:ext cx="16002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9033" name="Text Box 9"/>
          <p:cNvSpPr txBox="1">
            <a:spLocks noChangeArrowheads="1"/>
          </p:cNvSpPr>
          <p:nvPr/>
        </p:nvSpPr>
        <p:spPr bwMode="auto">
          <a:xfrm>
            <a:off x="6985000" y="4203700"/>
            <a:ext cx="1066800" cy="396875"/>
          </a:xfrm>
          <a:prstGeom prst="rect">
            <a:avLst/>
          </a:prstGeom>
          <a:noFill/>
          <a:ln w="25400" cap="sq">
            <a:noFill/>
            <a:miter lim="800000"/>
            <a:headEnd type="none" w="sm" len="sm"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chemeClr val="bg1"/>
                </a:solidFill>
              </a:rPr>
              <a:t>XXH</a:t>
            </a:r>
          </a:p>
        </p:txBody>
      </p:sp>
      <p:sp>
        <p:nvSpPr>
          <p:cNvPr id="129034" name="Text Box 10"/>
          <p:cNvSpPr txBox="1">
            <a:spLocks noChangeArrowheads="1"/>
          </p:cNvSpPr>
          <p:nvPr/>
        </p:nvSpPr>
        <p:spPr bwMode="auto">
          <a:xfrm>
            <a:off x="6985000" y="4584700"/>
            <a:ext cx="1066800" cy="396875"/>
          </a:xfrm>
          <a:prstGeom prst="rect">
            <a:avLst/>
          </a:prstGeom>
          <a:noFill/>
          <a:ln w="25400" cap="sq">
            <a:noFill/>
            <a:miter lim="800000"/>
            <a:headEnd type="none" w="sm" len="sm"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chemeClr val="bg1"/>
                </a:solidFill>
              </a:rPr>
              <a:t>XXH</a:t>
            </a:r>
          </a:p>
        </p:txBody>
      </p:sp>
      <p:sp>
        <p:nvSpPr>
          <p:cNvPr id="129035" name="AutoShape 11"/>
          <p:cNvSpPr>
            <a:spLocks/>
          </p:cNvSpPr>
          <p:nvPr/>
        </p:nvSpPr>
        <p:spPr bwMode="auto">
          <a:xfrm rot="10800000">
            <a:off x="8388350" y="4076700"/>
            <a:ext cx="144463" cy="1873250"/>
          </a:xfrm>
          <a:prstGeom prst="leftBrace">
            <a:avLst>
              <a:gd name="adj1" fmla="val 108058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9036" name="Line 12"/>
          <p:cNvSpPr>
            <a:spLocks noChangeShapeType="1"/>
          </p:cNvSpPr>
          <p:nvPr/>
        </p:nvSpPr>
        <p:spPr bwMode="auto">
          <a:xfrm>
            <a:off x="6588125" y="2997200"/>
            <a:ext cx="16002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9037" name="Line 13"/>
          <p:cNvSpPr>
            <a:spLocks noChangeShapeType="1"/>
          </p:cNvSpPr>
          <p:nvPr/>
        </p:nvSpPr>
        <p:spPr bwMode="auto">
          <a:xfrm>
            <a:off x="6586538" y="2524125"/>
            <a:ext cx="16002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9038" name="Text Box 14"/>
          <p:cNvSpPr txBox="1">
            <a:spLocks noChangeArrowheads="1"/>
          </p:cNvSpPr>
          <p:nvPr/>
        </p:nvSpPr>
        <p:spPr bwMode="auto">
          <a:xfrm>
            <a:off x="6889750" y="2565400"/>
            <a:ext cx="1066800" cy="396875"/>
          </a:xfrm>
          <a:prstGeom prst="rect">
            <a:avLst/>
          </a:prstGeom>
          <a:noFill/>
          <a:ln w="25400" cap="sq">
            <a:noFill/>
            <a:miter lim="800000"/>
            <a:headEnd type="none" w="sm" len="sm"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chemeClr val="bg1"/>
                </a:solidFill>
              </a:rPr>
              <a:t>CALL</a:t>
            </a:r>
          </a:p>
        </p:txBody>
      </p:sp>
      <p:sp>
        <p:nvSpPr>
          <p:cNvPr id="129039" name="AutoShape 15"/>
          <p:cNvSpPr>
            <a:spLocks/>
          </p:cNvSpPr>
          <p:nvPr/>
        </p:nvSpPr>
        <p:spPr bwMode="auto">
          <a:xfrm rot="10800000">
            <a:off x="8388350" y="2420938"/>
            <a:ext cx="144463" cy="1265237"/>
          </a:xfrm>
          <a:prstGeom prst="leftBrace">
            <a:avLst>
              <a:gd name="adj1" fmla="val 72985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9040" name="Text Box 16"/>
          <p:cNvSpPr txBox="1">
            <a:spLocks noChangeArrowheads="1"/>
          </p:cNvSpPr>
          <p:nvPr/>
        </p:nvSpPr>
        <p:spPr bwMode="auto">
          <a:xfrm>
            <a:off x="8578850" y="2657475"/>
            <a:ext cx="457200" cy="915988"/>
          </a:xfrm>
          <a:prstGeom prst="rect">
            <a:avLst/>
          </a:prstGeom>
          <a:noFill/>
          <a:ln w="25400" cap="sq">
            <a:noFill/>
            <a:miter lim="800000"/>
            <a:headEnd type="none" w="sm" len="sm"/>
            <a:tailEnd type="none" w="lg" len="lg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b="1"/>
              <a:t>代码段</a:t>
            </a:r>
          </a:p>
        </p:txBody>
      </p:sp>
      <p:sp>
        <p:nvSpPr>
          <p:cNvPr id="129041" name="Text Box 17"/>
          <p:cNvSpPr txBox="1">
            <a:spLocks noChangeArrowheads="1"/>
          </p:cNvSpPr>
          <p:nvPr/>
        </p:nvSpPr>
        <p:spPr bwMode="auto">
          <a:xfrm>
            <a:off x="8561388" y="4557713"/>
            <a:ext cx="457200" cy="915987"/>
          </a:xfrm>
          <a:prstGeom prst="rect">
            <a:avLst/>
          </a:prstGeom>
          <a:noFill/>
          <a:ln w="25400" cap="sq">
            <a:noFill/>
            <a:miter lim="800000"/>
            <a:headEnd type="none" w="sm" len="sm"/>
            <a:tailEnd type="none" w="lg" len="lg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b="1"/>
              <a:t>数据段</a:t>
            </a:r>
          </a:p>
        </p:txBody>
      </p:sp>
      <p:sp>
        <p:nvSpPr>
          <p:cNvPr id="129042" name="Text Box 18"/>
          <p:cNvSpPr txBox="1">
            <a:spLocks noChangeArrowheads="1"/>
          </p:cNvSpPr>
          <p:nvPr/>
        </p:nvSpPr>
        <p:spPr bwMode="auto">
          <a:xfrm>
            <a:off x="7092950" y="3573463"/>
            <a:ext cx="533400" cy="457200"/>
          </a:xfrm>
          <a:prstGeom prst="rect">
            <a:avLst/>
          </a:prstGeom>
          <a:noFill/>
          <a:ln w="25400" cap="sq">
            <a:noFill/>
            <a:miter lim="800000"/>
            <a:headEnd type="none" w="sm" len="sm"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bg1"/>
                </a:solidFill>
                <a:cs typeface="Times New Roman" pitchFamily="18" charset="0"/>
              </a:rPr>
              <a:t>┇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129043" name="Text Box 19"/>
          <p:cNvSpPr txBox="1">
            <a:spLocks noChangeArrowheads="1"/>
          </p:cNvSpPr>
          <p:nvPr/>
        </p:nvSpPr>
        <p:spPr bwMode="auto">
          <a:xfrm>
            <a:off x="5580063" y="4286250"/>
            <a:ext cx="431800" cy="366713"/>
          </a:xfrm>
          <a:prstGeom prst="rect">
            <a:avLst/>
          </a:prstGeom>
          <a:noFill/>
          <a:ln w="25400" cap="sq">
            <a:noFill/>
            <a:miter lim="800000"/>
            <a:headEnd type="none" w="sm" len="sm"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/>
              <a:t>SI</a:t>
            </a:r>
          </a:p>
        </p:txBody>
      </p:sp>
      <p:sp>
        <p:nvSpPr>
          <p:cNvPr id="129044" name="Line 20"/>
          <p:cNvSpPr>
            <a:spLocks noChangeShapeType="1"/>
          </p:cNvSpPr>
          <p:nvPr/>
        </p:nvSpPr>
        <p:spPr bwMode="auto">
          <a:xfrm>
            <a:off x="6011863" y="4437063"/>
            <a:ext cx="504825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9045" name="Text Box 21"/>
          <p:cNvSpPr txBox="1">
            <a:spLocks noChangeArrowheads="1"/>
          </p:cNvSpPr>
          <p:nvPr/>
        </p:nvSpPr>
        <p:spPr bwMode="auto">
          <a:xfrm>
            <a:off x="6991350" y="4976813"/>
            <a:ext cx="1066800" cy="396875"/>
          </a:xfrm>
          <a:prstGeom prst="rect">
            <a:avLst/>
          </a:prstGeom>
          <a:noFill/>
          <a:ln w="25400" cap="sq">
            <a:noFill/>
            <a:miter lim="800000"/>
            <a:headEnd type="none" w="sm" len="sm"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chemeClr val="bg1"/>
                </a:solidFill>
              </a:rPr>
              <a:t>XXH</a:t>
            </a:r>
          </a:p>
        </p:txBody>
      </p:sp>
      <p:sp>
        <p:nvSpPr>
          <p:cNvPr id="129046" name="Line 22"/>
          <p:cNvSpPr>
            <a:spLocks noChangeShapeType="1"/>
          </p:cNvSpPr>
          <p:nvPr/>
        </p:nvSpPr>
        <p:spPr bwMode="auto">
          <a:xfrm>
            <a:off x="6588125" y="5387975"/>
            <a:ext cx="16002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9047" name="Line 23"/>
          <p:cNvSpPr>
            <a:spLocks noChangeShapeType="1"/>
          </p:cNvSpPr>
          <p:nvPr/>
        </p:nvSpPr>
        <p:spPr bwMode="auto">
          <a:xfrm>
            <a:off x="6588125" y="5791200"/>
            <a:ext cx="16002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9048" name="Text Box 24"/>
          <p:cNvSpPr txBox="1">
            <a:spLocks noChangeArrowheads="1"/>
          </p:cNvSpPr>
          <p:nvPr/>
        </p:nvSpPr>
        <p:spPr bwMode="auto">
          <a:xfrm>
            <a:off x="7005638" y="5365750"/>
            <a:ext cx="1066800" cy="396875"/>
          </a:xfrm>
          <a:prstGeom prst="rect">
            <a:avLst/>
          </a:prstGeom>
          <a:noFill/>
          <a:ln w="25400" cap="sq">
            <a:noFill/>
            <a:miter lim="800000"/>
            <a:headEnd type="none" w="sm" len="sm"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chemeClr val="bg1"/>
                </a:solidFill>
              </a:rPr>
              <a:t>XXH</a:t>
            </a:r>
          </a:p>
        </p:txBody>
      </p:sp>
      <p:sp>
        <p:nvSpPr>
          <p:cNvPr id="129052" name="AutoShape 28"/>
          <p:cNvSpPr>
            <a:spLocks/>
          </p:cNvSpPr>
          <p:nvPr/>
        </p:nvSpPr>
        <p:spPr bwMode="auto">
          <a:xfrm>
            <a:off x="6357938" y="4494213"/>
            <a:ext cx="73025" cy="504825"/>
          </a:xfrm>
          <a:prstGeom prst="leftBrace">
            <a:avLst>
              <a:gd name="adj1" fmla="val 57609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9053" name="AutoShape 29"/>
          <p:cNvSpPr>
            <a:spLocks/>
          </p:cNvSpPr>
          <p:nvPr/>
        </p:nvSpPr>
        <p:spPr bwMode="auto">
          <a:xfrm>
            <a:off x="6357938" y="5127625"/>
            <a:ext cx="73025" cy="504825"/>
          </a:xfrm>
          <a:prstGeom prst="leftBrace">
            <a:avLst>
              <a:gd name="adj1" fmla="val 57609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9055" name="Rectangle 31"/>
          <p:cNvSpPr>
            <a:spLocks noChangeArrowheads="1"/>
          </p:cNvSpPr>
          <p:nvPr/>
        </p:nvSpPr>
        <p:spPr bwMode="auto">
          <a:xfrm>
            <a:off x="2125663" y="5372100"/>
            <a:ext cx="1296987" cy="504825"/>
          </a:xfrm>
          <a:prstGeom prst="rect">
            <a:avLst/>
          </a:prstGeom>
          <a:noFill/>
          <a:ln w="25400" cap="sq">
            <a:solidFill>
              <a:srgbClr val="339966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9056" name="Rectangle 32"/>
          <p:cNvSpPr>
            <a:spLocks noChangeArrowheads="1"/>
          </p:cNvSpPr>
          <p:nvPr/>
        </p:nvSpPr>
        <p:spPr bwMode="auto">
          <a:xfrm>
            <a:off x="3779838" y="5373688"/>
            <a:ext cx="1296987" cy="504825"/>
          </a:xfrm>
          <a:prstGeom prst="rect">
            <a:avLst/>
          </a:prstGeom>
          <a:noFill/>
          <a:ln w="25400" cap="sq">
            <a:solidFill>
              <a:srgbClr val="339966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9057" name="Text Box 33"/>
          <p:cNvSpPr txBox="1">
            <a:spLocks noChangeArrowheads="1"/>
          </p:cNvSpPr>
          <p:nvPr/>
        </p:nvSpPr>
        <p:spPr bwMode="auto">
          <a:xfrm>
            <a:off x="2484438" y="5013325"/>
            <a:ext cx="647700" cy="396875"/>
          </a:xfrm>
          <a:prstGeom prst="rect">
            <a:avLst/>
          </a:prstGeom>
          <a:noFill/>
          <a:ln w="25400" cap="sq">
            <a:noFill/>
            <a:miter lim="800000"/>
            <a:headEnd type="none" w="sm" len="sm"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/>
              <a:t>CS</a:t>
            </a:r>
          </a:p>
        </p:txBody>
      </p:sp>
      <p:sp>
        <p:nvSpPr>
          <p:cNvPr id="129058" name="Text Box 34"/>
          <p:cNvSpPr txBox="1">
            <a:spLocks noChangeArrowheads="1"/>
          </p:cNvSpPr>
          <p:nvPr/>
        </p:nvSpPr>
        <p:spPr bwMode="auto">
          <a:xfrm>
            <a:off x="4213225" y="5013325"/>
            <a:ext cx="574675" cy="396875"/>
          </a:xfrm>
          <a:prstGeom prst="rect">
            <a:avLst/>
          </a:prstGeom>
          <a:noFill/>
          <a:ln w="25400" cap="sq">
            <a:noFill/>
            <a:miter lim="800000"/>
            <a:headEnd type="none" w="sm" len="sm"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/>
              <a:t>IP</a:t>
            </a:r>
          </a:p>
        </p:txBody>
      </p:sp>
      <p:sp>
        <p:nvSpPr>
          <p:cNvPr id="129059" name="Freeform 35"/>
          <p:cNvSpPr>
            <a:spLocks/>
          </p:cNvSpPr>
          <p:nvPr/>
        </p:nvSpPr>
        <p:spPr bwMode="auto">
          <a:xfrm>
            <a:off x="4322763" y="4803775"/>
            <a:ext cx="1914525" cy="1541463"/>
          </a:xfrm>
          <a:custGeom>
            <a:avLst/>
            <a:gdLst>
              <a:gd name="T0" fmla="*/ 2147483647 w 1206"/>
              <a:gd name="T1" fmla="*/ 0 h 971"/>
              <a:gd name="T2" fmla="*/ 2147483647 w 1206"/>
              <a:gd name="T3" fmla="*/ 2147483647 h 971"/>
              <a:gd name="T4" fmla="*/ 2147483647 w 1206"/>
              <a:gd name="T5" fmla="*/ 2147483647 h 971"/>
              <a:gd name="T6" fmla="*/ 2147483647 w 1206"/>
              <a:gd name="T7" fmla="*/ 2147483647 h 971"/>
              <a:gd name="T8" fmla="*/ 2147483647 w 1206"/>
              <a:gd name="T9" fmla="*/ 2147483647 h 971"/>
              <a:gd name="T10" fmla="*/ 2147483647 w 1206"/>
              <a:gd name="T11" fmla="*/ 2147483647 h 971"/>
              <a:gd name="T12" fmla="*/ 2147483647 w 1206"/>
              <a:gd name="T13" fmla="*/ 2147483647 h 971"/>
              <a:gd name="T14" fmla="*/ 2147483647 w 1206"/>
              <a:gd name="T15" fmla="*/ 2147483647 h 971"/>
              <a:gd name="T16" fmla="*/ 2147483647 w 1206"/>
              <a:gd name="T17" fmla="*/ 2147483647 h 971"/>
              <a:gd name="T18" fmla="*/ 2147483647 w 1206"/>
              <a:gd name="T19" fmla="*/ 2147483647 h 971"/>
              <a:gd name="T20" fmla="*/ 2147483647 w 1206"/>
              <a:gd name="T21" fmla="*/ 2147483647 h 971"/>
              <a:gd name="T22" fmla="*/ 2147483647 w 1206"/>
              <a:gd name="T23" fmla="*/ 2147483647 h 971"/>
              <a:gd name="T24" fmla="*/ 2147483647 w 1206"/>
              <a:gd name="T25" fmla="*/ 2147483647 h 971"/>
              <a:gd name="T26" fmla="*/ 2147483647 w 1206"/>
              <a:gd name="T27" fmla="*/ 2147483647 h 971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206"/>
              <a:gd name="T43" fmla="*/ 0 h 971"/>
              <a:gd name="T44" fmla="*/ 1206 w 1206"/>
              <a:gd name="T45" fmla="*/ 971 h 971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206" h="971">
                <a:moveTo>
                  <a:pt x="1206" y="0"/>
                </a:moveTo>
                <a:cubicBezTo>
                  <a:pt x="1101" y="5"/>
                  <a:pt x="1012" y="3"/>
                  <a:pt x="914" y="34"/>
                </a:cubicBezTo>
                <a:cubicBezTo>
                  <a:pt x="858" y="72"/>
                  <a:pt x="840" y="87"/>
                  <a:pt x="802" y="146"/>
                </a:cubicBezTo>
                <a:cubicBezTo>
                  <a:pt x="728" y="260"/>
                  <a:pt x="824" y="158"/>
                  <a:pt x="767" y="215"/>
                </a:cubicBezTo>
                <a:cubicBezTo>
                  <a:pt x="750" y="267"/>
                  <a:pt x="738" y="323"/>
                  <a:pt x="707" y="369"/>
                </a:cubicBezTo>
                <a:cubicBezTo>
                  <a:pt x="685" y="439"/>
                  <a:pt x="710" y="352"/>
                  <a:pt x="690" y="507"/>
                </a:cubicBezTo>
                <a:cubicBezTo>
                  <a:pt x="685" y="544"/>
                  <a:pt x="663" y="578"/>
                  <a:pt x="647" y="610"/>
                </a:cubicBezTo>
                <a:cubicBezTo>
                  <a:pt x="628" y="648"/>
                  <a:pt x="619" y="687"/>
                  <a:pt x="595" y="722"/>
                </a:cubicBezTo>
                <a:cubicBezTo>
                  <a:pt x="575" y="788"/>
                  <a:pt x="531" y="845"/>
                  <a:pt x="492" y="902"/>
                </a:cubicBezTo>
                <a:cubicBezTo>
                  <a:pt x="477" y="924"/>
                  <a:pt x="442" y="942"/>
                  <a:pt x="424" y="954"/>
                </a:cubicBezTo>
                <a:cubicBezTo>
                  <a:pt x="415" y="960"/>
                  <a:pt x="398" y="971"/>
                  <a:pt x="398" y="971"/>
                </a:cubicBezTo>
                <a:cubicBezTo>
                  <a:pt x="245" y="966"/>
                  <a:pt x="208" y="971"/>
                  <a:pt x="97" y="937"/>
                </a:cubicBezTo>
                <a:cubicBezTo>
                  <a:pt x="63" y="915"/>
                  <a:pt x="47" y="887"/>
                  <a:pt x="19" y="859"/>
                </a:cubicBezTo>
                <a:cubicBezTo>
                  <a:pt x="0" y="801"/>
                  <a:pt x="2" y="739"/>
                  <a:pt x="2" y="679"/>
                </a:cubicBezTo>
              </a:path>
            </a:pathLst>
          </a:cu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9060" name="Freeform 36"/>
          <p:cNvSpPr>
            <a:spLocks/>
          </p:cNvSpPr>
          <p:nvPr/>
        </p:nvSpPr>
        <p:spPr bwMode="auto">
          <a:xfrm>
            <a:off x="2633663" y="5373688"/>
            <a:ext cx="3576637" cy="1481137"/>
          </a:xfrm>
          <a:custGeom>
            <a:avLst/>
            <a:gdLst>
              <a:gd name="T0" fmla="*/ 2147483647 w 2253"/>
              <a:gd name="T1" fmla="*/ 0 h 933"/>
              <a:gd name="T2" fmla="*/ 2147483647 w 2253"/>
              <a:gd name="T3" fmla="*/ 2147483647 h 933"/>
              <a:gd name="T4" fmla="*/ 2147483647 w 2253"/>
              <a:gd name="T5" fmla="*/ 2147483647 h 933"/>
              <a:gd name="T6" fmla="*/ 2147483647 w 2253"/>
              <a:gd name="T7" fmla="*/ 2147483647 h 933"/>
              <a:gd name="T8" fmla="*/ 2147483647 w 2253"/>
              <a:gd name="T9" fmla="*/ 2147483647 h 933"/>
              <a:gd name="T10" fmla="*/ 2147483647 w 2253"/>
              <a:gd name="T11" fmla="*/ 2147483647 h 933"/>
              <a:gd name="T12" fmla="*/ 2147483647 w 2253"/>
              <a:gd name="T13" fmla="*/ 2147483647 h 933"/>
              <a:gd name="T14" fmla="*/ 2147483647 w 2253"/>
              <a:gd name="T15" fmla="*/ 2147483647 h 933"/>
              <a:gd name="T16" fmla="*/ 2147483647 w 2253"/>
              <a:gd name="T17" fmla="*/ 2147483647 h 933"/>
              <a:gd name="T18" fmla="*/ 2147483647 w 2253"/>
              <a:gd name="T19" fmla="*/ 2147483647 h 933"/>
              <a:gd name="T20" fmla="*/ 2147483647 w 2253"/>
              <a:gd name="T21" fmla="*/ 2147483647 h 933"/>
              <a:gd name="T22" fmla="*/ 2147483647 w 2253"/>
              <a:gd name="T23" fmla="*/ 2147483647 h 933"/>
              <a:gd name="T24" fmla="*/ 2147483647 w 2253"/>
              <a:gd name="T25" fmla="*/ 2147483647 h 933"/>
              <a:gd name="T26" fmla="*/ 2147483647 w 2253"/>
              <a:gd name="T27" fmla="*/ 2147483647 h 933"/>
              <a:gd name="T28" fmla="*/ 2147483647 w 2253"/>
              <a:gd name="T29" fmla="*/ 2147483647 h 933"/>
              <a:gd name="T30" fmla="*/ 2147483647 w 2253"/>
              <a:gd name="T31" fmla="*/ 2147483647 h 933"/>
              <a:gd name="T32" fmla="*/ 2147483647 w 2253"/>
              <a:gd name="T33" fmla="*/ 2147483647 h 933"/>
              <a:gd name="T34" fmla="*/ 2147483647 w 2253"/>
              <a:gd name="T35" fmla="*/ 2147483647 h 933"/>
              <a:gd name="T36" fmla="*/ 2147483647 w 2253"/>
              <a:gd name="T37" fmla="*/ 2147483647 h 933"/>
              <a:gd name="T38" fmla="*/ 2147483647 w 2253"/>
              <a:gd name="T39" fmla="*/ 2147483647 h 933"/>
              <a:gd name="T40" fmla="*/ 2147483647 w 2253"/>
              <a:gd name="T41" fmla="*/ 2147483647 h 933"/>
              <a:gd name="T42" fmla="*/ 2147483647 w 2253"/>
              <a:gd name="T43" fmla="*/ 2147483647 h 933"/>
              <a:gd name="T44" fmla="*/ 2147483647 w 2253"/>
              <a:gd name="T45" fmla="*/ 2147483647 h 933"/>
              <a:gd name="T46" fmla="*/ 0 w 2253"/>
              <a:gd name="T47" fmla="*/ 2147483647 h 933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w 2253"/>
              <a:gd name="T73" fmla="*/ 0 h 933"/>
              <a:gd name="T74" fmla="*/ 2253 w 2253"/>
              <a:gd name="T75" fmla="*/ 933 h 933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T72" t="T73" r="T74" b="T75"/>
            <a:pathLst>
              <a:path w="2253" h="933">
                <a:moveTo>
                  <a:pt x="2253" y="0"/>
                </a:moveTo>
                <a:cubicBezTo>
                  <a:pt x="2244" y="3"/>
                  <a:pt x="2236" y="8"/>
                  <a:pt x="2227" y="9"/>
                </a:cubicBezTo>
                <a:cubicBezTo>
                  <a:pt x="2196" y="13"/>
                  <a:pt x="2163" y="10"/>
                  <a:pt x="2132" y="17"/>
                </a:cubicBezTo>
                <a:cubicBezTo>
                  <a:pt x="2102" y="23"/>
                  <a:pt x="2064" y="78"/>
                  <a:pt x="2064" y="78"/>
                </a:cubicBezTo>
                <a:cubicBezTo>
                  <a:pt x="2048" y="123"/>
                  <a:pt x="2065" y="85"/>
                  <a:pt x="2038" y="121"/>
                </a:cubicBezTo>
                <a:cubicBezTo>
                  <a:pt x="2026" y="137"/>
                  <a:pt x="2003" y="172"/>
                  <a:pt x="2003" y="172"/>
                </a:cubicBezTo>
                <a:cubicBezTo>
                  <a:pt x="1993" y="206"/>
                  <a:pt x="1968" y="219"/>
                  <a:pt x="1952" y="250"/>
                </a:cubicBezTo>
                <a:cubicBezTo>
                  <a:pt x="1948" y="258"/>
                  <a:pt x="1949" y="268"/>
                  <a:pt x="1943" y="275"/>
                </a:cubicBezTo>
                <a:cubicBezTo>
                  <a:pt x="1936" y="283"/>
                  <a:pt x="1926" y="287"/>
                  <a:pt x="1917" y="293"/>
                </a:cubicBezTo>
                <a:cubicBezTo>
                  <a:pt x="1902" y="339"/>
                  <a:pt x="1875" y="381"/>
                  <a:pt x="1849" y="421"/>
                </a:cubicBezTo>
                <a:cubicBezTo>
                  <a:pt x="1844" y="429"/>
                  <a:pt x="1844" y="439"/>
                  <a:pt x="1840" y="447"/>
                </a:cubicBezTo>
                <a:cubicBezTo>
                  <a:pt x="1817" y="489"/>
                  <a:pt x="1787" y="533"/>
                  <a:pt x="1754" y="568"/>
                </a:cubicBezTo>
                <a:cubicBezTo>
                  <a:pt x="1738" y="612"/>
                  <a:pt x="1751" y="587"/>
                  <a:pt x="1702" y="636"/>
                </a:cubicBezTo>
                <a:cubicBezTo>
                  <a:pt x="1688" y="650"/>
                  <a:pt x="1673" y="665"/>
                  <a:pt x="1659" y="679"/>
                </a:cubicBezTo>
                <a:cubicBezTo>
                  <a:pt x="1652" y="686"/>
                  <a:pt x="1650" y="698"/>
                  <a:pt x="1642" y="705"/>
                </a:cubicBezTo>
                <a:cubicBezTo>
                  <a:pt x="1635" y="711"/>
                  <a:pt x="1624" y="710"/>
                  <a:pt x="1616" y="714"/>
                </a:cubicBezTo>
                <a:cubicBezTo>
                  <a:pt x="1579" y="733"/>
                  <a:pt x="1545" y="752"/>
                  <a:pt x="1505" y="765"/>
                </a:cubicBezTo>
                <a:cubicBezTo>
                  <a:pt x="1092" y="762"/>
                  <a:pt x="636" y="933"/>
                  <a:pt x="267" y="748"/>
                </a:cubicBezTo>
                <a:cubicBezTo>
                  <a:pt x="240" y="734"/>
                  <a:pt x="219" y="723"/>
                  <a:pt x="189" y="714"/>
                </a:cubicBezTo>
                <a:cubicBezTo>
                  <a:pt x="94" y="650"/>
                  <a:pt x="230" y="739"/>
                  <a:pt x="138" y="688"/>
                </a:cubicBezTo>
                <a:cubicBezTo>
                  <a:pt x="120" y="678"/>
                  <a:pt x="86" y="654"/>
                  <a:pt x="86" y="654"/>
                </a:cubicBezTo>
                <a:cubicBezTo>
                  <a:pt x="73" y="611"/>
                  <a:pt x="61" y="590"/>
                  <a:pt x="35" y="550"/>
                </a:cubicBezTo>
                <a:cubicBezTo>
                  <a:pt x="25" y="535"/>
                  <a:pt x="17" y="499"/>
                  <a:pt x="17" y="499"/>
                </a:cubicBezTo>
                <a:cubicBezTo>
                  <a:pt x="13" y="432"/>
                  <a:pt x="0" y="367"/>
                  <a:pt x="0" y="301"/>
                </a:cubicBezTo>
              </a:path>
            </a:pathLst>
          </a:cu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9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9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9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29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29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9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9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9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9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9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9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90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90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29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29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90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90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290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90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290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290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290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290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290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290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290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290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290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290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290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290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290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290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290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290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290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290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290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290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1290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290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129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129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290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1290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1290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1290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0" dur="500"/>
                                        <p:tgtEl>
                                          <p:spTgt spid="129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500"/>
                            </p:stCondLst>
                            <p:childTnLst>
                              <p:par>
                                <p:cTn id="122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4" dur="1000"/>
                                        <p:tgtEl>
                                          <p:spTgt spid="129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1500"/>
                            </p:stCondLst>
                            <p:childTnLst>
                              <p:par>
                                <p:cTn id="12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1290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129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1290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129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8" dur="500"/>
                                        <p:tgtEl>
                                          <p:spTgt spid="129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500"/>
                            </p:stCondLst>
                            <p:childTnLst>
                              <p:par>
                                <p:cTn id="140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42" dur="1000"/>
                                        <p:tgtEl>
                                          <p:spTgt spid="129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1290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1290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1290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1290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28" grpId="0" animBg="1"/>
      <p:bldP spid="129029" grpId="0" animBg="1"/>
      <p:bldP spid="129030" grpId="0" animBg="1"/>
      <p:bldP spid="129031" grpId="0" animBg="1"/>
      <p:bldP spid="129032" grpId="0" animBg="1"/>
      <p:bldP spid="129033" grpId="0"/>
      <p:bldP spid="129034" grpId="0"/>
      <p:bldP spid="129035" grpId="0" animBg="1"/>
      <p:bldP spid="129036" grpId="0" animBg="1"/>
      <p:bldP spid="129037" grpId="0" animBg="1"/>
      <p:bldP spid="129038" grpId="0"/>
      <p:bldP spid="129039" grpId="0" animBg="1"/>
      <p:bldP spid="129040" grpId="0"/>
      <p:bldP spid="129041" grpId="0"/>
      <p:bldP spid="129042" grpId="0"/>
      <p:bldP spid="129043" grpId="0"/>
      <p:bldP spid="129044" grpId="0" animBg="1"/>
      <p:bldP spid="129045" grpId="0"/>
      <p:bldP spid="129046" grpId="0" animBg="1"/>
      <p:bldP spid="129047" grpId="0" animBg="1"/>
      <p:bldP spid="129048" grpId="0"/>
      <p:bldP spid="129052" grpId="0" animBg="1"/>
      <p:bldP spid="129053" grpId="0" animBg="1"/>
      <p:bldP spid="129055" grpId="0" animBg="1"/>
      <p:bldP spid="129056" grpId="0" animBg="1"/>
      <p:bldP spid="129057" grpId="0"/>
      <p:bldP spid="129058" grpId="0"/>
      <p:bldP spid="129059" grpId="0" animBg="1"/>
      <p:bldP spid="129060" grpId="0" animBg="1"/>
    </p:bld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D09B3F-9C3A-4F07-B6B2-E41A2BFF0405}" type="slidenum">
              <a:rPr lang="zh-CN" altLang="en-US" smtClean="0"/>
              <a:pPr>
                <a:defRPr/>
              </a:pPr>
              <a:t>196</a:t>
            </a:fld>
            <a:endParaRPr lang="en-US" altLang="zh-CN" smtClean="0"/>
          </a:p>
        </p:txBody>
      </p:sp>
      <p:sp>
        <p:nvSpPr>
          <p:cNvPr id="2314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b="1" smtClean="0"/>
              <a:t>3. </a:t>
            </a:r>
            <a:r>
              <a:rPr lang="zh-CN" altLang="en-US" smtClean="0"/>
              <a:t>返回指令</a:t>
            </a:r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550" y="2133600"/>
            <a:ext cx="7772400" cy="3427413"/>
          </a:xfrm>
        </p:spPr>
        <p:txBody>
          <a:bodyPr/>
          <a:lstStyle/>
          <a:p>
            <a:pPr eaLnBrk="1" hangingPunct="1">
              <a:spcAft>
                <a:spcPct val="30000"/>
              </a:spcAft>
            </a:pPr>
            <a:r>
              <a:rPr lang="zh-CN" altLang="en-US" smtClean="0">
                <a:latin typeface="宋体" pitchFamily="2" charset="-122"/>
              </a:rPr>
              <a:t>功能：</a:t>
            </a:r>
          </a:p>
          <a:p>
            <a:pPr lvl="1" eaLnBrk="1" hangingPunct="1">
              <a:spcAft>
                <a:spcPct val="30000"/>
              </a:spcAft>
            </a:pPr>
            <a:r>
              <a:rPr lang="zh-CN" altLang="en-US" smtClean="0">
                <a:latin typeface="宋体" pitchFamily="2" charset="-122"/>
              </a:rPr>
              <a:t>从堆栈中弹出断点地址，返回原程序</a:t>
            </a:r>
          </a:p>
          <a:p>
            <a:pPr eaLnBrk="1" hangingPunct="1"/>
            <a:r>
              <a:rPr lang="zh-CN" altLang="en-US" smtClean="0">
                <a:latin typeface="宋体" pitchFamily="2" charset="-122"/>
              </a:rPr>
              <a:t>格式：</a:t>
            </a:r>
          </a:p>
          <a:p>
            <a:pPr eaLnBrk="1" hangingPunct="1">
              <a:spcBef>
                <a:spcPct val="40000"/>
              </a:spcBef>
              <a:spcAft>
                <a:spcPct val="40000"/>
              </a:spcAft>
              <a:buFont typeface="Wingdings" pitchFamily="2" charset="2"/>
              <a:buNone/>
            </a:pPr>
            <a:r>
              <a:rPr lang="zh-CN" altLang="en-US" sz="2400" smtClean="0">
                <a:latin typeface="宋体" pitchFamily="2" charset="-122"/>
              </a:rPr>
              <a:t>     </a:t>
            </a:r>
            <a:r>
              <a:rPr lang="en-US" altLang="zh-CN" smtClean="0">
                <a:latin typeface="宋体" pitchFamily="2" charset="-122"/>
              </a:rPr>
              <a:t>RET</a:t>
            </a:r>
          </a:p>
          <a:p>
            <a:pPr eaLnBrk="1" hangingPunct="1"/>
            <a:r>
              <a:rPr lang="en-US" altLang="zh-CN" smtClean="0">
                <a:latin typeface="宋体" pitchFamily="2" charset="-122"/>
              </a:rPr>
              <a:t>RET</a:t>
            </a:r>
            <a:r>
              <a:rPr lang="zh-CN" altLang="en-US" smtClean="0">
                <a:latin typeface="宋体" pitchFamily="2" charset="-122"/>
              </a:rPr>
              <a:t>指令一般位于子程序的最后。</a:t>
            </a: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0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0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30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30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30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42B49D-5ADD-4927-A5E4-C7BC33ECC574}" type="slidenum">
              <a:rPr lang="zh-CN" altLang="en-US" smtClean="0"/>
              <a:pPr>
                <a:defRPr/>
              </a:pPr>
              <a:t>197</a:t>
            </a:fld>
            <a:endParaRPr lang="en-US" altLang="zh-CN" smtClean="0"/>
          </a:p>
        </p:txBody>
      </p:sp>
      <p:sp>
        <p:nvSpPr>
          <p:cNvPr id="2324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四、中断指令</a:t>
            </a:r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2132013"/>
            <a:ext cx="5972175" cy="3602037"/>
          </a:xfrm>
        </p:spPr>
        <p:txBody>
          <a:bodyPr/>
          <a:lstStyle/>
          <a:p>
            <a:pPr eaLnBrk="1" hangingPunct="1">
              <a:spcAft>
                <a:spcPct val="20000"/>
              </a:spcAft>
            </a:pPr>
            <a:r>
              <a:rPr lang="zh-CN" altLang="en-US" smtClean="0"/>
              <a:t>中断</a:t>
            </a:r>
          </a:p>
          <a:p>
            <a:pPr eaLnBrk="1" hangingPunct="1">
              <a:spcAft>
                <a:spcPct val="20000"/>
              </a:spcAft>
            </a:pPr>
            <a:r>
              <a:rPr lang="zh-CN" altLang="en-US" smtClean="0"/>
              <a:t>中断源</a:t>
            </a:r>
          </a:p>
          <a:p>
            <a:pPr eaLnBrk="1" hangingPunct="1">
              <a:spcAft>
                <a:spcPct val="20000"/>
              </a:spcAft>
            </a:pPr>
            <a:r>
              <a:rPr lang="zh-CN" altLang="en-US" smtClean="0"/>
              <a:t>中断的类型</a:t>
            </a:r>
          </a:p>
          <a:p>
            <a:pPr eaLnBrk="1" hangingPunct="1">
              <a:spcAft>
                <a:spcPct val="20000"/>
              </a:spcAft>
            </a:pPr>
            <a:r>
              <a:rPr lang="zh-CN" altLang="en-US" smtClean="0"/>
              <a:t>中断指令</a:t>
            </a:r>
          </a:p>
          <a:p>
            <a:pPr lvl="1" eaLnBrk="1" hangingPunct="1">
              <a:spcAft>
                <a:spcPct val="20000"/>
              </a:spcAft>
            </a:pPr>
            <a:r>
              <a:rPr lang="zh-CN" altLang="en-US" smtClean="0"/>
              <a:t>引起</a:t>
            </a:r>
            <a:r>
              <a:rPr lang="en-US" altLang="zh-CN" smtClean="0"/>
              <a:t>CPU</a:t>
            </a:r>
            <a:r>
              <a:rPr lang="zh-CN" altLang="en-US" smtClean="0"/>
              <a:t>产生一次中断的指令</a:t>
            </a: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4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4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4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34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34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902178-B9E7-4429-8F8F-A9D7644FADE5}" type="slidenum">
              <a:rPr lang="zh-CN" altLang="en-US" smtClean="0"/>
              <a:pPr>
                <a:defRPr/>
              </a:pPr>
              <a:t>198</a:t>
            </a:fld>
            <a:endParaRPr lang="en-US" altLang="zh-CN" smtClean="0"/>
          </a:p>
        </p:txBody>
      </p:sp>
      <p:sp>
        <p:nvSpPr>
          <p:cNvPr id="2334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中断与过程调用：</a:t>
            </a:r>
          </a:p>
        </p:txBody>
      </p:sp>
      <p:sp>
        <p:nvSpPr>
          <p:cNvPr id="220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550" y="2051050"/>
            <a:ext cx="7772400" cy="41148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smtClean="0"/>
              <a:t>中断是随机事件或异常事件引起，调用则是事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mtClean="0"/>
              <a:t>   先已在程序中安排好 ；  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mtClean="0"/>
              <a:t>响应中断请求不仅要保护断点地址，还要保护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mtClean="0"/>
              <a:t>   FLAGS</a:t>
            </a:r>
            <a:r>
              <a:rPr lang="zh-CN" altLang="en-US" smtClean="0"/>
              <a:t>内容；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mtClean="0"/>
              <a:t>调用指令在指令中直接给出子程序入口地址，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mtClean="0"/>
              <a:t>   中断指令只给出中断向量码，入口地址则在向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mtClean="0"/>
              <a:t>   量码指向的内存单元中。</a:t>
            </a: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0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20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20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20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20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20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201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C595B8-85E2-4128-AE2E-82483EBFE6CA}" type="slidenum">
              <a:rPr lang="zh-CN" altLang="en-US" smtClean="0"/>
              <a:pPr>
                <a:defRPr/>
              </a:pPr>
              <a:t>199</a:t>
            </a:fld>
            <a:endParaRPr lang="en-US" altLang="zh-CN" smtClean="0"/>
          </a:p>
        </p:txBody>
      </p:sp>
      <p:sp>
        <p:nvSpPr>
          <p:cNvPr id="234499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701675"/>
            <a:ext cx="7793037" cy="974725"/>
          </a:xfrm>
        </p:spPr>
        <p:txBody>
          <a:bodyPr/>
          <a:lstStyle/>
          <a:p>
            <a:pPr eaLnBrk="1" hangingPunct="1"/>
            <a:r>
              <a:rPr lang="zh-CN" altLang="en-US" sz="4000" b="1" smtClean="0"/>
              <a:t>1. </a:t>
            </a:r>
            <a:r>
              <a:rPr lang="zh-CN" altLang="en-US" smtClean="0"/>
              <a:t>中断指令</a:t>
            </a:r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2988" y="2060575"/>
            <a:ext cx="3605212" cy="2520950"/>
          </a:xfrm>
        </p:spPr>
        <p:txBody>
          <a:bodyPr/>
          <a:lstStyle/>
          <a:p>
            <a:pPr eaLnBrk="1" hangingPunct="1"/>
            <a:r>
              <a:rPr lang="zh-CN" altLang="en-US" smtClean="0"/>
              <a:t>格式：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mtClean="0"/>
              <a:t>     </a:t>
            </a:r>
            <a:r>
              <a:rPr lang="en-US" altLang="zh-CN" smtClean="0"/>
              <a:t>INT  n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mtClean="0"/>
              <a:t>说明：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mtClean="0"/>
              <a:t>    n</a:t>
            </a:r>
            <a:r>
              <a:rPr lang="en-US" altLang="zh-CN" smtClean="0">
                <a:cs typeface="Arial" charset="0"/>
              </a:rPr>
              <a:t>х4</a:t>
            </a:r>
            <a:endParaRPr lang="en-US" altLang="zh-CN" smtClean="0">
              <a:solidFill>
                <a:srgbClr val="FF0000"/>
              </a:solidFill>
            </a:endParaRPr>
          </a:p>
        </p:txBody>
      </p:sp>
      <p:sp>
        <p:nvSpPr>
          <p:cNvPr id="131078" name="Rectangle 6"/>
          <p:cNvSpPr>
            <a:spLocks noChangeArrowheads="1"/>
          </p:cNvSpPr>
          <p:nvPr/>
        </p:nvSpPr>
        <p:spPr bwMode="auto">
          <a:xfrm>
            <a:off x="6719888" y="2708275"/>
            <a:ext cx="1601787" cy="3816350"/>
          </a:xfrm>
          <a:prstGeom prst="rect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1079" name="Line 7"/>
          <p:cNvSpPr>
            <a:spLocks noChangeShapeType="1"/>
          </p:cNvSpPr>
          <p:nvPr/>
        </p:nvSpPr>
        <p:spPr bwMode="auto">
          <a:xfrm>
            <a:off x="6719888" y="3622675"/>
            <a:ext cx="16002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1080" name="Line 8"/>
          <p:cNvSpPr>
            <a:spLocks noChangeShapeType="1"/>
          </p:cNvSpPr>
          <p:nvPr/>
        </p:nvSpPr>
        <p:spPr bwMode="auto">
          <a:xfrm>
            <a:off x="6719888" y="4003675"/>
            <a:ext cx="16002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1081" name="Line 9"/>
          <p:cNvSpPr>
            <a:spLocks noChangeShapeType="1"/>
          </p:cNvSpPr>
          <p:nvPr/>
        </p:nvSpPr>
        <p:spPr bwMode="auto">
          <a:xfrm>
            <a:off x="6719888" y="4384675"/>
            <a:ext cx="16002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1082" name="Line 10"/>
          <p:cNvSpPr>
            <a:spLocks noChangeShapeType="1"/>
          </p:cNvSpPr>
          <p:nvPr/>
        </p:nvSpPr>
        <p:spPr bwMode="auto">
          <a:xfrm>
            <a:off x="6721475" y="3241675"/>
            <a:ext cx="16002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1083" name="Line 11"/>
          <p:cNvSpPr>
            <a:spLocks noChangeShapeType="1"/>
          </p:cNvSpPr>
          <p:nvPr/>
        </p:nvSpPr>
        <p:spPr bwMode="auto">
          <a:xfrm>
            <a:off x="6721475" y="4765675"/>
            <a:ext cx="16002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1084" name="AutoShape 12"/>
          <p:cNvSpPr>
            <a:spLocks noChangeArrowheads="1"/>
          </p:cNvSpPr>
          <p:nvPr/>
        </p:nvSpPr>
        <p:spPr bwMode="auto">
          <a:xfrm>
            <a:off x="3059113" y="1844675"/>
            <a:ext cx="1655762" cy="863600"/>
          </a:xfrm>
          <a:prstGeom prst="wedgeRoundRectCallout">
            <a:avLst>
              <a:gd name="adj1" fmla="val -62079"/>
              <a:gd name="adj2" fmla="val 60662"/>
              <a:gd name="adj3" fmla="val 16667"/>
            </a:avLst>
          </a:prstGeom>
          <a:solidFill>
            <a:srgbClr val="FF6600"/>
          </a:solidFill>
          <a:ln w="25400" cap="sq">
            <a:solidFill>
              <a:srgbClr val="FF6600"/>
            </a:solidFill>
            <a:miter lim="800000"/>
            <a:headEnd type="none" w="sm" len="sm"/>
            <a:tailEnd type="none" w="lg" len="lg"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zh-CN" altLang="en-US" sz="2000" b="1">
                <a:solidFill>
                  <a:schemeClr val="bg1"/>
                </a:solidFill>
              </a:rPr>
              <a:t>中断类型码</a:t>
            </a:r>
          </a:p>
          <a:p>
            <a:pPr>
              <a:spcBef>
                <a:spcPct val="20000"/>
              </a:spcBef>
            </a:pPr>
            <a:r>
              <a:rPr lang="en-US" altLang="zh-CN" sz="2000" b="1">
                <a:solidFill>
                  <a:schemeClr val="bg1"/>
                </a:solidFill>
              </a:rPr>
              <a:t>n=0 </a:t>
            </a:r>
            <a:r>
              <a:rPr lang="en-US" altLang="zh-CN" sz="2000" b="1">
                <a:solidFill>
                  <a:schemeClr val="bg1"/>
                </a:solidFill>
                <a:cs typeface="Arial" charset="0"/>
              </a:rPr>
              <a:t>〜</a:t>
            </a:r>
            <a:r>
              <a:rPr lang="en-US" altLang="zh-CN" sz="2000" b="1">
                <a:solidFill>
                  <a:schemeClr val="bg1"/>
                </a:solidFill>
              </a:rPr>
              <a:t> 255</a:t>
            </a:r>
            <a:endParaRPr lang="zh-CN" altLang="en-US" sz="2000" b="1">
              <a:solidFill>
                <a:schemeClr val="bg1"/>
              </a:solidFill>
            </a:endParaRPr>
          </a:p>
        </p:txBody>
      </p:sp>
      <p:sp>
        <p:nvSpPr>
          <p:cNvPr id="131085" name="Text Box 13"/>
          <p:cNvSpPr txBox="1">
            <a:spLocks noChangeArrowheads="1"/>
          </p:cNvSpPr>
          <p:nvPr/>
        </p:nvSpPr>
        <p:spPr bwMode="auto">
          <a:xfrm>
            <a:off x="5037138" y="3052763"/>
            <a:ext cx="1136650" cy="519112"/>
          </a:xfrm>
          <a:prstGeom prst="rect">
            <a:avLst/>
          </a:prstGeom>
          <a:noFill/>
          <a:ln w="25400" cap="sq">
            <a:noFill/>
            <a:miter lim="800000"/>
            <a:headEnd type="none" w="sm" len="sm"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/>
              <a:t>n </a:t>
            </a:r>
            <a:r>
              <a:rPr lang="en-US" altLang="zh-CN" b="1">
                <a:cs typeface="Arial" charset="0"/>
              </a:rPr>
              <a:t>х4</a:t>
            </a:r>
            <a:r>
              <a:rPr lang="en-US" altLang="zh-CN" sz="2800" b="1">
                <a:cs typeface="Arial" charset="0"/>
              </a:rPr>
              <a:t> </a:t>
            </a:r>
          </a:p>
        </p:txBody>
      </p:sp>
      <p:sp>
        <p:nvSpPr>
          <p:cNvPr id="131086" name="Line 14"/>
          <p:cNvSpPr>
            <a:spLocks noChangeShapeType="1"/>
          </p:cNvSpPr>
          <p:nvPr/>
        </p:nvSpPr>
        <p:spPr bwMode="auto">
          <a:xfrm flipV="1">
            <a:off x="5957888" y="3355975"/>
            <a:ext cx="64770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1087" name="Text Box 15"/>
          <p:cNvSpPr txBox="1">
            <a:spLocks noChangeArrowheads="1"/>
          </p:cNvSpPr>
          <p:nvPr/>
        </p:nvSpPr>
        <p:spPr bwMode="auto">
          <a:xfrm>
            <a:off x="7116763" y="3227388"/>
            <a:ext cx="1066800" cy="396875"/>
          </a:xfrm>
          <a:prstGeom prst="rect">
            <a:avLst/>
          </a:prstGeom>
          <a:noFill/>
          <a:ln w="25400" cap="sq">
            <a:noFill/>
            <a:miter lim="800000"/>
            <a:headEnd type="none" w="sm" len="sm"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chemeClr val="bg1"/>
                </a:solidFill>
              </a:rPr>
              <a:t>XXH</a:t>
            </a:r>
          </a:p>
        </p:txBody>
      </p:sp>
      <p:sp>
        <p:nvSpPr>
          <p:cNvPr id="131088" name="Text Box 16"/>
          <p:cNvSpPr txBox="1">
            <a:spLocks noChangeArrowheads="1"/>
          </p:cNvSpPr>
          <p:nvPr/>
        </p:nvSpPr>
        <p:spPr bwMode="auto">
          <a:xfrm>
            <a:off x="7116763" y="3608388"/>
            <a:ext cx="1066800" cy="396875"/>
          </a:xfrm>
          <a:prstGeom prst="rect">
            <a:avLst/>
          </a:prstGeom>
          <a:noFill/>
          <a:ln w="25400" cap="sq">
            <a:noFill/>
            <a:miter lim="800000"/>
            <a:headEnd type="none" w="sm" len="sm"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chemeClr val="bg1"/>
                </a:solidFill>
              </a:rPr>
              <a:t>XXH</a:t>
            </a:r>
          </a:p>
        </p:txBody>
      </p:sp>
      <p:sp>
        <p:nvSpPr>
          <p:cNvPr id="131089" name="Text Box 17"/>
          <p:cNvSpPr txBox="1">
            <a:spLocks noChangeArrowheads="1"/>
          </p:cNvSpPr>
          <p:nvPr/>
        </p:nvSpPr>
        <p:spPr bwMode="auto">
          <a:xfrm>
            <a:off x="7116763" y="3989388"/>
            <a:ext cx="1066800" cy="396875"/>
          </a:xfrm>
          <a:prstGeom prst="rect">
            <a:avLst/>
          </a:prstGeom>
          <a:noFill/>
          <a:ln w="25400" cap="sq">
            <a:noFill/>
            <a:miter lim="800000"/>
            <a:headEnd type="none" w="sm" len="sm"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chemeClr val="bg1"/>
                </a:solidFill>
              </a:rPr>
              <a:t>XXH</a:t>
            </a:r>
          </a:p>
        </p:txBody>
      </p:sp>
      <p:sp>
        <p:nvSpPr>
          <p:cNvPr id="131090" name="Text Box 18"/>
          <p:cNvSpPr txBox="1">
            <a:spLocks noChangeArrowheads="1"/>
          </p:cNvSpPr>
          <p:nvPr/>
        </p:nvSpPr>
        <p:spPr bwMode="auto">
          <a:xfrm>
            <a:off x="7116763" y="4370388"/>
            <a:ext cx="1066800" cy="396875"/>
          </a:xfrm>
          <a:prstGeom prst="rect">
            <a:avLst/>
          </a:prstGeom>
          <a:noFill/>
          <a:ln w="25400" cap="sq">
            <a:noFill/>
            <a:miter lim="800000"/>
            <a:headEnd type="none" w="sm" len="sm"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chemeClr val="bg1"/>
                </a:solidFill>
              </a:rPr>
              <a:t>XXH</a:t>
            </a:r>
          </a:p>
        </p:txBody>
      </p:sp>
      <p:sp>
        <p:nvSpPr>
          <p:cNvPr id="131091" name="AutoShape 19"/>
          <p:cNvSpPr>
            <a:spLocks/>
          </p:cNvSpPr>
          <p:nvPr/>
        </p:nvSpPr>
        <p:spPr bwMode="auto">
          <a:xfrm>
            <a:off x="6840538" y="3389313"/>
            <a:ext cx="168275" cy="523875"/>
          </a:xfrm>
          <a:prstGeom prst="leftBrace">
            <a:avLst>
              <a:gd name="adj1" fmla="val 25943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1092" name="AutoShape 20"/>
          <p:cNvSpPr>
            <a:spLocks/>
          </p:cNvSpPr>
          <p:nvPr/>
        </p:nvSpPr>
        <p:spPr bwMode="auto">
          <a:xfrm>
            <a:off x="6840538" y="4152900"/>
            <a:ext cx="168275" cy="493713"/>
          </a:xfrm>
          <a:prstGeom prst="leftBrace">
            <a:avLst>
              <a:gd name="adj1" fmla="val 24450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1095" name="Text Box 23"/>
          <p:cNvSpPr txBox="1">
            <a:spLocks noChangeArrowheads="1"/>
          </p:cNvSpPr>
          <p:nvPr/>
        </p:nvSpPr>
        <p:spPr bwMode="auto">
          <a:xfrm>
            <a:off x="4284663" y="4471988"/>
            <a:ext cx="1871662" cy="396875"/>
          </a:xfrm>
          <a:prstGeom prst="rect">
            <a:avLst/>
          </a:prstGeom>
          <a:noFill/>
          <a:ln w="25400" cap="sq">
            <a:noFill/>
            <a:miter lim="800000"/>
            <a:headEnd type="none" w="sm" len="sm"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/>
              <a:t>入口的段地址</a:t>
            </a:r>
            <a:endParaRPr lang="en-US" altLang="zh-CN" sz="2000" b="1"/>
          </a:p>
        </p:txBody>
      </p:sp>
      <p:sp>
        <p:nvSpPr>
          <p:cNvPr id="131096" name="Text Box 24"/>
          <p:cNvSpPr txBox="1">
            <a:spLocks noChangeArrowheads="1"/>
          </p:cNvSpPr>
          <p:nvPr/>
        </p:nvSpPr>
        <p:spPr bwMode="auto">
          <a:xfrm>
            <a:off x="3851275" y="3752850"/>
            <a:ext cx="2047875" cy="396875"/>
          </a:xfrm>
          <a:prstGeom prst="rect">
            <a:avLst/>
          </a:prstGeom>
          <a:noFill/>
          <a:ln w="25400" cap="sq">
            <a:noFill/>
            <a:miter lim="800000"/>
            <a:headEnd type="none" w="sm" len="sm"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/>
              <a:t>入口的偏移地址</a:t>
            </a:r>
            <a:endParaRPr lang="en-US" altLang="zh-CN" sz="2000" b="1"/>
          </a:p>
        </p:txBody>
      </p:sp>
      <p:sp>
        <p:nvSpPr>
          <p:cNvPr id="131098" name="Line 26"/>
          <p:cNvSpPr>
            <a:spLocks noChangeShapeType="1"/>
          </p:cNvSpPr>
          <p:nvPr/>
        </p:nvSpPr>
        <p:spPr bwMode="auto">
          <a:xfrm flipH="1">
            <a:off x="6011863" y="4364038"/>
            <a:ext cx="738187" cy="288925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oval" w="med" len="med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1099" name="Line 27"/>
          <p:cNvSpPr>
            <a:spLocks noChangeShapeType="1"/>
          </p:cNvSpPr>
          <p:nvPr/>
        </p:nvSpPr>
        <p:spPr bwMode="auto">
          <a:xfrm flipH="1">
            <a:off x="5795963" y="3571875"/>
            <a:ext cx="938212" cy="36195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oval" w="med" len="med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1100" name="Text Box 28"/>
          <p:cNvSpPr txBox="1">
            <a:spLocks noChangeArrowheads="1"/>
          </p:cNvSpPr>
          <p:nvPr/>
        </p:nvSpPr>
        <p:spPr bwMode="auto">
          <a:xfrm>
            <a:off x="468313" y="4941888"/>
            <a:ext cx="3671887" cy="822325"/>
          </a:xfrm>
          <a:prstGeom prst="rect">
            <a:avLst/>
          </a:prstGeom>
          <a:noFill/>
          <a:ln w="25400" cap="sq">
            <a:noFill/>
            <a:miter lim="800000"/>
            <a:headEnd type="none" w="sm" len="sm"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/>
              <a:t>存放中断服务子程序入口地址的单元的偏移地址</a:t>
            </a:r>
          </a:p>
        </p:txBody>
      </p:sp>
      <p:sp>
        <p:nvSpPr>
          <p:cNvPr id="131101" name="Line 29"/>
          <p:cNvSpPr>
            <a:spLocks noChangeShapeType="1"/>
          </p:cNvSpPr>
          <p:nvPr/>
        </p:nvSpPr>
        <p:spPr bwMode="auto">
          <a:xfrm>
            <a:off x="1908175" y="4365625"/>
            <a:ext cx="0" cy="576263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1109" name="Line 37"/>
          <p:cNvSpPr>
            <a:spLocks noChangeShapeType="1"/>
          </p:cNvSpPr>
          <p:nvPr/>
        </p:nvSpPr>
        <p:spPr bwMode="auto">
          <a:xfrm>
            <a:off x="6721475" y="5445125"/>
            <a:ext cx="16002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1110" name="Line 38"/>
          <p:cNvSpPr>
            <a:spLocks noChangeShapeType="1"/>
          </p:cNvSpPr>
          <p:nvPr/>
        </p:nvSpPr>
        <p:spPr bwMode="auto">
          <a:xfrm>
            <a:off x="6721475" y="5876925"/>
            <a:ext cx="16002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1113" name="AutoShape 41"/>
          <p:cNvSpPr>
            <a:spLocks/>
          </p:cNvSpPr>
          <p:nvPr/>
        </p:nvSpPr>
        <p:spPr bwMode="auto">
          <a:xfrm rot="10800000">
            <a:off x="8405813" y="5229225"/>
            <a:ext cx="144462" cy="1079500"/>
          </a:xfrm>
          <a:prstGeom prst="leftBrace">
            <a:avLst>
              <a:gd name="adj1" fmla="val 62271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1114" name="AutoShape 42"/>
          <p:cNvSpPr>
            <a:spLocks/>
          </p:cNvSpPr>
          <p:nvPr/>
        </p:nvSpPr>
        <p:spPr bwMode="auto">
          <a:xfrm rot="10800000">
            <a:off x="8405813" y="3067050"/>
            <a:ext cx="144462" cy="1873250"/>
          </a:xfrm>
          <a:prstGeom prst="leftBrace">
            <a:avLst>
              <a:gd name="adj1" fmla="val 108059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1115" name="Text Box 43"/>
          <p:cNvSpPr txBox="1">
            <a:spLocks noChangeArrowheads="1"/>
          </p:cNvSpPr>
          <p:nvPr/>
        </p:nvSpPr>
        <p:spPr bwMode="auto">
          <a:xfrm>
            <a:off x="8550275" y="5464175"/>
            <a:ext cx="457200" cy="915988"/>
          </a:xfrm>
          <a:prstGeom prst="rect">
            <a:avLst/>
          </a:prstGeom>
          <a:noFill/>
          <a:ln w="25400" cap="sq">
            <a:noFill/>
            <a:miter lim="800000"/>
            <a:headEnd type="none" w="sm" len="sm"/>
            <a:tailEnd type="none" w="lg" len="lg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b="1"/>
              <a:t>代码段</a:t>
            </a:r>
          </a:p>
        </p:txBody>
      </p:sp>
      <p:sp>
        <p:nvSpPr>
          <p:cNvPr id="131116" name="Text Box 44"/>
          <p:cNvSpPr txBox="1">
            <a:spLocks noChangeArrowheads="1"/>
          </p:cNvSpPr>
          <p:nvPr/>
        </p:nvSpPr>
        <p:spPr bwMode="auto">
          <a:xfrm>
            <a:off x="8578850" y="3521075"/>
            <a:ext cx="457200" cy="915988"/>
          </a:xfrm>
          <a:prstGeom prst="rect">
            <a:avLst/>
          </a:prstGeom>
          <a:noFill/>
          <a:ln w="25400" cap="sq">
            <a:noFill/>
            <a:miter lim="800000"/>
            <a:headEnd type="none" w="sm" len="sm"/>
            <a:tailEnd type="none" w="lg" len="lg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b="1"/>
              <a:t>数据段</a:t>
            </a:r>
          </a:p>
        </p:txBody>
      </p:sp>
      <p:sp>
        <p:nvSpPr>
          <p:cNvPr id="131117" name="Text Box 45"/>
          <p:cNvSpPr txBox="1">
            <a:spLocks noChangeArrowheads="1"/>
          </p:cNvSpPr>
          <p:nvPr/>
        </p:nvSpPr>
        <p:spPr bwMode="auto">
          <a:xfrm>
            <a:off x="7224713" y="4843463"/>
            <a:ext cx="533400" cy="457200"/>
          </a:xfrm>
          <a:prstGeom prst="rect">
            <a:avLst/>
          </a:prstGeom>
          <a:noFill/>
          <a:ln w="25400" cap="sq">
            <a:noFill/>
            <a:miter lim="800000"/>
            <a:headEnd type="none" w="sm" len="sm"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bg1"/>
                </a:solidFill>
                <a:cs typeface="Times New Roman" pitchFamily="18" charset="0"/>
              </a:rPr>
              <a:t>┇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131119" name="Text Box 47"/>
          <p:cNvSpPr txBox="1">
            <a:spLocks noChangeArrowheads="1"/>
          </p:cNvSpPr>
          <p:nvPr/>
        </p:nvSpPr>
        <p:spPr bwMode="auto">
          <a:xfrm>
            <a:off x="395288" y="5851525"/>
            <a:ext cx="4392612" cy="457200"/>
          </a:xfrm>
          <a:prstGeom prst="rect">
            <a:avLst/>
          </a:prstGeom>
          <a:noFill/>
          <a:ln w="25400" cap="sq">
            <a:noFill/>
            <a:miter lim="800000"/>
            <a:headEnd type="none" w="sm" len="sm"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/>
              <a:t>该单元在数据段，段地址</a:t>
            </a:r>
            <a:r>
              <a:rPr lang="en-US" altLang="zh-CN" b="1"/>
              <a:t>=DS</a:t>
            </a:r>
          </a:p>
        </p:txBody>
      </p:sp>
      <p:sp>
        <p:nvSpPr>
          <p:cNvPr id="131120" name="Text Box 48"/>
          <p:cNvSpPr txBox="1">
            <a:spLocks noChangeArrowheads="1"/>
          </p:cNvSpPr>
          <p:nvPr/>
        </p:nvSpPr>
        <p:spPr bwMode="auto">
          <a:xfrm>
            <a:off x="7253288" y="5995988"/>
            <a:ext cx="533400" cy="457200"/>
          </a:xfrm>
          <a:prstGeom prst="rect">
            <a:avLst/>
          </a:prstGeom>
          <a:noFill/>
          <a:ln w="25400" cap="sq">
            <a:noFill/>
            <a:miter lim="800000"/>
            <a:headEnd type="none" w="sm" len="sm"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bg1"/>
                </a:solidFill>
                <a:cs typeface="Times New Roman" pitchFamily="18" charset="0"/>
              </a:rPr>
              <a:t>┇</a:t>
            </a:r>
            <a:endParaRPr lang="en-US" altLang="zh-CN" b="1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1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1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10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10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1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1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31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31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31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310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31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10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310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310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310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310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310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310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310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310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310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310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310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310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310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310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310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310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310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31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31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31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31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31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131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31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31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131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131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131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131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31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31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131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131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1310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1310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500"/>
                            </p:stCondLst>
                            <p:childTnLst>
                              <p:par>
                                <p:cTn id="122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4" dur="500"/>
                                        <p:tgtEl>
                                          <p:spTgt spid="131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9" dur="500"/>
                                        <p:tgtEl>
                                          <p:spTgt spid="131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500"/>
                            </p:stCondLst>
                            <p:childTnLst>
                              <p:par>
                                <p:cTn id="131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3" dur="500"/>
                                        <p:tgtEl>
                                          <p:spTgt spid="131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000"/>
                            </p:stCondLst>
                            <p:childTnLst>
                              <p:par>
                                <p:cTn id="1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131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42" dur="500"/>
                                        <p:tgtEl>
                                          <p:spTgt spid="131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500"/>
                            </p:stCondLst>
                            <p:childTnLst>
                              <p:par>
                                <p:cTn id="144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46" dur="500"/>
                                        <p:tgtEl>
                                          <p:spTgt spid="131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1000"/>
                            </p:stCondLst>
                            <p:childTnLst>
                              <p:par>
                                <p:cTn id="1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131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078" grpId="0" animBg="1"/>
      <p:bldP spid="131079" grpId="0" animBg="1"/>
      <p:bldP spid="131080" grpId="0" animBg="1"/>
      <p:bldP spid="131081" grpId="0" animBg="1"/>
      <p:bldP spid="131082" grpId="0" animBg="1"/>
      <p:bldP spid="131083" grpId="0" animBg="1"/>
      <p:bldP spid="131084" grpId="0" animBg="1"/>
      <p:bldP spid="131085" grpId="0"/>
      <p:bldP spid="131086" grpId="0" animBg="1"/>
      <p:bldP spid="131087" grpId="0"/>
      <p:bldP spid="131088" grpId="0"/>
      <p:bldP spid="131089" grpId="0"/>
      <p:bldP spid="131090" grpId="0"/>
      <p:bldP spid="131091" grpId="0" animBg="1"/>
      <p:bldP spid="131092" grpId="0" animBg="1"/>
      <p:bldP spid="131095" grpId="0"/>
      <p:bldP spid="131096" grpId="0"/>
      <p:bldP spid="131098" grpId="0" animBg="1"/>
      <p:bldP spid="131099" grpId="0" animBg="1"/>
      <p:bldP spid="131100" grpId="0"/>
      <p:bldP spid="131101" grpId="0" animBg="1"/>
      <p:bldP spid="131109" grpId="0" animBg="1"/>
      <p:bldP spid="131110" grpId="0" animBg="1"/>
      <p:bldP spid="131113" grpId="0" animBg="1"/>
      <p:bldP spid="131114" grpId="0" animBg="1"/>
      <p:bldP spid="131115" grpId="0"/>
      <p:bldP spid="131116" grpId="0"/>
      <p:bldP spid="131117" grpId="0"/>
      <p:bldP spid="131119" grpId="0"/>
      <p:bldP spid="13112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E9AA98-10FA-4DBB-94C0-E063BC874C0A}" type="slidenum">
              <a:rPr lang="zh-CN" altLang="en-US" smtClean="0"/>
              <a:pPr>
                <a:defRPr/>
              </a:pPr>
              <a:t>2</a:t>
            </a:fld>
            <a:endParaRPr lang="en-US" altLang="zh-CN" smtClean="0"/>
          </a:p>
        </p:txBody>
      </p:sp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隶书" pitchFamily="49" charset="-122"/>
              </a:rPr>
              <a:t>主要内容：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2438400"/>
          </a:xfrm>
        </p:spPr>
        <p:txBody>
          <a:bodyPr/>
          <a:lstStyle/>
          <a:p>
            <a:pPr eaLnBrk="1" hangingPunct="1"/>
            <a:r>
              <a:rPr lang="zh-CN" altLang="en-US" smtClean="0">
                <a:latin typeface="宋体" pitchFamily="2" charset="-122"/>
              </a:rPr>
              <a:t>指令系统的一般概念</a:t>
            </a:r>
          </a:p>
          <a:p>
            <a:pPr eaLnBrk="1" hangingPunct="1"/>
            <a:r>
              <a:rPr lang="zh-CN" altLang="en-US" smtClean="0">
                <a:latin typeface="宋体" pitchFamily="2" charset="-122"/>
              </a:rPr>
              <a:t>对操作数的寻址方式</a:t>
            </a:r>
          </a:p>
          <a:p>
            <a:pPr eaLnBrk="1" hangingPunct="1"/>
            <a:r>
              <a:rPr lang="zh-CN" altLang="en-US" smtClean="0">
                <a:latin typeface="宋体" pitchFamily="2" charset="-122"/>
              </a:rPr>
              <a:t>六大类指令的操作原理：</a:t>
            </a:r>
          </a:p>
          <a:p>
            <a:pPr eaLnBrk="1" hangingPunct="1"/>
            <a:endParaRPr lang="zh-CN" altLang="en-US" smtClean="0"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2743200" y="3962400"/>
            <a:ext cx="3581400" cy="18018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操作码的含义</a:t>
            </a:r>
          </a:p>
          <a:p>
            <a:pPr>
              <a:spcBef>
                <a:spcPct val="50000"/>
              </a:spcBef>
            </a:pPr>
            <a:r>
              <a:rPr lang="zh-CN" altLang="en-US" sz="2800" b="1"/>
              <a:t>指令对操作数的要求</a:t>
            </a:r>
          </a:p>
          <a:p>
            <a:pPr>
              <a:spcBef>
                <a:spcPct val="50000"/>
              </a:spcBef>
            </a:pPr>
            <a:r>
              <a:rPr lang="zh-CN" altLang="en-US" sz="2800" b="1"/>
              <a:t>指令执行的结果</a:t>
            </a:r>
          </a:p>
        </p:txBody>
      </p:sp>
      <p:sp>
        <p:nvSpPr>
          <p:cNvPr id="18437" name="AutoShape 5"/>
          <p:cNvSpPr>
            <a:spLocks/>
          </p:cNvSpPr>
          <p:nvPr/>
        </p:nvSpPr>
        <p:spPr bwMode="auto">
          <a:xfrm>
            <a:off x="2514600" y="4221163"/>
            <a:ext cx="185738" cy="1422400"/>
          </a:xfrm>
          <a:prstGeom prst="leftBrace">
            <a:avLst>
              <a:gd name="adj1" fmla="val 63817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050" name="Object 6"/>
          <p:cNvGraphicFramePr>
            <a:graphicFrameLocks noChangeAspect="1"/>
          </p:cNvGraphicFramePr>
          <p:nvPr/>
        </p:nvGraphicFramePr>
        <p:xfrm>
          <a:off x="7164388" y="381000"/>
          <a:ext cx="1370012" cy="1031875"/>
        </p:xfrm>
        <a:graphic>
          <a:graphicData uri="http://schemas.openxmlformats.org/presentationml/2006/ole">
            <p:oleObj spid="_x0000_s2050" name="剪辑" r:id="rId4" imgW="4602960" imgH="3652200" progId="">
              <p:embed/>
            </p:oleObj>
          </a:graphicData>
        </a:graphic>
      </p:graphicFrame>
      <p:sp>
        <p:nvSpPr>
          <p:cNvPr id="8" name="线形标注 1 7"/>
          <p:cNvSpPr>
            <a:spLocks/>
          </p:cNvSpPr>
          <p:nvPr/>
        </p:nvSpPr>
        <p:spPr bwMode="auto">
          <a:xfrm>
            <a:off x="5724525" y="1412875"/>
            <a:ext cx="3240088" cy="3024188"/>
          </a:xfrm>
          <a:prstGeom prst="borderCallout1">
            <a:avLst>
              <a:gd name="adj1" fmla="val 18750"/>
              <a:gd name="adj2" fmla="val -8333"/>
              <a:gd name="adj3" fmla="val 64986"/>
              <a:gd name="adj4" fmla="val -104625"/>
            </a:avLst>
          </a:prstGeom>
          <a:solidFill>
            <a:srgbClr val="0070C0"/>
          </a:solidFill>
          <a:ln w="38100" cap="sq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r>
              <a:rPr lang="zh-CN" altLang="en-US" sz="3200" b="1">
                <a:solidFill>
                  <a:schemeClr val="bg1"/>
                </a:solidFill>
              </a:rPr>
              <a:t>数据传送类</a:t>
            </a:r>
            <a:endParaRPr lang="en-US" altLang="zh-CN" sz="3200" b="1">
              <a:solidFill>
                <a:schemeClr val="bg1"/>
              </a:solidFill>
            </a:endParaRPr>
          </a:p>
          <a:p>
            <a:r>
              <a:rPr lang="zh-CN" altLang="en-US" sz="3200" b="1">
                <a:solidFill>
                  <a:schemeClr val="bg1"/>
                </a:solidFill>
              </a:rPr>
              <a:t>算数运算类</a:t>
            </a:r>
            <a:endParaRPr lang="en-US" altLang="zh-CN" sz="3200" b="1">
              <a:solidFill>
                <a:schemeClr val="bg1"/>
              </a:solidFill>
            </a:endParaRPr>
          </a:p>
          <a:p>
            <a:r>
              <a:rPr lang="zh-CN" altLang="en-US" sz="3200" b="1">
                <a:solidFill>
                  <a:schemeClr val="bg1"/>
                </a:solidFill>
              </a:rPr>
              <a:t>逻辑运算和移位</a:t>
            </a:r>
            <a:endParaRPr lang="en-US" altLang="zh-CN" sz="3200" b="1">
              <a:solidFill>
                <a:schemeClr val="bg1"/>
              </a:solidFill>
            </a:endParaRPr>
          </a:p>
          <a:p>
            <a:r>
              <a:rPr lang="zh-CN" altLang="en-US" sz="3200" b="1">
                <a:solidFill>
                  <a:schemeClr val="bg1"/>
                </a:solidFill>
              </a:rPr>
              <a:t>串操作</a:t>
            </a:r>
            <a:endParaRPr lang="en-US" altLang="zh-CN" sz="3200" b="1">
              <a:solidFill>
                <a:schemeClr val="bg1"/>
              </a:solidFill>
            </a:endParaRPr>
          </a:p>
          <a:p>
            <a:r>
              <a:rPr lang="zh-CN" altLang="en-US" sz="3200" b="1">
                <a:solidFill>
                  <a:schemeClr val="bg1"/>
                </a:solidFill>
              </a:rPr>
              <a:t>控制转移类</a:t>
            </a:r>
            <a:endParaRPr lang="en-US" altLang="zh-CN" sz="3200" b="1">
              <a:solidFill>
                <a:schemeClr val="bg1"/>
              </a:solidFill>
            </a:endParaRPr>
          </a:p>
          <a:p>
            <a:r>
              <a:rPr lang="zh-CN" altLang="en-US" sz="3200" b="1">
                <a:solidFill>
                  <a:schemeClr val="bg1"/>
                </a:solidFill>
              </a:rPr>
              <a:t>处理器控制</a:t>
            </a: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0" dur="5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8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84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84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build="p"/>
      <p:bldP spid="18437" grpId="0" animBg="1"/>
      <p:bldP spid="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114783-1C84-41B2-BE3E-F444E8123584}" type="slidenum">
              <a:rPr lang="zh-CN" altLang="en-US" smtClean="0"/>
              <a:pPr>
                <a:defRPr/>
              </a:pPr>
              <a:t>20</a:t>
            </a:fld>
            <a:endParaRPr lang="en-US" altLang="zh-CN" smtClean="0"/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一、立即寻址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19050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smtClean="0"/>
              <a:t>指令中的源操作数是立即数，即源操作数是参加操作的数据本身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mtClean="0"/>
              <a:t>例：</a:t>
            </a:r>
            <a:r>
              <a:rPr lang="en-US" altLang="zh-CN" smtClean="0"/>
              <a:t>MOV  AX，1200H</a:t>
            </a:r>
          </a:p>
        </p:txBody>
      </p:sp>
      <p:graphicFrame>
        <p:nvGraphicFramePr>
          <p:cNvPr id="15362" name="Object 5"/>
          <p:cNvGraphicFramePr>
            <a:graphicFrameLocks noChangeAspect="1"/>
          </p:cNvGraphicFramePr>
          <p:nvPr/>
        </p:nvGraphicFramePr>
        <p:xfrm>
          <a:off x="7016750" y="381000"/>
          <a:ext cx="1441450" cy="1103313"/>
        </p:xfrm>
        <a:graphic>
          <a:graphicData uri="http://schemas.openxmlformats.org/presentationml/2006/ole">
            <p:oleObj spid="_x0000_s15362" name="剪辑" r:id="rId4" imgW="4602960" imgH="3652200" progId="">
              <p:embed/>
            </p:oleObj>
          </a:graphicData>
        </a:graphic>
      </p:graphicFrame>
      <p:sp>
        <p:nvSpPr>
          <p:cNvPr id="28678" name="Rectangle 6"/>
          <p:cNvSpPr>
            <a:spLocks noChangeArrowheads="1"/>
          </p:cNvSpPr>
          <p:nvPr/>
        </p:nvSpPr>
        <p:spPr bwMode="auto">
          <a:xfrm>
            <a:off x="6151563" y="3686175"/>
            <a:ext cx="1712912" cy="381000"/>
          </a:xfrm>
          <a:prstGeom prst="rect">
            <a:avLst/>
          </a:prstGeom>
          <a:solidFill>
            <a:srgbClr val="339966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79" name="Rectangle 7"/>
          <p:cNvSpPr>
            <a:spLocks noChangeArrowheads="1"/>
          </p:cNvSpPr>
          <p:nvPr/>
        </p:nvSpPr>
        <p:spPr bwMode="auto">
          <a:xfrm>
            <a:off x="6151563" y="4067175"/>
            <a:ext cx="1712912" cy="381000"/>
          </a:xfrm>
          <a:prstGeom prst="rect">
            <a:avLst/>
          </a:prstGeom>
          <a:solidFill>
            <a:srgbClr val="339966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80" name="Rectangle 8"/>
          <p:cNvSpPr>
            <a:spLocks noChangeArrowheads="1"/>
          </p:cNvSpPr>
          <p:nvPr/>
        </p:nvSpPr>
        <p:spPr bwMode="auto">
          <a:xfrm>
            <a:off x="6151563" y="4422775"/>
            <a:ext cx="1712912" cy="381000"/>
          </a:xfrm>
          <a:prstGeom prst="rect">
            <a:avLst/>
          </a:prstGeom>
          <a:solidFill>
            <a:srgbClr val="339966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81" name="Rectangle 9"/>
          <p:cNvSpPr>
            <a:spLocks noChangeArrowheads="1"/>
          </p:cNvSpPr>
          <p:nvPr/>
        </p:nvSpPr>
        <p:spPr bwMode="auto">
          <a:xfrm>
            <a:off x="6151563" y="5438775"/>
            <a:ext cx="1712912" cy="381000"/>
          </a:xfrm>
          <a:prstGeom prst="rect">
            <a:avLst/>
          </a:prstGeom>
          <a:solidFill>
            <a:srgbClr val="339966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82" name="Line 10"/>
          <p:cNvSpPr>
            <a:spLocks noChangeShapeType="1"/>
          </p:cNvSpPr>
          <p:nvPr/>
        </p:nvSpPr>
        <p:spPr bwMode="auto">
          <a:xfrm>
            <a:off x="6151563" y="3133725"/>
            <a:ext cx="0" cy="3306763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83" name="Line 11"/>
          <p:cNvSpPr>
            <a:spLocks noChangeShapeType="1"/>
          </p:cNvSpPr>
          <p:nvPr/>
        </p:nvSpPr>
        <p:spPr bwMode="auto">
          <a:xfrm>
            <a:off x="7862888" y="3152775"/>
            <a:ext cx="0" cy="3300413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84" name="Freeform 12"/>
          <p:cNvSpPr>
            <a:spLocks/>
          </p:cNvSpPr>
          <p:nvPr/>
        </p:nvSpPr>
        <p:spPr bwMode="auto">
          <a:xfrm>
            <a:off x="6148388" y="3051175"/>
            <a:ext cx="1685925" cy="377825"/>
          </a:xfrm>
          <a:custGeom>
            <a:avLst/>
            <a:gdLst>
              <a:gd name="T0" fmla="*/ 0 w 1062"/>
              <a:gd name="T1" fmla="*/ 2147483647 h 238"/>
              <a:gd name="T2" fmla="*/ 2147483647 w 1062"/>
              <a:gd name="T3" fmla="*/ 2147483647 h 238"/>
              <a:gd name="T4" fmla="*/ 2147483647 w 1062"/>
              <a:gd name="T5" fmla="*/ 0 h 238"/>
              <a:gd name="T6" fmla="*/ 2147483647 w 1062"/>
              <a:gd name="T7" fmla="*/ 2147483647 h 238"/>
              <a:gd name="T8" fmla="*/ 2147483647 w 1062"/>
              <a:gd name="T9" fmla="*/ 2147483647 h 238"/>
              <a:gd name="T10" fmla="*/ 2147483647 w 1062"/>
              <a:gd name="T11" fmla="*/ 2147483647 h 238"/>
              <a:gd name="T12" fmla="*/ 2147483647 w 1062"/>
              <a:gd name="T13" fmla="*/ 2147483647 h 238"/>
              <a:gd name="T14" fmla="*/ 2147483647 w 1062"/>
              <a:gd name="T15" fmla="*/ 2147483647 h 238"/>
              <a:gd name="T16" fmla="*/ 2147483647 w 1062"/>
              <a:gd name="T17" fmla="*/ 2147483647 h 23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062"/>
              <a:gd name="T28" fmla="*/ 0 h 238"/>
              <a:gd name="T29" fmla="*/ 1062 w 1062"/>
              <a:gd name="T30" fmla="*/ 238 h 238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062" h="238">
                <a:moveTo>
                  <a:pt x="0" y="74"/>
                </a:moveTo>
                <a:cubicBezTo>
                  <a:pt x="11" y="63"/>
                  <a:pt x="54" y="24"/>
                  <a:pt x="65" y="18"/>
                </a:cubicBezTo>
                <a:cubicBezTo>
                  <a:pt x="82" y="9"/>
                  <a:pt x="120" y="0"/>
                  <a:pt x="120" y="0"/>
                </a:cubicBezTo>
                <a:cubicBezTo>
                  <a:pt x="178" y="14"/>
                  <a:pt x="236" y="21"/>
                  <a:pt x="296" y="28"/>
                </a:cubicBezTo>
                <a:cubicBezTo>
                  <a:pt x="389" y="64"/>
                  <a:pt x="459" y="133"/>
                  <a:pt x="545" y="175"/>
                </a:cubicBezTo>
                <a:cubicBezTo>
                  <a:pt x="572" y="202"/>
                  <a:pt x="606" y="209"/>
                  <a:pt x="637" y="231"/>
                </a:cubicBezTo>
                <a:cubicBezTo>
                  <a:pt x="726" y="228"/>
                  <a:pt x="817" y="238"/>
                  <a:pt x="905" y="222"/>
                </a:cubicBezTo>
                <a:cubicBezTo>
                  <a:pt x="927" y="218"/>
                  <a:pt x="935" y="190"/>
                  <a:pt x="951" y="175"/>
                </a:cubicBezTo>
                <a:cubicBezTo>
                  <a:pt x="989" y="139"/>
                  <a:pt x="1025" y="102"/>
                  <a:pt x="1062" y="65"/>
                </a:cubicBezTo>
              </a:path>
            </a:pathLst>
          </a:cu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85" name="Freeform 13"/>
          <p:cNvSpPr>
            <a:spLocks/>
          </p:cNvSpPr>
          <p:nvPr/>
        </p:nvSpPr>
        <p:spPr bwMode="auto">
          <a:xfrm>
            <a:off x="6130925" y="6108700"/>
            <a:ext cx="1731963" cy="444500"/>
          </a:xfrm>
          <a:custGeom>
            <a:avLst/>
            <a:gdLst>
              <a:gd name="T0" fmla="*/ 2147483647 w 1091"/>
              <a:gd name="T1" fmla="*/ 2147483647 h 280"/>
              <a:gd name="T2" fmla="*/ 2147483647 w 1091"/>
              <a:gd name="T3" fmla="*/ 2147483647 h 280"/>
              <a:gd name="T4" fmla="*/ 2147483647 w 1091"/>
              <a:gd name="T5" fmla="*/ 2147483647 h 280"/>
              <a:gd name="T6" fmla="*/ 2147483647 w 1091"/>
              <a:gd name="T7" fmla="*/ 2147483647 h 280"/>
              <a:gd name="T8" fmla="*/ 2147483647 w 1091"/>
              <a:gd name="T9" fmla="*/ 0 h 280"/>
              <a:gd name="T10" fmla="*/ 2147483647 w 1091"/>
              <a:gd name="T11" fmla="*/ 2147483647 h 280"/>
              <a:gd name="T12" fmla="*/ 2147483647 w 1091"/>
              <a:gd name="T13" fmla="*/ 2147483647 h 280"/>
              <a:gd name="T14" fmla="*/ 2147483647 w 1091"/>
              <a:gd name="T15" fmla="*/ 2147483647 h 280"/>
              <a:gd name="T16" fmla="*/ 2147483647 w 1091"/>
              <a:gd name="T17" fmla="*/ 2147483647 h 280"/>
              <a:gd name="T18" fmla="*/ 2147483647 w 1091"/>
              <a:gd name="T19" fmla="*/ 2147483647 h 280"/>
              <a:gd name="T20" fmla="*/ 2147483647 w 1091"/>
              <a:gd name="T21" fmla="*/ 2147483647 h 280"/>
              <a:gd name="T22" fmla="*/ 2147483647 w 1091"/>
              <a:gd name="T23" fmla="*/ 2147483647 h 280"/>
              <a:gd name="T24" fmla="*/ 2147483647 w 1091"/>
              <a:gd name="T25" fmla="*/ 2147483647 h 28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091"/>
              <a:gd name="T40" fmla="*/ 0 h 280"/>
              <a:gd name="T41" fmla="*/ 1091 w 1091"/>
              <a:gd name="T42" fmla="*/ 280 h 28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091" h="280">
                <a:moveTo>
                  <a:pt x="11" y="222"/>
                </a:moveTo>
                <a:cubicBezTo>
                  <a:pt x="85" y="198"/>
                  <a:pt x="0" y="234"/>
                  <a:pt x="48" y="185"/>
                </a:cubicBezTo>
                <a:cubicBezTo>
                  <a:pt x="64" y="169"/>
                  <a:pt x="87" y="164"/>
                  <a:pt x="103" y="148"/>
                </a:cubicBezTo>
                <a:cubicBezTo>
                  <a:pt x="133" y="118"/>
                  <a:pt x="166" y="97"/>
                  <a:pt x="205" y="83"/>
                </a:cubicBezTo>
                <a:cubicBezTo>
                  <a:pt x="245" y="43"/>
                  <a:pt x="281" y="17"/>
                  <a:pt x="334" y="0"/>
                </a:cubicBezTo>
                <a:cubicBezTo>
                  <a:pt x="368" y="3"/>
                  <a:pt x="403" y="1"/>
                  <a:pt x="436" y="9"/>
                </a:cubicBezTo>
                <a:cubicBezTo>
                  <a:pt x="452" y="13"/>
                  <a:pt x="477" y="54"/>
                  <a:pt x="491" y="65"/>
                </a:cubicBezTo>
                <a:cubicBezTo>
                  <a:pt x="535" y="99"/>
                  <a:pt x="540" y="99"/>
                  <a:pt x="583" y="120"/>
                </a:cubicBezTo>
                <a:cubicBezTo>
                  <a:pt x="660" y="197"/>
                  <a:pt x="753" y="242"/>
                  <a:pt x="860" y="259"/>
                </a:cubicBezTo>
                <a:cubicBezTo>
                  <a:pt x="925" y="280"/>
                  <a:pt x="912" y="279"/>
                  <a:pt x="1026" y="259"/>
                </a:cubicBezTo>
                <a:cubicBezTo>
                  <a:pt x="1035" y="257"/>
                  <a:pt x="1038" y="246"/>
                  <a:pt x="1045" y="240"/>
                </a:cubicBezTo>
                <a:cubicBezTo>
                  <a:pt x="1054" y="233"/>
                  <a:pt x="1064" y="229"/>
                  <a:pt x="1073" y="222"/>
                </a:cubicBezTo>
                <a:cubicBezTo>
                  <a:pt x="1080" y="217"/>
                  <a:pt x="1091" y="203"/>
                  <a:pt x="1091" y="203"/>
                </a:cubicBezTo>
              </a:path>
            </a:pathLst>
          </a:cu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86" name="Text Box 14"/>
          <p:cNvSpPr txBox="1">
            <a:spLocks noChangeArrowheads="1"/>
          </p:cNvSpPr>
          <p:nvPr/>
        </p:nvSpPr>
        <p:spPr bwMode="auto">
          <a:xfrm>
            <a:off x="6705600" y="4422775"/>
            <a:ext cx="8382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bg1"/>
                </a:solidFill>
              </a:rPr>
              <a:t>12H</a:t>
            </a:r>
          </a:p>
        </p:txBody>
      </p:sp>
      <p:sp>
        <p:nvSpPr>
          <p:cNvPr id="28687" name="Text Box 15"/>
          <p:cNvSpPr txBox="1">
            <a:spLocks noChangeArrowheads="1"/>
          </p:cNvSpPr>
          <p:nvPr/>
        </p:nvSpPr>
        <p:spPr bwMode="auto">
          <a:xfrm>
            <a:off x="6705600" y="4041775"/>
            <a:ext cx="8382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bg1"/>
                </a:solidFill>
              </a:rPr>
              <a:t>00H</a:t>
            </a:r>
          </a:p>
        </p:txBody>
      </p:sp>
      <p:sp>
        <p:nvSpPr>
          <p:cNvPr id="28690" name="Line 18"/>
          <p:cNvSpPr>
            <a:spLocks noChangeShapeType="1"/>
          </p:cNvSpPr>
          <p:nvPr/>
        </p:nvSpPr>
        <p:spPr bwMode="auto">
          <a:xfrm flipH="1">
            <a:off x="5486400" y="4651375"/>
            <a:ext cx="762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oval" w="lg" len="lg"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8691" name="Line 19"/>
          <p:cNvSpPr>
            <a:spLocks noChangeShapeType="1"/>
          </p:cNvSpPr>
          <p:nvPr/>
        </p:nvSpPr>
        <p:spPr bwMode="auto">
          <a:xfrm>
            <a:off x="5486400" y="4651375"/>
            <a:ext cx="0" cy="1371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8694" name="Rectangle 22"/>
          <p:cNvSpPr>
            <a:spLocks noChangeArrowheads="1"/>
          </p:cNvSpPr>
          <p:nvPr/>
        </p:nvSpPr>
        <p:spPr bwMode="auto">
          <a:xfrm>
            <a:off x="2743200" y="5032375"/>
            <a:ext cx="1371600" cy="457200"/>
          </a:xfrm>
          <a:prstGeom prst="rect">
            <a:avLst/>
          </a:prstGeom>
          <a:solidFill>
            <a:srgbClr val="339966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95" name="Line 23"/>
          <p:cNvSpPr>
            <a:spLocks noChangeShapeType="1"/>
          </p:cNvSpPr>
          <p:nvPr/>
        </p:nvSpPr>
        <p:spPr bwMode="auto">
          <a:xfrm>
            <a:off x="3429000" y="5032375"/>
            <a:ext cx="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8696" name="Line 24"/>
          <p:cNvSpPr>
            <a:spLocks noChangeShapeType="1"/>
          </p:cNvSpPr>
          <p:nvPr/>
        </p:nvSpPr>
        <p:spPr bwMode="auto">
          <a:xfrm flipH="1">
            <a:off x="3733800" y="4270375"/>
            <a:ext cx="2514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oval" w="lg" len="lg"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8699" name="Line 27"/>
          <p:cNvSpPr>
            <a:spLocks noChangeShapeType="1"/>
          </p:cNvSpPr>
          <p:nvPr/>
        </p:nvSpPr>
        <p:spPr bwMode="auto">
          <a:xfrm>
            <a:off x="3733800" y="4270375"/>
            <a:ext cx="0" cy="762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8700" name="Text Box 28"/>
          <p:cNvSpPr txBox="1">
            <a:spLocks noChangeArrowheads="1"/>
          </p:cNvSpPr>
          <p:nvPr/>
        </p:nvSpPr>
        <p:spPr bwMode="auto">
          <a:xfrm>
            <a:off x="2757488" y="5032375"/>
            <a:ext cx="1524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bg1"/>
                </a:solidFill>
              </a:rPr>
              <a:t>AH    AL</a:t>
            </a:r>
          </a:p>
        </p:txBody>
      </p:sp>
      <p:sp>
        <p:nvSpPr>
          <p:cNvPr id="28701" name="Text Box 29"/>
          <p:cNvSpPr txBox="1">
            <a:spLocks noChangeArrowheads="1"/>
          </p:cNvSpPr>
          <p:nvPr/>
        </p:nvSpPr>
        <p:spPr bwMode="auto">
          <a:xfrm>
            <a:off x="6629400" y="3660775"/>
            <a:ext cx="990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bg1"/>
                </a:solidFill>
              </a:rPr>
              <a:t>MOV</a:t>
            </a:r>
          </a:p>
        </p:txBody>
      </p:sp>
      <p:sp>
        <p:nvSpPr>
          <p:cNvPr id="28702" name="Line 30"/>
          <p:cNvSpPr>
            <a:spLocks noChangeShapeType="1"/>
          </p:cNvSpPr>
          <p:nvPr/>
        </p:nvSpPr>
        <p:spPr bwMode="auto">
          <a:xfrm flipH="1">
            <a:off x="3048000" y="6022975"/>
            <a:ext cx="2438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8703" name="Line 31"/>
          <p:cNvSpPr>
            <a:spLocks noChangeShapeType="1"/>
          </p:cNvSpPr>
          <p:nvPr/>
        </p:nvSpPr>
        <p:spPr bwMode="auto">
          <a:xfrm flipV="1">
            <a:off x="3048000" y="5489575"/>
            <a:ext cx="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8705" name="Text Box 33"/>
          <p:cNvSpPr txBox="1">
            <a:spLocks noChangeArrowheads="1"/>
          </p:cNvSpPr>
          <p:nvPr/>
        </p:nvSpPr>
        <p:spPr bwMode="auto">
          <a:xfrm>
            <a:off x="8305800" y="4191000"/>
            <a:ext cx="457200" cy="10064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/>
              <a:t>代码段</a:t>
            </a:r>
          </a:p>
        </p:txBody>
      </p:sp>
      <p:sp>
        <p:nvSpPr>
          <p:cNvPr id="28706" name="AutoShape 34"/>
          <p:cNvSpPr>
            <a:spLocks/>
          </p:cNvSpPr>
          <p:nvPr/>
        </p:nvSpPr>
        <p:spPr bwMode="auto">
          <a:xfrm>
            <a:off x="7999413" y="3730625"/>
            <a:ext cx="230187" cy="2058988"/>
          </a:xfrm>
          <a:prstGeom prst="rightBrace">
            <a:avLst>
              <a:gd name="adj1" fmla="val 74540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707" name="Text Box 35"/>
          <p:cNvSpPr txBox="1">
            <a:spLocks noChangeArrowheads="1"/>
          </p:cNvSpPr>
          <p:nvPr/>
        </p:nvSpPr>
        <p:spPr bwMode="auto">
          <a:xfrm>
            <a:off x="6781800" y="4953000"/>
            <a:ext cx="609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宋体" pitchFamily="2" charset="-122"/>
              </a:rPr>
              <a:t>┇</a:t>
            </a:r>
            <a:r>
              <a:rPr lang="en-US" altLang="zh-CN"/>
              <a:t> </a:t>
            </a:r>
          </a:p>
        </p:txBody>
      </p:sp>
      <p:sp>
        <p:nvSpPr>
          <p:cNvPr id="28708" name="Text Box 36"/>
          <p:cNvSpPr txBox="1">
            <a:spLocks noChangeArrowheads="1"/>
          </p:cNvSpPr>
          <p:nvPr/>
        </p:nvSpPr>
        <p:spPr bwMode="auto">
          <a:xfrm>
            <a:off x="1619250" y="2092325"/>
            <a:ext cx="7200900" cy="946150"/>
          </a:xfrm>
          <a:prstGeom prst="rect">
            <a:avLst/>
          </a:prstGeom>
          <a:solidFill>
            <a:schemeClr val="bg1"/>
          </a:solidFill>
          <a:ln w="22225">
            <a:noFill/>
            <a:miter lim="800000"/>
            <a:headEnd/>
            <a:tailEnd type="none" w="lg" len="lg"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FF0000"/>
                </a:solidFill>
                <a:ea typeface="黑体" pitchFamily="49" charset="-122"/>
              </a:rPr>
              <a:t>立即寻址仅适合于源操作数</a:t>
            </a:r>
          </a:p>
          <a:p>
            <a:pPr>
              <a:spcBef>
                <a:spcPct val="50000"/>
              </a:spcBef>
            </a:pPr>
            <a:endParaRPr lang="zh-CN" altLang="en-US" sz="1600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6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6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86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86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6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86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86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6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86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86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86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86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86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86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86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86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86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86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86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86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87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87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87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87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2" dur="500"/>
                                        <p:tgtEl>
                                          <p:spTgt spid="28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28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86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86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86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86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87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87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5" dur="1000"/>
                                        <p:tgtEl>
                                          <p:spTgt spid="28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000"/>
                            </p:stCondLst>
                            <p:childTnLst>
                              <p:par>
                                <p:cTn id="8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28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500"/>
                            </p:stCondLst>
                            <p:childTnLst>
                              <p:par>
                                <p:cTn id="91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3" dur="1000"/>
                                        <p:tgtEl>
                                          <p:spTgt spid="28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2500"/>
                            </p:stCondLst>
                            <p:childTnLst>
                              <p:par>
                                <p:cTn id="95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7" dur="1000"/>
                                        <p:tgtEl>
                                          <p:spTgt spid="28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3500"/>
                            </p:stCondLst>
                            <p:childTnLst>
                              <p:par>
                                <p:cTn id="99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1" dur="500"/>
                                        <p:tgtEl>
                                          <p:spTgt spid="28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4000"/>
                            </p:stCondLst>
                            <p:childTnLst>
                              <p:par>
                                <p:cTn id="10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28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28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build="p"/>
      <p:bldP spid="28678" grpId="0" animBg="1"/>
      <p:bldP spid="28679" grpId="0" animBg="1"/>
      <p:bldP spid="28680" grpId="0" animBg="1"/>
      <p:bldP spid="28681" grpId="0" animBg="1"/>
      <p:bldP spid="28682" grpId="0" animBg="1"/>
      <p:bldP spid="28683" grpId="0" animBg="1"/>
      <p:bldP spid="28684" grpId="0" animBg="1"/>
      <p:bldP spid="28685" grpId="0" animBg="1"/>
      <p:bldP spid="28686" grpId="0"/>
      <p:bldP spid="28687" grpId="0"/>
      <p:bldP spid="28690" grpId="0" animBg="1"/>
      <p:bldP spid="28691" grpId="0" animBg="1"/>
      <p:bldP spid="28694" grpId="0" animBg="1"/>
      <p:bldP spid="28695" grpId="0" animBg="1"/>
      <p:bldP spid="28696" grpId="0" animBg="1"/>
      <p:bldP spid="28699" grpId="0" animBg="1"/>
      <p:bldP spid="28700" grpId="0"/>
      <p:bldP spid="28701" grpId="0"/>
      <p:bldP spid="28702" grpId="0" animBg="1"/>
      <p:bldP spid="28703" grpId="0" animBg="1"/>
      <p:bldP spid="28705" grpId="0"/>
      <p:bldP spid="28706" grpId="0" animBg="1"/>
      <p:bldP spid="28707" grpId="0"/>
      <p:bldP spid="28708" grpId="0" animBg="1"/>
    </p:bld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4DE230-A3CA-4EEA-9992-B36DE0BD574D}" type="slidenum">
              <a:rPr lang="zh-CN" altLang="en-US" smtClean="0"/>
              <a:pPr>
                <a:defRPr/>
              </a:pPr>
              <a:t>200</a:t>
            </a:fld>
            <a:endParaRPr lang="en-US" altLang="zh-CN" smtClean="0"/>
          </a:p>
        </p:txBody>
      </p:sp>
      <p:sp>
        <p:nvSpPr>
          <p:cNvPr id="2355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中断指令的执行过程</a:t>
            </a:r>
          </a:p>
        </p:txBody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550" y="2060575"/>
            <a:ext cx="7561263" cy="4321175"/>
          </a:xfrm>
        </p:spPr>
        <p:txBody>
          <a:bodyPr/>
          <a:lstStyle/>
          <a:p>
            <a:pPr eaLnBrk="1" hangingPunct="1">
              <a:spcAft>
                <a:spcPct val="10000"/>
              </a:spcAft>
            </a:pPr>
            <a:r>
              <a:rPr lang="zh-CN" altLang="en-US" smtClean="0"/>
              <a:t>将</a:t>
            </a:r>
            <a:r>
              <a:rPr lang="en-US" altLang="zh-CN" smtClean="0"/>
              <a:t>FLAGS</a:t>
            </a:r>
            <a:r>
              <a:rPr lang="zh-CN" altLang="en-US" smtClean="0"/>
              <a:t>压入堆栈；</a:t>
            </a:r>
          </a:p>
          <a:p>
            <a:pPr eaLnBrk="1" hangingPunct="1">
              <a:spcAft>
                <a:spcPct val="10000"/>
              </a:spcAft>
            </a:pPr>
            <a:r>
              <a:rPr lang="zh-CN" altLang="en-US" smtClean="0"/>
              <a:t>将</a:t>
            </a:r>
            <a:r>
              <a:rPr lang="en-US" altLang="zh-CN" smtClean="0"/>
              <a:t>INT</a:t>
            </a:r>
            <a:r>
              <a:rPr lang="zh-CN" altLang="en-US" smtClean="0"/>
              <a:t>指令的下一条指令的</a:t>
            </a:r>
            <a:r>
              <a:rPr lang="en-US" altLang="zh-CN" smtClean="0"/>
              <a:t>CS、IP</a:t>
            </a:r>
            <a:r>
              <a:rPr lang="zh-CN" altLang="en-US" smtClean="0"/>
              <a:t>压栈；</a:t>
            </a:r>
          </a:p>
          <a:p>
            <a:pPr eaLnBrk="1" hangingPunct="1">
              <a:spcAft>
                <a:spcPct val="10000"/>
              </a:spcAft>
            </a:pPr>
            <a:r>
              <a:rPr lang="zh-CN" altLang="en-US" smtClean="0"/>
              <a:t>由</a:t>
            </a:r>
            <a:r>
              <a:rPr lang="en-US" altLang="zh-CN" smtClean="0"/>
              <a:t>n</a:t>
            </a:r>
            <a:r>
              <a:rPr lang="en-US" altLang="zh-CN" smtClean="0">
                <a:cs typeface="Tahoma" pitchFamily="34" charset="0"/>
              </a:rPr>
              <a:t>×4</a:t>
            </a:r>
            <a:r>
              <a:rPr lang="zh-CN" altLang="en-US" smtClean="0">
                <a:cs typeface="Tahoma" pitchFamily="34" charset="0"/>
              </a:rPr>
              <a:t>得到存放</a:t>
            </a:r>
            <a:r>
              <a:rPr lang="zh-CN" altLang="en-US" smtClean="0"/>
              <a:t>中断向量的地址；</a:t>
            </a:r>
          </a:p>
          <a:p>
            <a:pPr eaLnBrk="1" hangingPunct="1">
              <a:spcAft>
                <a:spcPct val="10000"/>
              </a:spcAft>
            </a:pPr>
            <a:r>
              <a:rPr lang="zh-CN" altLang="en-US" smtClean="0"/>
              <a:t>将中断向量（中断服务程序入口地址）送</a:t>
            </a:r>
            <a:r>
              <a:rPr lang="en-US" altLang="zh-CN" smtClean="0"/>
              <a:t>CS</a:t>
            </a:r>
            <a:r>
              <a:rPr lang="zh-CN" altLang="en-US" smtClean="0"/>
              <a:t>和</a:t>
            </a:r>
            <a:r>
              <a:rPr lang="en-US" altLang="zh-CN" smtClean="0"/>
              <a:t>IP</a:t>
            </a:r>
            <a:r>
              <a:rPr lang="zh-CN" altLang="en-US" smtClean="0"/>
              <a:t>寄存器；</a:t>
            </a:r>
          </a:p>
          <a:p>
            <a:pPr eaLnBrk="1" hangingPunct="1">
              <a:spcAft>
                <a:spcPct val="10000"/>
              </a:spcAft>
            </a:pPr>
            <a:r>
              <a:rPr lang="zh-CN" altLang="en-US" smtClean="0"/>
              <a:t>转入中断服务程序。</a:t>
            </a: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5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5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5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5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5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5C700C-AF7E-4720-BCC5-A45076EE4291}" type="slidenum">
              <a:rPr lang="zh-CN" altLang="en-US" smtClean="0"/>
              <a:pPr>
                <a:defRPr/>
              </a:pPr>
              <a:t>201</a:t>
            </a:fld>
            <a:endParaRPr lang="en-US" altLang="zh-CN" smtClean="0"/>
          </a:p>
        </p:txBody>
      </p:sp>
      <p:sp>
        <p:nvSpPr>
          <p:cNvPr id="2365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中断指令的执行过程</a:t>
            </a:r>
          </a:p>
        </p:txBody>
      </p:sp>
      <p:sp>
        <p:nvSpPr>
          <p:cNvPr id="221188" name="Rectangle 4"/>
          <p:cNvSpPr>
            <a:spLocks noChangeArrowheads="1"/>
          </p:cNvSpPr>
          <p:nvPr/>
        </p:nvSpPr>
        <p:spPr bwMode="auto">
          <a:xfrm>
            <a:off x="6719888" y="2349500"/>
            <a:ext cx="1601787" cy="4032250"/>
          </a:xfrm>
          <a:prstGeom prst="rect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1189" name="Line 5"/>
          <p:cNvSpPr>
            <a:spLocks noChangeShapeType="1"/>
          </p:cNvSpPr>
          <p:nvPr/>
        </p:nvSpPr>
        <p:spPr bwMode="auto">
          <a:xfrm>
            <a:off x="6719888" y="3263900"/>
            <a:ext cx="16002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1190" name="Line 6"/>
          <p:cNvSpPr>
            <a:spLocks noChangeShapeType="1"/>
          </p:cNvSpPr>
          <p:nvPr/>
        </p:nvSpPr>
        <p:spPr bwMode="auto">
          <a:xfrm>
            <a:off x="6719888" y="3644900"/>
            <a:ext cx="16002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1191" name="Line 7"/>
          <p:cNvSpPr>
            <a:spLocks noChangeShapeType="1"/>
          </p:cNvSpPr>
          <p:nvPr/>
        </p:nvSpPr>
        <p:spPr bwMode="auto">
          <a:xfrm>
            <a:off x="6719888" y="4025900"/>
            <a:ext cx="16002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1192" name="Line 8"/>
          <p:cNvSpPr>
            <a:spLocks noChangeShapeType="1"/>
          </p:cNvSpPr>
          <p:nvPr/>
        </p:nvSpPr>
        <p:spPr bwMode="auto">
          <a:xfrm>
            <a:off x="6721475" y="2882900"/>
            <a:ext cx="16002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1193" name="Line 9"/>
          <p:cNvSpPr>
            <a:spLocks noChangeShapeType="1"/>
          </p:cNvSpPr>
          <p:nvPr/>
        </p:nvSpPr>
        <p:spPr bwMode="auto">
          <a:xfrm>
            <a:off x="6721475" y="4406900"/>
            <a:ext cx="16002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1194" name="Text Box 10"/>
          <p:cNvSpPr txBox="1">
            <a:spLocks noChangeArrowheads="1"/>
          </p:cNvSpPr>
          <p:nvPr/>
        </p:nvSpPr>
        <p:spPr bwMode="auto">
          <a:xfrm>
            <a:off x="5037138" y="2693988"/>
            <a:ext cx="1136650" cy="519112"/>
          </a:xfrm>
          <a:prstGeom prst="rect">
            <a:avLst/>
          </a:prstGeom>
          <a:noFill/>
          <a:ln w="25400" cap="sq">
            <a:noFill/>
            <a:miter lim="800000"/>
            <a:headEnd type="none" w="sm" len="sm"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/>
              <a:t>n</a:t>
            </a:r>
            <a:r>
              <a:rPr lang="en-US" altLang="zh-CN" b="1">
                <a:cs typeface="Times New Roman" pitchFamily="18" charset="0"/>
              </a:rPr>
              <a:t>×</a:t>
            </a:r>
            <a:r>
              <a:rPr lang="en-US" altLang="zh-CN" b="1">
                <a:cs typeface="Arial" charset="0"/>
              </a:rPr>
              <a:t>4</a:t>
            </a:r>
            <a:r>
              <a:rPr lang="en-US" altLang="zh-CN" sz="2800" b="1">
                <a:cs typeface="Arial" charset="0"/>
              </a:rPr>
              <a:t> </a:t>
            </a:r>
          </a:p>
        </p:txBody>
      </p:sp>
      <p:sp>
        <p:nvSpPr>
          <p:cNvPr id="221195" name="Line 11"/>
          <p:cNvSpPr>
            <a:spLocks noChangeShapeType="1"/>
          </p:cNvSpPr>
          <p:nvPr/>
        </p:nvSpPr>
        <p:spPr bwMode="auto">
          <a:xfrm flipV="1">
            <a:off x="5957888" y="2997200"/>
            <a:ext cx="64770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1196" name="Text Box 12"/>
          <p:cNvSpPr txBox="1">
            <a:spLocks noChangeArrowheads="1"/>
          </p:cNvSpPr>
          <p:nvPr/>
        </p:nvSpPr>
        <p:spPr bwMode="auto">
          <a:xfrm>
            <a:off x="7116763" y="2868613"/>
            <a:ext cx="1066800" cy="396875"/>
          </a:xfrm>
          <a:prstGeom prst="rect">
            <a:avLst/>
          </a:prstGeom>
          <a:noFill/>
          <a:ln w="25400" cap="sq">
            <a:noFill/>
            <a:miter lim="800000"/>
            <a:headEnd type="none" w="sm" len="sm"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chemeClr val="bg1"/>
                </a:solidFill>
              </a:rPr>
              <a:t>22H</a:t>
            </a:r>
          </a:p>
        </p:txBody>
      </p:sp>
      <p:sp>
        <p:nvSpPr>
          <p:cNvPr id="221197" name="Text Box 13"/>
          <p:cNvSpPr txBox="1">
            <a:spLocks noChangeArrowheads="1"/>
          </p:cNvSpPr>
          <p:nvPr/>
        </p:nvSpPr>
        <p:spPr bwMode="auto">
          <a:xfrm>
            <a:off x="7116763" y="3249613"/>
            <a:ext cx="1066800" cy="396875"/>
          </a:xfrm>
          <a:prstGeom prst="rect">
            <a:avLst/>
          </a:prstGeom>
          <a:noFill/>
          <a:ln w="25400" cap="sq">
            <a:noFill/>
            <a:miter lim="800000"/>
            <a:headEnd type="none" w="sm" len="sm"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chemeClr val="bg1"/>
                </a:solidFill>
              </a:rPr>
              <a:t>11H</a:t>
            </a:r>
          </a:p>
        </p:txBody>
      </p:sp>
      <p:sp>
        <p:nvSpPr>
          <p:cNvPr id="221198" name="Text Box 14"/>
          <p:cNvSpPr txBox="1">
            <a:spLocks noChangeArrowheads="1"/>
          </p:cNvSpPr>
          <p:nvPr/>
        </p:nvSpPr>
        <p:spPr bwMode="auto">
          <a:xfrm>
            <a:off x="7116763" y="3630613"/>
            <a:ext cx="1066800" cy="396875"/>
          </a:xfrm>
          <a:prstGeom prst="rect">
            <a:avLst/>
          </a:prstGeom>
          <a:noFill/>
          <a:ln w="25400" cap="sq">
            <a:noFill/>
            <a:miter lim="800000"/>
            <a:headEnd type="none" w="sm" len="sm"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chemeClr val="bg1"/>
                </a:solidFill>
              </a:rPr>
              <a:t>00H</a:t>
            </a:r>
          </a:p>
        </p:txBody>
      </p:sp>
      <p:sp>
        <p:nvSpPr>
          <p:cNvPr id="221199" name="Text Box 15"/>
          <p:cNvSpPr txBox="1">
            <a:spLocks noChangeArrowheads="1"/>
          </p:cNvSpPr>
          <p:nvPr/>
        </p:nvSpPr>
        <p:spPr bwMode="auto">
          <a:xfrm>
            <a:off x="7116763" y="4011613"/>
            <a:ext cx="1066800" cy="396875"/>
          </a:xfrm>
          <a:prstGeom prst="rect">
            <a:avLst/>
          </a:prstGeom>
          <a:noFill/>
          <a:ln w="25400" cap="sq">
            <a:noFill/>
            <a:miter lim="800000"/>
            <a:headEnd type="none" w="sm" len="sm"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chemeClr val="bg1"/>
                </a:solidFill>
              </a:rPr>
              <a:t>67H</a:t>
            </a:r>
          </a:p>
        </p:txBody>
      </p:sp>
      <p:sp>
        <p:nvSpPr>
          <p:cNvPr id="221200" name="AutoShape 16"/>
          <p:cNvSpPr>
            <a:spLocks/>
          </p:cNvSpPr>
          <p:nvPr/>
        </p:nvSpPr>
        <p:spPr bwMode="auto">
          <a:xfrm>
            <a:off x="6840538" y="3030538"/>
            <a:ext cx="168275" cy="523875"/>
          </a:xfrm>
          <a:prstGeom prst="leftBrace">
            <a:avLst>
              <a:gd name="adj1" fmla="val 25943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1201" name="AutoShape 17"/>
          <p:cNvSpPr>
            <a:spLocks/>
          </p:cNvSpPr>
          <p:nvPr/>
        </p:nvSpPr>
        <p:spPr bwMode="auto">
          <a:xfrm>
            <a:off x="6840538" y="3794125"/>
            <a:ext cx="168275" cy="493713"/>
          </a:xfrm>
          <a:prstGeom prst="leftBrace">
            <a:avLst>
              <a:gd name="adj1" fmla="val 24450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1202" name="Text Box 18"/>
          <p:cNvSpPr txBox="1">
            <a:spLocks noChangeArrowheads="1"/>
          </p:cNvSpPr>
          <p:nvPr/>
        </p:nvSpPr>
        <p:spPr bwMode="auto">
          <a:xfrm>
            <a:off x="5219700" y="3141663"/>
            <a:ext cx="503238" cy="396875"/>
          </a:xfrm>
          <a:prstGeom prst="rect">
            <a:avLst/>
          </a:prstGeom>
          <a:noFill/>
          <a:ln w="25400" cap="sq">
            <a:noFill/>
            <a:miter lim="800000"/>
            <a:headEnd type="none" w="sm" len="sm"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/>
              <a:t>IP</a:t>
            </a:r>
          </a:p>
        </p:txBody>
      </p:sp>
      <p:sp>
        <p:nvSpPr>
          <p:cNvPr id="221203" name="Text Box 19"/>
          <p:cNvSpPr txBox="1">
            <a:spLocks noChangeArrowheads="1"/>
          </p:cNvSpPr>
          <p:nvPr/>
        </p:nvSpPr>
        <p:spPr bwMode="auto">
          <a:xfrm>
            <a:off x="5130800" y="4149725"/>
            <a:ext cx="576263" cy="396875"/>
          </a:xfrm>
          <a:prstGeom prst="rect">
            <a:avLst/>
          </a:prstGeom>
          <a:noFill/>
          <a:ln w="25400" cap="sq">
            <a:noFill/>
            <a:miter lim="800000"/>
            <a:headEnd type="none" w="sm" len="sm"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/>
              <a:t>CS</a:t>
            </a:r>
          </a:p>
        </p:txBody>
      </p:sp>
      <p:sp>
        <p:nvSpPr>
          <p:cNvPr id="221204" name="Rectangle 20"/>
          <p:cNvSpPr>
            <a:spLocks noChangeArrowheads="1"/>
          </p:cNvSpPr>
          <p:nvPr/>
        </p:nvSpPr>
        <p:spPr bwMode="auto">
          <a:xfrm>
            <a:off x="4932363" y="3500438"/>
            <a:ext cx="1008062" cy="433387"/>
          </a:xfrm>
          <a:prstGeom prst="rect">
            <a:avLst/>
          </a:prstGeom>
          <a:noFill/>
          <a:ln w="25400" cap="sq">
            <a:solidFill>
              <a:srgbClr val="339966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1205" name="Rectangle 21"/>
          <p:cNvSpPr>
            <a:spLocks noChangeArrowheads="1"/>
          </p:cNvSpPr>
          <p:nvPr/>
        </p:nvSpPr>
        <p:spPr bwMode="auto">
          <a:xfrm>
            <a:off x="4929188" y="4508500"/>
            <a:ext cx="1008062" cy="433388"/>
          </a:xfrm>
          <a:prstGeom prst="rect">
            <a:avLst/>
          </a:prstGeom>
          <a:noFill/>
          <a:ln w="25400" cap="sq">
            <a:solidFill>
              <a:srgbClr val="339966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1208" name="Line 24"/>
          <p:cNvSpPr>
            <a:spLocks noChangeShapeType="1"/>
          </p:cNvSpPr>
          <p:nvPr/>
        </p:nvSpPr>
        <p:spPr bwMode="auto">
          <a:xfrm>
            <a:off x="6721475" y="5086350"/>
            <a:ext cx="16002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1209" name="Line 25"/>
          <p:cNvSpPr>
            <a:spLocks noChangeShapeType="1"/>
          </p:cNvSpPr>
          <p:nvPr/>
        </p:nvSpPr>
        <p:spPr bwMode="auto">
          <a:xfrm>
            <a:off x="6721475" y="5518150"/>
            <a:ext cx="16002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1210" name="Text Box 26"/>
          <p:cNvSpPr txBox="1">
            <a:spLocks noChangeArrowheads="1"/>
          </p:cNvSpPr>
          <p:nvPr/>
        </p:nvSpPr>
        <p:spPr bwMode="auto">
          <a:xfrm>
            <a:off x="5610225" y="5157788"/>
            <a:ext cx="1122363" cy="396875"/>
          </a:xfrm>
          <a:prstGeom prst="rect">
            <a:avLst/>
          </a:prstGeom>
          <a:noFill/>
          <a:ln w="25400" cap="sq">
            <a:noFill/>
            <a:miter lim="800000"/>
            <a:headEnd type="none" w="sm" len="sm"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/>
              <a:t>68122H</a:t>
            </a:r>
          </a:p>
        </p:txBody>
      </p:sp>
      <p:sp>
        <p:nvSpPr>
          <p:cNvPr id="221211" name="Text Box 27"/>
          <p:cNvSpPr txBox="1">
            <a:spLocks noChangeArrowheads="1"/>
          </p:cNvSpPr>
          <p:nvPr/>
        </p:nvSpPr>
        <p:spPr bwMode="auto">
          <a:xfrm>
            <a:off x="7110413" y="5091113"/>
            <a:ext cx="1066800" cy="396875"/>
          </a:xfrm>
          <a:prstGeom prst="rect">
            <a:avLst/>
          </a:prstGeom>
          <a:noFill/>
          <a:ln w="25400" cap="sq">
            <a:noFill/>
            <a:miter lim="800000"/>
            <a:headEnd type="none" w="sm" len="sm"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chemeClr val="bg1"/>
                </a:solidFill>
              </a:rPr>
              <a:t>MOV</a:t>
            </a:r>
          </a:p>
        </p:txBody>
      </p:sp>
      <p:sp>
        <p:nvSpPr>
          <p:cNvPr id="221212" name="AutoShape 28"/>
          <p:cNvSpPr>
            <a:spLocks/>
          </p:cNvSpPr>
          <p:nvPr/>
        </p:nvSpPr>
        <p:spPr bwMode="auto">
          <a:xfrm rot="10800000">
            <a:off x="8405813" y="4870450"/>
            <a:ext cx="144462" cy="1366838"/>
          </a:xfrm>
          <a:prstGeom prst="leftBrace">
            <a:avLst>
              <a:gd name="adj1" fmla="val 78846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1213" name="AutoShape 29"/>
          <p:cNvSpPr>
            <a:spLocks/>
          </p:cNvSpPr>
          <p:nvPr/>
        </p:nvSpPr>
        <p:spPr bwMode="auto">
          <a:xfrm rot="10800000">
            <a:off x="8405813" y="2708275"/>
            <a:ext cx="144462" cy="1873250"/>
          </a:xfrm>
          <a:prstGeom prst="leftBrace">
            <a:avLst>
              <a:gd name="adj1" fmla="val 108059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1214" name="Text Box 30"/>
          <p:cNvSpPr txBox="1">
            <a:spLocks noChangeArrowheads="1"/>
          </p:cNvSpPr>
          <p:nvPr/>
        </p:nvSpPr>
        <p:spPr bwMode="auto">
          <a:xfrm>
            <a:off x="8550275" y="5105400"/>
            <a:ext cx="457200" cy="915988"/>
          </a:xfrm>
          <a:prstGeom prst="rect">
            <a:avLst/>
          </a:prstGeom>
          <a:noFill/>
          <a:ln w="25400" cap="sq">
            <a:noFill/>
            <a:miter lim="800000"/>
            <a:headEnd type="none" w="sm" len="sm"/>
            <a:tailEnd type="none" w="lg" len="lg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b="1"/>
              <a:t>代码段</a:t>
            </a:r>
          </a:p>
        </p:txBody>
      </p:sp>
      <p:sp>
        <p:nvSpPr>
          <p:cNvPr id="221215" name="Text Box 31"/>
          <p:cNvSpPr txBox="1">
            <a:spLocks noChangeArrowheads="1"/>
          </p:cNvSpPr>
          <p:nvPr/>
        </p:nvSpPr>
        <p:spPr bwMode="auto">
          <a:xfrm>
            <a:off x="8578850" y="3162300"/>
            <a:ext cx="457200" cy="915988"/>
          </a:xfrm>
          <a:prstGeom prst="rect">
            <a:avLst/>
          </a:prstGeom>
          <a:noFill/>
          <a:ln w="25400" cap="sq">
            <a:noFill/>
            <a:miter lim="800000"/>
            <a:headEnd type="none" w="sm" len="sm"/>
            <a:tailEnd type="none" w="lg" len="lg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b="1"/>
              <a:t>数据段</a:t>
            </a:r>
          </a:p>
        </p:txBody>
      </p:sp>
      <p:sp>
        <p:nvSpPr>
          <p:cNvPr id="221216" name="Text Box 32"/>
          <p:cNvSpPr txBox="1">
            <a:spLocks noChangeArrowheads="1"/>
          </p:cNvSpPr>
          <p:nvPr/>
        </p:nvSpPr>
        <p:spPr bwMode="auto">
          <a:xfrm>
            <a:off x="7224713" y="4484688"/>
            <a:ext cx="533400" cy="457200"/>
          </a:xfrm>
          <a:prstGeom prst="rect">
            <a:avLst/>
          </a:prstGeom>
          <a:noFill/>
          <a:ln w="25400" cap="sq">
            <a:noFill/>
            <a:miter lim="800000"/>
            <a:headEnd type="none" w="sm" len="sm"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bg1"/>
                </a:solidFill>
                <a:cs typeface="Times New Roman" pitchFamily="18" charset="0"/>
              </a:rPr>
              <a:t>┇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221217" name="Line 33"/>
          <p:cNvSpPr>
            <a:spLocks noChangeShapeType="1"/>
          </p:cNvSpPr>
          <p:nvPr/>
        </p:nvSpPr>
        <p:spPr bwMode="auto">
          <a:xfrm>
            <a:off x="6721475" y="5949950"/>
            <a:ext cx="16002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1218" name="Rectangle 34"/>
          <p:cNvSpPr>
            <a:spLocks noChangeArrowheads="1"/>
          </p:cNvSpPr>
          <p:nvPr/>
        </p:nvSpPr>
        <p:spPr bwMode="auto">
          <a:xfrm>
            <a:off x="1098550" y="2276475"/>
            <a:ext cx="1601788" cy="4319588"/>
          </a:xfrm>
          <a:prstGeom prst="rect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1219" name="Line 35"/>
          <p:cNvSpPr>
            <a:spLocks noChangeShapeType="1"/>
          </p:cNvSpPr>
          <p:nvPr/>
        </p:nvSpPr>
        <p:spPr bwMode="auto">
          <a:xfrm>
            <a:off x="1098550" y="3190875"/>
            <a:ext cx="16002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1220" name="Line 36"/>
          <p:cNvSpPr>
            <a:spLocks noChangeShapeType="1"/>
          </p:cNvSpPr>
          <p:nvPr/>
        </p:nvSpPr>
        <p:spPr bwMode="auto">
          <a:xfrm>
            <a:off x="1098550" y="3571875"/>
            <a:ext cx="16002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1221" name="Line 37"/>
          <p:cNvSpPr>
            <a:spLocks noChangeShapeType="1"/>
          </p:cNvSpPr>
          <p:nvPr/>
        </p:nvSpPr>
        <p:spPr bwMode="auto">
          <a:xfrm>
            <a:off x="1098550" y="3952875"/>
            <a:ext cx="16002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1222" name="Line 38"/>
          <p:cNvSpPr>
            <a:spLocks noChangeShapeType="1"/>
          </p:cNvSpPr>
          <p:nvPr/>
        </p:nvSpPr>
        <p:spPr bwMode="auto">
          <a:xfrm>
            <a:off x="1100138" y="2809875"/>
            <a:ext cx="16002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1223" name="Line 39"/>
          <p:cNvSpPr>
            <a:spLocks noChangeShapeType="1"/>
          </p:cNvSpPr>
          <p:nvPr/>
        </p:nvSpPr>
        <p:spPr bwMode="auto">
          <a:xfrm>
            <a:off x="1100138" y="4333875"/>
            <a:ext cx="16002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1230" name="Line 46"/>
          <p:cNvSpPr>
            <a:spLocks noChangeShapeType="1"/>
          </p:cNvSpPr>
          <p:nvPr/>
        </p:nvSpPr>
        <p:spPr bwMode="auto">
          <a:xfrm>
            <a:off x="1100138" y="4725988"/>
            <a:ext cx="16002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1231" name="Line 47"/>
          <p:cNvSpPr>
            <a:spLocks noChangeShapeType="1"/>
          </p:cNvSpPr>
          <p:nvPr/>
        </p:nvSpPr>
        <p:spPr bwMode="auto">
          <a:xfrm>
            <a:off x="1100138" y="5157788"/>
            <a:ext cx="16002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1234" name="AutoShape 50"/>
          <p:cNvSpPr>
            <a:spLocks/>
          </p:cNvSpPr>
          <p:nvPr/>
        </p:nvSpPr>
        <p:spPr bwMode="auto">
          <a:xfrm>
            <a:off x="809625" y="2635250"/>
            <a:ext cx="163513" cy="3529013"/>
          </a:xfrm>
          <a:prstGeom prst="leftBrace">
            <a:avLst>
              <a:gd name="adj1" fmla="val 179854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1236" name="Text Box 52"/>
          <p:cNvSpPr txBox="1">
            <a:spLocks noChangeArrowheads="1"/>
          </p:cNvSpPr>
          <p:nvPr/>
        </p:nvSpPr>
        <p:spPr bwMode="auto">
          <a:xfrm>
            <a:off x="371475" y="3932238"/>
            <a:ext cx="457200" cy="915987"/>
          </a:xfrm>
          <a:prstGeom prst="rect">
            <a:avLst/>
          </a:prstGeom>
          <a:noFill/>
          <a:ln w="25400" cap="sq">
            <a:noFill/>
            <a:miter lim="800000"/>
            <a:headEnd type="none" w="sm" len="sm"/>
            <a:tailEnd type="none" w="lg" len="lg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b="1"/>
              <a:t>堆栈段</a:t>
            </a:r>
          </a:p>
        </p:txBody>
      </p:sp>
      <p:sp>
        <p:nvSpPr>
          <p:cNvPr id="221238" name="Line 54"/>
          <p:cNvSpPr>
            <a:spLocks noChangeShapeType="1"/>
          </p:cNvSpPr>
          <p:nvPr/>
        </p:nvSpPr>
        <p:spPr bwMode="auto">
          <a:xfrm>
            <a:off x="1100138" y="5589588"/>
            <a:ext cx="16002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1239" name="Text Box 55"/>
          <p:cNvSpPr txBox="1">
            <a:spLocks noChangeArrowheads="1"/>
          </p:cNvSpPr>
          <p:nvPr/>
        </p:nvSpPr>
        <p:spPr bwMode="auto">
          <a:xfrm>
            <a:off x="3492500" y="5589588"/>
            <a:ext cx="576263" cy="396875"/>
          </a:xfrm>
          <a:prstGeom prst="rect">
            <a:avLst/>
          </a:prstGeom>
          <a:noFill/>
          <a:ln w="25400" cap="sq">
            <a:noFill/>
            <a:miter lim="800000"/>
            <a:headEnd type="none" w="sm" len="sm"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/>
              <a:t>SP</a:t>
            </a:r>
          </a:p>
        </p:txBody>
      </p:sp>
      <p:sp>
        <p:nvSpPr>
          <p:cNvPr id="221240" name="Text Box 56"/>
          <p:cNvSpPr txBox="1">
            <a:spLocks noChangeArrowheads="1"/>
          </p:cNvSpPr>
          <p:nvPr/>
        </p:nvSpPr>
        <p:spPr bwMode="auto">
          <a:xfrm>
            <a:off x="1327150" y="5162550"/>
            <a:ext cx="1211263" cy="396875"/>
          </a:xfrm>
          <a:prstGeom prst="rect">
            <a:avLst/>
          </a:prstGeom>
          <a:noFill/>
          <a:ln w="25400" cap="sq">
            <a:noFill/>
            <a:miter lim="800000"/>
            <a:headEnd type="none" w="sm" len="sm"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chemeClr val="bg1"/>
                </a:solidFill>
              </a:rPr>
              <a:t>FLAGS</a:t>
            </a:r>
            <a:r>
              <a:rPr lang="en-US" altLang="zh-CN" sz="1600" b="1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221241" name="Text Box 57"/>
          <p:cNvSpPr txBox="1">
            <a:spLocks noChangeArrowheads="1"/>
          </p:cNvSpPr>
          <p:nvPr/>
        </p:nvSpPr>
        <p:spPr bwMode="auto">
          <a:xfrm>
            <a:off x="1314450" y="4724400"/>
            <a:ext cx="1211263" cy="396875"/>
          </a:xfrm>
          <a:prstGeom prst="rect">
            <a:avLst/>
          </a:prstGeom>
          <a:noFill/>
          <a:ln w="25400" cap="sq">
            <a:noFill/>
            <a:miter lim="800000"/>
            <a:headEnd type="none" w="sm" len="sm"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chemeClr val="bg1"/>
                </a:solidFill>
              </a:rPr>
              <a:t>FLAGS</a:t>
            </a:r>
            <a:r>
              <a:rPr lang="en-US" altLang="zh-CN" sz="1600" b="1">
                <a:solidFill>
                  <a:schemeClr val="bg1"/>
                </a:solidFill>
              </a:rPr>
              <a:t>L</a:t>
            </a:r>
          </a:p>
        </p:txBody>
      </p:sp>
      <p:sp>
        <p:nvSpPr>
          <p:cNvPr id="221242" name="Text Box 58"/>
          <p:cNvSpPr txBox="1">
            <a:spLocks noChangeArrowheads="1"/>
          </p:cNvSpPr>
          <p:nvPr/>
        </p:nvSpPr>
        <p:spPr bwMode="auto">
          <a:xfrm>
            <a:off x="1558925" y="3565525"/>
            <a:ext cx="1066800" cy="396875"/>
          </a:xfrm>
          <a:prstGeom prst="rect">
            <a:avLst/>
          </a:prstGeom>
          <a:noFill/>
          <a:ln w="25400" cap="sq">
            <a:noFill/>
            <a:miter lim="800000"/>
            <a:headEnd type="none" w="sm" len="sm"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chemeClr val="bg1"/>
                </a:solidFill>
              </a:rPr>
              <a:t>IP</a:t>
            </a:r>
            <a:r>
              <a:rPr lang="en-US" altLang="zh-CN" sz="1600" b="1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221243" name="Text Box 59"/>
          <p:cNvSpPr txBox="1">
            <a:spLocks noChangeArrowheads="1"/>
          </p:cNvSpPr>
          <p:nvPr/>
        </p:nvSpPr>
        <p:spPr bwMode="auto">
          <a:xfrm>
            <a:off x="1530350" y="3946525"/>
            <a:ext cx="1066800" cy="396875"/>
          </a:xfrm>
          <a:prstGeom prst="rect">
            <a:avLst/>
          </a:prstGeom>
          <a:noFill/>
          <a:ln w="25400" cap="sq">
            <a:noFill/>
            <a:miter lim="800000"/>
            <a:headEnd type="none" w="sm" len="sm"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chemeClr val="bg1"/>
                </a:solidFill>
              </a:rPr>
              <a:t>CS</a:t>
            </a:r>
            <a:r>
              <a:rPr lang="en-US" altLang="zh-CN" sz="1600" b="1">
                <a:solidFill>
                  <a:schemeClr val="bg1"/>
                </a:solidFill>
              </a:rPr>
              <a:t>L</a:t>
            </a:r>
          </a:p>
        </p:txBody>
      </p:sp>
      <p:sp>
        <p:nvSpPr>
          <p:cNvPr id="221244" name="Text Box 60"/>
          <p:cNvSpPr txBox="1">
            <a:spLocks noChangeArrowheads="1"/>
          </p:cNvSpPr>
          <p:nvPr/>
        </p:nvSpPr>
        <p:spPr bwMode="auto">
          <a:xfrm>
            <a:off x="1530350" y="4327525"/>
            <a:ext cx="1066800" cy="396875"/>
          </a:xfrm>
          <a:prstGeom prst="rect">
            <a:avLst/>
          </a:prstGeom>
          <a:noFill/>
          <a:ln w="25400" cap="sq">
            <a:noFill/>
            <a:miter lim="800000"/>
            <a:headEnd type="none" w="sm" len="sm"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chemeClr val="bg1"/>
                </a:solidFill>
              </a:rPr>
              <a:t>CS</a:t>
            </a:r>
            <a:r>
              <a:rPr lang="en-US" altLang="zh-CN" sz="1600" b="1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221245" name="Text Box 61"/>
          <p:cNvSpPr txBox="1">
            <a:spLocks noChangeArrowheads="1"/>
          </p:cNvSpPr>
          <p:nvPr/>
        </p:nvSpPr>
        <p:spPr bwMode="auto">
          <a:xfrm>
            <a:off x="1558925" y="3175000"/>
            <a:ext cx="1066800" cy="396875"/>
          </a:xfrm>
          <a:prstGeom prst="rect">
            <a:avLst/>
          </a:prstGeom>
          <a:noFill/>
          <a:ln w="25400" cap="sq">
            <a:noFill/>
            <a:miter lim="800000"/>
            <a:headEnd type="none" w="sm" len="sm"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chemeClr val="bg1"/>
                </a:solidFill>
              </a:rPr>
              <a:t>IP</a:t>
            </a:r>
            <a:r>
              <a:rPr lang="en-US" altLang="zh-CN" sz="1600" b="1">
                <a:solidFill>
                  <a:schemeClr val="bg1"/>
                </a:solidFill>
              </a:rPr>
              <a:t>L</a:t>
            </a:r>
          </a:p>
        </p:txBody>
      </p:sp>
      <p:sp>
        <p:nvSpPr>
          <p:cNvPr id="221246" name="Line 62"/>
          <p:cNvSpPr>
            <a:spLocks noChangeShapeType="1"/>
          </p:cNvSpPr>
          <p:nvPr/>
        </p:nvSpPr>
        <p:spPr bwMode="auto">
          <a:xfrm flipH="1">
            <a:off x="2773363" y="5805488"/>
            <a:ext cx="719137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1249" name="Line 65"/>
          <p:cNvSpPr>
            <a:spLocks noChangeShapeType="1"/>
          </p:cNvSpPr>
          <p:nvPr/>
        </p:nvSpPr>
        <p:spPr bwMode="auto">
          <a:xfrm>
            <a:off x="1101725" y="6019800"/>
            <a:ext cx="16002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1250" name="Text Box 66"/>
          <p:cNvSpPr txBox="1">
            <a:spLocks noChangeArrowheads="1"/>
          </p:cNvSpPr>
          <p:nvPr/>
        </p:nvSpPr>
        <p:spPr bwMode="auto">
          <a:xfrm>
            <a:off x="1620838" y="6067425"/>
            <a:ext cx="533400" cy="457200"/>
          </a:xfrm>
          <a:prstGeom prst="rect">
            <a:avLst/>
          </a:prstGeom>
          <a:noFill/>
          <a:ln w="25400" cap="sq">
            <a:noFill/>
            <a:miter lim="800000"/>
            <a:headEnd type="none" w="sm" len="sm"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bg1"/>
                </a:solidFill>
                <a:cs typeface="Times New Roman" pitchFamily="18" charset="0"/>
              </a:rPr>
              <a:t>┇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221251" name="Text Box 67"/>
          <p:cNvSpPr txBox="1">
            <a:spLocks noChangeArrowheads="1"/>
          </p:cNvSpPr>
          <p:nvPr/>
        </p:nvSpPr>
        <p:spPr bwMode="auto">
          <a:xfrm>
            <a:off x="3490913" y="4724400"/>
            <a:ext cx="576262" cy="396875"/>
          </a:xfrm>
          <a:prstGeom prst="rect">
            <a:avLst/>
          </a:prstGeom>
          <a:noFill/>
          <a:ln w="25400" cap="sq">
            <a:noFill/>
            <a:miter lim="800000"/>
            <a:headEnd type="none" w="sm" len="sm"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/>
              <a:t>SP</a:t>
            </a:r>
          </a:p>
        </p:txBody>
      </p:sp>
      <p:sp>
        <p:nvSpPr>
          <p:cNvPr id="221252" name="Line 68"/>
          <p:cNvSpPr>
            <a:spLocks noChangeShapeType="1"/>
          </p:cNvSpPr>
          <p:nvPr/>
        </p:nvSpPr>
        <p:spPr bwMode="auto">
          <a:xfrm flipH="1">
            <a:off x="2771775" y="4940300"/>
            <a:ext cx="719138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1255" name="Text Box 71"/>
          <p:cNvSpPr txBox="1">
            <a:spLocks noChangeArrowheads="1"/>
          </p:cNvSpPr>
          <p:nvPr/>
        </p:nvSpPr>
        <p:spPr bwMode="auto">
          <a:xfrm>
            <a:off x="3563938" y="3141663"/>
            <a:ext cx="576262" cy="396875"/>
          </a:xfrm>
          <a:prstGeom prst="rect">
            <a:avLst/>
          </a:prstGeom>
          <a:noFill/>
          <a:ln w="25400" cap="sq">
            <a:noFill/>
            <a:miter lim="800000"/>
            <a:headEnd type="none" w="sm" len="sm"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/>
              <a:t>SP</a:t>
            </a:r>
          </a:p>
        </p:txBody>
      </p:sp>
      <p:sp>
        <p:nvSpPr>
          <p:cNvPr id="221256" name="Line 72"/>
          <p:cNvSpPr>
            <a:spLocks noChangeShapeType="1"/>
          </p:cNvSpPr>
          <p:nvPr/>
        </p:nvSpPr>
        <p:spPr bwMode="auto">
          <a:xfrm flipH="1">
            <a:off x="2844800" y="3357563"/>
            <a:ext cx="719138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1257" name="Text Box 73"/>
          <p:cNvSpPr txBox="1">
            <a:spLocks noChangeArrowheads="1"/>
          </p:cNvSpPr>
          <p:nvPr/>
        </p:nvSpPr>
        <p:spPr bwMode="auto">
          <a:xfrm>
            <a:off x="3548063" y="3940175"/>
            <a:ext cx="576262" cy="396875"/>
          </a:xfrm>
          <a:prstGeom prst="rect">
            <a:avLst/>
          </a:prstGeom>
          <a:noFill/>
          <a:ln w="25400" cap="sq">
            <a:noFill/>
            <a:miter lim="800000"/>
            <a:headEnd type="none" w="sm" len="sm"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/>
              <a:t>SP</a:t>
            </a:r>
          </a:p>
        </p:txBody>
      </p:sp>
      <p:sp>
        <p:nvSpPr>
          <p:cNvPr id="221258" name="Line 74"/>
          <p:cNvSpPr>
            <a:spLocks noChangeShapeType="1"/>
          </p:cNvSpPr>
          <p:nvPr/>
        </p:nvSpPr>
        <p:spPr bwMode="auto">
          <a:xfrm flipH="1">
            <a:off x="2828925" y="4156075"/>
            <a:ext cx="719138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1259" name="Line 75"/>
          <p:cNvSpPr>
            <a:spLocks noChangeShapeType="1"/>
          </p:cNvSpPr>
          <p:nvPr/>
        </p:nvSpPr>
        <p:spPr bwMode="auto">
          <a:xfrm flipH="1">
            <a:off x="5940425" y="3284538"/>
            <a:ext cx="936625" cy="43180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1260" name="Line 76"/>
          <p:cNvSpPr>
            <a:spLocks noChangeShapeType="1"/>
          </p:cNvSpPr>
          <p:nvPr/>
        </p:nvSpPr>
        <p:spPr bwMode="auto">
          <a:xfrm flipH="1">
            <a:off x="5940425" y="4019550"/>
            <a:ext cx="922338" cy="633413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1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1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1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1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21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1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1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1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21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1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21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21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12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12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212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212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212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21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21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21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21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21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212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212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212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21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212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21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21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21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12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12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21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21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8" dur="500"/>
                                        <p:tgtEl>
                                          <p:spTgt spid="2212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/>
                                        <p:tgtEl>
                                          <p:spTgt spid="221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1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221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221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1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1000" fill="hold"/>
                                        <p:tgtEl>
                                          <p:spTgt spid="2212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1000" fill="hold"/>
                                        <p:tgtEl>
                                          <p:spTgt spid="2212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000"/>
                            </p:stCondLst>
                            <p:childTnLst>
                              <p:par>
                                <p:cTn id="92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1000" fill="hold"/>
                                        <p:tgtEl>
                                          <p:spTgt spid="2212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1000" fill="hold"/>
                                        <p:tgtEl>
                                          <p:spTgt spid="2212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2212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2212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2212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2212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7" dur="500"/>
                                        <p:tgtEl>
                                          <p:spTgt spid="2212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/>
                                        <p:tgtEl>
                                          <p:spTgt spid="2212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1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1" dur="500"/>
                                        <p:tgtEl>
                                          <p:spTgt spid="221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/>
                                        <p:tgtEl>
                                          <p:spTgt spid="221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1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1000" fill="hold"/>
                                        <p:tgtEl>
                                          <p:spTgt spid="221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1000" fill="hold"/>
                                        <p:tgtEl>
                                          <p:spTgt spid="221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000"/>
                            </p:stCondLst>
                            <p:childTnLst>
                              <p:par>
                                <p:cTn id="121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1000" fill="hold"/>
                                        <p:tgtEl>
                                          <p:spTgt spid="221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1000" fill="hold"/>
                                        <p:tgtEl>
                                          <p:spTgt spid="221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2212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2212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2212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2212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6" dur="500"/>
                                        <p:tgtEl>
                                          <p:spTgt spid="2212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500"/>
                                        <p:tgtEl>
                                          <p:spTgt spid="2212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1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0" dur="500"/>
                                        <p:tgtEl>
                                          <p:spTgt spid="2212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1" dur="500"/>
                                        <p:tgtEl>
                                          <p:spTgt spid="2212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1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1000" fill="hold"/>
                                        <p:tgtEl>
                                          <p:spTgt spid="221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1000" fill="hold"/>
                                        <p:tgtEl>
                                          <p:spTgt spid="221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1000"/>
                            </p:stCondLst>
                            <p:childTnLst>
                              <p:par>
                                <p:cTn id="15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2" dur="1000" fill="hold"/>
                                        <p:tgtEl>
                                          <p:spTgt spid="221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3" dur="1000" fill="hold"/>
                                        <p:tgtEl>
                                          <p:spTgt spid="221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221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221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221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221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221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221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2211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221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4" dur="500" fill="hold"/>
                                        <p:tgtEl>
                                          <p:spTgt spid="2211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221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2211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221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221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221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6" dur="500" fill="hold"/>
                                        <p:tgtEl>
                                          <p:spTgt spid="2212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2212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0" dur="500" fill="hold"/>
                                        <p:tgtEl>
                                          <p:spTgt spid="221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1" dur="500" fill="hold"/>
                                        <p:tgtEl>
                                          <p:spTgt spid="221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4" dur="500" fill="hold"/>
                                        <p:tgtEl>
                                          <p:spTgt spid="2212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5" dur="500" fill="hold"/>
                                        <p:tgtEl>
                                          <p:spTgt spid="221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8" dur="500" fill="hold"/>
                                        <p:tgtEl>
                                          <p:spTgt spid="2212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9" dur="500" fill="hold"/>
                                        <p:tgtEl>
                                          <p:spTgt spid="2212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2" dur="500" fill="hold"/>
                                        <p:tgtEl>
                                          <p:spTgt spid="2212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3" dur="500" fill="hold"/>
                                        <p:tgtEl>
                                          <p:spTgt spid="2212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6" dur="500" fill="hold"/>
                                        <p:tgtEl>
                                          <p:spTgt spid="2212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7" dur="500" fill="hold"/>
                                        <p:tgtEl>
                                          <p:spTgt spid="2212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0" dur="500" fill="hold"/>
                                        <p:tgtEl>
                                          <p:spTgt spid="2212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1" dur="500" fill="hold"/>
                                        <p:tgtEl>
                                          <p:spTgt spid="221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6" dur="500"/>
                                        <p:tgtEl>
                                          <p:spTgt spid="221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7" fill="hold">
                            <p:stCondLst>
                              <p:cond delay="500"/>
                            </p:stCondLst>
                            <p:childTnLst>
                              <p:par>
                                <p:cTn id="218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0" dur="500"/>
                                        <p:tgtEl>
                                          <p:spTgt spid="221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5" dur="500"/>
                                        <p:tgtEl>
                                          <p:spTgt spid="221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6" fill="hold">
                            <p:stCondLst>
                              <p:cond delay="500"/>
                            </p:stCondLst>
                            <p:childTnLst>
                              <p:par>
                                <p:cTn id="227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9" dur="500"/>
                                        <p:tgtEl>
                                          <p:spTgt spid="221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0" fill="hold">
                            <p:stCondLst>
                              <p:cond delay="1000"/>
                            </p:stCondLst>
                            <p:childTnLst>
                              <p:par>
                                <p:cTn id="231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33" dur="500"/>
                                        <p:tgtEl>
                                          <p:spTgt spid="221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4" fill="hold">
                            <p:stCondLst>
                              <p:cond delay="1500"/>
                            </p:stCondLst>
                            <p:childTnLst>
                              <p:par>
                                <p:cTn id="23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37" dur="500"/>
                                        <p:tgtEl>
                                          <p:spTgt spid="221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42" dur="500"/>
                                        <p:tgtEl>
                                          <p:spTgt spid="221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3" fill="hold">
                            <p:stCondLst>
                              <p:cond delay="500"/>
                            </p:stCondLst>
                            <p:childTnLst>
                              <p:par>
                                <p:cTn id="244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46" dur="500"/>
                                        <p:tgtEl>
                                          <p:spTgt spid="221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7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49" dur="500"/>
                                        <p:tgtEl>
                                          <p:spTgt spid="221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0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52" dur="500"/>
                                        <p:tgtEl>
                                          <p:spTgt spid="221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57" dur="500"/>
                                        <p:tgtEl>
                                          <p:spTgt spid="221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8" fill="hold">
                            <p:stCondLst>
                              <p:cond delay="500"/>
                            </p:stCondLst>
                            <p:childTnLst>
                              <p:par>
                                <p:cTn id="259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61" dur="500"/>
                                        <p:tgtEl>
                                          <p:spTgt spid="221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2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4" dur="500"/>
                                        <p:tgtEl>
                                          <p:spTgt spid="221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5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7" dur="500"/>
                                        <p:tgtEl>
                                          <p:spTgt spid="221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2" dur="500" fill="hold"/>
                                        <p:tgtEl>
                                          <p:spTgt spid="2212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3" dur="500" fill="hold"/>
                                        <p:tgtEl>
                                          <p:spTgt spid="221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4" fill="hold">
                            <p:stCondLst>
                              <p:cond delay="500"/>
                            </p:stCondLst>
                            <p:childTnLst>
                              <p:par>
                                <p:cTn id="275" presetID="18" presetClass="entr" presetSubtype="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7" dur="500"/>
                                        <p:tgtEl>
                                          <p:spTgt spid="221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1188" grpId="0" animBg="1"/>
      <p:bldP spid="221189" grpId="0" animBg="1"/>
      <p:bldP spid="221190" grpId="0" animBg="1"/>
      <p:bldP spid="221191" grpId="0" animBg="1"/>
      <p:bldP spid="221192" grpId="0" animBg="1"/>
      <p:bldP spid="221193" grpId="0" animBg="1"/>
      <p:bldP spid="221194" grpId="0"/>
      <p:bldP spid="221195" grpId="0" animBg="1"/>
      <p:bldP spid="221196" grpId="0"/>
      <p:bldP spid="221197" grpId="0"/>
      <p:bldP spid="221198" grpId="0"/>
      <p:bldP spid="221199" grpId="0"/>
      <p:bldP spid="221200" grpId="0" animBg="1"/>
      <p:bldP spid="221201" grpId="0" animBg="1"/>
      <p:bldP spid="221202" grpId="0"/>
      <p:bldP spid="221203" grpId="0"/>
      <p:bldP spid="221204" grpId="0" animBg="1"/>
      <p:bldP spid="221205" grpId="0" animBg="1"/>
      <p:bldP spid="221208" grpId="0" animBg="1"/>
      <p:bldP spid="221209" grpId="0" animBg="1"/>
      <p:bldP spid="221210" grpId="0"/>
      <p:bldP spid="221211" grpId="0"/>
      <p:bldP spid="221212" grpId="0" animBg="1"/>
      <p:bldP spid="221213" grpId="0" animBg="1"/>
      <p:bldP spid="221214" grpId="0"/>
      <p:bldP spid="221215" grpId="0"/>
      <p:bldP spid="221216" grpId="0"/>
      <p:bldP spid="221217" grpId="0" animBg="1"/>
      <p:bldP spid="221218" grpId="0" animBg="1"/>
      <p:bldP spid="221219" grpId="0" animBg="1"/>
      <p:bldP spid="221220" grpId="0" animBg="1"/>
      <p:bldP spid="221221" grpId="0" animBg="1"/>
      <p:bldP spid="221222" grpId="0" animBg="1"/>
      <p:bldP spid="221223" grpId="0" animBg="1"/>
      <p:bldP spid="221230" grpId="0" animBg="1"/>
      <p:bldP spid="221231" grpId="0" animBg="1"/>
      <p:bldP spid="221234" grpId="0" animBg="1"/>
      <p:bldP spid="221236" grpId="0"/>
      <p:bldP spid="221238" grpId="0" animBg="1"/>
      <p:bldP spid="221239" grpId="0"/>
      <p:bldP spid="221239" grpId="1"/>
      <p:bldP spid="221240" grpId="0"/>
      <p:bldP spid="221241" grpId="0"/>
      <p:bldP spid="221242" grpId="0"/>
      <p:bldP spid="221243" grpId="0"/>
      <p:bldP spid="221244" grpId="0"/>
      <p:bldP spid="221245" grpId="0"/>
      <p:bldP spid="221246" grpId="0" animBg="1"/>
      <p:bldP spid="221246" grpId="1" animBg="1"/>
      <p:bldP spid="221249" grpId="0" animBg="1"/>
      <p:bldP spid="221250" grpId="0"/>
      <p:bldP spid="221251" grpId="0"/>
      <p:bldP spid="221251" grpId="1"/>
      <p:bldP spid="221252" grpId="0" animBg="1"/>
      <p:bldP spid="221252" grpId="1" animBg="1"/>
      <p:bldP spid="221255" grpId="0"/>
      <p:bldP spid="221256" grpId="0" animBg="1"/>
      <p:bldP spid="221257" grpId="0"/>
      <p:bldP spid="221257" grpId="1"/>
      <p:bldP spid="221258" grpId="0" animBg="1"/>
      <p:bldP spid="221258" grpId="1" animBg="1"/>
      <p:bldP spid="221259" grpId="0" animBg="1"/>
      <p:bldP spid="221260" grpId="0" animBg="1"/>
    </p:bldLst>
  </p:timing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A08374-6B83-4CED-9036-6A6C3A0B9C7C}" type="slidenum">
              <a:rPr lang="zh-CN" altLang="en-US" smtClean="0"/>
              <a:pPr>
                <a:defRPr/>
              </a:pPr>
              <a:t>202</a:t>
            </a:fld>
            <a:endParaRPr lang="en-US" altLang="zh-CN" smtClean="0"/>
          </a:p>
        </p:txBody>
      </p:sp>
      <p:sp>
        <p:nvSpPr>
          <p:cNvPr id="2375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中断指令例</a:t>
            </a:r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2133600"/>
            <a:ext cx="3744912" cy="3322638"/>
          </a:xfrm>
        </p:spPr>
        <p:txBody>
          <a:bodyPr/>
          <a:lstStyle/>
          <a:p>
            <a:pPr eaLnBrk="1" hangingPunct="1">
              <a:spcAft>
                <a:spcPct val="45000"/>
              </a:spcAft>
              <a:buFont typeface="Wingdings" pitchFamily="2" charset="2"/>
              <a:buNone/>
            </a:pPr>
            <a:r>
              <a:rPr lang="zh-CN" altLang="en-US" sz="2400" u="sng" smtClean="0">
                <a:latin typeface="Times New Roman" pitchFamily="18" charset="0"/>
              </a:rPr>
              <a:t>执行程序段：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000" smtClean="0">
                <a:latin typeface="Times New Roman" pitchFamily="18" charset="0"/>
              </a:rPr>
              <a:t> </a:t>
            </a:r>
            <a:r>
              <a:rPr lang="en-US" altLang="zh-CN" sz="2400" smtClean="0">
                <a:latin typeface="Times New Roman" pitchFamily="18" charset="0"/>
              </a:rPr>
              <a:t>CS       IP               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smtClean="0">
                <a:latin typeface="Times New Roman" pitchFamily="18" charset="0"/>
              </a:rPr>
              <a:t>                          </a:t>
            </a:r>
            <a:r>
              <a:rPr lang="en-US" altLang="zh-CN" sz="2400" smtClean="0">
                <a:solidFill>
                  <a:schemeClr val="tx1"/>
                </a:solidFill>
                <a:latin typeface="宋体" pitchFamily="2" charset="-122"/>
              </a:rPr>
              <a:t>┇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000" smtClean="0">
                <a:solidFill>
                  <a:schemeClr val="tx1"/>
                </a:solidFill>
                <a:latin typeface="Times New Roman" pitchFamily="18" charset="0"/>
              </a:rPr>
              <a:t>6200H:0110H   INT  21H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000" smtClean="0">
                <a:solidFill>
                  <a:schemeClr val="tx1"/>
                </a:solidFill>
                <a:latin typeface="Times New Roman" pitchFamily="18" charset="0"/>
              </a:rPr>
              <a:t>6200H:0112H   MOV  AX</a:t>
            </a:r>
            <a:r>
              <a:rPr lang="zh-CN" altLang="en-US" sz="2000" smtClean="0">
                <a:solidFill>
                  <a:schemeClr val="tx1"/>
                </a:solidFill>
                <a:latin typeface="Times New Roman" pitchFamily="18" charset="0"/>
              </a:rPr>
              <a:t>，</a:t>
            </a:r>
            <a:r>
              <a:rPr lang="en-US" altLang="zh-CN" sz="2000" smtClean="0">
                <a:solidFill>
                  <a:schemeClr val="tx1"/>
                </a:solidFill>
                <a:latin typeface="Times New Roman" pitchFamily="18" charset="0"/>
              </a:rPr>
              <a:t>BX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smtClean="0">
                <a:latin typeface="Times New Roman" pitchFamily="18" charset="0"/>
              </a:rPr>
              <a:t>                          </a:t>
            </a:r>
            <a:r>
              <a:rPr lang="en-US" altLang="zh-CN" sz="2400" smtClean="0">
                <a:solidFill>
                  <a:schemeClr val="tx1"/>
                </a:solidFill>
                <a:latin typeface="宋体" pitchFamily="2" charset="-122"/>
              </a:rPr>
              <a:t>┇</a:t>
            </a:r>
          </a:p>
        </p:txBody>
      </p:sp>
      <p:sp>
        <p:nvSpPr>
          <p:cNvPr id="136214" name="Rectangle 22"/>
          <p:cNvSpPr>
            <a:spLocks noChangeArrowheads="1"/>
          </p:cNvSpPr>
          <p:nvPr/>
        </p:nvSpPr>
        <p:spPr bwMode="auto">
          <a:xfrm>
            <a:off x="6713538" y="2727325"/>
            <a:ext cx="1601787" cy="3581400"/>
          </a:xfrm>
          <a:prstGeom prst="rect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6215" name="Line 23"/>
          <p:cNvSpPr>
            <a:spLocks noChangeShapeType="1"/>
          </p:cNvSpPr>
          <p:nvPr/>
        </p:nvSpPr>
        <p:spPr bwMode="auto">
          <a:xfrm>
            <a:off x="6713538" y="3656013"/>
            <a:ext cx="16002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6216" name="Line 24"/>
          <p:cNvSpPr>
            <a:spLocks noChangeShapeType="1"/>
          </p:cNvSpPr>
          <p:nvPr/>
        </p:nvSpPr>
        <p:spPr bwMode="auto">
          <a:xfrm>
            <a:off x="6713538" y="4037013"/>
            <a:ext cx="16002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6217" name="Line 25"/>
          <p:cNvSpPr>
            <a:spLocks noChangeShapeType="1"/>
          </p:cNvSpPr>
          <p:nvPr/>
        </p:nvSpPr>
        <p:spPr bwMode="auto">
          <a:xfrm>
            <a:off x="6713538" y="4418013"/>
            <a:ext cx="16002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6218" name="Line 26"/>
          <p:cNvSpPr>
            <a:spLocks noChangeShapeType="1"/>
          </p:cNvSpPr>
          <p:nvPr/>
        </p:nvSpPr>
        <p:spPr bwMode="auto">
          <a:xfrm>
            <a:off x="6715125" y="3275013"/>
            <a:ext cx="16002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6219" name="Line 27"/>
          <p:cNvSpPr>
            <a:spLocks noChangeShapeType="1"/>
          </p:cNvSpPr>
          <p:nvPr/>
        </p:nvSpPr>
        <p:spPr bwMode="auto">
          <a:xfrm>
            <a:off x="6715125" y="4799013"/>
            <a:ext cx="16002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6220" name="Line 28"/>
          <p:cNvSpPr>
            <a:spLocks noChangeShapeType="1"/>
          </p:cNvSpPr>
          <p:nvPr/>
        </p:nvSpPr>
        <p:spPr bwMode="auto">
          <a:xfrm>
            <a:off x="5953125" y="5741988"/>
            <a:ext cx="60960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6221" name="Text Box 29"/>
          <p:cNvSpPr txBox="1">
            <a:spLocks noChangeArrowheads="1"/>
          </p:cNvSpPr>
          <p:nvPr/>
        </p:nvSpPr>
        <p:spPr bwMode="auto">
          <a:xfrm>
            <a:off x="7167563" y="3260725"/>
            <a:ext cx="1066800" cy="396875"/>
          </a:xfrm>
          <a:prstGeom prst="rect">
            <a:avLst/>
          </a:prstGeom>
          <a:noFill/>
          <a:ln w="25400" cap="sq">
            <a:noFill/>
            <a:miter lim="800000"/>
            <a:headEnd type="none" w="sm" len="sm"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chemeClr val="bg1"/>
                </a:solidFill>
              </a:rPr>
              <a:t>12H</a:t>
            </a:r>
            <a:endParaRPr lang="en-US" altLang="zh-CN" sz="1600" b="1">
              <a:solidFill>
                <a:schemeClr val="bg1"/>
              </a:solidFill>
            </a:endParaRPr>
          </a:p>
        </p:txBody>
      </p:sp>
      <p:sp>
        <p:nvSpPr>
          <p:cNvPr id="136222" name="Text Box 30"/>
          <p:cNvSpPr txBox="1">
            <a:spLocks noChangeArrowheads="1"/>
          </p:cNvSpPr>
          <p:nvPr/>
        </p:nvSpPr>
        <p:spPr bwMode="auto">
          <a:xfrm>
            <a:off x="7138988" y="3641725"/>
            <a:ext cx="1066800" cy="396875"/>
          </a:xfrm>
          <a:prstGeom prst="rect">
            <a:avLst/>
          </a:prstGeom>
          <a:noFill/>
          <a:ln w="25400" cap="sq">
            <a:noFill/>
            <a:miter lim="800000"/>
            <a:headEnd type="none" w="sm" len="sm"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chemeClr val="bg1"/>
                </a:solidFill>
              </a:rPr>
              <a:t>01H</a:t>
            </a:r>
            <a:endParaRPr lang="en-US" altLang="zh-CN" sz="1600" b="1">
              <a:solidFill>
                <a:schemeClr val="bg1"/>
              </a:solidFill>
            </a:endParaRPr>
          </a:p>
        </p:txBody>
      </p:sp>
      <p:sp>
        <p:nvSpPr>
          <p:cNvPr id="136223" name="Text Box 31"/>
          <p:cNvSpPr txBox="1">
            <a:spLocks noChangeArrowheads="1"/>
          </p:cNvSpPr>
          <p:nvPr/>
        </p:nvSpPr>
        <p:spPr bwMode="auto">
          <a:xfrm>
            <a:off x="7110413" y="4022725"/>
            <a:ext cx="1066800" cy="396875"/>
          </a:xfrm>
          <a:prstGeom prst="rect">
            <a:avLst/>
          </a:prstGeom>
          <a:noFill/>
          <a:ln w="25400" cap="sq">
            <a:noFill/>
            <a:miter lim="800000"/>
            <a:headEnd type="none" w="sm" len="sm"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chemeClr val="bg1"/>
                </a:solidFill>
              </a:rPr>
              <a:t>00H</a:t>
            </a:r>
            <a:endParaRPr lang="en-US" altLang="zh-CN" sz="1600" b="1">
              <a:solidFill>
                <a:schemeClr val="bg1"/>
              </a:solidFill>
            </a:endParaRPr>
          </a:p>
        </p:txBody>
      </p:sp>
      <p:sp>
        <p:nvSpPr>
          <p:cNvPr id="136224" name="Text Box 32"/>
          <p:cNvSpPr txBox="1">
            <a:spLocks noChangeArrowheads="1"/>
          </p:cNvSpPr>
          <p:nvPr/>
        </p:nvSpPr>
        <p:spPr bwMode="auto">
          <a:xfrm>
            <a:off x="7110413" y="4403725"/>
            <a:ext cx="1066800" cy="396875"/>
          </a:xfrm>
          <a:prstGeom prst="rect">
            <a:avLst/>
          </a:prstGeom>
          <a:noFill/>
          <a:ln w="25400" cap="sq">
            <a:noFill/>
            <a:miter lim="800000"/>
            <a:headEnd type="none" w="sm" len="sm"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chemeClr val="bg1"/>
                </a:solidFill>
              </a:rPr>
              <a:t>62H</a:t>
            </a:r>
            <a:endParaRPr lang="en-US" altLang="zh-CN" sz="1600" b="1">
              <a:solidFill>
                <a:schemeClr val="bg1"/>
              </a:solidFill>
            </a:endParaRPr>
          </a:p>
        </p:txBody>
      </p:sp>
      <p:sp>
        <p:nvSpPr>
          <p:cNvPr id="136228" name="Text Box 36"/>
          <p:cNvSpPr txBox="1">
            <a:spLocks noChangeArrowheads="1"/>
          </p:cNvSpPr>
          <p:nvPr/>
        </p:nvSpPr>
        <p:spPr bwMode="auto">
          <a:xfrm>
            <a:off x="4752975" y="5522913"/>
            <a:ext cx="1419225" cy="396875"/>
          </a:xfrm>
          <a:prstGeom prst="rect">
            <a:avLst/>
          </a:prstGeom>
          <a:noFill/>
          <a:ln w="25400" cap="sq">
            <a:noFill/>
            <a:miter lim="800000"/>
            <a:headEnd type="none" w="sm" len="sm"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/>
              <a:t>SP=1200</a:t>
            </a:r>
            <a:endParaRPr lang="en-US" altLang="zh-CN" sz="2000" b="1">
              <a:cs typeface="Arial" charset="0"/>
            </a:endParaRPr>
          </a:p>
        </p:txBody>
      </p:sp>
      <p:sp>
        <p:nvSpPr>
          <p:cNvPr id="136229" name="Line 37"/>
          <p:cNvSpPr>
            <a:spLocks noChangeShapeType="1"/>
          </p:cNvSpPr>
          <p:nvPr/>
        </p:nvSpPr>
        <p:spPr bwMode="auto">
          <a:xfrm>
            <a:off x="6715125" y="5970588"/>
            <a:ext cx="16002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6230" name="Rectangle 38"/>
          <p:cNvSpPr>
            <a:spLocks noChangeArrowheads="1"/>
          </p:cNvSpPr>
          <p:nvPr/>
        </p:nvSpPr>
        <p:spPr bwMode="auto">
          <a:xfrm>
            <a:off x="6715125" y="5561013"/>
            <a:ext cx="1600200" cy="381000"/>
          </a:xfrm>
          <a:prstGeom prst="rect">
            <a:avLst/>
          </a:prstGeom>
          <a:solidFill>
            <a:srgbClr val="C0C0C0"/>
          </a:solidFill>
          <a:ln w="25400" cap="sq">
            <a:solidFill>
              <a:srgbClr val="C0C0C0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6231" name="Line 39"/>
          <p:cNvSpPr>
            <a:spLocks noChangeShapeType="1"/>
          </p:cNvSpPr>
          <p:nvPr/>
        </p:nvSpPr>
        <p:spPr bwMode="auto">
          <a:xfrm>
            <a:off x="6715125" y="4799013"/>
            <a:ext cx="16002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6232" name="Line 40"/>
          <p:cNvSpPr>
            <a:spLocks noChangeShapeType="1"/>
          </p:cNvSpPr>
          <p:nvPr/>
        </p:nvSpPr>
        <p:spPr bwMode="auto">
          <a:xfrm>
            <a:off x="6715125" y="5970588"/>
            <a:ext cx="16002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6233" name="Line 41"/>
          <p:cNvSpPr>
            <a:spLocks noChangeShapeType="1"/>
          </p:cNvSpPr>
          <p:nvPr/>
        </p:nvSpPr>
        <p:spPr bwMode="auto">
          <a:xfrm>
            <a:off x="6715125" y="5165725"/>
            <a:ext cx="16002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6234" name="Line 42"/>
          <p:cNvSpPr>
            <a:spLocks noChangeShapeType="1"/>
          </p:cNvSpPr>
          <p:nvPr/>
        </p:nvSpPr>
        <p:spPr bwMode="auto">
          <a:xfrm>
            <a:off x="6715125" y="5546725"/>
            <a:ext cx="16002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6235" name="Text Box 43"/>
          <p:cNvSpPr txBox="1">
            <a:spLocks noChangeArrowheads="1"/>
          </p:cNvSpPr>
          <p:nvPr/>
        </p:nvSpPr>
        <p:spPr bwMode="auto">
          <a:xfrm>
            <a:off x="6834188" y="4784725"/>
            <a:ext cx="1447800" cy="396875"/>
          </a:xfrm>
          <a:prstGeom prst="rect">
            <a:avLst/>
          </a:prstGeom>
          <a:noFill/>
          <a:ln w="25400" cap="sq">
            <a:noFill/>
            <a:miter lim="800000"/>
            <a:headEnd type="none" w="sm" len="sm"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chemeClr val="bg1"/>
                </a:solidFill>
              </a:rPr>
              <a:t>FLAGS</a:t>
            </a:r>
            <a:r>
              <a:rPr lang="en-US" altLang="zh-CN" sz="1600" b="1">
                <a:solidFill>
                  <a:schemeClr val="bg1"/>
                </a:solidFill>
              </a:rPr>
              <a:t>L</a:t>
            </a:r>
          </a:p>
        </p:txBody>
      </p:sp>
      <p:sp>
        <p:nvSpPr>
          <p:cNvPr id="136236" name="Text Box 44"/>
          <p:cNvSpPr txBox="1">
            <a:spLocks noChangeArrowheads="1"/>
          </p:cNvSpPr>
          <p:nvPr/>
        </p:nvSpPr>
        <p:spPr bwMode="auto">
          <a:xfrm>
            <a:off x="6819900" y="5132388"/>
            <a:ext cx="1454150" cy="396875"/>
          </a:xfrm>
          <a:prstGeom prst="rect">
            <a:avLst/>
          </a:prstGeom>
          <a:noFill/>
          <a:ln w="25400" cap="sq">
            <a:noFill/>
            <a:miter lim="800000"/>
            <a:headEnd type="none" w="sm" len="sm"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chemeClr val="bg1"/>
                </a:solidFill>
              </a:rPr>
              <a:t>FLAGS</a:t>
            </a:r>
            <a:r>
              <a:rPr lang="en-US" altLang="zh-CN" sz="1600" b="1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136239" name="Line 47"/>
          <p:cNvSpPr>
            <a:spLocks noChangeShapeType="1"/>
          </p:cNvSpPr>
          <p:nvPr/>
        </p:nvSpPr>
        <p:spPr bwMode="auto">
          <a:xfrm>
            <a:off x="6010275" y="3489325"/>
            <a:ext cx="60960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6240" name="Text Box 48"/>
          <p:cNvSpPr txBox="1">
            <a:spLocks noChangeArrowheads="1"/>
          </p:cNvSpPr>
          <p:nvPr/>
        </p:nvSpPr>
        <p:spPr bwMode="auto">
          <a:xfrm>
            <a:off x="4808538" y="3260725"/>
            <a:ext cx="1447800" cy="396875"/>
          </a:xfrm>
          <a:prstGeom prst="rect">
            <a:avLst/>
          </a:prstGeom>
          <a:noFill/>
          <a:ln w="25400" cap="sq">
            <a:noFill/>
            <a:miter lim="800000"/>
            <a:headEnd type="none" w="sm" len="sm"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/>
              <a:t>SP=11FA</a:t>
            </a:r>
            <a:endParaRPr lang="zh-CN" altLang="en-US" sz="2000" b="1"/>
          </a:p>
        </p:txBody>
      </p:sp>
      <p:sp>
        <p:nvSpPr>
          <p:cNvPr id="136242" name="AutoShape 50"/>
          <p:cNvSpPr>
            <a:spLocks noChangeArrowheads="1"/>
          </p:cNvSpPr>
          <p:nvPr/>
        </p:nvSpPr>
        <p:spPr bwMode="auto">
          <a:xfrm>
            <a:off x="4067175" y="1844675"/>
            <a:ext cx="1933575" cy="830263"/>
          </a:xfrm>
          <a:prstGeom prst="cloudCallout">
            <a:avLst>
              <a:gd name="adj1" fmla="val 14449"/>
              <a:gd name="adj2" fmla="val 121704"/>
            </a:avLst>
          </a:prstGeom>
          <a:solidFill>
            <a:srgbClr val="993300"/>
          </a:solidFill>
          <a:ln w="25400" cap="sq">
            <a:solidFill>
              <a:srgbClr val="993300"/>
            </a:solidFill>
            <a:round/>
            <a:headEnd type="none" w="sm" len="sm"/>
            <a:tailEnd type="none" w="lg" len="lg"/>
          </a:ln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sz="2000" b="1">
                <a:solidFill>
                  <a:schemeClr val="bg1"/>
                </a:solidFill>
              </a:rPr>
              <a:t>执行</a:t>
            </a:r>
            <a:r>
              <a:rPr lang="en-US" altLang="zh-CN" sz="2000" b="1">
                <a:solidFill>
                  <a:schemeClr val="bg1"/>
                </a:solidFill>
              </a:rPr>
              <a:t>INT</a:t>
            </a:r>
            <a:r>
              <a:rPr lang="zh-CN" altLang="en-US" sz="2000" b="1">
                <a:solidFill>
                  <a:schemeClr val="bg1"/>
                </a:solidFill>
              </a:rPr>
              <a:t>指令后</a:t>
            </a:r>
          </a:p>
        </p:txBody>
      </p:sp>
      <p:sp>
        <p:nvSpPr>
          <p:cNvPr id="136247" name="AutoShape 55"/>
          <p:cNvSpPr>
            <a:spLocks/>
          </p:cNvSpPr>
          <p:nvPr/>
        </p:nvSpPr>
        <p:spPr bwMode="auto">
          <a:xfrm rot="10800000">
            <a:off x="8462963" y="3500438"/>
            <a:ext cx="198437" cy="2160587"/>
          </a:xfrm>
          <a:prstGeom prst="leftBrace">
            <a:avLst>
              <a:gd name="adj1" fmla="val 90734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6248" name="Text Box 56"/>
          <p:cNvSpPr txBox="1">
            <a:spLocks noChangeArrowheads="1"/>
          </p:cNvSpPr>
          <p:nvPr/>
        </p:nvSpPr>
        <p:spPr bwMode="auto">
          <a:xfrm>
            <a:off x="8650288" y="4095750"/>
            <a:ext cx="457200" cy="915988"/>
          </a:xfrm>
          <a:prstGeom prst="rect">
            <a:avLst/>
          </a:prstGeom>
          <a:noFill/>
          <a:ln w="25400" cap="sq">
            <a:noFill/>
            <a:miter lim="800000"/>
            <a:headEnd type="none" w="sm" len="sm"/>
            <a:tailEnd type="none" w="lg" len="lg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b="1"/>
              <a:t>堆栈段</a:t>
            </a: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6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6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36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36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36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36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62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62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62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62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62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62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362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6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36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36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6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36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362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36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362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362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362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362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362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362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362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362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362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36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362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362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362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36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36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36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36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1000" fill="hold"/>
                                        <p:tgtEl>
                                          <p:spTgt spid="136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1000" fill="hold"/>
                                        <p:tgtEl>
                                          <p:spTgt spid="136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000"/>
                            </p:stCondLst>
                            <p:childTnLst>
                              <p:par>
                                <p:cTn id="99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1000" fill="hold"/>
                                        <p:tgtEl>
                                          <p:spTgt spid="1362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1000" fill="hold"/>
                                        <p:tgtEl>
                                          <p:spTgt spid="1362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1000" fill="hold"/>
                                        <p:tgtEl>
                                          <p:spTgt spid="136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1000" fill="hold"/>
                                        <p:tgtEl>
                                          <p:spTgt spid="136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000"/>
                            </p:stCondLst>
                            <p:childTnLst>
                              <p:par>
                                <p:cTn id="1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1000" fill="hold"/>
                                        <p:tgtEl>
                                          <p:spTgt spid="136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1000" fill="hold"/>
                                        <p:tgtEl>
                                          <p:spTgt spid="136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1000" fill="hold"/>
                                        <p:tgtEl>
                                          <p:spTgt spid="136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1000" fill="hold"/>
                                        <p:tgtEl>
                                          <p:spTgt spid="136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000"/>
                            </p:stCondLst>
                            <p:childTnLst>
                              <p:par>
                                <p:cTn id="121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1000" fill="hold"/>
                                        <p:tgtEl>
                                          <p:spTgt spid="136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1000" fill="hold"/>
                                        <p:tgtEl>
                                          <p:spTgt spid="136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2000"/>
                            </p:stCondLst>
                            <p:childTnLst>
                              <p:par>
                                <p:cTn id="1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136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136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3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136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136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214" grpId="0" animBg="1"/>
      <p:bldP spid="136215" grpId="0" animBg="1"/>
      <p:bldP spid="136216" grpId="0" animBg="1"/>
      <p:bldP spid="136217" grpId="0" animBg="1"/>
      <p:bldP spid="136218" grpId="0" animBg="1"/>
      <p:bldP spid="136219" grpId="0" animBg="1"/>
      <p:bldP spid="136220" grpId="0" animBg="1"/>
      <p:bldP spid="136221" grpId="0"/>
      <p:bldP spid="136222" grpId="0"/>
      <p:bldP spid="136223" grpId="0"/>
      <p:bldP spid="136224" grpId="0"/>
      <p:bldP spid="136228" grpId="0"/>
      <p:bldP spid="136229" grpId="0" animBg="1"/>
      <p:bldP spid="136230" grpId="0" animBg="1"/>
      <p:bldP spid="136231" grpId="0" animBg="1"/>
      <p:bldP spid="136232" grpId="0" animBg="1"/>
      <p:bldP spid="136233" grpId="0" animBg="1"/>
      <p:bldP spid="136234" grpId="0" animBg="1"/>
      <p:bldP spid="136235" grpId="0"/>
      <p:bldP spid="136236" grpId="0"/>
      <p:bldP spid="136239" grpId="0" animBg="1"/>
      <p:bldP spid="136240" grpId="0"/>
      <p:bldP spid="136242" grpId="0" animBg="1"/>
      <p:bldP spid="136247" grpId="0" animBg="1"/>
      <p:bldP spid="136248" grpId="0"/>
    </p:bldLst>
  </p:timing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52BD51-7E60-46C2-BDBE-03AA94F5F416}" type="slidenum">
              <a:rPr lang="zh-CN" altLang="en-US" smtClean="0"/>
              <a:pPr>
                <a:defRPr/>
              </a:pPr>
              <a:t>203</a:t>
            </a:fld>
            <a:endParaRPr lang="en-US" altLang="zh-CN" smtClean="0"/>
          </a:p>
        </p:txBody>
      </p:sp>
      <p:sp>
        <p:nvSpPr>
          <p:cNvPr id="2385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中断指令例</a:t>
            </a:r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2060575"/>
            <a:ext cx="4191000" cy="3024188"/>
          </a:xfrm>
        </p:spPr>
        <p:txBody>
          <a:bodyPr/>
          <a:lstStyle/>
          <a:p>
            <a:pPr eaLnBrk="1" hangingPunct="1">
              <a:spcAft>
                <a:spcPct val="30000"/>
              </a:spcAft>
            </a:pPr>
            <a:r>
              <a:rPr lang="zh-CN" altLang="en-US" sz="2400" smtClean="0"/>
              <a:t>执行</a:t>
            </a:r>
            <a:r>
              <a:rPr lang="en-US" altLang="zh-CN" sz="2400" smtClean="0"/>
              <a:t>INT 21H</a:t>
            </a:r>
            <a:r>
              <a:rPr lang="zh-CN" altLang="en-US" sz="2400" smtClean="0"/>
              <a:t>指令后</a:t>
            </a:r>
          </a:p>
          <a:p>
            <a:pPr eaLnBrk="1" hangingPunct="1">
              <a:spcAft>
                <a:spcPct val="10000"/>
              </a:spcAft>
              <a:buFont typeface="Wingdings" pitchFamily="2" charset="2"/>
              <a:buNone/>
            </a:pPr>
            <a:r>
              <a:rPr lang="en-US" altLang="zh-CN" sz="2400" smtClean="0"/>
              <a:t>     IP=[</a:t>
            </a:r>
            <a:r>
              <a:rPr kumimoji="1" lang="en-US" altLang="zh-CN" sz="2400" smtClean="0"/>
              <a:t>21Hх4]</a:t>
            </a:r>
            <a:endParaRPr lang="en-US" altLang="zh-CN" sz="2400" smtClean="0"/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smtClean="0"/>
              <a:t>     CS==[</a:t>
            </a:r>
            <a:r>
              <a:rPr lang="zh-CN" altLang="en-US" sz="2400" smtClean="0"/>
              <a:t>（</a:t>
            </a:r>
            <a:r>
              <a:rPr kumimoji="1" lang="en-US" altLang="zh-CN" sz="2400" smtClean="0"/>
              <a:t>21Hх4</a:t>
            </a:r>
            <a:r>
              <a:rPr kumimoji="1" lang="zh-CN" altLang="en-US" sz="2400" smtClean="0"/>
              <a:t>）</a:t>
            </a:r>
            <a:r>
              <a:rPr kumimoji="1" lang="en-US" altLang="zh-CN" sz="2400" smtClean="0"/>
              <a:t>+2]</a:t>
            </a:r>
            <a:endParaRPr lang="en-US" altLang="zh-CN" sz="2400" smtClean="0"/>
          </a:p>
          <a:p>
            <a:pPr eaLnBrk="1" hangingPunct="1">
              <a:buFont typeface="Wingdings" pitchFamily="2" charset="2"/>
              <a:buNone/>
            </a:pPr>
            <a:endParaRPr lang="en-US" altLang="zh-CN" sz="2400" smtClean="0"/>
          </a:p>
        </p:txBody>
      </p:sp>
      <p:sp>
        <p:nvSpPr>
          <p:cNvPr id="137220" name="Rectangle 4"/>
          <p:cNvSpPr>
            <a:spLocks noChangeArrowheads="1"/>
          </p:cNvSpPr>
          <p:nvPr/>
        </p:nvSpPr>
        <p:spPr bwMode="auto">
          <a:xfrm>
            <a:off x="6635750" y="1989138"/>
            <a:ext cx="1601788" cy="4679950"/>
          </a:xfrm>
          <a:prstGeom prst="rect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7221" name="Line 5"/>
          <p:cNvSpPr>
            <a:spLocks noChangeShapeType="1"/>
          </p:cNvSpPr>
          <p:nvPr/>
        </p:nvSpPr>
        <p:spPr bwMode="auto">
          <a:xfrm>
            <a:off x="6635750" y="3052763"/>
            <a:ext cx="16002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7222" name="Line 6"/>
          <p:cNvSpPr>
            <a:spLocks noChangeShapeType="1"/>
          </p:cNvSpPr>
          <p:nvPr/>
        </p:nvSpPr>
        <p:spPr bwMode="auto">
          <a:xfrm>
            <a:off x="6635750" y="3433763"/>
            <a:ext cx="16002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7223" name="Line 7"/>
          <p:cNvSpPr>
            <a:spLocks noChangeShapeType="1"/>
          </p:cNvSpPr>
          <p:nvPr/>
        </p:nvSpPr>
        <p:spPr bwMode="auto">
          <a:xfrm>
            <a:off x="6635750" y="3814763"/>
            <a:ext cx="16002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7224" name="Line 8"/>
          <p:cNvSpPr>
            <a:spLocks noChangeShapeType="1"/>
          </p:cNvSpPr>
          <p:nvPr/>
        </p:nvSpPr>
        <p:spPr bwMode="auto">
          <a:xfrm>
            <a:off x="6637338" y="2671763"/>
            <a:ext cx="16002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7225" name="Line 9"/>
          <p:cNvSpPr>
            <a:spLocks noChangeShapeType="1"/>
          </p:cNvSpPr>
          <p:nvPr/>
        </p:nvSpPr>
        <p:spPr bwMode="auto">
          <a:xfrm>
            <a:off x="6637338" y="4195763"/>
            <a:ext cx="16002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7226" name="Text Box 10"/>
          <p:cNvSpPr txBox="1">
            <a:spLocks noChangeArrowheads="1"/>
          </p:cNvSpPr>
          <p:nvPr/>
        </p:nvSpPr>
        <p:spPr bwMode="auto">
          <a:xfrm>
            <a:off x="4932363" y="2522538"/>
            <a:ext cx="1144587" cy="519112"/>
          </a:xfrm>
          <a:prstGeom prst="rect">
            <a:avLst/>
          </a:prstGeom>
          <a:noFill/>
          <a:ln w="25400" cap="sq">
            <a:noFill/>
            <a:miter lim="800000"/>
            <a:headEnd type="none" w="sm" len="sm"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10000"/>
              </a:spcBef>
            </a:pPr>
            <a:r>
              <a:rPr lang="en-US" altLang="zh-CN" sz="2000" b="1">
                <a:cs typeface="Arial" charset="0"/>
              </a:rPr>
              <a:t>0084H</a:t>
            </a:r>
            <a:r>
              <a:rPr lang="en-US" altLang="zh-CN" sz="2800" b="1">
                <a:cs typeface="Arial" charset="0"/>
              </a:rPr>
              <a:t> </a:t>
            </a:r>
          </a:p>
        </p:txBody>
      </p:sp>
      <p:sp>
        <p:nvSpPr>
          <p:cNvPr id="137227" name="Line 11"/>
          <p:cNvSpPr>
            <a:spLocks noChangeShapeType="1"/>
          </p:cNvSpPr>
          <p:nvPr/>
        </p:nvSpPr>
        <p:spPr bwMode="auto">
          <a:xfrm>
            <a:off x="5875338" y="2824163"/>
            <a:ext cx="609600" cy="0"/>
          </a:xfrm>
          <a:prstGeom prst="line">
            <a:avLst/>
          </a:prstGeom>
          <a:noFill/>
          <a:ln w="25400" cap="sq">
            <a:solidFill>
              <a:srgbClr val="339966"/>
            </a:solidFill>
            <a:round/>
            <a:headEnd type="none" w="sm" len="sm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7228" name="Text Box 12"/>
          <p:cNvSpPr txBox="1">
            <a:spLocks noChangeArrowheads="1"/>
          </p:cNvSpPr>
          <p:nvPr/>
        </p:nvSpPr>
        <p:spPr bwMode="auto">
          <a:xfrm>
            <a:off x="7105650" y="2657475"/>
            <a:ext cx="1066800" cy="396875"/>
          </a:xfrm>
          <a:prstGeom prst="rect">
            <a:avLst/>
          </a:prstGeom>
          <a:noFill/>
          <a:ln w="25400" cap="sq">
            <a:noFill/>
            <a:miter lim="800000"/>
            <a:headEnd type="none" w="sm" len="sm"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chemeClr val="bg1"/>
                </a:solidFill>
              </a:rPr>
              <a:t>23H</a:t>
            </a:r>
          </a:p>
        </p:txBody>
      </p:sp>
      <p:sp>
        <p:nvSpPr>
          <p:cNvPr id="137229" name="Text Box 13"/>
          <p:cNvSpPr txBox="1">
            <a:spLocks noChangeArrowheads="1"/>
          </p:cNvSpPr>
          <p:nvPr/>
        </p:nvSpPr>
        <p:spPr bwMode="auto">
          <a:xfrm>
            <a:off x="7105650" y="3038475"/>
            <a:ext cx="1066800" cy="396875"/>
          </a:xfrm>
          <a:prstGeom prst="rect">
            <a:avLst/>
          </a:prstGeom>
          <a:noFill/>
          <a:ln w="25400" cap="sq">
            <a:noFill/>
            <a:miter lim="800000"/>
            <a:headEnd type="none" w="sm" len="sm"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chemeClr val="bg1"/>
                </a:solidFill>
              </a:rPr>
              <a:t>11H</a:t>
            </a:r>
          </a:p>
        </p:txBody>
      </p:sp>
      <p:sp>
        <p:nvSpPr>
          <p:cNvPr id="137230" name="Text Box 14"/>
          <p:cNvSpPr txBox="1">
            <a:spLocks noChangeArrowheads="1"/>
          </p:cNvSpPr>
          <p:nvPr/>
        </p:nvSpPr>
        <p:spPr bwMode="auto">
          <a:xfrm>
            <a:off x="7105650" y="3419475"/>
            <a:ext cx="1066800" cy="396875"/>
          </a:xfrm>
          <a:prstGeom prst="rect">
            <a:avLst/>
          </a:prstGeom>
          <a:noFill/>
          <a:ln w="25400" cap="sq">
            <a:noFill/>
            <a:miter lim="800000"/>
            <a:headEnd type="none" w="sm" len="sm"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chemeClr val="bg1"/>
                </a:solidFill>
              </a:rPr>
              <a:t>00H</a:t>
            </a:r>
          </a:p>
        </p:txBody>
      </p:sp>
      <p:sp>
        <p:nvSpPr>
          <p:cNvPr id="137231" name="Text Box 15"/>
          <p:cNvSpPr txBox="1">
            <a:spLocks noChangeArrowheads="1"/>
          </p:cNvSpPr>
          <p:nvPr/>
        </p:nvSpPr>
        <p:spPr bwMode="auto">
          <a:xfrm>
            <a:off x="7105650" y="3800475"/>
            <a:ext cx="1066800" cy="396875"/>
          </a:xfrm>
          <a:prstGeom prst="rect">
            <a:avLst/>
          </a:prstGeom>
          <a:noFill/>
          <a:ln w="25400" cap="sq">
            <a:noFill/>
            <a:miter lim="800000"/>
            <a:headEnd type="none" w="sm" len="sm"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chemeClr val="bg1"/>
                </a:solidFill>
              </a:rPr>
              <a:t>20H</a:t>
            </a:r>
          </a:p>
        </p:txBody>
      </p:sp>
      <p:sp>
        <p:nvSpPr>
          <p:cNvPr id="137232" name="AutoShape 16"/>
          <p:cNvSpPr>
            <a:spLocks/>
          </p:cNvSpPr>
          <p:nvPr/>
        </p:nvSpPr>
        <p:spPr bwMode="auto">
          <a:xfrm>
            <a:off x="6713538" y="2747963"/>
            <a:ext cx="152400" cy="609600"/>
          </a:xfrm>
          <a:prstGeom prst="leftBrace">
            <a:avLst>
              <a:gd name="adj1" fmla="val 33333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7233" name="AutoShape 17"/>
          <p:cNvSpPr>
            <a:spLocks/>
          </p:cNvSpPr>
          <p:nvPr/>
        </p:nvSpPr>
        <p:spPr bwMode="auto">
          <a:xfrm>
            <a:off x="6713538" y="3509963"/>
            <a:ext cx="152400" cy="609600"/>
          </a:xfrm>
          <a:prstGeom prst="leftBrace">
            <a:avLst>
              <a:gd name="adj1" fmla="val 33333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7234" name="Line 18"/>
          <p:cNvSpPr>
            <a:spLocks noChangeShapeType="1"/>
          </p:cNvSpPr>
          <p:nvPr/>
        </p:nvSpPr>
        <p:spPr bwMode="auto">
          <a:xfrm flipH="1">
            <a:off x="5799138" y="3128963"/>
            <a:ext cx="838200" cy="22860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oval" w="med" len="med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7235" name="Line 19"/>
          <p:cNvSpPr>
            <a:spLocks noChangeShapeType="1"/>
          </p:cNvSpPr>
          <p:nvPr/>
        </p:nvSpPr>
        <p:spPr bwMode="auto">
          <a:xfrm flipH="1">
            <a:off x="5951538" y="3890963"/>
            <a:ext cx="685800" cy="15240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oval" w="med" len="med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7236" name="Text Box 20"/>
          <p:cNvSpPr txBox="1">
            <a:spLocks noChangeArrowheads="1"/>
          </p:cNvSpPr>
          <p:nvPr/>
        </p:nvSpPr>
        <p:spPr bwMode="auto">
          <a:xfrm>
            <a:off x="5265738" y="3128963"/>
            <a:ext cx="609600" cy="396875"/>
          </a:xfrm>
          <a:prstGeom prst="rect">
            <a:avLst/>
          </a:prstGeom>
          <a:noFill/>
          <a:ln w="25400" cap="sq">
            <a:noFill/>
            <a:miter lim="800000"/>
            <a:headEnd type="none" w="sm" len="sm"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/>
              <a:t>IP</a:t>
            </a:r>
            <a:r>
              <a:rPr lang="en-US" altLang="zh-CN" sz="2000" b="1">
                <a:cs typeface="Arial" charset="0"/>
              </a:rPr>
              <a:t> </a:t>
            </a:r>
          </a:p>
        </p:txBody>
      </p:sp>
      <p:sp>
        <p:nvSpPr>
          <p:cNvPr id="137237" name="Text Box 21"/>
          <p:cNvSpPr txBox="1">
            <a:spLocks noChangeArrowheads="1"/>
          </p:cNvSpPr>
          <p:nvPr/>
        </p:nvSpPr>
        <p:spPr bwMode="auto">
          <a:xfrm>
            <a:off x="5341938" y="3814763"/>
            <a:ext cx="685800" cy="396875"/>
          </a:xfrm>
          <a:prstGeom prst="rect">
            <a:avLst/>
          </a:prstGeom>
          <a:noFill/>
          <a:ln w="25400" cap="sq">
            <a:noFill/>
            <a:miter lim="800000"/>
            <a:headEnd type="none" w="sm" len="sm"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/>
              <a:t>CS</a:t>
            </a:r>
            <a:endParaRPr lang="en-US" altLang="zh-CN" sz="2000" b="1">
              <a:cs typeface="Arial" charset="0"/>
            </a:endParaRPr>
          </a:p>
        </p:txBody>
      </p:sp>
      <p:sp>
        <p:nvSpPr>
          <p:cNvPr id="137238" name="AutoShape 22"/>
          <p:cNvSpPr>
            <a:spLocks/>
          </p:cNvSpPr>
          <p:nvPr/>
        </p:nvSpPr>
        <p:spPr bwMode="auto">
          <a:xfrm rot="10800000">
            <a:off x="8316913" y="2420938"/>
            <a:ext cx="215900" cy="2376487"/>
          </a:xfrm>
          <a:prstGeom prst="leftBrace">
            <a:avLst>
              <a:gd name="adj1" fmla="val 91728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7239" name="Text Box 23"/>
          <p:cNvSpPr txBox="1">
            <a:spLocks noChangeArrowheads="1"/>
          </p:cNvSpPr>
          <p:nvPr/>
        </p:nvSpPr>
        <p:spPr bwMode="auto">
          <a:xfrm>
            <a:off x="8521700" y="3160713"/>
            <a:ext cx="457200" cy="915987"/>
          </a:xfrm>
          <a:prstGeom prst="rect">
            <a:avLst/>
          </a:prstGeom>
          <a:noFill/>
          <a:ln w="25400" cap="sq">
            <a:noFill/>
            <a:miter lim="800000"/>
            <a:headEnd type="none" w="sm" len="sm"/>
            <a:tailEnd type="none" w="lg" len="lg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b="1"/>
              <a:t>数据段</a:t>
            </a:r>
          </a:p>
        </p:txBody>
      </p:sp>
      <p:sp>
        <p:nvSpPr>
          <p:cNvPr id="137240" name="Line 24"/>
          <p:cNvSpPr>
            <a:spLocks noChangeShapeType="1"/>
          </p:cNvSpPr>
          <p:nvPr/>
        </p:nvSpPr>
        <p:spPr bwMode="auto">
          <a:xfrm>
            <a:off x="6630988" y="4611688"/>
            <a:ext cx="16002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7241" name="Line 25"/>
          <p:cNvSpPr>
            <a:spLocks noChangeShapeType="1"/>
          </p:cNvSpPr>
          <p:nvPr/>
        </p:nvSpPr>
        <p:spPr bwMode="auto">
          <a:xfrm>
            <a:off x="6632575" y="5229225"/>
            <a:ext cx="16002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7242" name="Text Box 26"/>
          <p:cNvSpPr txBox="1">
            <a:spLocks noChangeArrowheads="1"/>
          </p:cNvSpPr>
          <p:nvPr/>
        </p:nvSpPr>
        <p:spPr bwMode="auto">
          <a:xfrm>
            <a:off x="7153275" y="4772025"/>
            <a:ext cx="533400" cy="457200"/>
          </a:xfrm>
          <a:prstGeom prst="rect">
            <a:avLst/>
          </a:prstGeom>
          <a:noFill/>
          <a:ln w="25400" cap="sq">
            <a:noFill/>
            <a:miter lim="800000"/>
            <a:headEnd type="none" w="sm" len="sm"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bg1"/>
                </a:solidFill>
                <a:cs typeface="Times New Roman" pitchFamily="18" charset="0"/>
              </a:rPr>
              <a:t>┇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137243" name="Text Box 27"/>
          <p:cNvSpPr txBox="1">
            <a:spLocks noChangeArrowheads="1"/>
          </p:cNvSpPr>
          <p:nvPr/>
        </p:nvSpPr>
        <p:spPr bwMode="auto">
          <a:xfrm>
            <a:off x="7164388" y="2179638"/>
            <a:ext cx="533400" cy="457200"/>
          </a:xfrm>
          <a:prstGeom prst="rect">
            <a:avLst/>
          </a:prstGeom>
          <a:noFill/>
          <a:ln w="25400" cap="sq">
            <a:noFill/>
            <a:miter lim="800000"/>
            <a:headEnd type="none" w="sm" len="sm"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bg1"/>
                </a:solidFill>
                <a:cs typeface="Times New Roman" pitchFamily="18" charset="0"/>
              </a:rPr>
              <a:t>┇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137244" name="AutoShape 28"/>
          <p:cNvSpPr>
            <a:spLocks/>
          </p:cNvSpPr>
          <p:nvPr/>
        </p:nvSpPr>
        <p:spPr bwMode="auto">
          <a:xfrm rot="10800000">
            <a:off x="8345488" y="5013325"/>
            <a:ext cx="215900" cy="1368425"/>
          </a:xfrm>
          <a:prstGeom prst="leftBrace">
            <a:avLst>
              <a:gd name="adj1" fmla="val 52819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7245" name="Line 29"/>
          <p:cNvSpPr>
            <a:spLocks noChangeShapeType="1"/>
          </p:cNvSpPr>
          <p:nvPr/>
        </p:nvSpPr>
        <p:spPr bwMode="auto">
          <a:xfrm>
            <a:off x="6630988" y="5661025"/>
            <a:ext cx="16002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7246" name="Line 30"/>
          <p:cNvSpPr>
            <a:spLocks noChangeShapeType="1"/>
          </p:cNvSpPr>
          <p:nvPr/>
        </p:nvSpPr>
        <p:spPr bwMode="auto">
          <a:xfrm>
            <a:off x="6630988" y="6092825"/>
            <a:ext cx="16002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7247" name="Text Box 31"/>
          <p:cNvSpPr txBox="1">
            <a:spLocks noChangeArrowheads="1"/>
          </p:cNvSpPr>
          <p:nvPr/>
        </p:nvSpPr>
        <p:spPr bwMode="auto">
          <a:xfrm>
            <a:off x="7150100" y="6140450"/>
            <a:ext cx="533400" cy="457200"/>
          </a:xfrm>
          <a:prstGeom prst="rect">
            <a:avLst/>
          </a:prstGeom>
          <a:noFill/>
          <a:ln w="25400" cap="sq">
            <a:noFill/>
            <a:miter lim="800000"/>
            <a:headEnd type="none" w="sm" len="sm"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bg1"/>
                </a:solidFill>
                <a:cs typeface="Times New Roman" pitchFamily="18" charset="0"/>
              </a:rPr>
              <a:t>┇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137248" name="Text Box 32"/>
          <p:cNvSpPr txBox="1">
            <a:spLocks noChangeArrowheads="1"/>
          </p:cNvSpPr>
          <p:nvPr/>
        </p:nvSpPr>
        <p:spPr bwMode="auto">
          <a:xfrm>
            <a:off x="8532813" y="5249863"/>
            <a:ext cx="457200" cy="915987"/>
          </a:xfrm>
          <a:prstGeom prst="rect">
            <a:avLst/>
          </a:prstGeom>
          <a:noFill/>
          <a:ln w="25400" cap="sq">
            <a:noFill/>
            <a:miter lim="800000"/>
            <a:headEnd type="none" w="sm" len="sm"/>
            <a:tailEnd type="none" w="lg" len="lg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b="1"/>
              <a:t>代码段</a:t>
            </a:r>
          </a:p>
        </p:txBody>
      </p:sp>
      <p:sp>
        <p:nvSpPr>
          <p:cNvPr id="137249" name="Text Box 33"/>
          <p:cNvSpPr txBox="1">
            <a:spLocks noChangeArrowheads="1"/>
          </p:cNvSpPr>
          <p:nvPr/>
        </p:nvSpPr>
        <p:spPr bwMode="auto">
          <a:xfrm>
            <a:off x="7134225" y="5243513"/>
            <a:ext cx="922338" cy="396875"/>
          </a:xfrm>
          <a:prstGeom prst="rect">
            <a:avLst/>
          </a:prstGeom>
          <a:noFill/>
          <a:ln w="25400" cap="sq">
            <a:noFill/>
            <a:miter lim="800000"/>
            <a:headEnd type="none" w="sm" len="sm"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chemeClr val="bg1"/>
                </a:solidFill>
              </a:rPr>
              <a:t>XX</a:t>
            </a:r>
          </a:p>
        </p:txBody>
      </p:sp>
      <p:sp>
        <p:nvSpPr>
          <p:cNvPr id="137250" name="AutoShape 34"/>
          <p:cNvSpPr>
            <a:spLocks/>
          </p:cNvSpPr>
          <p:nvPr/>
        </p:nvSpPr>
        <p:spPr bwMode="auto">
          <a:xfrm>
            <a:off x="6929438" y="5340350"/>
            <a:ext cx="163512" cy="896938"/>
          </a:xfrm>
          <a:prstGeom prst="leftBrace">
            <a:avLst>
              <a:gd name="adj1" fmla="val 45712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7251" name="Text Box 35"/>
          <p:cNvSpPr txBox="1">
            <a:spLocks noChangeArrowheads="1"/>
          </p:cNvSpPr>
          <p:nvPr/>
        </p:nvSpPr>
        <p:spPr bwMode="auto">
          <a:xfrm>
            <a:off x="5372100" y="5141913"/>
            <a:ext cx="1144588" cy="519112"/>
          </a:xfrm>
          <a:prstGeom prst="rect">
            <a:avLst/>
          </a:prstGeom>
          <a:noFill/>
          <a:ln w="25400" cap="sq">
            <a:noFill/>
            <a:miter lim="800000"/>
            <a:headEnd type="none" w="sm" len="sm"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10000"/>
              </a:spcBef>
            </a:pPr>
            <a:r>
              <a:rPr lang="en-US" altLang="zh-CN" sz="2000" b="1">
                <a:cs typeface="Arial" charset="0"/>
              </a:rPr>
              <a:t>21123H</a:t>
            </a:r>
            <a:r>
              <a:rPr lang="en-US" altLang="zh-CN" sz="2800" b="1">
                <a:cs typeface="Arial" charset="0"/>
              </a:rPr>
              <a:t> </a:t>
            </a:r>
          </a:p>
        </p:txBody>
      </p:sp>
      <p:sp>
        <p:nvSpPr>
          <p:cNvPr id="137252" name="Line 36"/>
          <p:cNvSpPr>
            <a:spLocks noChangeShapeType="1"/>
          </p:cNvSpPr>
          <p:nvPr/>
        </p:nvSpPr>
        <p:spPr bwMode="auto">
          <a:xfrm flipH="1">
            <a:off x="5724525" y="5797550"/>
            <a:ext cx="1128713" cy="223838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oval" w="med" len="med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7253" name="Text Box 37"/>
          <p:cNvSpPr txBox="1">
            <a:spLocks noChangeArrowheads="1"/>
          </p:cNvSpPr>
          <p:nvPr/>
        </p:nvSpPr>
        <p:spPr bwMode="auto">
          <a:xfrm>
            <a:off x="3635375" y="5876925"/>
            <a:ext cx="2376488" cy="396875"/>
          </a:xfrm>
          <a:prstGeom prst="rect">
            <a:avLst/>
          </a:prstGeom>
          <a:noFill/>
          <a:ln w="25400" cap="sq">
            <a:noFill/>
            <a:miter lim="800000"/>
            <a:headEnd type="none" w="sm" len="sm"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10000"/>
              </a:spcBef>
            </a:pPr>
            <a:r>
              <a:rPr lang="zh-CN" altLang="en-US" sz="2000" b="1">
                <a:cs typeface="Arial" charset="0"/>
              </a:rPr>
              <a:t>中断服务子程序</a:t>
            </a:r>
            <a:endParaRPr lang="zh-CN" altLang="en-US" sz="2800" b="1">
              <a:cs typeface="Arial" charset="0"/>
            </a:endParaRP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7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7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7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7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7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7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7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7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7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7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7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7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7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72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72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37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37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372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37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372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372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372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372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37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37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37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37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37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37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372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372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0" dur="500"/>
                                        <p:tgtEl>
                                          <p:spTgt spid="137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4" dur="500"/>
                                        <p:tgtEl>
                                          <p:spTgt spid="137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37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37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372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137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372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37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1372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1372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1372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1372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37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37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137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137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9" dur="500"/>
                                        <p:tgtEl>
                                          <p:spTgt spid="137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500"/>
                            </p:stCondLst>
                            <p:childTnLst>
                              <p:par>
                                <p:cTn id="121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3" dur="500"/>
                                        <p:tgtEl>
                                          <p:spTgt spid="137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000"/>
                            </p:stCondLst>
                            <p:childTnLst>
                              <p:par>
                                <p:cTn id="12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7" dur="500"/>
                                        <p:tgtEl>
                                          <p:spTgt spid="137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2" dur="500"/>
                                        <p:tgtEl>
                                          <p:spTgt spid="137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500"/>
                            </p:stCondLst>
                            <p:childTnLst>
                              <p:par>
                                <p:cTn id="134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6" dur="500"/>
                                        <p:tgtEl>
                                          <p:spTgt spid="137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1000"/>
                            </p:stCondLst>
                            <p:childTnLst>
                              <p:par>
                                <p:cTn id="138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40" dur="500"/>
                                        <p:tgtEl>
                                          <p:spTgt spid="137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45" dur="500"/>
                                        <p:tgtEl>
                                          <p:spTgt spid="137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0" dur="500"/>
                                        <p:tgtEl>
                                          <p:spTgt spid="137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500"/>
                            </p:stCondLst>
                            <p:childTnLst>
                              <p:par>
                                <p:cTn id="152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4" dur="500"/>
                                        <p:tgtEl>
                                          <p:spTgt spid="137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1000"/>
                            </p:stCondLst>
                            <p:childTnLst>
                              <p:par>
                                <p:cTn id="156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8" dur="500"/>
                                        <p:tgtEl>
                                          <p:spTgt spid="137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1500"/>
                            </p:stCondLst>
                            <p:childTnLst>
                              <p:par>
                                <p:cTn id="1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137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220" grpId="0" animBg="1"/>
      <p:bldP spid="137221" grpId="0" animBg="1"/>
      <p:bldP spid="137222" grpId="0" animBg="1"/>
      <p:bldP spid="137223" grpId="0" animBg="1"/>
      <p:bldP spid="137224" grpId="0" animBg="1"/>
      <p:bldP spid="137225" grpId="0" animBg="1"/>
      <p:bldP spid="137226" grpId="0"/>
      <p:bldP spid="137227" grpId="0" animBg="1"/>
      <p:bldP spid="137228" grpId="0"/>
      <p:bldP spid="137229" grpId="0"/>
      <p:bldP spid="137230" grpId="0"/>
      <p:bldP spid="137231" grpId="0"/>
      <p:bldP spid="137232" grpId="0" animBg="1"/>
      <p:bldP spid="137233" grpId="0" animBg="1"/>
      <p:bldP spid="137234" grpId="0" animBg="1"/>
      <p:bldP spid="137235" grpId="0" animBg="1"/>
      <p:bldP spid="137236" grpId="0"/>
      <p:bldP spid="137237" grpId="0"/>
      <p:bldP spid="137238" grpId="0" animBg="1"/>
      <p:bldP spid="137239" grpId="0"/>
      <p:bldP spid="137240" grpId="0" animBg="1"/>
      <p:bldP spid="137241" grpId="0" animBg="1"/>
      <p:bldP spid="137242" grpId="0"/>
      <p:bldP spid="137243" grpId="0"/>
      <p:bldP spid="137244" grpId="0" animBg="1"/>
      <p:bldP spid="137245" grpId="0" animBg="1"/>
      <p:bldP spid="137246" grpId="0" animBg="1"/>
      <p:bldP spid="137247" grpId="0"/>
      <p:bldP spid="137248" grpId="0"/>
      <p:bldP spid="137249" grpId="0"/>
      <p:bldP spid="137250" grpId="0" animBg="1"/>
      <p:bldP spid="137251" grpId="0"/>
      <p:bldP spid="137252" grpId="0" animBg="1"/>
      <p:bldP spid="137253" grpId="0"/>
    </p:bldLst>
  </p:timing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8943D4-60D8-4AC2-914F-0871178A241D}" type="slidenum">
              <a:rPr lang="zh-CN" altLang="en-US" smtClean="0"/>
              <a:pPr>
                <a:defRPr/>
              </a:pPr>
              <a:t>204</a:t>
            </a:fld>
            <a:endParaRPr lang="en-US" altLang="zh-CN" smtClean="0"/>
          </a:p>
        </p:txBody>
      </p:sp>
      <p:sp>
        <p:nvSpPr>
          <p:cNvPr id="2396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b="1" smtClean="0"/>
              <a:t>2. </a:t>
            </a:r>
            <a:r>
              <a:rPr lang="zh-CN" altLang="en-US" smtClean="0"/>
              <a:t>溢出中断指令</a:t>
            </a:r>
          </a:p>
        </p:txBody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93913"/>
            <a:ext cx="7772400" cy="3886200"/>
          </a:xfrm>
        </p:spPr>
        <p:txBody>
          <a:bodyPr/>
          <a:lstStyle/>
          <a:p>
            <a:pPr eaLnBrk="1" hangingPunct="1"/>
            <a:r>
              <a:rPr lang="zh-CN" altLang="en-US" smtClean="0"/>
              <a:t>格式：</a:t>
            </a:r>
          </a:p>
          <a:p>
            <a:pPr eaLnBrk="1" hangingPunct="1">
              <a:spcBef>
                <a:spcPct val="40000"/>
              </a:spcBef>
              <a:spcAft>
                <a:spcPct val="40000"/>
              </a:spcAft>
              <a:buFont typeface="Wingdings" pitchFamily="2" charset="2"/>
              <a:buNone/>
            </a:pPr>
            <a:r>
              <a:rPr lang="zh-CN" altLang="en-US" smtClean="0"/>
              <a:t>         </a:t>
            </a:r>
            <a:r>
              <a:rPr lang="en-US" altLang="zh-CN" smtClean="0"/>
              <a:t>INTO  </a:t>
            </a:r>
          </a:p>
          <a:p>
            <a:pPr eaLnBrk="1" hangingPunct="1">
              <a:spcAft>
                <a:spcPct val="30000"/>
              </a:spcAft>
            </a:pPr>
            <a:r>
              <a:rPr lang="zh-CN" altLang="en-US" smtClean="0">
                <a:latin typeface="宋体" pitchFamily="2" charset="-122"/>
              </a:rPr>
              <a:t>若</a:t>
            </a:r>
            <a:r>
              <a:rPr lang="en-US" altLang="zh-CN" smtClean="0">
                <a:latin typeface="宋体" pitchFamily="2" charset="-122"/>
              </a:rPr>
              <a:t>OF=1,</a:t>
            </a:r>
            <a:r>
              <a:rPr lang="zh-CN" altLang="en-US" smtClean="0">
                <a:latin typeface="宋体" pitchFamily="2" charset="-122"/>
              </a:rPr>
              <a:t>则启动一个类型为4的中断过程,给出一个出错标志,如果</a:t>
            </a:r>
            <a:r>
              <a:rPr lang="en-US" altLang="zh-CN" smtClean="0">
                <a:latin typeface="宋体" pitchFamily="2" charset="-122"/>
              </a:rPr>
              <a:t>OF=0,</a:t>
            </a:r>
            <a:r>
              <a:rPr lang="zh-CN" altLang="en-US" smtClean="0">
                <a:latin typeface="宋体" pitchFamily="2" charset="-122"/>
              </a:rPr>
              <a:t>不做任何操作。</a:t>
            </a:r>
          </a:p>
          <a:p>
            <a:pPr eaLnBrk="1" hangingPunct="1"/>
            <a:r>
              <a:rPr lang="en-US" altLang="zh-CN" smtClean="0">
                <a:latin typeface="宋体" pitchFamily="2" charset="-122"/>
              </a:rPr>
              <a:t>INTO</a:t>
            </a:r>
            <a:r>
              <a:rPr lang="zh-CN" altLang="en-US" smtClean="0">
                <a:latin typeface="宋体" pitchFamily="2" charset="-122"/>
              </a:rPr>
              <a:t>指令通常安排在有符号数加减运算指令之后。</a:t>
            </a:r>
            <a:endParaRPr lang="en-US" altLang="zh-CN" smtClean="0"/>
          </a:p>
        </p:txBody>
      </p:sp>
      <p:sp>
        <p:nvSpPr>
          <p:cNvPr id="140292" name="Text Box 4"/>
          <p:cNvSpPr txBox="1">
            <a:spLocks noChangeArrowheads="1"/>
          </p:cNvSpPr>
          <p:nvPr/>
        </p:nvSpPr>
        <p:spPr bwMode="auto">
          <a:xfrm>
            <a:off x="3709988" y="2457450"/>
            <a:ext cx="1219200" cy="396875"/>
          </a:xfrm>
          <a:prstGeom prst="rect">
            <a:avLst/>
          </a:prstGeom>
          <a:noFill/>
          <a:ln w="25400" cap="sq">
            <a:noFill/>
            <a:miter lim="800000"/>
            <a:headEnd type="none" w="sm" len="sm"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/>
              <a:t>相当于</a:t>
            </a:r>
          </a:p>
        </p:txBody>
      </p:sp>
      <p:sp>
        <p:nvSpPr>
          <p:cNvPr id="140293" name="Text Box 5"/>
          <p:cNvSpPr txBox="1">
            <a:spLocks noChangeArrowheads="1"/>
          </p:cNvSpPr>
          <p:nvPr/>
        </p:nvSpPr>
        <p:spPr bwMode="auto">
          <a:xfrm>
            <a:off x="5153025" y="2838450"/>
            <a:ext cx="1371600" cy="519113"/>
          </a:xfrm>
          <a:prstGeom prst="rect">
            <a:avLst/>
          </a:prstGeom>
          <a:noFill/>
          <a:ln w="25400" cap="sq">
            <a:noFill/>
            <a:miter lim="800000"/>
            <a:headEnd type="none" w="sm" len="sm"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/>
              <a:t>INT  4</a:t>
            </a:r>
          </a:p>
        </p:txBody>
      </p:sp>
      <p:sp>
        <p:nvSpPr>
          <p:cNvPr id="140294" name="Line 6"/>
          <p:cNvSpPr>
            <a:spLocks noChangeShapeType="1"/>
          </p:cNvSpPr>
          <p:nvPr/>
        </p:nvSpPr>
        <p:spPr bwMode="auto">
          <a:xfrm>
            <a:off x="3419475" y="3068638"/>
            <a:ext cx="167640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0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0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0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40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40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40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40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292" grpId="0"/>
      <p:bldP spid="140293" grpId="0"/>
      <p:bldP spid="140294" grpId="0" animBg="1"/>
    </p:bldLst>
  </p:timing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1B8D04-6E0A-40E5-86EF-A92DC71BAD66}" type="slidenum">
              <a:rPr lang="zh-CN" altLang="en-US" smtClean="0"/>
              <a:pPr>
                <a:defRPr/>
              </a:pPr>
              <a:t>205</a:t>
            </a:fld>
            <a:endParaRPr lang="en-US" altLang="zh-CN" smtClean="0"/>
          </a:p>
        </p:txBody>
      </p:sp>
      <p:sp>
        <p:nvSpPr>
          <p:cNvPr id="2406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b="1" smtClean="0"/>
              <a:t>3. </a:t>
            </a:r>
            <a:r>
              <a:rPr lang="zh-CN" altLang="en-US" smtClean="0"/>
              <a:t>中断返回指令</a:t>
            </a:r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2590800"/>
          </a:xfrm>
        </p:spPr>
        <p:txBody>
          <a:bodyPr/>
          <a:lstStyle/>
          <a:p>
            <a:pPr eaLnBrk="1" hangingPunct="1"/>
            <a:r>
              <a:rPr lang="zh-CN" altLang="en-US" smtClean="0"/>
              <a:t>格式：</a:t>
            </a:r>
          </a:p>
          <a:p>
            <a:pPr eaLnBrk="1" hangingPunct="1">
              <a:lnSpc>
                <a:spcPct val="105000"/>
              </a:lnSpc>
              <a:spcBef>
                <a:spcPct val="35000"/>
              </a:spcBef>
              <a:buFont typeface="Wingdings" pitchFamily="2" charset="2"/>
              <a:buNone/>
            </a:pPr>
            <a:r>
              <a:rPr lang="zh-CN" altLang="en-US" smtClean="0"/>
              <a:t>        </a:t>
            </a:r>
            <a:r>
              <a:rPr lang="en-US" altLang="zh-CN" smtClean="0"/>
              <a:t>IRET</a:t>
            </a:r>
          </a:p>
          <a:p>
            <a:pPr eaLnBrk="1" hangingPunct="1">
              <a:spcBef>
                <a:spcPct val="55000"/>
              </a:spcBef>
            </a:pPr>
            <a:r>
              <a:rPr lang="zh-CN" altLang="en-US" smtClean="0"/>
              <a:t>中断服务程序的最后一条指令，负责</a:t>
            </a:r>
          </a:p>
        </p:txBody>
      </p:sp>
      <p:sp>
        <p:nvSpPr>
          <p:cNvPr id="138244" name="AutoShape 4"/>
          <p:cNvSpPr>
            <a:spLocks noChangeArrowheads="1"/>
          </p:cNvSpPr>
          <p:nvPr/>
        </p:nvSpPr>
        <p:spPr bwMode="auto">
          <a:xfrm>
            <a:off x="7596188" y="3644900"/>
            <a:ext cx="763587" cy="1079500"/>
          </a:xfrm>
          <a:prstGeom prst="curvedLeftArrow">
            <a:avLst>
              <a:gd name="adj1" fmla="val 4752"/>
              <a:gd name="adj2" fmla="val 17802"/>
              <a:gd name="adj3" fmla="val 13245"/>
            </a:avLst>
          </a:prstGeom>
          <a:solidFill>
            <a:srgbClr val="FF6600"/>
          </a:solidFill>
          <a:ln w="25400" cap="sq">
            <a:solidFill>
              <a:srgbClr val="FF6600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8245" name="Text Box 5"/>
          <p:cNvSpPr txBox="1">
            <a:spLocks noChangeArrowheads="1"/>
          </p:cNvSpPr>
          <p:nvPr/>
        </p:nvSpPr>
        <p:spPr bwMode="auto">
          <a:xfrm>
            <a:off x="3581400" y="4068763"/>
            <a:ext cx="3581400" cy="1160462"/>
          </a:xfrm>
          <a:prstGeom prst="rect">
            <a:avLst/>
          </a:prstGeom>
          <a:noFill/>
          <a:ln w="25400" cap="sq">
            <a:noFill/>
            <a:miter lim="800000"/>
            <a:headEnd type="none" w="sm" len="sm"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恢复断点</a:t>
            </a:r>
          </a:p>
          <a:p>
            <a:pPr>
              <a:spcBef>
                <a:spcPct val="50000"/>
              </a:spcBef>
            </a:pPr>
            <a:r>
              <a:rPr lang="zh-CN" altLang="en-US" sz="2800" b="1"/>
              <a:t>恢复标志寄存器内容</a:t>
            </a:r>
          </a:p>
        </p:txBody>
      </p:sp>
      <p:sp>
        <p:nvSpPr>
          <p:cNvPr id="138246" name="AutoShape 6"/>
          <p:cNvSpPr>
            <a:spLocks/>
          </p:cNvSpPr>
          <p:nvPr/>
        </p:nvSpPr>
        <p:spPr bwMode="auto">
          <a:xfrm>
            <a:off x="7019925" y="4149725"/>
            <a:ext cx="304800" cy="914400"/>
          </a:xfrm>
          <a:prstGeom prst="rightBrace">
            <a:avLst>
              <a:gd name="adj1" fmla="val 25000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8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8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38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0" dur="500"/>
                                        <p:tgtEl>
                                          <p:spTgt spid="138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38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382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38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44" grpId="0" animBg="1"/>
      <p:bldP spid="138246" grpId="0" animBg="1"/>
    </p:bldLst>
  </p:timing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918735-2A52-4D7A-BD4A-ECD4CAF6793A}" type="slidenum">
              <a:rPr lang="zh-CN" altLang="en-US" smtClean="0"/>
              <a:pPr>
                <a:defRPr/>
              </a:pPr>
              <a:t>206</a:t>
            </a:fld>
            <a:endParaRPr lang="en-US" altLang="zh-CN" smtClean="0"/>
          </a:p>
        </p:txBody>
      </p:sp>
      <p:sp>
        <p:nvSpPr>
          <p:cNvPr id="2416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六、处理器控制指令</a:t>
            </a:r>
          </a:p>
        </p:txBody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78088" y="2627313"/>
            <a:ext cx="4648200" cy="2133600"/>
          </a:xfrm>
        </p:spPr>
        <p:txBody>
          <a:bodyPr/>
          <a:lstStyle/>
          <a:p>
            <a:pPr eaLnBrk="1" hangingPunct="1">
              <a:spcAft>
                <a:spcPct val="40000"/>
              </a:spcAft>
              <a:buFont typeface="Wingdings" pitchFamily="2" charset="2"/>
              <a:buNone/>
            </a:pPr>
            <a:r>
              <a:rPr lang="zh-CN" altLang="en-US" smtClean="0"/>
              <a:t>对标志位的操作</a:t>
            </a:r>
          </a:p>
          <a:p>
            <a:pPr eaLnBrk="1" hangingPunct="1">
              <a:spcBef>
                <a:spcPct val="40000"/>
              </a:spcBef>
              <a:buFont typeface="Wingdings" pitchFamily="2" charset="2"/>
              <a:buNone/>
            </a:pPr>
            <a:r>
              <a:rPr lang="zh-CN" altLang="en-US" smtClean="0"/>
              <a:t>与外部设备的同步</a:t>
            </a:r>
          </a:p>
        </p:txBody>
      </p:sp>
      <p:sp>
        <p:nvSpPr>
          <p:cNvPr id="139268" name="AutoShape 4"/>
          <p:cNvSpPr>
            <a:spLocks/>
          </p:cNvSpPr>
          <p:nvPr/>
        </p:nvSpPr>
        <p:spPr bwMode="auto">
          <a:xfrm>
            <a:off x="2239963" y="2867025"/>
            <a:ext cx="215900" cy="863600"/>
          </a:xfrm>
          <a:prstGeom prst="leftBrace">
            <a:avLst>
              <a:gd name="adj1" fmla="val 33333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9269" name="Oval 5"/>
          <p:cNvSpPr>
            <a:spLocks noChangeArrowheads="1"/>
          </p:cNvSpPr>
          <p:nvPr/>
        </p:nvSpPr>
        <p:spPr bwMode="auto">
          <a:xfrm>
            <a:off x="6096000" y="4953000"/>
            <a:ext cx="1676400" cy="1066800"/>
          </a:xfrm>
          <a:prstGeom prst="ellipse">
            <a:avLst/>
          </a:prstGeom>
          <a:solidFill>
            <a:srgbClr val="C0C0C0"/>
          </a:solidFill>
          <a:ln w="25400" cap="sq">
            <a:solidFill>
              <a:srgbClr val="C0C0C0"/>
            </a:solidFill>
            <a:round/>
            <a:headEnd type="none" w="sm" len="sm"/>
            <a:tailEnd type="none" w="lg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9270" name="Text Box 6"/>
          <p:cNvSpPr txBox="1">
            <a:spLocks noChangeArrowheads="1"/>
          </p:cNvSpPr>
          <p:nvPr/>
        </p:nvSpPr>
        <p:spPr bwMode="auto">
          <a:xfrm>
            <a:off x="6324600" y="5029200"/>
            <a:ext cx="1295400" cy="830263"/>
          </a:xfrm>
          <a:prstGeom prst="rect">
            <a:avLst/>
          </a:prstGeom>
          <a:noFill/>
          <a:ln w="25400" cap="sq">
            <a:noFill/>
            <a:miter lim="800000"/>
            <a:headEnd type="none" w="sm" len="sm"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FF0000"/>
                </a:solidFill>
              </a:rPr>
              <a:t>说明见</a:t>
            </a:r>
            <a:r>
              <a:rPr lang="en-US" altLang="zh-CN" b="1">
                <a:solidFill>
                  <a:srgbClr val="FF0000"/>
                </a:solidFill>
              </a:rPr>
              <a:t>p139</a:t>
            </a:r>
            <a:r>
              <a:rPr lang="zh-CN" altLang="en-US" b="1">
                <a:solidFill>
                  <a:srgbClr val="FF0000"/>
                </a:solidFill>
              </a:rPr>
              <a:t>表</a:t>
            </a: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9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9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39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9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9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92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92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68" grpId="0" animBg="1"/>
      <p:bldP spid="139269" grpId="0" animBg="1"/>
      <p:bldP spid="139270" grpId="0"/>
    </p:bldLst>
  </p:timing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F17D25-9186-4798-9BC9-1DB1CB72693B}" type="slidenum">
              <a:rPr lang="zh-CN" altLang="en-US" smtClean="0"/>
              <a:pPr>
                <a:defRPr/>
              </a:pPr>
              <a:t>207</a:t>
            </a:fld>
            <a:endParaRPr lang="en-US" altLang="zh-CN" smtClean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结束语：</a:t>
            </a:r>
          </a:p>
        </p:txBody>
      </p:sp>
      <p:sp>
        <p:nvSpPr>
          <p:cNvPr id="24269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971550" y="2205038"/>
            <a:ext cx="7072313" cy="3205162"/>
          </a:xfrm>
        </p:spPr>
        <p:txBody>
          <a:bodyPr/>
          <a:lstStyle/>
          <a:p>
            <a:pPr eaLnBrk="1" hangingPunct="1">
              <a:spcAft>
                <a:spcPct val="30000"/>
              </a:spcAft>
              <a:buFont typeface="Wingdings" pitchFamily="2" charset="2"/>
              <a:buNone/>
            </a:pPr>
            <a:r>
              <a:rPr lang="zh-CN" altLang="en-US" sz="3200" u="sng" smtClean="0">
                <a:solidFill>
                  <a:srgbClr val="990033"/>
                </a:solidFill>
              </a:rPr>
              <a:t>掌握：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mtClean="0"/>
              <a:t>指令的格式及意义；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mtClean="0"/>
              <a:t>指令对操作数的要求及对标志位的影响；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mtClean="0"/>
              <a:t>指令的应用。</a:t>
            </a:r>
            <a:endParaRPr lang="zh-CN" altLang="zh-CN" smtClean="0"/>
          </a:p>
        </p:txBody>
      </p:sp>
      <p:sp>
        <p:nvSpPr>
          <p:cNvPr id="242693" name="WordArt 4"/>
          <p:cNvSpPr>
            <a:spLocks noChangeArrowheads="1" noChangeShapeType="1" noTextEdit="1"/>
          </p:cNvSpPr>
          <p:nvPr/>
        </p:nvSpPr>
        <p:spPr bwMode="auto">
          <a:xfrm>
            <a:off x="6000750" y="5429250"/>
            <a:ext cx="2809875" cy="860425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44444"/>
              </a:avLst>
            </a:prstTxWarp>
            <a:scene3d>
              <a:camera prst="legacyPerspectiveFront">
                <a:rot lat="20519966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</a:sp3d>
          </a:bodyPr>
          <a:lstStyle/>
          <a:p>
            <a:pPr algn="ctr"/>
            <a:r>
              <a:rPr lang="zh-CN" altLang="en-US" sz="4400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宋体"/>
                <a:ea typeface="宋体"/>
              </a:rPr>
              <a:t>谢谢大家！</a:t>
            </a: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/>
      </p:par>
    </p:tnLst>
  </p:timing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汇编语言的两种语句格式</a:t>
            </a:r>
          </a:p>
        </p:txBody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zh-CN" altLang="en-US" smtClean="0"/>
              <a:t>⑴执行性语句</a:t>
            </a:r>
            <a:r>
              <a:rPr lang="en-US" altLang="zh-CN" smtClean="0"/>
              <a:t>——</a:t>
            </a:r>
            <a:r>
              <a:rPr lang="zh-CN" altLang="en-US" smtClean="0"/>
              <a:t>执行性语句用于表达处理器指令</a:t>
            </a:r>
            <a:r>
              <a:rPr lang="en-US" altLang="zh-CN" smtClean="0"/>
              <a:t>(</a:t>
            </a:r>
            <a:r>
              <a:rPr lang="zh-CN" altLang="en-US" smtClean="0"/>
              <a:t>也称为硬指令</a:t>
            </a:r>
            <a:r>
              <a:rPr lang="en-US" altLang="zh-CN" smtClean="0"/>
              <a:t>)</a:t>
            </a:r>
            <a:r>
              <a:rPr lang="zh-CN" altLang="en-US" smtClean="0"/>
              <a:t>，汇编后对应一条指令代码。由处理器指令组成的代码序列是程序设计的主体</a:t>
            </a:r>
          </a:p>
          <a:p>
            <a:pPr lvl="1">
              <a:buFont typeface="Wingdings" pitchFamily="2" charset="2"/>
              <a:buNone/>
            </a:pPr>
            <a:r>
              <a:rPr lang="zh-CN" altLang="en-US" smtClean="0">
                <a:solidFill>
                  <a:srgbClr val="339933"/>
                </a:solidFill>
              </a:rPr>
              <a:t>标号</a:t>
            </a:r>
            <a:r>
              <a:rPr lang="en-US" altLang="zh-CN" smtClean="0">
                <a:solidFill>
                  <a:srgbClr val="339933"/>
                </a:solidFill>
              </a:rPr>
              <a:t>:</a:t>
            </a:r>
            <a:r>
              <a:rPr lang="en-US" altLang="zh-CN" smtClean="0"/>
              <a:t> </a:t>
            </a:r>
            <a:r>
              <a:rPr lang="zh-CN" altLang="en-US" smtClean="0">
                <a:solidFill>
                  <a:srgbClr val="CC0066"/>
                </a:solidFill>
              </a:rPr>
              <a:t>硬指令助记符  操作数</a:t>
            </a:r>
            <a:r>
              <a:rPr lang="en-US" altLang="zh-CN" smtClean="0">
                <a:solidFill>
                  <a:srgbClr val="CC0066"/>
                </a:solidFill>
              </a:rPr>
              <a:t>,</a:t>
            </a:r>
            <a:r>
              <a:rPr lang="zh-CN" altLang="en-US" smtClean="0">
                <a:solidFill>
                  <a:srgbClr val="CC0066"/>
                </a:solidFill>
              </a:rPr>
              <a:t>操作数</a:t>
            </a:r>
            <a:r>
              <a:rPr lang="zh-CN" altLang="en-US" smtClean="0"/>
              <a:t>	  </a:t>
            </a:r>
            <a:r>
              <a:rPr lang="en-US" altLang="zh-CN" smtClean="0">
                <a:solidFill>
                  <a:srgbClr val="339933"/>
                </a:solidFill>
              </a:rPr>
              <a:t>;</a:t>
            </a:r>
            <a:r>
              <a:rPr lang="zh-CN" altLang="en-US" smtClean="0">
                <a:solidFill>
                  <a:srgbClr val="339933"/>
                </a:solidFill>
              </a:rPr>
              <a:t>注释</a:t>
            </a:r>
          </a:p>
          <a:p>
            <a:pPr>
              <a:buFont typeface="Wingdings" pitchFamily="2" charset="2"/>
              <a:buNone/>
            </a:pPr>
            <a:r>
              <a:rPr lang="zh-CN" altLang="en-US" smtClean="0"/>
              <a:t>⑵说明性语句</a:t>
            </a:r>
            <a:r>
              <a:rPr lang="en-US" altLang="zh-CN" smtClean="0"/>
              <a:t>——</a:t>
            </a:r>
            <a:r>
              <a:rPr lang="zh-CN" altLang="en-US" smtClean="0"/>
              <a:t>说明性语句用于表达伪指令，指示源程序如何汇编、变量怎样定义、过程怎么设置等</a:t>
            </a:r>
          </a:p>
          <a:p>
            <a:pPr lvl="1">
              <a:buFont typeface="Wingdings" pitchFamily="2" charset="2"/>
              <a:buNone/>
            </a:pPr>
            <a:r>
              <a:rPr lang="zh-CN" altLang="en-US" smtClean="0">
                <a:solidFill>
                  <a:srgbClr val="339933"/>
                </a:solidFill>
              </a:rPr>
              <a:t>名字 </a:t>
            </a:r>
            <a:r>
              <a:rPr lang="zh-CN" altLang="en-US" smtClean="0">
                <a:solidFill>
                  <a:srgbClr val="CC0066"/>
                </a:solidFill>
              </a:rPr>
              <a:t> 伪指令助记符</a:t>
            </a:r>
            <a:r>
              <a:rPr lang="zh-CN" altLang="en-US" smtClean="0"/>
              <a:t>  </a:t>
            </a:r>
            <a:r>
              <a:rPr lang="zh-CN" altLang="en-US" smtClean="0">
                <a:solidFill>
                  <a:srgbClr val="CC0066"/>
                </a:solidFill>
              </a:rPr>
              <a:t>参数</a:t>
            </a:r>
            <a:r>
              <a:rPr lang="en-US" altLang="zh-CN" smtClean="0">
                <a:solidFill>
                  <a:srgbClr val="CC0066"/>
                </a:solidFill>
              </a:rPr>
              <a:t>,</a:t>
            </a:r>
            <a:r>
              <a:rPr lang="zh-CN" altLang="en-US" smtClean="0">
                <a:solidFill>
                  <a:srgbClr val="CC0066"/>
                </a:solidFill>
              </a:rPr>
              <a:t>参数</a:t>
            </a:r>
            <a:r>
              <a:rPr lang="en-US" altLang="zh-CN" smtClean="0">
                <a:solidFill>
                  <a:srgbClr val="CC0066"/>
                </a:solidFill>
              </a:rPr>
              <a:t>,……</a:t>
            </a:r>
            <a:r>
              <a:rPr lang="en-US" altLang="zh-CN" smtClean="0">
                <a:solidFill>
                  <a:srgbClr val="339933"/>
                </a:solidFill>
              </a:rPr>
              <a:t>  ;</a:t>
            </a:r>
            <a:r>
              <a:rPr lang="zh-CN" altLang="en-US" smtClean="0">
                <a:solidFill>
                  <a:srgbClr val="339933"/>
                </a:solidFill>
              </a:rPr>
              <a:t>注释</a:t>
            </a:r>
          </a:p>
        </p:txBody>
      </p:sp>
      <p:sp>
        <p:nvSpPr>
          <p:cNvPr id="243716" name="AutoShape 4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>
            <a:off x="8416925" y="6319838"/>
            <a:ext cx="503238" cy="360362"/>
          </a:xfrm>
          <a:prstGeom prst="actionButtonBackPrevious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 advClick="0">
    <p:zoom/>
  </p:transition>
  <p:timing>
    <p:tnLst>
      <p:par>
        <p:cTn id="1" dur="indefinite" restart="never" nodeType="tmRoot"/>
      </p:par>
    </p:tnLst>
  </p:timing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CE204-56CE-42AD-83DF-01466BA6FB24}" type="slidenum">
              <a:rPr lang="zh-CN" altLang="en-US" smtClean="0"/>
              <a:pPr>
                <a:defRPr/>
              </a:pPr>
              <a:t>209</a:t>
            </a:fld>
            <a:endParaRPr lang="en-US" altLang="zh-CN"/>
          </a:p>
        </p:txBody>
      </p:sp>
    </p:spTree>
  </p:cSld>
  <p:clrMapOvr>
    <a:masterClrMapping/>
  </p:clrMapOvr>
  <p:transition spd="slow">
    <p:zo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立即数寻址方式</a:t>
            </a:r>
          </a:p>
        </p:txBody>
      </p:sp>
      <p:sp>
        <p:nvSpPr>
          <p:cNvPr id="406532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7524750" y="4221163"/>
            <a:ext cx="852488" cy="347662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CCC00"/>
              </a:gs>
              <a:gs pos="100000">
                <a:srgbClr val="CCCC00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70000"/>
              </a:lnSpc>
              <a:defRPr/>
            </a:pPr>
            <a:r>
              <a:rPr lang="zh-CN" altLang="en-US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演示</a:t>
            </a:r>
          </a:p>
        </p:txBody>
      </p:sp>
      <p:sp>
        <p:nvSpPr>
          <p:cNvPr id="406533" name="AutoShape 5" descr="花束"/>
          <p:cNvSpPr>
            <a:spLocks noChangeArrowheads="1"/>
          </p:cNvSpPr>
          <p:nvPr/>
        </p:nvSpPr>
        <p:spPr bwMode="auto">
          <a:xfrm>
            <a:off x="1042988" y="2852738"/>
            <a:ext cx="6942137" cy="506412"/>
          </a:xfrm>
          <a:prstGeom prst="flowChartAlternateProcess">
            <a:avLst/>
          </a:prstGeom>
          <a:blipFill dpi="0" rotWithShape="1">
            <a:blip r:embed="rId3" cstate="print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just" eaLnBrk="1" hangingPunct="1">
              <a:tabLst>
                <a:tab pos="4121150" algn="l"/>
              </a:tabLst>
            </a:pPr>
            <a:r>
              <a:rPr kumimoji="0" lang="en-US" altLang="zh-CN" sz="3200" b="1">
                <a:solidFill>
                  <a:srgbClr val="3333CC"/>
                </a:solidFill>
                <a:latin typeface="Arial" charset="0"/>
                <a:ea typeface="幼圆" pitchFamily="49" charset="-122"/>
              </a:rPr>
              <a:t>MOV     AX, 0102H	</a:t>
            </a:r>
            <a:r>
              <a:rPr kumimoji="0" lang="zh-CN" altLang="en-US" sz="3200" b="1">
                <a:solidFill>
                  <a:srgbClr val="3333CC"/>
                </a:solidFill>
                <a:latin typeface="Arial" charset="0"/>
                <a:ea typeface="幼圆" pitchFamily="49" charset="-122"/>
              </a:rPr>
              <a:t>；</a:t>
            </a:r>
            <a:r>
              <a:rPr kumimoji="0" lang="en-US" altLang="zh-CN" sz="3200" b="1">
                <a:solidFill>
                  <a:srgbClr val="3333CC"/>
                </a:solidFill>
                <a:latin typeface="Arial" charset="0"/>
                <a:ea typeface="幼圆" pitchFamily="49" charset="-122"/>
              </a:rPr>
              <a:t>AX←0102H</a:t>
            </a:r>
            <a:endParaRPr kumimoji="0" lang="en-US" altLang="zh-CN" sz="3200" b="1">
              <a:solidFill>
                <a:srgbClr val="339933"/>
              </a:solidFill>
              <a:latin typeface="Arial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065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65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065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065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6532" grpId="0" animBg="1" autoUpdateAnimBg="0"/>
      <p:bldP spid="406533" grpId="0" animBg="1" autoUpdateAnimBg="0"/>
    </p:bldLst>
  </p:timing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CE204-56CE-42AD-83DF-01466BA6FB24}" type="slidenum">
              <a:rPr lang="zh-CN" altLang="en-US" smtClean="0"/>
              <a:pPr>
                <a:defRPr/>
              </a:pPr>
              <a:t>210</a:t>
            </a:fld>
            <a:endParaRPr lang="en-US" altLang="zh-CN"/>
          </a:p>
        </p:txBody>
      </p:sp>
    </p:spTree>
  </p:cSld>
  <p:clrMapOvr>
    <a:masterClrMapping/>
  </p:clrMapOvr>
  <p:transition spd="slow">
    <p:zoom/>
  </p:transition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CE204-56CE-42AD-83DF-01466BA6FB24}" type="slidenum">
              <a:rPr lang="zh-CN" altLang="en-US" smtClean="0"/>
              <a:pPr>
                <a:defRPr/>
              </a:pPr>
              <a:t>211</a:t>
            </a:fld>
            <a:endParaRPr lang="en-US" altLang="zh-CN"/>
          </a:p>
        </p:txBody>
      </p:sp>
    </p:spTree>
  </p:cSld>
  <p:clrMapOvr>
    <a:masterClrMapping/>
  </p:clrMapOvr>
  <p:transition spd="slow">
    <p:zoom/>
  </p:transition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CE204-56CE-42AD-83DF-01466BA6FB24}" type="slidenum">
              <a:rPr lang="zh-CN" altLang="en-US" smtClean="0"/>
              <a:pPr>
                <a:defRPr/>
              </a:pPr>
              <a:t>212</a:t>
            </a:fld>
            <a:endParaRPr lang="en-US" altLang="zh-CN"/>
          </a:p>
        </p:txBody>
      </p:sp>
    </p:spTree>
  </p:cSld>
  <p:clrMapOvr>
    <a:masterClrMapping/>
  </p:clrMapOvr>
  <p:transition spd="slow">
    <p:zoom/>
  </p:transition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CE204-56CE-42AD-83DF-01466BA6FB24}" type="slidenum">
              <a:rPr lang="zh-CN" altLang="en-US" smtClean="0"/>
              <a:pPr>
                <a:defRPr/>
              </a:pPr>
              <a:t>213</a:t>
            </a:fld>
            <a:endParaRPr lang="en-US" altLang="zh-CN"/>
          </a:p>
        </p:txBody>
      </p:sp>
    </p:spTree>
  </p:cSld>
  <p:clrMapOvr>
    <a:masterClrMapping/>
  </p:clrMapOvr>
  <p:transition spd="slow">
    <p:zoom/>
  </p:transition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CE204-56CE-42AD-83DF-01466BA6FB24}" type="slidenum">
              <a:rPr lang="zh-CN" altLang="en-US" smtClean="0"/>
              <a:pPr>
                <a:defRPr/>
              </a:pPr>
              <a:t>214</a:t>
            </a:fld>
            <a:endParaRPr lang="en-US" altLang="zh-CN"/>
          </a:p>
        </p:txBody>
      </p:sp>
    </p:spTree>
  </p:cSld>
  <p:clrMapOvr>
    <a:masterClrMapping/>
  </p:clrMapOvr>
  <p:transition spd="slow">
    <p:zoom/>
  </p:transition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CE204-56CE-42AD-83DF-01466BA6FB24}" type="slidenum">
              <a:rPr lang="zh-CN" altLang="en-US" smtClean="0"/>
              <a:pPr>
                <a:defRPr/>
              </a:pPr>
              <a:t>215</a:t>
            </a:fld>
            <a:endParaRPr lang="en-US" altLang="zh-CN"/>
          </a:p>
        </p:txBody>
      </p:sp>
    </p:spTree>
  </p:cSld>
  <p:clrMapOvr>
    <a:masterClrMapping/>
  </p:clrMapOvr>
  <p:transition spd="slow">
    <p:zoom/>
  </p:transition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CE204-56CE-42AD-83DF-01466BA6FB24}" type="slidenum">
              <a:rPr lang="zh-CN" altLang="en-US" smtClean="0"/>
              <a:pPr>
                <a:defRPr/>
              </a:pPr>
              <a:t>216</a:t>
            </a:fld>
            <a:endParaRPr lang="en-US" altLang="zh-CN"/>
          </a:p>
        </p:txBody>
      </p:sp>
    </p:spTree>
  </p:cSld>
  <p:clrMapOvr>
    <a:masterClrMapping/>
  </p:clrMapOvr>
  <p:transition spd="slow">
    <p:zoom/>
  </p:transition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CE204-56CE-42AD-83DF-01466BA6FB24}" type="slidenum">
              <a:rPr lang="zh-CN" altLang="en-US" smtClean="0"/>
              <a:pPr>
                <a:defRPr/>
              </a:pPr>
              <a:t>217</a:t>
            </a:fld>
            <a:endParaRPr lang="en-US" altLang="zh-CN"/>
          </a:p>
        </p:txBody>
      </p:sp>
    </p:spTree>
  </p:cSld>
  <p:clrMapOvr>
    <a:masterClrMapping/>
  </p:clrMapOvr>
  <p:transition spd="slow">
    <p:zoom/>
  </p:transition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CE204-56CE-42AD-83DF-01466BA6FB24}" type="slidenum">
              <a:rPr lang="zh-CN" altLang="en-US" smtClean="0"/>
              <a:pPr>
                <a:defRPr/>
              </a:pPr>
              <a:t>218</a:t>
            </a:fld>
            <a:endParaRPr lang="en-US" altLang="zh-CN"/>
          </a:p>
        </p:txBody>
      </p:sp>
    </p:spTree>
  </p:cSld>
  <p:clrMapOvr>
    <a:masterClrMapping/>
  </p:clrMapOvr>
  <p:transition spd="slow">
    <p:zoom/>
  </p:transition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堆栈的图示</a:t>
            </a:r>
          </a:p>
        </p:txBody>
      </p:sp>
      <p:grpSp>
        <p:nvGrpSpPr>
          <p:cNvPr id="244739" name="Group 3"/>
          <p:cNvGrpSpPr>
            <a:grpSpLocks/>
          </p:cNvGrpSpPr>
          <p:nvPr/>
        </p:nvGrpSpPr>
        <p:grpSpPr bwMode="auto">
          <a:xfrm>
            <a:off x="2705100" y="1566863"/>
            <a:ext cx="2517775" cy="3448050"/>
            <a:chOff x="1704" y="987"/>
            <a:chExt cx="1115" cy="2172"/>
          </a:xfrm>
        </p:grpSpPr>
        <p:sp>
          <p:nvSpPr>
            <p:cNvPr id="244748" name="Freeform 4"/>
            <p:cNvSpPr>
              <a:spLocks/>
            </p:cNvSpPr>
            <p:nvPr/>
          </p:nvSpPr>
          <p:spPr bwMode="auto">
            <a:xfrm>
              <a:off x="2001" y="2293"/>
              <a:ext cx="576" cy="568"/>
            </a:xfrm>
            <a:custGeom>
              <a:avLst/>
              <a:gdLst>
                <a:gd name="T0" fmla="*/ 0 w 2305"/>
                <a:gd name="T1" fmla="*/ 0 h 1704"/>
                <a:gd name="T2" fmla="*/ 0 w 2305"/>
                <a:gd name="T3" fmla="*/ 0 h 1704"/>
                <a:gd name="T4" fmla="*/ 0 w 2305"/>
                <a:gd name="T5" fmla="*/ 0 h 1704"/>
                <a:gd name="T6" fmla="*/ 0 w 2305"/>
                <a:gd name="T7" fmla="*/ 0 h 170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305"/>
                <a:gd name="T13" fmla="*/ 0 h 1704"/>
                <a:gd name="T14" fmla="*/ 2305 w 2305"/>
                <a:gd name="T15" fmla="*/ 1704 h 170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305" h="1704">
                  <a:moveTo>
                    <a:pt x="0" y="0"/>
                  </a:moveTo>
                  <a:lnTo>
                    <a:pt x="0" y="1704"/>
                  </a:lnTo>
                  <a:lnTo>
                    <a:pt x="2305" y="1704"/>
                  </a:lnTo>
                  <a:lnTo>
                    <a:pt x="2305" y="0"/>
                  </a:lnTo>
                </a:path>
              </a:pathLst>
            </a:custGeom>
            <a:noFill/>
            <a:ln w="38100" cmpd="sng">
              <a:solidFill>
                <a:srgbClr val="003366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4749" name="Line 5"/>
            <p:cNvSpPr>
              <a:spLocks noChangeShapeType="1"/>
            </p:cNvSpPr>
            <p:nvPr/>
          </p:nvSpPr>
          <p:spPr bwMode="auto">
            <a:xfrm flipV="1">
              <a:off x="2577" y="1555"/>
              <a:ext cx="1" cy="141"/>
            </a:xfrm>
            <a:prstGeom prst="line">
              <a:avLst/>
            </a:prstGeom>
            <a:noFill/>
            <a:ln w="38100">
              <a:solidFill>
                <a:srgbClr val="003366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4750" name="Freeform 6"/>
            <p:cNvSpPr>
              <a:spLocks/>
            </p:cNvSpPr>
            <p:nvPr/>
          </p:nvSpPr>
          <p:spPr bwMode="auto">
            <a:xfrm>
              <a:off x="2577" y="1696"/>
              <a:ext cx="1" cy="142"/>
            </a:xfrm>
            <a:custGeom>
              <a:avLst/>
              <a:gdLst>
                <a:gd name="T0" fmla="*/ 0 w 3"/>
                <a:gd name="T1" fmla="*/ 0 h 426"/>
                <a:gd name="T2" fmla="*/ 0 w 3"/>
                <a:gd name="T3" fmla="*/ 0 h 426"/>
                <a:gd name="T4" fmla="*/ 0 w 3"/>
                <a:gd name="T5" fmla="*/ 0 h 426"/>
                <a:gd name="T6" fmla="*/ 0 60000 65536"/>
                <a:gd name="T7" fmla="*/ 0 60000 65536"/>
                <a:gd name="T8" fmla="*/ 0 60000 65536"/>
                <a:gd name="T9" fmla="*/ 0 w 3"/>
                <a:gd name="T10" fmla="*/ 0 h 426"/>
                <a:gd name="T11" fmla="*/ 3 w 3"/>
                <a:gd name="T12" fmla="*/ 426 h 42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" h="426">
                  <a:moveTo>
                    <a:pt x="3" y="426"/>
                  </a:moveTo>
                  <a:lnTo>
                    <a:pt x="3" y="0"/>
                  </a:lnTo>
                  <a:lnTo>
                    <a:pt x="0" y="0"/>
                  </a:lnTo>
                </a:path>
              </a:pathLst>
            </a:custGeom>
            <a:noFill/>
            <a:ln w="38100" cmpd="sng">
              <a:solidFill>
                <a:srgbClr val="003366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4751" name="Line 7"/>
            <p:cNvSpPr>
              <a:spLocks noChangeShapeType="1"/>
            </p:cNvSpPr>
            <p:nvPr/>
          </p:nvSpPr>
          <p:spPr bwMode="auto">
            <a:xfrm flipH="1">
              <a:off x="2578" y="1838"/>
              <a:ext cx="10" cy="1"/>
            </a:xfrm>
            <a:prstGeom prst="line">
              <a:avLst/>
            </a:prstGeom>
            <a:noFill/>
            <a:ln w="38100">
              <a:solidFill>
                <a:srgbClr val="003366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4752" name="Line 8"/>
            <p:cNvSpPr>
              <a:spLocks noChangeShapeType="1"/>
            </p:cNvSpPr>
            <p:nvPr/>
          </p:nvSpPr>
          <p:spPr bwMode="auto">
            <a:xfrm>
              <a:off x="2578" y="2009"/>
              <a:ext cx="9" cy="1"/>
            </a:xfrm>
            <a:prstGeom prst="line">
              <a:avLst/>
            </a:prstGeom>
            <a:noFill/>
            <a:ln w="38100">
              <a:solidFill>
                <a:srgbClr val="003366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4753" name="Line 9"/>
            <p:cNvSpPr>
              <a:spLocks noChangeShapeType="1"/>
            </p:cNvSpPr>
            <p:nvPr/>
          </p:nvSpPr>
          <p:spPr bwMode="auto">
            <a:xfrm flipV="1">
              <a:off x="2578" y="1838"/>
              <a:ext cx="1" cy="142"/>
            </a:xfrm>
            <a:prstGeom prst="line">
              <a:avLst/>
            </a:prstGeom>
            <a:noFill/>
            <a:ln w="38100">
              <a:solidFill>
                <a:srgbClr val="003366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4754" name="Line 10"/>
            <p:cNvSpPr>
              <a:spLocks noChangeShapeType="1"/>
            </p:cNvSpPr>
            <p:nvPr/>
          </p:nvSpPr>
          <p:spPr bwMode="auto">
            <a:xfrm flipV="1">
              <a:off x="2578" y="1995"/>
              <a:ext cx="1" cy="14"/>
            </a:xfrm>
            <a:prstGeom prst="line">
              <a:avLst/>
            </a:prstGeom>
            <a:noFill/>
            <a:ln w="38100">
              <a:solidFill>
                <a:srgbClr val="003366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4755" name="Line 11"/>
            <p:cNvSpPr>
              <a:spLocks noChangeShapeType="1"/>
            </p:cNvSpPr>
            <p:nvPr/>
          </p:nvSpPr>
          <p:spPr bwMode="auto">
            <a:xfrm flipH="1">
              <a:off x="2577" y="1498"/>
              <a:ext cx="72" cy="57"/>
            </a:xfrm>
            <a:prstGeom prst="line">
              <a:avLst/>
            </a:prstGeom>
            <a:noFill/>
            <a:ln w="38100">
              <a:solidFill>
                <a:srgbClr val="003366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4756" name="Line 12"/>
            <p:cNvSpPr>
              <a:spLocks noChangeShapeType="1"/>
            </p:cNvSpPr>
            <p:nvPr/>
          </p:nvSpPr>
          <p:spPr bwMode="auto">
            <a:xfrm>
              <a:off x="2577" y="1555"/>
              <a:ext cx="53" cy="70"/>
            </a:xfrm>
            <a:prstGeom prst="line">
              <a:avLst/>
            </a:prstGeom>
            <a:noFill/>
            <a:ln w="38100">
              <a:solidFill>
                <a:srgbClr val="003366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4757" name="Freeform 13"/>
            <p:cNvSpPr>
              <a:spLocks/>
            </p:cNvSpPr>
            <p:nvPr/>
          </p:nvSpPr>
          <p:spPr bwMode="auto">
            <a:xfrm>
              <a:off x="2002" y="1995"/>
              <a:ext cx="576" cy="284"/>
            </a:xfrm>
            <a:custGeom>
              <a:avLst/>
              <a:gdLst>
                <a:gd name="T0" fmla="*/ 0 w 2306"/>
                <a:gd name="T1" fmla="*/ 0 h 852"/>
                <a:gd name="T2" fmla="*/ 0 w 2306"/>
                <a:gd name="T3" fmla="*/ 0 h 852"/>
                <a:gd name="T4" fmla="*/ 0 w 2306"/>
                <a:gd name="T5" fmla="*/ 0 h 852"/>
                <a:gd name="T6" fmla="*/ 0 w 2306"/>
                <a:gd name="T7" fmla="*/ 0 h 85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306"/>
                <a:gd name="T13" fmla="*/ 0 h 852"/>
                <a:gd name="T14" fmla="*/ 2306 w 2306"/>
                <a:gd name="T15" fmla="*/ 852 h 85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306" h="852">
                  <a:moveTo>
                    <a:pt x="0" y="0"/>
                  </a:moveTo>
                  <a:lnTo>
                    <a:pt x="0" y="852"/>
                  </a:lnTo>
                  <a:lnTo>
                    <a:pt x="2306" y="852"/>
                  </a:lnTo>
                  <a:lnTo>
                    <a:pt x="2306" y="43"/>
                  </a:lnTo>
                </a:path>
              </a:pathLst>
            </a:custGeom>
            <a:noFill/>
            <a:ln w="38100" cmpd="sng">
              <a:solidFill>
                <a:srgbClr val="003366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4758" name="Line 14"/>
            <p:cNvSpPr>
              <a:spLocks noChangeShapeType="1"/>
            </p:cNvSpPr>
            <p:nvPr/>
          </p:nvSpPr>
          <p:spPr bwMode="auto">
            <a:xfrm>
              <a:off x="2577" y="1555"/>
              <a:ext cx="242" cy="1"/>
            </a:xfrm>
            <a:prstGeom prst="line">
              <a:avLst/>
            </a:prstGeom>
            <a:noFill/>
            <a:ln w="38100">
              <a:solidFill>
                <a:srgbClr val="003366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4759" name="Line 15"/>
            <p:cNvSpPr>
              <a:spLocks noChangeShapeType="1"/>
            </p:cNvSpPr>
            <p:nvPr/>
          </p:nvSpPr>
          <p:spPr bwMode="auto">
            <a:xfrm flipV="1">
              <a:off x="2577" y="1412"/>
              <a:ext cx="1" cy="143"/>
            </a:xfrm>
            <a:prstGeom prst="line">
              <a:avLst/>
            </a:prstGeom>
            <a:noFill/>
            <a:ln w="38100">
              <a:solidFill>
                <a:srgbClr val="003366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4760" name="Freeform 16"/>
            <p:cNvSpPr>
              <a:spLocks/>
            </p:cNvSpPr>
            <p:nvPr/>
          </p:nvSpPr>
          <p:spPr bwMode="auto">
            <a:xfrm>
              <a:off x="2002" y="2889"/>
              <a:ext cx="576" cy="270"/>
            </a:xfrm>
            <a:custGeom>
              <a:avLst/>
              <a:gdLst>
                <a:gd name="T0" fmla="*/ 0 w 2306"/>
                <a:gd name="T1" fmla="*/ 0 h 809"/>
                <a:gd name="T2" fmla="*/ 0 w 2306"/>
                <a:gd name="T3" fmla="*/ 0 h 809"/>
                <a:gd name="T4" fmla="*/ 0 w 2306"/>
                <a:gd name="T5" fmla="*/ 0 h 809"/>
                <a:gd name="T6" fmla="*/ 0 w 2306"/>
                <a:gd name="T7" fmla="*/ 0 h 80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306"/>
                <a:gd name="T13" fmla="*/ 0 h 809"/>
                <a:gd name="T14" fmla="*/ 2306 w 2306"/>
                <a:gd name="T15" fmla="*/ 809 h 80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306" h="809">
                  <a:moveTo>
                    <a:pt x="0" y="383"/>
                  </a:moveTo>
                  <a:lnTo>
                    <a:pt x="0" y="809"/>
                  </a:lnTo>
                  <a:lnTo>
                    <a:pt x="2306" y="809"/>
                  </a:lnTo>
                  <a:lnTo>
                    <a:pt x="2306" y="0"/>
                  </a:lnTo>
                </a:path>
              </a:pathLst>
            </a:custGeom>
            <a:noFill/>
            <a:ln w="38100" cmpd="sng">
              <a:solidFill>
                <a:srgbClr val="003366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4761" name="Freeform 17"/>
            <p:cNvSpPr>
              <a:spLocks/>
            </p:cNvSpPr>
            <p:nvPr/>
          </p:nvSpPr>
          <p:spPr bwMode="auto">
            <a:xfrm>
              <a:off x="2002" y="987"/>
              <a:ext cx="576" cy="425"/>
            </a:xfrm>
            <a:custGeom>
              <a:avLst/>
              <a:gdLst>
                <a:gd name="T0" fmla="*/ 0 w 2306"/>
                <a:gd name="T1" fmla="*/ 0 h 1277"/>
                <a:gd name="T2" fmla="*/ 0 w 2306"/>
                <a:gd name="T3" fmla="*/ 0 h 1277"/>
                <a:gd name="T4" fmla="*/ 0 w 2306"/>
                <a:gd name="T5" fmla="*/ 0 h 1277"/>
                <a:gd name="T6" fmla="*/ 0 60000 65536"/>
                <a:gd name="T7" fmla="*/ 0 60000 65536"/>
                <a:gd name="T8" fmla="*/ 0 60000 65536"/>
                <a:gd name="T9" fmla="*/ 0 w 2306"/>
                <a:gd name="T10" fmla="*/ 0 h 1277"/>
                <a:gd name="T11" fmla="*/ 2306 w 2306"/>
                <a:gd name="T12" fmla="*/ 1277 h 127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306" h="1277">
                  <a:moveTo>
                    <a:pt x="2303" y="1277"/>
                  </a:moveTo>
                  <a:lnTo>
                    <a:pt x="2306" y="0"/>
                  </a:lnTo>
                  <a:lnTo>
                    <a:pt x="0" y="0"/>
                  </a:lnTo>
                </a:path>
              </a:pathLst>
            </a:custGeom>
            <a:noFill/>
            <a:ln w="38100" cmpd="sng">
              <a:solidFill>
                <a:srgbClr val="003366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4762" name="Freeform 18"/>
            <p:cNvSpPr>
              <a:spLocks/>
            </p:cNvSpPr>
            <p:nvPr/>
          </p:nvSpPr>
          <p:spPr bwMode="auto">
            <a:xfrm>
              <a:off x="2001" y="1412"/>
              <a:ext cx="1" cy="41"/>
            </a:xfrm>
            <a:custGeom>
              <a:avLst/>
              <a:gdLst>
                <a:gd name="T0" fmla="*/ 1 w 2"/>
                <a:gd name="T1" fmla="*/ 0 h 121"/>
                <a:gd name="T2" fmla="*/ 0 w 2"/>
                <a:gd name="T3" fmla="*/ 0 h 121"/>
                <a:gd name="T4" fmla="*/ 1 w 2"/>
                <a:gd name="T5" fmla="*/ 0 h 121"/>
                <a:gd name="T6" fmla="*/ 0 60000 65536"/>
                <a:gd name="T7" fmla="*/ 0 60000 65536"/>
                <a:gd name="T8" fmla="*/ 0 60000 65536"/>
                <a:gd name="T9" fmla="*/ 0 w 2"/>
                <a:gd name="T10" fmla="*/ 0 h 121"/>
                <a:gd name="T11" fmla="*/ 2 w 2"/>
                <a:gd name="T12" fmla="*/ 121 h 12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" h="121">
                  <a:moveTo>
                    <a:pt x="2" y="0"/>
                  </a:moveTo>
                  <a:lnTo>
                    <a:pt x="0" y="0"/>
                  </a:lnTo>
                  <a:lnTo>
                    <a:pt x="2" y="121"/>
                  </a:lnTo>
                </a:path>
              </a:pathLst>
            </a:custGeom>
            <a:noFill/>
            <a:ln w="38100" cmpd="sng">
              <a:solidFill>
                <a:srgbClr val="003366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4763" name="Line 19"/>
            <p:cNvSpPr>
              <a:spLocks noChangeShapeType="1"/>
            </p:cNvSpPr>
            <p:nvPr/>
          </p:nvSpPr>
          <p:spPr bwMode="auto">
            <a:xfrm>
              <a:off x="2002" y="1001"/>
              <a:ext cx="1" cy="411"/>
            </a:xfrm>
            <a:prstGeom prst="line">
              <a:avLst/>
            </a:prstGeom>
            <a:noFill/>
            <a:ln w="38100">
              <a:solidFill>
                <a:srgbClr val="003366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4764" name="Freeform 20"/>
            <p:cNvSpPr>
              <a:spLocks/>
            </p:cNvSpPr>
            <p:nvPr/>
          </p:nvSpPr>
          <p:spPr bwMode="auto">
            <a:xfrm>
              <a:off x="2002" y="1412"/>
              <a:ext cx="1" cy="41"/>
            </a:xfrm>
            <a:custGeom>
              <a:avLst/>
              <a:gdLst>
                <a:gd name="T0" fmla="*/ 0 w 1"/>
                <a:gd name="T1" fmla="*/ 0 h 121"/>
                <a:gd name="T2" fmla="*/ 0 w 1"/>
                <a:gd name="T3" fmla="*/ 0 h 121"/>
                <a:gd name="T4" fmla="*/ 0 w 1"/>
                <a:gd name="T5" fmla="*/ 0 h 121"/>
                <a:gd name="T6" fmla="*/ 0 w 1"/>
                <a:gd name="T7" fmla="*/ 0 h 12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"/>
                <a:gd name="T13" fmla="*/ 0 h 121"/>
                <a:gd name="T14" fmla="*/ 1 w 1"/>
                <a:gd name="T15" fmla="*/ 121 h 12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" h="121">
                  <a:moveTo>
                    <a:pt x="0" y="121"/>
                  </a:moveTo>
                  <a:lnTo>
                    <a:pt x="0" y="62"/>
                  </a:lnTo>
                  <a:lnTo>
                    <a:pt x="0" y="43"/>
                  </a:lnTo>
                  <a:lnTo>
                    <a:pt x="0" y="0"/>
                  </a:lnTo>
                </a:path>
              </a:pathLst>
            </a:custGeom>
            <a:noFill/>
            <a:ln w="38100" cmpd="sng">
              <a:solidFill>
                <a:srgbClr val="003366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4765" name="Freeform 21"/>
            <p:cNvSpPr>
              <a:spLocks/>
            </p:cNvSpPr>
            <p:nvPr/>
          </p:nvSpPr>
          <p:spPr bwMode="auto">
            <a:xfrm>
              <a:off x="2002" y="1696"/>
              <a:ext cx="566" cy="284"/>
            </a:xfrm>
            <a:custGeom>
              <a:avLst/>
              <a:gdLst>
                <a:gd name="T0" fmla="*/ 0 w 2267"/>
                <a:gd name="T1" fmla="*/ 0 h 852"/>
                <a:gd name="T2" fmla="*/ 0 w 2267"/>
                <a:gd name="T3" fmla="*/ 0 h 852"/>
                <a:gd name="T4" fmla="*/ 0 w 2267"/>
                <a:gd name="T5" fmla="*/ 0 h 852"/>
                <a:gd name="T6" fmla="*/ 0 60000 65536"/>
                <a:gd name="T7" fmla="*/ 0 60000 65536"/>
                <a:gd name="T8" fmla="*/ 0 60000 65536"/>
                <a:gd name="T9" fmla="*/ 0 w 2267"/>
                <a:gd name="T10" fmla="*/ 0 h 852"/>
                <a:gd name="T11" fmla="*/ 2267 w 2267"/>
                <a:gd name="T12" fmla="*/ 852 h 8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67" h="852">
                  <a:moveTo>
                    <a:pt x="0" y="0"/>
                  </a:moveTo>
                  <a:lnTo>
                    <a:pt x="0" y="852"/>
                  </a:lnTo>
                  <a:lnTo>
                    <a:pt x="2267" y="852"/>
                  </a:lnTo>
                </a:path>
              </a:pathLst>
            </a:custGeom>
            <a:noFill/>
            <a:ln w="38100" cmpd="sng">
              <a:solidFill>
                <a:srgbClr val="003366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4766" name="Line 22"/>
            <p:cNvSpPr>
              <a:spLocks noChangeShapeType="1"/>
            </p:cNvSpPr>
            <p:nvPr/>
          </p:nvSpPr>
          <p:spPr bwMode="auto">
            <a:xfrm>
              <a:off x="2002" y="1453"/>
              <a:ext cx="1" cy="243"/>
            </a:xfrm>
            <a:prstGeom prst="line">
              <a:avLst/>
            </a:prstGeom>
            <a:noFill/>
            <a:ln w="38100">
              <a:solidFill>
                <a:srgbClr val="003366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4767" name="Freeform 23"/>
            <p:cNvSpPr>
              <a:spLocks/>
            </p:cNvSpPr>
            <p:nvPr/>
          </p:nvSpPr>
          <p:spPr bwMode="auto">
            <a:xfrm>
              <a:off x="1850" y="1534"/>
              <a:ext cx="75" cy="1474"/>
            </a:xfrm>
            <a:custGeom>
              <a:avLst/>
              <a:gdLst>
                <a:gd name="T0" fmla="*/ 0 w 301"/>
                <a:gd name="T1" fmla="*/ 0 h 4420"/>
                <a:gd name="T2" fmla="*/ 0 w 301"/>
                <a:gd name="T3" fmla="*/ 0 h 4420"/>
                <a:gd name="T4" fmla="*/ 0 w 301"/>
                <a:gd name="T5" fmla="*/ 0 h 4420"/>
                <a:gd name="T6" fmla="*/ 0 w 301"/>
                <a:gd name="T7" fmla="*/ 0 h 4420"/>
                <a:gd name="T8" fmla="*/ 0 w 301"/>
                <a:gd name="T9" fmla="*/ 0 h 4420"/>
                <a:gd name="T10" fmla="*/ 0 w 301"/>
                <a:gd name="T11" fmla="*/ 0 h 4420"/>
                <a:gd name="T12" fmla="*/ 0 w 301"/>
                <a:gd name="T13" fmla="*/ 0 h 4420"/>
                <a:gd name="T14" fmla="*/ 0 w 301"/>
                <a:gd name="T15" fmla="*/ 0 h 4420"/>
                <a:gd name="T16" fmla="*/ 0 w 301"/>
                <a:gd name="T17" fmla="*/ 0 h 4420"/>
                <a:gd name="T18" fmla="*/ 0 w 301"/>
                <a:gd name="T19" fmla="*/ 0 h 4420"/>
                <a:gd name="T20" fmla="*/ 0 w 301"/>
                <a:gd name="T21" fmla="*/ 0 h 4420"/>
                <a:gd name="T22" fmla="*/ 0 w 301"/>
                <a:gd name="T23" fmla="*/ 0 h 4420"/>
                <a:gd name="T24" fmla="*/ 0 w 301"/>
                <a:gd name="T25" fmla="*/ 0 h 4420"/>
                <a:gd name="T26" fmla="*/ 0 w 301"/>
                <a:gd name="T27" fmla="*/ 0 h 4420"/>
                <a:gd name="T28" fmla="*/ 0 w 301"/>
                <a:gd name="T29" fmla="*/ 0 h 4420"/>
                <a:gd name="T30" fmla="*/ 0 w 301"/>
                <a:gd name="T31" fmla="*/ 0 h 4420"/>
                <a:gd name="T32" fmla="*/ 0 w 301"/>
                <a:gd name="T33" fmla="*/ 0 h 4420"/>
                <a:gd name="T34" fmla="*/ 0 w 301"/>
                <a:gd name="T35" fmla="*/ 0 h 4420"/>
                <a:gd name="T36" fmla="*/ 0 w 301"/>
                <a:gd name="T37" fmla="*/ 0 h 4420"/>
                <a:gd name="T38" fmla="*/ 0 w 301"/>
                <a:gd name="T39" fmla="*/ 0 h 4420"/>
                <a:gd name="T40" fmla="*/ 0 w 301"/>
                <a:gd name="T41" fmla="*/ 0 h 4420"/>
                <a:gd name="T42" fmla="*/ 0 w 301"/>
                <a:gd name="T43" fmla="*/ 0 h 4420"/>
                <a:gd name="T44" fmla="*/ 0 w 301"/>
                <a:gd name="T45" fmla="*/ 0 h 4420"/>
                <a:gd name="T46" fmla="*/ 0 w 301"/>
                <a:gd name="T47" fmla="*/ 0 h 4420"/>
                <a:gd name="T48" fmla="*/ 0 w 301"/>
                <a:gd name="T49" fmla="*/ 0 h 4420"/>
                <a:gd name="T50" fmla="*/ 0 w 301"/>
                <a:gd name="T51" fmla="*/ 0 h 4420"/>
                <a:gd name="T52" fmla="*/ 0 w 301"/>
                <a:gd name="T53" fmla="*/ 0 h 4420"/>
                <a:gd name="T54" fmla="*/ 0 w 301"/>
                <a:gd name="T55" fmla="*/ 0 h 4420"/>
                <a:gd name="T56" fmla="*/ 0 w 301"/>
                <a:gd name="T57" fmla="*/ 0 h 4420"/>
                <a:gd name="T58" fmla="*/ 0 w 301"/>
                <a:gd name="T59" fmla="*/ 0 h 4420"/>
                <a:gd name="T60" fmla="*/ 0 w 301"/>
                <a:gd name="T61" fmla="*/ 0 h 4420"/>
                <a:gd name="T62" fmla="*/ 0 w 301"/>
                <a:gd name="T63" fmla="*/ 0 h 4420"/>
                <a:gd name="T64" fmla="*/ 0 w 301"/>
                <a:gd name="T65" fmla="*/ 0 h 442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01"/>
                <a:gd name="T100" fmla="*/ 0 h 4420"/>
                <a:gd name="T101" fmla="*/ 301 w 301"/>
                <a:gd name="T102" fmla="*/ 4420 h 4420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01" h="4420">
                  <a:moveTo>
                    <a:pt x="301" y="0"/>
                  </a:moveTo>
                  <a:lnTo>
                    <a:pt x="266" y="21"/>
                  </a:lnTo>
                  <a:lnTo>
                    <a:pt x="237" y="47"/>
                  </a:lnTo>
                  <a:lnTo>
                    <a:pt x="223" y="61"/>
                  </a:lnTo>
                  <a:lnTo>
                    <a:pt x="212" y="76"/>
                  </a:lnTo>
                  <a:lnTo>
                    <a:pt x="200" y="93"/>
                  </a:lnTo>
                  <a:lnTo>
                    <a:pt x="190" y="112"/>
                  </a:lnTo>
                  <a:lnTo>
                    <a:pt x="179" y="131"/>
                  </a:lnTo>
                  <a:lnTo>
                    <a:pt x="171" y="151"/>
                  </a:lnTo>
                  <a:lnTo>
                    <a:pt x="157" y="196"/>
                  </a:lnTo>
                  <a:lnTo>
                    <a:pt x="145" y="244"/>
                  </a:lnTo>
                  <a:lnTo>
                    <a:pt x="139" y="298"/>
                  </a:lnTo>
                  <a:lnTo>
                    <a:pt x="139" y="1910"/>
                  </a:lnTo>
                  <a:lnTo>
                    <a:pt x="101" y="1974"/>
                  </a:lnTo>
                  <a:lnTo>
                    <a:pt x="67" y="2038"/>
                  </a:lnTo>
                  <a:lnTo>
                    <a:pt x="32" y="2099"/>
                  </a:lnTo>
                  <a:lnTo>
                    <a:pt x="0" y="2158"/>
                  </a:lnTo>
                  <a:lnTo>
                    <a:pt x="41" y="2232"/>
                  </a:lnTo>
                  <a:lnTo>
                    <a:pt x="60" y="2271"/>
                  </a:lnTo>
                  <a:lnTo>
                    <a:pt x="79" y="2310"/>
                  </a:lnTo>
                  <a:lnTo>
                    <a:pt x="95" y="2350"/>
                  </a:lnTo>
                  <a:lnTo>
                    <a:pt x="111" y="2393"/>
                  </a:lnTo>
                  <a:lnTo>
                    <a:pt x="125" y="2435"/>
                  </a:lnTo>
                  <a:lnTo>
                    <a:pt x="139" y="2480"/>
                  </a:lnTo>
                  <a:lnTo>
                    <a:pt x="139" y="4130"/>
                  </a:lnTo>
                  <a:lnTo>
                    <a:pt x="147" y="4171"/>
                  </a:lnTo>
                  <a:lnTo>
                    <a:pt x="159" y="4213"/>
                  </a:lnTo>
                  <a:lnTo>
                    <a:pt x="173" y="4251"/>
                  </a:lnTo>
                  <a:lnTo>
                    <a:pt x="189" y="4289"/>
                  </a:lnTo>
                  <a:lnTo>
                    <a:pt x="207" y="4324"/>
                  </a:lnTo>
                  <a:lnTo>
                    <a:pt x="229" y="4357"/>
                  </a:lnTo>
                  <a:lnTo>
                    <a:pt x="251" y="4389"/>
                  </a:lnTo>
                  <a:lnTo>
                    <a:pt x="278" y="4420"/>
                  </a:lnTo>
                </a:path>
              </a:pathLst>
            </a:custGeom>
            <a:noFill/>
            <a:ln w="38100" cmpd="sng">
              <a:solidFill>
                <a:srgbClr val="003366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4768" name="Line 24"/>
            <p:cNvSpPr>
              <a:spLocks noChangeShapeType="1"/>
            </p:cNvSpPr>
            <p:nvPr/>
          </p:nvSpPr>
          <p:spPr bwMode="auto">
            <a:xfrm flipV="1">
              <a:off x="1931" y="3017"/>
              <a:ext cx="71" cy="57"/>
            </a:xfrm>
            <a:prstGeom prst="line">
              <a:avLst/>
            </a:prstGeom>
            <a:noFill/>
            <a:ln w="38100">
              <a:solidFill>
                <a:srgbClr val="003366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4769" name="Line 25"/>
            <p:cNvSpPr>
              <a:spLocks noChangeShapeType="1"/>
            </p:cNvSpPr>
            <p:nvPr/>
          </p:nvSpPr>
          <p:spPr bwMode="auto">
            <a:xfrm>
              <a:off x="1985" y="3017"/>
              <a:ext cx="17" cy="1"/>
            </a:xfrm>
            <a:prstGeom prst="line">
              <a:avLst/>
            </a:prstGeom>
            <a:noFill/>
            <a:ln w="38100">
              <a:solidFill>
                <a:srgbClr val="003366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4770" name="Line 26"/>
            <p:cNvSpPr>
              <a:spLocks noChangeShapeType="1"/>
            </p:cNvSpPr>
            <p:nvPr/>
          </p:nvSpPr>
          <p:spPr bwMode="auto">
            <a:xfrm>
              <a:off x="1704" y="3017"/>
              <a:ext cx="281" cy="1"/>
            </a:xfrm>
            <a:prstGeom prst="line">
              <a:avLst/>
            </a:prstGeom>
            <a:noFill/>
            <a:ln w="38100">
              <a:solidFill>
                <a:srgbClr val="003366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4771" name="Line 27"/>
            <p:cNvSpPr>
              <a:spLocks noChangeShapeType="1"/>
            </p:cNvSpPr>
            <p:nvPr/>
          </p:nvSpPr>
          <p:spPr bwMode="auto">
            <a:xfrm>
              <a:off x="2002" y="2875"/>
              <a:ext cx="1" cy="142"/>
            </a:xfrm>
            <a:prstGeom prst="line">
              <a:avLst/>
            </a:prstGeom>
            <a:noFill/>
            <a:ln w="38100">
              <a:solidFill>
                <a:srgbClr val="003366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4772" name="Freeform 28"/>
            <p:cNvSpPr>
              <a:spLocks/>
            </p:cNvSpPr>
            <p:nvPr/>
          </p:nvSpPr>
          <p:spPr bwMode="auto">
            <a:xfrm>
              <a:off x="1940" y="2974"/>
              <a:ext cx="45" cy="43"/>
            </a:xfrm>
            <a:custGeom>
              <a:avLst/>
              <a:gdLst>
                <a:gd name="T0" fmla="*/ 0 w 181"/>
                <a:gd name="T1" fmla="*/ 0 h 128"/>
                <a:gd name="T2" fmla="*/ 0 w 181"/>
                <a:gd name="T3" fmla="*/ 0 h 128"/>
                <a:gd name="T4" fmla="*/ 0 w 181"/>
                <a:gd name="T5" fmla="*/ 0 h 128"/>
                <a:gd name="T6" fmla="*/ 0 w 181"/>
                <a:gd name="T7" fmla="*/ 0 h 128"/>
                <a:gd name="T8" fmla="*/ 0 w 181"/>
                <a:gd name="T9" fmla="*/ 0 h 128"/>
                <a:gd name="T10" fmla="*/ 0 w 181"/>
                <a:gd name="T11" fmla="*/ 0 h 128"/>
                <a:gd name="T12" fmla="*/ 0 w 181"/>
                <a:gd name="T13" fmla="*/ 0 h 128"/>
                <a:gd name="T14" fmla="*/ 0 w 181"/>
                <a:gd name="T15" fmla="*/ 0 h 128"/>
                <a:gd name="T16" fmla="*/ 0 w 181"/>
                <a:gd name="T17" fmla="*/ 0 h 128"/>
                <a:gd name="T18" fmla="*/ 0 w 181"/>
                <a:gd name="T19" fmla="*/ 0 h 128"/>
                <a:gd name="T20" fmla="*/ 0 w 181"/>
                <a:gd name="T21" fmla="*/ 0 h 12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81"/>
                <a:gd name="T34" fmla="*/ 0 h 128"/>
                <a:gd name="T35" fmla="*/ 181 w 181"/>
                <a:gd name="T36" fmla="*/ 128 h 12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81" h="128">
                  <a:moveTo>
                    <a:pt x="181" y="128"/>
                  </a:moveTo>
                  <a:lnTo>
                    <a:pt x="170" y="112"/>
                  </a:lnTo>
                  <a:lnTo>
                    <a:pt x="161" y="99"/>
                  </a:lnTo>
                  <a:lnTo>
                    <a:pt x="140" y="74"/>
                  </a:lnTo>
                  <a:lnTo>
                    <a:pt x="119" y="52"/>
                  </a:lnTo>
                  <a:lnTo>
                    <a:pt x="97" y="35"/>
                  </a:lnTo>
                  <a:lnTo>
                    <a:pt x="74" y="21"/>
                  </a:lnTo>
                  <a:lnTo>
                    <a:pt x="50" y="10"/>
                  </a:lnTo>
                  <a:lnTo>
                    <a:pt x="24" y="2"/>
                  </a:lnTo>
                  <a:lnTo>
                    <a:pt x="12" y="0"/>
                  </a:lnTo>
                  <a:lnTo>
                    <a:pt x="0" y="0"/>
                  </a:lnTo>
                </a:path>
              </a:pathLst>
            </a:custGeom>
            <a:noFill/>
            <a:ln w="38100" cmpd="sng">
              <a:solidFill>
                <a:srgbClr val="003366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4773" name="Line 29"/>
            <p:cNvSpPr>
              <a:spLocks noChangeShapeType="1"/>
            </p:cNvSpPr>
            <p:nvPr/>
          </p:nvSpPr>
          <p:spPr bwMode="auto">
            <a:xfrm>
              <a:off x="2002" y="1412"/>
              <a:ext cx="575" cy="1"/>
            </a:xfrm>
            <a:prstGeom prst="line">
              <a:avLst/>
            </a:prstGeom>
            <a:noFill/>
            <a:ln w="38100">
              <a:solidFill>
                <a:srgbClr val="003366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4774" name="Line 30"/>
            <p:cNvSpPr>
              <a:spLocks noChangeShapeType="1"/>
            </p:cNvSpPr>
            <p:nvPr/>
          </p:nvSpPr>
          <p:spPr bwMode="auto">
            <a:xfrm flipH="1">
              <a:off x="2002" y="1696"/>
              <a:ext cx="575" cy="1"/>
            </a:xfrm>
            <a:prstGeom prst="line">
              <a:avLst/>
            </a:prstGeom>
            <a:noFill/>
            <a:ln w="38100">
              <a:solidFill>
                <a:srgbClr val="003366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38303" name="Rectangle 31"/>
          <p:cNvSpPr>
            <a:spLocks noChangeArrowheads="1"/>
          </p:cNvSpPr>
          <p:nvPr/>
        </p:nvSpPr>
        <p:spPr bwMode="auto">
          <a:xfrm>
            <a:off x="2328863" y="4629150"/>
            <a:ext cx="30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>
              <a:defRPr/>
            </a:pPr>
            <a:r>
              <a:rPr kumimoji="0" lang="en-US" altLang="zh-CN" b="1">
                <a:solidFill>
                  <a:srgbClr val="003366"/>
                </a:solidFill>
                <a:latin typeface="华文细黑" pitchFamily="2" charset="-122"/>
                <a:ea typeface="华文细黑" pitchFamily="2" charset="-122"/>
              </a:rPr>
              <a:t>SS</a:t>
            </a:r>
            <a:endParaRPr kumimoji="0" lang="en-US" altLang="zh-CN" b="1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438304" name="Rectangle 32"/>
          <p:cNvSpPr>
            <a:spLocks noChangeArrowheads="1"/>
          </p:cNvSpPr>
          <p:nvPr/>
        </p:nvSpPr>
        <p:spPr bwMode="auto">
          <a:xfrm>
            <a:off x="5459413" y="2293938"/>
            <a:ext cx="3333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>
              <a:defRPr/>
            </a:pPr>
            <a:r>
              <a:rPr kumimoji="0" lang="en-US" altLang="zh-CN" b="1">
                <a:solidFill>
                  <a:srgbClr val="003366"/>
                </a:solidFill>
                <a:latin typeface="华文细黑" pitchFamily="2" charset="-122"/>
                <a:ea typeface="华文细黑" pitchFamily="2" charset="-122"/>
              </a:rPr>
              <a:t>SP</a:t>
            </a:r>
            <a:endParaRPr kumimoji="0" lang="en-US" altLang="zh-CN" b="1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438305" name="Rectangle 33"/>
          <p:cNvSpPr>
            <a:spLocks noChangeArrowheads="1"/>
          </p:cNvSpPr>
          <p:nvPr/>
        </p:nvSpPr>
        <p:spPr bwMode="auto">
          <a:xfrm>
            <a:off x="4932363" y="4646613"/>
            <a:ext cx="887412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>
              <a:defRPr/>
            </a:pPr>
            <a:r>
              <a:rPr kumimoji="0" lang="en-US" altLang="zh-CN" b="1">
                <a:solidFill>
                  <a:srgbClr val="FF0066"/>
                </a:solidFill>
                <a:latin typeface="华文细黑" pitchFamily="2" charset="-122"/>
                <a:ea typeface="华文细黑" pitchFamily="2" charset="-122"/>
              </a:rPr>
              <a:t>0000H</a:t>
            </a:r>
            <a:endParaRPr kumimoji="0" lang="en-US" altLang="zh-CN" b="1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438306" name="Rectangle 34"/>
          <p:cNvSpPr>
            <a:spLocks noChangeArrowheads="1"/>
          </p:cNvSpPr>
          <p:nvPr/>
        </p:nvSpPr>
        <p:spPr bwMode="auto">
          <a:xfrm>
            <a:off x="5683250" y="2293938"/>
            <a:ext cx="12192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>
              <a:defRPr/>
            </a:pPr>
            <a:r>
              <a:rPr kumimoji="0" lang="zh-CN" altLang="en-US" b="1">
                <a:solidFill>
                  <a:srgbClr val="003366"/>
                </a:solidFill>
                <a:latin typeface="华文细黑" pitchFamily="2" charset="-122"/>
                <a:ea typeface="华文细黑" pitchFamily="2" charset="-122"/>
              </a:rPr>
              <a:t>（栈顶）</a:t>
            </a:r>
            <a:endParaRPr kumimoji="0" lang="zh-CN" altLang="en-US" b="1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438307" name="Rectangle 35"/>
          <p:cNvSpPr>
            <a:spLocks noChangeArrowheads="1"/>
          </p:cNvSpPr>
          <p:nvPr/>
        </p:nvSpPr>
        <p:spPr bwMode="auto">
          <a:xfrm>
            <a:off x="3246438" y="1130300"/>
            <a:ext cx="9144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>
              <a:defRPr/>
            </a:pPr>
            <a:r>
              <a:rPr kumimoji="0" lang="zh-CN" altLang="en-US" b="1">
                <a:solidFill>
                  <a:srgbClr val="003366"/>
                </a:solidFill>
                <a:latin typeface="华文细黑" pitchFamily="2" charset="-122"/>
                <a:ea typeface="华文细黑" pitchFamily="2" charset="-122"/>
              </a:rPr>
              <a:t>存储器</a:t>
            </a:r>
            <a:endParaRPr kumimoji="0" lang="zh-CN" altLang="en-US" b="1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438308" name="Rectangle 36"/>
          <p:cNvSpPr>
            <a:spLocks noChangeArrowheads="1"/>
          </p:cNvSpPr>
          <p:nvPr/>
        </p:nvSpPr>
        <p:spPr bwMode="auto">
          <a:xfrm>
            <a:off x="2082800" y="1323975"/>
            <a:ext cx="9144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>
              <a:defRPr/>
            </a:pPr>
            <a:r>
              <a:rPr kumimoji="0" lang="zh-CN" altLang="en-US" b="1">
                <a:solidFill>
                  <a:srgbClr val="003366"/>
                </a:solidFill>
                <a:latin typeface="华文细黑" pitchFamily="2" charset="-122"/>
                <a:ea typeface="华文细黑" pitchFamily="2" charset="-122"/>
              </a:rPr>
              <a:t>高地址</a:t>
            </a:r>
            <a:endParaRPr kumimoji="0" lang="zh-CN" altLang="en-US" b="1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438309" name="Rectangle 37"/>
          <p:cNvSpPr>
            <a:spLocks noChangeArrowheads="1"/>
          </p:cNvSpPr>
          <p:nvPr/>
        </p:nvSpPr>
        <p:spPr bwMode="auto">
          <a:xfrm>
            <a:off x="2028825" y="3386138"/>
            <a:ext cx="9144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>
              <a:defRPr/>
            </a:pPr>
            <a:r>
              <a:rPr kumimoji="0" lang="zh-CN" altLang="en-US" b="1">
                <a:solidFill>
                  <a:srgbClr val="003366"/>
                </a:solidFill>
                <a:latin typeface="华文细黑" pitchFamily="2" charset="-122"/>
                <a:ea typeface="华文细黑" pitchFamily="2" charset="-122"/>
              </a:rPr>
              <a:t>堆栈段</a:t>
            </a:r>
            <a:endParaRPr kumimoji="0" lang="zh-CN" altLang="en-US" b="1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244747" name="AutoShape 38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>
            <a:off x="8353425" y="5700713"/>
            <a:ext cx="503238" cy="360362"/>
          </a:xfrm>
          <a:prstGeom prst="actionButtonBackPrevious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458625-BA20-459C-8D8C-0BFD0F5C0FE4}" type="slidenum">
              <a:rPr lang="zh-CN" altLang="en-US" smtClean="0"/>
              <a:pPr>
                <a:defRPr/>
              </a:pPr>
              <a:t>22</a:t>
            </a:fld>
            <a:endParaRPr lang="en-US" altLang="zh-CN" smtClean="0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二、直接寻址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905000"/>
            <a:ext cx="7847013" cy="2028825"/>
          </a:xfrm>
        </p:spPr>
        <p:txBody>
          <a:bodyPr/>
          <a:lstStyle/>
          <a:p>
            <a:pPr eaLnBrk="1" hangingPunct="1">
              <a:spcBef>
                <a:spcPct val="30000"/>
              </a:spcBef>
              <a:spcAft>
                <a:spcPct val="10000"/>
              </a:spcAft>
            </a:pPr>
            <a:r>
              <a:rPr lang="zh-CN" altLang="en-US" smtClean="0"/>
              <a:t>指令中直接给出操作数的偏移地址</a:t>
            </a:r>
          </a:p>
          <a:p>
            <a:pPr lvl="1" eaLnBrk="1" hangingPunct="1">
              <a:spcBef>
                <a:spcPct val="5000"/>
              </a:spcBef>
              <a:spcAft>
                <a:spcPct val="10000"/>
              </a:spcAft>
            </a:pPr>
            <a:r>
              <a:rPr lang="zh-CN" altLang="en-US" smtClean="0"/>
              <a:t>默认在数据段</a:t>
            </a:r>
          </a:p>
          <a:p>
            <a:pPr eaLnBrk="1" hangingPunct="1">
              <a:spcBef>
                <a:spcPct val="30000"/>
              </a:spcBef>
              <a:spcAft>
                <a:spcPct val="10000"/>
              </a:spcAft>
            </a:pPr>
            <a:r>
              <a:rPr lang="zh-CN" altLang="en-US" smtClean="0"/>
              <a:t>例：</a:t>
            </a:r>
            <a:r>
              <a:rPr lang="en-US" altLang="zh-CN" smtClean="0"/>
              <a:t>MOV  AX，[1200H]</a:t>
            </a:r>
            <a:endParaRPr lang="zh-CN" altLang="en-US" smtClean="0"/>
          </a:p>
        </p:txBody>
      </p:sp>
      <p:sp>
        <p:nvSpPr>
          <p:cNvPr id="93188" name="Rectangle 4"/>
          <p:cNvSpPr>
            <a:spLocks noChangeArrowheads="1"/>
          </p:cNvSpPr>
          <p:nvPr/>
        </p:nvSpPr>
        <p:spPr bwMode="auto">
          <a:xfrm>
            <a:off x="6196013" y="3294063"/>
            <a:ext cx="1712912" cy="381000"/>
          </a:xfrm>
          <a:prstGeom prst="rect">
            <a:avLst/>
          </a:prstGeom>
          <a:solidFill>
            <a:srgbClr val="339966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189" name="Rectangle 5"/>
          <p:cNvSpPr>
            <a:spLocks noChangeArrowheads="1"/>
          </p:cNvSpPr>
          <p:nvPr/>
        </p:nvSpPr>
        <p:spPr bwMode="auto">
          <a:xfrm>
            <a:off x="6196013" y="3675063"/>
            <a:ext cx="1712912" cy="381000"/>
          </a:xfrm>
          <a:prstGeom prst="rect">
            <a:avLst/>
          </a:prstGeom>
          <a:solidFill>
            <a:srgbClr val="339966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190" name="Rectangle 6"/>
          <p:cNvSpPr>
            <a:spLocks noChangeArrowheads="1"/>
          </p:cNvSpPr>
          <p:nvPr/>
        </p:nvSpPr>
        <p:spPr bwMode="auto">
          <a:xfrm>
            <a:off x="6196013" y="4665663"/>
            <a:ext cx="1712912" cy="381000"/>
          </a:xfrm>
          <a:prstGeom prst="rect">
            <a:avLst/>
          </a:prstGeom>
          <a:solidFill>
            <a:srgbClr val="339966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191" name="Rectangle 7"/>
          <p:cNvSpPr>
            <a:spLocks noChangeArrowheads="1"/>
          </p:cNvSpPr>
          <p:nvPr/>
        </p:nvSpPr>
        <p:spPr bwMode="auto">
          <a:xfrm>
            <a:off x="6196013" y="5046663"/>
            <a:ext cx="1712912" cy="381000"/>
          </a:xfrm>
          <a:prstGeom prst="rect">
            <a:avLst/>
          </a:prstGeom>
          <a:solidFill>
            <a:srgbClr val="339966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192" name="Line 8"/>
          <p:cNvSpPr>
            <a:spLocks noChangeShapeType="1"/>
          </p:cNvSpPr>
          <p:nvPr/>
        </p:nvSpPr>
        <p:spPr bwMode="auto">
          <a:xfrm>
            <a:off x="6196013" y="2741613"/>
            <a:ext cx="0" cy="3306762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193" name="Line 9"/>
          <p:cNvSpPr>
            <a:spLocks noChangeShapeType="1"/>
          </p:cNvSpPr>
          <p:nvPr/>
        </p:nvSpPr>
        <p:spPr bwMode="auto">
          <a:xfrm>
            <a:off x="7907338" y="2760663"/>
            <a:ext cx="0" cy="3300412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194" name="Freeform 10"/>
          <p:cNvSpPr>
            <a:spLocks/>
          </p:cNvSpPr>
          <p:nvPr/>
        </p:nvSpPr>
        <p:spPr bwMode="auto">
          <a:xfrm>
            <a:off x="6192838" y="2659063"/>
            <a:ext cx="1685925" cy="377825"/>
          </a:xfrm>
          <a:custGeom>
            <a:avLst/>
            <a:gdLst>
              <a:gd name="T0" fmla="*/ 0 w 1062"/>
              <a:gd name="T1" fmla="*/ 2147483647 h 238"/>
              <a:gd name="T2" fmla="*/ 2147483647 w 1062"/>
              <a:gd name="T3" fmla="*/ 2147483647 h 238"/>
              <a:gd name="T4" fmla="*/ 2147483647 w 1062"/>
              <a:gd name="T5" fmla="*/ 0 h 238"/>
              <a:gd name="T6" fmla="*/ 2147483647 w 1062"/>
              <a:gd name="T7" fmla="*/ 2147483647 h 238"/>
              <a:gd name="T8" fmla="*/ 2147483647 w 1062"/>
              <a:gd name="T9" fmla="*/ 2147483647 h 238"/>
              <a:gd name="T10" fmla="*/ 2147483647 w 1062"/>
              <a:gd name="T11" fmla="*/ 2147483647 h 238"/>
              <a:gd name="T12" fmla="*/ 2147483647 w 1062"/>
              <a:gd name="T13" fmla="*/ 2147483647 h 238"/>
              <a:gd name="T14" fmla="*/ 2147483647 w 1062"/>
              <a:gd name="T15" fmla="*/ 2147483647 h 238"/>
              <a:gd name="T16" fmla="*/ 2147483647 w 1062"/>
              <a:gd name="T17" fmla="*/ 2147483647 h 23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062"/>
              <a:gd name="T28" fmla="*/ 0 h 238"/>
              <a:gd name="T29" fmla="*/ 1062 w 1062"/>
              <a:gd name="T30" fmla="*/ 238 h 238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062" h="238">
                <a:moveTo>
                  <a:pt x="0" y="74"/>
                </a:moveTo>
                <a:cubicBezTo>
                  <a:pt x="11" y="63"/>
                  <a:pt x="54" y="24"/>
                  <a:pt x="65" y="18"/>
                </a:cubicBezTo>
                <a:cubicBezTo>
                  <a:pt x="82" y="9"/>
                  <a:pt x="120" y="0"/>
                  <a:pt x="120" y="0"/>
                </a:cubicBezTo>
                <a:cubicBezTo>
                  <a:pt x="178" y="14"/>
                  <a:pt x="236" y="21"/>
                  <a:pt x="296" y="28"/>
                </a:cubicBezTo>
                <a:cubicBezTo>
                  <a:pt x="389" y="64"/>
                  <a:pt x="459" y="133"/>
                  <a:pt x="545" y="175"/>
                </a:cubicBezTo>
                <a:cubicBezTo>
                  <a:pt x="572" y="202"/>
                  <a:pt x="606" y="209"/>
                  <a:pt x="637" y="231"/>
                </a:cubicBezTo>
                <a:cubicBezTo>
                  <a:pt x="726" y="228"/>
                  <a:pt x="817" y="238"/>
                  <a:pt x="905" y="222"/>
                </a:cubicBezTo>
                <a:cubicBezTo>
                  <a:pt x="927" y="218"/>
                  <a:pt x="935" y="190"/>
                  <a:pt x="951" y="175"/>
                </a:cubicBezTo>
                <a:cubicBezTo>
                  <a:pt x="989" y="139"/>
                  <a:pt x="1025" y="102"/>
                  <a:pt x="1062" y="65"/>
                </a:cubicBezTo>
              </a:path>
            </a:pathLst>
          </a:cu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195" name="Freeform 11"/>
          <p:cNvSpPr>
            <a:spLocks/>
          </p:cNvSpPr>
          <p:nvPr/>
        </p:nvSpPr>
        <p:spPr bwMode="auto">
          <a:xfrm>
            <a:off x="6175375" y="5716588"/>
            <a:ext cx="1731963" cy="444500"/>
          </a:xfrm>
          <a:custGeom>
            <a:avLst/>
            <a:gdLst>
              <a:gd name="T0" fmla="*/ 2147483647 w 1091"/>
              <a:gd name="T1" fmla="*/ 2147483647 h 280"/>
              <a:gd name="T2" fmla="*/ 2147483647 w 1091"/>
              <a:gd name="T3" fmla="*/ 2147483647 h 280"/>
              <a:gd name="T4" fmla="*/ 2147483647 w 1091"/>
              <a:gd name="T5" fmla="*/ 2147483647 h 280"/>
              <a:gd name="T6" fmla="*/ 2147483647 w 1091"/>
              <a:gd name="T7" fmla="*/ 2147483647 h 280"/>
              <a:gd name="T8" fmla="*/ 2147483647 w 1091"/>
              <a:gd name="T9" fmla="*/ 0 h 280"/>
              <a:gd name="T10" fmla="*/ 2147483647 w 1091"/>
              <a:gd name="T11" fmla="*/ 2147483647 h 280"/>
              <a:gd name="T12" fmla="*/ 2147483647 w 1091"/>
              <a:gd name="T13" fmla="*/ 2147483647 h 280"/>
              <a:gd name="T14" fmla="*/ 2147483647 w 1091"/>
              <a:gd name="T15" fmla="*/ 2147483647 h 280"/>
              <a:gd name="T16" fmla="*/ 2147483647 w 1091"/>
              <a:gd name="T17" fmla="*/ 2147483647 h 280"/>
              <a:gd name="T18" fmla="*/ 2147483647 w 1091"/>
              <a:gd name="T19" fmla="*/ 2147483647 h 280"/>
              <a:gd name="T20" fmla="*/ 2147483647 w 1091"/>
              <a:gd name="T21" fmla="*/ 2147483647 h 280"/>
              <a:gd name="T22" fmla="*/ 2147483647 w 1091"/>
              <a:gd name="T23" fmla="*/ 2147483647 h 280"/>
              <a:gd name="T24" fmla="*/ 2147483647 w 1091"/>
              <a:gd name="T25" fmla="*/ 2147483647 h 28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091"/>
              <a:gd name="T40" fmla="*/ 0 h 280"/>
              <a:gd name="T41" fmla="*/ 1091 w 1091"/>
              <a:gd name="T42" fmla="*/ 280 h 28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091" h="280">
                <a:moveTo>
                  <a:pt x="11" y="222"/>
                </a:moveTo>
                <a:cubicBezTo>
                  <a:pt x="85" y="198"/>
                  <a:pt x="0" y="234"/>
                  <a:pt x="48" y="185"/>
                </a:cubicBezTo>
                <a:cubicBezTo>
                  <a:pt x="64" y="169"/>
                  <a:pt x="87" y="164"/>
                  <a:pt x="103" y="148"/>
                </a:cubicBezTo>
                <a:cubicBezTo>
                  <a:pt x="133" y="118"/>
                  <a:pt x="166" y="97"/>
                  <a:pt x="205" y="83"/>
                </a:cubicBezTo>
                <a:cubicBezTo>
                  <a:pt x="245" y="43"/>
                  <a:pt x="281" y="17"/>
                  <a:pt x="334" y="0"/>
                </a:cubicBezTo>
                <a:cubicBezTo>
                  <a:pt x="368" y="3"/>
                  <a:pt x="403" y="1"/>
                  <a:pt x="436" y="9"/>
                </a:cubicBezTo>
                <a:cubicBezTo>
                  <a:pt x="452" y="13"/>
                  <a:pt x="477" y="54"/>
                  <a:pt x="491" y="65"/>
                </a:cubicBezTo>
                <a:cubicBezTo>
                  <a:pt x="535" y="99"/>
                  <a:pt x="540" y="99"/>
                  <a:pt x="583" y="120"/>
                </a:cubicBezTo>
                <a:cubicBezTo>
                  <a:pt x="660" y="197"/>
                  <a:pt x="753" y="242"/>
                  <a:pt x="860" y="259"/>
                </a:cubicBezTo>
                <a:cubicBezTo>
                  <a:pt x="925" y="280"/>
                  <a:pt x="912" y="279"/>
                  <a:pt x="1026" y="259"/>
                </a:cubicBezTo>
                <a:cubicBezTo>
                  <a:pt x="1035" y="257"/>
                  <a:pt x="1038" y="246"/>
                  <a:pt x="1045" y="240"/>
                </a:cubicBezTo>
                <a:cubicBezTo>
                  <a:pt x="1054" y="233"/>
                  <a:pt x="1064" y="229"/>
                  <a:pt x="1073" y="222"/>
                </a:cubicBezTo>
                <a:cubicBezTo>
                  <a:pt x="1080" y="217"/>
                  <a:pt x="1091" y="203"/>
                  <a:pt x="1091" y="203"/>
                </a:cubicBezTo>
              </a:path>
            </a:pathLst>
          </a:cu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196" name="Text Box 12"/>
          <p:cNvSpPr txBox="1">
            <a:spLocks noChangeArrowheads="1"/>
          </p:cNvSpPr>
          <p:nvPr/>
        </p:nvSpPr>
        <p:spPr bwMode="auto">
          <a:xfrm>
            <a:off x="6673850" y="4665663"/>
            <a:ext cx="8382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bg1"/>
                </a:solidFill>
              </a:rPr>
              <a:t>22</a:t>
            </a:r>
            <a:r>
              <a:rPr lang="en-US" altLang="zh-CN" b="1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93197" name="Text Box 13"/>
          <p:cNvSpPr txBox="1">
            <a:spLocks noChangeArrowheads="1"/>
          </p:cNvSpPr>
          <p:nvPr/>
        </p:nvSpPr>
        <p:spPr bwMode="auto">
          <a:xfrm>
            <a:off x="6673850" y="5046663"/>
            <a:ext cx="8382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bg1"/>
                </a:solidFill>
              </a:rPr>
              <a:t>11</a:t>
            </a:r>
            <a:r>
              <a:rPr lang="en-US" altLang="zh-CN" b="1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93198" name="Text Box 14"/>
          <p:cNvSpPr txBox="1">
            <a:spLocks noChangeArrowheads="1"/>
          </p:cNvSpPr>
          <p:nvPr/>
        </p:nvSpPr>
        <p:spPr bwMode="auto">
          <a:xfrm>
            <a:off x="5145088" y="4518025"/>
            <a:ext cx="104775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FF0000"/>
                </a:solidFill>
              </a:rPr>
              <a:t>1200</a:t>
            </a:r>
            <a:r>
              <a:rPr lang="en-US" altLang="zh-CN">
                <a:solidFill>
                  <a:srgbClr val="FF0000"/>
                </a:solidFill>
              </a:rPr>
              <a:t>H</a:t>
            </a:r>
          </a:p>
        </p:txBody>
      </p:sp>
      <p:sp>
        <p:nvSpPr>
          <p:cNvPr id="93199" name="Text Box 15"/>
          <p:cNvSpPr txBox="1">
            <a:spLocks noChangeArrowheads="1"/>
          </p:cNvSpPr>
          <p:nvPr/>
        </p:nvSpPr>
        <p:spPr bwMode="auto">
          <a:xfrm>
            <a:off x="2546350" y="4230688"/>
            <a:ext cx="1295400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/>
              <a:t>偏移地址</a:t>
            </a:r>
          </a:p>
        </p:txBody>
      </p:sp>
      <p:sp>
        <p:nvSpPr>
          <p:cNvPr id="93200" name="Line 16"/>
          <p:cNvSpPr>
            <a:spLocks noChangeShapeType="1"/>
          </p:cNvSpPr>
          <p:nvPr/>
        </p:nvSpPr>
        <p:spPr bwMode="auto">
          <a:xfrm>
            <a:off x="3781425" y="4484688"/>
            <a:ext cx="1295400" cy="228600"/>
          </a:xfrm>
          <a:prstGeom prst="line">
            <a:avLst/>
          </a:prstGeom>
          <a:noFill/>
          <a:ln w="22225" cap="sq">
            <a:solidFill>
              <a:srgbClr val="FF6600"/>
            </a:solidFill>
            <a:round/>
            <a:headEnd type="none" w="sm" len="sm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3210" name="Text Box 26"/>
          <p:cNvSpPr txBox="1">
            <a:spLocks noChangeArrowheads="1"/>
          </p:cNvSpPr>
          <p:nvPr/>
        </p:nvSpPr>
        <p:spPr bwMode="auto">
          <a:xfrm>
            <a:off x="6750050" y="4179888"/>
            <a:ext cx="609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宋体" pitchFamily="2" charset="-122"/>
              </a:rPr>
              <a:t>┇</a:t>
            </a:r>
            <a:r>
              <a:rPr lang="en-US" altLang="zh-CN"/>
              <a:t> </a:t>
            </a:r>
          </a:p>
        </p:txBody>
      </p:sp>
      <p:sp>
        <p:nvSpPr>
          <p:cNvPr id="93214" name="Text Box 30"/>
          <p:cNvSpPr txBox="1">
            <a:spLocks noChangeArrowheads="1"/>
          </p:cNvSpPr>
          <p:nvPr/>
        </p:nvSpPr>
        <p:spPr bwMode="auto">
          <a:xfrm>
            <a:off x="8431213" y="3844925"/>
            <a:ext cx="533400" cy="11874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FF0000"/>
                </a:solidFill>
              </a:rPr>
              <a:t>数据段</a:t>
            </a:r>
          </a:p>
        </p:txBody>
      </p:sp>
      <p:sp>
        <p:nvSpPr>
          <p:cNvPr id="93215" name="AutoShape 31"/>
          <p:cNvSpPr>
            <a:spLocks/>
          </p:cNvSpPr>
          <p:nvPr/>
        </p:nvSpPr>
        <p:spPr bwMode="auto">
          <a:xfrm>
            <a:off x="8045450" y="3421063"/>
            <a:ext cx="304800" cy="2133600"/>
          </a:xfrm>
          <a:prstGeom prst="rightBrace">
            <a:avLst>
              <a:gd name="adj1" fmla="val 58333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6386" name="Object 32"/>
          <p:cNvGraphicFramePr>
            <a:graphicFrameLocks noChangeAspect="1"/>
          </p:cNvGraphicFramePr>
          <p:nvPr>
            <p:ph sz="half" idx="2"/>
          </p:nvPr>
        </p:nvGraphicFramePr>
        <p:xfrm>
          <a:off x="7092950" y="188913"/>
          <a:ext cx="1576388" cy="1295400"/>
        </p:xfrm>
        <a:graphic>
          <a:graphicData uri="http://schemas.openxmlformats.org/presentationml/2006/ole">
            <p:oleObj spid="_x0000_s16386" name="剪辑" r:id="rId4" imgW="4602960" imgH="3652200" progId="">
              <p:embed/>
            </p:oleObj>
          </a:graphicData>
        </a:graphic>
      </p:graphicFrame>
      <p:sp>
        <p:nvSpPr>
          <p:cNvPr id="93218" name="Line 34"/>
          <p:cNvSpPr>
            <a:spLocks noChangeShapeType="1"/>
          </p:cNvSpPr>
          <p:nvPr/>
        </p:nvSpPr>
        <p:spPr bwMode="auto">
          <a:xfrm flipH="1">
            <a:off x="5584825" y="5297488"/>
            <a:ext cx="762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oval" w="lg" len="lg"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3219" name="Line 35"/>
          <p:cNvSpPr>
            <a:spLocks noChangeShapeType="1"/>
          </p:cNvSpPr>
          <p:nvPr/>
        </p:nvSpPr>
        <p:spPr bwMode="auto">
          <a:xfrm>
            <a:off x="5584825" y="5297488"/>
            <a:ext cx="0" cy="1371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3220" name="Rectangle 36"/>
          <p:cNvSpPr>
            <a:spLocks noChangeArrowheads="1"/>
          </p:cNvSpPr>
          <p:nvPr/>
        </p:nvSpPr>
        <p:spPr bwMode="auto">
          <a:xfrm>
            <a:off x="2841625" y="5678488"/>
            <a:ext cx="1371600" cy="457200"/>
          </a:xfrm>
          <a:prstGeom prst="rect">
            <a:avLst/>
          </a:prstGeom>
          <a:solidFill>
            <a:srgbClr val="339966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221" name="Line 37"/>
          <p:cNvSpPr>
            <a:spLocks noChangeShapeType="1"/>
          </p:cNvSpPr>
          <p:nvPr/>
        </p:nvSpPr>
        <p:spPr bwMode="auto">
          <a:xfrm>
            <a:off x="3527425" y="5678488"/>
            <a:ext cx="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3222" name="Line 38"/>
          <p:cNvSpPr>
            <a:spLocks noChangeShapeType="1"/>
          </p:cNvSpPr>
          <p:nvPr/>
        </p:nvSpPr>
        <p:spPr bwMode="auto">
          <a:xfrm flipH="1">
            <a:off x="3832225" y="4916488"/>
            <a:ext cx="2514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oval" w="lg" len="lg"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3223" name="Line 39"/>
          <p:cNvSpPr>
            <a:spLocks noChangeShapeType="1"/>
          </p:cNvSpPr>
          <p:nvPr/>
        </p:nvSpPr>
        <p:spPr bwMode="auto">
          <a:xfrm>
            <a:off x="3832225" y="4916488"/>
            <a:ext cx="0" cy="762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3224" name="Text Box 40"/>
          <p:cNvSpPr txBox="1">
            <a:spLocks noChangeArrowheads="1"/>
          </p:cNvSpPr>
          <p:nvPr/>
        </p:nvSpPr>
        <p:spPr bwMode="auto">
          <a:xfrm>
            <a:off x="2855913" y="5678488"/>
            <a:ext cx="1524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bg1"/>
                </a:solidFill>
              </a:rPr>
              <a:t>AH    AL</a:t>
            </a:r>
          </a:p>
        </p:txBody>
      </p:sp>
      <p:sp>
        <p:nvSpPr>
          <p:cNvPr id="93225" name="Line 41"/>
          <p:cNvSpPr>
            <a:spLocks noChangeShapeType="1"/>
          </p:cNvSpPr>
          <p:nvPr/>
        </p:nvSpPr>
        <p:spPr bwMode="auto">
          <a:xfrm flipH="1">
            <a:off x="3146425" y="6669088"/>
            <a:ext cx="2438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3226" name="Line 42"/>
          <p:cNvSpPr>
            <a:spLocks noChangeShapeType="1"/>
          </p:cNvSpPr>
          <p:nvPr/>
        </p:nvSpPr>
        <p:spPr bwMode="auto">
          <a:xfrm flipV="1">
            <a:off x="3146425" y="6135688"/>
            <a:ext cx="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3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3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3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3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3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3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3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3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31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3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31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3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31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3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3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3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93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3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3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3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93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93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932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93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3" dur="500"/>
                                        <p:tgtEl>
                                          <p:spTgt spid="93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93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93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93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00"/>
                            </p:stCondLst>
                            <p:childTnLst>
                              <p:par>
                                <p:cTn id="7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93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93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93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93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93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93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93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9" dur="500"/>
                                        <p:tgtEl>
                                          <p:spTgt spid="93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"/>
                            </p:stCondLst>
                            <p:childTnLst>
                              <p:par>
                                <p:cTn id="101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3" dur="500"/>
                                        <p:tgtEl>
                                          <p:spTgt spid="93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000"/>
                            </p:stCondLst>
                            <p:childTnLst>
                              <p:par>
                                <p:cTn id="105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7" dur="500"/>
                                        <p:tgtEl>
                                          <p:spTgt spid="93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500"/>
                            </p:stCondLst>
                            <p:childTnLst>
                              <p:par>
                                <p:cTn id="109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1" dur="500"/>
                                        <p:tgtEl>
                                          <p:spTgt spid="93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13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5" dur="500"/>
                                        <p:tgtEl>
                                          <p:spTgt spid="93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17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19" dur="500"/>
                                        <p:tgtEl>
                                          <p:spTgt spid="93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7" grpId="0" build="p"/>
      <p:bldP spid="93188" grpId="0" animBg="1"/>
      <p:bldP spid="93189" grpId="0" animBg="1"/>
      <p:bldP spid="93190" grpId="0" animBg="1"/>
      <p:bldP spid="93191" grpId="0" animBg="1"/>
      <p:bldP spid="93192" grpId="0" animBg="1"/>
      <p:bldP spid="93193" grpId="0" animBg="1"/>
      <p:bldP spid="93194" grpId="0" animBg="1"/>
      <p:bldP spid="93195" grpId="0" animBg="1"/>
      <p:bldP spid="93196" grpId="0"/>
      <p:bldP spid="93197" grpId="0"/>
      <p:bldP spid="93199" grpId="0"/>
      <p:bldP spid="93200" grpId="0" animBg="1"/>
      <p:bldP spid="93210" grpId="0"/>
      <p:bldP spid="93214" grpId="0"/>
      <p:bldP spid="93215" grpId="0" animBg="1"/>
      <p:bldP spid="93218" grpId="0" animBg="1"/>
      <p:bldP spid="93219" grpId="0" animBg="1"/>
      <p:bldP spid="93220" grpId="0" animBg="1"/>
      <p:bldP spid="93221" grpId="0" animBg="1"/>
      <p:bldP spid="93222" grpId="0" animBg="1"/>
      <p:bldP spid="93223" grpId="0" animBg="1"/>
      <p:bldP spid="93224" grpId="0"/>
      <p:bldP spid="93225" grpId="0" animBg="1"/>
      <p:bldP spid="93226" grpId="0" animBg="1"/>
    </p:bldLst>
  </p:timing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CE204-56CE-42AD-83DF-01466BA6FB24}" type="slidenum">
              <a:rPr lang="zh-CN" altLang="en-US" smtClean="0"/>
              <a:pPr>
                <a:defRPr/>
              </a:pPr>
              <a:t>220</a:t>
            </a:fld>
            <a:endParaRPr lang="en-US" altLang="zh-CN"/>
          </a:p>
        </p:txBody>
      </p:sp>
    </p:spTree>
  </p:cSld>
  <p:clrMapOvr>
    <a:masterClrMapping/>
  </p:clrMapOvr>
  <p:transition spd="slow">
    <p:zoom/>
  </p:transition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CE204-56CE-42AD-83DF-01466BA6FB24}" type="slidenum">
              <a:rPr lang="zh-CN" altLang="en-US" smtClean="0"/>
              <a:pPr>
                <a:defRPr/>
              </a:pPr>
              <a:t>221</a:t>
            </a:fld>
            <a:endParaRPr lang="en-US" altLang="zh-CN"/>
          </a:p>
        </p:txBody>
      </p:sp>
    </p:spTree>
  </p:cSld>
  <p:clrMapOvr>
    <a:masterClrMapping/>
  </p:clrMapOvr>
  <p:transition spd="slow">
    <p:zoom/>
  </p:transition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CE204-56CE-42AD-83DF-01466BA6FB24}" type="slidenum">
              <a:rPr lang="zh-CN" altLang="en-US" smtClean="0"/>
              <a:pPr>
                <a:defRPr/>
              </a:pPr>
              <a:t>222</a:t>
            </a:fld>
            <a:endParaRPr lang="en-US" altLang="zh-CN"/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/>
      </p:par>
    </p:tnLst>
  </p:timing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CE204-56CE-42AD-83DF-01466BA6FB24}" type="slidenum">
              <a:rPr lang="zh-CN" altLang="en-US" smtClean="0"/>
              <a:pPr>
                <a:defRPr/>
              </a:pPr>
              <a:t>223</a:t>
            </a:fld>
            <a:endParaRPr lang="en-US" altLang="zh-CN"/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/>
      </p:par>
    </p:tnLst>
  </p:timing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CE204-56CE-42AD-83DF-01466BA6FB24}" type="slidenum">
              <a:rPr lang="zh-CN" altLang="en-US" smtClean="0"/>
              <a:pPr>
                <a:defRPr/>
              </a:pPr>
              <a:t>224</a:t>
            </a:fld>
            <a:endParaRPr lang="en-US" altLang="zh-CN"/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/>
      </p:par>
    </p:tnLst>
  </p:timing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CE204-56CE-42AD-83DF-01466BA6FB24}" type="slidenum">
              <a:rPr lang="zh-CN" altLang="en-US" smtClean="0"/>
              <a:pPr>
                <a:defRPr/>
              </a:pPr>
              <a:t>225</a:t>
            </a:fld>
            <a:endParaRPr lang="en-US" altLang="zh-CN"/>
          </a:p>
        </p:txBody>
      </p:sp>
    </p:spTree>
  </p:cSld>
  <p:clrMapOvr>
    <a:masterClrMapping/>
  </p:clrMapOvr>
  <p:transition spd="slow">
    <p:zoom/>
  </p:transition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CE204-56CE-42AD-83DF-01466BA6FB24}" type="slidenum">
              <a:rPr lang="zh-CN" altLang="en-US" smtClean="0"/>
              <a:pPr>
                <a:defRPr/>
              </a:pPr>
              <a:t>226</a:t>
            </a:fld>
            <a:endParaRPr lang="en-US" altLang="zh-CN"/>
          </a:p>
        </p:txBody>
      </p:sp>
    </p:spTree>
  </p:cSld>
  <p:clrMapOvr>
    <a:masterClrMapping/>
  </p:clrMapOvr>
  <p:transition spd="slow">
    <p:zoom/>
  </p:transition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CE204-56CE-42AD-83DF-01466BA6FB24}" type="slidenum">
              <a:rPr lang="zh-CN" altLang="en-US" smtClean="0"/>
              <a:pPr>
                <a:defRPr/>
              </a:pPr>
              <a:t>227</a:t>
            </a:fld>
            <a:endParaRPr lang="en-US" altLang="zh-CN"/>
          </a:p>
        </p:txBody>
      </p:sp>
    </p:spTree>
  </p:cSld>
  <p:clrMapOvr>
    <a:masterClrMapping/>
  </p:clrMapOvr>
  <p:transition spd="slow">
    <p:zoom/>
  </p:transition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CE204-56CE-42AD-83DF-01466BA6FB24}" type="slidenum">
              <a:rPr lang="zh-CN" altLang="en-US" smtClean="0"/>
              <a:pPr>
                <a:defRPr/>
              </a:pPr>
              <a:t>228</a:t>
            </a:fld>
            <a:endParaRPr lang="en-US" altLang="zh-CN"/>
          </a:p>
        </p:txBody>
      </p:sp>
    </p:spTree>
  </p:cSld>
  <p:clrMapOvr>
    <a:masterClrMapping/>
  </p:clrMapOvr>
  <p:transition spd="slow">
    <p:zoom/>
  </p:transition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CE204-56CE-42AD-83DF-01466BA6FB24}" type="slidenum">
              <a:rPr lang="zh-CN" altLang="en-US" smtClean="0"/>
              <a:pPr>
                <a:defRPr/>
              </a:pPr>
              <a:t>229</a:t>
            </a:fld>
            <a:endParaRPr lang="en-US" altLang="zh-CN"/>
          </a:p>
        </p:txBody>
      </p:sp>
    </p:spTree>
  </p:cSld>
  <p:clrMapOvr>
    <a:masterClrMapping/>
  </p:clrMapOvr>
  <p:transition spd="slow">
    <p:zo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1AF43F-C62E-444A-A3E7-CEC7CC6F4C56}" type="slidenum">
              <a:rPr lang="zh-CN" altLang="en-US" smtClean="0"/>
              <a:pPr>
                <a:defRPr/>
              </a:pPr>
              <a:t>23</a:t>
            </a:fld>
            <a:endParaRPr lang="en-US" altLang="zh-CN" smtClean="0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直接寻址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2133600"/>
            <a:ext cx="7772400" cy="3048000"/>
          </a:xfrm>
        </p:spPr>
        <p:txBody>
          <a:bodyPr/>
          <a:lstStyle/>
          <a:p>
            <a:pPr eaLnBrk="1" hangingPunct="1">
              <a:lnSpc>
                <a:spcPct val="115000"/>
              </a:lnSpc>
              <a:spcAft>
                <a:spcPct val="15000"/>
              </a:spcAft>
            </a:pPr>
            <a:r>
              <a:rPr lang="zh-CN" altLang="en-US" smtClean="0"/>
              <a:t>直接寻址方式下，操作数的段地址默认为数据段，但允许段重设，即由指令定义段。</a:t>
            </a:r>
          </a:p>
          <a:p>
            <a:pPr eaLnBrk="1" hangingPunct="1"/>
            <a:endParaRPr lang="zh-CN" altLang="en-US" smtClean="0"/>
          </a:p>
          <a:p>
            <a:pPr eaLnBrk="1" hangingPunct="1"/>
            <a:r>
              <a:rPr lang="zh-CN" altLang="en-US" smtClean="0"/>
              <a:t>例：</a:t>
            </a:r>
            <a:r>
              <a:rPr lang="en-US" altLang="zh-CN" smtClean="0"/>
              <a:t>MOV  AX，ES：[1200H]</a:t>
            </a:r>
          </a:p>
        </p:txBody>
      </p:sp>
      <p:graphicFrame>
        <p:nvGraphicFramePr>
          <p:cNvPr id="17410" name="Object 4"/>
          <p:cNvGraphicFramePr>
            <a:graphicFrameLocks noChangeAspect="1"/>
          </p:cNvGraphicFramePr>
          <p:nvPr/>
        </p:nvGraphicFramePr>
        <p:xfrm>
          <a:off x="7164388" y="247650"/>
          <a:ext cx="1504950" cy="1236663"/>
        </p:xfrm>
        <a:graphic>
          <a:graphicData uri="http://schemas.openxmlformats.org/presentationml/2006/ole">
            <p:oleObj spid="_x0000_s17410" name="剪辑" r:id="rId4" imgW="4602960" imgH="3652200" progId="">
              <p:embed/>
            </p:oleObj>
          </a:graphicData>
        </a:graphic>
      </p:graphicFrame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4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4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1" grpId="0" build="p"/>
    </p:bldLst>
  </p:timing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CE204-56CE-42AD-83DF-01466BA6FB24}" type="slidenum">
              <a:rPr lang="zh-CN" altLang="en-US" smtClean="0"/>
              <a:pPr>
                <a:defRPr/>
              </a:pPr>
              <a:t>230</a:t>
            </a:fld>
            <a:endParaRPr lang="en-US" altLang="zh-CN"/>
          </a:p>
        </p:txBody>
      </p:sp>
    </p:spTree>
  </p:cSld>
  <p:clrMapOvr>
    <a:masterClrMapping/>
  </p:clrMapOvr>
  <p:transition spd="slow">
    <p:zoom/>
  </p:transition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CE204-56CE-42AD-83DF-01466BA6FB24}" type="slidenum">
              <a:rPr lang="zh-CN" altLang="en-US" smtClean="0"/>
              <a:pPr>
                <a:defRPr/>
              </a:pPr>
              <a:t>231</a:t>
            </a:fld>
            <a:endParaRPr lang="en-US" altLang="zh-CN"/>
          </a:p>
        </p:txBody>
      </p:sp>
    </p:spTree>
  </p:cSld>
  <p:clrMapOvr>
    <a:masterClrMapping/>
  </p:clrMapOvr>
  <p:transition spd="slow">
    <p:zoom/>
  </p:transition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重复比较的解释</a:t>
            </a:r>
          </a:p>
        </p:txBody>
      </p:sp>
      <p:sp>
        <p:nvSpPr>
          <p:cNvPr id="245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76400" y="2387600"/>
            <a:ext cx="6980238" cy="3114675"/>
          </a:xfrm>
          <a:noFill/>
        </p:spPr>
        <p:txBody>
          <a:bodyPr/>
          <a:lstStyle/>
          <a:p>
            <a:r>
              <a:rPr lang="zh-CN" altLang="en-US" sz="2400" smtClean="0">
                <a:latin typeface="宋体" pitchFamily="2" charset="-122"/>
              </a:rPr>
              <a:t>指令</a:t>
            </a:r>
            <a:r>
              <a:rPr lang="en-US" altLang="zh-CN" sz="2400" smtClean="0">
                <a:latin typeface="宋体" pitchFamily="2" charset="-122"/>
              </a:rPr>
              <a:t>repz cmpsb</a:t>
            </a:r>
            <a:r>
              <a:rPr lang="zh-CN" altLang="en-US" sz="2400" smtClean="0">
                <a:latin typeface="宋体" pitchFamily="2" charset="-122"/>
              </a:rPr>
              <a:t>结束重复执行的情况</a:t>
            </a:r>
          </a:p>
          <a:p>
            <a:pPr lvl="1" indent="25400">
              <a:buFont typeface="Wingdings" pitchFamily="2" charset="2"/>
              <a:buNone/>
            </a:pPr>
            <a:r>
              <a:rPr lang="zh-CN" altLang="en-US" sz="2000" smtClean="0">
                <a:latin typeface="宋体" pitchFamily="2" charset="-122"/>
              </a:rPr>
              <a:t>①  </a:t>
            </a:r>
            <a:r>
              <a:rPr lang="en-US" altLang="zh-CN" sz="2000" smtClean="0">
                <a:latin typeface="宋体" pitchFamily="2" charset="-122"/>
              </a:rPr>
              <a:t>ZF=0</a:t>
            </a:r>
            <a:r>
              <a:rPr lang="zh-CN" altLang="en-US" sz="2000" smtClean="0">
                <a:latin typeface="宋体" pitchFamily="2" charset="-122"/>
              </a:rPr>
              <a:t>，即出现不相等的字符</a:t>
            </a:r>
          </a:p>
          <a:p>
            <a:pPr lvl="1" indent="25400">
              <a:buFont typeface="Wingdings" pitchFamily="2" charset="2"/>
              <a:buNone/>
            </a:pPr>
            <a:r>
              <a:rPr lang="zh-CN" altLang="en-US" sz="2000" smtClean="0">
                <a:latin typeface="宋体" pitchFamily="2" charset="-122"/>
              </a:rPr>
              <a:t>②  </a:t>
            </a:r>
            <a:r>
              <a:rPr lang="en-US" altLang="zh-CN" sz="2000" smtClean="0">
                <a:latin typeface="宋体" pitchFamily="2" charset="-122"/>
              </a:rPr>
              <a:t>CX=0</a:t>
            </a:r>
            <a:r>
              <a:rPr lang="zh-CN" altLang="en-US" sz="2000" smtClean="0">
                <a:latin typeface="宋体" pitchFamily="2" charset="-122"/>
              </a:rPr>
              <a:t>，即比较完所有字符：</a:t>
            </a:r>
          </a:p>
          <a:p>
            <a:pPr lvl="1" indent="25400">
              <a:buFont typeface="Wingdings" pitchFamily="2" charset="2"/>
              <a:buNone/>
            </a:pPr>
            <a:r>
              <a:rPr lang="zh-CN" altLang="en-US" sz="2000" smtClean="0">
                <a:latin typeface="宋体" pitchFamily="2" charset="-122"/>
              </a:rPr>
              <a:t>这种情况下，如果</a:t>
            </a:r>
            <a:r>
              <a:rPr lang="en-US" altLang="zh-CN" sz="2000" smtClean="0">
                <a:latin typeface="宋体" pitchFamily="2" charset="-122"/>
              </a:rPr>
              <a:t>ZF=0</a:t>
            </a:r>
            <a:r>
              <a:rPr lang="zh-CN" altLang="en-US" sz="2000" smtClean="0">
                <a:latin typeface="宋体" pitchFamily="2" charset="-122"/>
              </a:rPr>
              <a:t>，说明最后一个字符不等；而</a:t>
            </a:r>
            <a:r>
              <a:rPr lang="en-US" altLang="zh-CN" sz="2000" smtClean="0">
                <a:latin typeface="宋体" pitchFamily="2" charset="-122"/>
              </a:rPr>
              <a:t>ZF=1</a:t>
            </a:r>
            <a:r>
              <a:rPr lang="zh-CN" altLang="en-US" sz="2000" smtClean="0">
                <a:latin typeface="宋体" pitchFamily="2" charset="-122"/>
              </a:rPr>
              <a:t>表示所有字符比较后都相等，也就是两个字符串相同</a:t>
            </a:r>
          </a:p>
          <a:p>
            <a:r>
              <a:rPr lang="zh-CN" altLang="en-US" sz="2400" smtClean="0"/>
              <a:t>所以，重复比较结束后，</a:t>
            </a:r>
            <a:r>
              <a:rPr lang="en-US" altLang="zh-CN" sz="2400" smtClean="0"/>
              <a:t>jnz unmat</a:t>
            </a:r>
            <a:r>
              <a:rPr lang="zh-CN" altLang="en-US" sz="2400" smtClean="0"/>
              <a:t>指令的条件成立</a:t>
            </a:r>
            <a:r>
              <a:rPr lang="en-US" altLang="zh-CN" sz="2400" smtClean="0"/>
              <a:t>ZF=0</a:t>
            </a:r>
            <a:r>
              <a:rPr lang="zh-CN" altLang="en-US" sz="2400" smtClean="0"/>
              <a:t>，表示字符串不相等</a:t>
            </a:r>
          </a:p>
        </p:txBody>
      </p:sp>
      <p:sp>
        <p:nvSpPr>
          <p:cNvPr id="245764" name="AutoShape 4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>
            <a:off x="8416925" y="6319838"/>
            <a:ext cx="503238" cy="360362"/>
          </a:xfrm>
          <a:prstGeom prst="actionButtonBackPrevious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/>
      </p:par>
    </p:tnLst>
  </p:timing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主程序与子程序</a:t>
            </a:r>
          </a:p>
        </p:txBody>
      </p:sp>
      <p:sp>
        <p:nvSpPr>
          <p:cNvPr id="452611" name="Text Box 3"/>
          <p:cNvSpPr txBox="1">
            <a:spLocks noChangeArrowheads="1"/>
          </p:cNvSpPr>
          <p:nvPr/>
        </p:nvSpPr>
        <p:spPr bwMode="auto">
          <a:xfrm>
            <a:off x="1116013" y="1457325"/>
            <a:ext cx="1828800" cy="3762375"/>
          </a:xfrm>
          <a:prstGeom prst="rect">
            <a:avLst/>
          </a:prstGeom>
          <a:noFill/>
          <a:ln w="19050" cap="sq">
            <a:solidFill>
              <a:srgbClr val="3333CC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endParaRPr lang="zh-CN" altLang="en-US" b="1">
              <a:solidFill>
                <a:srgbClr val="CC0000"/>
              </a:solidFill>
            </a:endParaRPr>
          </a:p>
          <a:p>
            <a:pPr eaLnBrk="1" hangingPunct="1">
              <a:spcBef>
                <a:spcPct val="50000"/>
              </a:spcBef>
            </a:pPr>
            <a:endParaRPr lang="zh-CN" altLang="en-US" b="1">
              <a:solidFill>
                <a:srgbClr val="CC0000"/>
              </a:solidFill>
            </a:endParaRPr>
          </a:p>
          <a:p>
            <a:pPr eaLnBrk="1" hangingPunct="1">
              <a:spcBef>
                <a:spcPct val="50000"/>
              </a:spcBef>
            </a:pPr>
            <a:endParaRPr lang="zh-CN" altLang="en-US" b="1">
              <a:solidFill>
                <a:srgbClr val="CC0000"/>
              </a:solidFill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CC0000"/>
                </a:solidFill>
              </a:rPr>
              <a:t>CALL label</a:t>
            </a:r>
          </a:p>
          <a:p>
            <a:pPr eaLnBrk="1" hangingPunct="1">
              <a:spcBef>
                <a:spcPct val="50000"/>
              </a:spcBef>
            </a:pPr>
            <a:endParaRPr lang="en-US" altLang="zh-CN" b="1">
              <a:solidFill>
                <a:srgbClr val="CC0000"/>
              </a:solidFill>
            </a:endParaRPr>
          </a:p>
          <a:p>
            <a:pPr eaLnBrk="1" hangingPunct="1">
              <a:spcBef>
                <a:spcPct val="50000"/>
              </a:spcBef>
            </a:pPr>
            <a:endParaRPr lang="en-US" altLang="zh-CN" b="1">
              <a:solidFill>
                <a:srgbClr val="CC0000"/>
              </a:solidFill>
            </a:endParaRPr>
          </a:p>
          <a:p>
            <a:pPr eaLnBrk="1" hangingPunct="1">
              <a:spcBef>
                <a:spcPct val="50000"/>
              </a:spcBef>
            </a:pPr>
            <a:endParaRPr lang="zh-CN" altLang="zh-CN" b="1">
              <a:solidFill>
                <a:srgbClr val="CC0000"/>
              </a:solidFill>
            </a:endParaRPr>
          </a:p>
        </p:txBody>
      </p:sp>
      <p:sp>
        <p:nvSpPr>
          <p:cNvPr id="452612" name="Text Box 4"/>
          <p:cNvSpPr txBox="1">
            <a:spLocks noChangeArrowheads="1"/>
          </p:cNvSpPr>
          <p:nvPr/>
        </p:nvSpPr>
        <p:spPr bwMode="auto">
          <a:xfrm>
            <a:off x="1573213" y="923925"/>
            <a:ext cx="12954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rgbClr val="000000"/>
                </a:solidFill>
              </a:rPr>
              <a:t>主程序</a:t>
            </a:r>
          </a:p>
        </p:txBody>
      </p:sp>
      <p:sp>
        <p:nvSpPr>
          <p:cNvPr id="452613" name="Line 5"/>
          <p:cNvSpPr>
            <a:spLocks noChangeShapeType="1"/>
          </p:cNvSpPr>
          <p:nvPr/>
        </p:nvSpPr>
        <p:spPr bwMode="auto">
          <a:xfrm>
            <a:off x="3554413" y="1609725"/>
            <a:ext cx="0" cy="1600200"/>
          </a:xfrm>
          <a:prstGeom prst="line">
            <a:avLst/>
          </a:prstGeom>
          <a:noFill/>
          <a:ln w="28575" cap="sq">
            <a:solidFill>
              <a:srgbClr val="CC0000"/>
            </a:solidFill>
            <a:round/>
            <a:headEnd type="oval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2614" name="Line 6"/>
          <p:cNvSpPr>
            <a:spLocks noChangeShapeType="1"/>
          </p:cNvSpPr>
          <p:nvPr/>
        </p:nvSpPr>
        <p:spPr bwMode="auto">
          <a:xfrm>
            <a:off x="3554413" y="3514725"/>
            <a:ext cx="0" cy="1600200"/>
          </a:xfrm>
          <a:prstGeom prst="line">
            <a:avLst/>
          </a:prstGeom>
          <a:noFill/>
          <a:ln w="28575" cap="sq">
            <a:solidFill>
              <a:srgbClr val="CC0000"/>
            </a:solidFill>
            <a:round/>
            <a:headEnd type="oval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2615" name="Line 7"/>
          <p:cNvSpPr>
            <a:spLocks noChangeShapeType="1"/>
          </p:cNvSpPr>
          <p:nvPr/>
        </p:nvSpPr>
        <p:spPr bwMode="auto">
          <a:xfrm>
            <a:off x="5764213" y="2295525"/>
            <a:ext cx="0" cy="2057400"/>
          </a:xfrm>
          <a:prstGeom prst="line">
            <a:avLst/>
          </a:prstGeom>
          <a:noFill/>
          <a:ln w="28575" cap="sq">
            <a:solidFill>
              <a:srgbClr val="CC0000"/>
            </a:solidFill>
            <a:round/>
            <a:headEnd type="oval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2616" name="Line 8"/>
          <p:cNvSpPr>
            <a:spLocks noChangeShapeType="1"/>
          </p:cNvSpPr>
          <p:nvPr/>
        </p:nvSpPr>
        <p:spPr bwMode="auto">
          <a:xfrm flipV="1">
            <a:off x="3706813" y="2143125"/>
            <a:ext cx="1981200" cy="990600"/>
          </a:xfrm>
          <a:prstGeom prst="line">
            <a:avLst/>
          </a:prstGeom>
          <a:noFill/>
          <a:ln w="28575" cap="sq">
            <a:solidFill>
              <a:srgbClr val="CC0000"/>
            </a:solidFill>
            <a:round/>
            <a:headEnd type="oval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2617" name="Text Box 9"/>
          <p:cNvSpPr txBox="1">
            <a:spLocks noChangeArrowheads="1"/>
          </p:cNvSpPr>
          <p:nvPr/>
        </p:nvSpPr>
        <p:spPr bwMode="auto">
          <a:xfrm>
            <a:off x="5992813" y="1997075"/>
            <a:ext cx="1447800" cy="2667000"/>
          </a:xfrm>
          <a:prstGeom prst="rect">
            <a:avLst/>
          </a:prstGeom>
          <a:noFill/>
          <a:ln w="19050" cap="sq">
            <a:solidFill>
              <a:srgbClr val="3333CC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endParaRPr lang="zh-CN" altLang="en-US" b="1">
              <a:solidFill>
                <a:srgbClr val="CC0000"/>
              </a:solidFill>
            </a:endParaRPr>
          </a:p>
          <a:p>
            <a:pPr eaLnBrk="1" hangingPunct="1">
              <a:spcBef>
                <a:spcPct val="50000"/>
              </a:spcBef>
            </a:pPr>
            <a:endParaRPr lang="zh-CN" altLang="en-US" b="1">
              <a:solidFill>
                <a:srgbClr val="CC0000"/>
              </a:solidFill>
            </a:endParaRPr>
          </a:p>
          <a:p>
            <a:pPr eaLnBrk="1" hangingPunct="1">
              <a:spcBef>
                <a:spcPct val="50000"/>
              </a:spcBef>
            </a:pPr>
            <a:endParaRPr lang="zh-CN" altLang="en-US" b="1">
              <a:solidFill>
                <a:srgbClr val="CC0000"/>
              </a:solidFill>
            </a:endParaRPr>
          </a:p>
          <a:p>
            <a:pPr eaLnBrk="1" hangingPunct="1">
              <a:spcBef>
                <a:spcPct val="50000"/>
              </a:spcBef>
            </a:pPr>
            <a:endParaRPr lang="zh-CN" altLang="zh-CN" b="1">
              <a:solidFill>
                <a:srgbClr val="CC0000"/>
              </a:solidFill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CC0000"/>
                </a:solidFill>
              </a:rPr>
              <a:t>RET</a:t>
            </a:r>
          </a:p>
        </p:txBody>
      </p:sp>
      <p:sp>
        <p:nvSpPr>
          <p:cNvPr id="452618" name="Text Box 10"/>
          <p:cNvSpPr txBox="1">
            <a:spLocks noChangeArrowheads="1"/>
          </p:cNvSpPr>
          <p:nvPr/>
        </p:nvSpPr>
        <p:spPr bwMode="auto">
          <a:xfrm>
            <a:off x="6069013" y="1463675"/>
            <a:ext cx="12954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rgbClr val="000000"/>
                </a:solidFill>
              </a:rPr>
              <a:t>子程序</a:t>
            </a:r>
          </a:p>
        </p:txBody>
      </p:sp>
      <p:sp>
        <p:nvSpPr>
          <p:cNvPr id="452619" name="Line 11"/>
          <p:cNvSpPr>
            <a:spLocks noChangeShapeType="1"/>
          </p:cNvSpPr>
          <p:nvPr/>
        </p:nvSpPr>
        <p:spPr bwMode="auto">
          <a:xfrm flipH="1" flipV="1">
            <a:off x="3630613" y="3514725"/>
            <a:ext cx="1905000" cy="762000"/>
          </a:xfrm>
          <a:prstGeom prst="line">
            <a:avLst/>
          </a:prstGeom>
          <a:noFill/>
          <a:ln w="28575" cap="sq">
            <a:solidFill>
              <a:srgbClr val="CC0000"/>
            </a:solidFill>
            <a:round/>
            <a:headEnd type="oval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2620" name="AutoShape 12"/>
          <p:cNvSpPr>
            <a:spLocks/>
          </p:cNvSpPr>
          <p:nvPr/>
        </p:nvSpPr>
        <p:spPr bwMode="auto">
          <a:xfrm>
            <a:off x="4773613" y="5186363"/>
            <a:ext cx="3810000" cy="835025"/>
          </a:xfrm>
          <a:prstGeom prst="accentCallout1">
            <a:avLst>
              <a:gd name="adj1" fmla="val 13690"/>
              <a:gd name="adj2" fmla="val -2000"/>
              <a:gd name="adj3" fmla="val -168630"/>
              <a:gd name="adj4" fmla="val -69458"/>
            </a:avLst>
          </a:prstGeom>
          <a:solidFill>
            <a:srgbClr val="CCCC00"/>
          </a:solidFill>
          <a:ln w="12700" cap="sq">
            <a:solidFill>
              <a:srgbClr val="0000CC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b="1">
                <a:solidFill>
                  <a:srgbClr val="000000"/>
                </a:solidFill>
              </a:rPr>
              <a:t>回到</a:t>
            </a:r>
            <a:r>
              <a:rPr lang="en-US" altLang="zh-CN" b="1">
                <a:solidFill>
                  <a:srgbClr val="000000"/>
                </a:solidFill>
              </a:rPr>
              <a:t>CALL</a:t>
            </a:r>
            <a:r>
              <a:rPr lang="zh-CN" altLang="en-US" b="1">
                <a:solidFill>
                  <a:srgbClr val="000000"/>
                </a:solidFill>
              </a:rPr>
              <a:t>指令后的指令处</a:t>
            </a:r>
            <a:r>
              <a:rPr lang="en-US" altLang="zh-CN" b="1">
                <a:solidFill>
                  <a:srgbClr val="000000"/>
                </a:solidFill>
              </a:rPr>
              <a:t>——</a:t>
            </a:r>
            <a:r>
              <a:rPr lang="zh-CN" altLang="en-US" b="1">
                <a:solidFill>
                  <a:srgbClr val="000000"/>
                </a:solidFill>
              </a:rPr>
              <a:t>返回地址</a:t>
            </a:r>
          </a:p>
        </p:txBody>
      </p:sp>
      <p:sp>
        <p:nvSpPr>
          <p:cNvPr id="246797" name="AutoShape 13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>
            <a:off x="8416925" y="6319838"/>
            <a:ext cx="503238" cy="360362"/>
          </a:xfrm>
          <a:prstGeom prst="actionButtonBackPrevious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advClick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26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26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526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526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526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526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526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526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526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526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526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526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526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526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526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526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526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526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526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526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526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526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2611" grpId="0" animBg="1" autoUpdateAnimBg="0"/>
      <p:bldP spid="452612" grpId="0" autoUpdateAnimBg="0"/>
      <p:bldP spid="452613" grpId="0" animBg="1"/>
      <p:bldP spid="452614" grpId="0" animBg="1"/>
      <p:bldP spid="452615" grpId="0" animBg="1"/>
      <p:bldP spid="452616" grpId="0" animBg="1"/>
      <p:bldP spid="452617" grpId="0" animBg="1" autoUpdateAnimBg="0"/>
      <p:bldP spid="452618" grpId="0" autoUpdateAnimBg="0"/>
      <p:bldP spid="452619" grpId="0" animBg="1"/>
      <p:bldP spid="452620" grpId="0" animBg="1" autoUpdateAnimBg="0"/>
    </p:bldLst>
  </p:timing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CE204-56CE-42AD-83DF-01466BA6FB24}" type="slidenum">
              <a:rPr lang="zh-CN" altLang="en-US" smtClean="0"/>
              <a:pPr>
                <a:defRPr/>
              </a:pPr>
              <a:t>234</a:t>
            </a:fld>
            <a:endParaRPr lang="en-US" altLang="zh-CN"/>
          </a:p>
        </p:txBody>
      </p:sp>
    </p:spTree>
  </p:cSld>
  <p:clrMapOvr>
    <a:masterClrMapping/>
  </p:clrMapOvr>
  <p:transition spd="slow">
    <p:zoom/>
  </p:transition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CE204-56CE-42AD-83DF-01466BA6FB24}" type="slidenum">
              <a:rPr lang="zh-CN" altLang="en-US" smtClean="0"/>
              <a:pPr>
                <a:defRPr/>
              </a:pPr>
              <a:t>235</a:t>
            </a:fld>
            <a:endParaRPr lang="en-US" altLang="zh-CN"/>
          </a:p>
        </p:txBody>
      </p:sp>
    </p:spTree>
  </p:cSld>
  <p:clrMapOvr>
    <a:masterClrMapping/>
  </p:clrMapOvr>
  <p:transition spd="slow">
    <p:zoom/>
  </p:transition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CE204-56CE-42AD-83DF-01466BA6FB24}" type="slidenum">
              <a:rPr lang="zh-CN" altLang="en-US" smtClean="0"/>
              <a:pPr>
                <a:defRPr/>
              </a:pPr>
              <a:t>236</a:t>
            </a:fld>
            <a:endParaRPr lang="en-US" altLang="zh-CN"/>
          </a:p>
        </p:txBody>
      </p:sp>
    </p:spTree>
  </p:cSld>
  <p:clrMapOvr>
    <a:masterClrMapping/>
  </p:clrMapOvr>
  <p:transition spd="slow">
    <p:zoom/>
  </p:transition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CE204-56CE-42AD-83DF-01466BA6FB24}" type="slidenum">
              <a:rPr lang="zh-CN" altLang="en-US" smtClean="0"/>
              <a:pPr>
                <a:defRPr/>
              </a:pPr>
              <a:t>237</a:t>
            </a:fld>
            <a:endParaRPr lang="en-US" altLang="zh-CN"/>
          </a:p>
        </p:txBody>
      </p:sp>
    </p:spTree>
  </p:cSld>
  <p:clrMapOvr>
    <a:masterClrMapping/>
  </p:clrMapOvr>
  <p:transition spd="slow">
    <p:zoom/>
  </p:transition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CE204-56CE-42AD-83DF-01466BA6FB24}" type="slidenum">
              <a:rPr lang="zh-CN" altLang="en-US" smtClean="0"/>
              <a:pPr>
                <a:defRPr/>
              </a:pPr>
              <a:t>238</a:t>
            </a:fld>
            <a:endParaRPr lang="en-US" altLang="zh-CN"/>
          </a:p>
        </p:txBody>
      </p:sp>
    </p:spTree>
  </p:cSld>
  <p:clrMapOvr>
    <a:masterClrMapping/>
  </p:clrMapOvr>
  <p:transition spd="slow">
    <p:zoom/>
  </p:transition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14313"/>
            <a:ext cx="7793037" cy="1047750"/>
          </a:xfrm>
          <a:noFill/>
        </p:spPr>
        <p:txBody>
          <a:bodyPr anchor="ctr"/>
          <a:lstStyle/>
          <a:p>
            <a:r>
              <a:rPr lang="zh-CN" altLang="en-US" smtClean="0"/>
              <a:t>条件转移指令的含义</a:t>
            </a:r>
          </a:p>
        </p:txBody>
      </p:sp>
      <p:sp>
        <p:nvSpPr>
          <p:cNvPr id="458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1338" y="1165225"/>
            <a:ext cx="8153400" cy="4498975"/>
          </a:xfrm>
          <a:noFill/>
        </p:spPr>
        <p:txBody>
          <a:bodyPr/>
          <a:lstStyle/>
          <a:p>
            <a:pPr marL="0" indent="0">
              <a:lnSpc>
                <a:spcPct val="90000"/>
              </a:lnSpc>
              <a:buFont typeface="Wingdings" pitchFamily="2" charset="2"/>
              <a:buNone/>
              <a:tabLst>
                <a:tab pos="2146300" algn="l"/>
              </a:tabLst>
            </a:pPr>
            <a:r>
              <a:rPr lang="en-US" altLang="zh-CN" sz="1600" smtClean="0">
                <a:solidFill>
                  <a:srgbClr val="CC0099"/>
                </a:solidFill>
              </a:rPr>
              <a:t>JC/JB/JNAE</a:t>
            </a:r>
            <a:r>
              <a:rPr lang="en-US" altLang="zh-CN" sz="1600" smtClean="0"/>
              <a:t>	Jump on Carry/Below/Not Above or Equal</a:t>
            </a:r>
            <a:r>
              <a:rPr lang="en-US" altLang="zh-CN" sz="1600" smtClean="0">
                <a:solidFill>
                  <a:srgbClr val="CC0000"/>
                </a:solidFill>
              </a:rPr>
              <a:t>   C=1</a:t>
            </a:r>
            <a:r>
              <a:rPr lang="zh-CN" altLang="en-US" sz="1600" smtClean="0">
                <a:solidFill>
                  <a:srgbClr val="CC0000"/>
                </a:solidFill>
              </a:rPr>
              <a:t>转移</a:t>
            </a:r>
            <a:endParaRPr lang="zh-CN" altLang="en-US" sz="1600" smtClean="0"/>
          </a:p>
          <a:p>
            <a:pPr marL="0" indent="0">
              <a:lnSpc>
                <a:spcPct val="90000"/>
              </a:lnSpc>
              <a:buFont typeface="Wingdings" pitchFamily="2" charset="2"/>
              <a:buNone/>
              <a:tabLst>
                <a:tab pos="2146300" algn="l"/>
              </a:tabLst>
            </a:pPr>
            <a:r>
              <a:rPr lang="en-US" altLang="zh-CN" sz="1600" smtClean="0">
                <a:solidFill>
                  <a:srgbClr val="CC0099"/>
                </a:solidFill>
              </a:rPr>
              <a:t>JNC/JNB/JAE</a:t>
            </a:r>
            <a:r>
              <a:rPr lang="en-US" altLang="zh-CN" sz="1600" smtClean="0"/>
              <a:t>	Jump on Not Carry/Not Below/Above or Equal </a:t>
            </a:r>
          </a:p>
          <a:p>
            <a:pPr marL="0" indent="0">
              <a:lnSpc>
                <a:spcPct val="90000"/>
              </a:lnSpc>
              <a:buFont typeface="Wingdings" pitchFamily="2" charset="2"/>
              <a:buNone/>
              <a:tabLst>
                <a:tab pos="2146300" algn="l"/>
              </a:tabLst>
            </a:pPr>
            <a:r>
              <a:rPr lang="en-US" altLang="zh-CN" sz="1600" smtClean="0"/>
              <a:t>                                                                                                             </a:t>
            </a:r>
            <a:r>
              <a:rPr lang="en-US" altLang="zh-CN" sz="1600" smtClean="0">
                <a:solidFill>
                  <a:srgbClr val="CC0000"/>
                </a:solidFill>
              </a:rPr>
              <a:t>C=0</a:t>
            </a:r>
            <a:r>
              <a:rPr lang="zh-CN" altLang="en-US" sz="1600" smtClean="0">
                <a:solidFill>
                  <a:srgbClr val="CC0000"/>
                </a:solidFill>
              </a:rPr>
              <a:t>转移</a:t>
            </a:r>
            <a:r>
              <a:rPr lang="en-US" altLang="zh-CN" sz="1600" smtClean="0">
                <a:solidFill>
                  <a:srgbClr val="CC0099"/>
                </a:solidFill>
              </a:rPr>
              <a:t>JZ/JE</a:t>
            </a:r>
            <a:r>
              <a:rPr lang="en-US" altLang="zh-CN" sz="1600" smtClean="0"/>
              <a:t>	Jump on Zero/Equal                              </a:t>
            </a:r>
            <a:r>
              <a:rPr lang="en-US" altLang="zh-CN" sz="1600" smtClean="0">
                <a:solidFill>
                  <a:srgbClr val="CC0000"/>
                </a:solidFill>
              </a:rPr>
              <a:t>Z=1</a:t>
            </a:r>
            <a:r>
              <a:rPr lang="zh-CN" altLang="en-US" sz="1600" smtClean="0">
                <a:solidFill>
                  <a:srgbClr val="CC0000"/>
                </a:solidFill>
              </a:rPr>
              <a:t>转移</a:t>
            </a:r>
          </a:p>
          <a:p>
            <a:pPr marL="0" indent="0">
              <a:lnSpc>
                <a:spcPct val="90000"/>
              </a:lnSpc>
              <a:buFont typeface="Wingdings" pitchFamily="2" charset="2"/>
              <a:buNone/>
              <a:tabLst>
                <a:tab pos="2146300" algn="l"/>
              </a:tabLst>
            </a:pPr>
            <a:r>
              <a:rPr lang="en-US" altLang="zh-CN" sz="1600" smtClean="0">
                <a:solidFill>
                  <a:srgbClr val="CC0099"/>
                </a:solidFill>
              </a:rPr>
              <a:t>JNZ/JNE</a:t>
            </a:r>
            <a:r>
              <a:rPr lang="en-US" altLang="zh-CN" sz="1600" smtClean="0"/>
              <a:t>	Jump on Not Zero/Equal                       </a:t>
            </a:r>
            <a:r>
              <a:rPr lang="en-US" altLang="zh-CN" sz="1600" smtClean="0">
                <a:solidFill>
                  <a:srgbClr val="CC0000"/>
                </a:solidFill>
              </a:rPr>
              <a:t>Z=0</a:t>
            </a:r>
            <a:r>
              <a:rPr lang="zh-CN" altLang="en-US" sz="1600" smtClean="0">
                <a:solidFill>
                  <a:srgbClr val="CC0000"/>
                </a:solidFill>
              </a:rPr>
              <a:t>转移</a:t>
            </a:r>
            <a:r>
              <a:rPr lang="zh-CN" altLang="en-US" sz="1600" smtClean="0"/>
              <a:t>      </a:t>
            </a:r>
          </a:p>
          <a:p>
            <a:pPr marL="0" indent="0">
              <a:lnSpc>
                <a:spcPct val="90000"/>
              </a:lnSpc>
              <a:buFont typeface="Wingdings" pitchFamily="2" charset="2"/>
              <a:buNone/>
              <a:tabLst>
                <a:tab pos="2146300" algn="l"/>
              </a:tabLst>
            </a:pPr>
            <a:r>
              <a:rPr lang="en-US" altLang="zh-CN" sz="1600" smtClean="0">
                <a:solidFill>
                  <a:srgbClr val="CC0099"/>
                </a:solidFill>
              </a:rPr>
              <a:t>JS</a:t>
            </a:r>
            <a:r>
              <a:rPr lang="en-US" altLang="zh-CN" sz="1600" smtClean="0"/>
              <a:t>	Jump on Sign                                         </a:t>
            </a:r>
            <a:r>
              <a:rPr lang="en-US" altLang="zh-CN" sz="1600" smtClean="0">
                <a:solidFill>
                  <a:srgbClr val="CC0000"/>
                </a:solidFill>
              </a:rPr>
              <a:t>S=1</a:t>
            </a:r>
            <a:r>
              <a:rPr lang="zh-CN" altLang="en-US" sz="1600" smtClean="0">
                <a:solidFill>
                  <a:srgbClr val="CC0000"/>
                </a:solidFill>
              </a:rPr>
              <a:t>转移</a:t>
            </a:r>
          </a:p>
          <a:p>
            <a:pPr marL="0" indent="0">
              <a:lnSpc>
                <a:spcPct val="90000"/>
              </a:lnSpc>
              <a:buFont typeface="Wingdings" pitchFamily="2" charset="2"/>
              <a:buNone/>
              <a:tabLst>
                <a:tab pos="2146300" algn="l"/>
              </a:tabLst>
            </a:pPr>
            <a:r>
              <a:rPr lang="en-US" altLang="zh-CN" sz="1600" smtClean="0">
                <a:solidFill>
                  <a:srgbClr val="CC0099"/>
                </a:solidFill>
              </a:rPr>
              <a:t>JNS</a:t>
            </a:r>
            <a:r>
              <a:rPr lang="en-US" altLang="zh-CN" sz="1600" smtClean="0"/>
              <a:t>	Jump on Not Sign                                  </a:t>
            </a:r>
            <a:r>
              <a:rPr lang="en-US" altLang="zh-CN" sz="1600" smtClean="0">
                <a:solidFill>
                  <a:srgbClr val="CC0000"/>
                </a:solidFill>
              </a:rPr>
              <a:t>S=0</a:t>
            </a:r>
            <a:r>
              <a:rPr lang="zh-CN" altLang="en-US" sz="1600" smtClean="0">
                <a:solidFill>
                  <a:srgbClr val="CC0000"/>
                </a:solidFill>
              </a:rPr>
              <a:t>转移</a:t>
            </a:r>
            <a:endParaRPr lang="zh-CN" altLang="en-US" sz="1600" smtClean="0"/>
          </a:p>
          <a:p>
            <a:pPr marL="0" indent="0">
              <a:lnSpc>
                <a:spcPct val="90000"/>
              </a:lnSpc>
              <a:buFont typeface="Wingdings" pitchFamily="2" charset="2"/>
              <a:buNone/>
              <a:tabLst>
                <a:tab pos="2146300" algn="l"/>
              </a:tabLst>
            </a:pPr>
            <a:r>
              <a:rPr lang="en-US" altLang="zh-CN" sz="1600" smtClean="0">
                <a:solidFill>
                  <a:srgbClr val="CC0099"/>
                </a:solidFill>
              </a:rPr>
              <a:t>JP/JPE</a:t>
            </a:r>
            <a:r>
              <a:rPr lang="en-US" altLang="zh-CN" sz="1600" smtClean="0"/>
              <a:t>	Jump on Parity/Parity Even                  </a:t>
            </a:r>
            <a:r>
              <a:rPr lang="en-US" altLang="zh-CN" sz="1600" smtClean="0">
                <a:solidFill>
                  <a:srgbClr val="CC0000"/>
                </a:solidFill>
              </a:rPr>
              <a:t>P=1</a:t>
            </a:r>
            <a:r>
              <a:rPr lang="zh-CN" altLang="en-US" sz="1600" smtClean="0">
                <a:solidFill>
                  <a:srgbClr val="CC0000"/>
                </a:solidFill>
              </a:rPr>
              <a:t>转移</a:t>
            </a:r>
          </a:p>
          <a:p>
            <a:pPr marL="0" indent="0">
              <a:lnSpc>
                <a:spcPct val="90000"/>
              </a:lnSpc>
              <a:buFont typeface="Wingdings" pitchFamily="2" charset="2"/>
              <a:buNone/>
              <a:tabLst>
                <a:tab pos="2146300" algn="l"/>
              </a:tabLst>
            </a:pPr>
            <a:r>
              <a:rPr lang="en-US" altLang="zh-CN" sz="1600" smtClean="0">
                <a:solidFill>
                  <a:srgbClr val="CC0099"/>
                </a:solidFill>
              </a:rPr>
              <a:t>JNP/JPO</a:t>
            </a:r>
            <a:r>
              <a:rPr lang="en-US" altLang="zh-CN" sz="1600" smtClean="0"/>
              <a:t>	Jump on Not Parity/Parity Odd             </a:t>
            </a:r>
            <a:r>
              <a:rPr lang="en-US" altLang="zh-CN" sz="1600" smtClean="0">
                <a:solidFill>
                  <a:srgbClr val="CC0000"/>
                </a:solidFill>
              </a:rPr>
              <a:t>P=0</a:t>
            </a:r>
            <a:r>
              <a:rPr lang="zh-CN" altLang="en-US" sz="1600" smtClean="0">
                <a:solidFill>
                  <a:srgbClr val="CC0000"/>
                </a:solidFill>
              </a:rPr>
              <a:t>转移</a:t>
            </a:r>
            <a:endParaRPr lang="zh-CN" altLang="en-US" sz="1600" smtClean="0"/>
          </a:p>
          <a:p>
            <a:pPr marL="0" indent="0">
              <a:lnSpc>
                <a:spcPct val="90000"/>
              </a:lnSpc>
              <a:buFont typeface="Wingdings" pitchFamily="2" charset="2"/>
              <a:buNone/>
              <a:tabLst>
                <a:tab pos="2146300" algn="l"/>
              </a:tabLst>
            </a:pPr>
            <a:r>
              <a:rPr lang="en-US" altLang="zh-CN" sz="1600" smtClean="0">
                <a:solidFill>
                  <a:srgbClr val="CC0099"/>
                </a:solidFill>
              </a:rPr>
              <a:t>JO	</a:t>
            </a:r>
            <a:r>
              <a:rPr lang="en-US" altLang="zh-CN" sz="1600" smtClean="0"/>
              <a:t>Jump on Overflow                                 </a:t>
            </a:r>
            <a:r>
              <a:rPr lang="en-US" altLang="zh-CN" sz="1600" smtClean="0">
                <a:solidFill>
                  <a:srgbClr val="CC0000"/>
                </a:solidFill>
              </a:rPr>
              <a:t>O=1</a:t>
            </a:r>
            <a:r>
              <a:rPr lang="zh-CN" altLang="en-US" sz="1600" smtClean="0">
                <a:solidFill>
                  <a:srgbClr val="CC0000"/>
                </a:solidFill>
              </a:rPr>
              <a:t>转移</a:t>
            </a:r>
          </a:p>
          <a:p>
            <a:pPr marL="0" indent="0">
              <a:lnSpc>
                <a:spcPct val="90000"/>
              </a:lnSpc>
              <a:buFont typeface="Wingdings" pitchFamily="2" charset="2"/>
              <a:buNone/>
              <a:tabLst>
                <a:tab pos="2146300" algn="l"/>
              </a:tabLst>
            </a:pPr>
            <a:r>
              <a:rPr lang="en-US" altLang="zh-CN" sz="1600" smtClean="0">
                <a:solidFill>
                  <a:srgbClr val="CC0099"/>
                </a:solidFill>
              </a:rPr>
              <a:t>JNO</a:t>
            </a:r>
            <a:r>
              <a:rPr lang="en-US" altLang="zh-CN" sz="1600" smtClean="0"/>
              <a:t>	Jump on Not Overflow                          </a:t>
            </a:r>
            <a:r>
              <a:rPr lang="en-US" altLang="zh-CN" sz="1600" smtClean="0">
                <a:solidFill>
                  <a:srgbClr val="CC0000"/>
                </a:solidFill>
              </a:rPr>
              <a:t>O=0</a:t>
            </a:r>
            <a:r>
              <a:rPr lang="zh-CN" altLang="en-US" sz="1600" smtClean="0">
                <a:solidFill>
                  <a:srgbClr val="CC0000"/>
                </a:solidFill>
              </a:rPr>
              <a:t>转移</a:t>
            </a:r>
            <a:endParaRPr lang="zh-CN" altLang="en-US" sz="1600" smtClean="0"/>
          </a:p>
          <a:p>
            <a:pPr marL="0" indent="0">
              <a:lnSpc>
                <a:spcPct val="90000"/>
              </a:lnSpc>
              <a:buFont typeface="Wingdings" pitchFamily="2" charset="2"/>
              <a:buNone/>
              <a:tabLst>
                <a:tab pos="2146300" algn="l"/>
              </a:tabLst>
            </a:pPr>
            <a:endParaRPr lang="zh-CN" altLang="en-US" sz="1600" smtClean="0"/>
          </a:p>
          <a:p>
            <a:pPr marL="0" indent="0">
              <a:lnSpc>
                <a:spcPct val="90000"/>
              </a:lnSpc>
              <a:buFont typeface="Wingdings" pitchFamily="2" charset="2"/>
              <a:buNone/>
              <a:tabLst>
                <a:tab pos="2146300" algn="l"/>
              </a:tabLst>
            </a:pPr>
            <a:r>
              <a:rPr lang="en-US" altLang="zh-CN" sz="1600" smtClean="0">
                <a:solidFill>
                  <a:srgbClr val="CC0099"/>
                </a:solidFill>
              </a:rPr>
              <a:t>JNBE/JA</a:t>
            </a:r>
            <a:r>
              <a:rPr lang="zh-CN" altLang="zh-CN" sz="1600" smtClean="0"/>
              <a:t>	</a:t>
            </a:r>
            <a:r>
              <a:rPr lang="en-US" altLang="zh-CN" sz="1600" smtClean="0"/>
              <a:t>Jump on Not Below or Equal/Above     </a:t>
            </a:r>
          </a:p>
          <a:p>
            <a:pPr marL="0" indent="0">
              <a:lnSpc>
                <a:spcPct val="90000"/>
              </a:lnSpc>
              <a:buFont typeface="Wingdings" pitchFamily="2" charset="2"/>
              <a:buNone/>
              <a:tabLst>
                <a:tab pos="2146300" algn="l"/>
              </a:tabLst>
            </a:pPr>
            <a:r>
              <a:rPr lang="en-US" altLang="zh-CN" sz="1600" smtClean="0">
                <a:solidFill>
                  <a:srgbClr val="CC0099"/>
                </a:solidFill>
              </a:rPr>
              <a:t>JBE/JNA</a:t>
            </a:r>
            <a:r>
              <a:rPr lang="en-US" altLang="zh-CN" sz="1600" smtClean="0"/>
              <a:t>	Jump on Below or Equal/Not Above</a:t>
            </a:r>
          </a:p>
          <a:p>
            <a:pPr marL="0" indent="0">
              <a:lnSpc>
                <a:spcPct val="90000"/>
              </a:lnSpc>
              <a:buFont typeface="Wingdings" pitchFamily="2" charset="2"/>
              <a:buNone/>
              <a:tabLst>
                <a:tab pos="2146300" algn="l"/>
              </a:tabLst>
            </a:pPr>
            <a:r>
              <a:rPr lang="en-US" altLang="zh-CN" sz="1600" smtClean="0">
                <a:solidFill>
                  <a:srgbClr val="CC0099"/>
                </a:solidFill>
              </a:rPr>
              <a:t>JNLE/JG</a:t>
            </a:r>
            <a:r>
              <a:rPr lang="en-US" altLang="zh-CN" sz="1600" smtClean="0"/>
              <a:t>	Jump on Not Less or Equal/Greater</a:t>
            </a:r>
            <a:r>
              <a:rPr lang="en-US" altLang="zh-CN" sz="1600" smtClean="0">
                <a:solidFill>
                  <a:srgbClr val="CC0099"/>
                </a:solidFill>
              </a:rPr>
              <a:t> </a:t>
            </a:r>
          </a:p>
          <a:p>
            <a:pPr marL="0" indent="0">
              <a:lnSpc>
                <a:spcPct val="90000"/>
              </a:lnSpc>
              <a:buFont typeface="Wingdings" pitchFamily="2" charset="2"/>
              <a:buNone/>
              <a:tabLst>
                <a:tab pos="2146300" algn="l"/>
              </a:tabLst>
            </a:pPr>
            <a:r>
              <a:rPr lang="en-US" altLang="zh-CN" sz="1600" smtClean="0">
                <a:solidFill>
                  <a:srgbClr val="CC0099"/>
                </a:solidFill>
              </a:rPr>
              <a:t>JLE/JNG</a:t>
            </a:r>
            <a:r>
              <a:rPr lang="en-US" altLang="zh-CN" sz="1600" smtClean="0"/>
              <a:t>	Jump on Less or Equal/Not Greater</a:t>
            </a:r>
          </a:p>
          <a:p>
            <a:pPr marL="0" indent="0">
              <a:lnSpc>
                <a:spcPct val="90000"/>
              </a:lnSpc>
              <a:buFont typeface="Wingdings" pitchFamily="2" charset="2"/>
              <a:buNone/>
              <a:tabLst>
                <a:tab pos="2146300" algn="l"/>
              </a:tabLst>
            </a:pPr>
            <a:r>
              <a:rPr lang="en-US" altLang="zh-CN" sz="1600" smtClean="0">
                <a:solidFill>
                  <a:srgbClr val="CC0099"/>
                </a:solidFill>
              </a:rPr>
              <a:t>JL/JNGE</a:t>
            </a:r>
            <a:r>
              <a:rPr lang="en-US" altLang="zh-CN" sz="1600" smtClean="0"/>
              <a:t>	Jump on Less/Not Greater or Equal</a:t>
            </a:r>
          </a:p>
          <a:p>
            <a:pPr marL="0" indent="0">
              <a:lnSpc>
                <a:spcPct val="90000"/>
              </a:lnSpc>
              <a:buFont typeface="Wingdings" pitchFamily="2" charset="2"/>
              <a:buNone/>
              <a:tabLst>
                <a:tab pos="2146300" algn="l"/>
              </a:tabLst>
            </a:pPr>
            <a:r>
              <a:rPr lang="en-US" altLang="zh-CN" sz="1600" smtClean="0">
                <a:solidFill>
                  <a:srgbClr val="CC0099"/>
                </a:solidFill>
              </a:rPr>
              <a:t>JNL/JGE</a:t>
            </a:r>
            <a:r>
              <a:rPr lang="en-US" altLang="zh-CN" sz="1600" smtClean="0"/>
              <a:t>	Jump on Not Less/Greater or Equal</a:t>
            </a:r>
            <a:r>
              <a:rPr lang="en-US" altLang="zh-CN" sz="1600" smtClean="0">
                <a:solidFill>
                  <a:srgbClr val="CC0099"/>
                </a:solidFill>
              </a:rPr>
              <a:t> </a:t>
            </a:r>
          </a:p>
        </p:txBody>
      </p:sp>
      <p:sp>
        <p:nvSpPr>
          <p:cNvPr id="247812" name="AutoShape 4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>
            <a:off x="8416925" y="6319838"/>
            <a:ext cx="503238" cy="360362"/>
          </a:xfrm>
          <a:prstGeom prst="actionButtonBackPrevious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8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8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58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58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58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58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58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58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58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58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58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58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587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587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587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587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587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587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587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587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587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587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5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5875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5875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5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5875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5875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5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45875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5875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5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45875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45875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5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45875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45875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8755" grpId="0" build="p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直接寻址方式</a:t>
            </a:r>
          </a:p>
        </p:txBody>
      </p:sp>
      <p:sp>
        <p:nvSpPr>
          <p:cNvPr id="408580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7669213" y="3213100"/>
            <a:ext cx="852487" cy="347663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CCC00"/>
              </a:gs>
              <a:gs pos="100000">
                <a:srgbClr val="CCCC00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70000"/>
              </a:lnSpc>
              <a:defRPr/>
            </a:pPr>
            <a:r>
              <a:rPr lang="zh-CN" altLang="en-US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演示</a:t>
            </a:r>
          </a:p>
        </p:txBody>
      </p:sp>
      <p:sp>
        <p:nvSpPr>
          <p:cNvPr id="408581" name="AutoShape 5" descr="花束"/>
          <p:cNvSpPr>
            <a:spLocks noChangeArrowheads="1"/>
          </p:cNvSpPr>
          <p:nvPr/>
        </p:nvSpPr>
        <p:spPr bwMode="auto">
          <a:xfrm>
            <a:off x="395288" y="2205038"/>
            <a:ext cx="8069262" cy="506412"/>
          </a:xfrm>
          <a:prstGeom prst="flowChartAlternateProcess">
            <a:avLst/>
          </a:prstGeom>
          <a:blipFill dpi="0" rotWithShape="1">
            <a:blip r:embed="rId3" cstate="print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just" eaLnBrk="1" hangingPunct="1">
              <a:tabLst>
                <a:tab pos="4121150" algn="l"/>
              </a:tabLst>
            </a:pPr>
            <a:r>
              <a:rPr kumimoji="0" lang="en-US" altLang="zh-CN" sz="3200" b="1">
                <a:solidFill>
                  <a:srgbClr val="3333CC"/>
                </a:solidFill>
                <a:latin typeface="Arial" charset="0"/>
                <a:ea typeface="幼圆" pitchFamily="49" charset="-122"/>
              </a:rPr>
              <a:t>MOV AX, [2000H]	</a:t>
            </a:r>
            <a:r>
              <a:rPr kumimoji="0" lang="zh-CN" altLang="en-US" sz="3200" b="1">
                <a:solidFill>
                  <a:srgbClr val="3333CC"/>
                </a:solidFill>
                <a:latin typeface="Arial" charset="0"/>
                <a:ea typeface="幼圆" pitchFamily="49" charset="-122"/>
              </a:rPr>
              <a:t>；</a:t>
            </a:r>
            <a:r>
              <a:rPr kumimoji="0" lang="en-US" altLang="zh-CN" sz="3200" b="1">
                <a:solidFill>
                  <a:srgbClr val="3333CC"/>
                </a:solidFill>
                <a:latin typeface="Arial" charset="0"/>
                <a:ea typeface="幼圆" pitchFamily="49" charset="-122"/>
              </a:rPr>
              <a:t>AX←DS:[2000H]</a:t>
            </a:r>
          </a:p>
        </p:txBody>
      </p:sp>
      <p:sp>
        <p:nvSpPr>
          <p:cNvPr id="408582" name="AutoShape 6" descr="花束"/>
          <p:cNvSpPr>
            <a:spLocks noChangeArrowheads="1"/>
          </p:cNvSpPr>
          <p:nvPr/>
        </p:nvSpPr>
        <p:spPr bwMode="auto">
          <a:xfrm>
            <a:off x="395288" y="3932238"/>
            <a:ext cx="8069262" cy="506412"/>
          </a:xfrm>
          <a:prstGeom prst="flowChartAlternateProcess">
            <a:avLst/>
          </a:prstGeom>
          <a:blipFill dpi="0" rotWithShape="1">
            <a:blip r:embed="rId3" cstate="print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just" eaLnBrk="1" hangingPunct="1">
              <a:tabLst>
                <a:tab pos="4121150" algn="l"/>
              </a:tabLst>
            </a:pPr>
            <a:r>
              <a:rPr kumimoji="0" lang="en-US" altLang="zh-CN" sz="3200" b="1">
                <a:solidFill>
                  <a:srgbClr val="3333CC"/>
                </a:solidFill>
                <a:latin typeface="Arial" charset="0"/>
                <a:ea typeface="幼圆" pitchFamily="49" charset="-122"/>
              </a:rPr>
              <a:t>MOV AX, ES: [2000H]	</a:t>
            </a:r>
            <a:r>
              <a:rPr kumimoji="0" lang="zh-CN" altLang="en-US" sz="3200" b="1">
                <a:solidFill>
                  <a:srgbClr val="3333CC"/>
                </a:solidFill>
                <a:latin typeface="Arial" charset="0"/>
                <a:ea typeface="幼圆" pitchFamily="49" charset="-122"/>
              </a:rPr>
              <a:t>；</a:t>
            </a:r>
            <a:r>
              <a:rPr kumimoji="0" lang="en-US" altLang="zh-CN" sz="3200" b="1">
                <a:solidFill>
                  <a:srgbClr val="3333CC"/>
                </a:solidFill>
                <a:latin typeface="Arial" charset="0"/>
                <a:ea typeface="幼圆" pitchFamily="49" charset="-122"/>
              </a:rPr>
              <a:t>AX←ES:[2000H]</a:t>
            </a:r>
          </a:p>
        </p:txBody>
      </p:sp>
      <p:sp>
        <p:nvSpPr>
          <p:cNvPr id="6" name="AutoShape 6" descr="花束"/>
          <p:cNvSpPr>
            <a:spLocks noChangeArrowheads="1"/>
          </p:cNvSpPr>
          <p:nvPr/>
        </p:nvSpPr>
        <p:spPr bwMode="auto">
          <a:xfrm>
            <a:off x="395288" y="5081588"/>
            <a:ext cx="8748712" cy="506412"/>
          </a:xfrm>
          <a:prstGeom prst="flowChartAlternateProcess">
            <a:avLst/>
          </a:prstGeom>
          <a:blipFill dpi="0" rotWithShape="1">
            <a:blip r:embed="rId3" cstate="print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just" eaLnBrk="1" hangingPunct="1">
              <a:tabLst>
                <a:tab pos="4121150" algn="l"/>
              </a:tabLst>
            </a:pPr>
            <a:r>
              <a:rPr kumimoji="0" lang="en-US" altLang="zh-CN" sz="3200" b="1">
                <a:solidFill>
                  <a:srgbClr val="3333CC"/>
                </a:solidFill>
                <a:latin typeface="Arial" charset="0"/>
                <a:ea typeface="幼圆" pitchFamily="49" charset="-122"/>
              </a:rPr>
              <a:t>MOV AX, ES: [BUFFER]	</a:t>
            </a:r>
            <a:r>
              <a:rPr kumimoji="0" lang="zh-CN" altLang="en-US" sz="3200" b="1">
                <a:solidFill>
                  <a:srgbClr val="3333CC"/>
                </a:solidFill>
                <a:latin typeface="Arial" charset="0"/>
                <a:ea typeface="幼圆" pitchFamily="49" charset="-122"/>
              </a:rPr>
              <a:t>；</a:t>
            </a:r>
            <a:r>
              <a:rPr kumimoji="0" lang="en-US" altLang="zh-CN" sz="3200" b="1">
                <a:solidFill>
                  <a:srgbClr val="3333CC"/>
                </a:solidFill>
                <a:latin typeface="Arial" charset="0"/>
                <a:ea typeface="幼圆" pitchFamily="49" charset="-122"/>
              </a:rPr>
              <a:t>AX←ES:[BUFFER]</a:t>
            </a:r>
          </a:p>
        </p:txBody>
      </p:sp>
      <p:sp>
        <p:nvSpPr>
          <p:cNvPr id="7" name="AutoShape 6" descr="花束"/>
          <p:cNvSpPr>
            <a:spLocks noChangeArrowheads="1"/>
          </p:cNvSpPr>
          <p:nvPr/>
        </p:nvSpPr>
        <p:spPr bwMode="auto">
          <a:xfrm>
            <a:off x="395288" y="5946775"/>
            <a:ext cx="8069262" cy="506413"/>
          </a:xfrm>
          <a:prstGeom prst="flowChartAlternateProcess">
            <a:avLst/>
          </a:prstGeom>
          <a:blipFill dpi="0" rotWithShape="1">
            <a:blip r:embed="rId3" cstate="print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just" eaLnBrk="1" hangingPunct="1">
              <a:tabLst>
                <a:tab pos="4121150" algn="l"/>
              </a:tabLst>
            </a:pPr>
            <a:r>
              <a:rPr kumimoji="0" lang="zh-CN" altLang="en-US" sz="3200" b="1">
                <a:solidFill>
                  <a:srgbClr val="3333CC"/>
                </a:solidFill>
                <a:latin typeface="Arial" charset="0"/>
                <a:ea typeface="幼圆" pitchFamily="49" charset="-122"/>
              </a:rPr>
              <a:t>位于代码段还是在数据段？？？</a:t>
            </a:r>
            <a:r>
              <a:rPr kumimoji="0" lang="en-US" altLang="zh-CN" sz="3200" b="1">
                <a:solidFill>
                  <a:srgbClr val="3333CC"/>
                </a:solidFill>
                <a:latin typeface="Arial" charset="0"/>
                <a:ea typeface="幼圆" pitchFamily="49" charset="-122"/>
              </a:rPr>
              <a:t>98</a:t>
            </a:r>
            <a:r>
              <a:rPr kumimoji="0" lang="zh-CN" altLang="en-US" sz="3200" b="1">
                <a:solidFill>
                  <a:srgbClr val="3333CC"/>
                </a:solidFill>
                <a:latin typeface="Arial" charset="0"/>
                <a:ea typeface="幼圆" pitchFamily="49" charset="-122"/>
              </a:rPr>
              <a:t>页图</a:t>
            </a:r>
            <a:r>
              <a:rPr kumimoji="0" lang="en-US" altLang="zh-CN" sz="3200" b="1">
                <a:solidFill>
                  <a:srgbClr val="3333CC"/>
                </a:solidFill>
                <a:latin typeface="Arial" charset="0"/>
                <a:ea typeface="幼圆" pitchFamily="49" charset="-122"/>
              </a:rPr>
              <a:t>3-3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085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85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085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085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085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085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8580" grpId="0" animBg="1" autoUpdateAnimBg="0"/>
      <p:bldP spid="408581" grpId="0" animBg="1" autoUpdateAnimBg="0"/>
      <p:bldP spid="408582" grpId="0" animBg="1" autoUpdateAnimBg="0"/>
      <p:bldP spid="6" grpId="0" animBg="1" autoUpdateAnimBg="0"/>
      <p:bldP spid="7" grpId="0" animBg="1" autoUpdateAnimBg="0"/>
    </p:bldLst>
  </p:timing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anchor="ctr"/>
          <a:lstStyle/>
          <a:p>
            <a:r>
              <a:rPr lang="zh-CN" altLang="en-US" smtClean="0"/>
              <a:t>奇偶校验</a:t>
            </a:r>
          </a:p>
        </p:txBody>
      </p:sp>
      <p:sp>
        <p:nvSpPr>
          <p:cNvPr id="45977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0">
              <a:tabLst>
                <a:tab pos="2146300" algn="l"/>
              </a:tabLst>
            </a:pPr>
            <a:r>
              <a:rPr lang="zh-CN" altLang="en-US" smtClean="0"/>
              <a:t>奇偶校验是计算机中最常使用的校验方法，因为不论用硬件还是用软件都很容易实现</a:t>
            </a:r>
          </a:p>
          <a:p>
            <a:pPr marL="0" indent="0">
              <a:tabLst>
                <a:tab pos="2146300" algn="l"/>
              </a:tabLst>
            </a:pPr>
            <a:r>
              <a:rPr lang="zh-CN" altLang="en-US" smtClean="0">
                <a:solidFill>
                  <a:srgbClr val="CC0099"/>
                </a:solidFill>
              </a:rPr>
              <a:t>偶校验：</a:t>
            </a:r>
            <a:r>
              <a:rPr lang="zh-CN" altLang="en-US" smtClean="0"/>
              <a:t>如果数据中“</a:t>
            </a:r>
            <a:r>
              <a:rPr lang="en-US" altLang="zh-CN" smtClean="0"/>
              <a:t>1”</a:t>
            </a:r>
            <a:r>
              <a:rPr lang="zh-CN" altLang="en-US" smtClean="0"/>
              <a:t>的个数不是偶数，则校验位是</a:t>
            </a:r>
            <a:r>
              <a:rPr lang="en-US" altLang="zh-CN" smtClean="0"/>
              <a:t>1</a:t>
            </a:r>
            <a:r>
              <a:rPr lang="zh-CN" altLang="en-US" smtClean="0"/>
              <a:t>，使得包括校验位在内的数据中“</a:t>
            </a:r>
            <a:r>
              <a:rPr lang="en-US" altLang="zh-CN" smtClean="0"/>
              <a:t>1”</a:t>
            </a:r>
            <a:r>
              <a:rPr lang="zh-CN" altLang="en-US" smtClean="0"/>
              <a:t>的个数为偶数；否则，校验位为</a:t>
            </a:r>
            <a:r>
              <a:rPr lang="en-US" altLang="zh-CN" smtClean="0"/>
              <a:t>0</a:t>
            </a:r>
          </a:p>
          <a:p>
            <a:pPr marL="0" indent="0">
              <a:tabLst>
                <a:tab pos="2146300" algn="l"/>
              </a:tabLst>
            </a:pPr>
            <a:r>
              <a:rPr lang="zh-CN" altLang="en-US" smtClean="0">
                <a:solidFill>
                  <a:srgbClr val="CC0099"/>
                </a:solidFill>
              </a:rPr>
              <a:t>奇校验：</a:t>
            </a:r>
            <a:r>
              <a:rPr lang="zh-CN" altLang="en-US" smtClean="0"/>
              <a:t>如果数据中“</a:t>
            </a:r>
            <a:r>
              <a:rPr lang="en-US" altLang="zh-CN" smtClean="0"/>
              <a:t>1”</a:t>
            </a:r>
            <a:r>
              <a:rPr lang="zh-CN" altLang="en-US" smtClean="0"/>
              <a:t>的个数不是奇数，则校验位是</a:t>
            </a:r>
            <a:r>
              <a:rPr lang="en-US" altLang="zh-CN" smtClean="0"/>
              <a:t>1</a:t>
            </a:r>
            <a:r>
              <a:rPr lang="zh-CN" altLang="en-US" smtClean="0"/>
              <a:t>，使得包括校验位在内的数据中“</a:t>
            </a:r>
            <a:r>
              <a:rPr lang="en-US" altLang="zh-CN" smtClean="0"/>
              <a:t>1”</a:t>
            </a:r>
            <a:r>
              <a:rPr lang="zh-CN" altLang="en-US" smtClean="0"/>
              <a:t>的个数为奇数；否则，校验位为</a:t>
            </a:r>
            <a:r>
              <a:rPr lang="en-US" altLang="zh-CN" smtClean="0"/>
              <a:t>0</a:t>
            </a:r>
          </a:p>
        </p:txBody>
      </p:sp>
      <p:sp>
        <p:nvSpPr>
          <p:cNvPr id="248836" name="AutoShape 4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>
            <a:off x="8416925" y="5799138"/>
            <a:ext cx="503238" cy="360362"/>
          </a:xfrm>
          <a:prstGeom prst="actionButtonBackPrevious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9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9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59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59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59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59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9779" grpId="0" build="p" autoUpdateAnimBg="0"/>
    </p:bldLst>
  </p:timing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主程序与中断服务程序</a:t>
            </a:r>
          </a:p>
        </p:txBody>
      </p:sp>
      <p:sp>
        <p:nvSpPr>
          <p:cNvPr id="249859" name="AutoShape 3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>
            <a:off x="8416925" y="6319838"/>
            <a:ext cx="503238" cy="360362"/>
          </a:xfrm>
          <a:prstGeom prst="actionButtonBackPrevious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0804" name="Text Box 4"/>
          <p:cNvSpPr txBox="1">
            <a:spLocks noChangeArrowheads="1"/>
          </p:cNvSpPr>
          <p:nvPr/>
        </p:nvSpPr>
        <p:spPr bwMode="auto">
          <a:xfrm>
            <a:off x="2135188" y="1143000"/>
            <a:ext cx="12954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b="1"/>
              <a:t>主程序</a:t>
            </a:r>
          </a:p>
        </p:txBody>
      </p:sp>
      <p:sp>
        <p:nvSpPr>
          <p:cNvPr id="460805" name="Line 5"/>
          <p:cNvSpPr>
            <a:spLocks noChangeShapeType="1"/>
          </p:cNvSpPr>
          <p:nvPr/>
        </p:nvSpPr>
        <p:spPr bwMode="auto">
          <a:xfrm>
            <a:off x="2744788" y="1828800"/>
            <a:ext cx="0" cy="1600200"/>
          </a:xfrm>
          <a:prstGeom prst="line">
            <a:avLst/>
          </a:prstGeom>
          <a:noFill/>
          <a:ln w="28575" cap="sq">
            <a:solidFill>
              <a:srgbClr val="FF0066"/>
            </a:solidFill>
            <a:round/>
            <a:headEnd type="oval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0806" name="Line 6"/>
          <p:cNvSpPr>
            <a:spLocks noChangeShapeType="1"/>
          </p:cNvSpPr>
          <p:nvPr/>
        </p:nvSpPr>
        <p:spPr bwMode="auto">
          <a:xfrm>
            <a:off x="2744788" y="3733800"/>
            <a:ext cx="0" cy="1600200"/>
          </a:xfrm>
          <a:prstGeom prst="line">
            <a:avLst/>
          </a:prstGeom>
          <a:noFill/>
          <a:ln w="28575" cap="sq">
            <a:solidFill>
              <a:srgbClr val="FF0066"/>
            </a:solidFill>
            <a:round/>
            <a:headEnd type="oval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0807" name="Line 7"/>
          <p:cNvSpPr>
            <a:spLocks noChangeShapeType="1"/>
          </p:cNvSpPr>
          <p:nvPr/>
        </p:nvSpPr>
        <p:spPr bwMode="auto">
          <a:xfrm>
            <a:off x="4954588" y="2514600"/>
            <a:ext cx="0" cy="2057400"/>
          </a:xfrm>
          <a:prstGeom prst="line">
            <a:avLst/>
          </a:prstGeom>
          <a:noFill/>
          <a:ln w="28575" cap="sq">
            <a:solidFill>
              <a:srgbClr val="FF0066"/>
            </a:solidFill>
            <a:round/>
            <a:headEnd type="oval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0808" name="Line 8"/>
          <p:cNvSpPr>
            <a:spLocks noChangeShapeType="1"/>
          </p:cNvSpPr>
          <p:nvPr/>
        </p:nvSpPr>
        <p:spPr bwMode="auto">
          <a:xfrm flipV="1">
            <a:off x="2897188" y="2362200"/>
            <a:ext cx="1981200" cy="990600"/>
          </a:xfrm>
          <a:prstGeom prst="line">
            <a:avLst/>
          </a:prstGeom>
          <a:noFill/>
          <a:ln w="28575" cap="sq">
            <a:solidFill>
              <a:srgbClr val="FF0066"/>
            </a:solidFill>
            <a:round/>
            <a:headEnd type="oval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0809" name="Text Box 9"/>
          <p:cNvSpPr txBox="1">
            <a:spLocks noChangeArrowheads="1"/>
          </p:cNvSpPr>
          <p:nvPr/>
        </p:nvSpPr>
        <p:spPr bwMode="auto">
          <a:xfrm>
            <a:off x="5183188" y="2216150"/>
            <a:ext cx="1447800" cy="2660650"/>
          </a:xfrm>
          <a:prstGeom prst="rect">
            <a:avLst/>
          </a:prstGeom>
          <a:noFill/>
          <a:ln w="12700" cap="sq">
            <a:solidFill>
              <a:schemeClr val="accent2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endParaRPr lang="zh-CN" altLang="en-US" b="1">
              <a:solidFill>
                <a:schemeClr val="bg2"/>
              </a:solidFill>
            </a:endParaRPr>
          </a:p>
          <a:p>
            <a:pPr eaLnBrk="1" hangingPunct="1">
              <a:spcBef>
                <a:spcPct val="50000"/>
              </a:spcBef>
            </a:pPr>
            <a:endParaRPr lang="zh-CN" altLang="en-US" b="1">
              <a:solidFill>
                <a:schemeClr val="bg2"/>
              </a:solidFill>
            </a:endParaRPr>
          </a:p>
          <a:p>
            <a:pPr eaLnBrk="1" hangingPunct="1">
              <a:spcBef>
                <a:spcPct val="50000"/>
              </a:spcBef>
            </a:pPr>
            <a:endParaRPr lang="zh-CN" altLang="en-US" b="1">
              <a:solidFill>
                <a:schemeClr val="bg2"/>
              </a:solidFill>
            </a:endParaRPr>
          </a:p>
          <a:p>
            <a:pPr eaLnBrk="1" hangingPunct="1">
              <a:spcBef>
                <a:spcPct val="50000"/>
              </a:spcBef>
            </a:pPr>
            <a:endParaRPr lang="zh-CN" altLang="zh-CN" b="1">
              <a:solidFill>
                <a:schemeClr val="bg2"/>
              </a:solidFill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bg2"/>
                </a:solidFill>
              </a:rPr>
              <a:t>IRET</a:t>
            </a:r>
          </a:p>
        </p:txBody>
      </p:sp>
      <p:sp>
        <p:nvSpPr>
          <p:cNvPr id="460810" name="Text Box 10"/>
          <p:cNvSpPr txBox="1">
            <a:spLocks noChangeArrowheads="1"/>
          </p:cNvSpPr>
          <p:nvPr/>
        </p:nvSpPr>
        <p:spPr bwMode="auto">
          <a:xfrm>
            <a:off x="4878388" y="1682750"/>
            <a:ext cx="2286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b="1"/>
              <a:t>中断服务程序</a:t>
            </a:r>
          </a:p>
        </p:txBody>
      </p:sp>
      <p:sp>
        <p:nvSpPr>
          <p:cNvPr id="460811" name="Line 11"/>
          <p:cNvSpPr>
            <a:spLocks noChangeShapeType="1"/>
          </p:cNvSpPr>
          <p:nvPr/>
        </p:nvSpPr>
        <p:spPr bwMode="auto">
          <a:xfrm flipH="1" flipV="1">
            <a:off x="2820988" y="3733800"/>
            <a:ext cx="1905000" cy="762000"/>
          </a:xfrm>
          <a:prstGeom prst="line">
            <a:avLst/>
          </a:prstGeom>
          <a:noFill/>
          <a:ln w="28575" cap="sq">
            <a:solidFill>
              <a:srgbClr val="FF0066"/>
            </a:solidFill>
            <a:round/>
            <a:headEnd type="oval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0812" name="AutoShape 12"/>
          <p:cNvSpPr>
            <a:spLocks/>
          </p:cNvSpPr>
          <p:nvPr/>
        </p:nvSpPr>
        <p:spPr bwMode="auto">
          <a:xfrm>
            <a:off x="230188" y="3962400"/>
            <a:ext cx="914400" cy="469900"/>
          </a:xfrm>
          <a:prstGeom prst="accentCallout1">
            <a:avLst>
              <a:gd name="adj1" fmla="val 24324"/>
              <a:gd name="adj2" fmla="val 108333"/>
              <a:gd name="adj3" fmla="val -72972"/>
              <a:gd name="adj4" fmla="val 267537"/>
            </a:avLst>
          </a:prstGeom>
          <a:solidFill>
            <a:schemeClr val="accent1"/>
          </a:solidFill>
          <a:ln w="12700" cap="sq">
            <a:solidFill>
              <a:srgbClr val="0000CC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r" eaLnBrk="1" hangingPunct="1"/>
            <a:r>
              <a:rPr lang="zh-CN" altLang="en-US" b="1"/>
              <a:t>断点</a:t>
            </a:r>
          </a:p>
        </p:txBody>
      </p:sp>
      <p:sp>
        <p:nvSpPr>
          <p:cNvPr id="460813" name="Line 13"/>
          <p:cNvSpPr>
            <a:spLocks noChangeShapeType="1"/>
          </p:cNvSpPr>
          <p:nvPr/>
        </p:nvSpPr>
        <p:spPr bwMode="auto">
          <a:xfrm>
            <a:off x="839788" y="3200400"/>
            <a:ext cx="1676400" cy="0"/>
          </a:xfrm>
          <a:prstGeom prst="line">
            <a:avLst/>
          </a:prstGeom>
          <a:noFill/>
          <a:ln w="19050">
            <a:solidFill>
              <a:srgbClr val="FF3300"/>
            </a:solidFill>
            <a:prstDash val="sysDot"/>
            <a:round/>
            <a:headEnd type="none" w="sm" len="sm"/>
            <a:tailEnd type="arrow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0814" name="Text Box 14"/>
          <p:cNvSpPr txBox="1">
            <a:spLocks noChangeArrowheads="1"/>
          </p:cNvSpPr>
          <p:nvPr/>
        </p:nvSpPr>
        <p:spPr bwMode="auto">
          <a:xfrm>
            <a:off x="915988" y="2686050"/>
            <a:ext cx="16002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rgbClr val="FF3300"/>
                </a:solidFill>
              </a:rPr>
              <a:t>中断请求</a:t>
            </a:r>
          </a:p>
        </p:txBody>
      </p:sp>
      <p:sp>
        <p:nvSpPr>
          <p:cNvPr id="460815" name="Text Box 15"/>
          <p:cNvSpPr txBox="1">
            <a:spLocks noChangeArrowheads="1"/>
          </p:cNvSpPr>
          <p:nvPr/>
        </p:nvSpPr>
        <p:spPr bwMode="auto">
          <a:xfrm>
            <a:off x="2921000" y="5257800"/>
            <a:ext cx="5718175" cy="12604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b="1"/>
              <a:t>中断请求可以来自处理器外部的中断源，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zh-CN" altLang="en-US" b="1"/>
              <a:t>也可以由处理器执行指令引起：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zh-CN" altLang="en-US" b="1"/>
              <a:t>例如执行</a:t>
            </a:r>
            <a:r>
              <a:rPr lang="en-US" altLang="zh-CN" b="1"/>
              <a:t>INT i8</a:t>
            </a:r>
            <a:r>
              <a:rPr lang="zh-CN" altLang="en-US" b="1"/>
              <a:t>指令。</a:t>
            </a:r>
          </a:p>
        </p:txBody>
      </p:sp>
    </p:spTree>
  </p:cSld>
  <p:clrMapOvr>
    <a:masterClrMapping/>
  </p:clrMapOvr>
  <p:transition advClick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08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08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608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608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608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608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608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608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608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608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9" presetClass="entr" presetSubtype="1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0" fill="hold"/>
                                        <p:tgtEl>
                                          <p:spTgt spid="4608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0" fill="hold"/>
                                        <p:tgtEl>
                                          <p:spTgt spid="4608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608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608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608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608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608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608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608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608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7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608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608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608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608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608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608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17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4608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608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608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608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4608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608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04" grpId="0" autoUpdateAnimBg="0"/>
      <p:bldP spid="460805" grpId="0" animBg="1"/>
      <p:bldP spid="460806" grpId="0" animBg="1"/>
      <p:bldP spid="460807" grpId="0" animBg="1"/>
      <p:bldP spid="460808" grpId="0" animBg="1"/>
      <p:bldP spid="460809" grpId="0" animBg="1" autoUpdateAnimBg="0"/>
      <p:bldP spid="460810" grpId="0" autoUpdateAnimBg="0"/>
      <p:bldP spid="460811" grpId="0" animBg="1"/>
      <p:bldP spid="460812" grpId="0" animBg="1" autoUpdateAnimBg="0"/>
      <p:bldP spid="460813" grpId="0" animBg="1"/>
      <p:bldP spid="460814" grpId="0" autoUpdateAnimBg="0"/>
      <p:bldP spid="460815" grpId="0" autoUpdateAnimBg="0"/>
    </p:bldLst>
  </p:timing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CE204-56CE-42AD-83DF-01466BA6FB24}" type="slidenum">
              <a:rPr lang="zh-CN" altLang="en-US" smtClean="0"/>
              <a:pPr>
                <a:defRPr/>
              </a:pPr>
              <a:t>242</a:t>
            </a:fld>
            <a:endParaRPr lang="en-US" altLang="zh-CN"/>
          </a:p>
        </p:txBody>
      </p:sp>
    </p:spTree>
  </p:cSld>
  <p:clrMapOvr>
    <a:masterClrMapping/>
  </p:clrMapOvr>
  <p:transition spd="slow">
    <p:zoom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5FE48D-CBE1-494F-8D8E-62C72C2BEABE}" type="slidenum">
              <a:rPr lang="zh-CN" altLang="en-US" smtClean="0"/>
              <a:pPr>
                <a:defRPr/>
              </a:pPr>
              <a:t>25</a:t>
            </a:fld>
            <a:endParaRPr lang="en-US" altLang="zh-CN" smtClean="0"/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三、寄存器寻址</a:t>
            </a:r>
          </a:p>
        </p:txBody>
      </p:sp>
      <p:sp>
        <p:nvSpPr>
          <p:cNvPr id="323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2895600"/>
          </a:xfrm>
        </p:spPr>
        <p:txBody>
          <a:bodyPr/>
          <a:lstStyle/>
          <a:p>
            <a:pPr eaLnBrk="1" hangingPunct="1"/>
            <a:r>
              <a:rPr lang="zh-CN" altLang="en-US" smtClean="0"/>
              <a:t>参加操作的操作数在</a:t>
            </a:r>
            <a:r>
              <a:rPr lang="en-US" altLang="zh-CN" smtClean="0"/>
              <a:t>CPU</a:t>
            </a:r>
            <a:r>
              <a:rPr lang="zh-CN" altLang="en-US" smtClean="0"/>
              <a:t>的通用寄存器中。</a:t>
            </a:r>
          </a:p>
          <a:p>
            <a:pPr eaLnBrk="1" hangingPunct="1"/>
            <a:endParaRPr lang="zh-CN" altLang="en-US" smtClean="0"/>
          </a:p>
          <a:p>
            <a:pPr eaLnBrk="1" hangingPunct="1"/>
            <a:r>
              <a:rPr lang="zh-CN" altLang="en-US" smtClean="0"/>
              <a:t>例：</a:t>
            </a:r>
            <a:r>
              <a:rPr lang="en-US" altLang="zh-CN" smtClean="0"/>
              <a:t>MOV  AX，BX</a:t>
            </a:r>
          </a:p>
        </p:txBody>
      </p:sp>
      <p:sp>
        <p:nvSpPr>
          <p:cNvPr id="323588" name="Rectangle 4"/>
          <p:cNvSpPr>
            <a:spLocks noChangeArrowheads="1"/>
          </p:cNvSpPr>
          <p:nvPr/>
        </p:nvSpPr>
        <p:spPr bwMode="auto">
          <a:xfrm>
            <a:off x="2208213" y="4418013"/>
            <a:ext cx="1752600" cy="608012"/>
          </a:xfrm>
          <a:prstGeom prst="rect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3589" name="Rectangle 5"/>
          <p:cNvSpPr>
            <a:spLocks noChangeArrowheads="1"/>
          </p:cNvSpPr>
          <p:nvPr/>
        </p:nvSpPr>
        <p:spPr bwMode="auto">
          <a:xfrm>
            <a:off x="4724400" y="4419600"/>
            <a:ext cx="1752600" cy="608013"/>
          </a:xfrm>
          <a:prstGeom prst="rect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3590" name="Text Box 6"/>
          <p:cNvSpPr txBox="1">
            <a:spLocks noChangeArrowheads="1"/>
          </p:cNvSpPr>
          <p:nvPr/>
        </p:nvSpPr>
        <p:spPr bwMode="auto">
          <a:xfrm>
            <a:off x="2590800" y="4495800"/>
            <a:ext cx="1066800" cy="457200"/>
          </a:xfrm>
          <a:prstGeom prst="rect">
            <a:avLst/>
          </a:prstGeom>
          <a:noFill/>
          <a:ln w="25400" cap="sq">
            <a:noFill/>
            <a:miter lim="800000"/>
            <a:headEnd type="none" w="sm" len="sm"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bg1"/>
                </a:solidFill>
              </a:rPr>
              <a:t>   AX</a:t>
            </a:r>
          </a:p>
        </p:txBody>
      </p:sp>
      <p:sp>
        <p:nvSpPr>
          <p:cNvPr id="323591" name="Text Box 7"/>
          <p:cNvSpPr txBox="1">
            <a:spLocks noChangeArrowheads="1"/>
          </p:cNvSpPr>
          <p:nvPr/>
        </p:nvSpPr>
        <p:spPr bwMode="auto">
          <a:xfrm>
            <a:off x="5029200" y="4495800"/>
            <a:ext cx="1066800" cy="457200"/>
          </a:xfrm>
          <a:prstGeom prst="rect">
            <a:avLst/>
          </a:prstGeom>
          <a:noFill/>
          <a:ln w="25400" cap="sq">
            <a:noFill/>
            <a:miter lim="800000"/>
            <a:headEnd type="none" w="sm" len="sm"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bg1"/>
                </a:solidFill>
              </a:rPr>
              <a:t>   BX</a:t>
            </a:r>
          </a:p>
        </p:txBody>
      </p:sp>
      <p:sp>
        <p:nvSpPr>
          <p:cNvPr id="323592" name="Line 8"/>
          <p:cNvSpPr>
            <a:spLocks noChangeShapeType="1"/>
          </p:cNvSpPr>
          <p:nvPr/>
        </p:nvSpPr>
        <p:spPr bwMode="auto">
          <a:xfrm>
            <a:off x="5562600" y="5029200"/>
            <a:ext cx="0" cy="60960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3593" name="Line 9"/>
          <p:cNvSpPr>
            <a:spLocks noChangeShapeType="1"/>
          </p:cNvSpPr>
          <p:nvPr/>
        </p:nvSpPr>
        <p:spPr bwMode="auto">
          <a:xfrm flipH="1">
            <a:off x="3124200" y="5638800"/>
            <a:ext cx="243840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3594" name="Line 10"/>
          <p:cNvSpPr>
            <a:spLocks noChangeShapeType="1"/>
          </p:cNvSpPr>
          <p:nvPr/>
        </p:nvSpPr>
        <p:spPr bwMode="auto">
          <a:xfrm flipV="1">
            <a:off x="3124200" y="5029200"/>
            <a:ext cx="0" cy="60960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8434" name="Object 11"/>
          <p:cNvGraphicFramePr>
            <a:graphicFrameLocks noChangeAspect="1"/>
          </p:cNvGraphicFramePr>
          <p:nvPr/>
        </p:nvGraphicFramePr>
        <p:xfrm>
          <a:off x="7092950" y="188913"/>
          <a:ext cx="1576388" cy="1295400"/>
        </p:xfrm>
        <a:graphic>
          <a:graphicData uri="http://schemas.openxmlformats.org/presentationml/2006/ole">
            <p:oleObj spid="_x0000_s18434" name="剪辑" r:id="rId4" imgW="4602960" imgH="3652200" progId="">
              <p:embed/>
            </p:oleObj>
          </a:graphicData>
        </a:graphic>
      </p:graphicFrame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3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3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235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235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235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235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235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235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235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235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23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323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23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3587" grpId="0" build="p"/>
      <p:bldP spid="323588" grpId="0" animBg="1"/>
      <p:bldP spid="323589" grpId="0" animBg="1"/>
      <p:bldP spid="323590" grpId="0"/>
      <p:bldP spid="323591" grpId="0"/>
      <p:bldP spid="323592" grpId="0" animBg="1"/>
      <p:bldP spid="323593" grpId="0" animBg="1"/>
      <p:bldP spid="32359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寄存器寻址方式</a:t>
            </a:r>
          </a:p>
        </p:txBody>
      </p:sp>
      <p:sp>
        <p:nvSpPr>
          <p:cNvPr id="407556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7596188" y="4221163"/>
            <a:ext cx="852487" cy="347662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CCC00"/>
              </a:gs>
              <a:gs pos="100000">
                <a:srgbClr val="CCCC00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70000"/>
              </a:lnSpc>
              <a:defRPr/>
            </a:pPr>
            <a:r>
              <a:rPr lang="zh-CN" altLang="en-US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演示</a:t>
            </a:r>
          </a:p>
        </p:txBody>
      </p:sp>
      <p:sp>
        <p:nvSpPr>
          <p:cNvPr id="407557" name="AutoShape 5" descr="花束"/>
          <p:cNvSpPr>
            <a:spLocks noChangeArrowheads="1"/>
          </p:cNvSpPr>
          <p:nvPr/>
        </p:nvSpPr>
        <p:spPr bwMode="auto">
          <a:xfrm>
            <a:off x="827088" y="3068638"/>
            <a:ext cx="6942137" cy="506412"/>
          </a:xfrm>
          <a:prstGeom prst="flowChartAlternateProcess">
            <a:avLst/>
          </a:prstGeom>
          <a:blipFill dpi="0" rotWithShape="1">
            <a:blip r:embed="rId3" cstate="print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just" eaLnBrk="1" hangingPunct="1">
              <a:tabLst>
                <a:tab pos="4121150" algn="l"/>
              </a:tabLst>
            </a:pPr>
            <a:r>
              <a:rPr kumimoji="0" lang="en-US" altLang="zh-CN" sz="3200" b="1">
                <a:solidFill>
                  <a:srgbClr val="3333CC"/>
                </a:solidFill>
                <a:latin typeface="Arial" charset="0"/>
                <a:ea typeface="幼圆" pitchFamily="49" charset="-122"/>
              </a:rPr>
              <a:t>MOV     AX, BX	</a:t>
            </a:r>
            <a:r>
              <a:rPr kumimoji="0" lang="zh-CN" altLang="en-US" sz="3200" b="1">
                <a:solidFill>
                  <a:srgbClr val="3333CC"/>
                </a:solidFill>
                <a:latin typeface="Arial" charset="0"/>
                <a:ea typeface="幼圆" pitchFamily="49" charset="-122"/>
              </a:rPr>
              <a:t>；</a:t>
            </a:r>
            <a:r>
              <a:rPr kumimoji="0" lang="en-US" altLang="zh-CN" sz="3200" b="1">
                <a:solidFill>
                  <a:srgbClr val="3333CC"/>
                </a:solidFill>
                <a:latin typeface="Arial" charset="0"/>
                <a:ea typeface="幼圆" pitchFamily="49" charset="-122"/>
              </a:rPr>
              <a:t>AX←BX</a:t>
            </a:r>
            <a:endParaRPr kumimoji="0" lang="en-US" altLang="zh-CN" sz="3200" b="1">
              <a:solidFill>
                <a:srgbClr val="339933"/>
              </a:solidFill>
              <a:latin typeface="Arial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075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75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075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075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7556" grpId="0" animBg="1" autoUpdateAnimBg="0"/>
      <p:bldP spid="407557" grpId="0" animBg="1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D70444-2AF5-4092-88A6-D96B04A3ABB8}" type="slidenum">
              <a:rPr lang="zh-CN" altLang="en-US" smtClean="0"/>
              <a:pPr>
                <a:defRPr/>
              </a:pPr>
              <a:t>27</a:t>
            </a:fld>
            <a:endParaRPr lang="en-US" altLang="zh-CN" smtClean="0"/>
          </a:p>
        </p:txBody>
      </p:sp>
      <p:sp>
        <p:nvSpPr>
          <p:cNvPr id="1280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四、寄存器间接寻址</a:t>
            </a:r>
          </a:p>
        </p:txBody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6773862" cy="4114800"/>
          </a:xfrm>
        </p:spPr>
        <p:txBody>
          <a:bodyPr/>
          <a:lstStyle/>
          <a:p>
            <a:pPr eaLnBrk="1" hangingPunct="1">
              <a:lnSpc>
                <a:spcPct val="115000"/>
              </a:lnSpc>
              <a:spcAft>
                <a:spcPct val="10000"/>
              </a:spcAft>
            </a:pPr>
            <a:r>
              <a:rPr lang="zh-CN" altLang="en-US" smtClean="0"/>
              <a:t>参与操作的操作数存放在内存中，其偏移地址为指令中的寄存器的内容。</a:t>
            </a:r>
          </a:p>
          <a:p>
            <a:pPr eaLnBrk="1" hangingPunct="1"/>
            <a:endParaRPr lang="zh-CN" altLang="en-US" smtClean="0"/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76E18E-D595-4DC3-88E2-C2236405F52B}" type="slidenum">
              <a:rPr lang="zh-CN" altLang="en-US" smtClean="0"/>
              <a:pPr>
                <a:defRPr/>
              </a:pPr>
              <a:t>28</a:t>
            </a:fld>
            <a:endParaRPr lang="en-US" altLang="zh-CN" smtClean="0"/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寄存器间接寻址例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916113"/>
            <a:ext cx="4968875" cy="1873250"/>
          </a:xfrm>
        </p:spPr>
        <p:txBody>
          <a:bodyPr/>
          <a:lstStyle/>
          <a:p>
            <a:pPr eaLnBrk="1" hangingPunct="1">
              <a:lnSpc>
                <a:spcPct val="115000"/>
              </a:lnSpc>
            </a:pPr>
            <a:r>
              <a:rPr lang="zh-CN" altLang="en-US" smtClean="0"/>
              <a:t>例：</a:t>
            </a:r>
            <a:r>
              <a:rPr lang="en-US" altLang="zh-CN" smtClean="0"/>
              <a:t>MOV  AX，[BX]</a:t>
            </a:r>
          </a:p>
          <a:p>
            <a:pPr eaLnBrk="1" hangingPunct="1">
              <a:lnSpc>
                <a:spcPct val="115000"/>
              </a:lnSpc>
              <a:buFont typeface="Wingdings" pitchFamily="2" charset="2"/>
              <a:buNone/>
            </a:pPr>
            <a:r>
              <a:rPr lang="en-US" altLang="zh-CN" smtClean="0"/>
              <a:t>          </a:t>
            </a:r>
            <a:r>
              <a:rPr lang="zh-CN" altLang="en-US" smtClean="0"/>
              <a:t>设</a:t>
            </a:r>
            <a:r>
              <a:rPr lang="en-US" altLang="zh-CN" smtClean="0"/>
              <a:t>BX=1200H</a:t>
            </a:r>
          </a:p>
        </p:txBody>
      </p:sp>
      <p:sp>
        <p:nvSpPr>
          <p:cNvPr id="95236" name="Rectangle 4"/>
          <p:cNvSpPr>
            <a:spLocks noChangeArrowheads="1"/>
          </p:cNvSpPr>
          <p:nvPr/>
        </p:nvSpPr>
        <p:spPr bwMode="auto">
          <a:xfrm>
            <a:off x="6127750" y="3071813"/>
            <a:ext cx="1712913" cy="381000"/>
          </a:xfrm>
          <a:prstGeom prst="rect">
            <a:avLst/>
          </a:prstGeom>
          <a:solidFill>
            <a:srgbClr val="339966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237" name="Rectangle 5"/>
          <p:cNvSpPr>
            <a:spLocks noChangeArrowheads="1"/>
          </p:cNvSpPr>
          <p:nvPr/>
        </p:nvSpPr>
        <p:spPr bwMode="auto">
          <a:xfrm>
            <a:off x="6127750" y="3452813"/>
            <a:ext cx="1712913" cy="381000"/>
          </a:xfrm>
          <a:prstGeom prst="rect">
            <a:avLst/>
          </a:prstGeom>
          <a:solidFill>
            <a:srgbClr val="339966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238" name="Rectangle 6"/>
          <p:cNvSpPr>
            <a:spLocks noChangeArrowheads="1"/>
          </p:cNvSpPr>
          <p:nvPr/>
        </p:nvSpPr>
        <p:spPr bwMode="auto">
          <a:xfrm>
            <a:off x="6127750" y="4443413"/>
            <a:ext cx="1712913" cy="381000"/>
          </a:xfrm>
          <a:prstGeom prst="rect">
            <a:avLst/>
          </a:prstGeom>
          <a:solidFill>
            <a:srgbClr val="339966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239" name="Rectangle 7"/>
          <p:cNvSpPr>
            <a:spLocks noChangeArrowheads="1"/>
          </p:cNvSpPr>
          <p:nvPr/>
        </p:nvSpPr>
        <p:spPr bwMode="auto">
          <a:xfrm>
            <a:off x="6127750" y="4824413"/>
            <a:ext cx="1712913" cy="381000"/>
          </a:xfrm>
          <a:prstGeom prst="rect">
            <a:avLst/>
          </a:prstGeom>
          <a:solidFill>
            <a:srgbClr val="339966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240" name="Line 8"/>
          <p:cNvSpPr>
            <a:spLocks noChangeShapeType="1"/>
          </p:cNvSpPr>
          <p:nvPr/>
        </p:nvSpPr>
        <p:spPr bwMode="auto">
          <a:xfrm>
            <a:off x="6127750" y="2332038"/>
            <a:ext cx="0" cy="3732212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241" name="Line 9"/>
          <p:cNvSpPr>
            <a:spLocks noChangeShapeType="1"/>
          </p:cNvSpPr>
          <p:nvPr/>
        </p:nvSpPr>
        <p:spPr bwMode="auto">
          <a:xfrm>
            <a:off x="7839075" y="2319338"/>
            <a:ext cx="0" cy="3732212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242" name="Freeform 10"/>
          <p:cNvSpPr>
            <a:spLocks/>
          </p:cNvSpPr>
          <p:nvPr/>
        </p:nvSpPr>
        <p:spPr bwMode="auto">
          <a:xfrm>
            <a:off x="6124575" y="2205038"/>
            <a:ext cx="1685925" cy="377825"/>
          </a:xfrm>
          <a:custGeom>
            <a:avLst/>
            <a:gdLst>
              <a:gd name="T0" fmla="*/ 0 w 1062"/>
              <a:gd name="T1" fmla="*/ 2147483647 h 238"/>
              <a:gd name="T2" fmla="*/ 2147483647 w 1062"/>
              <a:gd name="T3" fmla="*/ 2147483647 h 238"/>
              <a:gd name="T4" fmla="*/ 2147483647 w 1062"/>
              <a:gd name="T5" fmla="*/ 0 h 238"/>
              <a:gd name="T6" fmla="*/ 2147483647 w 1062"/>
              <a:gd name="T7" fmla="*/ 2147483647 h 238"/>
              <a:gd name="T8" fmla="*/ 2147483647 w 1062"/>
              <a:gd name="T9" fmla="*/ 2147483647 h 238"/>
              <a:gd name="T10" fmla="*/ 2147483647 w 1062"/>
              <a:gd name="T11" fmla="*/ 2147483647 h 238"/>
              <a:gd name="T12" fmla="*/ 2147483647 w 1062"/>
              <a:gd name="T13" fmla="*/ 2147483647 h 238"/>
              <a:gd name="T14" fmla="*/ 2147483647 w 1062"/>
              <a:gd name="T15" fmla="*/ 2147483647 h 238"/>
              <a:gd name="T16" fmla="*/ 2147483647 w 1062"/>
              <a:gd name="T17" fmla="*/ 2147483647 h 23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062"/>
              <a:gd name="T28" fmla="*/ 0 h 238"/>
              <a:gd name="T29" fmla="*/ 1062 w 1062"/>
              <a:gd name="T30" fmla="*/ 238 h 238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062" h="238">
                <a:moveTo>
                  <a:pt x="0" y="74"/>
                </a:moveTo>
                <a:cubicBezTo>
                  <a:pt x="11" y="63"/>
                  <a:pt x="54" y="24"/>
                  <a:pt x="65" y="18"/>
                </a:cubicBezTo>
                <a:cubicBezTo>
                  <a:pt x="82" y="9"/>
                  <a:pt x="120" y="0"/>
                  <a:pt x="120" y="0"/>
                </a:cubicBezTo>
                <a:cubicBezTo>
                  <a:pt x="178" y="14"/>
                  <a:pt x="236" y="21"/>
                  <a:pt x="296" y="28"/>
                </a:cubicBezTo>
                <a:cubicBezTo>
                  <a:pt x="389" y="64"/>
                  <a:pt x="459" y="133"/>
                  <a:pt x="545" y="175"/>
                </a:cubicBezTo>
                <a:cubicBezTo>
                  <a:pt x="572" y="202"/>
                  <a:pt x="606" y="209"/>
                  <a:pt x="637" y="231"/>
                </a:cubicBezTo>
                <a:cubicBezTo>
                  <a:pt x="726" y="228"/>
                  <a:pt x="817" y="238"/>
                  <a:pt x="905" y="222"/>
                </a:cubicBezTo>
                <a:cubicBezTo>
                  <a:pt x="927" y="218"/>
                  <a:pt x="935" y="190"/>
                  <a:pt x="951" y="175"/>
                </a:cubicBezTo>
                <a:cubicBezTo>
                  <a:pt x="989" y="139"/>
                  <a:pt x="1025" y="102"/>
                  <a:pt x="1062" y="65"/>
                </a:cubicBezTo>
              </a:path>
            </a:pathLst>
          </a:cu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243" name="Freeform 11"/>
          <p:cNvSpPr>
            <a:spLocks/>
          </p:cNvSpPr>
          <p:nvPr/>
        </p:nvSpPr>
        <p:spPr bwMode="auto">
          <a:xfrm>
            <a:off x="6107113" y="5722938"/>
            <a:ext cx="1731962" cy="444500"/>
          </a:xfrm>
          <a:custGeom>
            <a:avLst/>
            <a:gdLst>
              <a:gd name="T0" fmla="*/ 2147483647 w 1091"/>
              <a:gd name="T1" fmla="*/ 2147483647 h 280"/>
              <a:gd name="T2" fmla="*/ 2147483647 w 1091"/>
              <a:gd name="T3" fmla="*/ 2147483647 h 280"/>
              <a:gd name="T4" fmla="*/ 2147483647 w 1091"/>
              <a:gd name="T5" fmla="*/ 2147483647 h 280"/>
              <a:gd name="T6" fmla="*/ 2147483647 w 1091"/>
              <a:gd name="T7" fmla="*/ 2147483647 h 280"/>
              <a:gd name="T8" fmla="*/ 2147483647 w 1091"/>
              <a:gd name="T9" fmla="*/ 0 h 280"/>
              <a:gd name="T10" fmla="*/ 2147483647 w 1091"/>
              <a:gd name="T11" fmla="*/ 2147483647 h 280"/>
              <a:gd name="T12" fmla="*/ 2147483647 w 1091"/>
              <a:gd name="T13" fmla="*/ 2147483647 h 280"/>
              <a:gd name="T14" fmla="*/ 2147483647 w 1091"/>
              <a:gd name="T15" fmla="*/ 2147483647 h 280"/>
              <a:gd name="T16" fmla="*/ 2147483647 w 1091"/>
              <a:gd name="T17" fmla="*/ 2147483647 h 280"/>
              <a:gd name="T18" fmla="*/ 2147483647 w 1091"/>
              <a:gd name="T19" fmla="*/ 2147483647 h 280"/>
              <a:gd name="T20" fmla="*/ 2147483647 w 1091"/>
              <a:gd name="T21" fmla="*/ 2147483647 h 280"/>
              <a:gd name="T22" fmla="*/ 2147483647 w 1091"/>
              <a:gd name="T23" fmla="*/ 2147483647 h 280"/>
              <a:gd name="T24" fmla="*/ 2147483647 w 1091"/>
              <a:gd name="T25" fmla="*/ 2147483647 h 28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091"/>
              <a:gd name="T40" fmla="*/ 0 h 280"/>
              <a:gd name="T41" fmla="*/ 1091 w 1091"/>
              <a:gd name="T42" fmla="*/ 280 h 28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091" h="280">
                <a:moveTo>
                  <a:pt x="11" y="222"/>
                </a:moveTo>
                <a:cubicBezTo>
                  <a:pt x="85" y="198"/>
                  <a:pt x="0" y="234"/>
                  <a:pt x="48" y="185"/>
                </a:cubicBezTo>
                <a:cubicBezTo>
                  <a:pt x="64" y="169"/>
                  <a:pt x="87" y="164"/>
                  <a:pt x="103" y="148"/>
                </a:cubicBezTo>
                <a:cubicBezTo>
                  <a:pt x="133" y="118"/>
                  <a:pt x="166" y="97"/>
                  <a:pt x="205" y="83"/>
                </a:cubicBezTo>
                <a:cubicBezTo>
                  <a:pt x="245" y="43"/>
                  <a:pt x="281" y="17"/>
                  <a:pt x="334" y="0"/>
                </a:cubicBezTo>
                <a:cubicBezTo>
                  <a:pt x="368" y="3"/>
                  <a:pt x="403" y="1"/>
                  <a:pt x="436" y="9"/>
                </a:cubicBezTo>
                <a:cubicBezTo>
                  <a:pt x="452" y="13"/>
                  <a:pt x="477" y="54"/>
                  <a:pt x="491" y="65"/>
                </a:cubicBezTo>
                <a:cubicBezTo>
                  <a:pt x="535" y="99"/>
                  <a:pt x="540" y="99"/>
                  <a:pt x="583" y="120"/>
                </a:cubicBezTo>
                <a:cubicBezTo>
                  <a:pt x="660" y="197"/>
                  <a:pt x="753" y="242"/>
                  <a:pt x="860" y="259"/>
                </a:cubicBezTo>
                <a:cubicBezTo>
                  <a:pt x="925" y="280"/>
                  <a:pt x="912" y="279"/>
                  <a:pt x="1026" y="259"/>
                </a:cubicBezTo>
                <a:cubicBezTo>
                  <a:pt x="1035" y="257"/>
                  <a:pt x="1038" y="246"/>
                  <a:pt x="1045" y="240"/>
                </a:cubicBezTo>
                <a:cubicBezTo>
                  <a:pt x="1054" y="233"/>
                  <a:pt x="1064" y="229"/>
                  <a:pt x="1073" y="222"/>
                </a:cubicBezTo>
                <a:cubicBezTo>
                  <a:pt x="1080" y="217"/>
                  <a:pt x="1091" y="203"/>
                  <a:pt x="1091" y="203"/>
                </a:cubicBezTo>
              </a:path>
            </a:pathLst>
          </a:cu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244" name="Text Box 12"/>
          <p:cNvSpPr txBox="1">
            <a:spLocks noChangeArrowheads="1"/>
          </p:cNvSpPr>
          <p:nvPr/>
        </p:nvSpPr>
        <p:spPr bwMode="auto">
          <a:xfrm>
            <a:off x="6605588" y="4443413"/>
            <a:ext cx="8382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bg1"/>
                </a:solidFill>
              </a:rPr>
              <a:t>22</a:t>
            </a:r>
            <a:r>
              <a:rPr lang="en-US" altLang="zh-CN" b="1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95245" name="Text Box 13"/>
          <p:cNvSpPr txBox="1">
            <a:spLocks noChangeArrowheads="1"/>
          </p:cNvSpPr>
          <p:nvPr/>
        </p:nvSpPr>
        <p:spPr bwMode="auto">
          <a:xfrm>
            <a:off x="6605588" y="4824413"/>
            <a:ext cx="8382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bg1"/>
                </a:solidFill>
              </a:rPr>
              <a:t>11</a:t>
            </a:r>
            <a:r>
              <a:rPr lang="en-US" altLang="zh-CN" b="1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95246" name="Text Box 14"/>
          <p:cNvSpPr txBox="1">
            <a:spLocks noChangeArrowheads="1"/>
          </p:cNvSpPr>
          <p:nvPr/>
        </p:nvSpPr>
        <p:spPr bwMode="auto">
          <a:xfrm>
            <a:off x="5076825" y="4295775"/>
            <a:ext cx="104775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FF0000"/>
                </a:solidFill>
              </a:rPr>
              <a:t>1200</a:t>
            </a:r>
            <a:r>
              <a:rPr lang="en-US" altLang="zh-CN">
                <a:solidFill>
                  <a:srgbClr val="FF0000"/>
                </a:solidFill>
              </a:rPr>
              <a:t>H</a:t>
            </a:r>
          </a:p>
        </p:txBody>
      </p:sp>
      <p:sp>
        <p:nvSpPr>
          <p:cNvPr id="95247" name="Text Box 15"/>
          <p:cNvSpPr txBox="1">
            <a:spLocks noChangeArrowheads="1"/>
          </p:cNvSpPr>
          <p:nvPr/>
        </p:nvSpPr>
        <p:spPr bwMode="auto">
          <a:xfrm>
            <a:off x="2414588" y="4017963"/>
            <a:ext cx="1376362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/>
              <a:t>偏移地址</a:t>
            </a:r>
          </a:p>
        </p:txBody>
      </p:sp>
      <p:sp>
        <p:nvSpPr>
          <p:cNvPr id="95248" name="Line 16"/>
          <p:cNvSpPr>
            <a:spLocks noChangeShapeType="1"/>
          </p:cNvSpPr>
          <p:nvPr/>
        </p:nvSpPr>
        <p:spPr bwMode="auto">
          <a:xfrm>
            <a:off x="3633788" y="4262438"/>
            <a:ext cx="1295400" cy="228600"/>
          </a:xfrm>
          <a:prstGeom prst="line">
            <a:avLst/>
          </a:prstGeom>
          <a:noFill/>
          <a:ln w="22225" cap="sq">
            <a:solidFill>
              <a:srgbClr val="FF6600"/>
            </a:solidFill>
            <a:round/>
            <a:headEnd type="none" w="sm" len="sm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5250" name="Rectangle 18"/>
          <p:cNvSpPr>
            <a:spLocks noChangeArrowheads="1"/>
          </p:cNvSpPr>
          <p:nvPr/>
        </p:nvSpPr>
        <p:spPr bwMode="auto">
          <a:xfrm>
            <a:off x="2719388" y="5176838"/>
            <a:ext cx="1371600" cy="457200"/>
          </a:xfrm>
          <a:prstGeom prst="rect">
            <a:avLst/>
          </a:prstGeom>
          <a:solidFill>
            <a:srgbClr val="339966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251" name="Line 19"/>
          <p:cNvSpPr>
            <a:spLocks noChangeShapeType="1"/>
          </p:cNvSpPr>
          <p:nvPr/>
        </p:nvSpPr>
        <p:spPr bwMode="auto">
          <a:xfrm>
            <a:off x="3405188" y="5176838"/>
            <a:ext cx="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5254" name="Text Box 22"/>
          <p:cNvSpPr txBox="1">
            <a:spLocks noChangeArrowheads="1"/>
          </p:cNvSpPr>
          <p:nvPr/>
        </p:nvSpPr>
        <p:spPr bwMode="auto">
          <a:xfrm>
            <a:off x="2719388" y="4719638"/>
            <a:ext cx="1524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AH    AL</a:t>
            </a:r>
          </a:p>
        </p:txBody>
      </p:sp>
      <p:sp>
        <p:nvSpPr>
          <p:cNvPr id="95255" name="Line 23"/>
          <p:cNvSpPr>
            <a:spLocks noChangeShapeType="1"/>
          </p:cNvSpPr>
          <p:nvPr/>
        </p:nvSpPr>
        <p:spPr bwMode="auto">
          <a:xfrm flipH="1">
            <a:off x="3024188" y="5938838"/>
            <a:ext cx="2438400" cy="0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  <a:headEnd type="none" w="sm" len="sm"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5256" name="Line 24"/>
          <p:cNvSpPr>
            <a:spLocks noChangeShapeType="1"/>
          </p:cNvSpPr>
          <p:nvPr/>
        </p:nvSpPr>
        <p:spPr bwMode="auto">
          <a:xfrm flipV="1">
            <a:off x="3024188" y="5634038"/>
            <a:ext cx="0" cy="304800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  <a:headEnd type="none" w="sm" len="sm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5257" name="Text Box 25"/>
          <p:cNvSpPr txBox="1">
            <a:spLocks noChangeArrowheads="1"/>
          </p:cNvSpPr>
          <p:nvPr/>
        </p:nvSpPr>
        <p:spPr bwMode="auto">
          <a:xfrm>
            <a:off x="6681788" y="3957638"/>
            <a:ext cx="609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宋体" pitchFamily="2" charset="-122"/>
              </a:rPr>
              <a:t>┇</a:t>
            </a:r>
            <a:r>
              <a:rPr lang="en-US" altLang="zh-CN"/>
              <a:t> </a:t>
            </a:r>
          </a:p>
        </p:txBody>
      </p:sp>
      <p:sp>
        <p:nvSpPr>
          <p:cNvPr id="95258" name="Text Box 26"/>
          <p:cNvSpPr txBox="1">
            <a:spLocks noChangeArrowheads="1"/>
          </p:cNvSpPr>
          <p:nvPr/>
        </p:nvSpPr>
        <p:spPr bwMode="auto">
          <a:xfrm>
            <a:off x="2684463" y="5172075"/>
            <a:ext cx="1524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bg1"/>
                </a:solidFill>
              </a:rPr>
              <a:t>  11    22</a:t>
            </a:r>
          </a:p>
        </p:txBody>
      </p:sp>
      <p:sp>
        <p:nvSpPr>
          <p:cNvPr id="95259" name="Line 27"/>
          <p:cNvSpPr>
            <a:spLocks noChangeShapeType="1"/>
          </p:cNvSpPr>
          <p:nvPr/>
        </p:nvSpPr>
        <p:spPr bwMode="auto">
          <a:xfrm>
            <a:off x="4852988" y="4719638"/>
            <a:ext cx="0" cy="685800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  <a:headEnd type="none" w="sm" len="sm"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5260" name="Line 28"/>
          <p:cNvSpPr>
            <a:spLocks noChangeShapeType="1"/>
          </p:cNvSpPr>
          <p:nvPr/>
        </p:nvSpPr>
        <p:spPr bwMode="auto">
          <a:xfrm flipH="1">
            <a:off x="4090988" y="5405438"/>
            <a:ext cx="762000" cy="0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  <a:headEnd type="none" w="sm" len="sm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5261" name="Text Box 29"/>
          <p:cNvSpPr txBox="1">
            <a:spLocks noChangeArrowheads="1"/>
          </p:cNvSpPr>
          <p:nvPr/>
        </p:nvSpPr>
        <p:spPr bwMode="auto">
          <a:xfrm>
            <a:off x="8362950" y="4475163"/>
            <a:ext cx="457200" cy="10064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>
                <a:solidFill>
                  <a:schemeClr val="tx2"/>
                </a:solidFill>
              </a:rPr>
              <a:t>数据段</a:t>
            </a:r>
          </a:p>
        </p:txBody>
      </p:sp>
      <p:sp>
        <p:nvSpPr>
          <p:cNvPr id="95262" name="AutoShape 30"/>
          <p:cNvSpPr>
            <a:spLocks/>
          </p:cNvSpPr>
          <p:nvPr/>
        </p:nvSpPr>
        <p:spPr bwMode="auto">
          <a:xfrm>
            <a:off x="7977188" y="4262438"/>
            <a:ext cx="304800" cy="1447800"/>
          </a:xfrm>
          <a:prstGeom prst="rightBrace">
            <a:avLst>
              <a:gd name="adj1" fmla="val 39583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263" name="Text Box 31"/>
          <p:cNvSpPr txBox="1">
            <a:spLocks noChangeArrowheads="1"/>
          </p:cNvSpPr>
          <p:nvPr/>
        </p:nvSpPr>
        <p:spPr bwMode="auto">
          <a:xfrm>
            <a:off x="8362950" y="2738438"/>
            <a:ext cx="457200" cy="10064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/>
              <a:t>代码段</a:t>
            </a:r>
          </a:p>
        </p:txBody>
      </p:sp>
      <p:sp>
        <p:nvSpPr>
          <p:cNvPr id="95264" name="AutoShape 32"/>
          <p:cNvSpPr>
            <a:spLocks/>
          </p:cNvSpPr>
          <p:nvPr/>
        </p:nvSpPr>
        <p:spPr bwMode="auto">
          <a:xfrm>
            <a:off x="7981950" y="2738438"/>
            <a:ext cx="304800" cy="1143000"/>
          </a:xfrm>
          <a:prstGeom prst="rightBrace">
            <a:avLst>
              <a:gd name="adj1" fmla="val 31250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265" name="Text Box 33"/>
          <p:cNvSpPr txBox="1">
            <a:spLocks noChangeArrowheads="1"/>
          </p:cNvSpPr>
          <p:nvPr/>
        </p:nvSpPr>
        <p:spPr bwMode="auto">
          <a:xfrm>
            <a:off x="6597650" y="3103563"/>
            <a:ext cx="850900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chemeClr val="bg1"/>
                </a:solidFill>
              </a:rPr>
              <a:t>MOV</a:t>
            </a:r>
          </a:p>
        </p:txBody>
      </p:sp>
      <p:graphicFrame>
        <p:nvGraphicFramePr>
          <p:cNvPr id="19458" name="Object 34"/>
          <p:cNvGraphicFramePr>
            <a:graphicFrameLocks noChangeAspect="1"/>
          </p:cNvGraphicFramePr>
          <p:nvPr/>
        </p:nvGraphicFramePr>
        <p:xfrm>
          <a:off x="7092950" y="188913"/>
          <a:ext cx="1576388" cy="1295400"/>
        </p:xfrm>
        <a:graphic>
          <a:graphicData uri="http://schemas.openxmlformats.org/presentationml/2006/ole">
            <p:oleObj spid="_x0000_s19458" name="剪辑" r:id="rId4" imgW="4602960" imgH="3652200" progId="">
              <p:embed/>
            </p:oleObj>
          </a:graphicData>
        </a:graphic>
      </p:graphicFrame>
      <p:sp>
        <p:nvSpPr>
          <p:cNvPr id="95267" name="Line 35"/>
          <p:cNvSpPr>
            <a:spLocks noChangeShapeType="1"/>
          </p:cNvSpPr>
          <p:nvPr/>
        </p:nvSpPr>
        <p:spPr bwMode="auto">
          <a:xfrm>
            <a:off x="4864100" y="4713288"/>
            <a:ext cx="13684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oval" w="med" len="med"/>
          </a:ln>
        </p:spPr>
        <p:txBody>
          <a:bodyPr lIns="92075" tIns="46038" rIns="92075" bIns="46038"/>
          <a:lstStyle/>
          <a:p>
            <a:endParaRPr lang="zh-CN" altLang="en-US"/>
          </a:p>
        </p:txBody>
      </p:sp>
      <p:sp>
        <p:nvSpPr>
          <p:cNvPr id="95268" name="Line 36"/>
          <p:cNvSpPr>
            <a:spLocks noChangeShapeType="1"/>
          </p:cNvSpPr>
          <p:nvPr/>
        </p:nvSpPr>
        <p:spPr bwMode="auto">
          <a:xfrm>
            <a:off x="5468938" y="5016500"/>
            <a:ext cx="79216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oval" w="med" len="med"/>
          </a:ln>
        </p:spPr>
        <p:txBody>
          <a:bodyPr lIns="92075" tIns="46038" rIns="92075" bIns="46038"/>
          <a:lstStyle/>
          <a:p>
            <a:endParaRPr lang="zh-CN" altLang="en-US"/>
          </a:p>
        </p:txBody>
      </p:sp>
      <p:sp>
        <p:nvSpPr>
          <p:cNvPr id="95269" name="Line 37"/>
          <p:cNvSpPr>
            <a:spLocks noChangeShapeType="1"/>
          </p:cNvSpPr>
          <p:nvPr/>
        </p:nvSpPr>
        <p:spPr bwMode="auto">
          <a:xfrm>
            <a:off x="5468938" y="5030788"/>
            <a:ext cx="0" cy="9001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lIns="92075" tIns="46038" rIns="92075" bIns="46038"/>
          <a:lstStyle/>
          <a:p>
            <a:endParaRPr lang="zh-CN" altLang="en-US"/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5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5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5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52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52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5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5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52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5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52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52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52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52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5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5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5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5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5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95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95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5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952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952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52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952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2" dur="500"/>
                                        <p:tgtEl>
                                          <p:spTgt spid="95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95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1" dur="500"/>
                                        <p:tgtEl>
                                          <p:spTgt spid="95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95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95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84" dur="500"/>
                                        <p:tgtEl>
                                          <p:spTgt spid="95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000"/>
                            </p:stCondLst>
                            <p:childTnLst>
                              <p:par>
                                <p:cTn id="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95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952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95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952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952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952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952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7" dur="500"/>
                                        <p:tgtEl>
                                          <p:spTgt spid="95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00"/>
                            </p:stCondLst>
                            <p:childTnLst>
                              <p:par>
                                <p:cTn id="10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1" dur="500"/>
                                        <p:tgtEl>
                                          <p:spTgt spid="95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13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5" dur="500"/>
                                        <p:tgtEl>
                                          <p:spTgt spid="95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17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9" dur="500"/>
                                        <p:tgtEl>
                                          <p:spTgt spid="95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2000"/>
                            </p:stCondLst>
                            <p:childTnLst>
                              <p:par>
                                <p:cTn id="1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3" dur="500"/>
                                        <p:tgtEl>
                                          <p:spTgt spid="95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2500"/>
                            </p:stCondLst>
                            <p:childTnLst>
                              <p:par>
                                <p:cTn id="12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7" dur="500"/>
                                        <p:tgtEl>
                                          <p:spTgt spid="95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3000"/>
                            </p:stCondLst>
                            <p:childTnLst>
                              <p:par>
                                <p:cTn id="1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95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3500"/>
                            </p:stCondLst>
                            <p:childTnLst>
                              <p:par>
                                <p:cTn id="133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952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952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6" grpId="0" animBg="1"/>
      <p:bldP spid="95237" grpId="0" animBg="1"/>
      <p:bldP spid="95238" grpId="0" animBg="1"/>
      <p:bldP spid="95239" grpId="0" animBg="1"/>
      <p:bldP spid="95240" grpId="0" animBg="1"/>
      <p:bldP spid="95241" grpId="0" animBg="1"/>
      <p:bldP spid="95242" grpId="0" animBg="1"/>
      <p:bldP spid="95243" grpId="0" animBg="1"/>
      <p:bldP spid="95244" grpId="0"/>
      <p:bldP spid="95245" grpId="0"/>
      <p:bldP spid="95246" grpId="0"/>
      <p:bldP spid="95247" grpId="0"/>
      <p:bldP spid="95248" grpId="0" animBg="1"/>
      <p:bldP spid="95250" grpId="0" animBg="1"/>
      <p:bldP spid="95251" grpId="0" animBg="1"/>
      <p:bldP spid="95254" grpId="0"/>
      <p:bldP spid="95255" grpId="0" animBg="1"/>
      <p:bldP spid="95256" grpId="0" animBg="1"/>
      <p:bldP spid="95257" grpId="0"/>
      <p:bldP spid="95258" grpId="0"/>
      <p:bldP spid="95259" grpId="0" animBg="1"/>
      <p:bldP spid="95260" grpId="0" animBg="1"/>
      <p:bldP spid="95261" grpId="0"/>
      <p:bldP spid="95262" grpId="0" animBg="1"/>
      <p:bldP spid="95263" grpId="0"/>
      <p:bldP spid="95264" grpId="0" animBg="1"/>
      <p:bldP spid="95265" grpId="0"/>
      <p:bldP spid="95267" grpId="0" animBg="1"/>
      <p:bldP spid="95268" grpId="0" animBg="1"/>
      <p:bldP spid="9526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376812-56AD-456C-87DB-98C9DCD26A9B}" type="slidenum">
              <a:rPr lang="zh-CN" altLang="en-US" smtClean="0"/>
              <a:pPr>
                <a:defRPr/>
              </a:pPr>
              <a:t>29</a:t>
            </a:fld>
            <a:endParaRPr lang="en-US" altLang="zh-CN" smtClean="0"/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寄存器间接寻址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978025"/>
            <a:ext cx="7696200" cy="4475163"/>
          </a:xfrm>
        </p:spPr>
        <p:txBody>
          <a:bodyPr/>
          <a:lstStyle/>
          <a:p>
            <a:pPr eaLnBrk="1" hangingPunct="1">
              <a:spcAft>
                <a:spcPct val="30000"/>
              </a:spcAft>
            </a:pPr>
            <a:r>
              <a:rPr lang="zh-CN" altLang="en-US" smtClean="0"/>
              <a:t>由寄存器间接给出操作数的偏移地址；</a:t>
            </a:r>
          </a:p>
          <a:p>
            <a:pPr eaLnBrk="1" hangingPunct="1"/>
            <a:r>
              <a:rPr lang="zh-CN" altLang="en-US" smtClean="0"/>
              <a:t>存放偏移地址的寄存器称为</a:t>
            </a:r>
            <a:r>
              <a:rPr lang="zh-CN" altLang="en-US" smtClean="0">
                <a:solidFill>
                  <a:srgbClr val="FF0000"/>
                </a:solidFill>
              </a:rPr>
              <a:t>间址寄存器</a:t>
            </a:r>
            <a:r>
              <a:rPr lang="zh-CN" altLang="en-US" smtClean="0"/>
              <a:t>，它们是：</a:t>
            </a:r>
            <a:r>
              <a:rPr lang="en-US" altLang="zh-CN" smtClean="0">
                <a:solidFill>
                  <a:srgbClr val="FF0000"/>
                </a:solidFill>
              </a:rPr>
              <a:t>BX，BP，SI，DI</a:t>
            </a:r>
          </a:p>
          <a:p>
            <a:pPr eaLnBrk="1" hangingPunct="1">
              <a:spcBef>
                <a:spcPct val="40000"/>
              </a:spcBef>
            </a:pPr>
            <a:r>
              <a:rPr lang="zh-CN" altLang="en-US" smtClean="0"/>
              <a:t>操作数的段地址（数据处于哪个段）取决于选择哪一个间址寄存器：</a:t>
            </a:r>
          </a:p>
          <a:p>
            <a:pPr eaLnBrk="1" hangingPunct="1">
              <a:spcBef>
                <a:spcPct val="40000"/>
              </a:spcBef>
              <a:buFont typeface="Wingdings" pitchFamily="2" charset="2"/>
              <a:buNone/>
            </a:pPr>
            <a:r>
              <a:rPr lang="zh-CN" altLang="en-US" smtClean="0"/>
              <a:t>          </a:t>
            </a:r>
            <a:r>
              <a:rPr lang="en-US" altLang="zh-CN" smtClean="0"/>
              <a:t>BX，SI，DI</a:t>
            </a:r>
            <a:endParaRPr lang="zh-CN" altLang="en-US" smtClean="0"/>
          </a:p>
          <a:p>
            <a:pPr eaLnBrk="1" hangingPunct="1">
              <a:spcBef>
                <a:spcPct val="40000"/>
              </a:spcBef>
              <a:buFont typeface="Wingdings" pitchFamily="2" charset="2"/>
              <a:buNone/>
            </a:pPr>
            <a:r>
              <a:rPr lang="en-US" altLang="zh-CN" smtClean="0"/>
              <a:t>          BP</a:t>
            </a:r>
          </a:p>
        </p:txBody>
      </p:sp>
      <p:sp>
        <p:nvSpPr>
          <p:cNvPr id="96261" name="Line 5"/>
          <p:cNvSpPr>
            <a:spLocks noChangeShapeType="1"/>
          </p:cNvSpPr>
          <p:nvPr/>
        </p:nvSpPr>
        <p:spPr bwMode="auto">
          <a:xfrm>
            <a:off x="4067175" y="5240338"/>
            <a:ext cx="60960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6262" name="Line 6"/>
          <p:cNvSpPr>
            <a:spLocks noChangeShapeType="1"/>
          </p:cNvSpPr>
          <p:nvPr/>
        </p:nvSpPr>
        <p:spPr bwMode="auto">
          <a:xfrm>
            <a:off x="3492500" y="5949950"/>
            <a:ext cx="121920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0482" name="Object 7"/>
          <p:cNvGraphicFramePr>
            <a:graphicFrameLocks noChangeAspect="1"/>
          </p:cNvGraphicFramePr>
          <p:nvPr/>
        </p:nvGraphicFramePr>
        <p:xfrm>
          <a:off x="7092950" y="188913"/>
          <a:ext cx="1576388" cy="1295400"/>
        </p:xfrm>
        <a:graphic>
          <a:graphicData uri="http://schemas.openxmlformats.org/presentationml/2006/ole">
            <p:oleObj spid="_x0000_s20482" name="剪辑" r:id="rId4" imgW="4602960" imgH="3652200" progId="">
              <p:embed/>
            </p:oleObj>
          </a:graphicData>
        </a:graphic>
      </p:graphicFrame>
      <p:sp>
        <p:nvSpPr>
          <p:cNvPr id="96264" name="Text Box 8"/>
          <p:cNvSpPr txBox="1">
            <a:spLocks noChangeArrowheads="1"/>
          </p:cNvSpPr>
          <p:nvPr/>
        </p:nvSpPr>
        <p:spPr bwMode="auto">
          <a:xfrm>
            <a:off x="4773613" y="4967288"/>
            <a:ext cx="3024187" cy="5191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chemeClr val="tx2"/>
                </a:solidFill>
              </a:rPr>
              <a:t>默认在数据段</a:t>
            </a:r>
          </a:p>
        </p:txBody>
      </p:sp>
      <p:sp>
        <p:nvSpPr>
          <p:cNvPr id="96265" name="Text Box 9"/>
          <p:cNvSpPr txBox="1">
            <a:spLocks noChangeArrowheads="1"/>
          </p:cNvSpPr>
          <p:nvPr/>
        </p:nvSpPr>
        <p:spPr bwMode="auto">
          <a:xfrm>
            <a:off x="4760913" y="5692775"/>
            <a:ext cx="3168650" cy="5191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chemeClr val="tx2"/>
                </a:solidFill>
              </a:rPr>
              <a:t>默认在堆栈段</a:t>
            </a: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7235825" y="5300663"/>
            <a:ext cx="190817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chemeClr val="tx2"/>
                </a:solidFill>
              </a:rPr>
              <a:t>允许重设</a:t>
            </a: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6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6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6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6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6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6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96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96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96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61" grpId="0" animBg="1"/>
      <p:bldP spid="96262" grpId="0" animBg="1"/>
      <p:bldP spid="96264" grpId="0"/>
      <p:bldP spid="96265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1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6352F0-F541-4B3D-8D2E-1E1F300E6B82}" type="slidenum">
              <a:rPr lang="zh-CN" altLang="en-US" smtClean="0"/>
              <a:pPr>
                <a:defRPr/>
              </a:pPr>
              <a:t>3</a:t>
            </a:fld>
            <a:endParaRPr lang="en-US" altLang="zh-CN" smtClean="0"/>
          </a:p>
        </p:txBody>
      </p:sp>
      <p:sp>
        <p:nvSpPr>
          <p:cNvPr id="119811" name="Rectangle 4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6389688" cy="1462088"/>
          </a:xfrm>
        </p:spPr>
        <p:txBody>
          <a:bodyPr/>
          <a:lstStyle/>
          <a:p>
            <a:pPr algn="ctr" eaLnBrk="1" hangingPunct="1"/>
            <a:r>
              <a:rPr lang="zh-CN" altLang="en-US" b="1" smtClean="0">
                <a:latin typeface="隶书" pitchFamily="49" charset="-122"/>
              </a:rPr>
              <a:t>§3.1</a:t>
            </a:r>
            <a:r>
              <a:rPr lang="zh-CN" altLang="en-US" sz="4800" smtClean="0">
                <a:latin typeface="隶书" pitchFamily="49" charset="-122"/>
              </a:rPr>
              <a:t> </a:t>
            </a:r>
            <a:r>
              <a:rPr lang="zh-CN" altLang="en-US" sz="5400" smtClean="0">
                <a:latin typeface="华文行楷" pitchFamily="2" charset="-122"/>
                <a:ea typeface="华文行楷" pitchFamily="2" charset="-122"/>
              </a:rPr>
              <a:t>概述</a:t>
            </a: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2FFC44-217E-4A07-B990-B8D8F9A3B7B4}" type="slidenum">
              <a:rPr lang="zh-CN" altLang="en-US" smtClean="0"/>
              <a:pPr>
                <a:defRPr/>
              </a:pPr>
              <a:t>30</a:t>
            </a:fld>
            <a:endParaRPr lang="en-US" altLang="zh-CN" smtClean="0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寄存器间接寻址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3048000"/>
            <a:ext cx="1828800" cy="11430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smtClean="0"/>
              <a:t>  寄存器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mtClean="0"/>
              <a:t>间接寻址</a:t>
            </a:r>
          </a:p>
        </p:txBody>
      </p:sp>
      <p:sp>
        <p:nvSpPr>
          <p:cNvPr id="97284" name="Text Box 4"/>
          <p:cNvSpPr txBox="1">
            <a:spLocks noChangeArrowheads="1"/>
          </p:cNvSpPr>
          <p:nvPr/>
        </p:nvSpPr>
        <p:spPr bwMode="auto">
          <a:xfrm>
            <a:off x="2516188" y="2362200"/>
            <a:ext cx="5867400" cy="3084513"/>
          </a:xfrm>
          <a:prstGeom prst="rect">
            <a:avLst/>
          </a:prstGeom>
          <a:noFill/>
          <a:ln w="25400" cap="sq">
            <a:noFill/>
            <a:miter lim="800000"/>
            <a:headEnd type="none" w="sm" len="sm"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基址寻址（间址</a:t>
            </a:r>
            <a:r>
              <a:rPr lang="zh-CN" altLang="en-US" sz="2800" b="1">
                <a:latin typeface="Arial" charset="0"/>
              </a:rPr>
              <a:t>寄存器为基址寄存</a:t>
            </a:r>
          </a:p>
          <a:p>
            <a:pPr>
              <a:spcBef>
                <a:spcPct val="50000"/>
              </a:spcBef>
            </a:pPr>
            <a:r>
              <a:rPr lang="zh-CN" altLang="en-US" sz="2800" b="1">
                <a:latin typeface="Arial" charset="0"/>
              </a:rPr>
              <a:t>                  器</a:t>
            </a:r>
            <a:r>
              <a:rPr lang="en-US" altLang="zh-CN" sz="2800" b="1">
                <a:latin typeface="Arial" charset="0"/>
              </a:rPr>
              <a:t>BX，BP）</a:t>
            </a:r>
            <a:endParaRPr lang="en-US" altLang="zh-CN" sz="2800" b="1"/>
          </a:p>
          <a:p>
            <a:pPr>
              <a:spcBef>
                <a:spcPct val="50000"/>
              </a:spcBef>
            </a:pPr>
            <a:endParaRPr lang="zh-CN" altLang="en-US" sz="2800" b="1"/>
          </a:p>
          <a:p>
            <a:pPr>
              <a:spcBef>
                <a:spcPct val="50000"/>
              </a:spcBef>
            </a:pPr>
            <a:r>
              <a:rPr lang="zh-CN" altLang="en-US" sz="2800" b="1"/>
              <a:t>变址寻址（间址</a:t>
            </a:r>
            <a:r>
              <a:rPr lang="zh-CN" altLang="en-US" sz="2800" b="1">
                <a:latin typeface="Arial" charset="0"/>
              </a:rPr>
              <a:t>寄存器为变址寄存</a:t>
            </a:r>
          </a:p>
          <a:p>
            <a:pPr>
              <a:spcBef>
                <a:spcPct val="50000"/>
              </a:spcBef>
            </a:pPr>
            <a:r>
              <a:rPr lang="zh-CN" altLang="en-US" sz="2800" b="1">
                <a:latin typeface="Arial" charset="0"/>
              </a:rPr>
              <a:t>                  器</a:t>
            </a:r>
            <a:r>
              <a:rPr lang="en-US" altLang="zh-CN" sz="2800" b="1">
                <a:latin typeface="Arial" charset="0"/>
              </a:rPr>
              <a:t>SI，DI）</a:t>
            </a:r>
            <a:endParaRPr lang="zh-CN" altLang="en-US" sz="2800" b="1">
              <a:latin typeface="Arial" charset="0"/>
            </a:endParaRPr>
          </a:p>
        </p:txBody>
      </p:sp>
      <p:sp>
        <p:nvSpPr>
          <p:cNvPr id="97285" name="AutoShape 5"/>
          <p:cNvSpPr>
            <a:spLocks/>
          </p:cNvSpPr>
          <p:nvPr/>
        </p:nvSpPr>
        <p:spPr bwMode="auto">
          <a:xfrm>
            <a:off x="2211388" y="2667000"/>
            <a:ext cx="279400" cy="1981200"/>
          </a:xfrm>
          <a:prstGeom prst="leftBrace">
            <a:avLst>
              <a:gd name="adj1" fmla="val 59091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1506" name="Object 6"/>
          <p:cNvGraphicFramePr>
            <a:graphicFrameLocks noChangeAspect="1"/>
          </p:cNvGraphicFramePr>
          <p:nvPr/>
        </p:nvGraphicFramePr>
        <p:xfrm>
          <a:off x="7092950" y="188913"/>
          <a:ext cx="1576388" cy="1295400"/>
        </p:xfrm>
        <a:graphic>
          <a:graphicData uri="http://schemas.openxmlformats.org/presentationml/2006/ole">
            <p:oleObj spid="_x0000_s21506" name="剪辑" r:id="rId4" imgW="4602960" imgH="3652200" progId="">
              <p:embed/>
            </p:oleObj>
          </a:graphicData>
        </a:graphic>
      </p:graphicFrame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7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7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7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7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97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72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72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72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972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3" grpId="0" build="p"/>
      <p:bldP spid="9728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寄存器间接寻址方式</a:t>
            </a:r>
          </a:p>
        </p:txBody>
      </p:sp>
      <p:sp>
        <p:nvSpPr>
          <p:cNvPr id="409604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7956550" y="3933825"/>
            <a:ext cx="852488" cy="347663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CCC00"/>
              </a:gs>
              <a:gs pos="100000">
                <a:srgbClr val="CCCC00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70000"/>
              </a:lnSpc>
              <a:defRPr/>
            </a:pPr>
            <a:r>
              <a:rPr lang="zh-CN" altLang="en-US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演示</a:t>
            </a:r>
          </a:p>
        </p:txBody>
      </p:sp>
      <p:sp>
        <p:nvSpPr>
          <p:cNvPr id="409605" name="AutoShape 5" descr="花束"/>
          <p:cNvSpPr>
            <a:spLocks noChangeArrowheads="1"/>
          </p:cNvSpPr>
          <p:nvPr/>
        </p:nvSpPr>
        <p:spPr bwMode="auto">
          <a:xfrm>
            <a:off x="684213" y="2781300"/>
            <a:ext cx="8069262" cy="506413"/>
          </a:xfrm>
          <a:prstGeom prst="flowChartAlternateProcess">
            <a:avLst/>
          </a:prstGeom>
          <a:blipFill dpi="0" rotWithShape="1">
            <a:blip r:embed="rId3" cstate="print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just" eaLnBrk="1" hangingPunct="1">
              <a:tabLst>
                <a:tab pos="4121150" algn="l"/>
              </a:tabLst>
            </a:pPr>
            <a:r>
              <a:rPr kumimoji="0" lang="en-US" altLang="zh-CN" sz="3200" b="1">
                <a:solidFill>
                  <a:srgbClr val="3333CC"/>
                </a:solidFill>
                <a:latin typeface="Arial" charset="0"/>
                <a:ea typeface="幼圆" pitchFamily="49" charset="-122"/>
              </a:rPr>
              <a:t>MOV AX, [BX]	</a:t>
            </a:r>
            <a:r>
              <a:rPr kumimoji="0" lang="zh-CN" altLang="en-US" sz="3200" b="1">
                <a:solidFill>
                  <a:srgbClr val="3333CC"/>
                </a:solidFill>
                <a:latin typeface="Arial" charset="0"/>
                <a:ea typeface="幼圆" pitchFamily="49" charset="-122"/>
              </a:rPr>
              <a:t>；</a:t>
            </a:r>
            <a:r>
              <a:rPr kumimoji="0" lang="en-US" altLang="zh-CN" sz="3200" b="1">
                <a:solidFill>
                  <a:srgbClr val="3333CC"/>
                </a:solidFill>
                <a:latin typeface="Arial" charset="0"/>
                <a:ea typeface="幼圆" pitchFamily="49" charset="-122"/>
              </a:rPr>
              <a:t>AX←DS:[BX]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096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96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096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096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04" grpId="0" animBg="1" autoUpdateAnimBg="0"/>
      <p:bldP spid="409605" grpId="0" animBg="1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468D1E-CF71-4E0C-A90C-DEDB584F113A}" type="slidenum">
              <a:rPr lang="zh-CN" altLang="en-US" smtClean="0"/>
              <a:pPr>
                <a:defRPr/>
              </a:pPr>
              <a:t>32</a:t>
            </a:fld>
            <a:endParaRPr lang="en-US" altLang="zh-CN" smtClean="0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五、寄存器相对寻址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2049463"/>
            <a:ext cx="7848600" cy="4116387"/>
          </a:xfrm>
        </p:spPr>
        <p:txBody>
          <a:bodyPr/>
          <a:lstStyle/>
          <a:p>
            <a:pPr eaLnBrk="1" hangingPunct="1">
              <a:lnSpc>
                <a:spcPct val="115000"/>
              </a:lnSpc>
            </a:pPr>
            <a:r>
              <a:rPr lang="zh-CN" altLang="en-US" smtClean="0"/>
              <a:t>操作数的偏移地址为寄存器的内容加上一个位移量</a:t>
            </a:r>
          </a:p>
          <a:p>
            <a:pPr eaLnBrk="1" hangingPunct="1">
              <a:lnSpc>
                <a:spcPct val="115000"/>
              </a:lnSpc>
              <a:spcBef>
                <a:spcPct val="50000"/>
              </a:spcBef>
            </a:pPr>
            <a:r>
              <a:rPr lang="zh-CN" altLang="en-US" smtClean="0"/>
              <a:t>例：</a:t>
            </a:r>
          </a:p>
          <a:p>
            <a:pPr lvl="1" eaLnBrk="1" hangingPunct="1">
              <a:lnSpc>
                <a:spcPct val="115000"/>
              </a:lnSpc>
              <a:spcAft>
                <a:spcPct val="10000"/>
              </a:spcAft>
            </a:pPr>
            <a:r>
              <a:rPr lang="en-US" altLang="zh-CN" smtClean="0"/>
              <a:t>MOV  AX，[BX+DATA]</a:t>
            </a:r>
          </a:p>
          <a:p>
            <a:pPr lvl="1" eaLnBrk="1" hangingPunct="1">
              <a:lnSpc>
                <a:spcPct val="115000"/>
              </a:lnSpc>
              <a:spcAft>
                <a:spcPct val="10000"/>
              </a:spcAft>
              <a:buFont typeface="Wingdings" pitchFamily="2" charset="2"/>
              <a:buNone/>
            </a:pPr>
            <a:r>
              <a:rPr lang="zh-CN" altLang="en-US" smtClean="0"/>
              <a:t>   设：</a:t>
            </a:r>
            <a:r>
              <a:rPr lang="en-US" altLang="zh-CN" smtClean="0"/>
              <a:t>DS=2000H，BX=0220H，DATA=05H  </a:t>
            </a:r>
          </a:p>
          <a:p>
            <a:pPr lvl="1" eaLnBrk="1" hangingPunct="1">
              <a:lnSpc>
                <a:spcPct val="115000"/>
              </a:lnSpc>
              <a:spcAft>
                <a:spcPct val="10000"/>
              </a:spcAft>
            </a:pPr>
            <a:r>
              <a:rPr lang="zh-CN" altLang="en-US" smtClean="0"/>
              <a:t>则：</a:t>
            </a:r>
            <a:r>
              <a:rPr lang="en-US" altLang="zh-CN" smtClean="0"/>
              <a:t>AX=[20225H]</a:t>
            </a:r>
          </a:p>
        </p:txBody>
      </p:sp>
      <p:graphicFrame>
        <p:nvGraphicFramePr>
          <p:cNvPr id="22530" name="Object 4"/>
          <p:cNvGraphicFramePr>
            <a:graphicFrameLocks noChangeAspect="1"/>
          </p:cNvGraphicFramePr>
          <p:nvPr/>
        </p:nvGraphicFramePr>
        <p:xfrm>
          <a:off x="7092950" y="188913"/>
          <a:ext cx="1576388" cy="1295400"/>
        </p:xfrm>
        <a:graphic>
          <a:graphicData uri="http://schemas.openxmlformats.org/presentationml/2006/ole">
            <p:oleObj spid="_x0000_s22530" name="剪辑" r:id="rId4" imgW="4602960" imgH="3652200" progId="">
              <p:embed/>
            </p:oleObj>
          </a:graphicData>
        </a:graphic>
      </p:graphicFrame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8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8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8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8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寄存器相对寻址方式</a:t>
            </a:r>
          </a:p>
        </p:txBody>
      </p:sp>
      <p:sp>
        <p:nvSpPr>
          <p:cNvPr id="410628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7956550" y="3284538"/>
            <a:ext cx="852488" cy="347662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CCC00"/>
              </a:gs>
              <a:gs pos="100000">
                <a:srgbClr val="CCCC00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70000"/>
              </a:lnSpc>
              <a:defRPr/>
            </a:pPr>
            <a:r>
              <a:rPr lang="zh-CN" altLang="en-US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演示</a:t>
            </a:r>
          </a:p>
        </p:txBody>
      </p:sp>
      <p:sp>
        <p:nvSpPr>
          <p:cNvPr id="410629" name="AutoShape 5" descr="花束"/>
          <p:cNvSpPr>
            <a:spLocks noChangeArrowheads="1"/>
          </p:cNvSpPr>
          <p:nvPr/>
        </p:nvSpPr>
        <p:spPr bwMode="auto">
          <a:xfrm>
            <a:off x="611188" y="2708275"/>
            <a:ext cx="8069262" cy="506413"/>
          </a:xfrm>
          <a:prstGeom prst="flowChartAlternateProcess">
            <a:avLst/>
          </a:prstGeom>
          <a:blipFill dpi="0" rotWithShape="1">
            <a:blip r:embed="rId3" cstate="print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just" eaLnBrk="1" hangingPunct="1">
              <a:tabLst>
                <a:tab pos="4121150" algn="l"/>
              </a:tabLst>
            </a:pPr>
            <a:r>
              <a:rPr kumimoji="0" lang="en-US" altLang="zh-CN" sz="3200" b="1">
                <a:solidFill>
                  <a:srgbClr val="3333CC"/>
                </a:solidFill>
                <a:latin typeface="Arial" charset="0"/>
                <a:ea typeface="幼圆" pitchFamily="49" charset="-122"/>
              </a:rPr>
              <a:t>MOV AX, [SI+06H]	</a:t>
            </a:r>
            <a:r>
              <a:rPr kumimoji="0" lang="zh-CN" altLang="en-US" sz="3200" b="1">
                <a:solidFill>
                  <a:srgbClr val="3333CC"/>
                </a:solidFill>
                <a:latin typeface="Arial" charset="0"/>
                <a:ea typeface="幼圆" pitchFamily="49" charset="-122"/>
              </a:rPr>
              <a:t>；</a:t>
            </a:r>
            <a:r>
              <a:rPr kumimoji="0" lang="en-US" altLang="zh-CN" sz="3200" b="1">
                <a:solidFill>
                  <a:srgbClr val="3333CC"/>
                </a:solidFill>
                <a:latin typeface="Arial" charset="0"/>
                <a:ea typeface="幼圆" pitchFamily="49" charset="-122"/>
              </a:rPr>
              <a:t>AX←DS:[SI+06H]</a:t>
            </a:r>
          </a:p>
        </p:txBody>
      </p:sp>
      <p:sp>
        <p:nvSpPr>
          <p:cNvPr id="410630" name="AutoShape 6" descr="花束"/>
          <p:cNvSpPr>
            <a:spLocks noChangeArrowheads="1"/>
          </p:cNvSpPr>
          <p:nvPr/>
        </p:nvSpPr>
        <p:spPr bwMode="auto">
          <a:xfrm>
            <a:off x="468313" y="3860800"/>
            <a:ext cx="8069262" cy="506413"/>
          </a:xfrm>
          <a:prstGeom prst="flowChartAlternateProcess">
            <a:avLst/>
          </a:prstGeom>
          <a:blipFill dpi="0" rotWithShape="1">
            <a:blip r:embed="rId3" cstate="print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just" eaLnBrk="1" hangingPunct="1">
              <a:tabLst>
                <a:tab pos="4121150" algn="l"/>
              </a:tabLst>
            </a:pPr>
            <a:r>
              <a:rPr kumimoji="0" lang="en-US" altLang="zh-CN" sz="3200" b="1">
                <a:solidFill>
                  <a:srgbClr val="3333CC"/>
                </a:solidFill>
                <a:latin typeface="Arial" charset="0"/>
                <a:ea typeface="幼圆" pitchFamily="49" charset="-122"/>
              </a:rPr>
              <a:t>MOV AX, 06H[SI]	</a:t>
            </a:r>
            <a:r>
              <a:rPr kumimoji="0" lang="zh-CN" altLang="en-US" sz="3200" b="1">
                <a:solidFill>
                  <a:srgbClr val="3333CC"/>
                </a:solidFill>
                <a:latin typeface="Arial" charset="0"/>
                <a:ea typeface="幼圆" pitchFamily="49" charset="-122"/>
              </a:rPr>
              <a:t>；</a:t>
            </a:r>
            <a:r>
              <a:rPr kumimoji="0" lang="en-US" altLang="zh-CN" sz="3200" b="1">
                <a:solidFill>
                  <a:srgbClr val="3333CC"/>
                </a:solidFill>
                <a:latin typeface="Arial" charset="0"/>
                <a:ea typeface="幼圆" pitchFamily="49" charset="-122"/>
              </a:rPr>
              <a:t>AX←DS:[SI+06H]</a:t>
            </a:r>
          </a:p>
        </p:txBody>
      </p:sp>
      <p:sp>
        <p:nvSpPr>
          <p:cNvPr id="410631" name="Line 7"/>
          <p:cNvSpPr>
            <a:spLocks noChangeShapeType="1"/>
          </p:cNvSpPr>
          <p:nvPr/>
        </p:nvSpPr>
        <p:spPr bwMode="auto">
          <a:xfrm>
            <a:off x="2987675" y="3213100"/>
            <a:ext cx="0" cy="676275"/>
          </a:xfrm>
          <a:prstGeom prst="line">
            <a:avLst/>
          </a:prstGeom>
          <a:noFill/>
          <a:ln w="76200" cmpd="tri">
            <a:solidFill>
              <a:schemeClr val="hlink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106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106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106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106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106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106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106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106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106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106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628" grpId="0" animBg="1" autoUpdateAnimBg="0"/>
      <p:bldP spid="410629" grpId="0" animBg="1" autoUpdateAnimBg="0"/>
      <p:bldP spid="410630" grpId="0" animBg="1" autoUpdateAnimBg="0"/>
      <p:bldP spid="410631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81A5A0-9DB2-4BD1-B47E-9403D68CF250}" type="slidenum">
              <a:rPr lang="zh-CN" altLang="en-US" smtClean="0"/>
              <a:pPr>
                <a:defRPr/>
              </a:pPr>
              <a:t>34</a:t>
            </a:fld>
            <a:endParaRPr lang="en-US" altLang="zh-CN" smtClean="0"/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六、基址、变址寻址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2988" y="2017713"/>
            <a:ext cx="7772400" cy="4506912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smtClean="0"/>
              <a:t>操作数的偏移地址为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smtClean="0"/>
              <a:t>一个基址寄存器的内容 </a:t>
            </a:r>
            <a:r>
              <a:rPr lang="en-US" altLang="zh-CN" smtClean="0"/>
              <a:t>+ </a:t>
            </a:r>
            <a:r>
              <a:rPr lang="zh-CN" altLang="en-US" smtClean="0"/>
              <a:t>一个变址寄存器的内容；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mtClean="0"/>
              <a:t>操作数的段地址由选择的基址寄存器决定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smtClean="0"/>
              <a:t>基址寄存器为</a:t>
            </a:r>
            <a:r>
              <a:rPr lang="en-US" altLang="zh-CN" smtClean="0"/>
              <a:t>BX</a:t>
            </a:r>
            <a:r>
              <a:rPr lang="zh-CN" altLang="en-US" smtClean="0"/>
              <a:t>，默认在数据段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smtClean="0"/>
              <a:t>基址寄存器为</a:t>
            </a:r>
            <a:r>
              <a:rPr lang="en-US" altLang="zh-CN" smtClean="0"/>
              <a:t>BP</a:t>
            </a:r>
            <a:r>
              <a:rPr lang="zh-CN" altLang="en-US" smtClean="0"/>
              <a:t>，默认在堆栈段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mtClean="0"/>
              <a:t>基址变址寻址方式与相对寻址方式一样，主要用于一维数组操作。（书上</a:t>
            </a:r>
            <a:r>
              <a:rPr lang="en-US" altLang="zh-CN" smtClean="0"/>
              <a:t>99</a:t>
            </a:r>
            <a:r>
              <a:rPr lang="zh-CN" altLang="en-US" smtClean="0"/>
              <a:t>页下）</a:t>
            </a:r>
          </a:p>
        </p:txBody>
      </p:sp>
      <p:graphicFrame>
        <p:nvGraphicFramePr>
          <p:cNvPr id="23554" name="Object 4"/>
          <p:cNvGraphicFramePr>
            <a:graphicFrameLocks noChangeAspect="1"/>
          </p:cNvGraphicFramePr>
          <p:nvPr/>
        </p:nvGraphicFramePr>
        <p:xfrm>
          <a:off x="7092950" y="188913"/>
          <a:ext cx="1576388" cy="1295400"/>
        </p:xfrm>
        <a:graphic>
          <a:graphicData uri="http://schemas.openxmlformats.org/presentationml/2006/ole">
            <p:oleObj spid="_x0000_s23554" name="剪辑" r:id="rId4" imgW="4602960" imgH="3652200" progId="">
              <p:embed/>
            </p:oleObj>
          </a:graphicData>
        </a:graphic>
      </p:graphicFrame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9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9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9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9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9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99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1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710EC9-CDFC-404A-B65A-7393741B64AE}" type="slidenum">
              <a:rPr lang="zh-CN" altLang="en-US" smtClean="0"/>
              <a:pPr>
                <a:defRPr/>
              </a:pPr>
              <a:t>35</a:t>
            </a:fld>
            <a:endParaRPr lang="en-US" altLang="zh-CN" smtClean="0"/>
          </a:p>
        </p:txBody>
      </p:sp>
      <p:sp>
        <p:nvSpPr>
          <p:cNvPr id="131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例：</a:t>
            </a:r>
          </a:p>
        </p:txBody>
      </p:sp>
      <p:sp>
        <p:nvSpPr>
          <p:cNvPr id="320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2274887"/>
          </a:xfrm>
        </p:spPr>
        <p:txBody>
          <a:bodyPr/>
          <a:lstStyle/>
          <a:p>
            <a:pPr eaLnBrk="1" hangingPunct="1"/>
            <a:r>
              <a:rPr lang="zh-CN" altLang="en-US" smtClean="0"/>
              <a:t>执行下列指令：</a:t>
            </a:r>
          </a:p>
          <a:p>
            <a:pPr lvl="1" eaLnBrk="1" hangingPunct="1"/>
            <a:r>
              <a:rPr lang="en-US" altLang="zh-CN" smtClean="0"/>
              <a:t>MOV SI</a:t>
            </a:r>
            <a:r>
              <a:rPr lang="zh-CN" altLang="en-US" smtClean="0"/>
              <a:t>，</a:t>
            </a:r>
            <a:r>
              <a:rPr lang="en-US" altLang="zh-CN" smtClean="0"/>
              <a:t>1100H</a:t>
            </a:r>
          </a:p>
          <a:p>
            <a:pPr lvl="1" eaLnBrk="1" hangingPunct="1"/>
            <a:r>
              <a:rPr lang="en-US" altLang="zh-CN" smtClean="0"/>
              <a:t>MOV BX</a:t>
            </a:r>
            <a:r>
              <a:rPr lang="zh-CN" altLang="en-US" smtClean="0"/>
              <a:t>，</a:t>
            </a:r>
            <a:r>
              <a:rPr lang="en-US" altLang="zh-CN" smtClean="0"/>
              <a:t>SI</a:t>
            </a:r>
          </a:p>
          <a:p>
            <a:pPr lvl="1" eaLnBrk="1" hangingPunct="1"/>
            <a:r>
              <a:rPr lang="en-US" altLang="zh-CN" smtClean="0"/>
              <a:t>MOV AX，[SI+BX]</a:t>
            </a:r>
            <a:endParaRPr lang="zh-CN" altLang="en-US" smtClean="0"/>
          </a:p>
        </p:txBody>
      </p:sp>
      <p:sp>
        <p:nvSpPr>
          <p:cNvPr id="320517" name="Rectangle 5"/>
          <p:cNvSpPr>
            <a:spLocks noChangeArrowheads="1"/>
          </p:cNvSpPr>
          <p:nvPr/>
        </p:nvSpPr>
        <p:spPr bwMode="auto">
          <a:xfrm>
            <a:off x="6343650" y="3883025"/>
            <a:ext cx="1712913" cy="381000"/>
          </a:xfrm>
          <a:prstGeom prst="rect">
            <a:avLst/>
          </a:prstGeom>
          <a:solidFill>
            <a:srgbClr val="339966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0518" name="Rectangle 6"/>
          <p:cNvSpPr>
            <a:spLocks noChangeArrowheads="1"/>
          </p:cNvSpPr>
          <p:nvPr/>
        </p:nvSpPr>
        <p:spPr bwMode="auto">
          <a:xfrm>
            <a:off x="6343650" y="4873625"/>
            <a:ext cx="1712913" cy="381000"/>
          </a:xfrm>
          <a:prstGeom prst="rect">
            <a:avLst/>
          </a:prstGeom>
          <a:solidFill>
            <a:srgbClr val="339966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0519" name="Rectangle 7"/>
          <p:cNvSpPr>
            <a:spLocks noChangeArrowheads="1"/>
          </p:cNvSpPr>
          <p:nvPr/>
        </p:nvSpPr>
        <p:spPr bwMode="auto">
          <a:xfrm>
            <a:off x="6343650" y="5254625"/>
            <a:ext cx="1712913" cy="381000"/>
          </a:xfrm>
          <a:prstGeom prst="rect">
            <a:avLst/>
          </a:prstGeom>
          <a:solidFill>
            <a:srgbClr val="339966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0520" name="Line 8"/>
          <p:cNvSpPr>
            <a:spLocks noChangeShapeType="1"/>
          </p:cNvSpPr>
          <p:nvPr/>
        </p:nvSpPr>
        <p:spPr bwMode="auto">
          <a:xfrm flipH="1">
            <a:off x="6343650" y="3443288"/>
            <a:ext cx="0" cy="3059112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0521" name="Line 9"/>
          <p:cNvSpPr>
            <a:spLocks noChangeShapeType="1"/>
          </p:cNvSpPr>
          <p:nvPr/>
        </p:nvSpPr>
        <p:spPr bwMode="auto">
          <a:xfrm>
            <a:off x="8056563" y="3429000"/>
            <a:ext cx="0" cy="3024188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0522" name="Freeform 10"/>
          <p:cNvSpPr>
            <a:spLocks/>
          </p:cNvSpPr>
          <p:nvPr/>
        </p:nvSpPr>
        <p:spPr bwMode="auto">
          <a:xfrm>
            <a:off x="6354763" y="3340100"/>
            <a:ext cx="1685925" cy="377825"/>
          </a:xfrm>
          <a:custGeom>
            <a:avLst/>
            <a:gdLst>
              <a:gd name="T0" fmla="*/ 0 w 1062"/>
              <a:gd name="T1" fmla="*/ 2147483647 h 238"/>
              <a:gd name="T2" fmla="*/ 2147483647 w 1062"/>
              <a:gd name="T3" fmla="*/ 2147483647 h 238"/>
              <a:gd name="T4" fmla="*/ 2147483647 w 1062"/>
              <a:gd name="T5" fmla="*/ 0 h 238"/>
              <a:gd name="T6" fmla="*/ 2147483647 w 1062"/>
              <a:gd name="T7" fmla="*/ 2147483647 h 238"/>
              <a:gd name="T8" fmla="*/ 2147483647 w 1062"/>
              <a:gd name="T9" fmla="*/ 2147483647 h 238"/>
              <a:gd name="T10" fmla="*/ 2147483647 w 1062"/>
              <a:gd name="T11" fmla="*/ 2147483647 h 238"/>
              <a:gd name="T12" fmla="*/ 2147483647 w 1062"/>
              <a:gd name="T13" fmla="*/ 2147483647 h 238"/>
              <a:gd name="T14" fmla="*/ 2147483647 w 1062"/>
              <a:gd name="T15" fmla="*/ 2147483647 h 238"/>
              <a:gd name="T16" fmla="*/ 2147483647 w 1062"/>
              <a:gd name="T17" fmla="*/ 2147483647 h 23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062"/>
              <a:gd name="T28" fmla="*/ 0 h 238"/>
              <a:gd name="T29" fmla="*/ 1062 w 1062"/>
              <a:gd name="T30" fmla="*/ 238 h 238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062" h="238">
                <a:moveTo>
                  <a:pt x="0" y="74"/>
                </a:moveTo>
                <a:cubicBezTo>
                  <a:pt x="11" y="63"/>
                  <a:pt x="54" y="24"/>
                  <a:pt x="65" y="18"/>
                </a:cubicBezTo>
                <a:cubicBezTo>
                  <a:pt x="82" y="9"/>
                  <a:pt x="120" y="0"/>
                  <a:pt x="120" y="0"/>
                </a:cubicBezTo>
                <a:cubicBezTo>
                  <a:pt x="178" y="14"/>
                  <a:pt x="236" y="21"/>
                  <a:pt x="296" y="28"/>
                </a:cubicBezTo>
                <a:cubicBezTo>
                  <a:pt x="389" y="64"/>
                  <a:pt x="459" y="133"/>
                  <a:pt x="545" y="175"/>
                </a:cubicBezTo>
                <a:cubicBezTo>
                  <a:pt x="572" y="202"/>
                  <a:pt x="606" y="209"/>
                  <a:pt x="637" y="231"/>
                </a:cubicBezTo>
                <a:cubicBezTo>
                  <a:pt x="726" y="228"/>
                  <a:pt x="817" y="238"/>
                  <a:pt x="905" y="222"/>
                </a:cubicBezTo>
                <a:cubicBezTo>
                  <a:pt x="927" y="218"/>
                  <a:pt x="935" y="190"/>
                  <a:pt x="951" y="175"/>
                </a:cubicBezTo>
                <a:cubicBezTo>
                  <a:pt x="989" y="139"/>
                  <a:pt x="1025" y="102"/>
                  <a:pt x="1062" y="65"/>
                </a:cubicBezTo>
              </a:path>
            </a:pathLst>
          </a:cu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0523" name="Freeform 11"/>
          <p:cNvSpPr>
            <a:spLocks/>
          </p:cNvSpPr>
          <p:nvPr/>
        </p:nvSpPr>
        <p:spPr bwMode="auto">
          <a:xfrm>
            <a:off x="6323013" y="6153150"/>
            <a:ext cx="1731962" cy="444500"/>
          </a:xfrm>
          <a:custGeom>
            <a:avLst/>
            <a:gdLst>
              <a:gd name="T0" fmla="*/ 2147483647 w 1091"/>
              <a:gd name="T1" fmla="*/ 2147483647 h 280"/>
              <a:gd name="T2" fmla="*/ 2147483647 w 1091"/>
              <a:gd name="T3" fmla="*/ 2147483647 h 280"/>
              <a:gd name="T4" fmla="*/ 2147483647 w 1091"/>
              <a:gd name="T5" fmla="*/ 2147483647 h 280"/>
              <a:gd name="T6" fmla="*/ 2147483647 w 1091"/>
              <a:gd name="T7" fmla="*/ 2147483647 h 280"/>
              <a:gd name="T8" fmla="*/ 2147483647 w 1091"/>
              <a:gd name="T9" fmla="*/ 0 h 280"/>
              <a:gd name="T10" fmla="*/ 2147483647 w 1091"/>
              <a:gd name="T11" fmla="*/ 2147483647 h 280"/>
              <a:gd name="T12" fmla="*/ 2147483647 w 1091"/>
              <a:gd name="T13" fmla="*/ 2147483647 h 280"/>
              <a:gd name="T14" fmla="*/ 2147483647 w 1091"/>
              <a:gd name="T15" fmla="*/ 2147483647 h 280"/>
              <a:gd name="T16" fmla="*/ 2147483647 w 1091"/>
              <a:gd name="T17" fmla="*/ 2147483647 h 280"/>
              <a:gd name="T18" fmla="*/ 2147483647 w 1091"/>
              <a:gd name="T19" fmla="*/ 2147483647 h 280"/>
              <a:gd name="T20" fmla="*/ 2147483647 w 1091"/>
              <a:gd name="T21" fmla="*/ 2147483647 h 280"/>
              <a:gd name="T22" fmla="*/ 2147483647 w 1091"/>
              <a:gd name="T23" fmla="*/ 2147483647 h 280"/>
              <a:gd name="T24" fmla="*/ 2147483647 w 1091"/>
              <a:gd name="T25" fmla="*/ 2147483647 h 28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091"/>
              <a:gd name="T40" fmla="*/ 0 h 280"/>
              <a:gd name="T41" fmla="*/ 1091 w 1091"/>
              <a:gd name="T42" fmla="*/ 280 h 28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091" h="280">
                <a:moveTo>
                  <a:pt x="11" y="222"/>
                </a:moveTo>
                <a:cubicBezTo>
                  <a:pt x="85" y="198"/>
                  <a:pt x="0" y="234"/>
                  <a:pt x="48" y="185"/>
                </a:cubicBezTo>
                <a:cubicBezTo>
                  <a:pt x="64" y="169"/>
                  <a:pt x="87" y="164"/>
                  <a:pt x="103" y="148"/>
                </a:cubicBezTo>
                <a:cubicBezTo>
                  <a:pt x="133" y="118"/>
                  <a:pt x="166" y="97"/>
                  <a:pt x="205" y="83"/>
                </a:cubicBezTo>
                <a:cubicBezTo>
                  <a:pt x="245" y="43"/>
                  <a:pt x="281" y="17"/>
                  <a:pt x="334" y="0"/>
                </a:cubicBezTo>
                <a:cubicBezTo>
                  <a:pt x="368" y="3"/>
                  <a:pt x="403" y="1"/>
                  <a:pt x="436" y="9"/>
                </a:cubicBezTo>
                <a:cubicBezTo>
                  <a:pt x="452" y="13"/>
                  <a:pt x="477" y="54"/>
                  <a:pt x="491" y="65"/>
                </a:cubicBezTo>
                <a:cubicBezTo>
                  <a:pt x="535" y="99"/>
                  <a:pt x="540" y="99"/>
                  <a:pt x="583" y="120"/>
                </a:cubicBezTo>
                <a:cubicBezTo>
                  <a:pt x="660" y="197"/>
                  <a:pt x="753" y="242"/>
                  <a:pt x="860" y="259"/>
                </a:cubicBezTo>
                <a:cubicBezTo>
                  <a:pt x="925" y="280"/>
                  <a:pt x="912" y="279"/>
                  <a:pt x="1026" y="259"/>
                </a:cubicBezTo>
                <a:cubicBezTo>
                  <a:pt x="1035" y="257"/>
                  <a:pt x="1038" y="246"/>
                  <a:pt x="1045" y="240"/>
                </a:cubicBezTo>
                <a:cubicBezTo>
                  <a:pt x="1054" y="233"/>
                  <a:pt x="1064" y="229"/>
                  <a:pt x="1073" y="222"/>
                </a:cubicBezTo>
                <a:cubicBezTo>
                  <a:pt x="1080" y="217"/>
                  <a:pt x="1091" y="203"/>
                  <a:pt x="1091" y="203"/>
                </a:cubicBezTo>
              </a:path>
            </a:pathLst>
          </a:cu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0524" name="Text Box 12"/>
          <p:cNvSpPr txBox="1">
            <a:spLocks noChangeArrowheads="1"/>
          </p:cNvSpPr>
          <p:nvPr/>
        </p:nvSpPr>
        <p:spPr bwMode="auto">
          <a:xfrm>
            <a:off x="6821488" y="4873625"/>
            <a:ext cx="8382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bg1"/>
                </a:solidFill>
              </a:rPr>
              <a:t>22</a:t>
            </a:r>
            <a:r>
              <a:rPr lang="en-US" altLang="zh-CN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320525" name="Text Box 13"/>
          <p:cNvSpPr txBox="1">
            <a:spLocks noChangeArrowheads="1"/>
          </p:cNvSpPr>
          <p:nvPr/>
        </p:nvSpPr>
        <p:spPr bwMode="auto">
          <a:xfrm>
            <a:off x="6821488" y="5254625"/>
            <a:ext cx="8382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bg1"/>
                </a:solidFill>
              </a:rPr>
              <a:t>11</a:t>
            </a:r>
            <a:r>
              <a:rPr lang="en-US" altLang="zh-CN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320526" name="Text Box 14"/>
          <p:cNvSpPr txBox="1">
            <a:spLocks noChangeArrowheads="1"/>
          </p:cNvSpPr>
          <p:nvPr/>
        </p:nvSpPr>
        <p:spPr bwMode="auto">
          <a:xfrm>
            <a:off x="5292725" y="4725988"/>
            <a:ext cx="104775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FF0000"/>
                </a:solidFill>
              </a:rPr>
              <a:t>2200H</a:t>
            </a:r>
          </a:p>
        </p:txBody>
      </p:sp>
      <p:sp>
        <p:nvSpPr>
          <p:cNvPr id="320527" name="Text Box 15"/>
          <p:cNvSpPr txBox="1">
            <a:spLocks noChangeArrowheads="1"/>
          </p:cNvSpPr>
          <p:nvPr/>
        </p:nvSpPr>
        <p:spPr bwMode="auto">
          <a:xfrm>
            <a:off x="2630488" y="4448175"/>
            <a:ext cx="1376362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/>
              <a:t>偏移地址</a:t>
            </a:r>
          </a:p>
        </p:txBody>
      </p:sp>
      <p:sp>
        <p:nvSpPr>
          <p:cNvPr id="320528" name="Line 16"/>
          <p:cNvSpPr>
            <a:spLocks noChangeShapeType="1"/>
          </p:cNvSpPr>
          <p:nvPr/>
        </p:nvSpPr>
        <p:spPr bwMode="auto">
          <a:xfrm>
            <a:off x="3849688" y="4692650"/>
            <a:ext cx="1295400" cy="228600"/>
          </a:xfrm>
          <a:prstGeom prst="line">
            <a:avLst/>
          </a:prstGeom>
          <a:noFill/>
          <a:ln w="22225" cap="sq">
            <a:solidFill>
              <a:srgbClr val="FF6600"/>
            </a:solidFill>
            <a:round/>
            <a:headEnd type="none" w="sm" len="sm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0529" name="Rectangle 17"/>
          <p:cNvSpPr>
            <a:spLocks noChangeArrowheads="1"/>
          </p:cNvSpPr>
          <p:nvPr/>
        </p:nvSpPr>
        <p:spPr bwMode="auto">
          <a:xfrm>
            <a:off x="2935288" y="5607050"/>
            <a:ext cx="1371600" cy="457200"/>
          </a:xfrm>
          <a:prstGeom prst="rect">
            <a:avLst/>
          </a:prstGeom>
          <a:solidFill>
            <a:srgbClr val="339966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0530" name="Line 18"/>
          <p:cNvSpPr>
            <a:spLocks noChangeShapeType="1"/>
          </p:cNvSpPr>
          <p:nvPr/>
        </p:nvSpPr>
        <p:spPr bwMode="auto">
          <a:xfrm>
            <a:off x="3621088" y="5607050"/>
            <a:ext cx="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0531" name="Text Box 19"/>
          <p:cNvSpPr txBox="1">
            <a:spLocks noChangeArrowheads="1"/>
          </p:cNvSpPr>
          <p:nvPr/>
        </p:nvSpPr>
        <p:spPr bwMode="auto">
          <a:xfrm>
            <a:off x="2935288" y="5149850"/>
            <a:ext cx="1524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AH    AL</a:t>
            </a:r>
          </a:p>
        </p:txBody>
      </p:sp>
      <p:sp>
        <p:nvSpPr>
          <p:cNvPr id="320532" name="Line 20"/>
          <p:cNvSpPr>
            <a:spLocks noChangeShapeType="1"/>
          </p:cNvSpPr>
          <p:nvPr/>
        </p:nvSpPr>
        <p:spPr bwMode="auto">
          <a:xfrm flipH="1">
            <a:off x="3240088" y="6369050"/>
            <a:ext cx="2438400" cy="0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  <a:headEnd type="none" w="sm" len="sm"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0533" name="Line 21"/>
          <p:cNvSpPr>
            <a:spLocks noChangeShapeType="1"/>
          </p:cNvSpPr>
          <p:nvPr/>
        </p:nvSpPr>
        <p:spPr bwMode="auto">
          <a:xfrm flipV="1">
            <a:off x="3240088" y="6064250"/>
            <a:ext cx="0" cy="304800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  <a:headEnd type="none" w="sm" len="sm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0534" name="Text Box 22"/>
          <p:cNvSpPr txBox="1">
            <a:spLocks noChangeArrowheads="1"/>
          </p:cNvSpPr>
          <p:nvPr/>
        </p:nvSpPr>
        <p:spPr bwMode="auto">
          <a:xfrm>
            <a:off x="6897688" y="4387850"/>
            <a:ext cx="609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宋体" pitchFamily="2" charset="-122"/>
              </a:rPr>
              <a:t>┇</a:t>
            </a:r>
            <a:r>
              <a:rPr lang="en-US" altLang="zh-CN"/>
              <a:t> </a:t>
            </a:r>
          </a:p>
        </p:txBody>
      </p:sp>
      <p:sp>
        <p:nvSpPr>
          <p:cNvPr id="320535" name="Text Box 23"/>
          <p:cNvSpPr txBox="1">
            <a:spLocks noChangeArrowheads="1"/>
          </p:cNvSpPr>
          <p:nvPr/>
        </p:nvSpPr>
        <p:spPr bwMode="auto">
          <a:xfrm>
            <a:off x="2900363" y="5602288"/>
            <a:ext cx="1524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bg1"/>
                </a:solidFill>
              </a:rPr>
              <a:t>  11    22</a:t>
            </a:r>
          </a:p>
        </p:txBody>
      </p:sp>
      <p:sp>
        <p:nvSpPr>
          <p:cNvPr id="320536" name="Line 24"/>
          <p:cNvSpPr>
            <a:spLocks noChangeShapeType="1"/>
          </p:cNvSpPr>
          <p:nvPr/>
        </p:nvSpPr>
        <p:spPr bwMode="auto">
          <a:xfrm>
            <a:off x="5068888" y="5149850"/>
            <a:ext cx="0" cy="685800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  <a:headEnd type="none" w="sm" len="sm"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0537" name="Line 25"/>
          <p:cNvSpPr>
            <a:spLocks noChangeShapeType="1"/>
          </p:cNvSpPr>
          <p:nvPr/>
        </p:nvSpPr>
        <p:spPr bwMode="auto">
          <a:xfrm flipH="1">
            <a:off x="4306888" y="5835650"/>
            <a:ext cx="762000" cy="0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  <a:headEnd type="none" w="sm" len="sm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0538" name="Text Box 26"/>
          <p:cNvSpPr txBox="1">
            <a:spLocks noChangeArrowheads="1"/>
          </p:cNvSpPr>
          <p:nvPr/>
        </p:nvSpPr>
        <p:spPr bwMode="auto">
          <a:xfrm>
            <a:off x="8578850" y="4437063"/>
            <a:ext cx="457200" cy="10064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>
                <a:solidFill>
                  <a:schemeClr val="tx2"/>
                </a:solidFill>
              </a:rPr>
              <a:t>数据段</a:t>
            </a:r>
          </a:p>
        </p:txBody>
      </p:sp>
      <p:sp>
        <p:nvSpPr>
          <p:cNvPr id="320539" name="AutoShape 27"/>
          <p:cNvSpPr>
            <a:spLocks/>
          </p:cNvSpPr>
          <p:nvPr/>
        </p:nvSpPr>
        <p:spPr bwMode="auto">
          <a:xfrm>
            <a:off x="8316913" y="4078288"/>
            <a:ext cx="215900" cy="1655762"/>
          </a:xfrm>
          <a:prstGeom prst="rightBrace">
            <a:avLst>
              <a:gd name="adj1" fmla="val 63909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0543" name="Line 31"/>
          <p:cNvSpPr>
            <a:spLocks noChangeShapeType="1"/>
          </p:cNvSpPr>
          <p:nvPr/>
        </p:nvSpPr>
        <p:spPr bwMode="auto">
          <a:xfrm>
            <a:off x="5080000" y="5143500"/>
            <a:ext cx="13684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oval" w="med" len="med"/>
          </a:ln>
        </p:spPr>
        <p:txBody>
          <a:bodyPr lIns="92075" tIns="46038" rIns="92075" bIns="46038"/>
          <a:lstStyle/>
          <a:p>
            <a:endParaRPr lang="zh-CN" altLang="en-US"/>
          </a:p>
        </p:txBody>
      </p:sp>
      <p:sp>
        <p:nvSpPr>
          <p:cNvPr id="320544" name="Line 32"/>
          <p:cNvSpPr>
            <a:spLocks noChangeShapeType="1"/>
          </p:cNvSpPr>
          <p:nvPr/>
        </p:nvSpPr>
        <p:spPr bwMode="auto">
          <a:xfrm>
            <a:off x="5684838" y="5446713"/>
            <a:ext cx="79216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oval" w="med" len="med"/>
          </a:ln>
        </p:spPr>
        <p:txBody>
          <a:bodyPr lIns="92075" tIns="46038" rIns="92075" bIns="46038"/>
          <a:lstStyle/>
          <a:p>
            <a:endParaRPr lang="zh-CN" altLang="en-US"/>
          </a:p>
        </p:txBody>
      </p:sp>
      <p:sp>
        <p:nvSpPr>
          <p:cNvPr id="320545" name="Line 33"/>
          <p:cNvSpPr>
            <a:spLocks noChangeShapeType="1"/>
          </p:cNvSpPr>
          <p:nvPr/>
        </p:nvSpPr>
        <p:spPr bwMode="auto">
          <a:xfrm>
            <a:off x="5684838" y="5461000"/>
            <a:ext cx="0" cy="9001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lIns="92075" tIns="46038" rIns="92075" bIns="46038"/>
          <a:lstStyle/>
          <a:p>
            <a:endParaRPr lang="zh-CN" altLang="en-US"/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0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0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20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20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205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205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205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205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205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205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205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205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205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205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205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205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205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205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205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205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205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205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205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205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320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320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320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80" dur="500"/>
                                        <p:tgtEl>
                                          <p:spTgt spid="320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000"/>
                            </p:stCondLst>
                            <p:childTnLst>
                              <p:par>
                                <p:cTn id="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320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205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205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205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205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205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205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3" dur="500"/>
                                        <p:tgtEl>
                                          <p:spTgt spid="320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320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000"/>
                            </p:stCondLst>
                            <p:childTnLst>
                              <p:par>
                                <p:cTn id="10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1" dur="500"/>
                                        <p:tgtEl>
                                          <p:spTgt spid="320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13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5" dur="500"/>
                                        <p:tgtEl>
                                          <p:spTgt spid="320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9" dur="500"/>
                                        <p:tgtEl>
                                          <p:spTgt spid="320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2500"/>
                            </p:stCondLst>
                            <p:childTnLst>
                              <p:par>
                                <p:cTn id="12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3" dur="500"/>
                                        <p:tgtEl>
                                          <p:spTgt spid="320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3000"/>
                            </p:stCondLst>
                            <p:childTnLst>
                              <p:par>
                                <p:cTn id="1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320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3500"/>
                            </p:stCondLst>
                            <p:childTnLst>
                              <p:par>
                                <p:cTn id="129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3205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3205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7" dur="500"/>
                                        <p:tgtEl>
                                          <p:spTgt spid="320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0517" grpId="0" animBg="1"/>
      <p:bldP spid="320518" grpId="0" animBg="1"/>
      <p:bldP spid="320519" grpId="0" animBg="1"/>
      <p:bldP spid="320520" grpId="0" animBg="1"/>
      <p:bldP spid="320521" grpId="0" animBg="1"/>
      <p:bldP spid="320522" grpId="0" animBg="1"/>
      <p:bldP spid="320523" grpId="0" animBg="1"/>
      <p:bldP spid="320524" grpId="0"/>
      <p:bldP spid="320525" grpId="0"/>
      <p:bldP spid="320526" grpId="0"/>
      <p:bldP spid="320527" grpId="0"/>
      <p:bldP spid="320528" grpId="0" animBg="1"/>
      <p:bldP spid="320529" grpId="0" animBg="1"/>
      <p:bldP spid="320530" grpId="0" animBg="1"/>
      <p:bldP spid="320531" grpId="0"/>
      <p:bldP spid="320532" grpId="0" animBg="1"/>
      <p:bldP spid="320533" grpId="0" animBg="1"/>
      <p:bldP spid="320534" grpId="0"/>
      <p:bldP spid="320535" grpId="0"/>
      <p:bldP spid="320536" grpId="0" animBg="1"/>
      <p:bldP spid="320537" grpId="0" animBg="1"/>
      <p:bldP spid="320538" grpId="0"/>
      <p:bldP spid="320539" grpId="0" animBg="1"/>
      <p:bldP spid="320539" grpId="1" animBg="1"/>
      <p:bldP spid="320543" grpId="0" animBg="1"/>
      <p:bldP spid="320544" grpId="0" animBg="1"/>
      <p:bldP spid="32054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基址变址寻址方式</a:t>
            </a:r>
          </a:p>
        </p:txBody>
      </p:sp>
      <p:sp>
        <p:nvSpPr>
          <p:cNvPr id="411652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7885113" y="3357563"/>
            <a:ext cx="852487" cy="347662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CCC00"/>
              </a:gs>
              <a:gs pos="100000">
                <a:srgbClr val="CCCC00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70000"/>
              </a:lnSpc>
              <a:defRPr/>
            </a:pPr>
            <a:r>
              <a:rPr lang="zh-CN" altLang="en-US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演示</a:t>
            </a:r>
          </a:p>
        </p:txBody>
      </p:sp>
      <p:sp>
        <p:nvSpPr>
          <p:cNvPr id="411653" name="AutoShape 5" descr="花束"/>
          <p:cNvSpPr>
            <a:spLocks noChangeArrowheads="1"/>
          </p:cNvSpPr>
          <p:nvPr/>
        </p:nvSpPr>
        <p:spPr bwMode="auto">
          <a:xfrm>
            <a:off x="539750" y="2708275"/>
            <a:ext cx="8069263" cy="506413"/>
          </a:xfrm>
          <a:prstGeom prst="flowChartAlternateProcess">
            <a:avLst/>
          </a:prstGeom>
          <a:blipFill dpi="0" rotWithShape="1">
            <a:blip r:embed="rId3" cstate="print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just" eaLnBrk="1" hangingPunct="1">
              <a:tabLst>
                <a:tab pos="4121150" algn="l"/>
              </a:tabLst>
            </a:pPr>
            <a:r>
              <a:rPr kumimoji="0" lang="en-US" altLang="zh-CN" sz="3200" b="1">
                <a:solidFill>
                  <a:srgbClr val="3333CC"/>
                </a:solidFill>
                <a:latin typeface="Arial" charset="0"/>
                <a:ea typeface="幼圆" pitchFamily="49" charset="-122"/>
              </a:rPr>
              <a:t>MOV AX, [BX+SI]	</a:t>
            </a:r>
            <a:r>
              <a:rPr kumimoji="0" lang="zh-CN" altLang="en-US" sz="3200" b="1">
                <a:solidFill>
                  <a:srgbClr val="3333CC"/>
                </a:solidFill>
                <a:latin typeface="Arial" charset="0"/>
                <a:ea typeface="幼圆" pitchFamily="49" charset="-122"/>
              </a:rPr>
              <a:t>；</a:t>
            </a:r>
            <a:r>
              <a:rPr kumimoji="0" lang="en-US" altLang="zh-CN" sz="3200" b="1">
                <a:solidFill>
                  <a:srgbClr val="3333CC"/>
                </a:solidFill>
                <a:latin typeface="Arial" charset="0"/>
                <a:ea typeface="幼圆" pitchFamily="49" charset="-122"/>
              </a:rPr>
              <a:t>AX←DS:[BX+SI]</a:t>
            </a:r>
          </a:p>
        </p:txBody>
      </p:sp>
      <p:sp>
        <p:nvSpPr>
          <p:cNvPr id="411654" name="AutoShape 6" descr="花束"/>
          <p:cNvSpPr>
            <a:spLocks noChangeArrowheads="1"/>
          </p:cNvSpPr>
          <p:nvPr/>
        </p:nvSpPr>
        <p:spPr bwMode="auto">
          <a:xfrm>
            <a:off x="611188" y="3860800"/>
            <a:ext cx="8069262" cy="506413"/>
          </a:xfrm>
          <a:prstGeom prst="flowChartAlternateProcess">
            <a:avLst/>
          </a:prstGeom>
          <a:blipFill dpi="0" rotWithShape="1">
            <a:blip r:embed="rId3" cstate="print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just" eaLnBrk="1" hangingPunct="1">
              <a:tabLst>
                <a:tab pos="4121150" algn="l"/>
              </a:tabLst>
            </a:pPr>
            <a:r>
              <a:rPr kumimoji="0" lang="en-US" altLang="zh-CN" sz="3200" b="1">
                <a:solidFill>
                  <a:srgbClr val="3333CC"/>
                </a:solidFill>
                <a:latin typeface="Arial" charset="0"/>
                <a:ea typeface="幼圆" pitchFamily="49" charset="-122"/>
              </a:rPr>
              <a:t>MOV AX, [BX][SI]	</a:t>
            </a:r>
            <a:r>
              <a:rPr kumimoji="0" lang="zh-CN" altLang="en-US" sz="3200" b="1">
                <a:solidFill>
                  <a:srgbClr val="3333CC"/>
                </a:solidFill>
                <a:latin typeface="Arial" charset="0"/>
                <a:ea typeface="幼圆" pitchFamily="49" charset="-122"/>
              </a:rPr>
              <a:t>；</a:t>
            </a:r>
            <a:r>
              <a:rPr kumimoji="0" lang="en-US" altLang="zh-CN" sz="3200" b="1">
                <a:solidFill>
                  <a:srgbClr val="3333CC"/>
                </a:solidFill>
                <a:latin typeface="Arial" charset="0"/>
                <a:ea typeface="幼圆" pitchFamily="49" charset="-122"/>
              </a:rPr>
              <a:t>AX←DS:[BX+SI]</a:t>
            </a:r>
          </a:p>
        </p:txBody>
      </p:sp>
      <p:sp>
        <p:nvSpPr>
          <p:cNvPr id="411655" name="Line 7"/>
          <p:cNvSpPr>
            <a:spLocks noChangeShapeType="1"/>
          </p:cNvSpPr>
          <p:nvPr/>
        </p:nvSpPr>
        <p:spPr bwMode="auto">
          <a:xfrm>
            <a:off x="2987675" y="3213100"/>
            <a:ext cx="0" cy="676275"/>
          </a:xfrm>
          <a:prstGeom prst="line">
            <a:avLst/>
          </a:prstGeom>
          <a:noFill/>
          <a:ln w="76200" cmpd="tri">
            <a:solidFill>
              <a:schemeClr val="hlink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" name="AutoShape 6" descr="花束"/>
          <p:cNvSpPr>
            <a:spLocks noChangeArrowheads="1"/>
          </p:cNvSpPr>
          <p:nvPr/>
        </p:nvSpPr>
        <p:spPr bwMode="auto">
          <a:xfrm>
            <a:off x="606425" y="5083175"/>
            <a:ext cx="8069263" cy="506413"/>
          </a:xfrm>
          <a:prstGeom prst="flowChartAlternateProcess">
            <a:avLst/>
          </a:prstGeom>
          <a:blipFill dpi="0" rotWithShape="1">
            <a:blip r:embed="rId3" cstate="print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just" eaLnBrk="1" hangingPunct="1">
              <a:tabLst>
                <a:tab pos="4121150" algn="l"/>
              </a:tabLst>
            </a:pPr>
            <a:r>
              <a:rPr kumimoji="0" lang="zh-CN" altLang="en-US" sz="3200" b="1">
                <a:solidFill>
                  <a:srgbClr val="3333CC"/>
                </a:solidFill>
                <a:latin typeface="Arial" charset="0"/>
                <a:ea typeface="幼圆" pitchFamily="49" charset="-122"/>
              </a:rPr>
              <a:t>不能同时使用的！！！！！！书上</a:t>
            </a:r>
            <a:r>
              <a:rPr kumimoji="0" lang="en-US" altLang="zh-CN" sz="3200" b="1">
                <a:solidFill>
                  <a:srgbClr val="3333CC"/>
                </a:solidFill>
                <a:latin typeface="Arial" charset="0"/>
                <a:ea typeface="幼圆" pitchFamily="49" charset="-122"/>
              </a:rPr>
              <a:t>101</a:t>
            </a:r>
            <a:r>
              <a:rPr kumimoji="0" lang="zh-CN" altLang="en-US" sz="3200" b="1">
                <a:solidFill>
                  <a:srgbClr val="3333CC"/>
                </a:solidFill>
                <a:latin typeface="Arial" charset="0"/>
                <a:ea typeface="幼圆" pitchFamily="49" charset="-122"/>
              </a:rPr>
              <a:t>页上</a:t>
            </a:r>
            <a:endParaRPr kumimoji="0" lang="en-US" altLang="zh-CN" sz="3200" b="1">
              <a:solidFill>
                <a:srgbClr val="3333CC"/>
              </a:solidFill>
              <a:latin typeface="Arial" charset="0"/>
              <a:ea typeface="幼圆" pitchFamily="49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116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116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116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116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116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116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116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116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116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116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1652" grpId="0" animBg="1" autoUpdateAnimBg="0"/>
      <p:bldP spid="411653" grpId="0" animBg="1" autoUpdateAnimBg="0"/>
      <p:bldP spid="411654" grpId="0" animBg="1" autoUpdateAnimBg="0"/>
      <p:bldP spid="411655" grpId="0" animBg="1"/>
      <p:bldP spid="7" grpId="0" animBg="1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9B661F-48CA-4B22-BC73-C9AF26E24648}" type="slidenum">
              <a:rPr lang="zh-CN" altLang="en-US" smtClean="0"/>
              <a:pPr>
                <a:defRPr/>
              </a:pPr>
              <a:t>37</a:t>
            </a:fld>
            <a:endParaRPr lang="en-US" altLang="zh-CN" smtClean="0"/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七、基址、变址、相对寻址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2049463"/>
            <a:ext cx="7920037" cy="3900487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smtClean="0"/>
              <a:t>操作数的偏移地址为：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smtClean="0"/>
              <a:t>基址寄存器内容</a:t>
            </a:r>
            <a:r>
              <a:rPr lang="en-US" altLang="zh-CN" smtClean="0"/>
              <a:t>+</a:t>
            </a:r>
            <a:r>
              <a:rPr lang="zh-CN" altLang="en-US" smtClean="0"/>
              <a:t>变址寄存器内容</a:t>
            </a:r>
            <a:r>
              <a:rPr lang="en-US" altLang="zh-CN" smtClean="0"/>
              <a:t>+</a:t>
            </a:r>
            <a:r>
              <a:rPr lang="zh-CN" altLang="en-US" smtClean="0"/>
              <a:t>位移量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mtClean="0"/>
              <a:t>操作数的段地址由选择的基址寄存器决定。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mtClean="0"/>
              <a:t>基址变址相对寻址方式主要用于二维表格操作。</a:t>
            </a:r>
            <a:endParaRPr lang="en-US" altLang="zh-CN" smtClean="0"/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mtClean="0"/>
              <a:t>    101</a:t>
            </a:r>
            <a:r>
              <a:rPr lang="zh-CN" altLang="en-US" smtClean="0"/>
              <a:t>页图</a:t>
            </a:r>
            <a:r>
              <a:rPr lang="en-US" altLang="zh-CN" smtClean="0"/>
              <a:t>3-8</a:t>
            </a:r>
            <a:r>
              <a:rPr lang="zh-CN" altLang="en-US" smtClean="0"/>
              <a:t>下面的文字。</a:t>
            </a:r>
          </a:p>
        </p:txBody>
      </p:sp>
      <p:graphicFrame>
        <p:nvGraphicFramePr>
          <p:cNvPr id="24578" name="Object 4"/>
          <p:cNvGraphicFramePr>
            <a:graphicFrameLocks noChangeAspect="1"/>
          </p:cNvGraphicFramePr>
          <p:nvPr/>
        </p:nvGraphicFramePr>
        <p:xfrm>
          <a:off x="7491413" y="152400"/>
          <a:ext cx="1576387" cy="1295400"/>
        </p:xfrm>
        <a:graphic>
          <a:graphicData uri="http://schemas.openxmlformats.org/presentationml/2006/ole">
            <p:oleObj spid="_x0000_s24578" name="Clip" r:id="rId4" imgW="4602960" imgH="3652200" progId="">
              <p:embed/>
            </p:oleObj>
          </a:graphicData>
        </a:graphic>
      </p:graphicFrame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0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0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0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00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00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5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79A78C-B7C9-4CFE-9432-98A5055BED28}" type="slidenum">
              <a:rPr lang="zh-CN" altLang="en-US" smtClean="0"/>
              <a:pPr>
                <a:defRPr/>
              </a:pPr>
              <a:t>38</a:t>
            </a:fld>
            <a:endParaRPr lang="en-US" altLang="zh-CN" smtClean="0"/>
          </a:p>
        </p:txBody>
      </p:sp>
      <p:sp>
        <p:nvSpPr>
          <p:cNvPr id="133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例：</a:t>
            </a:r>
          </a:p>
        </p:txBody>
      </p:sp>
      <p:sp>
        <p:nvSpPr>
          <p:cNvPr id="321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1989138"/>
            <a:ext cx="7772400" cy="2305050"/>
          </a:xfrm>
        </p:spPr>
        <p:txBody>
          <a:bodyPr/>
          <a:lstStyle/>
          <a:p>
            <a:pPr eaLnBrk="1" hangingPunct="1"/>
            <a:r>
              <a:rPr lang="zh-CN" altLang="en-US" smtClean="0"/>
              <a:t>执行以下程序段：</a:t>
            </a:r>
          </a:p>
          <a:p>
            <a:pPr lvl="1" eaLnBrk="1" hangingPunct="1"/>
            <a:r>
              <a:rPr lang="en-US" altLang="zh-CN" smtClean="0"/>
              <a:t>MOV DI</a:t>
            </a:r>
            <a:r>
              <a:rPr lang="zh-CN" altLang="en-US" smtClean="0"/>
              <a:t>，</a:t>
            </a:r>
            <a:r>
              <a:rPr lang="en-US" altLang="zh-CN" smtClean="0"/>
              <a:t>1100H</a:t>
            </a:r>
          </a:p>
          <a:p>
            <a:pPr lvl="1" eaLnBrk="1" hangingPunct="1"/>
            <a:r>
              <a:rPr lang="en-US" altLang="zh-CN" smtClean="0"/>
              <a:t>MOV BP</a:t>
            </a:r>
            <a:r>
              <a:rPr lang="zh-CN" altLang="en-US" smtClean="0"/>
              <a:t>，</a:t>
            </a:r>
            <a:r>
              <a:rPr lang="en-US" altLang="zh-CN" smtClean="0"/>
              <a:t>DI</a:t>
            </a:r>
          </a:p>
          <a:p>
            <a:pPr lvl="1" eaLnBrk="1" hangingPunct="1"/>
            <a:r>
              <a:rPr lang="en-US" altLang="zh-CN" smtClean="0"/>
              <a:t>MOV  AL，[BP][DI]5</a:t>
            </a:r>
            <a:endParaRPr lang="zh-CN" altLang="en-US" smtClean="0"/>
          </a:p>
        </p:txBody>
      </p:sp>
      <p:sp>
        <p:nvSpPr>
          <p:cNvPr id="321540" name="Rectangle 4"/>
          <p:cNvSpPr>
            <a:spLocks noChangeArrowheads="1"/>
          </p:cNvSpPr>
          <p:nvPr/>
        </p:nvSpPr>
        <p:spPr bwMode="auto">
          <a:xfrm>
            <a:off x="6343650" y="3883025"/>
            <a:ext cx="1712913" cy="381000"/>
          </a:xfrm>
          <a:prstGeom prst="rect">
            <a:avLst/>
          </a:prstGeom>
          <a:solidFill>
            <a:srgbClr val="339966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1541" name="Rectangle 5"/>
          <p:cNvSpPr>
            <a:spLocks noChangeArrowheads="1"/>
          </p:cNvSpPr>
          <p:nvPr/>
        </p:nvSpPr>
        <p:spPr bwMode="auto">
          <a:xfrm>
            <a:off x="6343650" y="4873625"/>
            <a:ext cx="1712913" cy="381000"/>
          </a:xfrm>
          <a:prstGeom prst="rect">
            <a:avLst/>
          </a:prstGeom>
          <a:solidFill>
            <a:srgbClr val="339966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1542" name="Rectangle 6"/>
          <p:cNvSpPr>
            <a:spLocks noChangeArrowheads="1"/>
          </p:cNvSpPr>
          <p:nvPr/>
        </p:nvSpPr>
        <p:spPr bwMode="auto">
          <a:xfrm>
            <a:off x="6343650" y="5254625"/>
            <a:ext cx="1712913" cy="381000"/>
          </a:xfrm>
          <a:prstGeom prst="rect">
            <a:avLst/>
          </a:prstGeom>
          <a:solidFill>
            <a:srgbClr val="339966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1543" name="Line 7"/>
          <p:cNvSpPr>
            <a:spLocks noChangeShapeType="1"/>
          </p:cNvSpPr>
          <p:nvPr/>
        </p:nvSpPr>
        <p:spPr bwMode="auto">
          <a:xfrm flipH="1">
            <a:off x="6343650" y="3443288"/>
            <a:ext cx="0" cy="3059112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1544" name="Line 8"/>
          <p:cNvSpPr>
            <a:spLocks noChangeShapeType="1"/>
          </p:cNvSpPr>
          <p:nvPr/>
        </p:nvSpPr>
        <p:spPr bwMode="auto">
          <a:xfrm>
            <a:off x="8056563" y="3429000"/>
            <a:ext cx="0" cy="3024188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1545" name="Freeform 9"/>
          <p:cNvSpPr>
            <a:spLocks/>
          </p:cNvSpPr>
          <p:nvPr/>
        </p:nvSpPr>
        <p:spPr bwMode="auto">
          <a:xfrm>
            <a:off x="6354763" y="3340100"/>
            <a:ext cx="1685925" cy="377825"/>
          </a:xfrm>
          <a:custGeom>
            <a:avLst/>
            <a:gdLst>
              <a:gd name="T0" fmla="*/ 0 w 1062"/>
              <a:gd name="T1" fmla="*/ 2147483647 h 238"/>
              <a:gd name="T2" fmla="*/ 2147483647 w 1062"/>
              <a:gd name="T3" fmla="*/ 2147483647 h 238"/>
              <a:gd name="T4" fmla="*/ 2147483647 w 1062"/>
              <a:gd name="T5" fmla="*/ 0 h 238"/>
              <a:gd name="T6" fmla="*/ 2147483647 w 1062"/>
              <a:gd name="T7" fmla="*/ 2147483647 h 238"/>
              <a:gd name="T8" fmla="*/ 2147483647 w 1062"/>
              <a:gd name="T9" fmla="*/ 2147483647 h 238"/>
              <a:gd name="T10" fmla="*/ 2147483647 w 1062"/>
              <a:gd name="T11" fmla="*/ 2147483647 h 238"/>
              <a:gd name="T12" fmla="*/ 2147483647 w 1062"/>
              <a:gd name="T13" fmla="*/ 2147483647 h 238"/>
              <a:gd name="T14" fmla="*/ 2147483647 w 1062"/>
              <a:gd name="T15" fmla="*/ 2147483647 h 238"/>
              <a:gd name="T16" fmla="*/ 2147483647 w 1062"/>
              <a:gd name="T17" fmla="*/ 2147483647 h 23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062"/>
              <a:gd name="T28" fmla="*/ 0 h 238"/>
              <a:gd name="T29" fmla="*/ 1062 w 1062"/>
              <a:gd name="T30" fmla="*/ 238 h 238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062" h="238">
                <a:moveTo>
                  <a:pt x="0" y="74"/>
                </a:moveTo>
                <a:cubicBezTo>
                  <a:pt x="11" y="63"/>
                  <a:pt x="54" y="24"/>
                  <a:pt x="65" y="18"/>
                </a:cubicBezTo>
                <a:cubicBezTo>
                  <a:pt x="82" y="9"/>
                  <a:pt x="120" y="0"/>
                  <a:pt x="120" y="0"/>
                </a:cubicBezTo>
                <a:cubicBezTo>
                  <a:pt x="178" y="14"/>
                  <a:pt x="236" y="21"/>
                  <a:pt x="296" y="28"/>
                </a:cubicBezTo>
                <a:cubicBezTo>
                  <a:pt x="389" y="64"/>
                  <a:pt x="459" y="133"/>
                  <a:pt x="545" y="175"/>
                </a:cubicBezTo>
                <a:cubicBezTo>
                  <a:pt x="572" y="202"/>
                  <a:pt x="606" y="209"/>
                  <a:pt x="637" y="231"/>
                </a:cubicBezTo>
                <a:cubicBezTo>
                  <a:pt x="726" y="228"/>
                  <a:pt x="817" y="238"/>
                  <a:pt x="905" y="222"/>
                </a:cubicBezTo>
                <a:cubicBezTo>
                  <a:pt x="927" y="218"/>
                  <a:pt x="935" y="190"/>
                  <a:pt x="951" y="175"/>
                </a:cubicBezTo>
                <a:cubicBezTo>
                  <a:pt x="989" y="139"/>
                  <a:pt x="1025" y="102"/>
                  <a:pt x="1062" y="65"/>
                </a:cubicBezTo>
              </a:path>
            </a:pathLst>
          </a:cu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1546" name="Freeform 10"/>
          <p:cNvSpPr>
            <a:spLocks/>
          </p:cNvSpPr>
          <p:nvPr/>
        </p:nvSpPr>
        <p:spPr bwMode="auto">
          <a:xfrm>
            <a:off x="6323013" y="6153150"/>
            <a:ext cx="1731962" cy="444500"/>
          </a:xfrm>
          <a:custGeom>
            <a:avLst/>
            <a:gdLst>
              <a:gd name="T0" fmla="*/ 2147483647 w 1091"/>
              <a:gd name="T1" fmla="*/ 2147483647 h 280"/>
              <a:gd name="T2" fmla="*/ 2147483647 w 1091"/>
              <a:gd name="T3" fmla="*/ 2147483647 h 280"/>
              <a:gd name="T4" fmla="*/ 2147483647 w 1091"/>
              <a:gd name="T5" fmla="*/ 2147483647 h 280"/>
              <a:gd name="T6" fmla="*/ 2147483647 w 1091"/>
              <a:gd name="T7" fmla="*/ 2147483647 h 280"/>
              <a:gd name="T8" fmla="*/ 2147483647 w 1091"/>
              <a:gd name="T9" fmla="*/ 0 h 280"/>
              <a:gd name="T10" fmla="*/ 2147483647 w 1091"/>
              <a:gd name="T11" fmla="*/ 2147483647 h 280"/>
              <a:gd name="T12" fmla="*/ 2147483647 w 1091"/>
              <a:gd name="T13" fmla="*/ 2147483647 h 280"/>
              <a:gd name="T14" fmla="*/ 2147483647 w 1091"/>
              <a:gd name="T15" fmla="*/ 2147483647 h 280"/>
              <a:gd name="T16" fmla="*/ 2147483647 w 1091"/>
              <a:gd name="T17" fmla="*/ 2147483647 h 280"/>
              <a:gd name="T18" fmla="*/ 2147483647 w 1091"/>
              <a:gd name="T19" fmla="*/ 2147483647 h 280"/>
              <a:gd name="T20" fmla="*/ 2147483647 w 1091"/>
              <a:gd name="T21" fmla="*/ 2147483647 h 280"/>
              <a:gd name="T22" fmla="*/ 2147483647 w 1091"/>
              <a:gd name="T23" fmla="*/ 2147483647 h 280"/>
              <a:gd name="T24" fmla="*/ 2147483647 w 1091"/>
              <a:gd name="T25" fmla="*/ 2147483647 h 28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091"/>
              <a:gd name="T40" fmla="*/ 0 h 280"/>
              <a:gd name="T41" fmla="*/ 1091 w 1091"/>
              <a:gd name="T42" fmla="*/ 280 h 28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091" h="280">
                <a:moveTo>
                  <a:pt x="11" y="222"/>
                </a:moveTo>
                <a:cubicBezTo>
                  <a:pt x="85" y="198"/>
                  <a:pt x="0" y="234"/>
                  <a:pt x="48" y="185"/>
                </a:cubicBezTo>
                <a:cubicBezTo>
                  <a:pt x="64" y="169"/>
                  <a:pt x="87" y="164"/>
                  <a:pt x="103" y="148"/>
                </a:cubicBezTo>
                <a:cubicBezTo>
                  <a:pt x="133" y="118"/>
                  <a:pt x="166" y="97"/>
                  <a:pt x="205" y="83"/>
                </a:cubicBezTo>
                <a:cubicBezTo>
                  <a:pt x="245" y="43"/>
                  <a:pt x="281" y="17"/>
                  <a:pt x="334" y="0"/>
                </a:cubicBezTo>
                <a:cubicBezTo>
                  <a:pt x="368" y="3"/>
                  <a:pt x="403" y="1"/>
                  <a:pt x="436" y="9"/>
                </a:cubicBezTo>
                <a:cubicBezTo>
                  <a:pt x="452" y="13"/>
                  <a:pt x="477" y="54"/>
                  <a:pt x="491" y="65"/>
                </a:cubicBezTo>
                <a:cubicBezTo>
                  <a:pt x="535" y="99"/>
                  <a:pt x="540" y="99"/>
                  <a:pt x="583" y="120"/>
                </a:cubicBezTo>
                <a:cubicBezTo>
                  <a:pt x="660" y="197"/>
                  <a:pt x="753" y="242"/>
                  <a:pt x="860" y="259"/>
                </a:cubicBezTo>
                <a:cubicBezTo>
                  <a:pt x="925" y="280"/>
                  <a:pt x="912" y="279"/>
                  <a:pt x="1026" y="259"/>
                </a:cubicBezTo>
                <a:cubicBezTo>
                  <a:pt x="1035" y="257"/>
                  <a:pt x="1038" y="246"/>
                  <a:pt x="1045" y="240"/>
                </a:cubicBezTo>
                <a:cubicBezTo>
                  <a:pt x="1054" y="233"/>
                  <a:pt x="1064" y="229"/>
                  <a:pt x="1073" y="222"/>
                </a:cubicBezTo>
                <a:cubicBezTo>
                  <a:pt x="1080" y="217"/>
                  <a:pt x="1091" y="203"/>
                  <a:pt x="1091" y="203"/>
                </a:cubicBezTo>
              </a:path>
            </a:pathLst>
          </a:cu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1547" name="Text Box 11"/>
          <p:cNvSpPr txBox="1">
            <a:spLocks noChangeArrowheads="1"/>
          </p:cNvSpPr>
          <p:nvPr/>
        </p:nvSpPr>
        <p:spPr bwMode="auto">
          <a:xfrm>
            <a:off x="6821488" y="4873625"/>
            <a:ext cx="8382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bg1"/>
                </a:solidFill>
              </a:rPr>
              <a:t>22</a:t>
            </a:r>
            <a:r>
              <a:rPr lang="en-US" altLang="zh-CN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321548" name="Text Box 12"/>
          <p:cNvSpPr txBox="1">
            <a:spLocks noChangeArrowheads="1"/>
          </p:cNvSpPr>
          <p:nvPr/>
        </p:nvSpPr>
        <p:spPr bwMode="auto">
          <a:xfrm>
            <a:off x="6821488" y="5254625"/>
            <a:ext cx="8382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bg1"/>
                </a:solidFill>
              </a:rPr>
              <a:t>11</a:t>
            </a:r>
            <a:r>
              <a:rPr lang="en-US" altLang="zh-CN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321549" name="Text Box 13"/>
          <p:cNvSpPr txBox="1">
            <a:spLocks noChangeArrowheads="1"/>
          </p:cNvSpPr>
          <p:nvPr/>
        </p:nvSpPr>
        <p:spPr bwMode="auto">
          <a:xfrm>
            <a:off x="5292725" y="4725988"/>
            <a:ext cx="104775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FF0000"/>
                </a:solidFill>
              </a:rPr>
              <a:t>2205H</a:t>
            </a:r>
          </a:p>
        </p:txBody>
      </p:sp>
      <p:sp>
        <p:nvSpPr>
          <p:cNvPr id="321550" name="Text Box 14"/>
          <p:cNvSpPr txBox="1">
            <a:spLocks noChangeArrowheads="1"/>
          </p:cNvSpPr>
          <p:nvPr/>
        </p:nvSpPr>
        <p:spPr bwMode="auto">
          <a:xfrm>
            <a:off x="2630488" y="4448175"/>
            <a:ext cx="1376362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/>
              <a:t>偏移地址</a:t>
            </a:r>
          </a:p>
        </p:txBody>
      </p:sp>
      <p:sp>
        <p:nvSpPr>
          <p:cNvPr id="321551" name="Line 15"/>
          <p:cNvSpPr>
            <a:spLocks noChangeShapeType="1"/>
          </p:cNvSpPr>
          <p:nvPr/>
        </p:nvSpPr>
        <p:spPr bwMode="auto">
          <a:xfrm>
            <a:off x="3849688" y="4692650"/>
            <a:ext cx="1295400" cy="228600"/>
          </a:xfrm>
          <a:prstGeom prst="line">
            <a:avLst/>
          </a:prstGeom>
          <a:noFill/>
          <a:ln w="22225" cap="sq">
            <a:solidFill>
              <a:srgbClr val="FF6600"/>
            </a:solidFill>
            <a:round/>
            <a:headEnd type="none" w="sm" len="sm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1552" name="Rectangle 16"/>
          <p:cNvSpPr>
            <a:spLocks noChangeArrowheads="1"/>
          </p:cNvSpPr>
          <p:nvPr/>
        </p:nvSpPr>
        <p:spPr bwMode="auto">
          <a:xfrm>
            <a:off x="3132138" y="5607050"/>
            <a:ext cx="1174750" cy="457200"/>
          </a:xfrm>
          <a:prstGeom prst="rect">
            <a:avLst/>
          </a:prstGeom>
          <a:solidFill>
            <a:srgbClr val="339966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1554" name="Text Box 18"/>
          <p:cNvSpPr txBox="1">
            <a:spLocks noChangeArrowheads="1"/>
          </p:cNvSpPr>
          <p:nvPr/>
        </p:nvSpPr>
        <p:spPr bwMode="auto">
          <a:xfrm>
            <a:off x="3440113" y="5149850"/>
            <a:ext cx="700087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AL</a:t>
            </a:r>
          </a:p>
        </p:txBody>
      </p:sp>
      <p:sp>
        <p:nvSpPr>
          <p:cNvPr id="321557" name="Text Box 21"/>
          <p:cNvSpPr txBox="1">
            <a:spLocks noChangeArrowheads="1"/>
          </p:cNvSpPr>
          <p:nvPr/>
        </p:nvSpPr>
        <p:spPr bwMode="auto">
          <a:xfrm>
            <a:off x="6897688" y="4387850"/>
            <a:ext cx="609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宋体" pitchFamily="2" charset="-122"/>
              </a:rPr>
              <a:t>┇</a:t>
            </a:r>
            <a:r>
              <a:rPr lang="en-US" altLang="zh-CN"/>
              <a:t> </a:t>
            </a:r>
          </a:p>
        </p:txBody>
      </p:sp>
      <p:sp>
        <p:nvSpPr>
          <p:cNvPr id="321558" name="Text Box 22"/>
          <p:cNvSpPr txBox="1">
            <a:spLocks noChangeArrowheads="1"/>
          </p:cNvSpPr>
          <p:nvPr/>
        </p:nvSpPr>
        <p:spPr bwMode="auto">
          <a:xfrm>
            <a:off x="3419475" y="5589588"/>
            <a:ext cx="720725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bg1"/>
                </a:solidFill>
              </a:rPr>
              <a:t>22</a:t>
            </a:r>
          </a:p>
        </p:txBody>
      </p:sp>
      <p:sp>
        <p:nvSpPr>
          <p:cNvPr id="321559" name="Line 23"/>
          <p:cNvSpPr>
            <a:spLocks noChangeShapeType="1"/>
          </p:cNvSpPr>
          <p:nvPr/>
        </p:nvSpPr>
        <p:spPr bwMode="auto">
          <a:xfrm>
            <a:off x="5068888" y="5149850"/>
            <a:ext cx="0" cy="685800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  <a:headEnd type="none" w="sm" len="sm"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1560" name="Line 24"/>
          <p:cNvSpPr>
            <a:spLocks noChangeShapeType="1"/>
          </p:cNvSpPr>
          <p:nvPr/>
        </p:nvSpPr>
        <p:spPr bwMode="auto">
          <a:xfrm flipH="1">
            <a:off x="4306888" y="5835650"/>
            <a:ext cx="762000" cy="0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  <a:headEnd type="none" w="sm" len="sm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1561" name="Text Box 25"/>
          <p:cNvSpPr txBox="1">
            <a:spLocks noChangeArrowheads="1"/>
          </p:cNvSpPr>
          <p:nvPr/>
        </p:nvSpPr>
        <p:spPr bwMode="auto">
          <a:xfrm>
            <a:off x="8578850" y="4437063"/>
            <a:ext cx="457200" cy="10064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>
                <a:solidFill>
                  <a:schemeClr val="tx2"/>
                </a:solidFill>
              </a:rPr>
              <a:t>堆栈段</a:t>
            </a:r>
          </a:p>
        </p:txBody>
      </p:sp>
      <p:sp>
        <p:nvSpPr>
          <p:cNvPr id="321562" name="AutoShape 26"/>
          <p:cNvSpPr>
            <a:spLocks/>
          </p:cNvSpPr>
          <p:nvPr/>
        </p:nvSpPr>
        <p:spPr bwMode="auto">
          <a:xfrm>
            <a:off x="8316913" y="4078288"/>
            <a:ext cx="215900" cy="1655762"/>
          </a:xfrm>
          <a:prstGeom prst="rightBrace">
            <a:avLst>
              <a:gd name="adj1" fmla="val 63909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1563" name="Line 27"/>
          <p:cNvSpPr>
            <a:spLocks noChangeShapeType="1"/>
          </p:cNvSpPr>
          <p:nvPr/>
        </p:nvSpPr>
        <p:spPr bwMode="auto">
          <a:xfrm>
            <a:off x="5080000" y="5143500"/>
            <a:ext cx="13684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oval" w="med" len="med"/>
          </a:ln>
        </p:spPr>
        <p:txBody>
          <a:bodyPr lIns="92075" tIns="46038" rIns="92075" bIns="46038"/>
          <a:lstStyle/>
          <a:p>
            <a:endParaRPr lang="zh-CN" altLang="en-US"/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1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21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21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21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215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215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215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215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215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215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215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215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215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215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215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215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215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215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215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215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215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215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215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215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4" dur="500"/>
                                        <p:tgtEl>
                                          <p:spTgt spid="321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321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321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7" dur="500"/>
                                        <p:tgtEl>
                                          <p:spTgt spid="321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00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321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215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215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215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215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6" dur="500"/>
                                        <p:tgtEl>
                                          <p:spTgt spid="321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0" dur="500"/>
                                        <p:tgtEl>
                                          <p:spTgt spid="321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000"/>
                            </p:stCondLst>
                            <p:childTnLst>
                              <p:par>
                                <p:cTn id="102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4" dur="500"/>
                                        <p:tgtEl>
                                          <p:spTgt spid="321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500"/>
                            </p:stCondLst>
                            <p:childTnLst>
                              <p:par>
                                <p:cTn id="106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3215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215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1540" grpId="0" animBg="1"/>
      <p:bldP spid="321541" grpId="0" animBg="1"/>
      <p:bldP spid="321542" grpId="0" animBg="1"/>
      <p:bldP spid="321543" grpId="0" animBg="1"/>
      <p:bldP spid="321544" grpId="0" animBg="1"/>
      <p:bldP spid="321545" grpId="0" animBg="1"/>
      <p:bldP spid="321546" grpId="0" animBg="1"/>
      <p:bldP spid="321547" grpId="0"/>
      <p:bldP spid="321548" grpId="0"/>
      <p:bldP spid="321549" grpId="0"/>
      <p:bldP spid="321550" grpId="0"/>
      <p:bldP spid="321551" grpId="0" animBg="1"/>
      <p:bldP spid="321552" grpId="0" animBg="1"/>
      <p:bldP spid="321554" grpId="0"/>
      <p:bldP spid="321557" grpId="0"/>
      <p:bldP spid="321558" grpId="0"/>
      <p:bldP spid="321559" grpId="0" animBg="1"/>
      <p:bldP spid="321560" grpId="0" animBg="1"/>
      <p:bldP spid="321561" grpId="0"/>
      <p:bldP spid="321562" grpId="0" animBg="1"/>
      <p:bldP spid="321563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相对基址变址寻址方式</a:t>
            </a:r>
          </a:p>
        </p:txBody>
      </p:sp>
      <p:sp>
        <p:nvSpPr>
          <p:cNvPr id="412676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7956550" y="3141663"/>
            <a:ext cx="852488" cy="347662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CCC00"/>
              </a:gs>
              <a:gs pos="100000">
                <a:srgbClr val="CCCC00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70000"/>
              </a:lnSpc>
              <a:defRPr/>
            </a:pPr>
            <a:r>
              <a:rPr lang="zh-CN" altLang="en-US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演示</a:t>
            </a:r>
          </a:p>
        </p:txBody>
      </p:sp>
      <p:sp>
        <p:nvSpPr>
          <p:cNvPr id="134148" name="AutoShape 5" descr="花束"/>
          <p:cNvSpPr>
            <a:spLocks noChangeArrowheads="1"/>
          </p:cNvSpPr>
          <p:nvPr/>
        </p:nvSpPr>
        <p:spPr bwMode="auto">
          <a:xfrm>
            <a:off x="395288" y="2349500"/>
            <a:ext cx="8275637" cy="493713"/>
          </a:xfrm>
          <a:prstGeom prst="flowChartAlternateProcess">
            <a:avLst/>
          </a:prstGeom>
          <a:blipFill dpi="0" rotWithShape="1">
            <a:blip r:embed="rId3" cstate="print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just" eaLnBrk="1" hangingPunct="1">
              <a:tabLst>
                <a:tab pos="4121150" algn="l"/>
              </a:tabLst>
            </a:pPr>
            <a:r>
              <a:rPr kumimoji="0" lang="en-US" altLang="zh-CN" sz="3200" b="1">
                <a:solidFill>
                  <a:srgbClr val="3333CC"/>
                </a:solidFill>
                <a:latin typeface="Arial" charset="0"/>
                <a:ea typeface="幼圆" pitchFamily="49" charset="-122"/>
              </a:rPr>
              <a:t>MOV AX, [BX+DI+6]	</a:t>
            </a:r>
            <a:r>
              <a:rPr kumimoji="0" lang="zh-CN" altLang="en-US" sz="3200" b="1">
                <a:solidFill>
                  <a:srgbClr val="3333CC"/>
                </a:solidFill>
                <a:latin typeface="Arial" charset="0"/>
                <a:ea typeface="幼圆" pitchFamily="49" charset="-122"/>
              </a:rPr>
              <a:t>；</a:t>
            </a:r>
            <a:r>
              <a:rPr kumimoji="0" lang="en-US" altLang="zh-CN" sz="3200" b="1">
                <a:solidFill>
                  <a:srgbClr val="3333CC"/>
                </a:solidFill>
                <a:latin typeface="Arial" charset="0"/>
                <a:ea typeface="幼圆" pitchFamily="49" charset="-122"/>
              </a:rPr>
              <a:t>AX←DS:[BX+DI+6]</a:t>
            </a:r>
          </a:p>
        </p:txBody>
      </p:sp>
      <p:sp>
        <p:nvSpPr>
          <p:cNvPr id="134149" name="AutoShape 6" descr="花束"/>
          <p:cNvSpPr>
            <a:spLocks noChangeArrowheads="1"/>
          </p:cNvSpPr>
          <p:nvPr/>
        </p:nvSpPr>
        <p:spPr bwMode="auto">
          <a:xfrm>
            <a:off x="611188" y="3500438"/>
            <a:ext cx="3962400" cy="506412"/>
          </a:xfrm>
          <a:prstGeom prst="flowChartAlternateProcess">
            <a:avLst/>
          </a:prstGeom>
          <a:blipFill dpi="0" rotWithShape="1">
            <a:blip r:embed="rId3" cstate="print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just" eaLnBrk="1" hangingPunct="1">
              <a:tabLst>
                <a:tab pos="4121150" algn="l"/>
              </a:tabLst>
            </a:pPr>
            <a:r>
              <a:rPr kumimoji="0" lang="en-US" altLang="zh-CN" sz="3200" b="1">
                <a:solidFill>
                  <a:srgbClr val="3333CC"/>
                </a:solidFill>
                <a:latin typeface="Arial" charset="0"/>
                <a:ea typeface="幼圆" pitchFamily="49" charset="-122"/>
              </a:rPr>
              <a:t>MOV AX, 6[BX+DI]</a:t>
            </a:r>
          </a:p>
        </p:txBody>
      </p:sp>
      <p:sp>
        <p:nvSpPr>
          <p:cNvPr id="134150" name="Line 7"/>
          <p:cNvSpPr>
            <a:spLocks noChangeShapeType="1"/>
          </p:cNvSpPr>
          <p:nvPr/>
        </p:nvSpPr>
        <p:spPr bwMode="auto">
          <a:xfrm>
            <a:off x="2916238" y="2852738"/>
            <a:ext cx="0" cy="676275"/>
          </a:xfrm>
          <a:prstGeom prst="line">
            <a:avLst/>
          </a:prstGeom>
          <a:noFill/>
          <a:ln w="76200" cmpd="tri">
            <a:solidFill>
              <a:schemeClr val="hlink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12680" name="AutoShape 8" descr="花束"/>
          <p:cNvSpPr>
            <a:spLocks noChangeArrowheads="1"/>
          </p:cNvSpPr>
          <p:nvPr/>
        </p:nvSpPr>
        <p:spPr bwMode="auto">
          <a:xfrm>
            <a:off x="611188" y="4365625"/>
            <a:ext cx="3962400" cy="506413"/>
          </a:xfrm>
          <a:prstGeom prst="flowChartAlternateProcess">
            <a:avLst/>
          </a:prstGeom>
          <a:blipFill dpi="0" rotWithShape="1">
            <a:blip r:embed="rId3" cstate="print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just" eaLnBrk="1" hangingPunct="1">
              <a:tabLst>
                <a:tab pos="4121150" algn="l"/>
              </a:tabLst>
            </a:pPr>
            <a:r>
              <a:rPr kumimoji="0" lang="en-US" altLang="zh-CN" sz="3200" b="1">
                <a:solidFill>
                  <a:srgbClr val="3333CC"/>
                </a:solidFill>
                <a:latin typeface="Arial" charset="0"/>
                <a:ea typeface="幼圆" pitchFamily="49" charset="-122"/>
              </a:rPr>
              <a:t>MOV AX, 6[BX][DI]</a:t>
            </a:r>
          </a:p>
        </p:txBody>
      </p:sp>
      <p:sp>
        <p:nvSpPr>
          <p:cNvPr id="8" name="AutoShape 8" descr="花束"/>
          <p:cNvSpPr>
            <a:spLocks noChangeArrowheads="1"/>
          </p:cNvSpPr>
          <p:nvPr/>
        </p:nvSpPr>
        <p:spPr bwMode="auto">
          <a:xfrm>
            <a:off x="611188" y="5445125"/>
            <a:ext cx="3962400" cy="506413"/>
          </a:xfrm>
          <a:prstGeom prst="flowChartAlternateProcess">
            <a:avLst/>
          </a:prstGeom>
          <a:blipFill dpi="0" rotWithShape="1">
            <a:blip r:embed="rId3" cstate="print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just" eaLnBrk="1" hangingPunct="1">
              <a:tabLst>
                <a:tab pos="4121150" algn="l"/>
              </a:tabLst>
            </a:pPr>
            <a:r>
              <a:rPr kumimoji="0" lang="zh-CN" altLang="en-US" sz="3200" b="1">
                <a:solidFill>
                  <a:srgbClr val="3333CC"/>
                </a:solidFill>
                <a:latin typeface="Arial" charset="0"/>
                <a:ea typeface="幼圆" pitchFamily="49" charset="-122"/>
              </a:rPr>
              <a:t>也是不能同时用？？？</a:t>
            </a:r>
            <a:endParaRPr kumimoji="0" lang="en-US" altLang="zh-CN" sz="3200" b="1">
              <a:solidFill>
                <a:srgbClr val="3333CC"/>
              </a:solidFill>
              <a:latin typeface="Arial" charset="0"/>
              <a:ea typeface="幼圆" pitchFamily="49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126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126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2680" grpId="0" animBg="1" autoUpdateAnimBg="0"/>
      <p:bldP spid="8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F26F55-3036-4FE0-939B-069849357110}" type="slidenum">
              <a:rPr lang="zh-CN" altLang="en-US" smtClean="0"/>
              <a:pPr>
                <a:defRPr/>
              </a:pPr>
              <a:t>4</a:t>
            </a:fld>
            <a:endParaRPr lang="en-US" altLang="zh-CN" smtClean="0"/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隶书" pitchFamily="49" charset="-122"/>
              </a:rPr>
              <a:t>了解</a:t>
            </a:r>
            <a:r>
              <a:rPr lang="en-US" altLang="zh-CN" smtClean="0">
                <a:latin typeface="隶书" pitchFamily="49" charset="-122"/>
              </a:rPr>
              <a:t>:</a:t>
            </a: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2988" y="2025650"/>
            <a:ext cx="7350125" cy="3851275"/>
          </a:xfrm>
        </p:spPr>
        <p:txBody>
          <a:bodyPr/>
          <a:lstStyle/>
          <a:p>
            <a:pPr eaLnBrk="1" hangingPunct="1">
              <a:lnSpc>
                <a:spcPct val="115000"/>
              </a:lnSpc>
              <a:spcBef>
                <a:spcPct val="10000"/>
              </a:spcBef>
            </a:pPr>
            <a:r>
              <a:rPr lang="zh-CN" altLang="en-US" smtClean="0">
                <a:latin typeface="宋体" pitchFamily="2" charset="-122"/>
              </a:rPr>
              <a:t>指令及指令系统；</a:t>
            </a:r>
          </a:p>
          <a:p>
            <a:pPr eaLnBrk="1" hangingPunct="1">
              <a:lnSpc>
                <a:spcPct val="115000"/>
              </a:lnSpc>
              <a:spcBef>
                <a:spcPct val="10000"/>
              </a:spcBef>
            </a:pPr>
            <a:r>
              <a:rPr lang="zh-CN" altLang="en-US" smtClean="0">
                <a:latin typeface="宋体" pitchFamily="2" charset="-122"/>
              </a:rPr>
              <a:t>指令的格式；</a:t>
            </a:r>
          </a:p>
          <a:p>
            <a:pPr eaLnBrk="1" hangingPunct="1">
              <a:lnSpc>
                <a:spcPct val="115000"/>
              </a:lnSpc>
              <a:spcBef>
                <a:spcPct val="10000"/>
              </a:spcBef>
            </a:pPr>
            <a:r>
              <a:rPr lang="zh-CN" altLang="en-US" smtClean="0">
                <a:latin typeface="宋体" pitchFamily="2" charset="-122"/>
              </a:rPr>
              <a:t>指令中的操作数类型；</a:t>
            </a:r>
          </a:p>
          <a:p>
            <a:pPr eaLnBrk="1" hangingPunct="1">
              <a:lnSpc>
                <a:spcPct val="115000"/>
              </a:lnSpc>
              <a:spcBef>
                <a:spcPct val="10000"/>
              </a:spcBef>
            </a:pPr>
            <a:r>
              <a:rPr lang="zh-CN" altLang="en-US" smtClean="0">
                <a:latin typeface="宋体" pitchFamily="2" charset="-122"/>
              </a:rPr>
              <a:t>指令字长与机器字长；</a:t>
            </a:r>
          </a:p>
          <a:p>
            <a:pPr eaLnBrk="1" hangingPunct="1">
              <a:lnSpc>
                <a:spcPct val="115000"/>
              </a:lnSpc>
              <a:spcBef>
                <a:spcPct val="10000"/>
              </a:spcBef>
            </a:pPr>
            <a:r>
              <a:rPr lang="zh-CN" altLang="en-US" smtClean="0">
                <a:latin typeface="宋体" pitchFamily="2" charset="-122"/>
              </a:rPr>
              <a:t>指令的执行时间</a:t>
            </a:r>
          </a:p>
          <a:p>
            <a:pPr eaLnBrk="1" hangingPunct="1">
              <a:lnSpc>
                <a:spcPct val="115000"/>
              </a:lnSpc>
              <a:spcBef>
                <a:spcPct val="10000"/>
              </a:spcBef>
            </a:pPr>
            <a:r>
              <a:rPr lang="en-US" altLang="zh-CN" smtClean="0">
                <a:latin typeface="宋体" pitchFamily="2" charset="-122"/>
              </a:rPr>
              <a:t>CISC</a:t>
            </a:r>
            <a:r>
              <a:rPr lang="zh-CN" altLang="en-US" smtClean="0">
                <a:latin typeface="宋体" pitchFamily="2" charset="-122"/>
              </a:rPr>
              <a:t>和</a:t>
            </a:r>
            <a:r>
              <a:rPr lang="en-US" altLang="zh-CN" smtClean="0">
                <a:latin typeface="宋体" pitchFamily="2" charset="-122"/>
              </a:rPr>
              <a:t>RISC</a:t>
            </a:r>
            <a:r>
              <a:rPr lang="zh-CN" altLang="en-US" smtClean="0">
                <a:latin typeface="宋体" pitchFamily="2" charset="-122"/>
              </a:rPr>
              <a:t>指令系统</a:t>
            </a:r>
          </a:p>
          <a:p>
            <a:pPr eaLnBrk="1" hangingPunct="1"/>
            <a:endParaRPr lang="zh-CN" altLang="en-US" smtClean="0">
              <a:latin typeface="隶书" pitchFamily="49" charset="-122"/>
              <a:ea typeface="隶书" pitchFamily="49" charset="-122"/>
            </a:endParaRPr>
          </a:p>
        </p:txBody>
      </p:sp>
      <p:graphicFrame>
        <p:nvGraphicFramePr>
          <p:cNvPr id="3074" name="Object 4"/>
          <p:cNvGraphicFramePr>
            <a:graphicFrameLocks noChangeAspect="1"/>
          </p:cNvGraphicFramePr>
          <p:nvPr/>
        </p:nvGraphicFramePr>
        <p:xfrm>
          <a:off x="7092950" y="381000"/>
          <a:ext cx="1441450" cy="1103313"/>
        </p:xfrm>
        <a:graphic>
          <a:graphicData uri="http://schemas.openxmlformats.org/presentationml/2006/ole">
            <p:oleObj spid="_x0000_s3074" name="剪辑" r:id="rId4" imgW="4602960" imgH="3652200" progId="">
              <p:embed/>
            </p:oleObj>
          </a:graphicData>
        </a:graphic>
      </p:graphicFrame>
    </p:spTree>
  </p:cSld>
  <p:clrMapOvr>
    <a:masterClrMapping/>
  </p:clrMapOvr>
  <p:transition spd="slow">
    <p:zoom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B73B74-C6BB-4813-84C8-A902F0AE532F}" type="slidenum">
              <a:rPr lang="zh-CN" altLang="en-US" smtClean="0"/>
              <a:pPr>
                <a:defRPr/>
              </a:pPr>
              <a:t>40</a:t>
            </a:fld>
            <a:endParaRPr lang="en-US" altLang="zh-CN" smtClean="0"/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八、隐含寻址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2020888"/>
            <a:ext cx="7848600" cy="3279775"/>
          </a:xfrm>
        </p:spPr>
        <p:txBody>
          <a:bodyPr/>
          <a:lstStyle/>
          <a:p>
            <a:pPr eaLnBrk="1" hangingPunct="1"/>
            <a:r>
              <a:rPr lang="zh-CN" altLang="en-US" smtClean="0"/>
              <a:t>指令中隐含了一个或两个操作数的地址，即操作数在默认的地址中。</a:t>
            </a:r>
          </a:p>
          <a:p>
            <a:pPr eaLnBrk="1" hangingPunct="1"/>
            <a:r>
              <a:rPr lang="zh-CN" altLang="en-US" smtClean="0"/>
              <a:t>例： </a:t>
            </a:r>
          </a:p>
          <a:p>
            <a:pPr lvl="1" eaLnBrk="1" hangingPunct="1"/>
            <a:r>
              <a:rPr lang="en-US" altLang="zh-CN" smtClean="0"/>
              <a:t>MUL  BL</a:t>
            </a:r>
          </a:p>
          <a:p>
            <a:pPr eaLnBrk="1" hangingPunct="1"/>
            <a:r>
              <a:rPr lang="zh-CN" altLang="en-US" smtClean="0"/>
              <a:t>指令执行：</a:t>
            </a:r>
          </a:p>
          <a:p>
            <a:pPr lvl="1" eaLnBrk="1" hangingPunct="1"/>
            <a:r>
              <a:rPr lang="en-US" altLang="zh-CN" smtClean="0"/>
              <a:t>AL</a:t>
            </a:r>
            <a:r>
              <a:rPr lang="en-US" altLang="zh-CN" smtClean="0">
                <a:cs typeface="Arial" charset="0"/>
              </a:rPr>
              <a:t>×</a:t>
            </a:r>
            <a:r>
              <a:rPr lang="en-US" altLang="zh-CN" smtClean="0"/>
              <a:t>BL</a:t>
            </a:r>
          </a:p>
        </p:txBody>
      </p:sp>
      <p:sp>
        <p:nvSpPr>
          <p:cNvPr id="101380" name="Line 4"/>
          <p:cNvSpPr>
            <a:spLocks noChangeShapeType="1"/>
          </p:cNvSpPr>
          <p:nvPr/>
        </p:nvSpPr>
        <p:spPr bwMode="auto">
          <a:xfrm>
            <a:off x="2930525" y="4945063"/>
            <a:ext cx="762000" cy="1587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5602" name="Object 5"/>
          <p:cNvGraphicFramePr>
            <a:graphicFrameLocks noChangeAspect="1"/>
          </p:cNvGraphicFramePr>
          <p:nvPr/>
        </p:nvGraphicFramePr>
        <p:xfrm>
          <a:off x="7164388" y="392113"/>
          <a:ext cx="1504950" cy="1236662"/>
        </p:xfrm>
        <a:graphic>
          <a:graphicData uri="http://schemas.openxmlformats.org/presentationml/2006/ole">
            <p:oleObj spid="_x0000_s25602" name="剪辑" r:id="rId4" imgW="4602960" imgH="3652200" progId="">
              <p:embed/>
            </p:oleObj>
          </a:graphicData>
        </a:graphic>
      </p:graphicFrame>
      <p:sp>
        <p:nvSpPr>
          <p:cNvPr id="101382" name="Text Box 6"/>
          <p:cNvSpPr txBox="1">
            <a:spLocks noChangeArrowheads="1"/>
          </p:cNvSpPr>
          <p:nvPr/>
        </p:nvSpPr>
        <p:spPr bwMode="auto">
          <a:xfrm>
            <a:off x="3795713" y="4714875"/>
            <a:ext cx="847725" cy="4572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/>
              <a:t>AX</a:t>
            </a:r>
            <a:endParaRPr lang="zh-CN" altLang="en-US" b="1"/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1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1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1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1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1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01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01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80" grpId="0" animBg="1"/>
      <p:bldP spid="101382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内容占位符 2"/>
          <p:cNvSpPr>
            <a:spLocks noGrp="1"/>
          </p:cNvSpPr>
          <p:nvPr>
            <p:ph idx="1"/>
          </p:nvPr>
        </p:nvSpPr>
        <p:spPr>
          <a:xfrm>
            <a:off x="827088" y="836613"/>
            <a:ext cx="7772400" cy="4114800"/>
          </a:xfrm>
        </p:spPr>
        <p:txBody>
          <a:bodyPr/>
          <a:lstStyle/>
          <a:p>
            <a:pPr lvl="2">
              <a:lnSpc>
                <a:spcPct val="150000"/>
              </a:lnSpc>
            </a:pPr>
            <a:r>
              <a:rPr lang="en-US" altLang="zh-CN" smtClean="0"/>
              <a:t>MOV   AL,BX		</a:t>
            </a:r>
            <a:endParaRPr lang="zh-CN" altLang="zh-CN" smtClean="0"/>
          </a:p>
          <a:p>
            <a:pPr lvl="2">
              <a:lnSpc>
                <a:spcPct val="150000"/>
              </a:lnSpc>
            </a:pPr>
            <a:r>
              <a:rPr lang="en-US" altLang="zh-CN" smtClean="0"/>
              <a:t>MUL   57H		    </a:t>
            </a:r>
            <a:endParaRPr lang="zh-CN" altLang="zh-CN" smtClean="0"/>
          </a:p>
          <a:p>
            <a:pPr lvl="2">
              <a:lnSpc>
                <a:spcPct val="150000"/>
              </a:lnSpc>
            </a:pPr>
            <a:r>
              <a:rPr lang="en-US" altLang="zh-CN" smtClean="0"/>
              <a:t>MOV   AL,[DI]	     </a:t>
            </a:r>
            <a:endParaRPr lang="zh-CN" altLang="zh-CN" smtClean="0"/>
          </a:p>
          <a:p>
            <a:pPr lvl="2">
              <a:lnSpc>
                <a:spcPct val="150000"/>
              </a:lnSpc>
            </a:pPr>
            <a:r>
              <a:rPr lang="en-US" altLang="zh-CN" smtClean="0"/>
              <a:t>MOV   32H,AL	    	</a:t>
            </a:r>
            <a:endParaRPr lang="zh-CN" altLang="zh-CN" smtClean="0"/>
          </a:p>
          <a:p>
            <a:pPr lvl="2">
              <a:lnSpc>
                <a:spcPct val="150000"/>
              </a:lnSpc>
            </a:pPr>
            <a:r>
              <a:rPr lang="en-US" altLang="zh-CN" smtClean="0"/>
              <a:t>MOV   [AX], SI		</a:t>
            </a:r>
            <a:endParaRPr lang="zh-CN" altLang="zh-CN" smtClean="0"/>
          </a:p>
          <a:p>
            <a:pPr lvl="2">
              <a:lnSpc>
                <a:spcPct val="150000"/>
              </a:lnSpc>
            </a:pPr>
            <a:r>
              <a:rPr lang="en-US" altLang="zh-CN" smtClean="0"/>
              <a:t>MOV   [BX],[SI]	    </a:t>
            </a:r>
            <a:endParaRPr lang="zh-CN" altLang="zh-CN" smtClean="0"/>
          </a:p>
          <a:p>
            <a:pPr lvl="2">
              <a:lnSpc>
                <a:spcPct val="150000"/>
              </a:lnSpc>
            </a:pPr>
            <a:r>
              <a:rPr lang="en-US" altLang="zh-CN" smtClean="0"/>
              <a:t>MOV   CS,[BP]      </a:t>
            </a:r>
            <a:endParaRPr lang="zh-CN" altLang="zh-CN" smtClean="0"/>
          </a:p>
          <a:p>
            <a:pPr lvl="2">
              <a:lnSpc>
                <a:spcPct val="150000"/>
              </a:lnSpc>
            </a:pPr>
            <a:r>
              <a:rPr lang="en-US" altLang="zh-CN" smtClean="0"/>
              <a:t>MOV   SS: [SI], AX   </a:t>
            </a:r>
            <a:endParaRPr lang="zh-CN" altLang="zh-CN" smtClean="0"/>
          </a:p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E89C4A-5860-4BDE-9011-4812DDFF93A9}" type="slidenum">
              <a:rPr lang="zh-CN" altLang="en-US" smtClean="0"/>
              <a:pPr>
                <a:defRPr/>
              </a:pPr>
              <a:t>41</a:t>
            </a:fld>
            <a:endParaRPr lang="en-US" altLang="zh-CN"/>
          </a:p>
        </p:txBody>
      </p:sp>
    </p:spTree>
  </p:cSld>
  <p:clrMapOvr>
    <a:masterClrMapping/>
  </p:clrMapOvr>
  <p:transition spd="slow">
    <p:zoom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116013" y="549275"/>
            <a:ext cx="7793037" cy="765175"/>
          </a:xfrm>
        </p:spPr>
        <p:txBody>
          <a:bodyPr/>
          <a:lstStyle/>
          <a:p>
            <a:r>
              <a:rPr lang="zh-CN" altLang="en-US" smtClean="0"/>
              <a:t>操作数的表达符号（</a:t>
            </a:r>
            <a:r>
              <a:rPr lang="en-US" altLang="zh-CN" smtClean="0"/>
              <a:t>1</a:t>
            </a:r>
            <a:r>
              <a:rPr lang="zh-CN" altLang="en-US" smtClean="0"/>
              <a:t>） </a:t>
            </a:r>
          </a:p>
        </p:txBody>
      </p:sp>
      <p:graphicFrame>
        <p:nvGraphicFramePr>
          <p:cNvPr id="413699" name="Group 3"/>
          <p:cNvGraphicFramePr>
            <a:graphicFrameLocks noGrp="1"/>
          </p:cNvGraphicFramePr>
          <p:nvPr/>
        </p:nvGraphicFramePr>
        <p:xfrm>
          <a:off x="2274888" y="2139950"/>
          <a:ext cx="354012" cy="2579688"/>
        </p:xfrm>
        <a:graphic>
          <a:graphicData uri="http://schemas.openxmlformats.org/drawingml/2006/table">
            <a:tbl>
              <a:tblPr/>
              <a:tblGrid>
                <a:gridCol w="354012"/>
              </a:tblGrid>
              <a:tr h="25796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500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13705" name="Group 9"/>
          <p:cNvGraphicFramePr>
            <a:graphicFrameLocks noGrp="1"/>
          </p:cNvGraphicFramePr>
          <p:nvPr/>
        </p:nvGraphicFramePr>
        <p:xfrm>
          <a:off x="539750" y="1700213"/>
          <a:ext cx="8208963" cy="4424366"/>
        </p:xfrm>
        <a:graphic>
          <a:graphicData uri="http://schemas.openxmlformats.org/drawingml/2006/table">
            <a:tbl>
              <a:tblPr/>
              <a:tblGrid>
                <a:gridCol w="2016125"/>
                <a:gridCol w="6192838"/>
              </a:tblGrid>
              <a:tr h="4556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5000"/>
                        </a:spcAft>
                        <a:buClrTx/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00CC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操作数符号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6600CC"/>
                        </a:solidFill>
                        <a:effectLst/>
                        <a:latin typeface="Tahoma" pitchFamily="34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5000"/>
                        </a:spcAft>
                        <a:buClrTx/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00CC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含义（寻址方式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）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pitchFamily="34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5000"/>
                        </a:spcAft>
                        <a:buClrTx/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i8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CC0066"/>
                        </a:solidFill>
                        <a:effectLst/>
                        <a:latin typeface="Tahoma" pitchFamily="34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5000"/>
                        </a:spcAft>
                        <a:buClrTx/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一个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8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位立即数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CC0066"/>
                        </a:solidFill>
                        <a:effectLst/>
                        <a:latin typeface="Tahoma" pitchFamily="34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5000"/>
                        </a:spcAft>
                        <a:buClrTx/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i16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339933"/>
                        </a:solidFill>
                        <a:effectLst/>
                        <a:latin typeface="Tahoma" pitchFamily="34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5000"/>
                        </a:spcAft>
                        <a:buClrTx/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一个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16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位立即数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339933"/>
                        </a:solidFill>
                        <a:effectLst/>
                        <a:latin typeface="Tahoma" pitchFamily="34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5000"/>
                        </a:spcAft>
                        <a:buClrTx/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imm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CC0066"/>
                        </a:solidFill>
                        <a:effectLst/>
                        <a:latin typeface="Tahoma" pitchFamily="34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5000"/>
                        </a:spcAft>
                        <a:buClrTx/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代表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i8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或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i16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CC0066"/>
                        </a:solidFill>
                        <a:effectLst/>
                        <a:latin typeface="Tahoma" pitchFamily="34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0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5000"/>
                        </a:spcAft>
                        <a:buClrTx/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r8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339933"/>
                        </a:solidFill>
                        <a:effectLst/>
                        <a:latin typeface="Tahoma" pitchFamily="34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5000"/>
                        </a:spcAft>
                        <a:buClrTx/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任意一个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8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位通用寄存器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5000"/>
                        </a:spcAft>
                        <a:buClrTx/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AH, AL, BH, BL, CH, CL, DH, DL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339933"/>
                        </a:solidFill>
                        <a:effectLst/>
                        <a:latin typeface="Tahoma" pitchFamily="34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0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5000"/>
                        </a:spcAft>
                        <a:buClrTx/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r16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CC0066"/>
                        </a:solidFill>
                        <a:effectLst/>
                        <a:latin typeface="Tahoma" pitchFamily="34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5000"/>
                        </a:spcAft>
                        <a:buClrTx/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任意一个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16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位通用寄存器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5000"/>
                        </a:spcAft>
                        <a:buClrTx/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AX, BX, CX, DX, SI, DI, BP, SP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CC0066"/>
                        </a:solidFill>
                        <a:effectLst/>
                        <a:latin typeface="Tahoma" pitchFamily="34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5000"/>
                        </a:spcAft>
                        <a:buClrTx/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reg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339933"/>
                        </a:solidFill>
                        <a:effectLst/>
                        <a:latin typeface="Tahoma" pitchFamily="34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5000"/>
                        </a:spcAft>
                        <a:buClrTx/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代表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r8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或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r16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339933"/>
                        </a:solidFill>
                        <a:effectLst/>
                        <a:latin typeface="Tahoma" pitchFamily="34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5000"/>
                        </a:spcAft>
                        <a:buClrTx/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seg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CC0066"/>
                        </a:solidFill>
                        <a:effectLst/>
                        <a:latin typeface="Tahoma" pitchFamily="34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5000"/>
                        </a:spcAft>
                        <a:buClrTx/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段寄存器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CS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、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DS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、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ES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、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SS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CC0066"/>
                        </a:solidFill>
                        <a:effectLst/>
                        <a:latin typeface="Tahoma" pitchFamily="34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36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36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137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37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350963" y="620713"/>
            <a:ext cx="7793037" cy="766762"/>
          </a:xfrm>
        </p:spPr>
        <p:txBody>
          <a:bodyPr/>
          <a:lstStyle/>
          <a:p>
            <a:r>
              <a:rPr lang="zh-CN" altLang="en-US" smtClean="0"/>
              <a:t>操作数的表达符号（</a:t>
            </a:r>
            <a:r>
              <a:rPr lang="en-US" altLang="zh-CN" smtClean="0"/>
              <a:t>2</a:t>
            </a:r>
            <a:r>
              <a:rPr lang="zh-CN" altLang="en-US" smtClean="0"/>
              <a:t>）</a:t>
            </a:r>
          </a:p>
        </p:txBody>
      </p:sp>
      <p:graphicFrame>
        <p:nvGraphicFramePr>
          <p:cNvPr id="414723" name="Group 3"/>
          <p:cNvGraphicFramePr>
            <a:graphicFrameLocks noGrp="1"/>
          </p:cNvGraphicFramePr>
          <p:nvPr/>
        </p:nvGraphicFramePr>
        <p:xfrm>
          <a:off x="2274888" y="2139950"/>
          <a:ext cx="354012" cy="2579688"/>
        </p:xfrm>
        <a:graphic>
          <a:graphicData uri="http://schemas.openxmlformats.org/drawingml/2006/table">
            <a:tbl>
              <a:tblPr/>
              <a:tblGrid>
                <a:gridCol w="354012"/>
              </a:tblGrid>
              <a:tr h="25796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500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14729" name="Group 9"/>
          <p:cNvGraphicFramePr>
            <a:graphicFrameLocks noGrp="1"/>
          </p:cNvGraphicFramePr>
          <p:nvPr/>
        </p:nvGraphicFramePr>
        <p:xfrm>
          <a:off x="755650" y="1844675"/>
          <a:ext cx="7878763" cy="3527428"/>
        </p:xfrm>
        <a:graphic>
          <a:graphicData uri="http://schemas.openxmlformats.org/drawingml/2006/table">
            <a:tbl>
              <a:tblPr/>
              <a:tblGrid>
                <a:gridCol w="1830388"/>
                <a:gridCol w="6048375"/>
              </a:tblGrid>
              <a:tr h="4556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5000"/>
                        </a:spcAft>
                        <a:buClrTx/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00CC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操作数符号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6600CC"/>
                        </a:solidFill>
                        <a:effectLst/>
                        <a:latin typeface="Tahoma" pitchFamily="34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5000"/>
                        </a:spcAft>
                        <a:buClrTx/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00CC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含义（寻址方式）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6600CC"/>
                        </a:solidFill>
                        <a:effectLst/>
                        <a:latin typeface="Tahoma" pitchFamily="34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0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5000"/>
                        </a:spcAft>
                        <a:buClrTx/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m8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CC0066"/>
                        </a:solidFill>
                        <a:effectLst/>
                        <a:latin typeface="Tahoma" pitchFamily="34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5000"/>
                        </a:spcAft>
                        <a:buClrTx/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一个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8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位存储器操作数单元（包括所有主存寻址方式）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CC0066"/>
                        </a:solidFill>
                        <a:effectLst/>
                        <a:latin typeface="Tahoma" pitchFamily="34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842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5000"/>
                        </a:spcAft>
                        <a:buClrTx/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m16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339933"/>
                        </a:solidFill>
                        <a:effectLst/>
                        <a:latin typeface="Tahoma" pitchFamily="34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5000"/>
                        </a:spcAft>
                        <a:buClrTx/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一个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16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位存储器操作数单元（包括所有主存寻址方式）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339933"/>
                        </a:solidFill>
                        <a:effectLst/>
                        <a:latin typeface="Tahoma" pitchFamily="34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5000"/>
                        </a:spcAft>
                        <a:buClrTx/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mem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CC0066"/>
                        </a:solidFill>
                        <a:effectLst/>
                        <a:latin typeface="Tahoma" pitchFamily="34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5000"/>
                        </a:spcAft>
                        <a:buClrTx/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代表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m8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或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m16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CC0066"/>
                        </a:solidFill>
                        <a:effectLst/>
                        <a:latin typeface="Tahoma" pitchFamily="34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5000"/>
                        </a:spcAft>
                        <a:buClrTx/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dest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339933"/>
                        </a:solidFill>
                        <a:effectLst/>
                        <a:latin typeface="Tahoma" pitchFamily="34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5000"/>
                        </a:spcAft>
                        <a:buClrTx/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目的操作数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339933"/>
                        </a:solidFill>
                        <a:effectLst/>
                        <a:latin typeface="Tahoma" pitchFamily="34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5000"/>
                        </a:spcAft>
                        <a:buClrTx/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src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CC0066"/>
                        </a:solidFill>
                        <a:effectLst/>
                        <a:latin typeface="Tahoma" pitchFamily="34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5000"/>
                        </a:spcAft>
                        <a:buClrTx/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源操作数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CC0066"/>
                        </a:solidFill>
                        <a:effectLst/>
                        <a:latin typeface="Tahoma" pitchFamily="34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1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68C3BB-04A7-44EE-93D6-3DFB74E255BA}" type="slidenum">
              <a:rPr lang="zh-CN" altLang="en-US" smtClean="0"/>
              <a:pPr>
                <a:defRPr/>
              </a:pPr>
              <a:t>44</a:t>
            </a:fld>
            <a:endParaRPr lang="en-US" altLang="zh-CN" smtClean="0"/>
          </a:p>
        </p:txBody>
      </p:sp>
      <p:sp>
        <p:nvSpPr>
          <p:cNvPr id="138243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lang="zh-CN" altLang="en-US" sz="4800" b="1" smtClean="0">
                <a:latin typeface="宋体" pitchFamily="2" charset="-122"/>
                <a:ea typeface="宋体" pitchFamily="2" charset="-122"/>
              </a:rPr>
              <a:t>§3.3 8086</a:t>
            </a:r>
            <a:r>
              <a:rPr lang="zh-CN" altLang="en-US" sz="5400" smtClean="0">
                <a:latin typeface="华文行楷" pitchFamily="2" charset="-122"/>
                <a:ea typeface="华文行楷" pitchFamily="2" charset="-122"/>
              </a:rPr>
              <a:t>指令系统</a:t>
            </a: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B65C29-D6B6-46FD-9509-E5FA316364AD}" type="slidenum">
              <a:rPr lang="zh-CN" altLang="en-US" smtClean="0"/>
              <a:pPr>
                <a:defRPr/>
              </a:pPr>
              <a:t>45</a:t>
            </a:fld>
            <a:endParaRPr lang="en-US" altLang="zh-CN" smtClean="0"/>
          </a:p>
        </p:txBody>
      </p:sp>
      <p:sp>
        <p:nvSpPr>
          <p:cNvPr id="139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掌握：</a:t>
            </a:r>
          </a:p>
        </p:txBody>
      </p:sp>
      <p:sp>
        <p:nvSpPr>
          <p:cNvPr id="139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061200" cy="411480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smtClean="0"/>
              <a:t>操作码的含义或功能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mtClean="0"/>
              <a:t>指令对操作数的要求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mtClean="0"/>
              <a:t>指令对标志位的影响</a:t>
            </a: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AD5E90-D3A5-4887-BDF8-C7D5069A2173}" type="slidenum">
              <a:rPr lang="zh-CN" altLang="en-US" smtClean="0"/>
              <a:pPr>
                <a:defRPr/>
              </a:pPr>
              <a:t>46</a:t>
            </a:fld>
            <a:endParaRPr lang="en-US" altLang="zh-CN" smtClean="0"/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b="1" smtClean="0">
                <a:latin typeface="隶书" pitchFamily="49" charset="-122"/>
              </a:rPr>
              <a:t>8086</a:t>
            </a:r>
            <a:r>
              <a:rPr lang="zh-CN" altLang="en-US" smtClean="0">
                <a:latin typeface="隶书" pitchFamily="49" charset="-122"/>
              </a:rPr>
              <a:t>指令系统</a:t>
            </a:r>
          </a:p>
        </p:txBody>
      </p:sp>
      <p:sp>
        <p:nvSpPr>
          <p:cNvPr id="266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350125" cy="7620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u="sng" smtClean="0">
                <a:solidFill>
                  <a:srgbClr val="FF0000"/>
                </a:solidFill>
              </a:rPr>
              <a:t>从功能上包括六大类：表</a:t>
            </a:r>
            <a:r>
              <a:rPr lang="en-US" altLang="zh-CN" u="sng" smtClean="0">
                <a:solidFill>
                  <a:srgbClr val="FF0000"/>
                </a:solidFill>
              </a:rPr>
              <a:t>3-1</a:t>
            </a:r>
            <a:endParaRPr lang="zh-CN" altLang="en-US" smtClean="0">
              <a:solidFill>
                <a:srgbClr val="FF0000"/>
              </a:solidFill>
            </a:endParaRPr>
          </a:p>
        </p:txBody>
      </p:sp>
      <p:sp>
        <p:nvSpPr>
          <p:cNvPr id="26630" name="Text Box 4"/>
          <p:cNvSpPr txBox="1">
            <a:spLocks noChangeArrowheads="1"/>
          </p:cNvSpPr>
          <p:nvPr/>
        </p:nvSpPr>
        <p:spPr bwMode="auto">
          <a:xfrm>
            <a:off x="2819400" y="2743200"/>
            <a:ext cx="4267200" cy="3382963"/>
          </a:xfrm>
          <a:prstGeom prst="rect">
            <a:avLst/>
          </a:prstGeom>
          <a:noFill/>
          <a:ln w="25400" cap="sq">
            <a:noFill/>
            <a:miter lim="800000"/>
            <a:headEnd type="none" w="sm" len="sm"/>
            <a:tailEnd type="none" w="lg" len="lg"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10000"/>
              </a:spcBef>
            </a:pPr>
            <a:r>
              <a:rPr lang="zh-CN" altLang="en-US" sz="2800" b="1">
                <a:ea typeface="楷体_GB2312" pitchFamily="49" charset="-122"/>
              </a:rPr>
              <a:t>数据传送</a:t>
            </a:r>
          </a:p>
          <a:p>
            <a:pPr>
              <a:lnSpc>
                <a:spcPct val="120000"/>
              </a:lnSpc>
              <a:spcBef>
                <a:spcPct val="10000"/>
              </a:spcBef>
            </a:pPr>
            <a:r>
              <a:rPr lang="zh-CN" altLang="en-US" sz="2800" b="1">
                <a:ea typeface="楷体_GB2312" pitchFamily="49" charset="-122"/>
              </a:rPr>
              <a:t>算术运算</a:t>
            </a:r>
          </a:p>
          <a:p>
            <a:pPr>
              <a:lnSpc>
                <a:spcPct val="120000"/>
              </a:lnSpc>
              <a:spcBef>
                <a:spcPct val="10000"/>
              </a:spcBef>
            </a:pPr>
            <a:r>
              <a:rPr lang="zh-CN" altLang="en-US" sz="2800" b="1">
                <a:ea typeface="楷体_GB2312" pitchFamily="49" charset="-122"/>
              </a:rPr>
              <a:t>逻辑运算和移位</a:t>
            </a:r>
          </a:p>
          <a:p>
            <a:pPr>
              <a:lnSpc>
                <a:spcPct val="120000"/>
              </a:lnSpc>
              <a:spcBef>
                <a:spcPct val="10000"/>
              </a:spcBef>
            </a:pPr>
            <a:r>
              <a:rPr lang="zh-CN" altLang="en-US" sz="2800" b="1">
                <a:ea typeface="楷体_GB2312" pitchFamily="49" charset="-122"/>
              </a:rPr>
              <a:t>串操作</a:t>
            </a:r>
          </a:p>
          <a:p>
            <a:pPr>
              <a:lnSpc>
                <a:spcPct val="120000"/>
              </a:lnSpc>
              <a:spcBef>
                <a:spcPct val="10000"/>
              </a:spcBef>
            </a:pPr>
            <a:r>
              <a:rPr lang="zh-CN" altLang="en-US" sz="2800" b="1">
                <a:ea typeface="楷体_GB2312" pitchFamily="49" charset="-122"/>
              </a:rPr>
              <a:t>程序控制</a:t>
            </a:r>
          </a:p>
          <a:p>
            <a:pPr>
              <a:lnSpc>
                <a:spcPct val="120000"/>
              </a:lnSpc>
              <a:spcBef>
                <a:spcPct val="10000"/>
              </a:spcBef>
            </a:pPr>
            <a:r>
              <a:rPr lang="zh-CN" altLang="en-US" sz="2800" b="1">
                <a:ea typeface="楷体_GB2312" pitchFamily="49" charset="-122"/>
              </a:rPr>
              <a:t>处理器控制</a:t>
            </a:r>
          </a:p>
        </p:txBody>
      </p:sp>
      <p:sp>
        <p:nvSpPr>
          <p:cNvPr id="26631" name="AutoShape 5"/>
          <p:cNvSpPr>
            <a:spLocks/>
          </p:cNvSpPr>
          <p:nvPr/>
        </p:nvSpPr>
        <p:spPr bwMode="auto">
          <a:xfrm>
            <a:off x="2484438" y="3043238"/>
            <a:ext cx="257175" cy="2762250"/>
          </a:xfrm>
          <a:prstGeom prst="leftBrace">
            <a:avLst>
              <a:gd name="adj1" fmla="val 89506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6626" name="Object 6"/>
          <p:cNvGraphicFramePr>
            <a:graphicFrameLocks noChangeAspect="1"/>
          </p:cNvGraphicFramePr>
          <p:nvPr/>
        </p:nvGraphicFramePr>
        <p:xfrm>
          <a:off x="7164388" y="320675"/>
          <a:ext cx="1504950" cy="1236663"/>
        </p:xfrm>
        <a:graphic>
          <a:graphicData uri="http://schemas.openxmlformats.org/presentationml/2006/ole">
            <p:oleObj spid="_x0000_s26626" name="剪辑" r:id="rId4" imgW="4602960" imgH="3652200" progId="">
              <p:embed/>
            </p:oleObj>
          </a:graphicData>
        </a:graphic>
      </p:graphicFrame>
    </p:spTree>
  </p:cSld>
  <p:clrMapOvr>
    <a:masterClrMapping/>
  </p:clrMapOvr>
  <p:transition spd="slow">
    <p:zoom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1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AB6353-7965-43C2-A7AF-D70E63F58C76}" type="slidenum">
              <a:rPr lang="zh-CN" altLang="en-US" smtClean="0"/>
              <a:pPr>
                <a:defRPr/>
              </a:pPr>
              <a:t>47</a:t>
            </a:fld>
            <a:endParaRPr lang="en-US" altLang="zh-CN" smtClean="0"/>
          </a:p>
        </p:txBody>
      </p:sp>
      <p:sp>
        <p:nvSpPr>
          <p:cNvPr id="140291" name="Rectangle 4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6677025" cy="1462088"/>
          </a:xfrm>
        </p:spPr>
        <p:txBody>
          <a:bodyPr/>
          <a:lstStyle/>
          <a:p>
            <a:pPr algn="ctr" eaLnBrk="1" hangingPunct="1"/>
            <a:r>
              <a:rPr lang="zh-CN" altLang="en-US" sz="5400" smtClean="0">
                <a:ea typeface="华文行楷" pitchFamily="2" charset="-122"/>
              </a:rPr>
              <a:t>数据传送指令</a:t>
            </a:r>
          </a:p>
        </p:txBody>
      </p:sp>
      <p:sp>
        <p:nvSpPr>
          <p:cNvPr id="140292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684213" y="3429000"/>
            <a:ext cx="6400800" cy="2735263"/>
          </a:xfrm>
        </p:spPr>
        <p:txBody>
          <a:bodyPr/>
          <a:lstStyle/>
          <a:p>
            <a:pPr marL="2151063" indent="-361950" algn="l" eaLnBrk="1" hangingPunct="1">
              <a:spcBef>
                <a:spcPct val="15000"/>
              </a:spcBef>
              <a:buFont typeface="Wingdings" pitchFamily="2" charset="2"/>
              <a:buChar char="n"/>
            </a:pPr>
            <a:r>
              <a:rPr lang="zh-CN" altLang="en-US" smtClean="0"/>
              <a:t>通用数据传送</a:t>
            </a:r>
          </a:p>
          <a:p>
            <a:pPr marL="2151063" indent="-361950" algn="l" eaLnBrk="1" hangingPunct="1">
              <a:spcBef>
                <a:spcPct val="15000"/>
              </a:spcBef>
              <a:buFont typeface="Wingdings" pitchFamily="2" charset="2"/>
              <a:buChar char="n"/>
            </a:pPr>
            <a:r>
              <a:rPr lang="zh-CN" altLang="en-US" smtClean="0"/>
              <a:t>输入输出</a:t>
            </a:r>
          </a:p>
          <a:p>
            <a:pPr marL="2151063" indent="-361950" algn="l" eaLnBrk="1" hangingPunct="1">
              <a:spcBef>
                <a:spcPct val="15000"/>
              </a:spcBef>
              <a:buFont typeface="Wingdings" pitchFamily="2" charset="2"/>
              <a:buChar char="n"/>
            </a:pPr>
            <a:r>
              <a:rPr lang="zh-CN" altLang="en-US" smtClean="0"/>
              <a:t>地址传送</a:t>
            </a:r>
          </a:p>
          <a:p>
            <a:pPr marL="2151063" indent="-361950" algn="l" eaLnBrk="1" hangingPunct="1">
              <a:spcBef>
                <a:spcPct val="15000"/>
              </a:spcBef>
              <a:buFont typeface="Wingdings" pitchFamily="2" charset="2"/>
              <a:buChar char="n"/>
            </a:pPr>
            <a:r>
              <a:rPr lang="zh-CN" altLang="en-US" smtClean="0"/>
              <a:t>标志位操作</a:t>
            </a:r>
          </a:p>
        </p:txBody>
      </p:sp>
      <p:sp>
        <p:nvSpPr>
          <p:cNvPr id="140293" name="Text Box 4"/>
          <p:cNvSpPr txBox="1">
            <a:spLocks noChangeArrowheads="1"/>
          </p:cNvSpPr>
          <p:nvPr/>
        </p:nvSpPr>
        <p:spPr bwMode="auto">
          <a:xfrm>
            <a:off x="-36513" y="-9525"/>
            <a:ext cx="4267201" cy="2430463"/>
          </a:xfrm>
          <a:prstGeom prst="rect">
            <a:avLst/>
          </a:prstGeom>
          <a:noFill/>
          <a:ln w="25400" cap="sq">
            <a:noFill/>
            <a:miter lim="800000"/>
            <a:headEnd type="none" w="sm" len="sm"/>
            <a:tailEnd type="none" w="lg" len="lg"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10000"/>
              </a:spcBef>
            </a:pPr>
            <a:r>
              <a:rPr lang="zh-CN" altLang="en-US" sz="2000" b="1">
                <a:ea typeface="楷体_GB2312" pitchFamily="49" charset="-122"/>
              </a:rPr>
              <a:t>数据传送</a:t>
            </a:r>
          </a:p>
          <a:p>
            <a:pPr>
              <a:lnSpc>
                <a:spcPct val="120000"/>
              </a:lnSpc>
              <a:spcBef>
                <a:spcPct val="10000"/>
              </a:spcBef>
            </a:pPr>
            <a:r>
              <a:rPr lang="zh-CN" altLang="en-US" sz="2000" b="1">
                <a:ea typeface="楷体_GB2312" pitchFamily="49" charset="-122"/>
              </a:rPr>
              <a:t>算术运算</a:t>
            </a:r>
          </a:p>
          <a:p>
            <a:pPr>
              <a:lnSpc>
                <a:spcPct val="120000"/>
              </a:lnSpc>
              <a:spcBef>
                <a:spcPct val="10000"/>
              </a:spcBef>
            </a:pPr>
            <a:r>
              <a:rPr lang="zh-CN" altLang="en-US" sz="2000" b="1">
                <a:ea typeface="楷体_GB2312" pitchFamily="49" charset="-122"/>
              </a:rPr>
              <a:t>逻辑运算和移位</a:t>
            </a:r>
          </a:p>
          <a:p>
            <a:pPr>
              <a:lnSpc>
                <a:spcPct val="120000"/>
              </a:lnSpc>
              <a:spcBef>
                <a:spcPct val="10000"/>
              </a:spcBef>
            </a:pPr>
            <a:r>
              <a:rPr lang="zh-CN" altLang="en-US" sz="2000" b="1">
                <a:ea typeface="楷体_GB2312" pitchFamily="49" charset="-122"/>
              </a:rPr>
              <a:t>串操作</a:t>
            </a:r>
          </a:p>
          <a:p>
            <a:pPr>
              <a:lnSpc>
                <a:spcPct val="120000"/>
              </a:lnSpc>
              <a:spcBef>
                <a:spcPct val="10000"/>
              </a:spcBef>
            </a:pPr>
            <a:r>
              <a:rPr lang="zh-CN" altLang="en-US" sz="2000" b="1">
                <a:ea typeface="楷体_GB2312" pitchFamily="49" charset="-122"/>
              </a:rPr>
              <a:t>程序控制</a:t>
            </a:r>
          </a:p>
          <a:p>
            <a:pPr>
              <a:lnSpc>
                <a:spcPct val="120000"/>
              </a:lnSpc>
              <a:spcBef>
                <a:spcPct val="10000"/>
              </a:spcBef>
            </a:pPr>
            <a:r>
              <a:rPr lang="zh-CN" altLang="en-US" sz="2000" b="1">
                <a:ea typeface="楷体_GB2312" pitchFamily="49" charset="-122"/>
              </a:rPr>
              <a:t>处理器控制</a:t>
            </a:r>
          </a:p>
        </p:txBody>
      </p:sp>
      <p:sp>
        <p:nvSpPr>
          <p:cNvPr id="140294" name="矩形 6"/>
          <p:cNvSpPr>
            <a:spLocks noChangeArrowheads="1"/>
          </p:cNvSpPr>
          <p:nvPr/>
        </p:nvSpPr>
        <p:spPr bwMode="auto">
          <a:xfrm>
            <a:off x="4427538" y="476250"/>
            <a:ext cx="3676650" cy="113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>
                <a:solidFill>
                  <a:srgbClr val="FF0000"/>
                </a:solidFill>
              </a:rPr>
              <a:t>绝大多数数据传送指令都不会对标志位产生影响</a:t>
            </a: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2F2F56-BFF7-4387-91F3-23A88BA1C571}" type="slidenum">
              <a:rPr lang="zh-CN" altLang="en-US" smtClean="0"/>
              <a:pPr>
                <a:defRPr/>
              </a:pPr>
              <a:t>48</a:t>
            </a:fld>
            <a:endParaRPr lang="en-US" altLang="zh-CN" smtClean="0"/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一、通用数据传送</a:t>
            </a:r>
          </a:p>
        </p:txBody>
      </p:sp>
      <p:sp>
        <p:nvSpPr>
          <p:cNvPr id="276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39975" y="2060575"/>
            <a:ext cx="4419600" cy="2667000"/>
          </a:xfrm>
        </p:spPr>
        <p:txBody>
          <a:bodyPr/>
          <a:lstStyle/>
          <a:p>
            <a:pPr eaLnBrk="1" hangingPunct="1">
              <a:spcBef>
                <a:spcPct val="10000"/>
              </a:spcBef>
              <a:buFont typeface="Wingdings" pitchFamily="2" charset="2"/>
              <a:buNone/>
            </a:pPr>
            <a:r>
              <a:rPr lang="zh-CN" altLang="en-US" smtClean="0">
                <a:solidFill>
                  <a:schemeClr val="tx1"/>
                </a:solidFill>
              </a:rPr>
              <a:t>一般数据传送指令</a:t>
            </a:r>
          </a:p>
          <a:p>
            <a:pPr eaLnBrk="1" hangingPunct="1">
              <a:spcBef>
                <a:spcPct val="10000"/>
              </a:spcBef>
              <a:buFont typeface="Wingdings" pitchFamily="2" charset="2"/>
              <a:buNone/>
            </a:pPr>
            <a:r>
              <a:rPr lang="zh-CN" altLang="en-US" smtClean="0">
                <a:solidFill>
                  <a:schemeClr val="tx1"/>
                </a:solidFill>
              </a:rPr>
              <a:t>堆栈操作指令</a:t>
            </a:r>
          </a:p>
          <a:p>
            <a:pPr eaLnBrk="1" hangingPunct="1">
              <a:spcBef>
                <a:spcPct val="10000"/>
              </a:spcBef>
              <a:buFont typeface="Wingdings" pitchFamily="2" charset="2"/>
              <a:buNone/>
            </a:pPr>
            <a:r>
              <a:rPr lang="zh-CN" altLang="en-US" smtClean="0">
                <a:solidFill>
                  <a:schemeClr val="tx1"/>
                </a:solidFill>
              </a:rPr>
              <a:t>交换指令</a:t>
            </a:r>
          </a:p>
          <a:p>
            <a:pPr eaLnBrk="1" hangingPunct="1">
              <a:spcBef>
                <a:spcPct val="10000"/>
              </a:spcBef>
              <a:buFont typeface="Wingdings" pitchFamily="2" charset="2"/>
              <a:buNone/>
            </a:pPr>
            <a:r>
              <a:rPr lang="zh-CN" altLang="en-US" smtClean="0">
                <a:solidFill>
                  <a:schemeClr val="tx1"/>
                </a:solidFill>
              </a:rPr>
              <a:t>查表转换指令</a:t>
            </a:r>
          </a:p>
          <a:p>
            <a:pPr eaLnBrk="1" hangingPunct="1">
              <a:spcBef>
                <a:spcPct val="10000"/>
              </a:spcBef>
              <a:buFont typeface="Wingdings" pitchFamily="2" charset="2"/>
              <a:buNone/>
            </a:pPr>
            <a:r>
              <a:rPr lang="zh-CN" altLang="en-US" smtClean="0">
                <a:solidFill>
                  <a:schemeClr val="tx1"/>
                </a:solidFill>
              </a:rPr>
              <a:t>字位扩展指令</a:t>
            </a:r>
          </a:p>
        </p:txBody>
      </p:sp>
      <p:sp>
        <p:nvSpPr>
          <p:cNvPr id="104452" name="Text Box 4"/>
          <p:cNvSpPr txBox="1">
            <a:spLocks noChangeArrowheads="1"/>
          </p:cNvSpPr>
          <p:nvPr/>
        </p:nvSpPr>
        <p:spPr bwMode="auto">
          <a:xfrm>
            <a:off x="1042988" y="4868863"/>
            <a:ext cx="6553200" cy="1160462"/>
          </a:xfrm>
          <a:prstGeom prst="rect">
            <a:avLst/>
          </a:prstGeom>
          <a:noFill/>
          <a:ln w="25400" cap="sq">
            <a:noFill/>
            <a:miter lim="800000"/>
            <a:headEnd type="none" w="sm" len="sm"/>
            <a:tailEnd type="none" w="lg" len="lg"/>
          </a:ln>
        </p:spPr>
        <p:txBody>
          <a:bodyPr>
            <a:spAutoFit/>
          </a:bodyPr>
          <a:lstStyle/>
          <a:p>
            <a:pPr marL="363538" indent="-363538">
              <a:spcBef>
                <a:spcPct val="20000"/>
              </a:spcBef>
              <a:spcAft>
                <a:spcPct val="30000"/>
              </a:spcAft>
              <a:buClr>
                <a:srgbClr val="FF0000"/>
              </a:buClr>
              <a:buSzPct val="65000"/>
              <a:buFont typeface="Wingdings" pitchFamily="2" charset="2"/>
              <a:buChar char="n"/>
            </a:pPr>
            <a:r>
              <a:rPr lang="zh-CN" altLang="en-US" sz="2800" b="1" u="sng">
                <a:latin typeface="Arial" charset="0"/>
              </a:rPr>
              <a:t>特点：</a:t>
            </a:r>
          </a:p>
          <a:p>
            <a:pPr marL="812800" lvl="1" indent="-269875">
              <a:spcBef>
                <a:spcPct val="20000"/>
              </a:spcBef>
              <a:buClr>
                <a:srgbClr val="FF0000"/>
              </a:buClr>
              <a:buSzPct val="65000"/>
              <a:buFont typeface="Wingdings" pitchFamily="2" charset="2"/>
              <a:buChar char="n"/>
            </a:pPr>
            <a:r>
              <a:rPr lang="zh-CN" altLang="en-US" b="1">
                <a:solidFill>
                  <a:srgbClr val="FF0000"/>
                </a:solidFill>
                <a:latin typeface="Arial" charset="0"/>
                <a:ea typeface="楷体_GB2312" pitchFamily="49" charset="-122"/>
              </a:rPr>
              <a:t>该类指令的执行对标志位不产生影响</a:t>
            </a:r>
            <a:r>
              <a:rPr lang="zh-CN" altLang="en-US" sz="2800" b="1">
                <a:latin typeface="Arial" charset="0"/>
              </a:rPr>
              <a:t>  </a:t>
            </a:r>
            <a:endParaRPr lang="zh-CN" altLang="en-US"/>
          </a:p>
        </p:txBody>
      </p:sp>
      <p:sp>
        <p:nvSpPr>
          <p:cNvPr id="27655" name="AutoShape 5"/>
          <p:cNvSpPr>
            <a:spLocks/>
          </p:cNvSpPr>
          <p:nvPr/>
        </p:nvSpPr>
        <p:spPr bwMode="auto">
          <a:xfrm>
            <a:off x="1979613" y="2420938"/>
            <a:ext cx="304800" cy="2057400"/>
          </a:xfrm>
          <a:prstGeom prst="leftBrace">
            <a:avLst>
              <a:gd name="adj1" fmla="val 56250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7650" name="Object 6"/>
          <p:cNvGraphicFramePr>
            <a:graphicFrameLocks noChangeAspect="1"/>
          </p:cNvGraphicFramePr>
          <p:nvPr/>
        </p:nvGraphicFramePr>
        <p:xfrm>
          <a:off x="7315200" y="457200"/>
          <a:ext cx="1354138" cy="1027113"/>
        </p:xfrm>
        <a:graphic>
          <a:graphicData uri="http://schemas.openxmlformats.org/presentationml/2006/ole">
            <p:oleObj spid="_x0000_s27650" name="剪辑" r:id="rId4" imgW="4602960" imgH="3652200" progId="">
              <p:embed/>
            </p:oleObj>
          </a:graphicData>
        </a:graphic>
      </p:graphicFrame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44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44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2" grpId="0" build="allAtOnce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965B68-87B9-40D4-9FCC-F5F79941C36B}" type="slidenum">
              <a:rPr lang="zh-CN" altLang="en-US" smtClean="0"/>
              <a:pPr>
                <a:defRPr/>
              </a:pPr>
              <a:t>49</a:t>
            </a:fld>
            <a:endParaRPr lang="en-US" altLang="zh-CN" smtClean="0"/>
          </a:p>
        </p:txBody>
      </p:sp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b="1" smtClean="0"/>
              <a:t>1. </a:t>
            </a:r>
            <a:r>
              <a:rPr lang="zh-CN" altLang="en-US" smtClean="0"/>
              <a:t>一般数据传送指令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31913" y="1989138"/>
            <a:ext cx="5334000" cy="4217987"/>
          </a:xfrm>
        </p:spPr>
        <p:txBody>
          <a:bodyPr/>
          <a:lstStyle/>
          <a:p>
            <a:pPr eaLnBrk="1" hangingPunct="1">
              <a:spcAft>
                <a:spcPct val="20000"/>
              </a:spcAft>
            </a:pPr>
            <a:r>
              <a:rPr lang="zh-CN" altLang="en-US" smtClean="0"/>
              <a:t>一般数据传送指令 </a:t>
            </a:r>
            <a:r>
              <a:rPr lang="en-US" altLang="zh-CN" smtClean="0"/>
              <a:t>MOV</a:t>
            </a:r>
          </a:p>
          <a:p>
            <a:pPr eaLnBrk="1" hangingPunct="1">
              <a:spcAft>
                <a:spcPct val="20000"/>
              </a:spcAft>
            </a:pPr>
            <a:r>
              <a:rPr lang="zh-CN" altLang="en-US" smtClean="0"/>
              <a:t>格式：</a:t>
            </a:r>
          </a:p>
          <a:p>
            <a:pPr lvl="1" eaLnBrk="1" hangingPunct="1">
              <a:spcBef>
                <a:spcPct val="0"/>
              </a:spcBef>
              <a:spcAft>
                <a:spcPct val="20000"/>
              </a:spcAft>
            </a:pPr>
            <a:r>
              <a:rPr lang="en-US" altLang="zh-CN" smtClean="0"/>
              <a:t>MOV  dest，src</a:t>
            </a:r>
          </a:p>
          <a:p>
            <a:pPr eaLnBrk="1" hangingPunct="1">
              <a:spcAft>
                <a:spcPct val="20000"/>
              </a:spcAft>
            </a:pPr>
            <a:r>
              <a:rPr lang="zh-CN" altLang="en-US" smtClean="0"/>
              <a:t>操作：</a:t>
            </a:r>
          </a:p>
          <a:p>
            <a:pPr lvl="1" eaLnBrk="1" hangingPunct="1">
              <a:spcBef>
                <a:spcPct val="0"/>
              </a:spcBef>
              <a:spcAft>
                <a:spcPct val="20000"/>
              </a:spcAft>
            </a:pPr>
            <a:r>
              <a:rPr lang="en-US" altLang="zh-CN" smtClean="0"/>
              <a:t>src</a:t>
            </a:r>
          </a:p>
          <a:p>
            <a:pPr eaLnBrk="1" hangingPunct="1">
              <a:spcAft>
                <a:spcPct val="20000"/>
              </a:spcAft>
            </a:pPr>
            <a:r>
              <a:rPr lang="zh-CN" altLang="en-US" smtClean="0"/>
              <a:t>例：</a:t>
            </a:r>
          </a:p>
          <a:p>
            <a:pPr lvl="1" eaLnBrk="1" hangingPunct="1">
              <a:spcBef>
                <a:spcPct val="0"/>
              </a:spcBef>
              <a:spcAft>
                <a:spcPct val="20000"/>
              </a:spcAft>
            </a:pPr>
            <a:r>
              <a:rPr lang="zh-CN" altLang="en-US" smtClean="0"/>
              <a:t> </a:t>
            </a:r>
            <a:r>
              <a:rPr lang="en-US" altLang="zh-CN" smtClean="0"/>
              <a:t>MOV  AL，BL</a:t>
            </a:r>
            <a:endParaRPr lang="zh-CN" altLang="en-US" smtClean="0"/>
          </a:p>
        </p:txBody>
      </p:sp>
      <p:sp>
        <p:nvSpPr>
          <p:cNvPr id="106500" name="Line 4"/>
          <p:cNvSpPr>
            <a:spLocks noChangeShapeType="1"/>
          </p:cNvSpPr>
          <p:nvPr/>
        </p:nvSpPr>
        <p:spPr bwMode="auto">
          <a:xfrm>
            <a:off x="2751138" y="4608513"/>
            <a:ext cx="68580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8674" name="Object 5"/>
          <p:cNvGraphicFramePr>
            <a:graphicFrameLocks noChangeAspect="1"/>
          </p:cNvGraphicFramePr>
          <p:nvPr/>
        </p:nvGraphicFramePr>
        <p:xfrm>
          <a:off x="7315200" y="457200"/>
          <a:ext cx="1354138" cy="1027113"/>
        </p:xfrm>
        <a:graphic>
          <a:graphicData uri="http://schemas.openxmlformats.org/presentationml/2006/ole">
            <p:oleObj spid="_x0000_s28674" name="剪辑" r:id="rId4" imgW="4602960" imgH="3652200" progId="">
              <p:embed/>
            </p:oleObj>
          </a:graphicData>
        </a:graphic>
      </p:graphicFrame>
      <p:sp>
        <p:nvSpPr>
          <p:cNvPr id="106502" name="Text Box 6"/>
          <p:cNvSpPr txBox="1">
            <a:spLocks noChangeArrowheads="1"/>
          </p:cNvSpPr>
          <p:nvPr/>
        </p:nvSpPr>
        <p:spPr bwMode="auto">
          <a:xfrm>
            <a:off x="3425825" y="4333875"/>
            <a:ext cx="1739900" cy="5191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/>
              <a:t> </a:t>
            </a:r>
            <a:r>
              <a:rPr lang="en-US" altLang="zh-CN" b="1"/>
              <a:t>dest</a:t>
            </a:r>
            <a:endParaRPr lang="zh-CN" altLang="en-US" b="1"/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6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6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6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6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06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06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06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64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499" grpId="0" build="p"/>
      <p:bldP spid="106500" grpId="0" animBg="1"/>
      <p:bldP spid="10650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255D38-DA94-4AFD-9617-55BFA52DC694}" type="slidenum">
              <a:rPr lang="zh-CN" altLang="en-US" smtClean="0"/>
              <a:pPr>
                <a:defRPr/>
              </a:pPr>
              <a:t>5</a:t>
            </a:fld>
            <a:endParaRPr lang="en-US" altLang="zh-CN" smtClean="0"/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隶书" pitchFamily="49" charset="-122"/>
              </a:rPr>
              <a:t>一、指令与指令系统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8888" y="1916113"/>
            <a:ext cx="7273925" cy="4608512"/>
          </a:xfrm>
        </p:spPr>
        <p:txBody>
          <a:bodyPr/>
          <a:lstStyle/>
          <a:p>
            <a:pPr eaLnBrk="1" hangingPunct="1">
              <a:spcBef>
                <a:spcPct val="50000"/>
              </a:spcBef>
              <a:spcAft>
                <a:spcPct val="35000"/>
              </a:spcAft>
              <a:buFont typeface="Wingdings" pitchFamily="2" charset="2"/>
              <a:buNone/>
            </a:pPr>
            <a:r>
              <a:rPr lang="zh-CN" altLang="en-US" u="sng" smtClean="0">
                <a:solidFill>
                  <a:srgbClr val="A50021"/>
                </a:solidFill>
              </a:rPr>
              <a:t>指令：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mtClean="0"/>
              <a:t>控制计算机完成某种操作的命令</a:t>
            </a:r>
          </a:p>
          <a:p>
            <a:pPr eaLnBrk="1" hangingPunct="1">
              <a:spcBef>
                <a:spcPct val="50000"/>
              </a:spcBef>
              <a:spcAft>
                <a:spcPct val="30000"/>
              </a:spcAft>
              <a:buFont typeface="Wingdings" pitchFamily="2" charset="2"/>
              <a:buNone/>
            </a:pPr>
            <a:r>
              <a:rPr lang="zh-CN" altLang="en-US" u="sng" smtClean="0">
                <a:solidFill>
                  <a:srgbClr val="A50021"/>
                </a:solidFill>
              </a:rPr>
              <a:t>指令系统：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mtClean="0">
                <a:latin typeface="Times New Roman" pitchFamily="18" charset="0"/>
              </a:rPr>
              <a:t>处理器所能识别的所有指令的集合</a:t>
            </a:r>
          </a:p>
          <a:p>
            <a:pPr eaLnBrk="1" hangingPunct="1">
              <a:spcBef>
                <a:spcPct val="50000"/>
              </a:spcBef>
              <a:spcAft>
                <a:spcPct val="35000"/>
              </a:spcAft>
              <a:buFont typeface="Wingdings" pitchFamily="2" charset="2"/>
              <a:buNone/>
            </a:pPr>
            <a:r>
              <a:rPr lang="zh-CN" altLang="en-US" u="sng" smtClean="0">
                <a:solidFill>
                  <a:srgbClr val="A50021"/>
                </a:solidFill>
              </a:rPr>
              <a:t>指令的兼容性：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mtClean="0"/>
              <a:t>同一系列机的指令都是兼容的。</a:t>
            </a:r>
          </a:p>
        </p:txBody>
      </p:sp>
      <p:graphicFrame>
        <p:nvGraphicFramePr>
          <p:cNvPr id="4098" name="Object 1024"/>
          <p:cNvGraphicFramePr>
            <a:graphicFrameLocks noChangeAspect="1"/>
          </p:cNvGraphicFramePr>
          <p:nvPr/>
        </p:nvGraphicFramePr>
        <p:xfrm>
          <a:off x="7164388" y="304800"/>
          <a:ext cx="1446212" cy="1219200"/>
        </p:xfrm>
        <a:graphic>
          <a:graphicData uri="http://schemas.openxmlformats.org/presentationml/2006/ole">
            <p:oleObj spid="_x0000_s4098" name="剪辑" r:id="rId4" imgW="4602960" imgH="3652200" progId="">
              <p:embed/>
            </p:oleObj>
          </a:graphicData>
        </a:graphic>
      </p:graphicFrame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C29E5B-7927-45E1-B6C3-5E16D45F8C46}" type="slidenum">
              <a:rPr lang="zh-CN" altLang="en-US" smtClean="0"/>
              <a:pPr>
                <a:defRPr/>
              </a:pPr>
              <a:t>50</a:t>
            </a:fld>
            <a:endParaRPr lang="en-US" altLang="zh-CN" smtClean="0"/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701675"/>
            <a:ext cx="7793037" cy="974725"/>
          </a:xfrm>
        </p:spPr>
        <p:txBody>
          <a:bodyPr/>
          <a:lstStyle/>
          <a:p>
            <a:pPr eaLnBrk="1" hangingPunct="1"/>
            <a:r>
              <a:rPr lang="zh-CN" altLang="en-US" smtClean="0"/>
              <a:t>一般数据传送指令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1976438"/>
            <a:ext cx="7772400" cy="4116387"/>
          </a:xfrm>
        </p:spPr>
        <p:txBody>
          <a:bodyPr/>
          <a:lstStyle/>
          <a:p>
            <a:pPr marL="261938" indent="-261938" eaLnBrk="1" hangingPunct="1">
              <a:spcAft>
                <a:spcPct val="15000"/>
              </a:spcAft>
            </a:pPr>
            <a:r>
              <a:rPr lang="zh-CN" altLang="en-US" smtClean="0"/>
              <a:t>注意点：</a:t>
            </a:r>
          </a:p>
          <a:p>
            <a:pPr marL="688975" lvl="1" indent="-247650" eaLnBrk="1" hangingPunct="1">
              <a:lnSpc>
                <a:spcPct val="115000"/>
              </a:lnSpc>
              <a:spcBef>
                <a:spcPct val="10000"/>
              </a:spcBef>
            </a:pPr>
            <a:r>
              <a:rPr lang="zh-CN" altLang="en-GB" smtClean="0">
                <a:latin typeface="Times New Roman" pitchFamily="18" charset="0"/>
              </a:rPr>
              <a:t>两操作数字长必须相同</a:t>
            </a:r>
            <a:r>
              <a:rPr lang="zh-CN" altLang="en-US" smtClean="0"/>
              <a:t>；</a:t>
            </a:r>
          </a:p>
          <a:p>
            <a:pPr marL="688975" lvl="1" indent="-247650" eaLnBrk="1" hangingPunct="1">
              <a:lnSpc>
                <a:spcPct val="115000"/>
              </a:lnSpc>
              <a:spcBef>
                <a:spcPct val="10000"/>
              </a:spcBef>
            </a:pPr>
            <a:r>
              <a:rPr lang="zh-CN" altLang="en-GB" smtClean="0">
                <a:latin typeface="Times New Roman" pitchFamily="18" charset="0"/>
              </a:rPr>
              <a:t>两操作数不允许同时为存储器操作数；</a:t>
            </a:r>
          </a:p>
          <a:p>
            <a:pPr marL="688975" lvl="1" indent="-247650" eaLnBrk="1" hangingPunct="1">
              <a:lnSpc>
                <a:spcPct val="115000"/>
              </a:lnSpc>
              <a:spcBef>
                <a:spcPct val="10000"/>
              </a:spcBef>
            </a:pPr>
            <a:r>
              <a:rPr lang="zh-CN" altLang="en-GB" smtClean="0">
                <a:latin typeface="Times New Roman" pitchFamily="18" charset="0"/>
              </a:rPr>
              <a:t>两操作数不允许同时为段寄存器；</a:t>
            </a:r>
          </a:p>
          <a:p>
            <a:pPr marL="688975" lvl="1" indent="-247650" eaLnBrk="1" hangingPunct="1">
              <a:lnSpc>
                <a:spcPct val="115000"/>
              </a:lnSpc>
              <a:spcBef>
                <a:spcPct val="10000"/>
              </a:spcBef>
            </a:pPr>
            <a:r>
              <a:rPr lang="zh-CN" altLang="en-GB" smtClean="0">
                <a:latin typeface="Times New Roman" pitchFamily="18" charset="0"/>
              </a:rPr>
              <a:t>在源操作数是立即数时，目标操作数不能是段寄存器；</a:t>
            </a:r>
          </a:p>
          <a:p>
            <a:pPr marL="688975" lvl="1" indent="-247650" eaLnBrk="1" hangingPunct="1">
              <a:lnSpc>
                <a:spcPct val="115000"/>
              </a:lnSpc>
              <a:spcBef>
                <a:spcPct val="10000"/>
              </a:spcBef>
            </a:pPr>
            <a:r>
              <a:rPr lang="en-US" altLang="zh-CN" smtClean="0"/>
              <a:t>IP</a:t>
            </a:r>
            <a:r>
              <a:rPr lang="zh-CN" altLang="en-US" smtClean="0"/>
              <a:t>和</a:t>
            </a:r>
            <a:r>
              <a:rPr lang="en-US" altLang="zh-CN" smtClean="0"/>
              <a:t>CS</a:t>
            </a:r>
            <a:r>
              <a:rPr lang="zh-CN" altLang="en-US" smtClean="0"/>
              <a:t>不作为目标操作数，</a:t>
            </a:r>
            <a:r>
              <a:rPr lang="en-US" altLang="zh-CN" smtClean="0"/>
              <a:t>FLAGS</a:t>
            </a:r>
            <a:r>
              <a:rPr lang="zh-CN" altLang="en-US" smtClean="0"/>
              <a:t>一般也不作为操作数在指令中出现。</a:t>
            </a:r>
          </a:p>
        </p:txBody>
      </p:sp>
      <p:graphicFrame>
        <p:nvGraphicFramePr>
          <p:cNvPr id="29698" name="Object 4"/>
          <p:cNvGraphicFramePr>
            <a:graphicFrameLocks noChangeAspect="1"/>
          </p:cNvGraphicFramePr>
          <p:nvPr/>
        </p:nvGraphicFramePr>
        <p:xfrm>
          <a:off x="7315200" y="457200"/>
          <a:ext cx="1354138" cy="1027113"/>
        </p:xfrm>
        <a:graphic>
          <a:graphicData uri="http://schemas.openxmlformats.org/presentationml/2006/ole">
            <p:oleObj spid="_x0000_s29698" name="剪辑" r:id="rId4" imgW="4602960" imgH="3652200" progId="">
              <p:embed/>
            </p:oleObj>
          </a:graphicData>
        </a:graphic>
      </p:graphicFrame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7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7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7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7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7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7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195513" y="2133600"/>
            <a:ext cx="5168900" cy="3708400"/>
            <a:chOff x="1056" y="864"/>
            <a:chExt cx="3256" cy="2336"/>
          </a:xfrm>
        </p:grpSpPr>
        <p:sp>
          <p:nvSpPr>
            <p:cNvPr id="141316" name="Rectangle 5"/>
            <p:cNvSpPr>
              <a:spLocks noChangeArrowheads="1"/>
            </p:cNvSpPr>
            <p:nvPr/>
          </p:nvSpPr>
          <p:spPr bwMode="auto">
            <a:xfrm>
              <a:off x="1795" y="864"/>
              <a:ext cx="786" cy="353"/>
            </a:xfrm>
            <a:prstGeom prst="rect">
              <a:avLst/>
            </a:prstGeom>
            <a:noFill/>
            <a:ln w="38100">
              <a:solidFill>
                <a:srgbClr val="3333CC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317" name="Rectangle 6"/>
            <p:cNvSpPr>
              <a:spLocks noChangeArrowheads="1"/>
            </p:cNvSpPr>
            <p:nvPr/>
          </p:nvSpPr>
          <p:spPr bwMode="auto">
            <a:xfrm>
              <a:off x="1056" y="1453"/>
              <a:ext cx="337" cy="802"/>
            </a:xfrm>
            <a:prstGeom prst="rect">
              <a:avLst/>
            </a:prstGeom>
            <a:noFill/>
            <a:ln w="38100">
              <a:solidFill>
                <a:srgbClr val="3333CC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318" name="Rectangle 7"/>
            <p:cNvSpPr>
              <a:spLocks noChangeArrowheads="1"/>
            </p:cNvSpPr>
            <p:nvPr/>
          </p:nvSpPr>
          <p:spPr bwMode="auto">
            <a:xfrm>
              <a:off x="2852" y="1453"/>
              <a:ext cx="1235" cy="802"/>
            </a:xfrm>
            <a:prstGeom prst="rect">
              <a:avLst/>
            </a:prstGeom>
            <a:noFill/>
            <a:ln w="38100">
              <a:solidFill>
                <a:srgbClr val="3333CC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319" name="Rectangle 8"/>
            <p:cNvSpPr>
              <a:spLocks noChangeArrowheads="1"/>
            </p:cNvSpPr>
            <p:nvPr/>
          </p:nvSpPr>
          <p:spPr bwMode="auto">
            <a:xfrm>
              <a:off x="1617" y="2587"/>
              <a:ext cx="1235" cy="613"/>
            </a:xfrm>
            <a:prstGeom prst="rect">
              <a:avLst/>
            </a:prstGeom>
            <a:noFill/>
            <a:ln w="38100">
              <a:solidFill>
                <a:srgbClr val="3333CC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320" name="Line 9"/>
            <p:cNvSpPr>
              <a:spLocks noChangeShapeType="1"/>
            </p:cNvSpPr>
            <p:nvPr/>
          </p:nvSpPr>
          <p:spPr bwMode="auto">
            <a:xfrm>
              <a:off x="1954" y="1229"/>
              <a:ext cx="0" cy="319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321" name="Line 10"/>
            <p:cNvSpPr>
              <a:spLocks noChangeShapeType="1"/>
            </p:cNvSpPr>
            <p:nvPr/>
          </p:nvSpPr>
          <p:spPr bwMode="auto">
            <a:xfrm flipH="1">
              <a:off x="1393" y="1548"/>
              <a:ext cx="561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 type="none" w="sm" len="lg"/>
              <a:tailEnd type="stealth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322" name="Line 11"/>
            <p:cNvSpPr>
              <a:spLocks noChangeShapeType="1"/>
            </p:cNvSpPr>
            <p:nvPr/>
          </p:nvSpPr>
          <p:spPr bwMode="auto">
            <a:xfrm>
              <a:off x="1393" y="1785"/>
              <a:ext cx="1459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 type="stealth" w="med" len="lg"/>
              <a:tailEnd type="stealth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323" name="Line 12"/>
            <p:cNvSpPr>
              <a:spLocks noChangeShapeType="1"/>
            </p:cNvSpPr>
            <p:nvPr/>
          </p:nvSpPr>
          <p:spPr bwMode="auto">
            <a:xfrm flipH="1">
              <a:off x="1393" y="2019"/>
              <a:ext cx="561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 type="none" w="sm" len="lg"/>
              <a:tailEnd type="stealth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324" name="Line 13"/>
            <p:cNvSpPr>
              <a:spLocks noChangeShapeType="1"/>
            </p:cNvSpPr>
            <p:nvPr/>
          </p:nvSpPr>
          <p:spPr bwMode="auto">
            <a:xfrm>
              <a:off x="2403" y="1229"/>
              <a:ext cx="0" cy="319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325" name="Line 14"/>
            <p:cNvSpPr>
              <a:spLocks noChangeShapeType="1"/>
            </p:cNvSpPr>
            <p:nvPr/>
          </p:nvSpPr>
          <p:spPr bwMode="auto">
            <a:xfrm>
              <a:off x="2403" y="1548"/>
              <a:ext cx="449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 type="none" w="sm" len="lg"/>
              <a:tailEnd type="stealth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326" name="Line 15"/>
            <p:cNvSpPr>
              <a:spLocks noChangeShapeType="1"/>
            </p:cNvSpPr>
            <p:nvPr/>
          </p:nvSpPr>
          <p:spPr bwMode="auto">
            <a:xfrm>
              <a:off x="1954" y="2020"/>
              <a:ext cx="0" cy="588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 type="none" w="sm" len="lg"/>
              <a:tailEnd type="stealth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327" name="Line 16"/>
            <p:cNvSpPr>
              <a:spLocks noChangeShapeType="1"/>
            </p:cNvSpPr>
            <p:nvPr/>
          </p:nvSpPr>
          <p:spPr bwMode="auto">
            <a:xfrm>
              <a:off x="2403" y="2019"/>
              <a:ext cx="449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stealth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328" name="Line 17"/>
            <p:cNvSpPr>
              <a:spLocks noChangeShapeType="1"/>
            </p:cNvSpPr>
            <p:nvPr/>
          </p:nvSpPr>
          <p:spPr bwMode="auto">
            <a:xfrm>
              <a:off x="4087" y="1548"/>
              <a:ext cx="225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 type="stealth" w="med" len="lg"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329" name="Line 18"/>
            <p:cNvSpPr>
              <a:spLocks noChangeShapeType="1"/>
            </p:cNvSpPr>
            <p:nvPr/>
          </p:nvSpPr>
          <p:spPr bwMode="auto">
            <a:xfrm>
              <a:off x="4087" y="2019"/>
              <a:ext cx="225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 type="stealth" w="med" len="lg"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330" name="Line 19"/>
            <p:cNvSpPr>
              <a:spLocks noChangeShapeType="1"/>
            </p:cNvSpPr>
            <p:nvPr/>
          </p:nvSpPr>
          <p:spPr bwMode="auto">
            <a:xfrm>
              <a:off x="4303" y="1548"/>
              <a:ext cx="0" cy="471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331" name="Line 20"/>
            <p:cNvSpPr>
              <a:spLocks noChangeShapeType="1"/>
            </p:cNvSpPr>
            <p:nvPr/>
          </p:nvSpPr>
          <p:spPr bwMode="auto">
            <a:xfrm>
              <a:off x="2403" y="2020"/>
              <a:ext cx="0" cy="588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 type="none" w="sm" len="lg"/>
              <a:tailEnd type="stealth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332" name="Text Box 21"/>
            <p:cNvSpPr txBox="1">
              <a:spLocks noChangeArrowheads="1"/>
            </p:cNvSpPr>
            <p:nvPr/>
          </p:nvSpPr>
          <p:spPr bwMode="auto">
            <a:xfrm>
              <a:off x="1824" y="864"/>
              <a:ext cx="698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>
                  <a:solidFill>
                    <a:srgbClr val="CC0066"/>
                  </a:solidFill>
                  <a:ea typeface="黑体" pitchFamily="49" charset="-122"/>
                </a:rPr>
                <a:t>立即数</a:t>
              </a:r>
            </a:p>
          </p:txBody>
        </p:sp>
        <p:sp>
          <p:nvSpPr>
            <p:cNvPr id="141333" name="Text Box 22"/>
            <p:cNvSpPr txBox="1">
              <a:spLocks noChangeArrowheads="1"/>
            </p:cNvSpPr>
            <p:nvPr/>
          </p:nvSpPr>
          <p:spPr bwMode="auto">
            <a:xfrm>
              <a:off x="1632" y="2592"/>
              <a:ext cx="1201" cy="54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>
                  <a:solidFill>
                    <a:srgbClr val="CC0066"/>
                  </a:solidFill>
                  <a:ea typeface="黑体" pitchFamily="49" charset="-122"/>
                </a:rPr>
                <a:t>段寄存器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b="1">
                  <a:solidFill>
                    <a:srgbClr val="CC0066"/>
                  </a:solidFill>
                  <a:latin typeface="黑体" pitchFamily="49" charset="-122"/>
                  <a:ea typeface="黑体" pitchFamily="49" charset="-122"/>
                </a:rPr>
                <a:t>CS DS ES SS</a:t>
              </a:r>
            </a:p>
          </p:txBody>
        </p:sp>
        <p:sp>
          <p:nvSpPr>
            <p:cNvPr id="141334" name="Text Box 23"/>
            <p:cNvSpPr txBox="1">
              <a:spLocks noChangeArrowheads="1"/>
            </p:cNvSpPr>
            <p:nvPr/>
          </p:nvSpPr>
          <p:spPr bwMode="auto">
            <a:xfrm>
              <a:off x="2862" y="1488"/>
              <a:ext cx="1218" cy="7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>
                  <a:solidFill>
                    <a:srgbClr val="CC0066"/>
                  </a:solidFill>
                  <a:ea typeface="黑体" pitchFamily="49" charset="-122"/>
                </a:rPr>
                <a:t>通用寄存器</a:t>
              </a:r>
            </a:p>
            <a:p>
              <a:pPr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zh-CN" b="1">
                  <a:solidFill>
                    <a:srgbClr val="CC0066"/>
                  </a:solidFill>
                  <a:latin typeface="黑体" pitchFamily="49" charset="-122"/>
                  <a:ea typeface="黑体" pitchFamily="49" charset="-122"/>
                </a:rPr>
                <a:t>AX BX CX DX</a:t>
              </a:r>
            </a:p>
            <a:p>
              <a:pPr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zh-CN" b="1">
                  <a:solidFill>
                    <a:srgbClr val="CC0066"/>
                  </a:solidFill>
                  <a:latin typeface="黑体" pitchFamily="49" charset="-122"/>
                  <a:ea typeface="黑体" pitchFamily="49" charset="-122"/>
                </a:rPr>
                <a:t>BP SP SI DI</a:t>
              </a:r>
            </a:p>
          </p:txBody>
        </p:sp>
        <p:sp>
          <p:nvSpPr>
            <p:cNvPr id="141335" name="Text Box 24"/>
            <p:cNvSpPr txBox="1">
              <a:spLocks noChangeArrowheads="1"/>
            </p:cNvSpPr>
            <p:nvPr/>
          </p:nvSpPr>
          <p:spPr bwMode="auto">
            <a:xfrm>
              <a:off x="1056" y="1497"/>
              <a:ext cx="271" cy="70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zh-CN" altLang="en-US" b="1">
                  <a:solidFill>
                    <a:srgbClr val="CC0066"/>
                  </a:solidFill>
                  <a:ea typeface="黑体" pitchFamily="49" charset="-122"/>
                </a:rPr>
                <a:t>存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zh-CN" altLang="en-US" b="1">
                  <a:solidFill>
                    <a:srgbClr val="CC0066"/>
                  </a:solidFill>
                  <a:ea typeface="黑体" pitchFamily="49" charset="-122"/>
                </a:rPr>
                <a:t>储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zh-CN" altLang="en-US" b="1">
                  <a:solidFill>
                    <a:srgbClr val="CC0066"/>
                  </a:solidFill>
                  <a:ea typeface="黑体" pitchFamily="49" charset="-122"/>
                </a:rPr>
                <a:t>器</a:t>
              </a:r>
            </a:p>
          </p:txBody>
        </p:sp>
      </p:grpSp>
      <p:sp>
        <p:nvSpPr>
          <p:cNvPr id="23" name="矩形 22"/>
          <p:cNvSpPr>
            <a:spLocks noChangeArrowheads="1"/>
          </p:cNvSpPr>
          <p:nvPr/>
        </p:nvSpPr>
        <p:spPr bwMode="auto">
          <a:xfrm>
            <a:off x="1331913" y="765175"/>
            <a:ext cx="6577012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1" eaLnBrk="1" hangingPunct="1"/>
            <a:r>
              <a:rPr lang="en-US" altLang="zh-CN" sz="3600" b="1"/>
              <a:t>MOV  [BX]</a:t>
            </a:r>
            <a:r>
              <a:rPr lang="zh-CN" altLang="en-US" sz="3600" b="1"/>
              <a:t>，</a:t>
            </a:r>
            <a:r>
              <a:rPr lang="en-US" altLang="zh-CN" sz="3600" b="1"/>
              <a:t> [AX]?????????</a:t>
            </a: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5E0A3F-8104-481F-A033-EB6BFB327F77}" type="slidenum">
              <a:rPr lang="zh-CN" altLang="en-US" smtClean="0"/>
              <a:pPr>
                <a:defRPr/>
              </a:pPr>
              <a:t>52</a:t>
            </a:fld>
            <a:endParaRPr lang="en-US" altLang="zh-CN" smtClean="0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一般数据传送指令例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2988" y="2060575"/>
            <a:ext cx="7772400" cy="4403725"/>
          </a:xfrm>
        </p:spPr>
        <p:txBody>
          <a:bodyPr/>
          <a:lstStyle/>
          <a:p>
            <a:pPr eaLnBrk="1" hangingPunct="1">
              <a:spcAft>
                <a:spcPct val="35000"/>
              </a:spcAft>
            </a:pPr>
            <a:r>
              <a:rPr lang="zh-CN" altLang="en-US" smtClean="0"/>
              <a:t>判断下列指令的正确性：</a:t>
            </a:r>
          </a:p>
          <a:p>
            <a:pPr lvl="1" eaLnBrk="1" hangingPunct="1"/>
            <a:r>
              <a:rPr lang="en-US" altLang="zh-CN" smtClean="0"/>
              <a:t>MOV  AL，BX</a:t>
            </a:r>
          </a:p>
          <a:p>
            <a:pPr lvl="1" eaLnBrk="1" hangingPunct="1"/>
            <a:r>
              <a:rPr lang="en-US" altLang="zh-CN" smtClean="0"/>
              <a:t>MOV  AX，[SI]05H</a:t>
            </a:r>
          </a:p>
          <a:p>
            <a:pPr lvl="1" eaLnBrk="1" hangingPunct="1"/>
            <a:r>
              <a:rPr lang="en-US" altLang="zh-CN" smtClean="0"/>
              <a:t>MOV  [BX][BP]，BX</a:t>
            </a:r>
          </a:p>
          <a:p>
            <a:pPr lvl="1" eaLnBrk="1" hangingPunct="1"/>
            <a:r>
              <a:rPr lang="en-US" altLang="zh-CN" smtClean="0"/>
              <a:t>MOV  DS，1000H</a:t>
            </a:r>
          </a:p>
          <a:p>
            <a:pPr lvl="1" eaLnBrk="1" hangingPunct="1"/>
            <a:r>
              <a:rPr lang="en-US" altLang="zh-CN" smtClean="0"/>
              <a:t>MOV  DX，09H</a:t>
            </a:r>
          </a:p>
          <a:p>
            <a:pPr lvl="1" eaLnBrk="1" hangingPunct="1"/>
            <a:r>
              <a:rPr lang="en-US" altLang="zh-CN" smtClean="0"/>
              <a:t>MOV  [1200]，[SI]</a:t>
            </a:r>
          </a:p>
        </p:txBody>
      </p:sp>
      <p:graphicFrame>
        <p:nvGraphicFramePr>
          <p:cNvPr id="30722" name="Object 4"/>
          <p:cNvGraphicFramePr>
            <a:graphicFrameLocks noChangeAspect="1"/>
          </p:cNvGraphicFramePr>
          <p:nvPr/>
        </p:nvGraphicFramePr>
        <p:xfrm>
          <a:off x="7239000" y="304800"/>
          <a:ext cx="1430338" cy="1179513"/>
        </p:xfrm>
        <a:graphic>
          <a:graphicData uri="http://schemas.openxmlformats.org/presentationml/2006/ole">
            <p:oleObj spid="_x0000_s30722" name="剪辑" r:id="rId4" imgW="4602960" imgH="3652200" progId="">
              <p:embed/>
            </p:oleObj>
          </a:graphicData>
        </a:graphic>
      </p:graphicFrame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8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8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8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8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8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8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85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2C4FF2-48DA-4A99-A0A9-5DC7C8FC41B1}" type="slidenum">
              <a:rPr lang="zh-CN" altLang="en-US" smtClean="0"/>
              <a:pPr>
                <a:defRPr/>
              </a:pPr>
              <a:t>53</a:t>
            </a:fld>
            <a:endParaRPr lang="en-US" altLang="zh-CN" smtClean="0"/>
          </a:p>
        </p:txBody>
      </p:sp>
      <p:sp>
        <p:nvSpPr>
          <p:cNvPr id="142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一般数据传送指令应用例</a:t>
            </a:r>
          </a:p>
        </p:txBody>
      </p:sp>
      <p:sp>
        <p:nvSpPr>
          <p:cNvPr id="319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2625" y="1844675"/>
            <a:ext cx="7561263" cy="4840288"/>
          </a:xfrm>
        </p:spPr>
        <p:txBody>
          <a:bodyPr/>
          <a:lstStyle/>
          <a:p>
            <a:pPr eaLnBrk="1" hangingPunct="1">
              <a:lnSpc>
                <a:spcPct val="105000"/>
              </a:lnSpc>
              <a:spcBef>
                <a:spcPct val="15000"/>
              </a:spcBef>
            </a:pPr>
            <a:r>
              <a:rPr lang="zh-CN" altLang="en-US" smtClean="0">
                <a:latin typeface="宋体" pitchFamily="2" charset="-122"/>
              </a:rPr>
              <a:t>将</a:t>
            </a:r>
            <a:r>
              <a:rPr lang="en-US" altLang="zh-CN" smtClean="0">
                <a:latin typeface="宋体" pitchFamily="2" charset="-122"/>
              </a:rPr>
              <a:t>(*)</a:t>
            </a:r>
            <a:r>
              <a:rPr lang="zh-CN" altLang="en-US" smtClean="0">
                <a:latin typeface="宋体" pitchFamily="2" charset="-122"/>
              </a:rPr>
              <a:t>的</a:t>
            </a:r>
            <a:r>
              <a:rPr lang="en-US" altLang="zh-CN" smtClean="0">
                <a:latin typeface="宋体" pitchFamily="2" charset="-122"/>
              </a:rPr>
              <a:t>ASCII</a:t>
            </a:r>
            <a:r>
              <a:rPr lang="zh-CN" altLang="en-US" smtClean="0">
                <a:latin typeface="宋体" pitchFamily="2" charset="-122"/>
              </a:rPr>
              <a:t>码2</a:t>
            </a:r>
            <a:r>
              <a:rPr lang="en-US" altLang="zh-CN" smtClean="0">
                <a:latin typeface="宋体" pitchFamily="2" charset="-122"/>
              </a:rPr>
              <a:t>AH</a:t>
            </a:r>
            <a:r>
              <a:rPr lang="zh-CN" altLang="en-US" smtClean="0">
                <a:latin typeface="宋体" pitchFamily="2" charset="-122"/>
              </a:rPr>
              <a:t>送入内存数据段</a:t>
            </a:r>
            <a:r>
              <a:rPr lang="en-US" altLang="zh-CN" smtClean="0">
                <a:latin typeface="宋体" pitchFamily="2" charset="-122"/>
              </a:rPr>
              <a:t>1000H</a:t>
            </a:r>
            <a:r>
              <a:rPr lang="zh-CN" altLang="en-US" smtClean="0">
                <a:latin typeface="宋体" pitchFamily="2" charset="-122"/>
              </a:rPr>
              <a:t>开始的100个单元中。</a:t>
            </a:r>
          </a:p>
          <a:p>
            <a:pPr eaLnBrk="1" hangingPunct="1">
              <a:lnSpc>
                <a:spcPct val="105000"/>
              </a:lnSpc>
              <a:spcBef>
                <a:spcPct val="15000"/>
              </a:spcBef>
            </a:pPr>
            <a:r>
              <a:rPr lang="zh-CN" altLang="en-US" smtClean="0">
                <a:latin typeface="宋体" pitchFamily="2" charset="-122"/>
              </a:rPr>
              <a:t>题目分析：</a:t>
            </a:r>
          </a:p>
          <a:p>
            <a:pPr lvl="1" eaLnBrk="1" hangingPunct="1">
              <a:lnSpc>
                <a:spcPct val="105000"/>
              </a:lnSpc>
              <a:spcBef>
                <a:spcPct val="15000"/>
              </a:spcBef>
            </a:pPr>
            <a:r>
              <a:rPr lang="zh-CN" altLang="en-US" smtClean="0">
                <a:latin typeface="宋体" pitchFamily="2" charset="-122"/>
              </a:rPr>
              <a:t>确定首地址</a:t>
            </a:r>
          </a:p>
          <a:p>
            <a:pPr lvl="1" eaLnBrk="1" hangingPunct="1">
              <a:lnSpc>
                <a:spcPct val="105000"/>
              </a:lnSpc>
              <a:spcBef>
                <a:spcPct val="15000"/>
              </a:spcBef>
            </a:pPr>
            <a:r>
              <a:rPr lang="zh-CN" altLang="en-US" smtClean="0">
                <a:latin typeface="宋体" pitchFamily="2" charset="-122"/>
              </a:rPr>
              <a:t>确定数据长度</a:t>
            </a:r>
          </a:p>
          <a:p>
            <a:pPr lvl="1" eaLnBrk="1" hangingPunct="1">
              <a:lnSpc>
                <a:spcPct val="105000"/>
              </a:lnSpc>
              <a:spcBef>
                <a:spcPct val="15000"/>
              </a:spcBef>
            </a:pPr>
            <a:r>
              <a:rPr lang="zh-CN" altLang="en-US" smtClean="0">
                <a:latin typeface="宋体" pitchFamily="2" charset="-122"/>
              </a:rPr>
              <a:t>写一次数据</a:t>
            </a:r>
          </a:p>
          <a:p>
            <a:pPr lvl="1" eaLnBrk="1" hangingPunct="1">
              <a:lnSpc>
                <a:spcPct val="105000"/>
              </a:lnSpc>
              <a:spcBef>
                <a:spcPct val="15000"/>
              </a:spcBef>
            </a:pPr>
            <a:r>
              <a:rPr lang="zh-CN" altLang="en-US" smtClean="0">
                <a:latin typeface="宋体" pitchFamily="2" charset="-122"/>
              </a:rPr>
              <a:t>修改单元地址</a:t>
            </a:r>
          </a:p>
          <a:p>
            <a:pPr lvl="1" eaLnBrk="1" hangingPunct="1">
              <a:lnSpc>
                <a:spcPct val="105000"/>
              </a:lnSpc>
              <a:spcBef>
                <a:spcPct val="15000"/>
              </a:spcBef>
            </a:pPr>
            <a:r>
              <a:rPr lang="zh-CN" altLang="en-US" smtClean="0">
                <a:latin typeface="宋体" pitchFamily="2" charset="-122"/>
              </a:rPr>
              <a:t>修改长度值</a:t>
            </a:r>
          </a:p>
          <a:p>
            <a:pPr lvl="1" eaLnBrk="1" hangingPunct="1">
              <a:lnSpc>
                <a:spcPct val="105000"/>
              </a:lnSpc>
              <a:spcBef>
                <a:spcPct val="15000"/>
              </a:spcBef>
            </a:pPr>
            <a:r>
              <a:rPr lang="zh-CN" altLang="en-US" smtClean="0">
                <a:latin typeface="宋体" pitchFamily="2" charset="-122"/>
              </a:rPr>
              <a:t>判断写完否？</a:t>
            </a:r>
          </a:p>
          <a:p>
            <a:pPr lvl="1" eaLnBrk="1" hangingPunct="1">
              <a:lnSpc>
                <a:spcPct val="105000"/>
              </a:lnSpc>
              <a:spcBef>
                <a:spcPct val="15000"/>
              </a:spcBef>
            </a:pPr>
            <a:r>
              <a:rPr lang="zh-CN" altLang="en-US" smtClean="0">
                <a:latin typeface="宋体" pitchFamily="2" charset="-122"/>
              </a:rPr>
              <a:t>未完继续写入，否则结束</a:t>
            </a:r>
          </a:p>
        </p:txBody>
      </p:sp>
      <p:sp>
        <p:nvSpPr>
          <p:cNvPr id="319500" name="Text Box 12"/>
          <p:cNvSpPr txBox="1">
            <a:spLocks noChangeArrowheads="1"/>
          </p:cNvSpPr>
          <p:nvPr/>
        </p:nvSpPr>
        <p:spPr bwMode="auto">
          <a:xfrm>
            <a:off x="4537075" y="5484813"/>
            <a:ext cx="1042988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/>
              <a:t>1063H</a:t>
            </a:r>
          </a:p>
        </p:txBody>
      </p:sp>
      <p:sp>
        <p:nvSpPr>
          <p:cNvPr id="319501" name="Line 13"/>
          <p:cNvSpPr>
            <a:spLocks noChangeShapeType="1"/>
          </p:cNvSpPr>
          <p:nvPr/>
        </p:nvSpPr>
        <p:spPr bwMode="auto">
          <a:xfrm>
            <a:off x="5541963" y="5699125"/>
            <a:ext cx="576262" cy="0"/>
          </a:xfrm>
          <a:prstGeom prst="line">
            <a:avLst/>
          </a:prstGeom>
          <a:noFill/>
          <a:ln w="22225">
            <a:solidFill>
              <a:srgbClr val="FF6600"/>
            </a:solidFill>
            <a:round/>
            <a:headEnd/>
            <a:tailEnd type="triangle" w="lg" len="lg"/>
          </a:ln>
        </p:spPr>
        <p:txBody>
          <a:bodyPr lIns="92075" tIns="46038" rIns="92075" bIns="46038"/>
          <a:lstStyle/>
          <a:p>
            <a:endParaRPr lang="zh-CN" altLang="en-US"/>
          </a:p>
        </p:txBody>
      </p:sp>
      <p:sp>
        <p:nvSpPr>
          <p:cNvPr id="319502" name="Text Box 14"/>
          <p:cNvSpPr txBox="1">
            <a:spLocks noChangeArrowheads="1"/>
          </p:cNvSpPr>
          <p:nvPr/>
        </p:nvSpPr>
        <p:spPr bwMode="auto">
          <a:xfrm>
            <a:off x="8137525" y="4646613"/>
            <a:ext cx="755650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/>
              <a:t>100B</a:t>
            </a:r>
          </a:p>
        </p:txBody>
      </p:sp>
      <p:sp>
        <p:nvSpPr>
          <p:cNvPr id="319503" name="AutoShape 15"/>
          <p:cNvSpPr>
            <a:spLocks/>
          </p:cNvSpPr>
          <p:nvPr/>
        </p:nvSpPr>
        <p:spPr bwMode="auto">
          <a:xfrm>
            <a:off x="7777163" y="3997325"/>
            <a:ext cx="304800" cy="1670050"/>
          </a:xfrm>
          <a:prstGeom prst="rightBrace">
            <a:avLst>
              <a:gd name="adj1" fmla="val 45660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9504" name="Text Box 16"/>
          <p:cNvSpPr txBox="1">
            <a:spLocks noChangeArrowheads="1"/>
          </p:cNvSpPr>
          <p:nvPr/>
        </p:nvSpPr>
        <p:spPr bwMode="auto">
          <a:xfrm>
            <a:off x="4527550" y="3854450"/>
            <a:ext cx="1052513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/>
              <a:t>1000H</a:t>
            </a:r>
          </a:p>
        </p:txBody>
      </p:sp>
      <p:sp>
        <p:nvSpPr>
          <p:cNvPr id="319505" name="Line 17"/>
          <p:cNvSpPr>
            <a:spLocks noChangeShapeType="1"/>
          </p:cNvSpPr>
          <p:nvPr/>
        </p:nvSpPr>
        <p:spPr bwMode="auto">
          <a:xfrm>
            <a:off x="5541963" y="4089400"/>
            <a:ext cx="576262" cy="0"/>
          </a:xfrm>
          <a:prstGeom prst="line">
            <a:avLst/>
          </a:prstGeom>
          <a:noFill/>
          <a:ln w="22225">
            <a:solidFill>
              <a:srgbClr val="FF6600"/>
            </a:solidFill>
            <a:round/>
            <a:headEnd/>
            <a:tailEnd type="triangle" w="lg" len="lg"/>
          </a:ln>
        </p:spPr>
        <p:txBody>
          <a:bodyPr lIns="92075" tIns="46038" rIns="92075" bIns="46038"/>
          <a:lstStyle/>
          <a:p>
            <a:endParaRPr lang="zh-CN" altLang="en-US"/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6132513" y="3217863"/>
            <a:ext cx="1501775" cy="3451225"/>
            <a:chOff x="3704" y="1850"/>
            <a:chExt cx="946" cy="2174"/>
          </a:xfrm>
        </p:grpSpPr>
        <p:sp>
          <p:nvSpPr>
            <p:cNvPr id="142354" name="Rectangle 4"/>
            <p:cNvSpPr>
              <a:spLocks noChangeArrowheads="1"/>
            </p:cNvSpPr>
            <p:nvPr/>
          </p:nvSpPr>
          <p:spPr bwMode="auto">
            <a:xfrm>
              <a:off x="3724" y="2488"/>
              <a:ext cx="919" cy="240"/>
            </a:xfrm>
            <a:prstGeom prst="rect">
              <a:avLst/>
            </a:prstGeom>
            <a:solidFill>
              <a:srgbClr val="339966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2355" name="Rectangle 5"/>
            <p:cNvSpPr>
              <a:spLocks noChangeArrowheads="1"/>
            </p:cNvSpPr>
            <p:nvPr/>
          </p:nvSpPr>
          <p:spPr bwMode="auto">
            <a:xfrm>
              <a:off x="3724" y="2717"/>
              <a:ext cx="919" cy="240"/>
            </a:xfrm>
            <a:prstGeom prst="rect">
              <a:avLst/>
            </a:prstGeom>
            <a:solidFill>
              <a:srgbClr val="339966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2356" name="Rectangle 6"/>
            <p:cNvSpPr>
              <a:spLocks noChangeArrowheads="1"/>
            </p:cNvSpPr>
            <p:nvPr/>
          </p:nvSpPr>
          <p:spPr bwMode="auto">
            <a:xfrm>
              <a:off x="3724" y="3285"/>
              <a:ext cx="919" cy="240"/>
            </a:xfrm>
            <a:prstGeom prst="rect">
              <a:avLst/>
            </a:prstGeom>
            <a:solidFill>
              <a:srgbClr val="99CCFF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2357" name="Line 7"/>
            <p:cNvSpPr>
              <a:spLocks noChangeShapeType="1"/>
            </p:cNvSpPr>
            <p:nvPr/>
          </p:nvSpPr>
          <p:spPr bwMode="auto">
            <a:xfrm>
              <a:off x="3724" y="1855"/>
              <a:ext cx="0" cy="2123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2358" name="Line 8"/>
            <p:cNvSpPr>
              <a:spLocks noChangeShapeType="1"/>
            </p:cNvSpPr>
            <p:nvPr/>
          </p:nvSpPr>
          <p:spPr bwMode="auto">
            <a:xfrm>
              <a:off x="4644" y="1850"/>
              <a:ext cx="0" cy="209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2359" name="Freeform 9"/>
            <p:cNvSpPr>
              <a:spLocks/>
            </p:cNvSpPr>
            <p:nvPr/>
          </p:nvSpPr>
          <p:spPr bwMode="auto">
            <a:xfrm>
              <a:off x="3704" y="3744"/>
              <a:ext cx="946" cy="280"/>
            </a:xfrm>
            <a:custGeom>
              <a:avLst/>
              <a:gdLst>
                <a:gd name="T0" fmla="*/ 3 w 1091"/>
                <a:gd name="T1" fmla="*/ 222 h 280"/>
                <a:gd name="T2" fmla="*/ 3 w 1091"/>
                <a:gd name="T3" fmla="*/ 185 h 280"/>
                <a:gd name="T4" fmla="*/ 6 w 1091"/>
                <a:gd name="T5" fmla="*/ 148 h 280"/>
                <a:gd name="T6" fmla="*/ 11 w 1091"/>
                <a:gd name="T7" fmla="*/ 83 h 280"/>
                <a:gd name="T8" fmla="*/ 20 w 1091"/>
                <a:gd name="T9" fmla="*/ 0 h 280"/>
                <a:gd name="T10" fmla="*/ 25 w 1091"/>
                <a:gd name="T11" fmla="*/ 9 h 280"/>
                <a:gd name="T12" fmla="*/ 27 w 1091"/>
                <a:gd name="T13" fmla="*/ 65 h 280"/>
                <a:gd name="T14" fmla="*/ 34 w 1091"/>
                <a:gd name="T15" fmla="*/ 120 h 280"/>
                <a:gd name="T16" fmla="*/ 49 w 1091"/>
                <a:gd name="T17" fmla="*/ 259 h 280"/>
                <a:gd name="T18" fmla="*/ 60 w 1091"/>
                <a:gd name="T19" fmla="*/ 259 h 280"/>
                <a:gd name="T20" fmla="*/ 61 w 1091"/>
                <a:gd name="T21" fmla="*/ 240 h 280"/>
                <a:gd name="T22" fmla="*/ 62 w 1091"/>
                <a:gd name="T23" fmla="*/ 222 h 280"/>
                <a:gd name="T24" fmla="*/ 63 w 1091"/>
                <a:gd name="T25" fmla="*/ 203 h 28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091"/>
                <a:gd name="T40" fmla="*/ 0 h 280"/>
                <a:gd name="T41" fmla="*/ 1091 w 1091"/>
                <a:gd name="T42" fmla="*/ 280 h 28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091" h="280">
                  <a:moveTo>
                    <a:pt x="11" y="222"/>
                  </a:moveTo>
                  <a:cubicBezTo>
                    <a:pt x="85" y="198"/>
                    <a:pt x="0" y="234"/>
                    <a:pt x="48" y="185"/>
                  </a:cubicBezTo>
                  <a:cubicBezTo>
                    <a:pt x="64" y="169"/>
                    <a:pt x="87" y="164"/>
                    <a:pt x="103" y="148"/>
                  </a:cubicBezTo>
                  <a:cubicBezTo>
                    <a:pt x="133" y="118"/>
                    <a:pt x="166" y="97"/>
                    <a:pt x="205" y="83"/>
                  </a:cubicBezTo>
                  <a:cubicBezTo>
                    <a:pt x="245" y="43"/>
                    <a:pt x="281" y="17"/>
                    <a:pt x="334" y="0"/>
                  </a:cubicBezTo>
                  <a:cubicBezTo>
                    <a:pt x="368" y="3"/>
                    <a:pt x="403" y="1"/>
                    <a:pt x="436" y="9"/>
                  </a:cubicBezTo>
                  <a:cubicBezTo>
                    <a:pt x="452" y="13"/>
                    <a:pt x="477" y="54"/>
                    <a:pt x="491" y="65"/>
                  </a:cubicBezTo>
                  <a:cubicBezTo>
                    <a:pt x="535" y="99"/>
                    <a:pt x="540" y="99"/>
                    <a:pt x="583" y="120"/>
                  </a:cubicBezTo>
                  <a:cubicBezTo>
                    <a:pt x="660" y="197"/>
                    <a:pt x="753" y="242"/>
                    <a:pt x="860" y="259"/>
                  </a:cubicBezTo>
                  <a:cubicBezTo>
                    <a:pt x="925" y="280"/>
                    <a:pt x="912" y="279"/>
                    <a:pt x="1026" y="259"/>
                  </a:cubicBezTo>
                  <a:cubicBezTo>
                    <a:pt x="1035" y="257"/>
                    <a:pt x="1038" y="246"/>
                    <a:pt x="1045" y="240"/>
                  </a:cubicBezTo>
                  <a:cubicBezTo>
                    <a:pt x="1054" y="233"/>
                    <a:pt x="1064" y="229"/>
                    <a:pt x="1073" y="222"/>
                  </a:cubicBezTo>
                  <a:cubicBezTo>
                    <a:pt x="1080" y="217"/>
                    <a:pt x="1091" y="203"/>
                    <a:pt x="1091" y="203"/>
                  </a:cubicBezTo>
                </a:path>
              </a:pathLst>
            </a:cu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2360" name="Text Box 10"/>
            <p:cNvSpPr txBox="1">
              <a:spLocks noChangeArrowheads="1"/>
            </p:cNvSpPr>
            <p:nvPr/>
          </p:nvSpPr>
          <p:spPr bwMode="auto">
            <a:xfrm>
              <a:off x="4012" y="1927"/>
              <a:ext cx="384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latin typeface="宋体" pitchFamily="2" charset="-122"/>
                </a:rPr>
                <a:t>┇</a:t>
              </a:r>
              <a:r>
                <a:rPr lang="en-US" altLang="zh-CN"/>
                <a:t> </a:t>
              </a:r>
            </a:p>
          </p:txBody>
        </p:sp>
        <p:sp>
          <p:nvSpPr>
            <p:cNvPr id="142361" name="Rectangle 11"/>
            <p:cNvSpPr>
              <a:spLocks noChangeArrowheads="1"/>
            </p:cNvSpPr>
            <p:nvPr/>
          </p:nvSpPr>
          <p:spPr bwMode="auto">
            <a:xfrm>
              <a:off x="3724" y="2255"/>
              <a:ext cx="919" cy="240"/>
            </a:xfrm>
            <a:prstGeom prst="rect">
              <a:avLst/>
            </a:prstGeom>
            <a:solidFill>
              <a:srgbClr val="339966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2362" name="Text Box 20"/>
            <p:cNvSpPr txBox="1">
              <a:spLocks noChangeArrowheads="1"/>
            </p:cNvSpPr>
            <p:nvPr/>
          </p:nvSpPr>
          <p:spPr bwMode="auto">
            <a:xfrm>
              <a:off x="4014" y="2976"/>
              <a:ext cx="384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latin typeface="宋体" pitchFamily="2" charset="-122"/>
                </a:rPr>
                <a:t>┇</a:t>
              </a:r>
              <a:r>
                <a:rPr lang="en-US" altLang="zh-CN"/>
                <a:t> </a:t>
              </a:r>
            </a:p>
          </p:txBody>
        </p:sp>
      </p:grpSp>
      <p:sp>
        <p:nvSpPr>
          <p:cNvPr id="319507" name="Text Box 19"/>
          <p:cNvSpPr txBox="1">
            <a:spLocks noChangeArrowheads="1"/>
          </p:cNvSpPr>
          <p:nvPr/>
        </p:nvSpPr>
        <p:spPr bwMode="auto">
          <a:xfrm>
            <a:off x="6551613" y="3854450"/>
            <a:ext cx="936625" cy="366713"/>
          </a:xfrm>
          <a:prstGeom prst="rect">
            <a:avLst/>
          </a:prstGeom>
          <a:noFill/>
          <a:ln w="22225">
            <a:noFill/>
            <a:miter lim="800000"/>
            <a:headEnd/>
            <a:tailEnd type="none" w="lg" len="lg"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bg1"/>
                </a:solidFill>
              </a:rPr>
              <a:t>2AH</a:t>
            </a:r>
          </a:p>
        </p:txBody>
      </p:sp>
      <p:sp>
        <p:nvSpPr>
          <p:cNvPr id="319511" name="AutoShape 23"/>
          <p:cNvSpPr>
            <a:spLocks/>
          </p:cNvSpPr>
          <p:nvPr/>
        </p:nvSpPr>
        <p:spPr bwMode="auto">
          <a:xfrm>
            <a:off x="7777163" y="3494088"/>
            <a:ext cx="304800" cy="2736850"/>
          </a:xfrm>
          <a:prstGeom prst="rightBrace">
            <a:avLst>
              <a:gd name="adj1" fmla="val 74826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9512" name="Text Box 24"/>
          <p:cNvSpPr txBox="1">
            <a:spLocks noChangeArrowheads="1"/>
          </p:cNvSpPr>
          <p:nvPr/>
        </p:nvSpPr>
        <p:spPr bwMode="auto">
          <a:xfrm>
            <a:off x="8027988" y="4652963"/>
            <a:ext cx="971550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/>
              <a:t>数据段</a:t>
            </a:r>
          </a:p>
        </p:txBody>
      </p:sp>
      <p:sp>
        <p:nvSpPr>
          <p:cNvPr id="319513" name="Text Box 25"/>
          <p:cNvSpPr txBox="1">
            <a:spLocks noChangeArrowheads="1"/>
          </p:cNvSpPr>
          <p:nvPr/>
        </p:nvSpPr>
        <p:spPr bwMode="auto">
          <a:xfrm>
            <a:off x="6553200" y="4214813"/>
            <a:ext cx="936625" cy="366712"/>
          </a:xfrm>
          <a:prstGeom prst="rect">
            <a:avLst/>
          </a:prstGeom>
          <a:noFill/>
          <a:ln w="22225">
            <a:noFill/>
            <a:miter lim="800000"/>
            <a:headEnd/>
            <a:tailEnd type="none" w="lg" len="lg"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bg1"/>
                </a:solidFill>
              </a:rPr>
              <a:t>2AH</a:t>
            </a:r>
          </a:p>
        </p:txBody>
      </p:sp>
      <p:sp>
        <p:nvSpPr>
          <p:cNvPr id="319514" name="Text Box 26"/>
          <p:cNvSpPr txBox="1">
            <a:spLocks noChangeArrowheads="1"/>
          </p:cNvSpPr>
          <p:nvPr/>
        </p:nvSpPr>
        <p:spPr bwMode="auto">
          <a:xfrm>
            <a:off x="6553200" y="4598988"/>
            <a:ext cx="936625" cy="366712"/>
          </a:xfrm>
          <a:prstGeom prst="rect">
            <a:avLst/>
          </a:prstGeom>
          <a:noFill/>
          <a:ln w="22225">
            <a:noFill/>
            <a:miter lim="800000"/>
            <a:headEnd/>
            <a:tailEnd type="none" w="lg" len="lg"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bg1"/>
                </a:solidFill>
              </a:rPr>
              <a:t>2AH</a:t>
            </a:r>
          </a:p>
        </p:txBody>
      </p:sp>
      <p:sp>
        <p:nvSpPr>
          <p:cNvPr id="319515" name="Text Box 27"/>
          <p:cNvSpPr txBox="1">
            <a:spLocks noChangeArrowheads="1"/>
          </p:cNvSpPr>
          <p:nvPr/>
        </p:nvSpPr>
        <p:spPr bwMode="auto">
          <a:xfrm>
            <a:off x="6553200" y="5510213"/>
            <a:ext cx="936625" cy="366712"/>
          </a:xfrm>
          <a:prstGeom prst="rect">
            <a:avLst/>
          </a:prstGeom>
          <a:noFill/>
          <a:ln w="22225">
            <a:noFill/>
            <a:miter lim="800000"/>
            <a:headEnd/>
            <a:tailEnd type="none" w="lg" len="lg"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/>
              <a:t>2AH</a:t>
            </a: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19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9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19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19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5" dur="500"/>
                                        <p:tgtEl>
                                          <p:spTgt spid="319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19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19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19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2" dur="500"/>
                                        <p:tgtEl>
                                          <p:spTgt spid="3195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9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5" dur="500"/>
                                        <p:tgtEl>
                                          <p:spTgt spid="3195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9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0" dur="500"/>
                                        <p:tgtEl>
                                          <p:spTgt spid="319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319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19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19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195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195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195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195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500"/>
                            </p:stCondLst>
                            <p:childTnLst>
                              <p:par>
                                <p:cTn id="76" presetID="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195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195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500"/>
                            </p:stCondLst>
                            <p:childTnLst>
                              <p:par>
                                <p:cTn id="81" presetID="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195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195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319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319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319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319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319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319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3194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9500" grpId="0"/>
      <p:bldP spid="319501" grpId="0" animBg="1"/>
      <p:bldP spid="319502" grpId="0"/>
      <p:bldP spid="319503" grpId="0" animBg="1"/>
      <p:bldP spid="319504" grpId="0"/>
      <p:bldP spid="319505" grpId="0" animBg="1"/>
      <p:bldP spid="319507" grpId="0"/>
      <p:bldP spid="319511" grpId="0" animBg="1"/>
      <p:bldP spid="319511" grpId="1" animBg="1"/>
      <p:bldP spid="319512" grpId="0"/>
      <p:bldP spid="319512" grpId="1"/>
      <p:bldP spid="319513" grpId="0"/>
      <p:bldP spid="319514" grpId="0"/>
      <p:bldP spid="319515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7B3B8E-5D01-4C72-89C8-446E5C213D3F}" type="slidenum">
              <a:rPr lang="zh-CN" altLang="en-US" smtClean="0"/>
              <a:pPr>
                <a:defRPr/>
              </a:pPr>
              <a:t>54</a:t>
            </a:fld>
            <a:endParaRPr lang="en-US" altLang="zh-CN" smtClean="0"/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一般数据传送指令应用例</a:t>
            </a:r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1916113"/>
            <a:ext cx="6840537" cy="4764087"/>
          </a:xfrm>
        </p:spPr>
        <p:txBody>
          <a:bodyPr/>
          <a:lstStyle/>
          <a:p>
            <a:pPr eaLnBrk="1" hangingPunct="1">
              <a:lnSpc>
                <a:spcPct val="105000"/>
              </a:lnSpc>
              <a:spcBef>
                <a:spcPct val="0"/>
              </a:spcBef>
              <a:spcAft>
                <a:spcPct val="20000"/>
              </a:spcAft>
              <a:buClrTx/>
              <a:buSzTx/>
              <a:buFontTx/>
              <a:buNone/>
            </a:pPr>
            <a:r>
              <a:rPr lang="zh-CN" altLang="en-US" sz="3200" smtClean="0">
                <a:latin typeface="宋体" pitchFamily="2" charset="-122"/>
              </a:rPr>
              <a:t>程序段：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zh-CN" altLang="en-US" smtClean="0">
                <a:latin typeface="Times New Roman" pitchFamily="18" charset="0"/>
              </a:rPr>
              <a:t>            </a:t>
            </a:r>
            <a:r>
              <a:rPr lang="en-US" altLang="zh-CN" sz="2400" smtClean="0">
                <a:solidFill>
                  <a:schemeClr val="tx1"/>
                </a:solidFill>
                <a:latin typeface="宋体" pitchFamily="2" charset="-122"/>
              </a:rPr>
              <a:t>MOV  DI，1000H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smtClean="0">
                <a:solidFill>
                  <a:schemeClr val="tx1"/>
                </a:solidFill>
                <a:latin typeface="宋体" pitchFamily="2" charset="-122"/>
              </a:rPr>
              <a:t>       MOV  CX，64H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smtClean="0">
                <a:solidFill>
                  <a:schemeClr val="tx1"/>
                </a:solidFill>
                <a:latin typeface="宋体" pitchFamily="2" charset="-122"/>
              </a:rPr>
              <a:t>       MOV  AL，2AH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smtClean="0">
                <a:solidFill>
                  <a:schemeClr val="tx1"/>
                </a:solidFill>
                <a:latin typeface="宋体" pitchFamily="2" charset="-122"/>
              </a:rPr>
              <a:t>AGAIN：MOV  [DI]，AL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smtClean="0">
                <a:solidFill>
                  <a:schemeClr val="tx1"/>
                </a:solidFill>
                <a:latin typeface="宋体" pitchFamily="2" charset="-122"/>
              </a:rPr>
              <a:t>       INC  DI              </a:t>
            </a:r>
            <a:r>
              <a:rPr lang="en-US" altLang="zh-CN" sz="2400" smtClean="0">
                <a:solidFill>
                  <a:srgbClr val="FF0000"/>
                </a:solidFill>
                <a:latin typeface="宋体" pitchFamily="2" charset="-122"/>
              </a:rPr>
              <a:t>；DI+1</a:t>
            </a:r>
            <a:endParaRPr lang="en-US" altLang="zh-CN" sz="2400" smtClean="0">
              <a:solidFill>
                <a:srgbClr val="FF0000"/>
              </a:solidFill>
              <a:latin typeface="Times New Roman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smtClean="0">
                <a:solidFill>
                  <a:schemeClr val="tx1"/>
                </a:solidFill>
                <a:latin typeface="Times New Roman" pitchFamily="18" charset="0"/>
              </a:rPr>
              <a:t>              </a:t>
            </a:r>
            <a:r>
              <a:rPr lang="en-US" altLang="zh-CN" sz="2400" smtClean="0">
                <a:solidFill>
                  <a:schemeClr val="tx1"/>
                </a:solidFill>
                <a:latin typeface="宋体" pitchFamily="2" charset="-122"/>
              </a:rPr>
              <a:t>DEC  CX              </a:t>
            </a:r>
            <a:r>
              <a:rPr lang="en-US" altLang="zh-CN" sz="2400" smtClean="0">
                <a:solidFill>
                  <a:srgbClr val="FF0000"/>
                </a:solidFill>
                <a:latin typeface="宋体" pitchFamily="2" charset="-122"/>
              </a:rPr>
              <a:t>；CX-1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smtClean="0">
                <a:solidFill>
                  <a:schemeClr val="tx1"/>
                </a:solidFill>
                <a:latin typeface="宋体" pitchFamily="2" charset="-122"/>
              </a:rPr>
              <a:t>       JNZ  AGAIN           </a:t>
            </a:r>
            <a:r>
              <a:rPr lang="en-US" altLang="zh-CN" sz="2400" smtClean="0">
                <a:solidFill>
                  <a:srgbClr val="FF0000"/>
                </a:solidFill>
                <a:latin typeface="宋体" pitchFamily="2" charset="-122"/>
              </a:rPr>
              <a:t>；CX≠0</a:t>
            </a:r>
            <a:r>
              <a:rPr lang="zh-CN" altLang="en-US" sz="2400" smtClean="0">
                <a:solidFill>
                  <a:srgbClr val="FF0000"/>
                </a:solidFill>
                <a:latin typeface="宋体" pitchFamily="2" charset="-122"/>
              </a:rPr>
              <a:t>则继续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smtClean="0">
                <a:solidFill>
                  <a:schemeClr val="tx1"/>
                </a:solidFill>
                <a:latin typeface="宋体" pitchFamily="2" charset="-122"/>
              </a:rPr>
              <a:t>       HLT            </a:t>
            </a:r>
            <a:endParaRPr lang="zh-CN" altLang="en-US" sz="2400" smtClean="0">
              <a:solidFill>
                <a:schemeClr val="tx1"/>
              </a:solidFill>
            </a:endParaRPr>
          </a:p>
        </p:txBody>
      </p:sp>
      <p:graphicFrame>
        <p:nvGraphicFramePr>
          <p:cNvPr id="31746" name="Object 4"/>
          <p:cNvGraphicFramePr>
            <a:graphicFrameLocks noChangeAspect="1"/>
          </p:cNvGraphicFramePr>
          <p:nvPr/>
        </p:nvGraphicFramePr>
        <p:xfrm>
          <a:off x="7524750" y="476250"/>
          <a:ext cx="1285875" cy="1060450"/>
        </p:xfrm>
        <a:graphic>
          <a:graphicData uri="http://schemas.openxmlformats.org/presentationml/2006/ole">
            <p:oleObj spid="_x0000_s31746" name="剪辑" r:id="rId4" imgW="4602960" imgH="3652200" progId="">
              <p:embed/>
            </p:oleObj>
          </a:graphicData>
        </a:graphic>
      </p:graphicFrame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7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7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7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7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77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177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177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177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5D5150-DBD8-4BA8-84DE-3AA70D9909CD}" type="slidenum">
              <a:rPr lang="zh-CN" altLang="en-US" smtClean="0"/>
              <a:pPr>
                <a:defRPr/>
              </a:pPr>
              <a:t>55</a:t>
            </a:fld>
            <a:endParaRPr lang="en-US" altLang="zh-CN" smtClean="0"/>
          </a:p>
        </p:txBody>
      </p:sp>
      <p:sp>
        <p:nvSpPr>
          <p:cNvPr id="143363" name="Rectangle 2"/>
          <p:cNvSpPr>
            <a:spLocks noGrp="1" noChangeArrowheads="1"/>
          </p:cNvSpPr>
          <p:nvPr>
            <p:ph type="title"/>
          </p:nvPr>
        </p:nvSpPr>
        <p:spPr>
          <a:xfrm>
            <a:off x="882650" y="908050"/>
            <a:ext cx="8153400" cy="762000"/>
          </a:xfrm>
        </p:spPr>
        <p:txBody>
          <a:bodyPr/>
          <a:lstStyle/>
          <a:p>
            <a:pPr eaLnBrk="1" hangingPunct="1"/>
            <a:r>
              <a:rPr lang="zh-CN" altLang="en-US" smtClean="0">
                <a:latin typeface="宋体" pitchFamily="2" charset="-122"/>
              </a:rPr>
              <a:t>上段程序在代码段中的存放形式</a:t>
            </a:r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550" y="1844675"/>
            <a:ext cx="7777163" cy="4767263"/>
          </a:xfrm>
        </p:spPr>
        <p:txBody>
          <a:bodyPr/>
          <a:lstStyle/>
          <a:p>
            <a:pPr eaLnBrk="1" hangingPunct="1">
              <a:spcBef>
                <a:spcPct val="0"/>
              </a:spcBef>
              <a:buClrTx/>
              <a:buSzPct val="75000"/>
            </a:pPr>
            <a:r>
              <a:rPr lang="zh-CN" altLang="en-US" sz="2400" smtClean="0">
                <a:latin typeface="宋体" pitchFamily="2" charset="-122"/>
              </a:rPr>
              <a:t>設</a:t>
            </a:r>
            <a:r>
              <a:rPr lang="en-US" altLang="zh-CN" sz="2400" smtClean="0">
                <a:latin typeface="宋体" pitchFamily="2" charset="-122"/>
              </a:rPr>
              <a:t>CS=109EH，IP=0100H，</a:t>
            </a:r>
            <a:r>
              <a:rPr lang="zh-CN" altLang="en-US" sz="2400" smtClean="0">
                <a:latin typeface="宋体" pitchFamily="2" charset="-122"/>
              </a:rPr>
              <a:t>则各条指令在代码段中的存放地址如下：</a:t>
            </a:r>
            <a:endParaRPr lang="zh-CN" altLang="en-US" sz="2400" smtClean="0">
              <a:latin typeface="Times New Roman" pitchFamily="18" charset="0"/>
            </a:endParaRPr>
          </a:p>
          <a:p>
            <a:pPr eaLnBrk="1" hangingPunct="1">
              <a:spcBef>
                <a:spcPct val="40000"/>
              </a:spcBef>
              <a:buClrTx/>
              <a:buSzTx/>
              <a:buFontTx/>
              <a:buNone/>
            </a:pPr>
            <a:r>
              <a:rPr lang="zh-CN" altLang="en-US" sz="2400" smtClean="0">
                <a:latin typeface="宋体" pitchFamily="2" charset="-122"/>
              </a:rPr>
              <a:t>     </a:t>
            </a:r>
            <a:r>
              <a:rPr lang="en-US" altLang="zh-CN" sz="2400" smtClean="0">
                <a:solidFill>
                  <a:srgbClr val="FF0000"/>
                </a:solidFill>
                <a:latin typeface="宋体" pitchFamily="2" charset="-122"/>
              </a:rPr>
              <a:t>CS :  IP  </a:t>
            </a:r>
            <a:r>
              <a:rPr lang="zh-CN" altLang="en-US" sz="2400" smtClean="0">
                <a:solidFill>
                  <a:srgbClr val="FF0000"/>
                </a:solidFill>
                <a:latin typeface="宋体" pitchFamily="2" charset="-122"/>
              </a:rPr>
              <a:t>机器指令    汇编指令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smtClean="0">
                <a:latin typeface="宋体" pitchFamily="2" charset="-122"/>
              </a:rPr>
              <a:t>    109E：0100  BF       MOV DI，1000H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smtClean="0">
                <a:latin typeface="宋体" pitchFamily="2" charset="-122"/>
              </a:rPr>
              <a:t>    109E：0103     </a:t>
            </a:r>
            <a:r>
              <a:rPr lang="en-US" altLang="zh-CN" smtClean="0">
                <a:latin typeface="宋体" pitchFamily="2" charset="-122"/>
              </a:rPr>
              <a:t>.</a:t>
            </a:r>
            <a:r>
              <a:rPr lang="en-US" altLang="zh-CN" sz="2400" smtClean="0">
                <a:latin typeface="宋体" pitchFamily="2" charset="-122"/>
              </a:rPr>
              <a:t>     MOV CX，64H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smtClean="0">
                <a:latin typeface="宋体" pitchFamily="2" charset="-122"/>
              </a:rPr>
              <a:t>    109E：0105     </a:t>
            </a:r>
            <a:r>
              <a:rPr lang="en-US" altLang="zh-CN" smtClean="0">
                <a:latin typeface="宋体" pitchFamily="2" charset="-122"/>
              </a:rPr>
              <a:t>.</a:t>
            </a:r>
            <a:r>
              <a:rPr lang="en-US" altLang="zh-CN" sz="2400" smtClean="0">
                <a:latin typeface="宋体" pitchFamily="2" charset="-122"/>
              </a:rPr>
              <a:t>     MOV AL，2AH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smtClean="0">
                <a:latin typeface="宋体" pitchFamily="2" charset="-122"/>
              </a:rPr>
              <a:t>    109E：0107     </a:t>
            </a:r>
            <a:r>
              <a:rPr lang="en-US" altLang="zh-CN" smtClean="0">
                <a:latin typeface="宋体" pitchFamily="2" charset="-122"/>
              </a:rPr>
              <a:t>.</a:t>
            </a:r>
            <a:r>
              <a:rPr lang="en-US" altLang="zh-CN" sz="2400" smtClean="0">
                <a:latin typeface="宋体" pitchFamily="2" charset="-122"/>
              </a:rPr>
              <a:t>     MOV [DI]，AL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smtClean="0">
                <a:latin typeface="宋体" pitchFamily="2" charset="-122"/>
              </a:rPr>
              <a:t>    109E：0109           INC DI</a:t>
            </a:r>
            <a:endParaRPr lang="en-US" altLang="zh-CN" sz="2400" smtClean="0">
              <a:latin typeface="Times New Roman" pitchFamily="18" charset="0"/>
            </a:endParaRP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smtClean="0">
                <a:latin typeface="宋体" pitchFamily="2" charset="-122"/>
              </a:rPr>
              <a:t>    109E：010A           DEC CX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smtClean="0">
                <a:latin typeface="宋体" pitchFamily="2" charset="-122"/>
              </a:rPr>
              <a:t>    109E：010B           JNZ 0107H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smtClean="0">
                <a:latin typeface="宋体" pitchFamily="2" charset="-122"/>
              </a:rPr>
              <a:t>    109E：010D           HLT</a:t>
            </a:r>
            <a:endParaRPr lang="zh-CN" altLang="en-US" sz="2400" smtClean="0">
              <a:latin typeface="宋体" pitchFamily="2" charset="-122"/>
            </a:endParaRP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8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8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18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118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8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18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18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187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187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187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187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187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6E9019-08F0-4341-9148-29652B3EF1B8}" type="slidenum">
              <a:rPr lang="zh-CN" altLang="en-US" smtClean="0"/>
              <a:pPr>
                <a:defRPr/>
              </a:pPr>
              <a:t>56</a:t>
            </a:fld>
            <a:endParaRPr lang="en-US" altLang="zh-CN" smtClean="0"/>
          </a:p>
        </p:txBody>
      </p:sp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宋体" pitchFamily="2" charset="-122"/>
              </a:rPr>
              <a:t>数据段中的分布</a:t>
            </a:r>
            <a:r>
              <a:rPr lang="en-US" altLang="zh-CN" sz="4800" b="1" smtClean="0">
                <a:latin typeface="宋体" pitchFamily="2" charset="-122"/>
              </a:rPr>
              <a:t> 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2060575"/>
            <a:ext cx="7772400" cy="3581400"/>
          </a:xfrm>
        </p:spPr>
        <p:txBody>
          <a:bodyPr/>
          <a:lstStyle/>
          <a:p>
            <a:pPr eaLnBrk="1" hangingPunct="1">
              <a:spcBef>
                <a:spcPct val="0"/>
              </a:spcBef>
              <a:buClrTx/>
              <a:buSzPct val="75000"/>
            </a:pPr>
            <a:r>
              <a:rPr lang="zh-CN" altLang="en-US" smtClean="0">
                <a:latin typeface="宋体" pitchFamily="2" charset="-122"/>
              </a:rPr>
              <a:t>送上2</a:t>
            </a:r>
            <a:r>
              <a:rPr lang="en-US" altLang="zh-CN" smtClean="0">
                <a:latin typeface="宋体" pitchFamily="2" charset="-122"/>
              </a:rPr>
              <a:t>AH</a:t>
            </a:r>
            <a:r>
              <a:rPr lang="zh-CN" altLang="en-US" smtClean="0">
                <a:latin typeface="宋体" pitchFamily="2" charset="-122"/>
              </a:rPr>
              <a:t>后数据段中相应存储单元的内容改变如下：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smtClean="0">
                <a:latin typeface="宋体" pitchFamily="2" charset="-122"/>
              </a:rPr>
              <a:t>DS：1000  2A 2A 2A 2A 2A 2A 2A 2A-2A 2A 2A 2A 2A 2A 2A 2A 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smtClean="0">
                <a:latin typeface="宋体" pitchFamily="2" charset="-122"/>
              </a:rPr>
              <a:t>DS：1010  2A 2A 2A 2A 2A 2A 2A 2A-2A 2A 2A 2A 2A 2A 2A 2A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smtClean="0">
                <a:latin typeface="宋体" pitchFamily="2" charset="-122"/>
              </a:rPr>
              <a:t>DS：1020  2A 2A 2A 2A 2A 2A 2A 2A-2A 2A 2A 2A 2A 2A 2A 2A 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smtClean="0">
                <a:latin typeface="宋体" pitchFamily="2" charset="-122"/>
              </a:rPr>
              <a:t>DS：1030  2A 2A 2A 2A 2A 2A 2A 2A-2A 2A 2A 2A 2A 2A 2A 2A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smtClean="0">
                <a:latin typeface="宋体" pitchFamily="2" charset="-122"/>
              </a:rPr>
              <a:t>DS：1040  2A 2A 2A 2A 2A 2A 2A 2A-2A 2A 2A 2A 2A 2A 2A 2A 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smtClean="0">
                <a:latin typeface="宋体" pitchFamily="2" charset="-122"/>
              </a:rPr>
              <a:t>DS：1050  2A 2A 2A 2A 2A 2A 2A 2A-2A 2A 2A 2A 2A 2A 2A 2A 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smtClean="0">
                <a:latin typeface="宋体" pitchFamily="2" charset="-122"/>
              </a:rPr>
              <a:t>DS：1060  2A 2A 2A 2A 00 00 00 00 00 00 00 00 00 00 00 00</a:t>
            </a:r>
            <a:endParaRPr lang="zh-CN" altLang="en-US" sz="2000" smtClean="0"/>
          </a:p>
        </p:txBody>
      </p:sp>
      <p:sp>
        <p:nvSpPr>
          <p:cNvPr id="119812" name="Text Box 4"/>
          <p:cNvSpPr txBox="1">
            <a:spLocks noChangeArrowheads="1"/>
          </p:cNvSpPr>
          <p:nvPr/>
        </p:nvSpPr>
        <p:spPr bwMode="auto">
          <a:xfrm>
            <a:off x="1763713" y="6200775"/>
            <a:ext cx="1993900" cy="396875"/>
          </a:xfrm>
          <a:prstGeom prst="rect">
            <a:avLst/>
          </a:prstGeom>
          <a:noFill/>
          <a:ln w="25400" cap="sq">
            <a:noFill/>
            <a:miter lim="800000"/>
            <a:headEnd type="none" w="sm" len="sm"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/>
              <a:t>偏移地址[</a:t>
            </a:r>
            <a:r>
              <a:rPr lang="en-US" altLang="zh-CN" sz="2000" b="1"/>
              <a:t>DI]</a:t>
            </a:r>
          </a:p>
        </p:txBody>
      </p:sp>
      <p:sp>
        <p:nvSpPr>
          <p:cNvPr id="119813" name="Line 5"/>
          <p:cNvSpPr>
            <a:spLocks noChangeShapeType="1"/>
          </p:cNvSpPr>
          <p:nvPr/>
        </p:nvSpPr>
        <p:spPr bwMode="auto">
          <a:xfrm>
            <a:off x="1847850" y="5529263"/>
            <a:ext cx="576263" cy="649287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32770" name="Object 6"/>
          <p:cNvGraphicFramePr>
            <a:graphicFrameLocks noChangeAspect="1"/>
          </p:cNvGraphicFramePr>
          <p:nvPr/>
        </p:nvGraphicFramePr>
        <p:xfrm>
          <a:off x="7092950" y="188913"/>
          <a:ext cx="1576388" cy="1295400"/>
        </p:xfrm>
        <a:graphic>
          <a:graphicData uri="http://schemas.openxmlformats.org/presentationml/2006/ole">
            <p:oleObj spid="_x0000_s32770" name="剪辑" r:id="rId4" imgW="4602960" imgH="3652200" progId="">
              <p:embed/>
            </p:oleObj>
          </a:graphicData>
        </a:graphic>
      </p:graphicFrame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9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9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19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4" dur="500"/>
                                        <p:tgtEl>
                                          <p:spTgt spid="119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8" dur="500"/>
                                        <p:tgtEl>
                                          <p:spTgt spid="119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19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" dur="500"/>
                                        <p:tgtEl>
                                          <p:spTgt spid="119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0" dur="500"/>
                                        <p:tgtEl>
                                          <p:spTgt spid="1198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4" dur="500"/>
                                        <p:tgtEl>
                                          <p:spTgt spid="1198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8" dur="500"/>
                                        <p:tgtEl>
                                          <p:spTgt spid="1198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3" dur="1000"/>
                                        <p:tgtEl>
                                          <p:spTgt spid="119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19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12" grpId="0"/>
      <p:bldP spid="119813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例</a:t>
            </a:r>
            <a:r>
              <a:rPr lang="en-US" altLang="zh-CN" smtClean="0"/>
              <a:t>3-12:104</a:t>
            </a:r>
            <a:r>
              <a:rPr lang="zh-CN" altLang="en-US" smtClean="0"/>
              <a:t>页</a:t>
            </a:r>
          </a:p>
        </p:txBody>
      </p:sp>
      <p:sp>
        <p:nvSpPr>
          <p:cNvPr id="14438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关于命令中的属性</a:t>
            </a:r>
            <a:endParaRPr lang="en-US" altLang="zh-CN" smtClean="0"/>
          </a:p>
          <a:p>
            <a:r>
              <a:rPr lang="en-US" altLang="zh-CN" smtClean="0"/>
              <a:t>OFFSET</a:t>
            </a:r>
          </a:p>
          <a:p>
            <a:r>
              <a:rPr lang="en-US" altLang="zh-CN" smtClean="0"/>
              <a:t>BYTE PTR</a:t>
            </a:r>
          </a:p>
          <a:p>
            <a:r>
              <a:rPr lang="en-US" altLang="zh-CN" smtClean="0"/>
              <a:t>WORD PTR</a:t>
            </a:r>
          </a:p>
          <a:p>
            <a:r>
              <a:rPr lang="en-US" altLang="zh-CN" smtClean="0"/>
              <a:t>DWORD PTR</a:t>
            </a:r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9BD9BC-9659-4B1E-B703-B4423E0A76E3}" type="slidenum">
              <a:rPr lang="zh-CN" altLang="en-US" smtClean="0"/>
              <a:pPr>
                <a:defRPr/>
              </a:pPr>
              <a:t>57</a:t>
            </a:fld>
            <a:endParaRPr lang="en-US" altLang="zh-CN"/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88BF30-A341-4A9C-AE8A-51D3F6F32522}" type="slidenum">
              <a:rPr lang="zh-CN" altLang="en-US" smtClean="0"/>
              <a:pPr>
                <a:defRPr/>
              </a:pPr>
              <a:t>58</a:t>
            </a:fld>
            <a:endParaRPr lang="en-US" altLang="zh-CN" smtClean="0"/>
          </a:p>
        </p:txBody>
      </p:sp>
      <p:sp>
        <p:nvSpPr>
          <p:cNvPr id="33796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b="1" smtClean="0"/>
              <a:t>2. </a:t>
            </a:r>
            <a:r>
              <a:rPr lang="zh-CN" altLang="en-US" smtClean="0"/>
              <a:t>堆栈操作指令</a:t>
            </a:r>
          </a:p>
        </p:txBody>
      </p:sp>
      <p:sp>
        <p:nvSpPr>
          <p:cNvPr id="109571" name="Rectangle 2051"/>
          <p:cNvSpPr>
            <a:spLocks noGrp="1" noChangeArrowheads="1"/>
          </p:cNvSpPr>
          <p:nvPr>
            <p:ph type="body" idx="1"/>
          </p:nvPr>
        </p:nvSpPr>
        <p:spPr>
          <a:xfrm>
            <a:off x="914400" y="2057400"/>
            <a:ext cx="7620000" cy="3429000"/>
          </a:xfrm>
        </p:spPr>
        <p:txBody>
          <a:bodyPr/>
          <a:lstStyle/>
          <a:p>
            <a:pPr eaLnBrk="1" hangingPunct="1">
              <a:spcAft>
                <a:spcPct val="30000"/>
              </a:spcAft>
              <a:buFont typeface="Wingdings" pitchFamily="2" charset="2"/>
              <a:buNone/>
            </a:pPr>
            <a:r>
              <a:rPr lang="zh-CN" altLang="en-US" sz="3200" u="sng" smtClean="0"/>
              <a:t>掌握：</a:t>
            </a:r>
          </a:p>
          <a:p>
            <a:pPr eaLnBrk="1" hangingPunct="1"/>
            <a:r>
              <a:rPr lang="zh-CN" altLang="en-US" smtClean="0"/>
              <a:t>有关堆栈的概念</a:t>
            </a:r>
          </a:p>
          <a:p>
            <a:pPr lvl="1" eaLnBrk="1" hangingPunct="1"/>
            <a:r>
              <a:rPr lang="zh-CN" altLang="en-US" smtClean="0"/>
              <a:t>栈顶、栈首、栈底</a:t>
            </a:r>
          </a:p>
          <a:p>
            <a:pPr eaLnBrk="1" hangingPunct="1"/>
            <a:r>
              <a:rPr lang="zh-CN" altLang="en-US" smtClean="0"/>
              <a:t>堆栈指令的操作原理</a:t>
            </a:r>
          </a:p>
          <a:p>
            <a:pPr lvl="1" eaLnBrk="1" hangingPunct="1"/>
            <a:r>
              <a:rPr kumimoji="1" lang="zh-CN" altLang="en-US" smtClean="0"/>
              <a:t>执行过程，执行结果</a:t>
            </a:r>
          </a:p>
        </p:txBody>
      </p:sp>
      <p:graphicFrame>
        <p:nvGraphicFramePr>
          <p:cNvPr id="33794" name="Object 2055"/>
          <p:cNvGraphicFramePr>
            <a:graphicFrameLocks noChangeAspect="1"/>
          </p:cNvGraphicFramePr>
          <p:nvPr/>
        </p:nvGraphicFramePr>
        <p:xfrm>
          <a:off x="7235825" y="450850"/>
          <a:ext cx="1433513" cy="1177925"/>
        </p:xfrm>
        <a:graphic>
          <a:graphicData uri="http://schemas.openxmlformats.org/presentationml/2006/ole">
            <p:oleObj spid="_x0000_s33794" name="剪辑" r:id="rId4" imgW="4602960" imgH="3652200" progId="">
              <p:embed/>
            </p:oleObj>
          </a:graphicData>
        </a:graphic>
      </p:graphicFrame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9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9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9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09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9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9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09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588223-7330-4A6C-A484-BC2E657AECF5}" type="slidenum">
              <a:rPr lang="zh-CN" altLang="en-US" smtClean="0"/>
              <a:pPr>
                <a:defRPr/>
              </a:pPr>
              <a:t>59</a:t>
            </a:fld>
            <a:endParaRPr lang="en-US" altLang="zh-CN" smtClean="0"/>
          </a:p>
        </p:txBody>
      </p:sp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堆栈操作的原则</a:t>
            </a:r>
          </a:p>
        </p:txBody>
      </p:sp>
      <p:sp>
        <p:nvSpPr>
          <p:cNvPr id="348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8888" y="2060575"/>
            <a:ext cx="6324600" cy="2971800"/>
          </a:xfrm>
        </p:spPr>
        <p:txBody>
          <a:bodyPr/>
          <a:lstStyle/>
          <a:p>
            <a:pPr eaLnBrk="1" hangingPunct="1">
              <a:spcBef>
                <a:spcPct val="15000"/>
              </a:spcBef>
            </a:pPr>
            <a:r>
              <a:rPr lang="zh-CN" altLang="en-US" sz="3200" smtClean="0"/>
              <a:t>先进后出</a:t>
            </a:r>
          </a:p>
          <a:p>
            <a:pPr eaLnBrk="1" hangingPunct="1">
              <a:spcBef>
                <a:spcPct val="15000"/>
              </a:spcBef>
            </a:pPr>
            <a:r>
              <a:rPr lang="zh-CN" altLang="en-US" sz="3200" smtClean="0"/>
              <a:t>以字为单位</a:t>
            </a:r>
          </a:p>
        </p:txBody>
      </p:sp>
      <p:graphicFrame>
        <p:nvGraphicFramePr>
          <p:cNvPr id="34818" name="Object 4"/>
          <p:cNvGraphicFramePr>
            <a:graphicFrameLocks noChangeAspect="1"/>
          </p:cNvGraphicFramePr>
          <p:nvPr/>
        </p:nvGraphicFramePr>
        <p:xfrm>
          <a:off x="7164388" y="320675"/>
          <a:ext cx="1504950" cy="1236663"/>
        </p:xfrm>
        <a:graphic>
          <a:graphicData uri="http://schemas.openxmlformats.org/presentationml/2006/ole">
            <p:oleObj spid="_x0000_s34818" name="剪辑" r:id="rId4" imgW="4602960" imgH="3652200" progId="">
              <p:embed/>
            </p:oleObj>
          </a:graphicData>
        </a:graphic>
      </p:graphicFrame>
    </p:spTree>
  </p:cSld>
  <p:clrMapOvr>
    <a:masterClrMapping/>
  </p:clrMapOvr>
  <p:transition spd="slow">
    <p:zo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4676EC-AF2D-4DD4-9926-94293433FC4F}" type="slidenum">
              <a:rPr lang="zh-CN" altLang="en-US" smtClean="0"/>
              <a:pPr>
                <a:defRPr/>
              </a:pPr>
              <a:t>6</a:t>
            </a:fld>
            <a:endParaRPr lang="en-US" altLang="zh-CN" smtClean="0"/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二、指令格式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63688" y="2170113"/>
            <a:ext cx="4876800" cy="7620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smtClean="0"/>
              <a:t>指令中应包含的信息：</a:t>
            </a:r>
          </a:p>
        </p:txBody>
      </p:sp>
      <p:sp>
        <p:nvSpPr>
          <p:cNvPr id="86020" name="Text Box 4"/>
          <p:cNvSpPr txBox="1">
            <a:spLocks noChangeArrowheads="1"/>
          </p:cNvSpPr>
          <p:nvPr/>
        </p:nvSpPr>
        <p:spPr bwMode="auto">
          <a:xfrm>
            <a:off x="2895600" y="3048000"/>
            <a:ext cx="4114800" cy="18018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zh-CN" altLang="en-US" sz="2800" b="1"/>
              <a:t>运算数据的来源</a:t>
            </a:r>
          </a:p>
          <a:p>
            <a:pPr algn="just">
              <a:spcBef>
                <a:spcPct val="50000"/>
              </a:spcBef>
            </a:pPr>
            <a:r>
              <a:rPr lang="zh-CN" altLang="en-US" sz="2800" b="1"/>
              <a:t>运算结果的去向</a:t>
            </a:r>
          </a:p>
          <a:p>
            <a:pPr algn="just">
              <a:spcBef>
                <a:spcPct val="50000"/>
              </a:spcBef>
            </a:pPr>
            <a:r>
              <a:rPr lang="zh-CN" altLang="en-US" sz="2800" b="1"/>
              <a:t>执行的操作</a:t>
            </a:r>
            <a:endParaRPr lang="zh-CN" altLang="en-US" sz="2000"/>
          </a:p>
        </p:txBody>
      </p:sp>
      <p:sp>
        <p:nvSpPr>
          <p:cNvPr id="86021" name="AutoShape 5"/>
          <p:cNvSpPr>
            <a:spLocks/>
          </p:cNvSpPr>
          <p:nvPr/>
        </p:nvSpPr>
        <p:spPr bwMode="auto">
          <a:xfrm>
            <a:off x="2627313" y="3284538"/>
            <a:ext cx="215900" cy="1439862"/>
          </a:xfrm>
          <a:prstGeom prst="leftBrace">
            <a:avLst>
              <a:gd name="adj1" fmla="val 55576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5122" name="Object 6"/>
          <p:cNvGraphicFramePr>
            <a:graphicFrameLocks noChangeAspect="1"/>
          </p:cNvGraphicFramePr>
          <p:nvPr/>
        </p:nvGraphicFramePr>
        <p:xfrm>
          <a:off x="7019925" y="381000"/>
          <a:ext cx="1514475" cy="1103313"/>
        </p:xfrm>
        <a:graphic>
          <a:graphicData uri="http://schemas.openxmlformats.org/presentationml/2006/ole">
            <p:oleObj spid="_x0000_s5122" name="剪辑" r:id="rId4" imgW="4602960" imgH="3652200" progId="">
              <p:embed/>
            </p:oleObj>
          </a:graphicData>
        </a:graphic>
      </p:graphicFrame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60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60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60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6" dur="500"/>
                                        <p:tgtEl>
                                          <p:spTgt spid="86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19" grpId="0" build="p"/>
      <p:bldP spid="86021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43CF40-DA0B-404D-AA9F-7DBA7E8298FF}" type="slidenum">
              <a:rPr lang="zh-CN" altLang="en-US" smtClean="0"/>
              <a:pPr>
                <a:defRPr/>
              </a:pPr>
              <a:t>60</a:t>
            </a:fld>
            <a:endParaRPr lang="en-US" altLang="zh-CN" smtClean="0"/>
          </a:p>
        </p:txBody>
      </p:sp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堆栈操作指令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87488" y="2162175"/>
            <a:ext cx="6477000" cy="3756025"/>
          </a:xfrm>
        </p:spPr>
        <p:txBody>
          <a:bodyPr/>
          <a:lstStyle/>
          <a:p>
            <a:pPr eaLnBrk="1" hangingPunct="1">
              <a:spcAft>
                <a:spcPct val="30000"/>
              </a:spcAft>
            </a:pPr>
            <a:r>
              <a:rPr lang="zh-CN" altLang="en-US" sz="3200" smtClean="0"/>
              <a:t>压栈指令 </a:t>
            </a:r>
            <a:r>
              <a:rPr lang="en-US" altLang="zh-CN" sz="3200" smtClean="0"/>
              <a:t>PUSH</a:t>
            </a:r>
          </a:p>
          <a:p>
            <a:pPr eaLnBrk="1" hangingPunct="1">
              <a:spcAft>
                <a:spcPct val="30000"/>
              </a:spcAft>
              <a:buFont typeface="Wingdings" pitchFamily="2" charset="2"/>
              <a:buNone/>
            </a:pPr>
            <a:r>
              <a:rPr lang="en-US" altLang="zh-CN" sz="3200" smtClean="0"/>
              <a:t>        </a:t>
            </a:r>
            <a:r>
              <a:rPr lang="zh-CN" altLang="en-US" sz="3200" smtClean="0"/>
              <a:t>格式</a:t>
            </a:r>
            <a:r>
              <a:rPr lang="en-US" altLang="zh-CN" sz="3200" smtClean="0"/>
              <a:t>:    PUSH  OPRD</a:t>
            </a:r>
          </a:p>
          <a:p>
            <a:pPr algn="just" eaLnBrk="1" hangingPunct="1">
              <a:spcBef>
                <a:spcPct val="50000"/>
              </a:spcBef>
              <a:spcAft>
                <a:spcPct val="30000"/>
              </a:spcAft>
            </a:pPr>
            <a:r>
              <a:rPr lang="zh-CN" altLang="en-US" sz="3200" smtClean="0"/>
              <a:t>出栈指令 </a:t>
            </a:r>
            <a:r>
              <a:rPr lang="en-US" altLang="zh-CN" sz="3200" smtClean="0"/>
              <a:t>POP</a:t>
            </a:r>
          </a:p>
          <a:p>
            <a:pPr algn="just" eaLnBrk="1" hangingPunct="1">
              <a:spcAft>
                <a:spcPct val="30000"/>
              </a:spcAft>
              <a:buFont typeface="Wingdings" pitchFamily="2" charset="2"/>
              <a:buNone/>
            </a:pPr>
            <a:r>
              <a:rPr lang="en-US" altLang="zh-CN" sz="3200" smtClean="0"/>
              <a:t>       </a:t>
            </a:r>
            <a:r>
              <a:rPr lang="zh-CN" altLang="en-US" sz="3200" smtClean="0"/>
              <a:t>格式</a:t>
            </a:r>
            <a:r>
              <a:rPr lang="en-US" altLang="zh-CN" sz="3200" smtClean="0"/>
              <a:t>:  POP  OPRD</a:t>
            </a:r>
            <a:endParaRPr lang="en-US" altLang="zh-CN" smtClean="0"/>
          </a:p>
        </p:txBody>
      </p:sp>
      <p:graphicFrame>
        <p:nvGraphicFramePr>
          <p:cNvPr id="35842" name="Object 4"/>
          <p:cNvGraphicFramePr>
            <a:graphicFrameLocks noChangeAspect="1"/>
          </p:cNvGraphicFramePr>
          <p:nvPr/>
        </p:nvGraphicFramePr>
        <p:xfrm>
          <a:off x="7164388" y="320675"/>
          <a:ext cx="1504950" cy="1236663"/>
        </p:xfrm>
        <a:graphic>
          <a:graphicData uri="http://schemas.openxmlformats.org/presentationml/2006/ole">
            <p:oleObj spid="_x0000_s35842" name="剪辑" r:id="rId4" imgW="4602960" imgH="3652200" progId="">
              <p:embed/>
            </p:oleObj>
          </a:graphicData>
        </a:graphic>
      </p:graphicFrame>
      <p:sp>
        <p:nvSpPr>
          <p:cNvPr id="111621" name="AutoShape 5"/>
          <p:cNvSpPr>
            <a:spLocks noChangeArrowheads="1"/>
          </p:cNvSpPr>
          <p:nvPr/>
        </p:nvSpPr>
        <p:spPr bwMode="auto">
          <a:xfrm>
            <a:off x="6516688" y="5300663"/>
            <a:ext cx="2159000" cy="936625"/>
          </a:xfrm>
          <a:prstGeom prst="wedgeRoundRectCallout">
            <a:avLst>
              <a:gd name="adj1" fmla="val -81028"/>
              <a:gd name="adj2" fmla="val -66778"/>
              <a:gd name="adj3" fmla="val 16667"/>
            </a:avLst>
          </a:prstGeom>
          <a:noFill/>
          <a:ln w="22225">
            <a:solidFill>
              <a:srgbClr val="339966"/>
            </a:solidFill>
            <a:miter lim="800000"/>
            <a:headEnd/>
            <a:tailEnd type="none" w="lg" len="lg"/>
          </a:ln>
        </p:spPr>
        <p:txBody>
          <a:bodyPr lIns="92075" tIns="46038" rIns="92075" bIns="46038"/>
          <a:lstStyle/>
          <a:p>
            <a:pPr algn="ctr">
              <a:lnSpc>
                <a:spcPct val="110000"/>
              </a:lnSpc>
            </a:pPr>
            <a:r>
              <a:rPr lang="en-US" altLang="zh-CN" sz="2000" b="1">
                <a:solidFill>
                  <a:srgbClr val="FF0000"/>
                </a:solidFill>
              </a:rPr>
              <a:t>16</a:t>
            </a:r>
            <a:r>
              <a:rPr lang="zh-CN" altLang="en-US" sz="2000" b="1">
                <a:solidFill>
                  <a:srgbClr val="FF0000"/>
                </a:solidFill>
              </a:rPr>
              <a:t>位寄存器或</a:t>
            </a:r>
          </a:p>
          <a:p>
            <a:pPr algn="ctr">
              <a:lnSpc>
                <a:spcPct val="110000"/>
              </a:lnSpc>
            </a:pPr>
            <a:r>
              <a:rPr lang="zh-CN" altLang="en-US" sz="2000" b="1">
                <a:solidFill>
                  <a:srgbClr val="FF0000"/>
                </a:solidFill>
              </a:rPr>
              <a:t>存储器两单元</a:t>
            </a:r>
          </a:p>
        </p:txBody>
      </p:sp>
      <p:sp>
        <p:nvSpPr>
          <p:cNvPr id="111622" name="AutoShape 6"/>
          <p:cNvSpPr>
            <a:spLocks noChangeArrowheads="1"/>
          </p:cNvSpPr>
          <p:nvPr/>
        </p:nvSpPr>
        <p:spPr bwMode="auto">
          <a:xfrm>
            <a:off x="6588125" y="3789363"/>
            <a:ext cx="2122488" cy="936625"/>
          </a:xfrm>
          <a:prstGeom prst="wedgeRoundRectCallout">
            <a:avLst>
              <a:gd name="adj1" fmla="val -61144"/>
              <a:gd name="adj2" fmla="val -82204"/>
              <a:gd name="adj3" fmla="val 16667"/>
            </a:avLst>
          </a:prstGeom>
          <a:noFill/>
          <a:ln w="22225">
            <a:solidFill>
              <a:srgbClr val="339966"/>
            </a:solidFill>
            <a:miter lim="800000"/>
            <a:headEnd/>
            <a:tailEnd type="none" w="lg" len="lg"/>
          </a:ln>
        </p:spPr>
        <p:txBody>
          <a:bodyPr lIns="92075" tIns="46038" rIns="92075" bIns="46038"/>
          <a:lstStyle/>
          <a:p>
            <a:pPr algn="ctr">
              <a:lnSpc>
                <a:spcPct val="110000"/>
              </a:lnSpc>
            </a:pPr>
            <a:r>
              <a:rPr lang="en-US" altLang="zh-CN" sz="2000" b="1">
                <a:solidFill>
                  <a:srgbClr val="FF0000"/>
                </a:solidFill>
              </a:rPr>
              <a:t>16</a:t>
            </a:r>
            <a:r>
              <a:rPr lang="zh-CN" altLang="en-US" sz="2000" b="1">
                <a:solidFill>
                  <a:srgbClr val="FF0000"/>
                </a:solidFill>
              </a:rPr>
              <a:t>位寄存器或</a:t>
            </a:r>
          </a:p>
          <a:p>
            <a:pPr algn="ctr">
              <a:lnSpc>
                <a:spcPct val="110000"/>
              </a:lnSpc>
            </a:pPr>
            <a:r>
              <a:rPr lang="zh-CN" altLang="en-US" sz="2000" b="1">
                <a:solidFill>
                  <a:srgbClr val="FF0000"/>
                </a:solidFill>
              </a:rPr>
              <a:t>存储器两单元</a:t>
            </a: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1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1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1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1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11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11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19" grpId="0" build="p"/>
      <p:bldP spid="111621" grpId="0" animBg="1"/>
      <p:bldP spid="111622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6E5E7B-A89B-4C6C-BC84-2B450BF2859F}" type="slidenum">
              <a:rPr lang="zh-CN" altLang="en-US" smtClean="0"/>
              <a:pPr>
                <a:defRPr/>
              </a:pPr>
              <a:t>61</a:t>
            </a:fld>
            <a:endParaRPr lang="en-US" altLang="zh-CN" smtClean="0"/>
          </a:p>
        </p:txBody>
      </p:sp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压栈指令 </a:t>
            </a:r>
            <a:r>
              <a:rPr lang="en-US" altLang="zh-CN" sz="3600" b="1" smtClean="0"/>
              <a:t>PUSH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2049463"/>
            <a:ext cx="4973637" cy="3540125"/>
          </a:xfrm>
        </p:spPr>
        <p:txBody>
          <a:bodyPr/>
          <a:lstStyle/>
          <a:p>
            <a:pPr algn="just" eaLnBrk="1" hangingPunct="1">
              <a:spcAft>
                <a:spcPct val="30000"/>
              </a:spcAft>
            </a:pPr>
            <a:r>
              <a:rPr lang="zh-CN" altLang="en-US" smtClean="0">
                <a:latin typeface="宋体" pitchFamily="2" charset="-122"/>
              </a:rPr>
              <a:t>指令执行过程：</a:t>
            </a:r>
          </a:p>
          <a:p>
            <a:pPr lvl="1" algn="just" eaLnBrk="1" hangingPunct="1">
              <a:lnSpc>
                <a:spcPct val="115000"/>
              </a:lnSpc>
            </a:pPr>
            <a:r>
              <a:rPr lang="en-US" altLang="zh-CN" smtClean="0">
                <a:latin typeface="宋体" pitchFamily="2" charset="-122"/>
              </a:rPr>
              <a:t>SP - 2 </a:t>
            </a:r>
            <a:r>
              <a:rPr lang="zh-CN" altLang="en-US" smtClean="0">
                <a:latin typeface="宋体" pitchFamily="2" charset="-122"/>
              </a:rPr>
              <a:t>→</a:t>
            </a:r>
            <a:r>
              <a:rPr lang="en-US" altLang="zh-CN" smtClean="0">
                <a:latin typeface="宋体" pitchFamily="2" charset="-122"/>
              </a:rPr>
              <a:t> SP</a:t>
            </a:r>
          </a:p>
          <a:p>
            <a:pPr lvl="1" algn="just" eaLnBrk="1" hangingPunct="1">
              <a:lnSpc>
                <a:spcPct val="115000"/>
              </a:lnSpc>
            </a:pPr>
            <a:r>
              <a:rPr lang="zh-CN" altLang="en-US" smtClean="0">
                <a:latin typeface="宋体" pitchFamily="2" charset="-122"/>
              </a:rPr>
              <a:t>操作数高字节 → </a:t>
            </a:r>
            <a:r>
              <a:rPr lang="en-US" altLang="zh-CN" smtClean="0">
                <a:latin typeface="宋体" pitchFamily="2" charset="-122"/>
              </a:rPr>
              <a:t>SP+1</a:t>
            </a:r>
            <a:endParaRPr lang="zh-CN" altLang="zh-CN" smtClean="0">
              <a:latin typeface="宋体" pitchFamily="2" charset="-122"/>
            </a:endParaRPr>
          </a:p>
          <a:p>
            <a:pPr lvl="1" algn="just" eaLnBrk="1" hangingPunct="1">
              <a:lnSpc>
                <a:spcPct val="115000"/>
              </a:lnSpc>
            </a:pPr>
            <a:r>
              <a:rPr lang="zh-CN" altLang="en-US" smtClean="0">
                <a:latin typeface="宋体" pitchFamily="2" charset="-122"/>
              </a:rPr>
              <a:t>操作数低字节 → </a:t>
            </a:r>
            <a:r>
              <a:rPr lang="en-US" altLang="zh-CN" smtClean="0">
                <a:latin typeface="宋体" pitchFamily="2" charset="-122"/>
              </a:rPr>
              <a:t>SP</a:t>
            </a:r>
            <a:endParaRPr lang="zh-CN" altLang="en-US" smtClean="0">
              <a:latin typeface="宋体" pitchFamily="2" charset="-122"/>
            </a:endParaRPr>
          </a:p>
        </p:txBody>
      </p:sp>
      <p:graphicFrame>
        <p:nvGraphicFramePr>
          <p:cNvPr id="36866" name="Object 4"/>
          <p:cNvGraphicFramePr>
            <a:graphicFrameLocks noChangeAspect="1"/>
          </p:cNvGraphicFramePr>
          <p:nvPr/>
        </p:nvGraphicFramePr>
        <p:xfrm>
          <a:off x="7092950" y="188913"/>
          <a:ext cx="1576388" cy="1295400"/>
        </p:xfrm>
        <a:graphic>
          <a:graphicData uri="http://schemas.openxmlformats.org/presentationml/2006/ole">
            <p:oleObj spid="_x0000_s36866" name="剪辑" r:id="rId4" imgW="4602960" imgH="3652200" progId="">
              <p:embed/>
            </p:oleObj>
          </a:graphicData>
        </a:graphic>
      </p:graphicFrame>
      <p:sp>
        <p:nvSpPr>
          <p:cNvPr id="112645" name="Rectangle 5"/>
          <p:cNvSpPr>
            <a:spLocks noChangeArrowheads="1"/>
          </p:cNvSpPr>
          <p:nvPr/>
        </p:nvSpPr>
        <p:spPr bwMode="auto">
          <a:xfrm>
            <a:off x="6343650" y="4238625"/>
            <a:ext cx="1458913" cy="381000"/>
          </a:xfrm>
          <a:prstGeom prst="rect">
            <a:avLst/>
          </a:prstGeom>
          <a:solidFill>
            <a:srgbClr val="339966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646" name="Rectangle 6"/>
          <p:cNvSpPr>
            <a:spLocks noChangeArrowheads="1"/>
          </p:cNvSpPr>
          <p:nvPr/>
        </p:nvSpPr>
        <p:spPr bwMode="auto">
          <a:xfrm>
            <a:off x="6343650" y="4602163"/>
            <a:ext cx="1458913" cy="381000"/>
          </a:xfrm>
          <a:prstGeom prst="rect">
            <a:avLst/>
          </a:prstGeom>
          <a:solidFill>
            <a:srgbClr val="339966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647" name="Rectangle 7"/>
          <p:cNvSpPr>
            <a:spLocks noChangeArrowheads="1"/>
          </p:cNvSpPr>
          <p:nvPr/>
        </p:nvSpPr>
        <p:spPr bwMode="auto">
          <a:xfrm>
            <a:off x="6343650" y="4962525"/>
            <a:ext cx="1458913" cy="381000"/>
          </a:xfrm>
          <a:prstGeom prst="rect">
            <a:avLst/>
          </a:prstGeom>
          <a:solidFill>
            <a:srgbClr val="99CC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648" name="Line 8"/>
          <p:cNvSpPr>
            <a:spLocks noChangeShapeType="1"/>
          </p:cNvSpPr>
          <p:nvPr/>
        </p:nvSpPr>
        <p:spPr bwMode="auto">
          <a:xfrm>
            <a:off x="6343650" y="3233738"/>
            <a:ext cx="0" cy="2903537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649" name="Line 9"/>
          <p:cNvSpPr>
            <a:spLocks noChangeShapeType="1"/>
          </p:cNvSpPr>
          <p:nvPr/>
        </p:nvSpPr>
        <p:spPr bwMode="auto">
          <a:xfrm>
            <a:off x="7804150" y="3213100"/>
            <a:ext cx="0" cy="2903538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650" name="Freeform 10"/>
          <p:cNvSpPr>
            <a:spLocks/>
          </p:cNvSpPr>
          <p:nvPr/>
        </p:nvSpPr>
        <p:spPr bwMode="auto">
          <a:xfrm>
            <a:off x="6343650" y="5799138"/>
            <a:ext cx="1457325" cy="444500"/>
          </a:xfrm>
          <a:custGeom>
            <a:avLst/>
            <a:gdLst>
              <a:gd name="T0" fmla="*/ 2147483647 w 1091"/>
              <a:gd name="T1" fmla="*/ 2147483647 h 280"/>
              <a:gd name="T2" fmla="*/ 2147483647 w 1091"/>
              <a:gd name="T3" fmla="*/ 2147483647 h 280"/>
              <a:gd name="T4" fmla="*/ 2147483647 w 1091"/>
              <a:gd name="T5" fmla="*/ 2147483647 h 280"/>
              <a:gd name="T6" fmla="*/ 2147483647 w 1091"/>
              <a:gd name="T7" fmla="*/ 2147483647 h 280"/>
              <a:gd name="T8" fmla="*/ 2147483647 w 1091"/>
              <a:gd name="T9" fmla="*/ 0 h 280"/>
              <a:gd name="T10" fmla="*/ 2147483647 w 1091"/>
              <a:gd name="T11" fmla="*/ 2147483647 h 280"/>
              <a:gd name="T12" fmla="*/ 2147483647 w 1091"/>
              <a:gd name="T13" fmla="*/ 2147483647 h 280"/>
              <a:gd name="T14" fmla="*/ 2147483647 w 1091"/>
              <a:gd name="T15" fmla="*/ 2147483647 h 280"/>
              <a:gd name="T16" fmla="*/ 2147483647 w 1091"/>
              <a:gd name="T17" fmla="*/ 2147483647 h 280"/>
              <a:gd name="T18" fmla="*/ 2147483647 w 1091"/>
              <a:gd name="T19" fmla="*/ 2147483647 h 280"/>
              <a:gd name="T20" fmla="*/ 2147483647 w 1091"/>
              <a:gd name="T21" fmla="*/ 2147483647 h 280"/>
              <a:gd name="T22" fmla="*/ 2147483647 w 1091"/>
              <a:gd name="T23" fmla="*/ 2147483647 h 280"/>
              <a:gd name="T24" fmla="*/ 2147483647 w 1091"/>
              <a:gd name="T25" fmla="*/ 2147483647 h 28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091"/>
              <a:gd name="T40" fmla="*/ 0 h 280"/>
              <a:gd name="T41" fmla="*/ 1091 w 1091"/>
              <a:gd name="T42" fmla="*/ 280 h 28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091" h="280">
                <a:moveTo>
                  <a:pt x="11" y="222"/>
                </a:moveTo>
                <a:cubicBezTo>
                  <a:pt x="85" y="198"/>
                  <a:pt x="0" y="234"/>
                  <a:pt x="48" y="185"/>
                </a:cubicBezTo>
                <a:cubicBezTo>
                  <a:pt x="64" y="169"/>
                  <a:pt x="87" y="164"/>
                  <a:pt x="103" y="148"/>
                </a:cubicBezTo>
                <a:cubicBezTo>
                  <a:pt x="133" y="118"/>
                  <a:pt x="166" y="97"/>
                  <a:pt x="205" y="83"/>
                </a:cubicBezTo>
                <a:cubicBezTo>
                  <a:pt x="245" y="43"/>
                  <a:pt x="281" y="17"/>
                  <a:pt x="334" y="0"/>
                </a:cubicBezTo>
                <a:cubicBezTo>
                  <a:pt x="368" y="3"/>
                  <a:pt x="403" y="1"/>
                  <a:pt x="436" y="9"/>
                </a:cubicBezTo>
                <a:cubicBezTo>
                  <a:pt x="452" y="13"/>
                  <a:pt x="477" y="54"/>
                  <a:pt x="491" y="65"/>
                </a:cubicBezTo>
                <a:cubicBezTo>
                  <a:pt x="535" y="99"/>
                  <a:pt x="540" y="99"/>
                  <a:pt x="583" y="120"/>
                </a:cubicBezTo>
                <a:cubicBezTo>
                  <a:pt x="660" y="197"/>
                  <a:pt x="753" y="242"/>
                  <a:pt x="860" y="259"/>
                </a:cubicBezTo>
                <a:cubicBezTo>
                  <a:pt x="925" y="280"/>
                  <a:pt x="912" y="279"/>
                  <a:pt x="1026" y="259"/>
                </a:cubicBezTo>
                <a:cubicBezTo>
                  <a:pt x="1035" y="257"/>
                  <a:pt x="1038" y="246"/>
                  <a:pt x="1045" y="240"/>
                </a:cubicBezTo>
                <a:cubicBezTo>
                  <a:pt x="1054" y="233"/>
                  <a:pt x="1064" y="229"/>
                  <a:pt x="1073" y="222"/>
                </a:cubicBezTo>
                <a:cubicBezTo>
                  <a:pt x="1080" y="217"/>
                  <a:pt x="1091" y="203"/>
                  <a:pt x="1091" y="203"/>
                </a:cubicBezTo>
              </a:path>
            </a:pathLst>
          </a:cu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651" name="Text Box 11"/>
          <p:cNvSpPr txBox="1">
            <a:spLocks noChangeArrowheads="1"/>
          </p:cNvSpPr>
          <p:nvPr/>
        </p:nvSpPr>
        <p:spPr bwMode="auto">
          <a:xfrm>
            <a:off x="6800850" y="3348038"/>
            <a:ext cx="609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宋体" pitchFamily="2" charset="-122"/>
              </a:rPr>
              <a:t>┇</a:t>
            </a:r>
            <a:r>
              <a:rPr lang="en-US" altLang="zh-CN"/>
              <a:t> </a:t>
            </a:r>
          </a:p>
        </p:txBody>
      </p:sp>
      <p:sp>
        <p:nvSpPr>
          <p:cNvPr id="112652" name="Rectangle 12"/>
          <p:cNvSpPr>
            <a:spLocks noChangeArrowheads="1"/>
          </p:cNvSpPr>
          <p:nvPr/>
        </p:nvSpPr>
        <p:spPr bwMode="auto">
          <a:xfrm>
            <a:off x="6343650" y="3868738"/>
            <a:ext cx="1458913" cy="381000"/>
          </a:xfrm>
          <a:prstGeom prst="rect">
            <a:avLst/>
          </a:prstGeom>
          <a:solidFill>
            <a:srgbClr val="339966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653" name="Text Box 13"/>
          <p:cNvSpPr txBox="1">
            <a:spLocks noChangeArrowheads="1"/>
          </p:cNvSpPr>
          <p:nvPr/>
        </p:nvSpPr>
        <p:spPr bwMode="auto">
          <a:xfrm>
            <a:off x="5148263" y="4948238"/>
            <a:ext cx="792162" cy="4572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/>
              <a:t>SP</a:t>
            </a:r>
          </a:p>
        </p:txBody>
      </p:sp>
      <p:sp>
        <p:nvSpPr>
          <p:cNvPr id="112654" name="Line 14"/>
          <p:cNvSpPr>
            <a:spLocks noChangeShapeType="1"/>
          </p:cNvSpPr>
          <p:nvPr/>
        </p:nvSpPr>
        <p:spPr bwMode="auto">
          <a:xfrm>
            <a:off x="5721350" y="5162550"/>
            <a:ext cx="576263" cy="0"/>
          </a:xfrm>
          <a:prstGeom prst="line">
            <a:avLst/>
          </a:prstGeom>
          <a:noFill/>
          <a:ln w="22225">
            <a:solidFill>
              <a:srgbClr val="FF6600"/>
            </a:solidFill>
            <a:round/>
            <a:headEnd/>
            <a:tailEnd type="triangle" w="lg" len="lg"/>
          </a:ln>
        </p:spPr>
        <p:txBody>
          <a:bodyPr lIns="92075" tIns="46038" rIns="92075" bIns="46038"/>
          <a:lstStyle/>
          <a:p>
            <a:endParaRPr lang="zh-CN" altLang="en-US"/>
          </a:p>
        </p:txBody>
      </p:sp>
      <p:sp>
        <p:nvSpPr>
          <p:cNvPr id="112655" name="Text Box 15"/>
          <p:cNvSpPr txBox="1">
            <a:spLocks noChangeArrowheads="1"/>
          </p:cNvSpPr>
          <p:nvPr/>
        </p:nvSpPr>
        <p:spPr bwMode="auto">
          <a:xfrm>
            <a:off x="8239125" y="4060825"/>
            <a:ext cx="457200" cy="10064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/>
              <a:t>堆栈段</a:t>
            </a:r>
          </a:p>
        </p:txBody>
      </p:sp>
      <p:sp>
        <p:nvSpPr>
          <p:cNvPr id="112656" name="AutoShape 16"/>
          <p:cNvSpPr>
            <a:spLocks/>
          </p:cNvSpPr>
          <p:nvPr/>
        </p:nvSpPr>
        <p:spPr bwMode="auto">
          <a:xfrm>
            <a:off x="7939088" y="3848100"/>
            <a:ext cx="304800" cy="1447800"/>
          </a:xfrm>
          <a:prstGeom prst="rightBrace">
            <a:avLst>
              <a:gd name="adj1" fmla="val 39583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657" name="Text Box 17"/>
          <p:cNvSpPr txBox="1">
            <a:spLocks noChangeArrowheads="1"/>
          </p:cNvSpPr>
          <p:nvPr/>
        </p:nvSpPr>
        <p:spPr bwMode="auto">
          <a:xfrm>
            <a:off x="5148263" y="4227513"/>
            <a:ext cx="862012" cy="4572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/>
              <a:t>SP</a:t>
            </a:r>
          </a:p>
        </p:txBody>
      </p:sp>
      <p:sp>
        <p:nvSpPr>
          <p:cNvPr id="112658" name="Line 18"/>
          <p:cNvSpPr>
            <a:spLocks noChangeShapeType="1"/>
          </p:cNvSpPr>
          <p:nvPr/>
        </p:nvSpPr>
        <p:spPr bwMode="auto">
          <a:xfrm>
            <a:off x="5721350" y="4441825"/>
            <a:ext cx="576263" cy="0"/>
          </a:xfrm>
          <a:prstGeom prst="line">
            <a:avLst/>
          </a:prstGeom>
          <a:noFill/>
          <a:ln w="22225">
            <a:solidFill>
              <a:srgbClr val="FF6600"/>
            </a:solidFill>
            <a:round/>
            <a:headEnd/>
            <a:tailEnd type="triangle" w="lg" len="lg"/>
          </a:ln>
        </p:spPr>
        <p:txBody>
          <a:bodyPr lIns="92075" tIns="46038" rIns="92075" bIns="46038"/>
          <a:lstStyle/>
          <a:p>
            <a:endParaRPr lang="zh-CN" altLang="en-US"/>
          </a:p>
        </p:txBody>
      </p:sp>
      <p:sp>
        <p:nvSpPr>
          <p:cNvPr id="112659" name="Text Box 19"/>
          <p:cNvSpPr txBox="1">
            <a:spLocks noChangeArrowheads="1"/>
          </p:cNvSpPr>
          <p:nvPr/>
        </p:nvSpPr>
        <p:spPr bwMode="auto">
          <a:xfrm>
            <a:off x="6686550" y="4587875"/>
            <a:ext cx="1125538" cy="461963"/>
          </a:xfrm>
          <a:prstGeom prst="rect">
            <a:avLst/>
          </a:prstGeom>
          <a:noFill/>
          <a:ln w="22225">
            <a:noFill/>
            <a:miter lim="800000"/>
            <a:headEnd/>
            <a:tailEnd type="none" w="lg" len="lg"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bg1"/>
                </a:solidFill>
              </a:rPr>
              <a:t>高</a:t>
            </a:r>
            <a:r>
              <a:rPr lang="en-US" altLang="zh-CN" b="1">
                <a:solidFill>
                  <a:schemeClr val="bg1"/>
                </a:solidFill>
              </a:rPr>
              <a:t>8</a:t>
            </a:r>
            <a:r>
              <a:rPr lang="zh-CN" altLang="en-US" b="1">
                <a:solidFill>
                  <a:schemeClr val="bg1"/>
                </a:solidFill>
              </a:rPr>
              <a:t>位</a:t>
            </a:r>
          </a:p>
        </p:txBody>
      </p:sp>
      <p:sp>
        <p:nvSpPr>
          <p:cNvPr id="112660" name="Text Box 20"/>
          <p:cNvSpPr txBox="1">
            <a:spLocks noChangeArrowheads="1"/>
          </p:cNvSpPr>
          <p:nvPr/>
        </p:nvSpPr>
        <p:spPr bwMode="auto">
          <a:xfrm>
            <a:off x="6686550" y="4227513"/>
            <a:ext cx="1125538" cy="461962"/>
          </a:xfrm>
          <a:prstGeom prst="rect">
            <a:avLst/>
          </a:prstGeom>
          <a:noFill/>
          <a:ln w="22225">
            <a:noFill/>
            <a:miter lim="800000"/>
            <a:headEnd/>
            <a:tailEnd type="none" w="lg" len="lg"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bg1"/>
                </a:solidFill>
              </a:rPr>
              <a:t>低</a:t>
            </a:r>
            <a:r>
              <a:rPr lang="en-US" altLang="zh-CN" b="1">
                <a:solidFill>
                  <a:schemeClr val="bg1"/>
                </a:solidFill>
              </a:rPr>
              <a:t>8</a:t>
            </a:r>
            <a:r>
              <a:rPr lang="zh-CN" altLang="en-US" b="1">
                <a:solidFill>
                  <a:schemeClr val="bg1"/>
                </a:solidFill>
              </a:rPr>
              <a:t>位</a:t>
            </a: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26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6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26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26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26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26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26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26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26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2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26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26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26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26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26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126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26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126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26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26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12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12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12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12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5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12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000"/>
                            </p:stCondLst>
                            <p:childTnLst>
                              <p:par>
                                <p:cTn id="72" presetID="4" presetClass="exit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73" dur="500"/>
                                        <p:tgtEl>
                                          <p:spTgt spid="1126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76" dur="500"/>
                                        <p:tgtEl>
                                          <p:spTgt spid="1126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12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1000" fill="hold"/>
                                        <p:tgtEl>
                                          <p:spTgt spid="1126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1000" fill="hold"/>
                                        <p:tgtEl>
                                          <p:spTgt spid="1126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12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1000" fill="hold"/>
                                        <p:tgtEl>
                                          <p:spTgt spid="1126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1000" fill="hold"/>
                                        <p:tgtEl>
                                          <p:spTgt spid="1126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45" grpId="0" animBg="1"/>
      <p:bldP spid="112646" grpId="0" animBg="1"/>
      <p:bldP spid="112647" grpId="0" animBg="1"/>
      <p:bldP spid="112648" grpId="0" animBg="1"/>
      <p:bldP spid="112649" grpId="0" animBg="1"/>
      <p:bldP spid="112650" grpId="0" animBg="1"/>
      <p:bldP spid="112651" grpId="0"/>
      <p:bldP spid="112652" grpId="0" animBg="1"/>
      <p:bldP spid="112653" grpId="0"/>
      <p:bldP spid="112653" grpId="1"/>
      <p:bldP spid="112654" grpId="0" animBg="1"/>
      <p:bldP spid="112654" grpId="1" animBg="1"/>
      <p:bldP spid="112655" grpId="0"/>
      <p:bldP spid="112656" grpId="0" animBg="1"/>
      <p:bldP spid="112657" grpId="0"/>
      <p:bldP spid="112658" grpId="0" animBg="1"/>
      <p:bldP spid="112659" grpId="0"/>
      <p:bldP spid="112660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792607-1B07-4DB1-8DE4-1E2EA1A22811}" type="slidenum">
              <a:rPr lang="zh-CN" altLang="en-US" smtClean="0"/>
              <a:pPr>
                <a:defRPr/>
              </a:pPr>
              <a:t>62</a:t>
            </a:fld>
            <a:endParaRPr lang="en-US" altLang="zh-CN" smtClean="0"/>
          </a:p>
        </p:txBody>
      </p:sp>
      <p:sp>
        <p:nvSpPr>
          <p:cNvPr id="113737" name="Rectangle 73"/>
          <p:cNvSpPr>
            <a:spLocks noChangeArrowheads="1"/>
          </p:cNvSpPr>
          <p:nvPr/>
        </p:nvSpPr>
        <p:spPr bwMode="auto">
          <a:xfrm>
            <a:off x="6588125" y="4357688"/>
            <a:ext cx="1458913" cy="381000"/>
          </a:xfrm>
          <a:prstGeom prst="rect">
            <a:avLst/>
          </a:prstGeom>
          <a:solidFill>
            <a:srgbClr val="339966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8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压栈指令的操作</a:t>
            </a:r>
          </a:p>
        </p:txBody>
      </p:sp>
      <p:sp>
        <p:nvSpPr>
          <p:cNvPr id="378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2163" y="1989138"/>
            <a:ext cx="5867400" cy="12192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sz="2400" smtClean="0"/>
              <a:t>设</a:t>
            </a:r>
            <a:r>
              <a:rPr lang="en-US" altLang="zh-CN" sz="2400" smtClean="0"/>
              <a:t>AX=1234H</a:t>
            </a:r>
            <a:r>
              <a:rPr lang="zh-CN" altLang="en-US" sz="2400" smtClean="0"/>
              <a:t>，</a:t>
            </a:r>
            <a:r>
              <a:rPr lang="en-US" altLang="zh-CN" sz="2400" smtClean="0"/>
              <a:t>SP=1200H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400" smtClean="0"/>
              <a:t>执行 </a:t>
            </a:r>
            <a:r>
              <a:rPr lang="en-US" altLang="zh-CN" sz="2400" smtClean="0"/>
              <a:t>PUSH  AX  </a:t>
            </a:r>
            <a:r>
              <a:rPr lang="zh-CN" altLang="en-US" sz="2400" smtClean="0"/>
              <a:t>指令后堆栈区的状态： </a:t>
            </a:r>
          </a:p>
        </p:txBody>
      </p:sp>
      <p:sp>
        <p:nvSpPr>
          <p:cNvPr id="113718" name="Rectangle 54"/>
          <p:cNvSpPr>
            <a:spLocks noChangeArrowheads="1"/>
          </p:cNvSpPr>
          <p:nvPr/>
        </p:nvSpPr>
        <p:spPr bwMode="auto">
          <a:xfrm>
            <a:off x="6588125" y="4721225"/>
            <a:ext cx="1458913" cy="381000"/>
          </a:xfrm>
          <a:prstGeom prst="rect">
            <a:avLst/>
          </a:prstGeom>
          <a:solidFill>
            <a:srgbClr val="339966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3719" name="Rectangle 55"/>
          <p:cNvSpPr>
            <a:spLocks noChangeArrowheads="1"/>
          </p:cNvSpPr>
          <p:nvPr/>
        </p:nvSpPr>
        <p:spPr bwMode="auto">
          <a:xfrm>
            <a:off x="6588125" y="5081588"/>
            <a:ext cx="1458913" cy="381000"/>
          </a:xfrm>
          <a:prstGeom prst="rect">
            <a:avLst/>
          </a:prstGeom>
          <a:solidFill>
            <a:srgbClr val="99CC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3720" name="Line 56"/>
          <p:cNvSpPr>
            <a:spLocks noChangeShapeType="1"/>
          </p:cNvSpPr>
          <p:nvPr/>
        </p:nvSpPr>
        <p:spPr bwMode="auto">
          <a:xfrm>
            <a:off x="6588125" y="3352800"/>
            <a:ext cx="0" cy="2903538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3721" name="Line 57"/>
          <p:cNvSpPr>
            <a:spLocks noChangeShapeType="1"/>
          </p:cNvSpPr>
          <p:nvPr/>
        </p:nvSpPr>
        <p:spPr bwMode="auto">
          <a:xfrm>
            <a:off x="8048625" y="3332163"/>
            <a:ext cx="0" cy="2903537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3723" name="Freeform 59"/>
          <p:cNvSpPr>
            <a:spLocks/>
          </p:cNvSpPr>
          <p:nvPr/>
        </p:nvSpPr>
        <p:spPr bwMode="auto">
          <a:xfrm>
            <a:off x="6588125" y="5918200"/>
            <a:ext cx="1457325" cy="444500"/>
          </a:xfrm>
          <a:custGeom>
            <a:avLst/>
            <a:gdLst>
              <a:gd name="T0" fmla="*/ 2147483647 w 1091"/>
              <a:gd name="T1" fmla="*/ 2147483647 h 280"/>
              <a:gd name="T2" fmla="*/ 2147483647 w 1091"/>
              <a:gd name="T3" fmla="*/ 2147483647 h 280"/>
              <a:gd name="T4" fmla="*/ 2147483647 w 1091"/>
              <a:gd name="T5" fmla="*/ 2147483647 h 280"/>
              <a:gd name="T6" fmla="*/ 2147483647 w 1091"/>
              <a:gd name="T7" fmla="*/ 2147483647 h 280"/>
              <a:gd name="T8" fmla="*/ 2147483647 w 1091"/>
              <a:gd name="T9" fmla="*/ 0 h 280"/>
              <a:gd name="T10" fmla="*/ 2147483647 w 1091"/>
              <a:gd name="T11" fmla="*/ 2147483647 h 280"/>
              <a:gd name="T12" fmla="*/ 2147483647 w 1091"/>
              <a:gd name="T13" fmla="*/ 2147483647 h 280"/>
              <a:gd name="T14" fmla="*/ 2147483647 w 1091"/>
              <a:gd name="T15" fmla="*/ 2147483647 h 280"/>
              <a:gd name="T16" fmla="*/ 2147483647 w 1091"/>
              <a:gd name="T17" fmla="*/ 2147483647 h 280"/>
              <a:gd name="T18" fmla="*/ 2147483647 w 1091"/>
              <a:gd name="T19" fmla="*/ 2147483647 h 280"/>
              <a:gd name="T20" fmla="*/ 2147483647 w 1091"/>
              <a:gd name="T21" fmla="*/ 2147483647 h 280"/>
              <a:gd name="T22" fmla="*/ 2147483647 w 1091"/>
              <a:gd name="T23" fmla="*/ 2147483647 h 280"/>
              <a:gd name="T24" fmla="*/ 2147483647 w 1091"/>
              <a:gd name="T25" fmla="*/ 2147483647 h 28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091"/>
              <a:gd name="T40" fmla="*/ 0 h 280"/>
              <a:gd name="T41" fmla="*/ 1091 w 1091"/>
              <a:gd name="T42" fmla="*/ 280 h 28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091" h="280">
                <a:moveTo>
                  <a:pt x="11" y="222"/>
                </a:moveTo>
                <a:cubicBezTo>
                  <a:pt x="85" y="198"/>
                  <a:pt x="0" y="234"/>
                  <a:pt x="48" y="185"/>
                </a:cubicBezTo>
                <a:cubicBezTo>
                  <a:pt x="64" y="169"/>
                  <a:pt x="87" y="164"/>
                  <a:pt x="103" y="148"/>
                </a:cubicBezTo>
                <a:cubicBezTo>
                  <a:pt x="133" y="118"/>
                  <a:pt x="166" y="97"/>
                  <a:pt x="205" y="83"/>
                </a:cubicBezTo>
                <a:cubicBezTo>
                  <a:pt x="245" y="43"/>
                  <a:pt x="281" y="17"/>
                  <a:pt x="334" y="0"/>
                </a:cubicBezTo>
                <a:cubicBezTo>
                  <a:pt x="368" y="3"/>
                  <a:pt x="403" y="1"/>
                  <a:pt x="436" y="9"/>
                </a:cubicBezTo>
                <a:cubicBezTo>
                  <a:pt x="452" y="13"/>
                  <a:pt x="477" y="54"/>
                  <a:pt x="491" y="65"/>
                </a:cubicBezTo>
                <a:cubicBezTo>
                  <a:pt x="535" y="99"/>
                  <a:pt x="540" y="99"/>
                  <a:pt x="583" y="120"/>
                </a:cubicBezTo>
                <a:cubicBezTo>
                  <a:pt x="660" y="197"/>
                  <a:pt x="753" y="242"/>
                  <a:pt x="860" y="259"/>
                </a:cubicBezTo>
                <a:cubicBezTo>
                  <a:pt x="925" y="280"/>
                  <a:pt x="912" y="279"/>
                  <a:pt x="1026" y="259"/>
                </a:cubicBezTo>
                <a:cubicBezTo>
                  <a:pt x="1035" y="257"/>
                  <a:pt x="1038" y="246"/>
                  <a:pt x="1045" y="240"/>
                </a:cubicBezTo>
                <a:cubicBezTo>
                  <a:pt x="1054" y="233"/>
                  <a:pt x="1064" y="229"/>
                  <a:pt x="1073" y="222"/>
                </a:cubicBezTo>
                <a:cubicBezTo>
                  <a:pt x="1080" y="217"/>
                  <a:pt x="1091" y="203"/>
                  <a:pt x="1091" y="203"/>
                </a:cubicBezTo>
              </a:path>
            </a:pathLst>
          </a:cu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3726" name="Text Box 62"/>
          <p:cNvSpPr txBox="1">
            <a:spLocks noChangeArrowheads="1"/>
          </p:cNvSpPr>
          <p:nvPr/>
        </p:nvSpPr>
        <p:spPr bwMode="auto">
          <a:xfrm>
            <a:off x="5597525" y="5067300"/>
            <a:ext cx="104775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1200</a:t>
            </a:r>
            <a:r>
              <a:rPr lang="en-US" altLang="zh-CN"/>
              <a:t>H</a:t>
            </a:r>
          </a:p>
        </p:txBody>
      </p:sp>
      <p:sp>
        <p:nvSpPr>
          <p:cNvPr id="113730" name="Text Box 66"/>
          <p:cNvSpPr txBox="1">
            <a:spLocks noChangeArrowheads="1"/>
          </p:cNvSpPr>
          <p:nvPr/>
        </p:nvSpPr>
        <p:spPr bwMode="auto">
          <a:xfrm>
            <a:off x="7045325" y="3467100"/>
            <a:ext cx="609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宋体" pitchFamily="2" charset="-122"/>
              </a:rPr>
              <a:t>┇</a:t>
            </a:r>
            <a:r>
              <a:rPr lang="en-US" altLang="zh-CN"/>
              <a:t> </a:t>
            </a:r>
          </a:p>
        </p:txBody>
      </p:sp>
      <p:sp>
        <p:nvSpPr>
          <p:cNvPr id="113732" name="Text Box 68"/>
          <p:cNvSpPr txBox="1">
            <a:spLocks noChangeArrowheads="1"/>
          </p:cNvSpPr>
          <p:nvPr/>
        </p:nvSpPr>
        <p:spPr bwMode="auto">
          <a:xfrm>
            <a:off x="8569325" y="4468813"/>
            <a:ext cx="457200" cy="10064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/>
              <a:t>堆栈段</a:t>
            </a:r>
          </a:p>
        </p:txBody>
      </p:sp>
      <p:sp>
        <p:nvSpPr>
          <p:cNvPr id="113733" name="AutoShape 69"/>
          <p:cNvSpPr>
            <a:spLocks/>
          </p:cNvSpPr>
          <p:nvPr/>
        </p:nvSpPr>
        <p:spPr bwMode="auto">
          <a:xfrm>
            <a:off x="8183563" y="4256088"/>
            <a:ext cx="304800" cy="1447800"/>
          </a:xfrm>
          <a:prstGeom prst="rightBrace">
            <a:avLst>
              <a:gd name="adj1" fmla="val 39583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3746" name="Text Box 82"/>
          <p:cNvSpPr txBox="1">
            <a:spLocks noChangeArrowheads="1"/>
          </p:cNvSpPr>
          <p:nvPr/>
        </p:nvSpPr>
        <p:spPr bwMode="auto">
          <a:xfrm>
            <a:off x="250825" y="4772025"/>
            <a:ext cx="2057400" cy="457200"/>
          </a:xfrm>
          <a:prstGeom prst="rect">
            <a:avLst/>
          </a:prstGeom>
          <a:noFill/>
          <a:ln w="25400" cap="sq">
            <a:noFill/>
            <a:miter lim="800000"/>
            <a:headEnd type="none" w="sm" len="sm"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/>
              <a:t> SP-2=11FEH</a:t>
            </a:r>
          </a:p>
        </p:txBody>
      </p:sp>
      <p:sp>
        <p:nvSpPr>
          <p:cNvPr id="113755" name="Rectangle 91"/>
          <p:cNvSpPr>
            <a:spLocks noChangeArrowheads="1"/>
          </p:cNvSpPr>
          <p:nvPr/>
        </p:nvSpPr>
        <p:spPr bwMode="auto">
          <a:xfrm>
            <a:off x="3235325" y="4737100"/>
            <a:ext cx="1458913" cy="381000"/>
          </a:xfrm>
          <a:prstGeom prst="rect">
            <a:avLst/>
          </a:prstGeom>
          <a:solidFill>
            <a:srgbClr val="339966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3757" name="Rectangle 93"/>
          <p:cNvSpPr>
            <a:spLocks noChangeArrowheads="1"/>
          </p:cNvSpPr>
          <p:nvPr/>
        </p:nvSpPr>
        <p:spPr bwMode="auto">
          <a:xfrm>
            <a:off x="3235325" y="4368800"/>
            <a:ext cx="1458913" cy="381000"/>
          </a:xfrm>
          <a:prstGeom prst="rect">
            <a:avLst/>
          </a:prstGeom>
          <a:solidFill>
            <a:srgbClr val="339966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3758" name="Rectangle 94"/>
          <p:cNvSpPr>
            <a:spLocks noChangeArrowheads="1"/>
          </p:cNvSpPr>
          <p:nvPr/>
        </p:nvSpPr>
        <p:spPr bwMode="auto">
          <a:xfrm>
            <a:off x="3235325" y="5100638"/>
            <a:ext cx="1458913" cy="381000"/>
          </a:xfrm>
          <a:prstGeom prst="rect">
            <a:avLst/>
          </a:prstGeom>
          <a:solidFill>
            <a:srgbClr val="339966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3759" name="Rectangle 95"/>
          <p:cNvSpPr>
            <a:spLocks noChangeArrowheads="1"/>
          </p:cNvSpPr>
          <p:nvPr/>
        </p:nvSpPr>
        <p:spPr bwMode="auto">
          <a:xfrm>
            <a:off x="3235325" y="5461000"/>
            <a:ext cx="1458913" cy="381000"/>
          </a:xfrm>
          <a:prstGeom prst="rect">
            <a:avLst/>
          </a:prstGeom>
          <a:solidFill>
            <a:srgbClr val="99CC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3760" name="Line 96"/>
          <p:cNvSpPr>
            <a:spLocks noChangeShapeType="1"/>
          </p:cNvSpPr>
          <p:nvPr/>
        </p:nvSpPr>
        <p:spPr bwMode="auto">
          <a:xfrm>
            <a:off x="3235325" y="3725863"/>
            <a:ext cx="0" cy="2903537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3761" name="Line 97"/>
          <p:cNvSpPr>
            <a:spLocks noChangeShapeType="1"/>
          </p:cNvSpPr>
          <p:nvPr/>
        </p:nvSpPr>
        <p:spPr bwMode="auto">
          <a:xfrm>
            <a:off x="4695825" y="3708400"/>
            <a:ext cx="0" cy="2903538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3762" name="Freeform 98"/>
          <p:cNvSpPr>
            <a:spLocks/>
          </p:cNvSpPr>
          <p:nvPr/>
        </p:nvSpPr>
        <p:spPr bwMode="auto">
          <a:xfrm>
            <a:off x="3235325" y="6297613"/>
            <a:ext cx="1457325" cy="444500"/>
          </a:xfrm>
          <a:custGeom>
            <a:avLst/>
            <a:gdLst>
              <a:gd name="T0" fmla="*/ 2147483647 w 1091"/>
              <a:gd name="T1" fmla="*/ 2147483647 h 280"/>
              <a:gd name="T2" fmla="*/ 2147483647 w 1091"/>
              <a:gd name="T3" fmla="*/ 2147483647 h 280"/>
              <a:gd name="T4" fmla="*/ 2147483647 w 1091"/>
              <a:gd name="T5" fmla="*/ 2147483647 h 280"/>
              <a:gd name="T6" fmla="*/ 2147483647 w 1091"/>
              <a:gd name="T7" fmla="*/ 2147483647 h 280"/>
              <a:gd name="T8" fmla="*/ 2147483647 w 1091"/>
              <a:gd name="T9" fmla="*/ 0 h 280"/>
              <a:gd name="T10" fmla="*/ 2147483647 w 1091"/>
              <a:gd name="T11" fmla="*/ 2147483647 h 280"/>
              <a:gd name="T12" fmla="*/ 2147483647 w 1091"/>
              <a:gd name="T13" fmla="*/ 2147483647 h 280"/>
              <a:gd name="T14" fmla="*/ 2147483647 w 1091"/>
              <a:gd name="T15" fmla="*/ 2147483647 h 280"/>
              <a:gd name="T16" fmla="*/ 2147483647 w 1091"/>
              <a:gd name="T17" fmla="*/ 2147483647 h 280"/>
              <a:gd name="T18" fmla="*/ 2147483647 w 1091"/>
              <a:gd name="T19" fmla="*/ 2147483647 h 280"/>
              <a:gd name="T20" fmla="*/ 2147483647 w 1091"/>
              <a:gd name="T21" fmla="*/ 2147483647 h 280"/>
              <a:gd name="T22" fmla="*/ 2147483647 w 1091"/>
              <a:gd name="T23" fmla="*/ 2147483647 h 280"/>
              <a:gd name="T24" fmla="*/ 2147483647 w 1091"/>
              <a:gd name="T25" fmla="*/ 2147483647 h 28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091"/>
              <a:gd name="T40" fmla="*/ 0 h 280"/>
              <a:gd name="T41" fmla="*/ 1091 w 1091"/>
              <a:gd name="T42" fmla="*/ 280 h 28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091" h="280">
                <a:moveTo>
                  <a:pt x="11" y="222"/>
                </a:moveTo>
                <a:cubicBezTo>
                  <a:pt x="85" y="198"/>
                  <a:pt x="0" y="234"/>
                  <a:pt x="48" y="185"/>
                </a:cubicBezTo>
                <a:cubicBezTo>
                  <a:pt x="64" y="169"/>
                  <a:pt x="87" y="164"/>
                  <a:pt x="103" y="148"/>
                </a:cubicBezTo>
                <a:cubicBezTo>
                  <a:pt x="133" y="118"/>
                  <a:pt x="166" y="97"/>
                  <a:pt x="205" y="83"/>
                </a:cubicBezTo>
                <a:cubicBezTo>
                  <a:pt x="245" y="43"/>
                  <a:pt x="281" y="17"/>
                  <a:pt x="334" y="0"/>
                </a:cubicBezTo>
                <a:cubicBezTo>
                  <a:pt x="368" y="3"/>
                  <a:pt x="403" y="1"/>
                  <a:pt x="436" y="9"/>
                </a:cubicBezTo>
                <a:cubicBezTo>
                  <a:pt x="452" y="13"/>
                  <a:pt x="477" y="54"/>
                  <a:pt x="491" y="65"/>
                </a:cubicBezTo>
                <a:cubicBezTo>
                  <a:pt x="535" y="99"/>
                  <a:pt x="540" y="99"/>
                  <a:pt x="583" y="120"/>
                </a:cubicBezTo>
                <a:cubicBezTo>
                  <a:pt x="660" y="197"/>
                  <a:pt x="753" y="242"/>
                  <a:pt x="860" y="259"/>
                </a:cubicBezTo>
                <a:cubicBezTo>
                  <a:pt x="925" y="280"/>
                  <a:pt x="912" y="279"/>
                  <a:pt x="1026" y="259"/>
                </a:cubicBezTo>
                <a:cubicBezTo>
                  <a:pt x="1035" y="257"/>
                  <a:pt x="1038" y="246"/>
                  <a:pt x="1045" y="240"/>
                </a:cubicBezTo>
                <a:cubicBezTo>
                  <a:pt x="1054" y="233"/>
                  <a:pt x="1064" y="229"/>
                  <a:pt x="1073" y="222"/>
                </a:cubicBezTo>
                <a:cubicBezTo>
                  <a:pt x="1080" y="217"/>
                  <a:pt x="1091" y="203"/>
                  <a:pt x="1091" y="203"/>
                </a:cubicBezTo>
              </a:path>
            </a:pathLst>
          </a:cu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3763" name="Text Box 99"/>
          <p:cNvSpPr txBox="1">
            <a:spLocks noChangeArrowheads="1"/>
          </p:cNvSpPr>
          <p:nvPr/>
        </p:nvSpPr>
        <p:spPr bwMode="auto">
          <a:xfrm>
            <a:off x="3509963" y="5049838"/>
            <a:ext cx="8382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bg1"/>
                </a:solidFill>
              </a:rPr>
              <a:t>12H</a:t>
            </a:r>
          </a:p>
        </p:txBody>
      </p:sp>
      <p:sp>
        <p:nvSpPr>
          <p:cNvPr id="113764" name="Text Box 100"/>
          <p:cNvSpPr txBox="1">
            <a:spLocks noChangeArrowheads="1"/>
          </p:cNvSpPr>
          <p:nvPr/>
        </p:nvSpPr>
        <p:spPr bwMode="auto">
          <a:xfrm>
            <a:off x="3509963" y="4689475"/>
            <a:ext cx="8382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bg1"/>
                </a:solidFill>
              </a:rPr>
              <a:t>34H</a:t>
            </a:r>
          </a:p>
        </p:txBody>
      </p:sp>
      <p:sp>
        <p:nvSpPr>
          <p:cNvPr id="113765" name="Text Box 101"/>
          <p:cNvSpPr txBox="1">
            <a:spLocks noChangeArrowheads="1"/>
          </p:cNvSpPr>
          <p:nvPr/>
        </p:nvSpPr>
        <p:spPr bwMode="auto">
          <a:xfrm>
            <a:off x="2244725" y="5408613"/>
            <a:ext cx="104775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1200</a:t>
            </a:r>
            <a:r>
              <a:rPr lang="en-US" altLang="zh-CN"/>
              <a:t>H</a:t>
            </a:r>
          </a:p>
        </p:txBody>
      </p:sp>
      <p:sp>
        <p:nvSpPr>
          <p:cNvPr id="113766" name="Text Box 102"/>
          <p:cNvSpPr txBox="1">
            <a:spLocks noChangeArrowheads="1"/>
          </p:cNvSpPr>
          <p:nvPr/>
        </p:nvSpPr>
        <p:spPr bwMode="auto">
          <a:xfrm>
            <a:off x="3692525" y="3695700"/>
            <a:ext cx="609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宋体" pitchFamily="2" charset="-122"/>
              </a:rPr>
              <a:t>┇</a:t>
            </a:r>
            <a:r>
              <a:rPr lang="en-US" altLang="zh-CN"/>
              <a:t> </a:t>
            </a:r>
          </a:p>
        </p:txBody>
      </p:sp>
      <p:sp>
        <p:nvSpPr>
          <p:cNvPr id="113767" name="Text Box 103"/>
          <p:cNvSpPr txBox="1">
            <a:spLocks noChangeArrowheads="1"/>
          </p:cNvSpPr>
          <p:nvPr/>
        </p:nvSpPr>
        <p:spPr bwMode="auto">
          <a:xfrm>
            <a:off x="5089525" y="4746625"/>
            <a:ext cx="457200" cy="10064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/>
              <a:t>堆栈段</a:t>
            </a:r>
          </a:p>
        </p:txBody>
      </p:sp>
      <p:sp>
        <p:nvSpPr>
          <p:cNvPr id="113768" name="AutoShape 104"/>
          <p:cNvSpPr>
            <a:spLocks/>
          </p:cNvSpPr>
          <p:nvPr/>
        </p:nvSpPr>
        <p:spPr bwMode="auto">
          <a:xfrm>
            <a:off x="4830763" y="4533900"/>
            <a:ext cx="304800" cy="1447800"/>
          </a:xfrm>
          <a:prstGeom prst="rightBrace">
            <a:avLst>
              <a:gd name="adj1" fmla="val 39583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3769" name="Line 105"/>
          <p:cNvSpPr>
            <a:spLocks noChangeShapeType="1"/>
          </p:cNvSpPr>
          <p:nvPr/>
        </p:nvSpPr>
        <p:spPr bwMode="auto">
          <a:xfrm>
            <a:off x="2244725" y="4991100"/>
            <a:ext cx="838200" cy="0"/>
          </a:xfrm>
          <a:prstGeom prst="line">
            <a:avLst/>
          </a:prstGeom>
          <a:noFill/>
          <a:ln w="25400" cap="sq">
            <a:solidFill>
              <a:srgbClr val="339966"/>
            </a:solidFill>
            <a:round/>
            <a:headEnd type="none" w="sm" len="sm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3770" name="Rectangle 106"/>
          <p:cNvSpPr>
            <a:spLocks noChangeArrowheads="1"/>
          </p:cNvSpPr>
          <p:nvPr/>
        </p:nvSpPr>
        <p:spPr bwMode="auto">
          <a:xfrm>
            <a:off x="568325" y="3695700"/>
            <a:ext cx="1371600" cy="457200"/>
          </a:xfrm>
          <a:prstGeom prst="rect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3771" name="Line 107"/>
          <p:cNvSpPr>
            <a:spLocks noChangeShapeType="1"/>
          </p:cNvSpPr>
          <p:nvPr/>
        </p:nvSpPr>
        <p:spPr bwMode="auto">
          <a:xfrm>
            <a:off x="1254125" y="3695700"/>
            <a:ext cx="0" cy="45720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3772" name="Text Box 108"/>
          <p:cNvSpPr txBox="1">
            <a:spLocks noChangeArrowheads="1"/>
          </p:cNvSpPr>
          <p:nvPr/>
        </p:nvSpPr>
        <p:spPr bwMode="auto">
          <a:xfrm>
            <a:off x="517525" y="3692525"/>
            <a:ext cx="1524000" cy="457200"/>
          </a:xfrm>
          <a:prstGeom prst="rect">
            <a:avLst/>
          </a:prstGeom>
          <a:noFill/>
          <a:ln w="25400" cap="sq">
            <a:noFill/>
            <a:miter lim="800000"/>
            <a:headEnd type="none" w="sm" len="sm"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bg1"/>
                </a:solidFill>
              </a:rPr>
              <a:t>12H   34H</a:t>
            </a:r>
          </a:p>
        </p:txBody>
      </p:sp>
      <p:sp>
        <p:nvSpPr>
          <p:cNvPr id="113773" name="Text Box 109"/>
          <p:cNvSpPr txBox="1">
            <a:spLocks noChangeArrowheads="1"/>
          </p:cNvSpPr>
          <p:nvPr/>
        </p:nvSpPr>
        <p:spPr bwMode="auto">
          <a:xfrm>
            <a:off x="923925" y="4178300"/>
            <a:ext cx="762000" cy="457200"/>
          </a:xfrm>
          <a:prstGeom prst="rect">
            <a:avLst/>
          </a:prstGeom>
          <a:noFill/>
          <a:ln w="25400" cap="sq">
            <a:noFill/>
            <a:miter lim="800000"/>
            <a:headEnd type="none" w="sm" len="sm"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/>
              <a:t>AX</a:t>
            </a:r>
          </a:p>
        </p:txBody>
      </p:sp>
      <p:sp>
        <p:nvSpPr>
          <p:cNvPr id="113774" name="Rectangle 110"/>
          <p:cNvSpPr>
            <a:spLocks noChangeArrowheads="1"/>
          </p:cNvSpPr>
          <p:nvPr/>
        </p:nvSpPr>
        <p:spPr bwMode="auto">
          <a:xfrm>
            <a:off x="6588125" y="3987800"/>
            <a:ext cx="1458913" cy="381000"/>
          </a:xfrm>
          <a:prstGeom prst="rect">
            <a:avLst/>
          </a:prstGeom>
          <a:solidFill>
            <a:srgbClr val="339966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3775" name="Text Box 111"/>
          <p:cNvSpPr txBox="1">
            <a:spLocks noChangeArrowheads="1"/>
          </p:cNvSpPr>
          <p:nvPr/>
        </p:nvSpPr>
        <p:spPr bwMode="auto">
          <a:xfrm>
            <a:off x="3463925" y="3146425"/>
            <a:ext cx="1066800" cy="396875"/>
          </a:xfrm>
          <a:prstGeom prst="rect">
            <a:avLst/>
          </a:prstGeom>
          <a:noFill/>
          <a:ln w="25400" cap="sq">
            <a:noFill/>
            <a:miter lim="800000"/>
            <a:headEnd type="none" w="sm" len="sm"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/>
              <a:t>入栈后</a:t>
            </a:r>
          </a:p>
        </p:txBody>
      </p:sp>
      <p:sp>
        <p:nvSpPr>
          <p:cNvPr id="113776" name="Text Box 112"/>
          <p:cNvSpPr txBox="1">
            <a:spLocks noChangeArrowheads="1"/>
          </p:cNvSpPr>
          <p:nvPr/>
        </p:nvSpPr>
        <p:spPr bwMode="auto">
          <a:xfrm>
            <a:off x="6816725" y="2781300"/>
            <a:ext cx="1066800" cy="396875"/>
          </a:xfrm>
          <a:prstGeom prst="rect">
            <a:avLst/>
          </a:prstGeom>
          <a:noFill/>
          <a:ln w="25400" cap="sq">
            <a:noFill/>
            <a:miter lim="800000"/>
            <a:headEnd type="none" w="sm" len="sm"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/>
              <a:t>入栈前</a:t>
            </a:r>
          </a:p>
        </p:txBody>
      </p:sp>
      <p:sp>
        <p:nvSpPr>
          <p:cNvPr id="113780" name="Line 116"/>
          <p:cNvSpPr>
            <a:spLocks noChangeShapeType="1"/>
          </p:cNvSpPr>
          <p:nvPr/>
        </p:nvSpPr>
        <p:spPr bwMode="auto">
          <a:xfrm>
            <a:off x="1939925" y="3924300"/>
            <a:ext cx="685800" cy="0"/>
          </a:xfrm>
          <a:prstGeom prst="line">
            <a:avLst/>
          </a:prstGeom>
          <a:noFill/>
          <a:ln w="76200" cap="sq">
            <a:solidFill>
              <a:srgbClr val="FF9900"/>
            </a:solidFill>
            <a:round/>
            <a:headEnd type="none" w="sm" len="sm"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3781" name="Line 117"/>
          <p:cNvSpPr>
            <a:spLocks noChangeShapeType="1"/>
          </p:cNvSpPr>
          <p:nvPr/>
        </p:nvSpPr>
        <p:spPr bwMode="auto">
          <a:xfrm>
            <a:off x="2625725" y="3924300"/>
            <a:ext cx="0" cy="685800"/>
          </a:xfrm>
          <a:prstGeom prst="line">
            <a:avLst/>
          </a:prstGeom>
          <a:noFill/>
          <a:ln w="76200" cap="sq">
            <a:solidFill>
              <a:srgbClr val="FF9900"/>
            </a:solidFill>
            <a:round/>
            <a:headEnd type="none" w="sm" len="sm"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3782" name="Line 118"/>
          <p:cNvSpPr>
            <a:spLocks noChangeShapeType="1"/>
          </p:cNvSpPr>
          <p:nvPr/>
        </p:nvSpPr>
        <p:spPr bwMode="auto">
          <a:xfrm>
            <a:off x="2625725" y="4610100"/>
            <a:ext cx="609600" cy="228600"/>
          </a:xfrm>
          <a:prstGeom prst="line">
            <a:avLst/>
          </a:prstGeom>
          <a:noFill/>
          <a:ln w="76200" cap="sq">
            <a:solidFill>
              <a:srgbClr val="FF9900"/>
            </a:solidFill>
            <a:round/>
            <a:headEnd type="none" w="sm" len="sm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37890" name="Object 119"/>
          <p:cNvGraphicFramePr>
            <a:graphicFrameLocks noChangeAspect="1"/>
          </p:cNvGraphicFramePr>
          <p:nvPr/>
        </p:nvGraphicFramePr>
        <p:xfrm>
          <a:off x="7092950" y="188913"/>
          <a:ext cx="1576388" cy="1295400"/>
        </p:xfrm>
        <a:graphic>
          <a:graphicData uri="http://schemas.openxmlformats.org/presentationml/2006/ole">
            <p:oleObj spid="_x0000_s37890" name="剪辑" r:id="rId4" imgW="4602960" imgH="3652200" progId="">
              <p:embed/>
            </p:oleObj>
          </a:graphicData>
        </a:graphic>
      </p:graphicFrame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37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37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37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37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37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37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37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37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37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37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37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37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37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37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37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37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37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37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37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37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37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37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137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137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137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137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137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137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137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137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137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137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137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137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137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137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137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137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137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137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137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137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137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1137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137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137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1137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137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1137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500"/>
                            </p:stCondLst>
                            <p:childTnLst>
                              <p:par>
                                <p:cTn id="1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113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7" dur="500"/>
                                        <p:tgtEl>
                                          <p:spTgt spid="113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0" dur="500"/>
                                        <p:tgtEl>
                                          <p:spTgt spid="113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113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113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500"/>
                            </p:stCondLst>
                            <p:childTnLst>
                              <p:par>
                                <p:cTn id="1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113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1000"/>
                            </p:stCondLst>
                            <p:childTnLst>
                              <p:par>
                                <p:cTn id="1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4" dur="500"/>
                                        <p:tgtEl>
                                          <p:spTgt spid="113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1500"/>
                            </p:stCondLst>
                            <p:childTnLst>
                              <p:par>
                                <p:cTn id="1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113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1137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1137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500"/>
                            </p:stCondLst>
                            <p:childTnLst>
                              <p:par>
                                <p:cTn id="146" presetID="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1137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1137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737" grpId="0" animBg="1"/>
      <p:bldP spid="113718" grpId="0" animBg="1"/>
      <p:bldP spid="113719" grpId="0" animBg="1"/>
      <p:bldP spid="113720" grpId="0" animBg="1"/>
      <p:bldP spid="113721" grpId="0" animBg="1"/>
      <p:bldP spid="113723" grpId="0" animBg="1"/>
      <p:bldP spid="113726" grpId="0"/>
      <p:bldP spid="113730" grpId="0"/>
      <p:bldP spid="113732" grpId="0"/>
      <p:bldP spid="113733" grpId="0" animBg="1"/>
      <p:bldP spid="113755" grpId="0" animBg="1"/>
      <p:bldP spid="113757" grpId="0" animBg="1"/>
      <p:bldP spid="113758" grpId="0" animBg="1"/>
      <p:bldP spid="113759" grpId="0" animBg="1"/>
      <p:bldP spid="113760" grpId="0" animBg="1"/>
      <p:bldP spid="113761" grpId="0" animBg="1"/>
      <p:bldP spid="113762" grpId="0" animBg="1"/>
      <p:bldP spid="113763" grpId="0"/>
      <p:bldP spid="113764" grpId="0"/>
      <p:bldP spid="113765" grpId="0"/>
      <p:bldP spid="113766" grpId="0"/>
      <p:bldP spid="113767" grpId="0"/>
      <p:bldP spid="113768" grpId="0" animBg="1"/>
      <p:bldP spid="113769" grpId="0" animBg="1"/>
      <p:bldP spid="113770" grpId="0" animBg="1"/>
      <p:bldP spid="113771" grpId="0" animBg="1"/>
      <p:bldP spid="113772" grpId="0"/>
      <p:bldP spid="113773" grpId="0"/>
      <p:bldP spid="113774" grpId="0" animBg="1"/>
      <p:bldP spid="113775" grpId="0"/>
      <p:bldP spid="113776" grpId="0"/>
      <p:bldP spid="113780" grpId="0" animBg="1"/>
      <p:bldP spid="113781" grpId="0" animBg="1"/>
      <p:bldP spid="113782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C62FB3-4E8C-45C2-9FC4-AF0D0AF01D38}" type="slidenum">
              <a:rPr lang="zh-CN" altLang="en-US" smtClean="0"/>
              <a:pPr>
                <a:defRPr/>
              </a:pPr>
              <a:t>63</a:t>
            </a:fld>
            <a:endParaRPr lang="en-US" altLang="zh-CN" smtClean="0"/>
          </a:p>
        </p:txBody>
      </p:sp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 smtClean="0"/>
              <a:t>出栈指令</a:t>
            </a:r>
            <a:r>
              <a:rPr lang="en-US" altLang="zh-CN" sz="4000" b="1" smtClean="0"/>
              <a:t>POP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8325" y="2032000"/>
            <a:ext cx="5324475" cy="2817813"/>
          </a:xfrm>
        </p:spPr>
        <p:txBody>
          <a:bodyPr/>
          <a:lstStyle/>
          <a:p>
            <a:pPr algn="just" eaLnBrk="1" hangingPunct="1">
              <a:spcAft>
                <a:spcPct val="30000"/>
              </a:spcAft>
            </a:pPr>
            <a:r>
              <a:rPr lang="zh-CN" altLang="en-US" smtClean="0">
                <a:latin typeface="宋体" pitchFamily="2" charset="-122"/>
              </a:rPr>
              <a:t>指令执行过程：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mtClean="0">
                <a:latin typeface="宋体" pitchFamily="2" charset="-122"/>
              </a:rPr>
              <a:t>    </a:t>
            </a:r>
            <a:r>
              <a:rPr lang="en-US" altLang="zh-CN" smtClean="0">
                <a:latin typeface="宋体" pitchFamily="2" charset="-122"/>
              </a:rPr>
              <a:t>SP</a:t>
            </a:r>
            <a:endParaRPr lang="en-US" altLang="zh-CN" smtClean="0"/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mtClean="0"/>
              <a:t>   </a:t>
            </a:r>
            <a:r>
              <a:rPr lang="en-US" altLang="zh-CN" smtClean="0">
                <a:latin typeface="宋体" pitchFamily="2" charset="-122"/>
              </a:rPr>
              <a:t>  SP+1</a:t>
            </a:r>
            <a:endParaRPr lang="zh-CN" altLang="en-US" smtClean="0">
              <a:latin typeface="宋体" pitchFamily="2" charset="-122"/>
            </a:endParaRP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mtClean="0">
                <a:latin typeface="宋体" pitchFamily="2" charset="-122"/>
              </a:rPr>
              <a:t>    SP ← SP+2</a:t>
            </a:r>
            <a:endParaRPr lang="zh-CN" altLang="en-US" smtClean="0"/>
          </a:p>
        </p:txBody>
      </p:sp>
      <p:sp>
        <p:nvSpPr>
          <p:cNvPr id="114692" name="Line 4"/>
          <p:cNvSpPr>
            <a:spLocks noChangeShapeType="1"/>
          </p:cNvSpPr>
          <p:nvPr/>
        </p:nvSpPr>
        <p:spPr bwMode="auto">
          <a:xfrm>
            <a:off x="2124075" y="3068638"/>
            <a:ext cx="863600" cy="0"/>
          </a:xfrm>
          <a:prstGeom prst="line">
            <a:avLst/>
          </a:prstGeom>
          <a:noFill/>
          <a:ln w="25400" cap="sq">
            <a:solidFill>
              <a:srgbClr val="FF9900"/>
            </a:solidFill>
            <a:round/>
            <a:headEnd type="none" w="sm" len="sm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4693" name="Line 5"/>
          <p:cNvSpPr>
            <a:spLocks noChangeShapeType="1"/>
          </p:cNvSpPr>
          <p:nvPr/>
        </p:nvSpPr>
        <p:spPr bwMode="auto">
          <a:xfrm>
            <a:off x="2339975" y="3644900"/>
            <a:ext cx="576263" cy="0"/>
          </a:xfrm>
          <a:prstGeom prst="line">
            <a:avLst/>
          </a:prstGeom>
          <a:noFill/>
          <a:ln w="25400" cap="sq">
            <a:solidFill>
              <a:srgbClr val="FF9900"/>
            </a:solidFill>
            <a:round/>
            <a:headEnd type="none" w="sm" len="sm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38914" name="Object 6"/>
          <p:cNvGraphicFramePr>
            <a:graphicFrameLocks noChangeAspect="1"/>
          </p:cNvGraphicFramePr>
          <p:nvPr/>
        </p:nvGraphicFramePr>
        <p:xfrm>
          <a:off x="7308850" y="366713"/>
          <a:ext cx="1360488" cy="1117600"/>
        </p:xfrm>
        <a:graphic>
          <a:graphicData uri="http://schemas.openxmlformats.org/presentationml/2006/ole">
            <p:oleObj spid="_x0000_s38914" name="剪辑" r:id="rId4" imgW="4602960" imgH="3652200" progId="">
              <p:embed/>
            </p:oleObj>
          </a:graphicData>
        </a:graphic>
      </p:graphicFrame>
      <p:sp>
        <p:nvSpPr>
          <p:cNvPr id="114695" name="Text Box 7"/>
          <p:cNvSpPr txBox="1">
            <a:spLocks noChangeArrowheads="1"/>
          </p:cNvSpPr>
          <p:nvPr/>
        </p:nvSpPr>
        <p:spPr bwMode="auto">
          <a:xfrm>
            <a:off x="3132138" y="2781300"/>
            <a:ext cx="2808287" cy="519113"/>
          </a:xfrm>
          <a:prstGeom prst="rect">
            <a:avLst/>
          </a:prstGeom>
          <a:noFill/>
          <a:ln w="22225">
            <a:noFill/>
            <a:miter lim="800000"/>
            <a:headEnd/>
            <a:tailEnd type="none" w="lg" len="lg"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chemeClr val="tx2"/>
                </a:solidFill>
              </a:rPr>
              <a:t>操作数低字节</a:t>
            </a:r>
          </a:p>
        </p:txBody>
      </p:sp>
      <p:sp>
        <p:nvSpPr>
          <p:cNvPr id="114696" name="Text Box 8"/>
          <p:cNvSpPr txBox="1">
            <a:spLocks noChangeArrowheads="1"/>
          </p:cNvSpPr>
          <p:nvPr/>
        </p:nvSpPr>
        <p:spPr bwMode="auto">
          <a:xfrm>
            <a:off x="3132138" y="3357563"/>
            <a:ext cx="2952750" cy="519112"/>
          </a:xfrm>
          <a:prstGeom prst="rect">
            <a:avLst/>
          </a:prstGeom>
          <a:noFill/>
          <a:ln w="22225">
            <a:noFill/>
            <a:miter lim="800000"/>
            <a:headEnd/>
            <a:tailEnd type="none" w="lg" len="lg"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chemeClr val="tx2"/>
                </a:solidFill>
              </a:rPr>
              <a:t>操作数高字节</a:t>
            </a:r>
          </a:p>
        </p:txBody>
      </p:sp>
      <p:sp>
        <p:nvSpPr>
          <p:cNvPr id="114697" name="Rectangle 9"/>
          <p:cNvSpPr>
            <a:spLocks noChangeArrowheads="1"/>
          </p:cNvSpPr>
          <p:nvPr/>
        </p:nvSpPr>
        <p:spPr bwMode="auto">
          <a:xfrm>
            <a:off x="6704013" y="4592638"/>
            <a:ext cx="1458912" cy="381000"/>
          </a:xfrm>
          <a:prstGeom prst="rect">
            <a:avLst/>
          </a:prstGeom>
          <a:solidFill>
            <a:srgbClr val="339966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4698" name="Rectangle 10"/>
          <p:cNvSpPr>
            <a:spLocks noChangeArrowheads="1"/>
          </p:cNvSpPr>
          <p:nvPr/>
        </p:nvSpPr>
        <p:spPr bwMode="auto">
          <a:xfrm>
            <a:off x="6704013" y="4956175"/>
            <a:ext cx="1458912" cy="381000"/>
          </a:xfrm>
          <a:prstGeom prst="rect">
            <a:avLst/>
          </a:prstGeom>
          <a:solidFill>
            <a:srgbClr val="339966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4699" name="Rectangle 11"/>
          <p:cNvSpPr>
            <a:spLocks noChangeArrowheads="1"/>
          </p:cNvSpPr>
          <p:nvPr/>
        </p:nvSpPr>
        <p:spPr bwMode="auto">
          <a:xfrm>
            <a:off x="6704013" y="5316538"/>
            <a:ext cx="1458912" cy="381000"/>
          </a:xfrm>
          <a:prstGeom prst="rect">
            <a:avLst/>
          </a:prstGeom>
          <a:solidFill>
            <a:srgbClr val="99CC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4700" name="Line 12"/>
          <p:cNvSpPr>
            <a:spLocks noChangeShapeType="1"/>
          </p:cNvSpPr>
          <p:nvPr/>
        </p:nvSpPr>
        <p:spPr bwMode="auto">
          <a:xfrm>
            <a:off x="6704013" y="3587750"/>
            <a:ext cx="0" cy="2903538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4701" name="Line 13"/>
          <p:cNvSpPr>
            <a:spLocks noChangeShapeType="1"/>
          </p:cNvSpPr>
          <p:nvPr/>
        </p:nvSpPr>
        <p:spPr bwMode="auto">
          <a:xfrm>
            <a:off x="8164513" y="3567113"/>
            <a:ext cx="0" cy="2903537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4702" name="Freeform 14"/>
          <p:cNvSpPr>
            <a:spLocks/>
          </p:cNvSpPr>
          <p:nvPr/>
        </p:nvSpPr>
        <p:spPr bwMode="auto">
          <a:xfrm>
            <a:off x="6704013" y="6153150"/>
            <a:ext cx="1457325" cy="444500"/>
          </a:xfrm>
          <a:custGeom>
            <a:avLst/>
            <a:gdLst>
              <a:gd name="T0" fmla="*/ 2147483647 w 1091"/>
              <a:gd name="T1" fmla="*/ 2147483647 h 280"/>
              <a:gd name="T2" fmla="*/ 2147483647 w 1091"/>
              <a:gd name="T3" fmla="*/ 2147483647 h 280"/>
              <a:gd name="T4" fmla="*/ 2147483647 w 1091"/>
              <a:gd name="T5" fmla="*/ 2147483647 h 280"/>
              <a:gd name="T6" fmla="*/ 2147483647 w 1091"/>
              <a:gd name="T7" fmla="*/ 2147483647 h 280"/>
              <a:gd name="T8" fmla="*/ 2147483647 w 1091"/>
              <a:gd name="T9" fmla="*/ 0 h 280"/>
              <a:gd name="T10" fmla="*/ 2147483647 w 1091"/>
              <a:gd name="T11" fmla="*/ 2147483647 h 280"/>
              <a:gd name="T12" fmla="*/ 2147483647 w 1091"/>
              <a:gd name="T13" fmla="*/ 2147483647 h 280"/>
              <a:gd name="T14" fmla="*/ 2147483647 w 1091"/>
              <a:gd name="T15" fmla="*/ 2147483647 h 280"/>
              <a:gd name="T16" fmla="*/ 2147483647 w 1091"/>
              <a:gd name="T17" fmla="*/ 2147483647 h 280"/>
              <a:gd name="T18" fmla="*/ 2147483647 w 1091"/>
              <a:gd name="T19" fmla="*/ 2147483647 h 280"/>
              <a:gd name="T20" fmla="*/ 2147483647 w 1091"/>
              <a:gd name="T21" fmla="*/ 2147483647 h 280"/>
              <a:gd name="T22" fmla="*/ 2147483647 w 1091"/>
              <a:gd name="T23" fmla="*/ 2147483647 h 280"/>
              <a:gd name="T24" fmla="*/ 2147483647 w 1091"/>
              <a:gd name="T25" fmla="*/ 2147483647 h 28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091"/>
              <a:gd name="T40" fmla="*/ 0 h 280"/>
              <a:gd name="T41" fmla="*/ 1091 w 1091"/>
              <a:gd name="T42" fmla="*/ 280 h 28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091" h="280">
                <a:moveTo>
                  <a:pt x="11" y="222"/>
                </a:moveTo>
                <a:cubicBezTo>
                  <a:pt x="85" y="198"/>
                  <a:pt x="0" y="234"/>
                  <a:pt x="48" y="185"/>
                </a:cubicBezTo>
                <a:cubicBezTo>
                  <a:pt x="64" y="169"/>
                  <a:pt x="87" y="164"/>
                  <a:pt x="103" y="148"/>
                </a:cubicBezTo>
                <a:cubicBezTo>
                  <a:pt x="133" y="118"/>
                  <a:pt x="166" y="97"/>
                  <a:pt x="205" y="83"/>
                </a:cubicBezTo>
                <a:cubicBezTo>
                  <a:pt x="245" y="43"/>
                  <a:pt x="281" y="17"/>
                  <a:pt x="334" y="0"/>
                </a:cubicBezTo>
                <a:cubicBezTo>
                  <a:pt x="368" y="3"/>
                  <a:pt x="403" y="1"/>
                  <a:pt x="436" y="9"/>
                </a:cubicBezTo>
                <a:cubicBezTo>
                  <a:pt x="452" y="13"/>
                  <a:pt x="477" y="54"/>
                  <a:pt x="491" y="65"/>
                </a:cubicBezTo>
                <a:cubicBezTo>
                  <a:pt x="535" y="99"/>
                  <a:pt x="540" y="99"/>
                  <a:pt x="583" y="120"/>
                </a:cubicBezTo>
                <a:cubicBezTo>
                  <a:pt x="660" y="197"/>
                  <a:pt x="753" y="242"/>
                  <a:pt x="860" y="259"/>
                </a:cubicBezTo>
                <a:cubicBezTo>
                  <a:pt x="925" y="280"/>
                  <a:pt x="912" y="279"/>
                  <a:pt x="1026" y="259"/>
                </a:cubicBezTo>
                <a:cubicBezTo>
                  <a:pt x="1035" y="257"/>
                  <a:pt x="1038" y="246"/>
                  <a:pt x="1045" y="240"/>
                </a:cubicBezTo>
                <a:cubicBezTo>
                  <a:pt x="1054" y="233"/>
                  <a:pt x="1064" y="229"/>
                  <a:pt x="1073" y="222"/>
                </a:cubicBezTo>
                <a:cubicBezTo>
                  <a:pt x="1080" y="217"/>
                  <a:pt x="1091" y="203"/>
                  <a:pt x="1091" y="203"/>
                </a:cubicBezTo>
              </a:path>
            </a:pathLst>
          </a:cu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4703" name="Text Box 15"/>
          <p:cNvSpPr txBox="1">
            <a:spLocks noChangeArrowheads="1"/>
          </p:cNvSpPr>
          <p:nvPr/>
        </p:nvSpPr>
        <p:spPr bwMode="auto">
          <a:xfrm>
            <a:off x="7161213" y="3702050"/>
            <a:ext cx="609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宋体" pitchFamily="2" charset="-122"/>
              </a:rPr>
              <a:t>┇</a:t>
            </a:r>
            <a:r>
              <a:rPr lang="en-US" altLang="zh-CN"/>
              <a:t> </a:t>
            </a:r>
          </a:p>
        </p:txBody>
      </p:sp>
      <p:sp>
        <p:nvSpPr>
          <p:cNvPr id="114704" name="Rectangle 16"/>
          <p:cNvSpPr>
            <a:spLocks noChangeArrowheads="1"/>
          </p:cNvSpPr>
          <p:nvPr/>
        </p:nvSpPr>
        <p:spPr bwMode="auto">
          <a:xfrm>
            <a:off x="6704013" y="4222750"/>
            <a:ext cx="1458912" cy="381000"/>
          </a:xfrm>
          <a:prstGeom prst="rect">
            <a:avLst/>
          </a:prstGeom>
          <a:solidFill>
            <a:srgbClr val="339966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4705" name="Text Box 17"/>
          <p:cNvSpPr txBox="1">
            <a:spLocks noChangeArrowheads="1"/>
          </p:cNvSpPr>
          <p:nvPr/>
        </p:nvSpPr>
        <p:spPr bwMode="auto">
          <a:xfrm>
            <a:off x="5510213" y="5302250"/>
            <a:ext cx="792162" cy="4572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/>
              <a:t>SP</a:t>
            </a:r>
          </a:p>
        </p:txBody>
      </p:sp>
      <p:sp>
        <p:nvSpPr>
          <p:cNvPr id="114706" name="Line 18"/>
          <p:cNvSpPr>
            <a:spLocks noChangeShapeType="1"/>
          </p:cNvSpPr>
          <p:nvPr/>
        </p:nvSpPr>
        <p:spPr bwMode="auto">
          <a:xfrm>
            <a:off x="6083300" y="5516563"/>
            <a:ext cx="576263" cy="0"/>
          </a:xfrm>
          <a:prstGeom prst="line">
            <a:avLst/>
          </a:prstGeom>
          <a:noFill/>
          <a:ln w="22225">
            <a:solidFill>
              <a:srgbClr val="FF6600"/>
            </a:solidFill>
            <a:round/>
            <a:headEnd/>
            <a:tailEnd type="triangle" w="lg" len="lg"/>
          </a:ln>
        </p:spPr>
        <p:txBody>
          <a:bodyPr lIns="92075" tIns="46038" rIns="92075" bIns="46038"/>
          <a:lstStyle/>
          <a:p>
            <a:endParaRPr lang="zh-CN" altLang="en-US"/>
          </a:p>
        </p:txBody>
      </p:sp>
      <p:sp>
        <p:nvSpPr>
          <p:cNvPr id="114707" name="Text Box 19"/>
          <p:cNvSpPr txBox="1">
            <a:spLocks noChangeArrowheads="1"/>
          </p:cNvSpPr>
          <p:nvPr/>
        </p:nvSpPr>
        <p:spPr bwMode="auto">
          <a:xfrm>
            <a:off x="8599488" y="4414838"/>
            <a:ext cx="457200" cy="10064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/>
              <a:t>堆栈段</a:t>
            </a:r>
          </a:p>
        </p:txBody>
      </p:sp>
      <p:sp>
        <p:nvSpPr>
          <p:cNvPr id="114708" name="AutoShape 20"/>
          <p:cNvSpPr>
            <a:spLocks/>
          </p:cNvSpPr>
          <p:nvPr/>
        </p:nvSpPr>
        <p:spPr bwMode="auto">
          <a:xfrm>
            <a:off x="8299450" y="4202113"/>
            <a:ext cx="304800" cy="1447800"/>
          </a:xfrm>
          <a:prstGeom prst="rightBrace">
            <a:avLst>
              <a:gd name="adj1" fmla="val 39583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4709" name="Text Box 21"/>
          <p:cNvSpPr txBox="1">
            <a:spLocks noChangeArrowheads="1"/>
          </p:cNvSpPr>
          <p:nvPr/>
        </p:nvSpPr>
        <p:spPr bwMode="auto">
          <a:xfrm>
            <a:off x="5510213" y="4581525"/>
            <a:ext cx="862012" cy="4572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/>
              <a:t>SP</a:t>
            </a:r>
          </a:p>
        </p:txBody>
      </p:sp>
      <p:sp>
        <p:nvSpPr>
          <p:cNvPr id="114710" name="Line 22"/>
          <p:cNvSpPr>
            <a:spLocks noChangeShapeType="1"/>
          </p:cNvSpPr>
          <p:nvPr/>
        </p:nvSpPr>
        <p:spPr bwMode="auto">
          <a:xfrm>
            <a:off x="6083300" y="4795838"/>
            <a:ext cx="576263" cy="0"/>
          </a:xfrm>
          <a:prstGeom prst="line">
            <a:avLst/>
          </a:prstGeom>
          <a:noFill/>
          <a:ln w="22225">
            <a:solidFill>
              <a:srgbClr val="FF6600"/>
            </a:solidFill>
            <a:round/>
            <a:headEnd/>
            <a:tailEnd type="triangle" w="lg" len="lg"/>
          </a:ln>
        </p:spPr>
        <p:txBody>
          <a:bodyPr lIns="92075" tIns="46038" rIns="92075" bIns="46038"/>
          <a:lstStyle/>
          <a:p>
            <a:endParaRPr lang="zh-CN" altLang="en-US"/>
          </a:p>
        </p:txBody>
      </p:sp>
      <p:sp>
        <p:nvSpPr>
          <p:cNvPr id="114711" name="Text Box 23"/>
          <p:cNvSpPr txBox="1">
            <a:spLocks noChangeArrowheads="1"/>
          </p:cNvSpPr>
          <p:nvPr/>
        </p:nvSpPr>
        <p:spPr bwMode="auto">
          <a:xfrm>
            <a:off x="7046913" y="4941888"/>
            <a:ext cx="1125537" cy="461962"/>
          </a:xfrm>
          <a:prstGeom prst="rect">
            <a:avLst/>
          </a:prstGeom>
          <a:noFill/>
          <a:ln w="22225">
            <a:noFill/>
            <a:miter lim="800000"/>
            <a:headEnd/>
            <a:tailEnd type="none" w="lg" len="lg"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bg1"/>
                </a:solidFill>
              </a:rPr>
              <a:t>高</a:t>
            </a:r>
            <a:r>
              <a:rPr lang="en-US" altLang="zh-CN" b="1">
                <a:solidFill>
                  <a:schemeClr val="bg1"/>
                </a:solidFill>
              </a:rPr>
              <a:t>8</a:t>
            </a:r>
            <a:r>
              <a:rPr lang="zh-CN" altLang="en-US" b="1">
                <a:solidFill>
                  <a:schemeClr val="bg1"/>
                </a:solidFill>
              </a:rPr>
              <a:t>位</a:t>
            </a:r>
          </a:p>
        </p:txBody>
      </p:sp>
      <p:sp>
        <p:nvSpPr>
          <p:cNvPr id="114712" name="Text Box 24"/>
          <p:cNvSpPr txBox="1">
            <a:spLocks noChangeArrowheads="1"/>
          </p:cNvSpPr>
          <p:nvPr/>
        </p:nvSpPr>
        <p:spPr bwMode="auto">
          <a:xfrm>
            <a:off x="7046913" y="4581525"/>
            <a:ext cx="1125537" cy="461963"/>
          </a:xfrm>
          <a:prstGeom prst="rect">
            <a:avLst/>
          </a:prstGeom>
          <a:noFill/>
          <a:ln w="22225">
            <a:noFill/>
            <a:miter lim="800000"/>
            <a:headEnd/>
            <a:tailEnd type="none" w="lg" len="lg"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bg1"/>
                </a:solidFill>
              </a:rPr>
              <a:t>低</a:t>
            </a:r>
            <a:r>
              <a:rPr lang="en-US" altLang="zh-CN" b="1">
                <a:solidFill>
                  <a:schemeClr val="bg1"/>
                </a:solidFill>
              </a:rPr>
              <a:t>8</a:t>
            </a:r>
            <a:r>
              <a:rPr lang="zh-CN" altLang="en-US" b="1">
                <a:solidFill>
                  <a:schemeClr val="bg1"/>
                </a:solidFill>
              </a:rPr>
              <a:t>位</a:t>
            </a: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4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46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46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46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46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46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46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47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47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47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47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47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47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47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47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47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147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47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147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47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47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147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147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147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147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147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147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147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147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14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14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0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14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500"/>
                            </p:stCondLst>
                            <p:childTnLst>
                              <p:par>
                                <p:cTn id="80" presetID="2" presetClass="exit" presetSubtype="1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1" dur="500"/>
                                        <p:tgtEl>
                                          <p:spTgt spid="1147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1147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14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14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00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14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500"/>
                            </p:stCondLst>
                            <p:childTnLst>
                              <p:par>
                                <p:cTn id="98" presetID="2" presetClass="exit" presetSubtype="1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9" dur="500"/>
                                        <p:tgtEl>
                                          <p:spTgt spid="1147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/>
                                        <p:tgtEl>
                                          <p:spTgt spid="1147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114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500"/>
                            </p:stCondLst>
                            <p:childTnLst>
                              <p:par>
                                <p:cTn id="10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114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114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16" presetID="2" presetClass="exit" presetSubtype="1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7" dur="500"/>
                                        <p:tgtEl>
                                          <p:spTgt spid="1147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/>
                                        <p:tgtEl>
                                          <p:spTgt spid="1147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2" presetClass="exit" presetSubtype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1" dur="500"/>
                                        <p:tgtEl>
                                          <p:spTgt spid="1147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/>
                                        <p:tgtEl>
                                          <p:spTgt spid="1147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2" grpId="0" animBg="1"/>
      <p:bldP spid="114693" grpId="0" animBg="1"/>
      <p:bldP spid="114695" grpId="0"/>
      <p:bldP spid="114696" grpId="0"/>
      <p:bldP spid="114697" grpId="0" animBg="1"/>
      <p:bldP spid="114698" grpId="0" animBg="1"/>
      <p:bldP spid="114699" grpId="0" animBg="1"/>
      <p:bldP spid="114700" grpId="0" animBg="1"/>
      <p:bldP spid="114701" grpId="0" animBg="1"/>
      <p:bldP spid="114702" grpId="0" animBg="1"/>
      <p:bldP spid="114703" grpId="0"/>
      <p:bldP spid="114704" grpId="0" animBg="1"/>
      <p:bldP spid="114706" grpId="0" animBg="1"/>
      <p:bldP spid="114707" grpId="0"/>
      <p:bldP spid="114708" grpId="0" animBg="1"/>
      <p:bldP spid="114709" grpId="0"/>
      <p:bldP spid="114709" grpId="1"/>
      <p:bldP spid="114710" grpId="0" animBg="1"/>
      <p:bldP spid="114710" grpId="1" animBg="1"/>
      <p:bldP spid="114711" grpId="0"/>
      <p:bldP spid="114711" grpId="1"/>
      <p:bldP spid="114712" grpId="0"/>
      <p:bldP spid="114712" grpId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22DC0C-FBAF-461F-96B3-DE84A1D6CC1F}" type="slidenum">
              <a:rPr lang="zh-CN" altLang="en-US" smtClean="0"/>
              <a:pPr>
                <a:defRPr/>
              </a:pPr>
              <a:t>64</a:t>
            </a:fld>
            <a:endParaRPr lang="en-US" altLang="zh-CN" smtClean="0"/>
          </a:p>
        </p:txBody>
      </p:sp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出栈指令的操作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989138"/>
            <a:ext cx="2952750" cy="792162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smtClean="0"/>
              <a:t>执行 </a:t>
            </a:r>
            <a:r>
              <a:rPr lang="en-US" altLang="zh-CN" smtClean="0"/>
              <a:t>POP  AX  </a:t>
            </a:r>
            <a:endParaRPr lang="zh-CN" altLang="en-US" smtClean="0"/>
          </a:p>
        </p:txBody>
      </p:sp>
      <p:sp>
        <p:nvSpPr>
          <p:cNvPr id="115716" name="Rectangle 4"/>
          <p:cNvSpPr>
            <a:spLocks noChangeArrowheads="1"/>
          </p:cNvSpPr>
          <p:nvPr/>
        </p:nvSpPr>
        <p:spPr bwMode="auto">
          <a:xfrm>
            <a:off x="3338513" y="4865688"/>
            <a:ext cx="1712912" cy="381000"/>
          </a:xfrm>
          <a:prstGeom prst="rect">
            <a:avLst/>
          </a:prstGeom>
          <a:solidFill>
            <a:srgbClr val="339966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5717" name="Rectangle 5"/>
          <p:cNvSpPr>
            <a:spLocks noChangeArrowheads="1"/>
          </p:cNvSpPr>
          <p:nvPr/>
        </p:nvSpPr>
        <p:spPr bwMode="auto">
          <a:xfrm>
            <a:off x="3338513" y="3378200"/>
            <a:ext cx="1712912" cy="381000"/>
          </a:xfrm>
          <a:prstGeom prst="rect">
            <a:avLst/>
          </a:prstGeom>
          <a:solidFill>
            <a:srgbClr val="339966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5718" name="Rectangle 6"/>
          <p:cNvSpPr>
            <a:spLocks noChangeArrowheads="1"/>
          </p:cNvSpPr>
          <p:nvPr/>
        </p:nvSpPr>
        <p:spPr bwMode="auto">
          <a:xfrm>
            <a:off x="3338513" y="3759200"/>
            <a:ext cx="1712912" cy="381000"/>
          </a:xfrm>
          <a:prstGeom prst="rect">
            <a:avLst/>
          </a:prstGeom>
          <a:solidFill>
            <a:srgbClr val="339966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5719" name="Rectangle 7"/>
          <p:cNvSpPr>
            <a:spLocks noChangeArrowheads="1"/>
          </p:cNvSpPr>
          <p:nvPr/>
        </p:nvSpPr>
        <p:spPr bwMode="auto">
          <a:xfrm>
            <a:off x="3338513" y="5229225"/>
            <a:ext cx="1712912" cy="381000"/>
          </a:xfrm>
          <a:prstGeom prst="rect">
            <a:avLst/>
          </a:prstGeom>
          <a:solidFill>
            <a:srgbClr val="339966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5720" name="Rectangle 8"/>
          <p:cNvSpPr>
            <a:spLocks noChangeArrowheads="1"/>
          </p:cNvSpPr>
          <p:nvPr/>
        </p:nvSpPr>
        <p:spPr bwMode="auto">
          <a:xfrm>
            <a:off x="3338513" y="5589588"/>
            <a:ext cx="1712912" cy="381000"/>
          </a:xfrm>
          <a:prstGeom prst="rect">
            <a:avLst/>
          </a:prstGeom>
          <a:solidFill>
            <a:srgbClr val="99CC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5721" name="Line 9"/>
          <p:cNvSpPr>
            <a:spLocks noChangeShapeType="1"/>
          </p:cNvSpPr>
          <p:nvPr/>
        </p:nvSpPr>
        <p:spPr bwMode="auto">
          <a:xfrm>
            <a:off x="3338513" y="2833688"/>
            <a:ext cx="0" cy="3732212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5722" name="Line 10"/>
          <p:cNvSpPr>
            <a:spLocks noChangeShapeType="1"/>
          </p:cNvSpPr>
          <p:nvPr/>
        </p:nvSpPr>
        <p:spPr bwMode="auto">
          <a:xfrm>
            <a:off x="5051425" y="2820988"/>
            <a:ext cx="0" cy="3732212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5723" name="Freeform 11"/>
          <p:cNvSpPr>
            <a:spLocks/>
          </p:cNvSpPr>
          <p:nvPr/>
        </p:nvSpPr>
        <p:spPr bwMode="auto">
          <a:xfrm>
            <a:off x="3335338" y="2706688"/>
            <a:ext cx="1685925" cy="377825"/>
          </a:xfrm>
          <a:custGeom>
            <a:avLst/>
            <a:gdLst>
              <a:gd name="T0" fmla="*/ 0 w 1062"/>
              <a:gd name="T1" fmla="*/ 2147483647 h 238"/>
              <a:gd name="T2" fmla="*/ 2147483647 w 1062"/>
              <a:gd name="T3" fmla="*/ 2147483647 h 238"/>
              <a:gd name="T4" fmla="*/ 2147483647 w 1062"/>
              <a:gd name="T5" fmla="*/ 0 h 238"/>
              <a:gd name="T6" fmla="*/ 2147483647 w 1062"/>
              <a:gd name="T7" fmla="*/ 2147483647 h 238"/>
              <a:gd name="T8" fmla="*/ 2147483647 w 1062"/>
              <a:gd name="T9" fmla="*/ 2147483647 h 238"/>
              <a:gd name="T10" fmla="*/ 2147483647 w 1062"/>
              <a:gd name="T11" fmla="*/ 2147483647 h 238"/>
              <a:gd name="T12" fmla="*/ 2147483647 w 1062"/>
              <a:gd name="T13" fmla="*/ 2147483647 h 238"/>
              <a:gd name="T14" fmla="*/ 2147483647 w 1062"/>
              <a:gd name="T15" fmla="*/ 2147483647 h 238"/>
              <a:gd name="T16" fmla="*/ 2147483647 w 1062"/>
              <a:gd name="T17" fmla="*/ 2147483647 h 23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062"/>
              <a:gd name="T28" fmla="*/ 0 h 238"/>
              <a:gd name="T29" fmla="*/ 1062 w 1062"/>
              <a:gd name="T30" fmla="*/ 238 h 238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062" h="238">
                <a:moveTo>
                  <a:pt x="0" y="74"/>
                </a:moveTo>
                <a:cubicBezTo>
                  <a:pt x="11" y="63"/>
                  <a:pt x="54" y="24"/>
                  <a:pt x="65" y="18"/>
                </a:cubicBezTo>
                <a:cubicBezTo>
                  <a:pt x="82" y="9"/>
                  <a:pt x="120" y="0"/>
                  <a:pt x="120" y="0"/>
                </a:cubicBezTo>
                <a:cubicBezTo>
                  <a:pt x="178" y="14"/>
                  <a:pt x="236" y="21"/>
                  <a:pt x="296" y="28"/>
                </a:cubicBezTo>
                <a:cubicBezTo>
                  <a:pt x="389" y="64"/>
                  <a:pt x="459" y="133"/>
                  <a:pt x="545" y="175"/>
                </a:cubicBezTo>
                <a:cubicBezTo>
                  <a:pt x="572" y="202"/>
                  <a:pt x="606" y="209"/>
                  <a:pt x="637" y="231"/>
                </a:cubicBezTo>
                <a:cubicBezTo>
                  <a:pt x="726" y="228"/>
                  <a:pt x="817" y="238"/>
                  <a:pt x="905" y="222"/>
                </a:cubicBezTo>
                <a:cubicBezTo>
                  <a:pt x="927" y="218"/>
                  <a:pt x="935" y="190"/>
                  <a:pt x="951" y="175"/>
                </a:cubicBezTo>
                <a:cubicBezTo>
                  <a:pt x="989" y="139"/>
                  <a:pt x="1025" y="102"/>
                  <a:pt x="1062" y="65"/>
                </a:cubicBezTo>
              </a:path>
            </a:pathLst>
          </a:cu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5724" name="Freeform 12"/>
          <p:cNvSpPr>
            <a:spLocks/>
          </p:cNvSpPr>
          <p:nvPr/>
        </p:nvSpPr>
        <p:spPr bwMode="auto">
          <a:xfrm>
            <a:off x="3317875" y="6224588"/>
            <a:ext cx="1731963" cy="444500"/>
          </a:xfrm>
          <a:custGeom>
            <a:avLst/>
            <a:gdLst>
              <a:gd name="T0" fmla="*/ 2147483647 w 1091"/>
              <a:gd name="T1" fmla="*/ 2147483647 h 280"/>
              <a:gd name="T2" fmla="*/ 2147483647 w 1091"/>
              <a:gd name="T3" fmla="*/ 2147483647 h 280"/>
              <a:gd name="T4" fmla="*/ 2147483647 w 1091"/>
              <a:gd name="T5" fmla="*/ 2147483647 h 280"/>
              <a:gd name="T6" fmla="*/ 2147483647 w 1091"/>
              <a:gd name="T7" fmla="*/ 2147483647 h 280"/>
              <a:gd name="T8" fmla="*/ 2147483647 w 1091"/>
              <a:gd name="T9" fmla="*/ 0 h 280"/>
              <a:gd name="T10" fmla="*/ 2147483647 w 1091"/>
              <a:gd name="T11" fmla="*/ 2147483647 h 280"/>
              <a:gd name="T12" fmla="*/ 2147483647 w 1091"/>
              <a:gd name="T13" fmla="*/ 2147483647 h 280"/>
              <a:gd name="T14" fmla="*/ 2147483647 w 1091"/>
              <a:gd name="T15" fmla="*/ 2147483647 h 280"/>
              <a:gd name="T16" fmla="*/ 2147483647 w 1091"/>
              <a:gd name="T17" fmla="*/ 2147483647 h 280"/>
              <a:gd name="T18" fmla="*/ 2147483647 w 1091"/>
              <a:gd name="T19" fmla="*/ 2147483647 h 280"/>
              <a:gd name="T20" fmla="*/ 2147483647 w 1091"/>
              <a:gd name="T21" fmla="*/ 2147483647 h 280"/>
              <a:gd name="T22" fmla="*/ 2147483647 w 1091"/>
              <a:gd name="T23" fmla="*/ 2147483647 h 280"/>
              <a:gd name="T24" fmla="*/ 2147483647 w 1091"/>
              <a:gd name="T25" fmla="*/ 2147483647 h 28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091"/>
              <a:gd name="T40" fmla="*/ 0 h 280"/>
              <a:gd name="T41" fmla="*/ 1091 w 1091"/>
              <a:gd name="T42" fmla="*/ 280 h 28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091" h="280">
                <a:moveTo>
                  <a:pt x="11" y="222"/>
                </a:moveTo>
                <a:cubicBezTo>
                  <a:pt x="85" y="198"/>
                  <a:pt x="0" y="234"/>
                  <a:pt x="48" y="185"/>
                </a:cubicBezTo>
                <a:cubicBezTo>
                  <a:pt x="64" y="169"/>
                  <a:pt x="87" y="164"/>
                  <a:pt x="103" y="148"/>
                </a:cubicBezTo>
                <a:cubicBezTo>
                  <a:pt x="133" y="118"/>
                  <a:pt x="166" y="97"/>
                  <a:pt x="205" y="83"/>
                </a:cubicBezTo>
                <a:cubicBezTo>
                  <a:pt x="245" y="43"/>
                  <a:pt x="281" y="17"/>
                  <a:pt x="334" y="0"/>
                </a:cubicBezTo>
                <a:cubicBezTo>
                  <a:pt x="368" y="3"/>
                  <a:pt x="403" y="1"/>
                  <a:pt x="436" y="9"/>
                </a:cubicBezTo>
                <a:cubicBezTo>
                  <a:pt x="452" y="13"/>
                  <a:pt x="477" y="54"/>
                  <a:pt x="491" y="65"/>
                </a:cubicBezTo>
                <a:cubicBezTo>
                  <a:pt x="535" y="99"/>
                  <a:pt x="540" y="99"/>
                  <a:pt x="583" y="120"/>
                </a:cubicBezTo>
                <a:cubicBezTo>
                  <a:pt x="660" y="197"/>
                  <a:pt x="753" y="242"/>
                  <a:pt x="860" y="259"/>
                </a:cubicBezTo>
                <a:cubicBezTo>
                  <a:pt x="925" y="280"/>
                  <a:pt x="912" y="279"/>
                  <a:pt x="1026" y="259"/>
                </a:cubicBezTo>
                <a:cubicBezTo>
                  <a:pt x="1035" y="257"/>
                  <a:pt x="1038" y="246"/>
                  <a:pt x="1045" y="240"/>
                </a:cubicBezTo>
                <a:cubicBezTo>
                  <a:pt x="1054" y="233"/>
                  <a:pt x="1064" y="229"/>
                  <a:pt x="1073" y="222"/>
                </a:cubicBezTo>
                <a:cubicBezTo>
                  <a:pt x="1080" y="217"/>
                  <a:pt x="1091" y="203"/>
                  <a:pt x="1091" y="203"/>
                </a:cubicBezTo>
              </a:path>
            </a:pathLst>
          </a:cu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5725" name="Text Box 13"/>
          <p:cNvSpPr txBox="1">
            <a:spLocks noChangeArrowheads="1"/>
          </p:cNvSpPr>
          <p:nvPr/>
        </p:nvSpPr>
        <p:spPr bwMode="auto">
          <a:xfrm>
            <a:off x="3867150" y="5178425"/>
            <a:ext cx="8382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bg1"/>
                </a:solidFill>
              </a:rPr>
              <a:t>12H</a:t>
            </a:r>
          </a:p>
        </p:txBody>
      </p:sp>
      <p:sp>
        <p:nvSpPr>
          <p:cNvPr id="115726" name="Text Box 14"/>
          <p:cNvSpPr txBox="1">
            <a:spLocks noChangeArrowheads="1"/>
          </p:cNvSpPr>
          <p:nvPr/>
        </p:nvSpPr>
        <p:spPr bwMode="auto">
          <a:xfrm>
            <a:off x="3867150" y="4818063"/>
            <a:ext cx="8382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bg1"/>
                </a:solidFill>
              </a:rPr>
              <a:t>34H</a:t>
            </a:r>
          </a:p>
        </p:txBody>
      </p:sp>
      <p:sp>
        <p:nvSpPr>
          <p:cNvPr id="115727" name="Text Box 15"/>
          <p:cNvSpPr txBox="1">
            <a:spLocks noChangeArrowheads="1"/>
          </p:cNvSpPr>
          <p:nvPr/>
        </p:nvSpPr>
        <p:spPr bwMode="auto">
          <a:xfrm>
            <a:off x="5219700" y="4724400"/>
            <a:ext cx="949325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solidFill>
                  <a:srgbClr val="FF0000"/>
                </a:solidFill>
              </a:rPr>
              <a:t>1</a:t>
            </a:r>
            <a:r>
              <a:rPr lang="en-US" altLang="zh-CN" sz="2000">
                <a:solidFill>
                  <a:srgbClr val="FF0000"/>
                </a:solidFill>
              </a:rPr>
              <a:t>1FEH</a:t>
            </a:r>
          </a:p>
        </p:txBody>
      </p:sp>
      <p:sp>
        <p:nvSpPr>
          <p:cNvPr id="115728" name="Text Box 16"/>
          <p:cNvSpPr txBox="1">
            <a:spLocks noChangeArrowheads="1"/>
          </p:cNvSpPr>
          <p:nvPr/>
        </p:nvSpPr>
        <p:spPr bwMode="auto">
          <a:xfrm>
            <a:off x="3892550" y="4314825"/>
            <a:ext cx="609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宋体" pitchFamily="2" charset="-122"/>
              </a:rPr>
              <a:t>┇</a:t>
            </a:r>
            <a:r>
              <a:rPr lang="en-US" altLang="zh-CN"/>
              <a:t> </a:t>
            </a:r>
          </a:p>
        </p:txBody>
      </p:sp>
      <p:sp>
        <p:nvSpPr>
          <p:cNvPr id="115729" name="Text Box 17"/>
          <p:cNvSpPr txBox="1">
            <a:spLocks noChangeArrowheads="1"/>
          </p:cNvSpPr>
          <p:nvPr/>
        </p:nvSpPr>
        <p:spPr bwMode="auto">
          <a:xfrm>
            <a:off x="5338763" y="5157788"/>
            <a:ext cx="457200" cy="10064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/>
              <a:t>堆栈段</a:t>
            </a:r>
          </a:p>
        </p:txBody>
      </p:sp>
      <p:sp>
        <p:nvSpPr>
          <p:cNvPr id="115730" name="AutoShape 18"/>
          <p:cNvSpPr>
            <a:spLocks/>
          </p:cNvSpPr>
          <p:nvPr/>
        </p:nvSpPr>
        <p:spPr bwMode="auto">
          <a:xfrm>
            <a:off x="5148263" y="4941888"/>
            <a:ext cx="252412" cy="1303337"/>
          </a:xfrm>
          <a:prstGeom prst="rightBrace">
            <a:avLst>
              <a:gd name="adj1" fmla="val 43029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5731" name="Text Box 19"/>
          <p:cNvSpPr txBox="1">
            <a:spLocks noChangeArrowheads="1"/>
          </p:cNvSpPr>
          <p:nvPr/>
        </p:nvSpPr>
        <p:spPr bwMode="auto">
          <a:xfrm>
            <a:off x="5399088" y="3240088"/>
            <a:ext cx="457200" cy="10064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/>
              <a:t>代码段</a:t>
            </a:r>
          </a:p>
        </p:txBody>
      </p:sp>
      <p:sp>
        <p:nvSpPr>
          <p:cNvPr id="115732" name="AutoShape 20"/>
          <p:cNvSpPr>
            <a:spLocks/>
          </p:cNvSpPr>
          <p:nvPr/>
        </p:nvSpPr>
        <p:spPr bwMode="auto">
          <a:xfrm>
            <a:off x="5192713" y="3240088"/>
            <a:ext cx="206375" cy="1143000"/>
          </a:xfrm>
          <a:prstGeom prst="rightBrace">
            <a:avLst>
              <a:gd name="adj1" fmla="val 46154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5733" name="Text Box 21"/>
          <p:cNvSpPr txBox="1">
            <a:spLocks noChangeArrowheads="1"/>
          </p:cNvSpPr>
          <p:nvPr/>
        </p:nvSpPr>
        <p:spPr bwMode="auto">
          <a:xfrm>
            <a:off x="3808413" y="3409950"/>
            <a:ext cx="1041400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chemeClr val="bg1"/>
                </a:solidFill>
              </a:rPr>
              <a:t>PUSH</a:t>
            </a:r>
          </a:p>
        </p:txBody>
      </p:sp>
      <p:sp>
        <p:nvSpPr>
          <p:cNvPr id="115734" name="Rectangle 22"/>
          <p:cNvSpPr>
            <a:spLocks noChangeArrowheads="1"/>
          </p:cNvSpPr>
          <p:nvPr/>
        </p:nvSpPr>
        <p:spPr bwMode="auto">
          <a:xfrm>
            <a:off x="501650" y="4457700"/>
            <a:ext cx="1657350" cy="504825"/>
          </a:xfrm>
          <a:prstGeom prst="rect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5735" name="Text Box 23"/>
          <p:cNvSpPr txBox="1">
            <a:spLocks noChangeArrowheads="1"/>
          </p:cNvSpPr>
          <p:nvPr/>
        </p:nvSpPr>
        <p:spPr bwMode="auto">
          <a:xfrm>
            <a:off x="574675" y="4457700"/>
            <a:ext cx="1584325" cy="457200"/>
          </a:xfrm>
          <a:prstGeom prst="rect">
            <a:avLst/>
          </a:prstGeom>
          <a:noFill/>
          <a:ln w="25400" cap="sq">
            <a:noFill/>
            <a:miter lim="800000"/>
            <a:headEnd type="none" w="sm" len="sm"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bg1"/>
                </a:solidFill>
              </a:rPr>
              <a:t> 12       34</a:t>
            </a:r>
          </a:p>
        </p:txBody>
      </p:sp>
      <p:sp>
        <p:nvSpPr>
          <p:cNvPr id="115736" name="Line 24"/>
          <p:cNvSpPr>
            <a:spLocks noChangeShapeType="1"/>
          </p:cNvSpPr>
          <p:nvPr/>
        </p:nvSpPr>
        <p:spPr bwMode="auto">
          <a:xfrm>
            <a:off x="1293813" y="4457700"/>
            <a:ext cx="0" cy="504825"/>
          </a:xfrm>
          <a:prstGeom prst="line">
            <a:avLst/>
          </a:prstGeom>
          <a:noFill/>
          <a:ln w="25400" cap="sq">
            <a:solidFill>
              <a:schemeClr val="accent1"/>
            </a:solidFill>
            <a:round/>
            <a:headEnd type="none" w="sm" len="sm"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5737" name="Freeform 25"/>
          <p:cNvSpPr>
            <a:spLocks/>
          </p:cNvSpPr>
          <p:nvPr/>
        </p:nvSpPr>
        <p:spPr bwMode="auto">
          <a:xfrm>
            <a:off x="1079500" y="3949700"/>
            <a:ext cx="2435225" cy="1489075"/>
          </a:xfrm>
          <a:custGeom>
            <a:avLst/>
            <a:gdLst>
              <a:gd name="T0" fmla="*/ 0 w 2099"/>
              <a:gd name="T1" fmla="*/ 2147483647 h 938"/>
              <a:gd name="T2" fmla="*/ 2147483647 w 2099"/>
              <a:gd name="T3" fmla="*/ 2147483647 h 938"/>
              <a:gd name="T4" fmla="*/ 2147483647 w 2099"/>
              <a:gd name="T5" fmla="*/ 0 h 938"/>
              <a:gd name="T6" fmla="*/ 2147483647 w 2099"/>
              <a:gd name="T7" fmla="*/ 2147483647 h 938"/>
              <a:gd name="T8" fmla="*/ 2147483647 w 2099"/>
              <a:gd name="T9" fmla="*/ 2147483647 h 938"/>
              <a:gd name="T10" fmla="*/ 2147483647 w 2099"/>
              <a:gd name="T11" fmla="*/ 2147483647 h 938"/>
              <a:gd name="T12" fmla="*/ 2147483647 w 2099"/>
              <a:gd name="T13" fmla="*/ 2147483647 h 938"/>
              <a:gd name="T14" fmla="*/ 2147483647 w 2099"/>
              <a:gd name="T15" fmla="*/ 2147483647 h 938"/>
              <a:gd name="T16" fmla="*/ 2147483647 w 2099"/>
              <a:gd name="T17" fmla="*/ 2147483647 h 938"/>
              <a:gd name="T18" fmla="*/ 2147483647 w 2099"/>
              <a:gd name="T19" fmla="*/ 2147483647 h 938"/>
              <a:gd name="T20" fmla="*/ 2147483647 w 2099"/>
              <a:gd name="T21" fmla="*/ 2147483647 h 938"/>
              <a:gd name="T22" fmla="*/ 2147483647 w 2099"/>
              <a:gd name="T23" fmla="*/ 2147483647 h 938"/>
              <a:gd name="T24" fmla="*/ 2147483647 w 2099"/>
              <a:gd name="T25" fmla="*/ 2147483647 h 938"/>
              <a:gd name="T26" fmla="*/ 2147483647 w 2099"/>
              <a:gd name="T27" fmla="*/ 2147483647 h 938"/>
              <a:gd name="T28" fmla="*/ 2147483647 w 2099"/>
              <a:gd name="T29" fmla="*/ 2147483647 h 938"/>
              <a:gd name="T30" fmla="*/ 2147483647 w 2099"/>
              <a:gd name="T31" fmla="*/ 2147483647 h 938"/>
              <a:gd name="T32" fmla="*/ 2147483647 w 2099"/>
              <a:gd name="T33" fmla="*/ 2147483647 h 938"/>
              <a:gd name="T34" fmla="*/ 2147483647 w 2099"/>
              <a:gd name="T35" fmla="*/ 2147483647 h 938"/>
              <a:gd name="T36" fmla="*/ 2147483647 w 2099"/>
              <a:gd name="T37" fmla="*/ 2147483647 h 938"/>
              <a:gd name="T38" fmla="*/ 2147483647 w 2099"/>
              <a:gd name="T39" fmla="*/ 2147483647 h 938"/>
              <a:gd name="T40" fmla="*/ 2147483647 w 2099"/>
              <a:gd name="T41" fmla="*/ 2147483647 h 938"/>
              <a:gd name="T42" fmla="*/ 2147483647 w 2099"/>
              <a:gd name="T43" fmla="*/ 2147483647 h 938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2099"/>
              <a:gd name="T67" fmla="*/ 0 h 938"/>
              <a:gd name="T68" fmla="*/ 2099 w 2099"/>
              <a:gd name="T69" fmla="*/ 938 h 938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2099" h="938">
                <a:moveTo>
                  <a:pt x="0" y="245"/>
                </a:moveTo>
                <a:cubicBezTo>
                  <a:pt x="51" y="167"/>
                  <a:pt x="97" y="73"/>
                  <a:pt x="176" y="20"/>
                </a:cubicBezTo>
                <a:cubicBezTo>
                  <a:pt x="185" y="14"/>
                  <a:pt x="238" y="2"/>
                  <a:pt x="244" y="0"/>
                </a:cubicBezTo>
                <a:cubicBezTo>
                  <a:pt x="303" y="3"/>
                  <a:pt x="362" y="3"/>
                  <a:pt x="420" y="10"/>
                </a:cubicBezTo>
                <a:cubicBezTo>
                  <a:pt x="475" y="17"/>
                  <a:pt x="517" y="37"/>
                  <a:pt x="566" y="59"/>
                </a:cubicBezTo>
                <a:cubicBezTo>
                  <a:pt x="621" y="83"/>
                  <a:pt x="684" y="102"/>
                  <a:pt x="742" y="118"/>
                </a:cubicBezTo>
                <a:cubicBezTo>
                  <a:pt x="785" y="130"/>
                  <a:pt x="830" y="143"/>
                  <a:pt x="869" y="166"/>
                </a:cubicBezTo>
                <a:cubicBezTo>
                  <a:pt x="889" y="178"/>
                  <a:pt x="908" y="192"/>
                  <a:pt x="927" y="205"/>
                </a:cubicBezTo>
                <a:cubicBezTo>
                  <a:pt x="937" y="212"/>
                  <a:pt x="957" y="225"/>
                  <a:pt x="957" y="225"/>
                </a:cubicBezTo>
                <a:cubicBezTo>
                  <a:pt x="987" y="270"/>
                  <a:pt x="1007" y="306"/>
                  <a:pt x="1045" y="342"/>
                </a:cubicBezTo>
                <a:cubicBezTo>
                  <a:pt x="1062" y="397"/>
                  <a:pt x="1102" y="441"/>
                  <a:pt x="1132" y="489"/>
                </a:cubicBezTo>
                <a:cubicBezTo>
                  <a:pt x="1137" y="498"/>
                  <a:pt x="1137" y="509"/>
                  <a:pt x="1142" y="518"/>
                </a:cubicBezTo>
                <a:cubicBezTo>
                  <a:pt x="1153" y="538"/>
                  <a:pt x="1174" y="554"/>
                  <a:pt x="1181" y="576"/>
                </a:cubicBezTo>
                <a:cubicBezTo>
                  <a:pt x="1184" y="586"/>
                  <a:pt x="1185" y="597"/>
                  <a:pt x="1191" y="606"/>
                </a:cubicBezTo>
                <a:cubicBezTo>
                  <a:pt x="1224" y="655"/>
                  <a:pt x="1279" y="700"/>
                  <a:pt x="1328" y="733"/>
                </a:cubicBezTo>
                <a:cubicBezTo>
                  <a:pt x="1360" y="782"/>
                  <a:pt x="1337" y="754"/>
                  <a:pt x="1406" y="801"/>
                </a:cubicBezTo>
                <a:cubicBezTo>
                  <a:pt x="1426" y="814"/>
                  <a:pt x="1476" y="859"/>
                  <a:pt x="1494" y="869"/>
                </a:cubicBezTo>
                <a:cubicBezTo>
                  <a:pt x="1515" y="881"/>
                  <a:pt x="1565" y="892"/>
                  <a:pt x="1591" y="899"/>
                </a:cubicBezTo>
                <a:cubicBezTo>
                  <a:pt x="1601" y="905"/>
                  <a:pt x="1610" y="913"/>
                  <a:pt x="1621" y="918"/>
                </a:cubicBezTo>
                <a:cubicBezTo>
                  <a:pt x="1640" y="926"/>
                  <a:pt x="1679" y="938"/>
                  <a:pt x="1679" y="938"/>
                </a:cubicBezTo>
                <a:cubicBezTo>
                  <a:pt x="1757" y="935"/>
                  <a:pt x="1835" y="934"/>
                  <a:pt x="1913" y="928"/>
                </a:cubicBezTo>
                <a:cubicBezTo>
                  <a:pt x="1975" y="924"/>
                  <a:pt x="2035" y="899"/>
                  <a:pt x="2099" y="899"/>
                </a:cubicBezTo>
              </a:path>
            </a:pathLst>
          </a:custGeom>
          <a:noFill/>
          <a:ln w="25400" cap="sq">
            <a:solidFill>
              <a:srgbClr val="FF6600"/>
            </a:solidFill>
            <a:round/>
            <a:headEnd type="none" w="sm" len="sm"/>
            <a:tailEnd type="oval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5738" name="Freeform 26"/>
          <p:cNvSpPr>
            <a:spLocks/>
          </p:cNvSpPr>
          <p:nvPr/>
        </p:nvSpPr>
        <p:spPr bwMode="auto">
          <a:xfrm>
            <a:off x="1727200" y="3998913"/>
            <a:ext cx="1787525" cy="1079500"/>
          </a:xfrm>
          <a:custGeom>
            <a:avLst/>
            <a:gdLst>
              <a:gd name="T0" fmla="*/ 0 w 1631"/>
              <a:gd name="T1" fmla="*/ 2147483647 h 615"/>
              <a:gd name="T2" fmla="*/ 2147483647 w 1631"/>
              <a:gd name="T3" fmla="*/ 2147483647 h 615"/>
              <a:gd name="T4" fmla="*/ 2147483647 w 1631"/>
              <a:gd name="T5" fmla="*/ 2147483647 h 615"/>
              <a:gd name="T6" fmla="*/ 2147483647 w 1631"/>
              <a:gd name="T7" fmla="*/ 0 h 615"/>
              <a:gd name="T8" fmla="*/ 2147483647 w 1631"/>
              <a:gd name="T9" fmla="*/ 2147483647 h 615"/>
              <a:gd name="T10" fmla="*/ 2147483647 w 1631"/>
              <a:gd name="T11" fmla="*/ 2147483647 h 615"/>
              <a:gd name="T12" fmla="*/ 2147483647 w 1631"/>
              <a:gd name="T13" fmla="*/ 2147483647 h 615"/>
              <a:gd name="T14" fmla="*/ 2147483647 w 1631"/>
              <a:gd name="T15" fmla="*/ 2147483647 h 615"/>
              <a:gd name="T16" fmla="*/ 2147483647 w 1631"/>
              <a:gd name="T17" fmla="*/ 2147483647 h 615"/>
              <a:gd name="T18" fmla="*/ 2147483647 w 1631"/>
              <a:gd name="T19" fmla="*/ 2147483647 h 615"/>
              <a:gd name="T20" fmla="*/ 2147483647 w 1631"/>
              <a:gd name="T21" fmla="*/ 2147483647 h 615"/>
              <a:gd name="T22" fmla="*/ 2147483647 w 1631"/>
              <a:gd name="T23" fmla="*/ 2147483647 h 615"/>
              <a:gd name="T24" fmla="*/ 2147483647 w 1631"/>
              <a:gd name="T25" fmla="*/ 2147483647 h 615"/>
              <a:gd name="T26" fmla="*/ 2147483647 w 1631"/>
              <a:gd name="T27" fmla="*/ 2147483647 h 615"/>
              <a:gd name="T28" fmla="*/ 2147483647 w 1631"/>
              <a:gd name="T29" fmla="*/ 2147483647 h 615"/>
              <a:gd name="T30" fmla="*/ 2147483647 w 1631"/>
              <a:gd name="T31" fmla="*/ 2147483647 h 615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631"/>
              <a:gd name="T49" fmla="*/ 0 h 615"/>
              <a:gd name="T50" fmla="*/ 1631 w 1631"/>
              <a:gd name="T51" fmla="*/ 615 h 615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631" h="615">
                <a:moveTo>
                  <a:pt x="0" y="234"/>
                </a:moveTo>
                <a:cubicBezTo>
                  <a:pt x="27" y="194"/>
                  <a:pt x="48" y="118"/>
                  <a:pt x="78" y="88"/>
                </a:cubicBezTo>
                <a:cubicBezTo>
                  <a:pt x="99" y="67"/>
                  <a:pt x="111" y="67"/>
                  <a:pt x="137" y="59"/>
                </a:cubicBezTo>
                <a:cubicBezTo>
                  <a:pt x="202" y="37"/>
                  <a:pt x="265" y="14"/>
                  <a:pt x="332" y="0"/>
                </a:cubicBezTo>
                <a:cubicBezTo>
                  <a:pt x="447" y="9"/>
                  <a:pt x="545" y="24"/>
                  <a:pt x="654" y="59"/>
                </a:cubicBezTo>
                <a:cubicBezTo>
                  <a:pt x="664" y="62"/>
                  <a:pt x="674" y="65"/>
                  <a:pt x="684" y="68"/>
                </a:cubicBezTo>
                <a:cubicBezTo>
                  <a:pt x="703" y="74"/>
                  <a:pt x="723" y="81"/>
                  <a:pt x="742" y="88"/>
                </a:cubicBezTo>
                <a:cubicBezTo>
                  <a:pt x="762" y="95"/>
                  <a:pt x="801" y="107"/>
                  <a:pt x="801" y="107"/>
                </a:cubicBezTo>
                <a:cubicBezTo>
                  <a:pt x="831" y="127"/>
                  <a:pt x="855" y="136"/>
                  <a:pt x="889" y="146"/>
                </a:cubicBezTo>
                <a:cubicBezTo>
                  <a:pt x="908" y="159"/>
                  <a:pt x="928" y="172"/>
                  <a:pt x="947" y="185"/>
                </a:cubicBezTo>
                <a:cubicBezTo>
                  <a:pt x="957" y="192"/>
                  <a:pt x="959" y="207"/>
                  <a:pt x="967" y="215"/>
                </a:cubicBezTo>
                <a:cubicBezTo>
                  <a:pt x="975" y="223"/>
                  <a:pt x="986" y="228"/>
                  <a:pt x="996" y="234"/>
                </a:cubicBezTo>
                <a:cubicBezTo>
                  <a:pt x="1054" y="322"/>
                  <a:pt x="1118" y="415"/>
                  <a:pt x="1221" y="449"/>
                </a:cubicBezTo>
                <a:cubicBezTo>
                  <a:pt x="1260" y="475"/>
                  <a:pt x="1298" y="502"/>
                  <a:pt x="1338" y="527"/>
                </a:cubicBezTo>
                <a:cubicBezTo>
                  <a:pt x="1370" y="547"/>
                  <a:pt x="1450" y="564"/>
                  <a:pt x="1484" y="576"/>
                </a:cubicBezTo>
                <a:cubicBezTo>
                  <a:pt x="1532" y="593"/>
                  <a:pt x="1580" y="615"/>
                  <a:pt x="1631" y="615"/>
                </a:cubicBezTo>
              </a:path>
            </a:pathLst>
          </a:custGeom>
          <a:noFill/>
          <a:ln w="25400" cap="sq">
            <a:solidFill>
              <a:srgbClr val="FF6600"/>
            </a:solidFill>
            <a:round/>
            <a:headEnd type="none" w="lg" len="lg"/>
            <a:tailEnd type="oval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5741" name="Text Box 29"/>
          <p:cNvSpPr txBox="1">
            <a:spLocks noChangeArrowheads="1"/>
          </p:cNvSpPr>
          <p:nvPr/>
        </p:nvSpPr>
        <p:spPr bwMode="auto">
          <a:xfrm>
            <a:off x="863600" y="5084763"/>
            <a:ext cx="792163" cy="396875"/>
          </a:xfrm>
          <a:prstGeom prst="rect">
            <a:avLst/>
          </a:prstGeom>
          <a:noFill/>
          <a:ln w="25400" cap="sq">
            <a:noFill/>
            <a:miter lim="800000"/>
            <a:headEnd type="none" w="sm" len="sm"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/>
              <a:t> AX</a:t>
            </a:r>
          </a:p>
        </p:txBody>
      </p:sp>
      <p:sp>
        <p:nvSpPr>
          <p:cNvPr id="115742" name="Text Box 30"/>
          <p:cNvSpPr txBox="1">
            <a:spLocks noChangeArrowheads="1"/>
          </p:cNvSpPr>
          <p:nvPr/>
        </p:nvSpPr>
        <p:spPr bwMode="auto">
          <a:xfrm>
            <a:off x="1150938" y="6164263"/>
            <a:ext cx="949325" cy="457200"/>
          </a:xfrm>
          <a:prstGeom prst="rect">
            <a:avLst/>
          </a:prstGeom>
          <a:noFill/>
          <a:ln w="25400" cap="sq">
            <a:noFill/>
            <a:miter lim="800000"/>
            <a:headEnd type="none" w="sm" len="sm"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/>
              <a:t> </a:t>
            </a:r>
            <a:r>
              <a:rPr lang="en-US" altLang="zh-CN" sz="2000" b="1"/>
              <a:t>SP+2</a:t>
            </a:r>
          </a:p>
        </p:txBody>
      </p:sp>
      <p:sp>
        <p:nvSpPr>
          <p:cNvPr id="115746" name="Line 34"/>
          <p:cNvSpPr>
            <a:spLocks noChangeShapeType="1"/>
          </p:cNvSpPr>
          <p:nvPr/>
        </p:nvSpPr>
        <p:spPr bwMode="auto">
          <a:xfrm>
            <a:off x="1739900" y="4303713"/>
            <a:ext cx="0" cy="144462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5747" name="Line 35"/>
          <p:cNvSpPr>
            <a:spLocks noChangeShapeType="1"/>
          </p:cNvSpPr>
          <p:nvPr/>
        </p:nvSpPr>
        <p:spPr bwMode="auto">
          <a:xfrm>
            <a:off x="1082675" y="4303713"/>
            <a:ext cx="0" cy="144462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5748" name="Line 36"/>
          <p:cNvSpPr>
            <a:spLocks noChangeShapeType="1"/>
          </p:cNvSpPr>
          <p:nvPr/>
        </p:nvSpPr>
        <p:spPr bwMode="auto">
          <a:xfrm flipV="1">
            <a:off x="2001838" y="5802313"/>
            <a:ext cx="1223962" cy="504825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39938" name="Object 37"/>
          <p:cNvGraphicFramePr>
            <a:graphicFrameLocks noChangeAspect="1"/>
          </p:cNvGraphicFramePr>
          <p:nvPr/>
        </p:nvGraphicFramePr>
        <p:xfrm>
          <a:off x="7092950" y="188913"/>
          <a:ext cx="1576388" cy="1295400"/>
        </p:xfrm>
        <a:graphic>
          <a:graphicData uri="http://schemas.openxmlformats.org/presentationml/2006/ole">
            <p:oleObj spid="_x0000_s39938" name="剪辑" r:id="rId4" imgW="4602960" imgH="3652200" progId="">
              <p:embed/>
            </p:oleObj>
          </a:graphicData>
        </a:graphic>
      </p:graphicFrame>
      <p:sp>
        <p:nvSpPr>
          <p:cNvPr id="115762" name="Rectangle 50"/>
          <p:cNvSpPr>
            <a:spLocks noChangeArrowheads="1"/>
          </p:cNvSpPr>
          <p:nvPr/>
        </p:nvSpPr>
        <p:spPr bwMode="auto">
          <a:xfrm>
            <a:off x="6767513" y="4302125"/>
            <a:ext cx="1458912" cy="381000"/>
          </a:xfrm>
          <a:prstGeom prst="rect">
            <a:avLst/>
          </a:prstGeom>
          <a:solidFill>
            <a:srgbClr val="339966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5763" name="Rectangle 51"/>
          <p:cNvSpPr>
            <a:spLocks noChangeArrowheads="1"/>
          </p:cNvSpPr>
          <p:nvPr/>
        </p:nvSpPr>
        <p:spPr bwMode="auto">
          <a:xfrm>
            <a:off x="6767513" y="4665663"/>
            <a:ext cx="1458912" cy="381000"/>
          </a:xfrm>
          <a:prstGeom prst="rect">
            <a:avLst/>
          </a:prstGeom>
          <a:solidFill>
            <a:srgbClr val="339966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5764" name="Rectangle 52"/>
          <p:cNvSpPr>
            <a:spLocks noChangeArrowheads="1"/>
          </p:cNvSpPr>
          <p:nvPr/>
        </p:nvSpPr>
        <p:spPr bwMode="auto">
          <a:xfrm>
            <a:off x="6767513" y="5026025"/>
            <a:ext cx="1458912" cy="381000"/>
          </a:xfrm>
          <a:prstGeom prst="rect">
            <a:avLst/>
          </a:prstGeom>
          <a:solidFill>
            <a:srgbClr val="99CC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5765" name="Line 53"/>
          <p:cNvSpPr>
            <a:spLocks noChangeShapeType="1"/>
          </p:cNvSpPr>
          <p:nvPr/>
        </p:nvSpPr>
        <p:spPr bwMode="auto">
          <a:xfrm>
            <a:off x="6767513" y="3297238"/>
            <a:ext cx="0" cy="2903537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5766" name="Line 54"/>
          <p:cNvSpPr>
            <a:spLocks noChangeShapeType="1"/>
          </p:cNvSpPr>
          <p:nvPr/>
        </p:nvSpPr>
        <p:spPr bwMode="auto">
          <a:xfrm>
            <a:off x="8228013" y="3276600"/>
            <a:ext cx="0" cy="2903538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5767" name="Freeform 55"/>
          <p:cNvSpPr>
            <a:spLocks/>
          </p:cNvSpPr>
          <p:nvPr/>
        </p:nvSpPr>
        <p:spPr bwMode="auto">
          <a:xfrm>
            <a:off x="6767513" y="5862638"/>
            <a:ext cx="1457325" cy="444500"/>
          </a:xfrm>
          <a:custGeom>
            <a:avLst/>
            <a:gdLst>
              <a:gd name="T0" fmla="*/ 2147483647 w 1091"/>
              <a:gd name="T1" fmla="*/ 2147483647 h 280"/>
              <a:gd name="T2" fmla="*/ 2147483647 w 1091"/>
              <a:gd name="T3" fmla="*/ 2147483647 h 280"/>
              <a:gd name="T4" fmla="*/ 2147483647 w 1091"/>
              <a:gd name="T5" fmla="*/ 2147483647 h 280"/>
              <a:gd name="T6" fmla="*/ 2147483647 w 1091"/>
              <a:gd name="T7" fmla="*/ 2147483647 h 280"/>
              <a:gd name="T8" fmla="*/ 2147483647 w 1091"/>
              <a:gd name="T9" fmla="*/ 0 h 280"/>
              <a:gd name="T10" fmla="*/ 2147483647 w 1091"/>
              <a:gd name="T11" fmla="*/ 2147483647 h 280"/>
              <a:gd name="T12" fmla="*/ 2147483647 w 1091"/>
              <a:gd name="T13" fmla="*/ 2147483647 h 280"/>
              <a:gd name="T14" fmla="*/ 2147483647 w 1091"/>
              <a:gd name="T15" fmla="*/ 2147483647 h 280"/>
              <a:gd name="T16" fmla="*/ 2147483647 w 1091"/>
              <a:gd name="T17" fmla="*/ 2147483647 h 280"/>
              <a:gd name="T18" fmla="*/ 2147483647 w 1091"/>
              <a:gd name="T19" fmla="*/ 2147483647 h 280"/>
              <a:gd name="T20" fmla="*/ 2147483647 w 1091"/>
              <a:gd name="T21" fmla="*/ 2147483647 h 280"/>
              <a:gd name="T22" fmla="*/ 2147483647 w 1091"/>
              <a:gd name="T23" fmla="*/ 2147483647 h 280"/>
              <a:gd name="T24" fmla="*/ 2147483647 w 1091"/>
              <a:gd name="T25" fmla="*/ 2147483647 h 28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091"/>
              <a:gd name="T40" fmla="*/ 0 h 280"/>
              <a:gd name="T41" fmla="*/ 1091 w 1091"/>
              <a:gd name="T42" fmla="*/ 280 h 28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091" h="280">
                <a:moveTo>
                  <a:pt x="11" y="222"/>
                </a:moveTo>
                <a:cubicBezTo>
                  <a:pt x="85" y="198"/>
                  <a:pt x="0" y="234"/>
                  <a:pt x="48" y="185"/>
                </a:cubicBezTo>
                <a:cubicBezTo>
                  <a:pt x="64" y="169"/>
                  <a:pt x="87" y="164"/>
                  <a:pt x="103" y="148"/>
                </a:cubicBezTo>
                <a:cubicBezTo>
                  <a:pt x="133" y="118"/>
                  <a:pt x="166" y="97"/>
                  <a:pt x="205" y="83"/>
                </a:cubicBezTo>
                <a:cubicBezTo>
                  <a:pt x="245" y="43"/>
                  <a:pt x="281" y="17"/>
                  <a:pt x="334" y="0"/>
                </a:cubicBezTo>
                <a:cubicBezTo>
                  <a:pt x="368" y="3"/>
                  <a:pt x="403" y="1"/>
                  <a:pt x="436" y="9"/>
                </a:cubicBezTo>
                <a:cubicBezTo>
                  <a:pt x="452" y="13"/>
                  <a:pt x="477" y="54"/>
                  <a:pt x="491" y="65"/>
                </a:cubicBezTo>
                <a:cubicBezTo>
                  <a:pt x="535" y="99"/>
                  <a:pt x="540" y="99"/>
                  <a:pt x="583" y="120"/>
                </a:cubicBezTo>
                <a:cubicBezTo>
                  <a:pt x="660" y="197"/>
                  <a:pt x="753" y="242"/>
                  <a:pt x="860" y="259"/>
                </a:cubicBezTo>
                <a:cubicBezTo>
                  <a:pt x="925" y="280"/>
                  <a:pt x="912" y="279"/>
                  <a:pt x="1026" y="259"/>
                </a:cubicBezTo>
                <a:cubicBezTo>
                  <a:pt x="1035" y="257"/>
                  <a:pt x="1038" y="246"/>
                  <a:pt x="1045" y="240"/>
                </a:cubicBezTo>
                <a:cubicBezTo>
                  <a:pt x="1054" y="233"/>
                  <a:pt x="1064" y="229"/>
                  <a:pt x="1073" y="222"/>
                </a:cubicBezTo>
                <a:cubicBezTo>
                  <a:pt x="1080" y="217"/>
                  <a:pt x="1091" y="203"/>
                  <a:pt x="1091" y="203"/>
                </a:cubicBezTo>
              </a:path>
            </a:pathLst>
          </a:cu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5768" name="Text Box 56"/>
          <p:cNvSpPr txBox="1">
            <a:spLocks noChangeArrowheads="1"/>
          </p:cNvSpPr>
          <p:nvPr/>
        </p:nvSpPr>
        <p:spPr bwMode="auto">
          <a:xfrm>
            <a:off x="8197850" y="5011738"/>
            <a:ext cx="946150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/>
              <a:t>1200</a:t>
            </a:r>
            <a:r>
              <a:rPr lang="en-US" altLang="zh-CN" sz="2000"/>
              <a:t>H</a:t>
            </a:r>
          </a:p>
        </p:txBody>
      </p:sp>
      <p:sp>
        <p:nvSpPr>
          <p:cNvPr id="115769" name="Text Box 57"/>
          <p:cNvSpPr txBox="1">
            <a:spLocks noChangeArrowheads="1"/>
          </p:cNvSpPr>
          <p:nvPr/>
        </p:nvSpPr>
        <p:spPr bwMode="auto">
          <a:xfrm>
            <a:off x="7224713" y="3411538"/>
            <a:ext cx="609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宋体" pitchFamily="2" charset="-122"/>
              </a:rPr>
              <a:t>┇</a:t>
            </a:r>
            <a:r>
              <a:rPr lang="en-US" altLang="zh-CN"/>
              <a:t> </a:t>
            </a:r>
          </a:p>
        </p:txBody>
      </p:sp>
      <p:sp>
        <p:nvSpPr>
          <p:cNvPr id="115772" name="Rectangle 60"/>
          <p:cNvSpPr>
            <a:spLocks noChangeArrowheads="1"/>
          </p:cNvSpPr>
          <p:nvPr/>
        </p:nvSpPr>
        <p:spPr bwMode="auto">
          <a:xfrm>
            <a:off x="6767513" y="3932238"/>
            <a:ext cx="1458912" cy="381000"/>
          </a:xfrm>
          <a:prstGeom prst="rect">
            <a:avLst/>
          </a:prstGeom>
          <a:solidFill>
            <a:srgbClr val="339966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5773" name="Text Box 61"/>
          <p:cNvSpPr txBox="1">
            <a:spLocks noChangeArrowheads="1"/>
          </p:cNvSpPr>
          <p:nvPr/>
        </p:nvSpPr>
        <p:spPr bwMode="auto">
          <a:xfrm>
            <a:off x="6996113" y="2725738"/>
            <a:ext cx="1066800" cy="396875"/>
          </a:xfrm>
          <a:prstGeom prst="rect">
            <a:avLst/>
          </a:prstGeom>
          <a:noFill/>
          <a:ln w="25400" cap="sq">
            <a:noFill/>
            <a:miter lim="800000"/>
            <a:headEnd type="none" w="sm" len="sm"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/>
              <a:t>出栈后</a:t>
            </a:r>
          </a:p>
        </p:txBody>
      </p:sp>
      <p:sp>
        <p:nvSpPr>
          <p:cNvPr id="115774" name="Text Box 62"/>
          <p:cNvSpPr txBox="1">
            <a:spLocks noChangeArrowheads="1"/>
          </p:cNvSpPr>
          <p:nvPr/>
        </p:nvSpPr>
        <p:spPr bwMode="auto">
          <a:xfrm>
            <a:off x="3671888" y="2341563"/>
            <a:ext cx="1066800" cy="396875"/>
          </a:xfrm>
          <a:prstGeom prst="rect">
            <a:avLst/>
          </a:prstGeom>
          <a:noFill/>
          <a:ln w="25400" cap="sq">
            <a:noFill/>
            <a:miter lim="800000"/>
            <a:headEnd type="none" w="sm" len="sm"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/>
              <a:t>出栈前</a:t>
            </a: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5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57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57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57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57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57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57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57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57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57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57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57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57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57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57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57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157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57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157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57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57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157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157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157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157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157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157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157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157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157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157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157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157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157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157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157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157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15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1" dur="1000"/>
                                        <p:tgtEl>
                                          <p:spTgt spid="115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4" dur="1000"/>
                                        <p:tgtEl>
                                          <p:spTgt spid="115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000"/>
                            </p:stCondLst>
                            <p:childTnLst>
                              <p:par>
                                <p:cTn id="96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8" dur="500"/>
                                        <p:tgtEl>
                                          <p:spTgt spid="115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500"/>
                            </p:stCondLst>
                            <p:childTnLst>
                              <p:par>
                                <p:cTn id="100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2" dur="500"/>
                                        <p:tgtEl>
                                          <p:spTgt spid="115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2000"/>
                            </p:stCondLst>
                            <p:childTnLst>
                              <p:par>
                                <p:cTn id="10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1157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1157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157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1157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5" dur="500"/>
                                        <p:tgtEl>
                                          <p:spTgt spid="115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1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9" dur="500"/>
                                        <p:tgtEl>
                                          <p:spTgt spid="115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3500"/>
                            </p:stCondLst>
                            <p:childTnLst>
                              <p:par>
                                <p:cTn id="121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3" dur="500"/>
                                        <p:tgtEl>
                                          <p:spTgt spid="115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4000"/>
                            </p:stCondLst>
                            <p:childTnLst>
                              <p:par>
                                <p:cTn id="125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7" dur="500"/>
                                        <p:tgtEl>
                                          <p:spTgt spid="115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1157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1157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1157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1157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1157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1157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1157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1157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1157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1157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1157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1157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1157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1157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576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5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1157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1157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1157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1157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1157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1157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500"/>
                            </p:stCondLst>
                            <p:childTnLst>
                              <p:par>
                                <p:cTn id="171" presetID="26" presetClass="emph" presetSubtype="0" repeatCount="4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2" dur="500" tmFilter="0, 0; .2, .5; .8, .5; 1, 0"/>
                                        <p:tgtEl>
                                          <p:spTgt spid="11576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3" dur="250" autoRev="1" fill="hold"/>
                                        <p:tgtEl>
                                          <p:spTgt spid="11576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576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6" grpId="0" animBg="1"/>
      <p:bldP spid="115717" grpId="0" animBg="1"/>
      <p:bldP spid="115718" grpId="0" animBg="1"/>
      <p:bldP spid="115719" grpId="0" animBg="1"/>
      <p:bldP spid="115720" grpId="0" animBg="1"/>
      <p:bldP spid="115721" grpId="0" animBg="1"/>
      <p:bldP spid="115722" grpId="0" animBg="1"/>
      <p:bldP spid="115723" grpId="0" animBg="1"/>
      <p:bldP spid="115724" grpId="0" animBg="1"/>
      <p:bldP spid="115725" grpId="0"/>
      <p:bldP spid="115726" grpId="0"/>
      <p:bldP spid="115727" grpId="0"/>
      <p:bldP spid="115728" grpId="0"/>
      <p:bldP spid="115729" grpId="0"/>
      <p:bldP spid="115730" grpId="0" animBg="1"/>
      <p:bldP spid="115731" grpId="0"/>
      <p:bldP spid="115732" grpId="0" animBg="1"/>
      <p:bldP spid="115733" grpId="0"/>
      <p:bldP spid="115734" grpId="0" animBg="1"/>
      <p:bldP spid="115735" grpId="0"/>
      <p:bldP spid="115736" grpId="0" animBg="1"/>
      <p:bldP spid="115737" grpId="0" animBg="1"/>
      <p:bldP spid="115738" grpId="0" animBg="1"/>
      <p:bldP spid="115741" grpId="0"/>
      <p:bldP spid="115742" grpId="0"/>
      <p:bldP spid="115746" grpId="0" animBg="1"/>
      <p:bldP spid="115747" grpId="0" animBg="1"/>
      <p:bldP spid="115748" grpId="0" animBg="1"/>
      <p:bldP spid="115762" grpId="0" animBg="1"/>
      <p:bldP spid="115763" grpId="0" animBg="1"/>
      <p:bldP spid="115764" grpId="0" animBg="1"/>
      <p:bldP spid="115765" grpId="0" animBg="1"/>
      <p:bldP spid="115766" grpId="0" animBg="1"/>
      <p:bldP spid="115767" grpId="0" animBg="1"/>
      <p:bldP spid="115768" grpId="0"/>
      <p:bldP spid="115768" grpId="1"/>
      <p:bldP spid="115769" grpId="0"/>
      <p:bldP spid="115772" grpId="0" animBg="1"/>
      <p:bldP spid="115773" grpId="0"/>
      <p:bldP spid="115774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EA853E-C8CF-4020-B5D2-037B310DBA6B}" type="slidenum">
              <a:rPr lang="zh-CN" altLang="en-US" smtClean="0"/>
              <a:pPr>
                <a:defRPr/>
              </a:pPr>
              <a:t>65</a:t>
            </a:fld>
            <a:endParaRPr lang="en-US" altLang="zh-CN" smtClean="0"/>
          </a:p>
        </p:txBody>
      </p:sp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堆栈操作指令说明</a:t>
            </a:r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2130425"/>
            <a:ext cx="7772400" cy="3962400"/>
          </a:xfrm>
        </p:spPr>
        <p:txBody>
          <a:bodyPr/>
          <a:lstStyle/>
          <a:p>
            <a:pPr algn="just" eaLnBrk="1" hangingPunct="1">
              <a:spcAft>
                <a:spcPct val="20000"/>
              </a:spcAft>
            </a:pPr>
            <a:r>
              <a:rPr lang="zh-CN" altLang="en-US" dirty="0" smtClean="0">
                <a:latin typeface="宋体" pitchFamily="2" charset="-122"/>
              </a:rPr>
              <a:t>指令的操作数必须是16位的；</a:t>
            </a:r>
          </a:p>
          <a:p>
            <a:pPr algn="just" eaLnBrk="1" hangingPunct="1">
              <a:spcAft>
                <a:spcPct val="20000"/>
              </a:spcAft>
            </a:pPr>
            <a:r>
              <a:rPr lang="zh-CN" altLang="en-US" dirty="0" smtClean="0">
                <a:latin typeface="宋体" pitchFamily="2" charset="-122"/>
              </a:rPr>
              <a:t>操作数可以是寄存器或存储器两单元，但不能是立即数；</a:t>
            </a:r>
          </a:p>
          <a:p>
            <a:pPr algn="just" eaLnBrk="1" hangingPunct="1">
              <a:spcAft>
                <a:spcPct val="20000"/>
              </a:spcAft>
            </a:pPr>
            <a:r>
              <a:rPr lang="zh-CN" altLang="en-US" dirty="0" smtClean="0">
                <a:latin typeface="宋体" pitchFamily="2" charset="-122"/>
              </a:rPr>
              <a:t>不能从栈顶弹出一个字给</a:t>
            </a:r>
            <a:r>
              <a:rPr lang="en-US" altLang="zh-CN" dirty="0" smtClean="0">
                <a:latin typeface="宋体" pitchFamily="2" charset="-122"/>
              </a:rPr>
              <a:t>CS；</a:t>
            </a:r>
          </a:p>
          <a:p>
            <a:pPr algn="just" eaLnBrk="1" hangingPunct="1">
              <a:spcAft>
                <a:spcPct val="20000"/>
              </a:spcAft>
            </a:pPr>
            <a:r>
              <a:rPr lang="en-US" altLang="zh-CN" dirty="0" smtClean="0">
                <a:latin typeface="宋体" pitchFamily="2" charset="-122"/>
              </a:rPr>
              <a:t>PUSH</a:t>
            </a:r>
            <a:r>
              <a:rPr lang="zh-CN" altLang="en-US" dirty="0" smtClean="0">
                <a:latin typeface="宋体" pitchFamily="2" charset="-122"/>
              </a:rPr>
              <a:t>和</a:t>
            </a:r>
            <a:r>
              <a:rPr lang="en-US" altLang="zh-CN" dirty="0" smtClean="0">
                <a:latin typeface="宋体" pitchFamily="2" charset="-122"/>
              </a:rPr>
              <a:t>POP</a:t>
            </a:r>
            <a:r>
              <a:rPr lang="zh-CN" altLang="en-US" dirty="0" smtClean="0">
                <a:latin typeface="宋体" pitchFamily="2" charset="-122"/>
              </a:rPr>
              <a:t>指令在程序中一般成对出现；</a:t>
            </a:r>
          </a:p>
          <a:p>
            <a:pPr algn="just" eaLnBrk="1" hangingPunct="1">
              <a:spcAft>
                <a:spcPct val="20000"/>
              </a:spcAft>
            </a:pPr>
            <a:r>
              <a:rPr lang="en-US" altLang="zh-CN" dirty="0" smtClean="0">
                <a:latin typeface="宋体" pitchFamily="2" charset="-122"/>
              </a:rPr>
              <a:t>PUSH</a:t>
            </a:r>
            <a:r>
              <a:rPr lang="zh-CN" altLang="en-US" dirty="0" smtClean="0">
                <a:latin typeface="宋体" pitchFamily="2" charset="-122"/>
              </a:rPr>
              <a:t>指令的操作方向是从高地址向低地址，而</a:t>
            </a:r>
            <a:r>
              <a:rPr lang="en-US" altLang="zh-CN" dirty="0" smtClean="0">
                <a:latin typeface="宋体" pitchFamily="2" charset="-122"/>
              </a:rPr>
              <a:t>POP</a:t>
            </a:r>
            <a:r>
              <a:rPr lang="zh-CN" altLang="en-US" dirty="0" smtClean="0">
                <a:latin typeface="宋体" pitchFamily="2" charset="-122"/>
              </a:rPr>
              <a:t>指令的操作正好相反。</a:t>
            </a:r>
          </a:p>
        </p:txBody>
      </p:sp>
      <p:graphicFrame>
        <p:nvGraphicFramePr>
          <p:cNvPr id="40962" name="Object 4"/>
          <p:cNvGraphicFramePr>
            <a:graphicFrameLocks noChangeAspect="1"/>
          </p:cNvGraphicFramePr>
          <p:nvPr/>
        </p:nvGraphicFramePr>
        <p:xfrm>
          <a:off x="7308850" y="404813"/>
          <a:ext cx="1366838" cy="1008062"/>
        </p:xfrm>
        <a:graphic>
          <a:graphicData uri="http://schemas.openxmlformats.org/presentationml/2006/ole">
            <p:oleObj spid="_x0000_s40962" name="剪辑" r:id="rId4" imgW="4602960" imgH="3652200" progId="">
              <p:embed/>
            </p:oleObj>
          </a:graphicData>
        </a:graphic>
      </p:graphicFrame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6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6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6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6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6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39" grpId="0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1EC28F-2647-44DA-AED8-CF62E42B116F}" type="slidenum">
              <a:rPr lang="zh-CN" altLang="en-US" smtClean="0"/>
              <a:pPr>
                <a:defRPr/>
              </a:pPr>
              <a:t>66</a:t>
            </a:fld>
            <a:endParaRPr lang="en-US" altLang="zh-CN" smtClean="0"/>
          </a:p>
        </p:txBody>
      </p:sp>
      <p:sp>
        <p:nvSpPr>
          <p:cNvPr id="4198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堆栈操作指令例</a:t>
            </a:r>
          </a:p>
        </p:txBody>
      </p:sp>
      <p:sp>
        <p:nvSpPr>
          <p:cNvPr id="12288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258888" y="1916113"/>
            <a:ext cx="6705600" cy="4535487"/>
          </a:xfrm>
        </p:spPr>
        <p:txBody>
          <a:bodyPr/>
          <a:lstStyle/>
          <a:p>
            <a:pPr eaLnBrk="1" hangingPunct="1">
              <a:lnSpc>
                <a:spcPct val="105000"/>
              </a:lnSpc>
              <a:spcBef>
                <a:spcPct val="15000"/>
              </a:spcBef>
            </a:pPr>
            <a:r>
              <a:rPr lang="en-US" altLang="zh-CN" sz="2000" smtClean="0">
                <a:solidFill>
                  <a:schemeClr val="tx1"/>
                </a:solidFill>
              </a:rPr>
              <a:t>MOV  AX</a:t>
            </a:r>
            <a:r>
              <a:rPr lang="zh-CN" altLang="en-US" sz="2000" smtClean="0">
                <a:solidFill>
                  <a:schemeClr val="tx1"/>
                </a:solidFill>
              </a:rPr>
              <a:t>，</a:t>
            </a:r>
            <a:r>
              <a:rPr lang="en-US" altLang="zh-CN" sz="2000" smtClean="0">
                <a:solidFill>
                  <a:schemeClr val="tx1"/>
                </a:solidFill>
              </a:rPr>
              <a:t>1234H</a:t>
            </a:r>
          </a:p>
          <a:p>
            <a:pPr eaLnBrk="1" hangingPunct="1">
              <a:lnSpc>
                <a:spcPct val="105000"/>
              </a:lnSpc>
              <a:spcBef>
                <a:spcPct val="15000"/>
              </a:spcBef>
            </a:pPr>
            <a:r>
              <a:rPr lang="en-US" altLang="zh-CN" sz="2000" smtClean="0">
                <a:solidFill>
                  <a:schemeClr val="tx1"/>
                </a:solidFill>
              </a:rPr>
              <a:t>MOV  SP</a:t>
            </a:r>
            <a:r>
              <a:rPr lang="zh-CN" altLang="en-US" sz="2000" smtClean="0">
                <a:solidFill>
                  <a:schemeClr val="tx1"/>
                </a:solidFill>
              </a:rPr>
              <a:t>，</a:t>
            </a:r>
            <a:r>
              <a:rPr lang="en-US" altLang="zh-CN" sz="2000" smtClean="0">
                <a:solidFill>
                  <a:schemeClr val="tx1"/>
                </a:solidFill>
              </a:rPr>
              <a:t>AX</a:t>
            </a:r>
          </a:p>
          <a:p>
            <a:pPr eaLnBrk="1" hangingPunct="1">
              <a:lnSpc>
                <a:spcPct val="105000"/>
              </a:lnSpc>
              <a:spcBef>
                <a:spcPct val="15000"/>
              </a:spcBef>
            </a:pPr>
            <a:r>
              <a:rPr lang="en-US" altLang="zh-CN" sz="2000" smtClean="0">
                <a:solidFill>
                  <a:schemeClr val="tx1"/>
                </a:solidFill>
              </a:rPr>
              <a:t>MOV  BX</a:t>
            </a:r>
            <a:r>
              <a:rPr lang="zh-CN" altLang="en-US" sz="2000" smtClean="0">
                <a:solidFill>
                  <a:schemeClr val="tx1"/>
                </a:solidFill>
              </a:rPr>
              <a:t>，</a:t>
            </a:r>
            <a:r>
              <a:rPr lang="en-US" altLang="zh-CN" sz="2000" smtClean="0">
                <a:solidFill>
                  <a:schemeClr val="tx1"/>
                </a:solidFill>
              </a:rPr>
              <a:t>5678H</a:t>
            </a:r>
          </a:p>
          <a:p>
            <a:pPr eaLnBrk="1" hangingPunct="1">
              <a:lnSpc>
                <a:spcPct val="105000"/>
              </a:lnSpc>
              <a:spcBef>
                <a:spcPct val="15000"/>
              </a:spcBef>
            </a:pPr>
            <a:r>
              <a:rPr lang="en-US" altLang="zh-CN" sz="2000" smtClean="0">
                <a:solidFill>
                  <a:schemeClr val="tx1"/>
                </a:solidFill>
              </a:rPr>
              <a:t>MOV  [BX]</a:t>
            </a:r>
            <a:r>
              <a:rPr lang="zh-CN" altLang="en-US" sz="2000" smtClean="0">
                <a:solidFill>
                  <a:schemeClr val="tx1"/>
                </a:solidFill>
              </a:rPr>
              <a:t>，</a:t>
            </a:r>
            <a:r>
              <a:rPr lang="en-US" altLang="zh-CN" sz="2000" smtClean="0">
                <a:solidFill>
                  <a:schemeClr val="tx1"/>
                </a:solidFill>
              </a:rPr>
              <a:t>AH</a:t>
            </a:r>
          </a:p>
          <a:p>
            <a:pPr eaLnBrk="1" hangingPunct="1">
              <a:lnSpc>
                <a:spcPct val="105000"/>
              </a:lnSpc>
              <a:spcBef>
                <a:spcPct val="15000"/>
              </a:spcBef>
            </a:pPr>
            <a:r>
              <a:rPr lang="en-US" altLang="zh-CN" sz="2000" smtClean="0">
                <a:solidFill>
                  <a:schemeClr val="tx1"/>
                </a:solidFill>
              </a:rPr>
              <a:t>MOV  [BX+1]</a:t>
            </a:r>
            <a:r>
              <a:rPr lang="zh-CN" altLang="en-US" sz="2000" smtClean="0">
                <a:solidFill>
                  <a:schemeClr val="tx1"/>
                </a:solidFill>
              </a:rPr>
              <a:t>，</a:t>
            </a:r>
            <a:r>
              <a:rPr lang="en-US" altLang="zh-CN" sz="2000" smtClean="0">
                <a:solidFill>
                  <a:schemeClr val="tx1"/>
                </a:solidFill>
              </a:rPr>
              <a:t>BL</a:t>
            </a:r>
          </a:p>
          <a:p>
            <a:pPr eaLnBrk="1" hangingPunct="1">
              <a:lnSpc>
                <a:spcPct val="105000"/>
              </a:lnSpc>
              <a:spcBef>
                <a:spcPct val="15000"/>
              </a:spcBef>
            </a:pPr>
            <a:r>
              <a:rPr lang="en-US" altLang="zh-CN" sz="2000" smtClean="0"/>
              <a:t>PUSH  AX</a:t>
            </a:r>
          </a:p>
          <a:p>
            <a:pPr eaLnBrk="1" hangingPunct="1">
              <a:lnSpc>
                <a:spcPct val="105000"/>
              </a:lnSpc>
              <a:spcBef>
                <a:spcPct val="15000"/>
              </a:spcBef>
            </a:pPr>
            <a:r>
              <a:rPr lang="en-US" altLang="zh-CN" sz="2000" smtClean="0"/>
              <a:t>PUSH  BX</a:t>
            </a:r>
          </a:p>
          <a:p>
            <a:pPr eaLnBrk="1" hangingPunct="1">
              <a:lnSpc>
                <a:spcPct val="105000"/>
              </a:lnSpc>
              <a:spcBef>
                <a:spcPct val="15000"/>
              </a:spcBef>
            </a:pPr>
            <a:r>
              <a:rPr lang="en-US" altLang="zh-CN" sz="2000" smtClean="0"/>
              <a:t>PUSH  WORD  PTR[BX]         </a:t>
            </a:r>
          </a:p>
          <a:p>
            <a:pPr eaLnBrk="1" hangingPunct="1">
              <a:lnSpc>
                <a:spcPct val="105000"/>
              </a:lnSpc>
              <a:spcBef>
                <a:spcPct val="15000"/>
              </a:spcBef>
            </a:pPr>
            <a:endParaRPr lang="en-US" altLang="zh-CN" sz="2000" smtClean="0"/>
          </a:p>
          <a:p>
            <a:pPr eaLnBrk="1" hangingPunct="1">
              <a:lnSpc>
                <a:spcPct val="105000"/>
              </a:lnSpc>
              <a:spcBef>
                <a:spcPct val="15000"/>
              </a:spcBef>
            </a:pPr>
            <a:r>
              <a:rPr lang="en-US" altLang="zh-CN" sz="2000" smtClean="0"/>
              <a:t>POP  WORD  PTR[BX]</a:t>
            </a:r>
          </a:p>
          <a:p>
            <a:pPr eaLnBrk="1" hangingPunct="1">
              <a:lnSpc>
                <a:spcPct val="105000"/>
              </a:lnSpc>
              <a:spcBef>
                <a:spcPct val="15000"/>
              </a:spcBef>
            </a:pPr>
            <a:r>
              <a:rPr lang="en-US" altLang="zh-CN" sz="2000" smtClean="0"/>
              <a:t>POP  AX</a:t>
            </a:r>
          </a:p>
          <a:p>
            <a:pPr eaLnBrk="1" hangingPunct="1">
              <a:lnSpc>
                <a:spcPct val="105000"/>
              </a:lnSpc>
              <a:spcBef>
                <a:spcPct val="15000"/>
              </a:spcBef>
            </a:pPr>
            <a:r>
              <a:rPr lang="en-US" altLang="zh-CN" sz="2000" smtClean="0"/>
              <a:t>POP  BX</a:t>
            </a:r>
          </a:p>
        </p:txBody>
      </p:sp>
      <p:sp>
        <p:nvSpPr>
          <p:cNvPr id="122884" name="Text Box 1028"/>
          <p:cNvSpPr txBox="1">
            <a:spLocks noChangeArrowheads="1"/>
          </p:cNvSpPr>
          <p:nvPr/>
        </p:nvSpPr>
        <p:spPr bwMode="auto">
          <a:xfrm>
            <a:off x="1908175" y="4941888"/>
            <a:ext cx="609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宋体" pitchFamily="2" charset="-122"/>
              </a:rPr>
              <a:t>┇</a:t>
            </a:r>
            <a:r>
              <a:rPr lang="en-US" altLang="zh-CN"/>
              <a:t> </a:t>
            </a:r>
          </a:p>
        </p:txBody>
      </p:sp>
      <p:sp>
        <p:nvSpPr>
          <p:cNvPr id="122885" name="AutoShape 1029"/>
          <p:cNvSpPr>
            <a:spLocks/>
          </p:cNvSpPr>
          <p:nvPr/>
        </p:nvSpPr>
        <p:spPr bwMode="auto">
          <a:xfrm>
            <a:off x="3124200" y="5824538"/>
            <a:ext cx="152400" cy="609600"/>
          </a:xfrm>
          <a:prstGeom prst="rightBrace">
            <a:avLst>
              <a:gd name="adj1" fmla="val 33333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2886" name="Line 1030"/>
          <p:cNvSpPr>
            <a:spLocks noChangeShapeType="1"/>
          </p:cNvSpPr>
          <p:nvPr/>
        </p:nvSpPr>
        <p:spPr bwMode="auto">
          <a:xfrm flipH="1" flipV="1">
            <a:off x="3378200" y="6154738"/>
            <a:ext cx="762000" cy="15240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2887" name="Text Box 1031"/>
          <p:cNvSpPr txBox="1">
            <a:spLocks noChangeArrowheads="1"/>
          </p:cNvSpPr>
          <p:nvPr/>
        </p:nvSpPr>
        <p:spPr bwMode="auto">
          <a:xfrm>
            <a:off x="4140200" y="6127750"/>
            <a:ext cx="4038600" cy="396875"/>
          </a:xfrm>
          <a:prstGeom prst="rect">
            <a:avLst/>
          </a:prstGeom>
          <a:noFill/>
          <a:ln w="25400" cap="sq">
            <a:noFill/>
            <a:miter lim="800000"/>
            <a:headEnd type="none" w="sm" len="sm"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/>
              <a:t>如此，会使</a:t>
            </a:r>
            <a:r>
              <a:rPr lang="en-US" altLang="zh-CN" sz="2000" b="1"/>
              <a:t>AX</a:t>
            </a:r>
            <a:r>
              <a:rPr lang="zh-CN" altLang="en-US" sz="2000" b="1"/>
              <a:t>和</a:t>
            </a:r>
            <a:r>
              <a:rPr lang="en-US" altLang="zh-CN" sz="2000" b="1"/>
              <a:t>BX</a:t>
            </a:r>
            <a:r>
              <a:rPr lang="zh-CN" altLang="en-US" sz="2000" b="1"/>
              <a:t>的内容互换</a:t>
            </a:r>
          </a:p>
        </p:txBody>
      </p:sp>
      <p:graphicFrame>
        <p:nvGraphicFramePr>
          <p:cNvPr id="41986" name="Object 1032"/>
          <p:cNvGraphicFramePr>
            <a:graphicFrameLocks noChangeAspect="1"/>
          </p:cNvGraphicFramePr>
          <p:nvPr/>
        </p:nvGraphicFramePr>
        <p:xfrm>
          <a:off x="7308850" y="333375"/>
          <a:ext cx="1360488" cy="1079500"/>
        </p:xfrm>
        <a:graphic>
          <a:graphicData uri="http://schemas.openxmlformats.org/presentationml/2006/ole">
            <p:oleObj spid="_x0000_s41986" name="剪辑" r:id="rId4" imgW="4602960" imgH="3652200" progId="">
              <p:embed/>
            </p:oleObj>
          </a:graphicData>
        </a:graphic>
      </p:graphicFrame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2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2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2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28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22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228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228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228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22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8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55" dur="500"/>
                                        <p:tgtEl>
                                          <p:spTgt spid="122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22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84" grpId="0"/>
      <p:bldP spid="122885" grpId="0" animBg="1"/>
      <p:bldP spid="122886" grpId="0" animBg="1"/>
      <p:bldP spid="122887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堆栈操作的用途</a:t>
            </a:r>
          </a:p>
        </p:txBody>
      </p:sp>
      <p:sp>
        <p:nvSpPr>
          <p:cNvPr id="14541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数据交换</a:t>
            </a:r>
            <a:endParaRPr lang="en-US" altLang="zh-CN" smtClean="0"/>
          </a:p>
          <a:p>
            <a:r>
              <a:rPr lang="zh-CN" altLang="en-US" smtClean="0"/>
              <a:t>保护现场</a:t>
            </a:r>
            <a:endParaRPr lang="en-US" altLang="zh-CN" smtClean="0"/>
          </a:p>
          <a:p>
            <a:r>
              <a:rPr lang="zh-CN" altLang="en-US" smtClean="0"/>
              <a:t>寄存器内容保存：循环嵌套计数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208E6E-190F-4412-A62D-C48195CC354B}" type="slidenum">
              <a:rPr lang="zh-CN" altLang="en-US" smtClean="0"/>
              <a:pPr>
                <a:defRPr/>
              </a:pPr>
              <a:t>67</a:t>
            </a:fld>
            <a:endParaRPr lang="en-US" altLang="zh-CN"/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9ED088-EF09-4C46-8788-68360932D37D}" type="slidenum">
              <a:rPr lang="zh-CN" altLang="en-US" smtClean="0"/>
              <a:pPr>
                <a:defRPr/>
              </a:pPr>
              <a:t>68</a:t>
            </a:fld>
            <a:endParaRPr lang="en-US" altLang="zh-CN" smtClean="0"/>
          </a:p>
        </p:txBody>
      </p:sp>
      <p:sp>
        <p:nvSpPr>
          <p:cNvPr id="4301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b="1" dirty="0" smtClean="0"/>
              <a:t>3. </a:t>
            </a:r>
            <a:r>
              <a:rPr lang="zh-CN" altLang="en-US" dirty="0" smtClean="0"/>
              <a:t>交换指令</a:t>
            </a:r>
            <a:r>
              <a:rPr lang="en-US" altLang="zh-CN" dirty="0" smtClean="0"/>
              <a:t>:</a:t>
            </a:r>
            <a:r>
              <a:rPr lang="zh-CN" altLang="en-US" dirty="0" smtClean="0"/>
              <a:t>交换内容</a:t>
            </a:r>
          </a:p>
        </p:txBody>
      </p:sp>
      <p:sp>
        <p:nvSpPr>
          <p:cNvPr id="12390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zh-CN" altLang="en-US" dirty="0" smtClean="0">
                <a:latin typeface="宋体" pitchFamily="2" charset="-122"/>
              </a:rPr>
              <a:t>格式：</a:t>
            </a:r>
          </a:p>
          <a:p>
            <a:pPr algn="just" eaLnBrk="1" hangingPunct="1">
              <a:lnSpc>
                <a:spcPct val="90000"/>
              </a:lnSpc>
              <a:spcBef>
                <a:spcPct val="30000"/>
              </a:spcBef>
              <a:spcAft>
                <a:spcPct val="30000"/>
              </a:spcAft>
              <a:buFont typeface="Wingdings" pitchFamily="2" charset="2"/>
              <a:buNone/>
            </a:pPr>
            <a:r>
              <a:rPr lang="en-US" altLang="zh-CN" dirty="0" smtClean="0">
                <a:latin typeface="宋体" pitchFamily="2" charset="-122"/>
              </a:rPr>
              <a:t>    XCHG  OPRD1，OPRD2</a:t>
            </a:r>
          </a:p>
          <a:p>
            <a:pPr algn="just" eaLnBrk="1" hangingPunct="1">
              <a:lnSpc>
                <a:spcPct val="90000"/>
              </a:lnSpc>
            </a:pPr>
            <a:r>
              <a:rPr lang="zh-CN" altLang="en-US" dirty="0" smtClean="0">
                <a:latin typeface="宋体" pitchFamily="2" charset="-122"/>
              </a:rPr>
              <a:t>注：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zh-CN" altLang="en-US" dirty="0" smtClean="0">
                <a:solidFill>
                  <a:srgbClr val="FF0000"/>
                </a:solidFill>
                <a:latin typeface="宋体" pitchFamily="2" charset="-122"/>
              </a:rPr>
              <a:t>两操作数必须有一个是寄存器操作数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zh-CN" altLang="en-US" dirty="0" smtClean="0">
                <a:solidFill>
                  <a:srgbClr val="FF0000"/>
                </a:solidFill>
                <a:latin typeface="宋体" pitchFamily="2" charset="-122"/>
              </a:rPr>
              <a:t>不允许使用段寄存器</a:t>
            </a:r>
            <a:endParaRPr lang="en-US" altLang="zh-CN" dirty="0" smtClean="0">
              <a:solidFill>
                <a:srgbClr val="FF0000"/>
              </a:solidFill>
              <a:latin typeface="宋体" pitchFamily="2" charset="-122"/>
            </a:endParaRPr>
          </a:p>
          <a:p>
            <a:pPr lvl="1" algn="just" eaLnBrk="1" hangingPunct="1">
              <a:lnSpc>
                <a:spcPct val="90000"/>
              </a:lnSpc>
            </a:pPr>
            <a:r>
              <a:rPr lang="zh-CN" altLang="en-US" dirty="0" smtClean="0">
                <a:solidFill>
                  <a:srgbClr val="FF0000"/>
                </a:solidFill>
                <a:latin typeface="宋体" pitchFamily="2" charset="-122"/>
              </a:rPr>
              <a:t>两个操作数字长必须相等</a:t>
            </a:r>
            <a:r>
              <a:rPr lang="zh-CN" altLang="en-US" dirty="0" smtClean="0">
                <a:solidFill>
                  <a:srgbClr val="FFFF00"/>
                </a:solidFill>
                <a:latin typeface="宋体" pitchFamily="2" charset="-122"/>
              </a:rPr>
              <a:t>。</a:t>
            </a:r>
          </a:p>
          <a:p>
            <a:pPr algn="just" eaLnBrk="1" hangingPunct="1">
              <a:lnSpc>
                <a:spcPct val="90000"/>
              </a:lnSpc>
              <a:spcBef>
                <a:spcPct val="50000"/>
              </a:spcBef>
            </a:pPr>
            <a:r>
              <a:rPr lang="zh-CN" altLang="en-US" dirty="0" smtClean="0">
                <a:latin typeface="宋体" pitchFamily="2" charset="-122"/>
              </a:rPr>
              <a:t>例：  </a:t>
            </a:r>
          </a:p>
          <a:p>
            <a:pPr lvl="1" algn="just" eaLnBrk="1" hangingPunct="1">
              <a:lnSpc>
                <a:spcPct val="90000"/>
              </a:lnSpc>
              <a:spcBef>
                <a:spcPct val="30000"/>
              </a:spcBef>
            </a:pPr>
            <a:r>
              <a:rPr lang="en-US" altLang="zh-CN" dirty="0" smtClean="0">
                <a:latin typeface="宋体" pitchFamily="2" charset="-122"/>
              </a:rPr>
              <a:t>XCHG	AX，BX</a:t>
            </a:r>
          </a:p>
          <a:p>
            <a:pPr lvl="1" algn="just" eaLnBrk="1" hangingPunct="1">
              <a:lnSpc>
                <a:spcPct val="90000"/>
              </a:lnSpc>
              <a:spcBef>
                <a:spcPct val="30000"/>
              </a:spcBef>
            </a:pPr>
            <a:r>
              <a:rPr lang="en-US" altLang="zh-CN" dirty="0" smtClean="0">
                <a:latin typeface="宋体" pitchFamily="2" charset="-122"/>
              </a:rPr>
              <a:t>XCHG	[2000]，CL</a:t>
            </a:r>
            <a:endParaRPr lang="zh-CN" altLang="en-US" dirty="0" smtClean="0"/>
          </a:p>
        </p:txBody>
      </p:sp>
      <p:graphicFrame>
        <p:nvGraphicFramePr>
          <p:cNvPr id="43010" name="Object 1028"/>
          <p:cNvGraphicFramePr>
            <a:graphicFrameLocks noChangeAspect="1"/>
          </p:cNvGraphicFramePr>
          <p:nvPr/>
        </p:nvGraphicFramePr>
        <p:xfrm>
          <a:off x="7235825" y="333375"/>
          <a:ext cx="1433513" cy="1079500"/>
        </p:xfrm>
        <a:graphic>
          <a:graphicData uri="http://schemas.openxmlformats.org/presentationml/2006/ole">
            <p:oleObj spid="_x0000_s43010" name="剪辑" r:id="rId4" imgW="4602960" imgH="3652200" progId="">
              <p:embed/>
            </p:oleObj>
          </a:graphicData>
        </a:graphic>
      </p:graphicFrame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3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3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3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23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23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23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23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239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239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07" grpId="0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F85549-9B94-4B70-9F44-AFC9FEF11D95}" type="slidenum">
              <a:rPr lang="zh-CN" altLang="en-US" smtClean="0"/>
              <a:pPr>
                <a:defRPr/>
              </a:pPr>
              <a:t>69</a:t>
            </a:fld>
            <a:endParaRPr lang="en-US" altLang="zh-CN" smtClean="0"/>
          </a:p>
        </p:txBody>
      </p:sp>
      <p:sp>
        <p:nvSpPr>
          <p:cNvPr id="440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b="1" dirty="0" smtClean="0"/>
              <a:t>4. </a:t>
            </a:r>
            <a:r>
              <a:rPr lang="zh-CN" altLang="en-US" dirty="0" smtClean="0"/>
              <a:t>查表指令</a:t>
            </a:r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388" y="1989138"/>
            <a:ext cx="8061325" cy="3829050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格式：</a:t>
            </a:r>
          </a:p>
          <a:p>
            <a:pPr eaLnBrk="1" hangingPunct="1">
              <a:spcBef>
                <a:spcPct val="30000"/>
              </a:spcBef>
              <a:spcAft>
                <a:spcPct val="40000"/>
              </a:spcAft>
              <a:buFont typeface="Wingdings" pitchFamily="2" charset="2"/>
              <a:buNone/>
            </a:pPr>
            <a:r>
              <a:rPr lang="zh-CN" altLang="en-US" dirty="0" smtClean="0"/>
              <a:t>        </a:t>
            </a:r>
            <a:r>
              <a:rPr lang="en-US" altLang="zh-CN" dirty="0" smtClean="0"/>
              <a:t>XLAT</a:t>
            </a:r>
          </a:p>
          <a:p>
            <a:pPr eaLnBrk="1" hangingPunct="1"/>
            <a:r>
              <a:rPr lang="zh-CN" altLang="en-US" dirty="0" smtClean="0"/>
              <a:t>说明：</a:t>
            </a:r>
          </a:p>
          <a:p>
            <a:pPr lvl="1" eaLnBrk="1" hangingPunct="1"/>
            <a:r>
              <a:rPr lang="zh-CN" altLang="en-US" dirty="0" smtClean="0"/>
              <a:t>用</a:t>
            </a:r>
            <a:r>
              <a:rPr lang="en-US" altLang="zh-CN" dirty="0" smtClean="0"/>
              <a:t>BX</a:t>
            </a:r>
            <a:r>
              <a:rPr lang="zh-CN" altLang="en-US" dirty="0" smtClean="0"/>
              <a:t>的内容代表表格首地址，</a:t>
            </a:r>
            <a:r>
              <a:rPr lang="en-US" altLang="zh-CN" dirty="0" smtClean="0"/>
              <a:t>AL</a:t>
            </a:r>
            <a:r>
              <a:rPr lang="zh-CN" altLang="en-US" dirty="0" smtClean="0"/>
              <a:t>内容为表内位移量，</a:t>
            </a:r>
            <a:r>
              <a:rPr lang="en-US" altLang="zh-CN" dirty="0" smtClean="0"/>
              <a:t>BX+AL</a:t>
            </a:r>
            <a:r>
              <a:rPr lang="zh-CN" altLang="en-US" dirty="0" smtClean="0"/>
              <a:t>得到要查找元素的偏移地址（</a:t>
            </a:r>
            <a:r>
              <a:rPr lang="zh-CN" altLang="en-US" dirty="0" smtClean="0">
                <a:solidFill>
                  <a:srgbClr val="FF0000"/>
                </a:solidFill>
              </a:rPr>
              <a:t>最大能有多大？ </a:t>
            </a:r>
            <a:r>
              <a:rPr lang="zh-CN" altLang="en-US" dirty="0" smtClean="0"/>
              <a:t>）</a:t>
            </a:r>
          </a:p>
          <a:p>
            <a:pPr eaLnBrk="1" hangingPunct="1">
              <a:spcBef>
                <a:spcPct val="40000"/>
              </a:spcBef>
            </a:pPr>
            <a:r>
              <a:rPr lang="zh-CN" altLang="en-US" dirty="0" smtClean="0"/>
              <a:t>操作：</a:t>
            </a:r>
          </a:p>
          <a:p>
            <a:pPr lvl="1" eaLnBrk="1" hangingPunct="1">
              <a:spcBef>
                <a:spcPct val="40000"/>
              </a:spcBef>
            </a:pPr>
            <a:r>
              <a:rPr lang="zh-CN" altLang="en-US" dirty="0" smtClean="0"/>
              <a:t>将</a:t>
            </a:r>
            <a:r>
              <a:rPr lang="en-US" altLang="zh-CN" dirty="0" smtClean="0"/>
              <a:t>BX+AL</a:t>
            </a:r>
            <a:r>
              <a:rPr lang="zh-CN" altLang="en-US" dirty="0" smtClean="0"/>
              <a:t>所指单元的内容送</a:t>
            </a:r>
            <a:r>
              <a:rPr lang="en-US" altLang="zh-CN" dirty="0" smtClean="0"/>
              <a:t>AL</a:t>
            </a:r>
            <a:endParaRPr lang="zh-CN" altLang="en-US" dirty="0" smtClean="0">
              <a:solidFill>
                <a:srgbClr val="FF0000"/>
              </a:solidFill>
            </a:endParaRPr>
          </a:p>
        </p:txBody>
      </p:sp>
      <p:graphicFrame>
        <p:nvGraphicFramePr>
          <p:cNvPr id="44034" name="Object 5"/>
          <p:cNvGraphicFramePr>
            <a:graphicFrameLocks noChangeAspect="1"/>
          </p:cNvGraphicFramePr>
          <p:nvPr/>
        </p:nvGraphicFramePr>
        <p:xfrm>
          <a:off x="7092950" y="188913"/>
          <a:ext cx="1576388" cy="1295400"/>
        </p:xfrm>
        <a:graphic>
          <a:graphicData uri="http://schemas.openxmlformats.org/presentationml/2006/ole">
            <p:oleObj spid="_x0000_s44034" name="剪辑" r:id="rId4" imgW="4602960" imgH="3652200" progId="">
              <p:embed/>
            </p:oleObj>
          </a:graphicData>
        </a:graphic>
      </p:graphicFrame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4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4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4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3" presetClass="entr" presetSubtype="1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24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24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24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31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6040F1-7C14-4437-9FC3-A1A31C841127}" type="slidenum">
              <a:rPr lang="zh-CN" altLang="en-US" smtClean="0"/>
              <a:pPr>
                <a:defRPr/>
              </a:pPr>
              <a:t>7</a:t>
            </a:fld>
            <a:endParaRPr lang="en-US" altLang="zh-CN" smtClean="0"/>
          </a:p>
        </p:txBody>
      </p:sp>
      <p:sp>
        <p:nvSpPr>
          <p:cNvPr id="1208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指令格式</a:t>
            </a:r>
          </a:p>
        </p:txBody>
      </p:sp>
      <p:sp>
        <p:nvSpPr>
          <p:cNvPr id="19354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020888" y="2459038"/>
            <a:ext cx="5638800" cy="990600"/>
          </a:xfrm>
          <a:noFill/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smtClean="0"/>
              <a:t>操作码    [操作数]，[操作数]</a:t>
            </a:r>
          </a:p>
        </p:txBody>
      </p:sp>
      <p:sp>
        <p:nvSpPr>
          <p:cNvPr id="120837" name="Text Box 5"/>
          <p:cNvSpPr txBox="1">
            <a:spLocks noChangeArrowheads="1"/>
          </p:cNvSpPr>
          <p:nvPr/>
        </p:nvSpPr>
        <p:spPr bwMode="auto">
          <a:xfrm>
            <a:off x="1447800" y="4479925"/>
            <a:ext cx="1828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en-US"/>
          </a:p>
        </p:txBody>
      </p:sp>
      <p:sp>
        <p:nvSpPr>
          <p:cNvPr id="193542" name="Text Box 6"/>
          <p:cNvSpPr txBox="1">
            <a:spLocks noChangeArrowheads="1"/>
          </p:cNvSpPr>
          <p:nvPr/>
        </p:nvSpPr>
        <p:spPr bwMode="auto">
          <a:xfrm>
            <a:off x="609600" y="4175125"/>
            <a:ext cx="2514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/>
              <a:t>执行何种操作</a:t>
            </a:r>
          </a:p>
        </p:txBody>
      </p:sp>
      <p:sp>
        <p:nvSpPr>
          <p:cNvPr id="193543" name="Line 7"/>
          <p:cNvSpPr>
            <a:spLocks noChangeShapeType="1"/>
          </p:cNvSpPr>
          <p:nvPr/>
        </p:nvSpPr>
        <p:spPr bwMode="auto">
          <a:xfrm flipH="1">
            <a:off x="1828800" y="3032125"/>
            <a:ext cx="381000" cy="1066800"/>
          </a:xfrm>
          <a:prstGeom prst="line">
            <a:avLst/>
          </a:prstGeom>
          <a:noFill/>
          <a:ln w="22225" cap="sq">
            <a:solidFill>
              <a:srgbClr val="FF6600"/>
            </a:solidFill>
            <a:round/>
            <a:headEnd type="none" w="sm" len="sm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3544" name="AutoShape 8"/>
          <p:cNvSpPr>
            <a:spLocks/>
          </p:cNvSpPr>
          <p:nvPr/>
        </p:nvSpPr>
        <p:spPr bwMode="auto">
          <a:xfrm rot="-5400000">
            <a:off x="5067300" y="3146425"/>
            <a:ext cx="304800" cy="2819400"/>
          </a:xfrm>
          <a:prstGeom prst="leftBrace">
            <a:avLst>
              <a:gd name="adj1" fmla="val 77083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3545" name="Text Box 9"/>
          <p:cNvSpPr txBox="1">
            <a:spLocks noChangeArrowheads="1"/>
          </p:cNvSpPr>
          <p:nvPr/>
        </p:nvSpPr>
        <p:spPr bwMode="auto">
          <a:xfrm>
            <a:off x="3200400" y="3641725"/>
            <a:ext cx="20574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/>
              <a:t>目标操作数</a:t>
            </a:r>
          </a:p>
        </p:txBody>
      </p:sp>
      <p:sp>
        <p:nvSpPr>
          <p:cNvPr id="193546" name="Text Box 10"/>
          <p:cNvSpPr txBox="1">
            <a:spLocks noChangeArrowheads="1"/>
          </p:cNvSpPr>
          <p:nvPr/>
        </p:nvSpPr>
        <p:spPr bwMode="auto">
          <a:xfrm>
            <a:off x="5638800" y="3641725"/>
            <a:ext cx="20574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/>
              <a:t>源操作数</a:t>
            </a:r>
          </a:p>
        </p:txBody>
      </p:sp>
      <p:sp>
        <p:nvSpPr>
          <p:cNvPr id="193547" name="Line 11"/>
          <p:cNvSpPr>
            <a:spLocks noChangeShapeType="1"/>
          </p:cNvSpPr>
          <p:nvPr/>
        </p:nvSpPr>
        <p:spPr bwMode="auto">
          <a:xfrm>
            <a:off x="4038600" y="3032125"/>
            <a:ext cx="0" cy="609600"/>
          </a:xfrm>
          <a:prstGeom prst="line">
            <a:avLst/>
          </a:prstGeom>
          <a:noFill/>
          <a:ln w="22225" cap="sq">
            <a:solidFill>
              <a:srgbClr val="FF6600"/>
            </a:solidFill>
            <a:round/>
            <a:headEnd type="none" w="sm" len="sm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3548" name="Line 12"/>
          <p:cNvSpPr>
            <a:spLocks noChangeShapeType="1"/>
          </p:cNvSpPr>
          <p:nvPr/>
        </p:nvSpPr>
        <p:spPr bwMode="auto">
          <a:xfrm>
            <a:off x="6096000" y="3032125"/>
            <a:ext cx="228600" cy="609600"/>
          </a:xfrm>
          <a:prstGeom prst="line">
            <a:avLst/>
          </a:prstGeom>
          <a:noFill/>
          <a:ln w="22225" cap="sq">
            <a:solidFill>
              <a:srgbClr val="FF6600"/>
            </a:solidFill>
            <a:round/>
            <a:headEnd type="none" w="sm" len="sm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3549" name="Text Box 13"/>
          <p:cNvSpPr txBox="1">
            <a:spLocks noChangeArrowheads="1"/>
          </p:cNvSpPr>
          <p:nvPr/>
        </p:nvSpPr>
        <p:spPr bwMode="auto">
          <a:xfrm>
            <a:off x="2771775" y="4797425"/>
            <a:ext cx="4824413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/>
              <a:t>参加操作的数据或数据存放的地址</a:t>
            </a: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35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193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93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1" dur="500"/>
                                        <p:tgtEl>
                                          <p:spTgt spid="193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93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0" dur="500"/>
                                        <p:tgtEl>
                                          <p:spTgt spid="193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93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93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93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540" grpId="0" build="p"/>
      <p:bldP spid="193542" grpId="0"/>
      <p:bldP spid="193543" grpId="0" animBg="1"/>
      <p:bldP spid="193544" grpId="0" animBg="1"/>
      <p:bldP spid="193545" grpId="0"/>
      <p:bldP spid="193546" grpId="0"/>
      <p:bldP spid="193547" grpId="0" animBg="1"/>
      <p:bldP spid="193548" grpId="0" animBg="1"/>
      <p:bldP spid="193549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446351-B7D4-4DDA-BCF6-00F7A099FEEE}" type="slidenum">
              <a:rPr lang="zh-CN" altLang="en-US" smtClean="0"/>
              <a:pPr>
                <a:defRPr/>
              </a:pPr>
              <a:t>70</a:t>
            </a:fld>
            <a:endParaRPr lang="en-US" altLang="zh-CN" smtClean="0"/>
          </a:p>
        </p:txBody>
      </p:sp>
      <p:sp>
        <p:nvSpPr>
          <p:cNvPr id="4506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查表指令例</a:t>
            </a:r>
          </a:p>
        </p:txBody>
      </p:sp>
      <p:sp>
        <p:nvSpPr>
          <p:cNvPr id="4506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4213" y="2133600"/>
            <a:ext cx="3276600" cy="3600450"/>
          </a:xfrm>
        </p:spPr>
        <p:txBody>
          <a:bodyPr/>
          <a:lstStyle/>
          <a:p>
            <a:pPr algn="just" eaLnBrk="1" hangingPunct="1">
              <a:lnSpc>
                <a:spcPct val="115000"/>
              </a:lnSpc>
              <a:spcAft>
                <a:spcPct val="15000"/>
              </a:spcAft>
              <a:buFont typeface="Wingdings" pitchFamily="2" charset="2"/>
              <a:buNone/>
            </a:pPr>
            <a:r>
              <a:rPr lang="zh-CN" altLang="en-US" smtClean="0">
                <a:latin typeface="宋体" pitchFamily="2" charset="-122"/>
              </a:rPr>
              <a:t>数据段中存放有一</a:t>
            </a:r>
          </a:p>
          <a:p>
            <a:pPr algn="just" eaLnBrk="1" hangingPunct="1">
              <a:lnSpc>
                <a:spcPct val="115000"/>
              </a:lnSpc>
              <a:spcAft>
                <a:spcPct val="15000"/>
              </a:spcAft>
              <a:buFont typeface="Wingdings" pitchFamily="2" charset="2"/>
              <a:buNone/>
            </a:pPr>
            <a:r>
              <a:rPr lang="zh-CN" altLang="en-US" smtClean="0">
                <a:latin typeface="宋体" pitchFamily="2" charset="-122"/>
              </a:rPr>
              <a:t>张</a:t>
            </a:r>
            <a:r>
              <a:rPr lang="en-US" altLang="zh-CN" smtClean="0">
                <a:latin typeface="宋体" pitchFamily="2" charset="-122"/>
              </a:rPr>
              <a:t>ASCII</a:t>
            </a:r>
            <a:r>
              <a:rPr lang="zh-CN" altLang="en-US" smtClean="0">
                <a:latin typeface="宋体" pitchFamily="2" charset="-122"/>
              </a:rPr>
              <a:t>码转换表，</a:t>
            </a:r>
          </a:p>
          <a:p>
            <a:pPr algn="just" eaLnBrk="1" hangingPunct="1">
              <a:lnSpc>
                <a:spcPct val="115000"/>
              </a:lnSpc>
              <a:spcAft>
                <a:spcPct val="15000"/>
              </a:spcAft>
              <a:buFont typeface="Wingdings" pitchFamily="2" charset="2"/>
              <a:buNone/>
            </a:pPr>
            <a:r>
              <a:rPr lang="zh-CN" altLang="en-US" smtClean="0">
                <a:latin typeface="宋体" pitchFamily="2" charset="-122"/>
              </a:rPr>
              <a:t>设首地址为2000</a:t>
            </a:r>
            <a:r>
              <a:rPr lang="en-US" altLang="zh-CN" smtClean="0">
                <a:latin typeface="宋体" pitchFamily="2" charset="-122"/>
              </a:rPr>
              <a:t>H，</a:t>
            </a:r>
          </a:p>
          <a:p>
            <a:pPr algn="just" eaLnBrk="1" hangingPunct="1">
              <a:lnSpc>
                <a:spcPct val="115000"/>
              </a:lnSpc>
              <a:spcAft>
                <a:spcPct val="15000"/>
              </a:spcAft>
              <a:buFont typeface="Wingdings" pitchFamily="2" charset="2"/>
              <a:buNone/>
            </a:pPr>
            <a:r>
              <a:rPr lang="zh-CN" altLang="en-US" smtClean="0">
                <a:latin typeface="宋体" pitchFamily="2" charset="-122"/>
              </a:rPr>
              <a:t>现欲查出表中第1</a:t>
            </a:r>
            <a:r>
              <a:rPr lang="en-US" altLang="zh-CN" smtClean="0">
                <a:latin typeface="宋体" pitchFamily="2" charset="-122"/>
              </a:rPr>
              <a:t>2</a:t>
            </a:r>
            <a:endParaRPr lang="zh-CN" altLang="en-US" smtClean="0">
              <a:latin typeface="宋体" pitchFamily="2" charset="-122"/>
            </a:endParaRPr>
          </a:p>
          <a:p>
            <a:pPr algn="just" eaLnBrk="1" hangingPunct="1">
              <a:lnSpc>
                <a:spcPct val="115000"/>
              </a:lnSpc>
              <a:spcAft>
                <a:spcPct val="15000"/>
              </a:spcAft>
              <a:buFont typeface="Wingdings" pitchFamily="2" charset="2"/>
              <a:buNone/>
            </a:pPr>
            <a:r>
              <a:rPr lang="zh-CN" altLang="en-US" smtClean="0">
                <a:latin typeface="宋体" pitchFamily="2" charset="-122"/>
              </a:rPr>
              <a:t>个代码的</a:t>
            </a:r>
            <a:r>
              <a:rPr lang="en-US" altLang="zh-CN" smtClean="0">
                <a:latin typeface="宋体" pitchFamily="2" charset="-122"/>
              </a:rPr>
              <a:t>ASCII</a:t>
            </a:r>
            <a:r>
              <a:rPr lang="zh-CN" altLang="en-US" smtClean="0">
                <a:latin typeface="宋体" pitchFamily="2" charset="-122"/>
              </a:rPr>
              <a:t>码</a:t>
            </a:r>
            <a:endParaRPr lang="en-US" altLang="zh-CN" smtClean="0">
              <a:latin typeface="宋体" pitchFamily="2" charset="-122"/>
            </a:endParaRPr>
          </a:p>
        </p:txBody>
      </p:sp>
      <p:sp>
        <p:nvSpPr>
          <p:cNvPr id="135172" name="Rectangle 1028"/>
          <p:cNvSpPr>
            <a:spLocks noChangeArrowheads="1"/>
          </p:cNvSpPr>
          <p:nvPr/>
        </p:nvSpPr>
        <p:spPr bwMode="auto">
          <a:xfrm>
            <a:off x="5791200" y="2008188"/>
            <a:ext cx="1981200" cy="1676400"/>
          </a:xfrm>
          <a:prstGeom prst="rect">
            <a:avLst/>
          </a:prstGeom>
          <a:solidFill>
            <a:srgbClr val="339966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5173" name="Line 1029"/>
          <p:cNvSpPr>
            <a:spLocks noChangeShapeType="1"/>
          </p:cNvSpPr>
          <p:nvPr/>
        </p:nvSpPr>
        <p:spPr bwMode="auto">
          <a:xfrm>
            <a:off x="5791200" y="2770188"/>
            <a:ext cx="19812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5174" name="Line 1030"/>
          <p:cNvSpPr>
            <a:spLocks noChangeShapeType="1"/>
          </p:cNvSpPr>
          <p:nvPr/>
        </p:nvSpPr>
        <p:spPr bwMode="auto">
          <a:xfrm>
            <a:off x="5791200" y="2389188"/>
            <a:ext cx="19812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5175" name="Line 1031"/>
          <p:cNvSpPr>
            <a:spLocks noChangeShapeType="1"/>
          </p:cNvSpPr>
          <p:nvPr/>
        </p:nvSpPr>
        <p:spPr bwMode="auto">
          <a:xfrm>
            <a:off x="5791200" y="3151188"/>
            <a:ext cx="19812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5176" name="Text Box 1032"/>
          <p:cNvSpPr txBox="1">
            <a:spLocks noChangeArrowheads="1"/>
          </p:cNvSpPr>
          <p:nvPr/>
        </p:nvSpPr>
        <p:spPr bwMode="auto">
          <a:xfrm>
            <a:off x="6553200" y="1957388"/>
            <a:ext cx="609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bg1"/>
                </a:solidFill>
              </a:rPr>
              <a:t>30</a:t>
            </a:r>
          </a:p>
        </p:txBody>
      </p:sp>
      <p:sp>
        <p:nvSpPr>
          <p:cNvPr id="135177" name="Text Box 1033"/>
          <p:cNvSpPr txBox="1">
            <a:spLocks noChangeArrowheads="1"/>
          </p:cNvSpPr>
          <p:nvPr/>
        </p:nvSpPr>
        <p:spPr bwMode="auto">
          <a:xfrm>
            <a:off x="6553200" y="2363788"/>
            <a:ext cx="16764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bg1"/>
                </a:solidFill>
              </a:rPr>
              <a:t>31</a:t>
            </a:r>
          </a:p>
        </p:txBody>
      </p:sp>
      <p:sp>
        <p:nvSpPr>
          <p:cNvPr id="135178" name="Text Box 1034"/>
          <p:cNvSpPr txBox="1">
            <a:spLocks noChangeArrowheads="1"/>
          </p:cNvSpPr>
          <p:nvPr/>
        </p:nvSpPr>
        <p:spPr bwMode="auto">
          <a:xfrm>
            <a:off x="6553200" y="2770188"/>
            <a:ext cx="16764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bg1"/>
                </a:solidFill>
              </a:rPr>
              <a:t>32</a:t>
            </a:r>
          </a:p>
        </p:txBody>
      </p:sp>
      <p:sp>
        <p:nvSpPr>
          <p:cNvPr id="135179" name="Text Box 1035"/>
          <p:cNvSpPr txBox="1">
            <a:spLocks noChangeArrowheads="1"/>
          </p:cNvSpPr>
          <p:nvPr/>
        </p:nvSpPr>
        <p:spPr bwMode="auto">
          <a:xfrm>
            <a:off x="6553200" y="3074988"/>
            <a:ext cx="1676400" cy="57943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chemeClr val="bg1"/>
                </a:solidFill>
              </a:rPr>
              <a:t>...</a:t>
            </a:r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135180" name="Rectangle 1036"/>
          <p:cNvSpPr>
            <a:spLocks noChangeArrowheads="1"/>
          </p:cNvSpPr>
          <p:nvPr/>
        </p:nvSpPr>
        <p:spPr bwMode="auto">
          <a:xfrm>
            <a:off x="5791200" y="3684588"/>
            <a:ext cx="1981200" cy="2667000"/>
          </a:xfrm>
          <a:prstGeom prst="rect">
            <a:avLst/>
          </a:prstGeom>
          <a:solidFill>
            <a:srgbClr val="339966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5181" name="Line 1037"/>
          <p:cNvSpPr>
            <a:spLocks noChangeShapeType="1"/>
          </p:cNvSpPr>
          <p:nvPr/>
        </p:nvSpPr>
        <p:spPr bwMode="auto">
          <a:xfrm>
            <a:off x="5791200" y="4598988"/>
            <a:ext cx="19812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5182" name="Line 1038"/>
          <p:cNvSpPr>
            <a:spLocks noChangeShapeType="1"/>
          </p:cNvSpPr>
          <p:nvPr/>
        </p:nvSpPr>
        <p:spPr bwMode="auto">
          <a:xfrm>
            <a:off x="5791200" y="4141788"/>
            <a:ext cx="19812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5183" name="Line 1039"/>
          <p:cNvSpPr>
            <a:spLocks noChangeShapeType="1"/>
          </p:cNvSpPr>
          <p:nvPr/>
        </p:nvSpPr>
        <p:spPr bwMode="auto">
          <a:xfrm>
            <a:off x="5791200" y="5056188"/>
            <a:ext cx="19812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5184" name="Text Box 1040"/>
          <p:cNvSpPr txBox="1">
            <a:spLocks noChangeArrowheads="1"/>
          </p:cNvSpPr>
          <p:nvPr/>
        </p:nvSpPr>
        <p:spPr bwMode="auto">
          <a:xfrm>
            <a:off x="6553200" y="3684588"/>
            <a:ext cx="16764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bg1"/>
                </a:solidFill>
              </a:rPr>
              <a:t>39</a:t>
            </a:r>
          </a:p>
        </p:txBody>
      </p:sp>
      <p:sp>
        <p:nvSpPr>
          <p:cNvPr id="135185" name="Text Box 1041"/>
          <p:cNvSpPr txBox="1">
            <a:spLocks noChangeArrowheads="1"/>
          </p:cNvSpPr>
          <p:nvPr/>
        </p:nvSpPr>
        <p:spPr bwMode="auto">
          <a:xfrm>
            <a:off x="6553200" y="4141788"/>
            <a:ext cx="16764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bg1"/>
                </a:solidFill>
              </a:rPr>
              <a:t>41</a:t>
            </a:r>
          </a:p>
        </p:txBody>
      </p:sp>
      <p:sp>
        <p:nvSpPr>
          <p:cNvPr id="135186" name="Text Box 1042"/>
          <p:cNvSpPr txBox="1">
            <a:spLocks noChangeArrowheads="1"/>
          </p:cNvSpPr>
          <p:nvPr/>
        </p:nvSpPr>
        <p:spPr bwMode="auto">
          <a:xfrm>
            <a:off x="6553200" y="4598988"/>
            <a:ext cx="16764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FFFF00"/>
                </a:solidFill>
              </a:rPr>
              <a:t>42</a:t>
            </a:r>
          </a:p>
        </p:txBody>
      </p:sp>
      <p:sp>
        <p:nvSpPr>
          <p:cNvPr id="135187" name="Text Box 1043"/>
          <p:cNvSpPr txBox="1">
            <a:spLocks noChangeArrowheads="1"/>
          </p:cNvSpPr>
          <p:nvPr/>
        </p:nvSpPr>
        <p:spPr bwMode="auto">
          <a:xfrm>
            <a:off x="6553200" y="4903788"/>
            <a:ext cx="1676400" cy="57943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chemeClr val="bg1"/>
                </a:solidFill>
              </a:rPr>
              <a:t>...</a:t>
            </a:r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135189" name="Line 1045"/>
          <p:cNvSpPr>
            <a:spLocks noChangeShapeType="1"/>
          </p:cNvSpPr>
          <p:nvPr/>
        </p:nvSpPr>
        <p:spPr bwMode="auto">
          <a:xfrm>
            <a:off x="5791200" y="6351588"/>
            <a:ext cx="19812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5190" name="Line 1046"/>
          <p:cNvSpPr>
            <a:spLocks noChangeShapeType="1"/>
          </p:cNvSpPr>
          <p:nvPr/>
        </p:nvSpPr>
        <p:spPr bwMode="auto">
          <a:xfrm>
            <a:off x="5791200" y="5970588"/>
            <a:ext cx="19812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5191" name="Text Box 1047"/>
          <p:cNvSpPr txBox="1">
            <a:spLocks noChangeArrowheads="1"/>
          </p:cNvSpPr>
          <p:nvPr/>
        </p:nvSpPr>
        <p:spPr bwMode="auto">
          <a:xfrm>
            <a:off x="6553200" y="5513388"/>
            <a:ext cx="16764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bg1"/>
                </a:solidFill>
              </a:rPr>
              <a:t>45</a:t>
            </a:r>
          </a:p>
        </p:txBody>
      </p:sp>
      <p:sp>
        <p:nvSpPr>
          <p:cNvPr id="135192" name="Text Box 1048"/>
          <p:cNvSpPr txBox="1">
            <a:spLocks noChangeArrowheads="1"/>
          </p:cNvSpPr>
          <p:nvPr/>
        </p:nvSpPr>
        <p:spPr bwMode="auto">
          <a:xfrm>
            <a:off x="6553200" y="5945188"/>
            <a:ext cx="16764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bg1"/>
                </a:solidFill>
              </a:rPr>
              <a:t>46</a:t>
            </a:r>
          </a:p>
        </p:txBody>
      </p:sp>
      <p:sp>
        <p:nvSpPr>
          <p:cNvPr id="135194" name="Line 1050"/>
          <p:cNvSpPr>
            <a:spLocks noChangeShapeType="1"/>
          </p:cNvSpPr>
          <p:nvPr/>
        </p:nvSpPr>
        <p:spPr bwMode="auto">
          <a:xfrm>
            <a:off x="5791200" y="5513388"/>
            <a:ext cx="0" cy="1219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5195" name="Line 1051"/>
          <p:cNvSpPr>
            <a:spLocks noChangeShapeType="1"/>
          </p:cNvSpPr>
          <p:nvPr/>
        </p:nvSpPr>
        <p:spPr bwMode="auto">
          <a:xfrm>
            <a:off x="7770813" y="5208588"/>
            <a:ext cx="0" cy="153352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5196" name="Line 1052"/>
          <p:cNvSpPr>
            <a:spLocks noChangeShapeType="1"/>
          </p:cNvSpPr>
          <p:nvPr/>
        </p:nvSpPr>
        <p:spPr bwMode="auto">
          <a:xfrm flipV="1">
            <a:off x="5791200" y="1779588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5197" name="Line 1053"/>
          <p:cNvSpPr>
            <a:spLocks noChangeShapeType="1"/>
          </p:cNvSpPr>
          <p:nvPr/>
        </p:nvSpPr>
        <p:spPr bwMode="auto">
          <a:xfrm flipV="1">
            <a:off x="7772400" y="1779588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5198" name="Text Box 1054"/>
          <p:cNvSpPr txBox="1">
            <a:spLocks noChangeArrowheads="1"/>
          </p:cNvSpPr>
          <p:nvPr/>
        </p:nvSpPr>
        <p:spPr bwMode="auto">
          <a:xfrm>
            <a:off x="4241800" y="1982788"/>
            <a:ext cx="1482725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/>
              <a:t>2000</a:t>
            </a:r>
            <a:r>
              <a:rPr lang="en-US" altLang="zh-CN" b="1"/>
              <a:t>H+0</a:t>
            </a:r>
          </a:p>
        </p:txBody>
      </p:sp>
      <p:sp>
        <p:nvSpPr>
          <p:cNvPr id="135199" name="Text Box 1055"/>
          <p:cNvSpPr txBox="1">
            <a:spLocks noChangeArrowheads="1"/>
          </p:cNvSpPr>
          <p:nvPr/>
        </p:nvSpPr>
        <p:spPr bwMode="auto">
          <a:xfrm>
            <a:off x="4165600" y="4608513"/>
            <a:ext cx="1630363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/>
              <a:t>2000</a:t>
            </a:r>
            <a:r>
              <a:rPr lang="en-US" altLang="zh-CN" b="1" dirty="0"/>
              <a:t>H+11</a:t>
            </a:r>
          </a:p>
        </p:txBody>
      </p:sp>
      <p:sp>
        <p:nvSpPr>
          <p:cNvPr id="135200" name="Text Box 1056"/>
          <p:cNvSpPr txBox="1">
            <a:spLocks noChangeArrowheads="1"/>
          </p:cNvSpPr>
          <p:nvPr/>
        </p:nvSpPr>
        <p:spPr bwMode="auto">
          <a:xfrm>
            <a:off x="7772400" y="1931988"/>
            <a:ext cx="976313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‘0’</a:t>
            </a:r>
            <a:endParaRPr lang="zh-CN" altLang="zh-CN"/>
          </a:p>
        </p:txBody>
      </p:sp>
      <p:sp>
        <p:nvSpPr>
          <p:cNvPr id="135201" name="Text Box 1057"/>
          <p:cNvSpPr txBox="1">
            <a:spLocks noChangeArrowheads="1"/>
          </p:cNvSpPr>
          <p:nvPr/>
        </p:nvSpPr>
        <p:spPr bwMode="auto">
          <a:xfrm>
            <a:off x="7772400" y="2312988"/>
            <a:ext cx="976313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‘1’</a:t>
            </a:r>
            <a:endParaRPr lang="zh-CN" altLang="zh-CN"/>
          </a:p>
        </p:txBody>
      </p:sp>
      <p:sp>
        <p:nvSpPr>
          <p:cNvPr id="135202" name="Text Box 1058"/>
          <p:cNvSpPr txBox="1">
            <a:spLocks noChangeArrowheads="1"/>
          </p:cNvSpPr>
          <p:nvPr/>
        </p:nvSpPr>
        <p:spPr bwMode="auto">
          <a:xfrm>
            <a:off x="7772400" y="2693988"/>
            <a:ext cx="1047750" cy="46196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‘2’</a:t>
            </a:r>
            <a:endParaRPr lang="zh-CN" altLang="zh-CN"/>
          </a:p>
        </p:txBody>
      </p:sp>
      <p:sp>
        <p:nvSpPr>
          <p:cNvPr id="135203" name="Text Box 1059"/>
          <p:cNvSpPr txBox="1">
            <a:spLocks noChangeArrowheads="1"/>
          </p:cNvSpPr>
          <p:nvPr/>
        </p:nvSpPr>
        <p:spPr bwMode="auto">
          <a:xfrm>
            <a:off x="7772400" y="3684588"/>
            <a:ext cx="1120775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‘9’</a:t>
            </a:r>
            <a:endParaRPr lang="zh-CN" altLang="zh-CN"/>
          </a:p>
        </p:txBody>
      </p:sp>
      <p:sp>
        <p:nvSpPr>
          <p:cNvPr id="135204" name="Text Box 1060"/>
          <p:cNvSpPr txBox="1">
            <a:spLocks noChangeArrowheads="1"/>
          </p:cNvSpPr>
          <p:nvPr/>
        </p:nvSpPr>
        <p:spPr bwMode="auto">
          <a:xfrm>
            <a:off x="7734300" y="4141788"/>
            <a:ext cx="1014413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‘</a:t>
            </a:r>
            <a:r>
              <a:rPr lang="en-US" altLang="zh-CN"/>
              <a:t>A’</a:t>
            </a:r>
          </a:p>
        </p:txBody>
      </p:sp>
      <p:sp>
        <p:nvSpPr>
          <p:cNvPr id="135205" name="Text Box 1061"/>
          <p:cNvSpPr txBox="1">
            <a:spLocks noChangeArrowheads="1"/>
          </p:cNvSpPr>
          <p:nvPr/>
        </p:nvSpPr>
        <p:spPr bwMode="auto">
          <a:xfrm>
            <a:off x="7759700" y="4598988"/>
            <a:ext cx="915988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FF0000"/>
                </a:solidFill>
              </a:rPr>
              <a:t>‘</a:t>
            </a:r>
            <a:r>
              <a:rPr lang="en-US" altLang="zh-CN">
                <a:solidFill>
                  <a:srgbClr val="FF0000"/>
                </a:solidFill>
              </a:rPr>
              <a:t>B’</a:t>
            </a:r>
          </a:p>
        </p:txBody>
      </p:sp>
      <p:sp>
        <p:nvSpPr>
          <p:cNvPr id="135206" name="Text Box 1062"/>
          <p:cNvSpPr txBox="1">
            <a:spLocks noChangeArrowheads="1"/>
          </p:cNvSpPr>
          <p:nvPr/>
        </p:nvSpPr>
        <p:spPr bwMode="auto">
          <a:xfrm>
            <a:off x="7772400" y="5513388"/>
            <a:ext cx="104775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‘</a:t>
            </a:r>
            <a:r>
              <a:rPr lang="en-US" altLang="zh-CN"/>
              <a:t>E’</a:t>
            </a:r>
          </a:p>
        </p:txBody>
      </p:sp>
      <p:sp>
        <p:nvSpPr>
          <p:cNvPr id="135207" name="Text Box 1063"/>
          <p:cNvSpPr txBox="1">
            <a:spLocks noChangeArrowheads="1"/>
          </p:cNvSpPr>
          <p:nvPr/>
        </p:nvSpPr>
        <p:spPr bwMode="auto">
          <a:xfrm>
            <a:off x="7785100" y="5919788"/>
            <a:ext cx="890588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‘</a:t>
            </a:r>
            <a:r>
              <a:rPr lang="en-US" altLang="zh-CN"/>
              <a:t>F’</a:t>
            </a:r>
          </a:p>
        </p:txBody>
      </p:sp>
      <p:sp>
        <p:nvSpPr>
          <p:cNvPr id="135208" name="Line 1064"/>
          <p:cNvSpPr>
            <a:spLocks noChangeShapeType="1"/>
          </p:cNvSpPr>
          <p:nvPr/>
        </p:nvSpPr>
        <p:spPr bwMode="auto">
          <a:xfrm>
            <a:off x="5791200" y="5589588"/>
            <a:ext cx="19812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5058" name="Object 1065"/>
          <p:cNvGraphicFramePr>
            <a:graphicFrameLocks noChangeAspect="1"/>
          </p:cNvGraphicFramePr>
          <p:nvPr/>
        </p:nvGraphicFramePr>
        <p:xfrm>
          <a:off x="7235825" y="333375"/>
          <a:ext cx="1433513" cy="1079500"/>
        </p:xfrm>
        <a:graphic>
          <a:graphicData uri="http://schemas.openxmlformats.org/presentationml/2006/ole">
            <p:oleObj spid="_x0000_s45058" name="剪辑" r:id="rId4" imgW="4602960" imgH="3652200" progId="">
              <p:embed/>
            </p:oleObj>
          </a:graphicData>
        </a:graphic>
      </p:graphicFrame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5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5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5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5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5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5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5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5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5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5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5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5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5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5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5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5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5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5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5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5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35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35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35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35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35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35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351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35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35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35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35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35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35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35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35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35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351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35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351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35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35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35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35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35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35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35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35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135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35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35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135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135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135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135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135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135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135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135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135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135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1352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135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135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135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135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135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135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135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135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135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172" grpId="0" animBg="1"/>
      <p:bldP spid="135173" grpId="0" animBg="1"/>
      <p:bldP spid="135174" grpId="0" animBg="1"/>
      <p:bldP spid="135175" grpId="0" animBg="1"/>
      <p:bldP spid="135176" grpId="0"/>
      <p:bldP spid="135177" grpId="0"/>
      <p:bldP spid="135178" grpId="0"/>
      <p:bldP spid="135179" grpId="0"/>
      <p:bldP spid="135180" grpId="0" animBg="1"/>
      <p:bldP spid="135181" grpId="0" animBg="1"/>
      <p:bldP spid="135182" grpId="0" animBg="1"/>
      <p:bldP spid="135183" grpId="0" animBg="1"/>
      <p:bldP spid="135184" grpId="0"/>
      <p:bldP spid="135185" grpId="0"/>
      <p:bldP spid="135186" grpId="0"/>
      <p:bldP spid="135187" grpId="0"/>
      <p:bldP spid="135189" grpId="0" animBg="1"/>
      <p:bldP spid="135190" grpId="0" animBg="1"/>
      <p:bldP spid="135191" grpId="0"/>
      <p:bldP spid="135192" grpId="0"/>
      <p:bldP spid="135194" grpId="0" animBg="1"/>
      <p:bldP spid="135195" grpId="0" animBg="1"/>
      <p:bldP spid="135196" grpId="0" animBg="1"/>
      <p:bldP spid="135197" grpId="0" animBg="1"/>
      <p:bldP spid="135198" grpId="0"/>
      <p:bldP spid="135199" grpId="0"/>
      <p:bldP spid="135200" grpId="0"/>
      <p:bldP spid="135201" grpId="0"/>
      <p:bldP spid="135202" grpId="0"/>
      <p:bldP spid="135203" grpId="0"/>
      <p:bldP spid="135204" grpId="0"/>
      <p:bldP spid="135205" grpId="0"/>
      <p:bldP spid="135206" grpId="0"/>
      <p:bldP spid="135207" grpId="0"/>
      <p:bldP spid="135208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1B20E3-4D46-4061-926A-F3E8EAA6F93A}" type="slidenum">
              <a:rPr lang="zh-CN" altLang="en-US" smtClean="0"/>
              <a:pPr>
                <a:defRPr/>
              </a:pPr>
              <a:t>71</a:t>
            </a:fld>
            <a:endParaRPr lang="en-US" altLang="zh-CN" smtClean="0"/>
          </a:p>
        </p:txBody>
      </p:sp>
      <p:sp>
        <p:nvSpPr>
          <p:cNvPr id="4608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查表指令例</a:t>
            </a:r>
          </a:p>
        </p:txBody>
      </p:sp>
      <p:sp>
        <p:nvSpPr>
          <p:cNvPr id="13619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042988" y="2060575"/>
            <a:ext cx="7772400" cy="4464050"/>
          </a:xfrm>
        </p:spPr>
        <p:txBody>
          <a:bodyPr/>
          <a:lstStyle/>
          <a:p>
            <a:pPr eaLnBrk="1" hangingPunct="1">
              <a:spcBef>
                <a:spcPct val="0"/>
              </a:spcBef>
              <a:buClrTx/>
              <a:buSzPct val="70000"/>
              <a:defRPr/>
            </a:pP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可用如下指令实现：</a:t>
            </a:r>
          </a:p>
          <a:p>
            <a:pPr lvl="1" eaLnBrk="1" hangingPunct="1">
              <a:spcBef>
                <a:spcPct val="0"/>
              </a:spcBef>
              <a:buClrTx/>
              <a:buSzPct val="65000"/>
              <a:defRPr/>
            </a:pP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MOV  BX，2000H      </a:t>
            </a:r>
            <a:r>
              <a:rPr lang="en-US" altLang="zh-CN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；BX←</a:t>
            </a:r>
            <a:r>
              <a:rPr lang="zh-CN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表首地址</a:t>
            </a:r>
          </a:p>
          <a:p>
            <a:pPr lvl="1" eaLnBrk="1" hangingPunct="1">
              <a:spcBef>
                <a:spcPct val="0"/>
              </a:spcBef>
              <a:buClrTx/>
              <a:buSzPct val="65000"/>
              <a:defRPr/>
            </a:pP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MOV  AL，0BH        </a:t>
            </a:r>
            <a:r>
              <a:rPr lang="en-US" altLang="zh-CN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；AL←</a:t>
            </a:r>
            <a:r>
              <a:rPr lang="zh-CN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序号</a:t>
            </a:r>
            <a:endParaRPr lang="zh-CN" altLang="en-US" sz="2000" dirty="0" smtClean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lvl="1" eaLnBrk="1" hangingPunct="1">
              <a:spcBef>
                <a:spcPct val="0"/>
              </a:spcBef>
              <a:buClrTx/>
              <a:buSzPct val="65000"/>
              <a:defRPr/>
            </a:pP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XLAT</a:t>
            </a:r>
            <a:r>
              <a:rPr lang="en-US" altLang="zh-CN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 </a:t>
            </a: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               </a:t>
            </a:r>
            <a:r>
              <a:rPr lang="en-US" altLang="zh-CN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；</a:t>
            </a:r>
            <a:r>
              <a:rPr lang="zh-CN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查表转换</a:t>
            </a:r>
            <a:endParaRPr lang="zh-CN" altLang="en-US" sz="2000" dirty="0" smtClean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eaLnBrk="1" hangingPunct="1">
              <a:spcBef>
                <a:spcPct val="30000"/>
              </a:spcBef>
              <a:buClrTx/>
              <a:buSzPct val="65000"/>
              <a:defRPr/>
            </a:pP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执行后：</a:t>
            </a: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AL = 42H</a:t>
            </a:r>
          </a:p>
          <a:p>
            <a:pPr eaLnBrk="1" hangingPunct="1">
              <a:spcBef>
                <a:spcPct val="30000"/>
              </a:spcBef>
              <a:buClrTx/>
              <a:buSzPct val="65000"/>
              <a:defRPr/>
            </a:pP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还可用其他方法实现，如：</a:t>
            </a:r>
          </a:p>
          <a:p>
            <a:pPr lvl="1" eaLnBrk="1" hangingPunct="1">
              <a:spcBef>
                <a:spcPct val="30000"/>
              </a:spcBef>
              <a:buClrTx/>
              <a:buSzPct val="65000"/>
              <a:defRPr/>
            </a:pPr>
            <a:r>
              <a:rPr lang="en-US" altLang="zh-CN" dirty="0" smtClean="0"/>
              <a:t>MOV  BX</a:t>
            </a:r>
            <a:r>
              <a:rPr lang="zh-CN" altLang="en-US" dirty="0" smtClean="0"/>
              <a:t>，</a:t>
            </a:r>
            <a:r>
              <a:rPr lang="en-US" altLang="zh-CN" dirty="0" smtClean="0"/>
              <a:t>2000H</a:t>
            </a:r>
          </a:p>
          <a:p>
            <a:pPr lvl="1" eaLnBrk="1" hangingPunct="1">
              <a:spcBef>
                <a:spcPct val="30000"/>
              </a:spcBef>
              <a:buClrTx/>
              <a:buSzPct val="65000"/>
              <a:defRPr/>
            </a:pPr>
            <a:r>
              <a:rPr lang="en-US" altLang="zh-CN" dirty="0" smtClean="0"/>
              <a:t>MOV  AL</a:t>
            </a:r>
            <a:r>
              <a:rPr lang="zh-CN" altLang="en-US" dirty="0" smtClean="0"/>
              <a:t>，</a:t>
            </a:r>
            <a:r>
              <a:rPr lang="en-US" altLang="zh-CN" dirty="0" smtClean="0"/>
              <a:t>[BX+0BH]</a:t>
            </a:r>
          </a:p>
        </p:txBody>
      </p:sp>
      <p:graphicFrame>
        <p:nvGraphicFramePr>
          <p:cNvPr id="46082" name="Object 1028"/>
          <p:cNvGraphicFramePr>
            <a:graphicFrameLocks noChangeAspect="1"/>
          </p:cNvGraphicFramePr>
          <p:nvPr/>
        </p:nvGraphicFramePr>
        <p:xfrm>
          <a:off x="7235825" y="333375"/>
          <a:ext cx="1433513" cy="1079500"/>
        </p:xfrm>
        <a:graphic>
          <a:graphicData uri="http://schemas.openxmlformats.org/presentationml/2006/ole">
            <p:oleObj spid="_x0000_s46082" name="剪辑" r:id="rId4" imgW="4602960" imgH="3652200" progId="">
              <p:embed/>
            </p:oleObj>
          </a:graphicData>
        </a:graphic>
      </p:graphicFrame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6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6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6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6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6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6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6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36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195" grpId="0" build="p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2DCE8F-9204-4B15-889E-3D12F3ACD9DC}" type="slidenum">
              <a:rPr lang="zh-CN" altLang="en-US" smtClean="0"/>
              <a:pPr>
                <a:defRPr/>
              </a:pPr>
              <a:t>72</a:t>
            </a:fld>
            <a:endParaRPr lang="en-US" altLang="zh-CN" smtClean="0"/>
          </a:p>
        </p:txBody>
      </p:sp>
      <p:sp>
        <p:nvSpPr>
          <p:cNvPr id="4710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b="1" smtClean="0"/>
              <a:t>5. </a:t>
            </a:r>
            <a:r>
              <a:rPr lang="zh-CN" altLang="en-US" smtClean="0"/>
              <a:t>字位扩展指令：</a:t>
            </a:r>
            <a:r>
              <a:rPr lang="en-US" altLang="zh-CN" smtClean="0"/>
              <a:t>110</a:t>
            </a:r>
            <a:r>
              <a:rPr lang="zh-CN" altLang="en-US" smtClean="0"/>
              <a:t>页 </a:t>
            </a:r>
          </a:p>
        </p:txBody>
      </p:sp>
      <p:sp>
        <p:nvSpPr>
          <p:cNvPr id="12595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971550" y="2276872"/>
            <a:ext cx="7421563" cy="4114800"/>
          </a:xfrm>
        </p:spPr>
        <p:txBody>
          <a:bodyPr/>
          <a:lstStyle/>
          <a:p>
            <a:pPr eaLnBrk="1" hangingPunct="1">
              <a:spcBef>
                <a:spcPct val="30000"/>
              </a:spcBef>
              <a:spcAft>
                <a:spcPct val="40000"/>
              </a:spcAft>
            </a:pPr>
            <a:r>
              <a:rPr lang="zh-CN" altLang="en-US" dirty="0" smtClean="0"/>
              <a:t>将符号数的符号位扩展到高位；</a:t>
            </a:r>
          </a:p>
          <a:p>
            <a:pPr eaLnBrk="1" hangingPunct="1">
              <a:spcBef>
                <a:spcPct val="30000"/>
              </a:spcBef>
              <a:spcAft>
                <a:spcPct val="40000"/>
              </a:spcAft>
            </a:pPr>
            <a:r>
              <a:rPr lang="zh-CN" altLang="en-US" dirty="0" smtClean="0"/>
              <a:t>指令为零操作数指令，采用隐含寻址，隐含的操作数为</a:t>
            </a:r>
            <a:r>
              <a:rPr lang="en-US" altLang="zh-CN" dirty="0" smtClean="0">
                <a:solidFill>
                  <a:srgbClr val="FF0000"/>
                </a:solidFill>
              </a:rPr>
              <a:t>AX</a:t>
            </a:r>
            <a:r>
              <a:rPr lang="zh-CN" altLang="en-US" dirty="0" smtClean="0"/>
              <a:t>及</a:t>
            </a:r>
            <a:r>
              <a:rPr lang="en-US" altLang="zh-CN" dirty="0" smtClean="0">
                <a:solidFill>
                  <a:srgbClr val="FF0000"/>
                </a:solidFill>
              </a:rPr>
              <a:t>AX，DX</a:t>
            </a:r>
          </a:p>
          <a:p>
            <a:pPr eaLnBrk="1" hangingPunct="1">
              <a:spcBef>
                <a:spcPct val="30000"/>
              </a:spcBef>
              <a:spcAft>
                <a:spcPct val="40000"/>
              </a:spcAft>
            </a:pPr>
            <a:r>
              <a:rPr lang="zh-CN" altLang="en-US" u="sng" dirty="0" smtClean="0">
                <a:solidFill>
                  <a:srgbClr val="FF0000"/>
                </a:solidFill>
              </a:rPr>
              <a:t>无符号数的扩展规则为在高位补0</a:t>
            </a:r>
          </a:p>
        </p:txBody>
      </p:sp>
      <p:graphicFrame>
        <p:nvGraphicFramePr>
          <p:cNvPr id="47106" name="Object 1028"/>
          <p:cNvGraphicFramePr>
            <a:graphicFrameLocks noChangeAspect="1"/>
          </p:cNvGraphicFramePr>
          <p:nvPr/>
        </p:nvGraphicFramePr>
        <p:xfrm>
          <a:off x="7308850" y="333375"/>
          <a:ext cx="1360488" cy="1079500"/>
        </p:xfrm>
        <a:graphic>
          <a:graphicData uri="http://schemas.openxmlformats.org/presentationml/2006/ole">
            <p:oleObj spid="_x0000_s47106" name="剪辑" r:id="rId4" imgW="4602960" imgH="3652200" progId="">
              <p:embed/>
            </p:oleObj>
          </a:graphicData>
        </a:graphic>
      </p:graphicFrame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5" grpId="0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FD81E3-B7E9-4E8D-98B1-16C3C7F66CD7}" type="slidenum">
              <a:rPr lang="zh-CN" altLang="en-US" smtClean="0"/>
              <a:pPr>
                <a:defRPr/>
              </a:pPr>
              <a:t>73</a:t>
            </a:fld>
            <a:endParaRPr lang="en-US" altLang="zh-CN" smtClean="0"/>
          </a:p>
        </p:txBody>
      </p:sp>
      <p:sp>
        <p:nvSpPr>
          <p:cNvPr id="4813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字节到字的扩展指令</a:t>
            </a:r>
          </a:p>
        </p:txBody>
      </p:sp>
      <p:sp>
        <p:nvSpPr>
          <p:cNvPr id="12697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042988" y="2087563"/>
            <a:ext cx="7421562" cy="3862387"/>
          </a:xfrm>
        </p:spPr>
        <p:txBody>
          <a:bodyPr/>
          <a:lstStyle/>
          <a:p>
            <a:r>
              <a:rPr lang="zh-CN" altLang="en-US" smtClean="0"/>
              <a:t>格式：</a:t>
            </a:r>
            <a:endParaRPr lang="en-US" altLang="zh-CN" smtClean="0"/>
          </a:p>
          <a:p>
            <a:pPr lvl="1"/>
            <a:r>
              <a:rPr lang="en-US" altLang="zh-CN" smtClean="0"/>
              <a:t>CBW</a:t>
            </a:r>
          </a:p>
          <a:p>
            <a:pPr>
              <a:spcAft>
                <a:spcPct val="0"/>
              </a:spcAft>
            </a:pPr>
            <a:r>
              <a:rPr lang="zh-CN" altLang="en-US" smtClean="0"/>
              <a:t>操作：</a:t>
            </a:r>
            <a:endParaRPr lang="en-US" altLang="zh-CN" smtClean="0"/>
          </a:p>
          <a:p>
            <a:pPr lvl="1">
              <a:spcAft>
                <a:spcPct val="40000"/>
              </a:spcAft>
            </a:pPr>
            <a:r>
              <a:rPr lang="zh-CN" altLang="en-US" smtClean="0"/>
              <a:t>将</a:t>
            </a:r>
            <a:r>
              <a:rPr lang="en-US" altLang="zh-CN" smtClean="0"/>
              <a:t>AL</a:t>
            </a:r>
            <a:r>
              <a:rPr lang="zh-CN" altLang="en-US" smtClean="0"/>
              <a:t>内容扩展到</a:t>
            </a:r>
            <a:r>
              <a:rPr lang="en-US" altLang="zh-CN" smtClean="0"/>
              <a:t>AX</a:t>
            </a:r>
          </a:p>
          <a:p>
            <a:pPr>
              <a:spcAft>
                <a:spcPct val="0"/>
              </a:spcAft>
            </a:pPr>
            <a:r>
              <a:rPr lang="zh-CN" altLang="en-US" smtClean="0"/>
              <a:t>规则：</a:t>
            </a:r>
          </a:p>
          <a:p>
            <a:pPr lvl="1"/>
            <a:r>
              <a:rPr lang="zh-CN" altLang="en-US" smtClean="0"/>
              <a:t>若最高位=1，则执行后</a:t>
            </a:r>
            <a:r>
              <a:rPr lang="en-US" altLang="zh-CN" smtClean="0"/>
              <a:t>AH=FFH</a:t>
            </a:r>
          </a:p>
          <a:p>
            <a:pPr lvl="1"/>
            <a:r>
              <a:rPr lang="zh-CN" altLang="en-US" smtClean="0"/>
              <a:t>若最高位=0，则执行后</a:t>
            </a:r>
            <a:r>
              <a:rPr lang="en-US" altLang="zh-CN" smtClean="0"/>
              <a:t>AH=00H</a:t>
            </a:r>
            <a:endParaRPr lang="zh-CN" altLang="en-US" smtClean="0"/>
          </a:p>
        </p:txBody>
      </p:sp>
      <p:graphicFrame>
        <p:nvGraphicFramePr>
          <p:cNvPr id="48130" name="Object 2"/>
          <p:cNvGraphicFramePr>
            <a:graphicFrameLocks noChangeAspect="1"/>
          </p:cNvGraphicFramePr>
          <p:nvPr/>
        </p:nvGraphicFramePr>
        <p:xfrm>
          <a:off x="7380288" y="404813"/>
          <a:ext cx="1289050" cy="1079500"/>
        </p:xfrm>
        <a:graphic>
          <a:graphicData uri="http://schemas.openxmlformats.org/presentationml/2006/ole">
            <p:oleObj spid="_x0000_s48130" name="剪辑" r:id="rId4" imgW="4602960" imgH="3652200" progId="">
              <p:embed/>
            </p:oleObj>
          </a:graphicData>
        </a:graphic>
      </p:graphicFrame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6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6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6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26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26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269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269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C7066E-7C6C-4587-952D-03203E031235}" type="slidenum">
              <a:rPr lang="zh-CN" altLang="en-US" smtClean="0"/>
              <a:pPr>
                <a:defRPr/>
              </a:pPr>
              <a:t>74</a:t>
            </a:fld>
            <a:endParaRPr lang="en-US" altLang="zh-CN" smtClean="0"/>
          </a:p>
        </p:txBody>
      </p:sp>
      <p:sp>
        <p:nvSpPr>
          <p:cNvPr id="49156" name="Rectangle 409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字到双字的扩展指令</a:t>
            </a:r>
          </a:p>
        </p:txBody>
      </p:sp>
      <p:sp>
        <p:nvSpPr>
          <p:cNvPr id="128003" name="Rectangle 4099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6989762" cy="3810000"/>
          </a:xfrm>
        </p:spPr>
        <p:txBody>
          <a:bodyPr/>
          <a:lstStyle/>
          <a:p>
            <a:r>
              <a:rPr lang="zh-CN" altLang="en-US" smtClean="0"/>
              <a:t>格式：</a:t>
            </a:r>
            <a:endParaRPr lang="en-US" altLang="zh-CN" smtClean="0"/>
          </a:p>
          <a:p>
            <a:pPr lvl="1"/>
            <a:r>
              <a:rPr lang="en-US" altLang="zh-CN" smtClean="0"/>
              <a:t>CWD</a:t>
            </a:r>
          </a:p>
          <a:p>
            <a:pPr>
              <a:spcBef>
                <a:spcPts val="1200"/>
              </a:spcBef>
              <a:spcAft>
                <a:spcPct val="0"/>
              </a:spcAft>
            </a:pPr>
            <a:r>
              <a:rPr lang="zh-CN" altLang="en-US" smtClean="0"/>
              <a:t>操作：</a:t>
            </a:r>
            <a:endParaRPr lang="en-US" altLang="zh-CN" smtClean="0"/>
          </a:p>
          <a:p>
            <a:pPr lvl="1">
              <a:spcAft>
                <a:spcPct val="40000"/>
              </a:spcAft>
            </a:pPr>
            <a:r>
              <a:rPr lang="zh-CN" altLang="en-US" smtClean="0"/>
              <a:t>将</a:t>
            </a:r>
            <a:r>
              <a:rPr lang="en-US" altLang="zh-CN" smtClean="0"/>
              <a:t>AX</a:t>
            </a:r>
            <a:r>
              <a:rPr lang="zh-CN" altLang="en-US" smtClean="0"/>
              <a:t>内容扩展到</a:t>
            </a:r>
            <a:r>
              <a:rPr lang="en-US" altLang="zh-CN" smtClean="0"/>
              <a:t>DX  AX</a:t>
            </a:r>
          </a:p>
          <a:p>
            <a:r>
              <a:rPr lang="zh-CN" altLang="en-US" smtClean="0"/>
              <a:t>规则：</a:t>
            </a:r>
          </a:p>
          <a:p>
            <a:pPr lvl="1"/>
            <a:r>
              <a:rPr lang="zh-CN" altLang="en-US" smtClean="0"/>
              <a:t>若最高位=1，则执行后</a:t>
            </a:r>
            <a:r>
              <a:rPr lang="en-US" altLang="zh-CN" smtClean="0"/>
              <a:t>DX=FFFFH</a:t>
            </a:r>
          </a:p>
          <a:p>
            <a:pPr lvl="1"/>
            <a:r>
              <a:rPr lang="zh-CN" altLang="en-US" smtClean="0"/>
              <a:t>若最高位=0，则执行后</a:t>
            </a:r>
            <a:r>
              <a:rPr lang="en-US" altLang="zh-CN" smtClean="0"/>
              <a:t>DX=0000H</a:t>
            </a:r>
            <a:endParaRPr lang="zh-CN" altLang="en-US" smtClean="0"/>
          </a:p>
        </p:txBody>
      </p:sp>
      <p:graphicFrame>
        <p:nvGraphicFramePr>
          <p:cNvPr id="49154" name="Object 2"/>
          <p:cNvGraphicFramePr>
            <a:graphicFrameLocks noChangeAspect="1"/>
          </p:cNvGraphicFramePr>
          <p:nvPr/>
        </p:nvGraphicFramePr>
        <p:xfrm>
          <a:off x="7380288" y="476250"/>
          <a:ext cx="1289050" cy="1008063"/>
        </p:xfrm>
        <a:graphic>
          <a:graphicData uri="http://schemas.openxmlformats.org/presentationml/2006/ole">
            <p:oleObj spid="_x0000_s49154" name="剪辑" r:id="rId4" imgW="4602960" imgH="3652200" progId="">
              <p:embed/>
            </p:oleObj>
          </a:graphicData>
        </a:graphic>
      </p:graphicFrame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8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28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8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28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280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80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80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03" grpId="0" build="p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F48DC-9A98-49CA-861C-5646B8DD1B6C}" type="slidenum">
              <a:rPr lang="zh-CN" altLang="en-US" smtClean="0"/>
              <a:pPr>
                <a:defRPr/>
              </a:pPr>
              <a:t>75</a:t>
            </a:fld>
            <a:endParaRPr lang="en-US" altLang="zh-CN" smtClean="0"/>
          </a:p>
        </p:txBody>
      </p:sp>
      <p:sp>
        <p:nvSpPr>
          <p:cNvPr id="5018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字位扩展指令例</a:t>
            </a:r>
            <a:endParaRPr lang="en-US" altLang="zh-CN" smtClean="0"/>
          </a:p>
        </p:txBody>
      </p:sp>
      <p:sp>
        <p:nvSpPr>
          <p:cNvPr id="12902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192213" y="1989138"/>
            <a:ext cx="6908800" cy="4392612"/>
          </a:xfrm>
        </p:spPr>
        <p:txBody>
          <a:bodyPr/>
          <a:lstStyle/>
          <a:p>
            <a:pPr>
              <a:spcAft>
                <a:spcPct val="40000"/>
              </a:spcAft>
              <a:buFont typeface="Wingdings" pitchFamily="2" charset="2"/>
              <a:buNone/>
            </a:pPr>
            <a:r>
              <a:rPr lang="zh-CN" altLang="en-US" u="sng" smtClean="0">
                <a:solidFill>
                  <a:schemeClr val="tx1"/>
                </a:solidFill>
              </a:rPr>
              <a:t>判断以下指令执行结果：</a:t>
            </a:r>
            <a:endParaRPr lang="en-US" altLang="zh-CN" u="sng" smtClean="0">
              <a:solidFill>
                <a:schemeClr val="tx1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en-US" altLang="zh-CN" sz="2400" smtClean="0"/>
              <a:t>    MOV  AL，44H</a:t>
            </a:r>
          </a:p>
          <a:p>
            <a:pPr>
              <a:buFont typeface="Wingdings" pitchFamily="2" charset="2"/>
              <a:buNone/>
            </a:pPr>
            <a:r>
              <a:rPr lang="en-US" altLang="zh-CN" sz="2400" smtClean="0"/>
              <a:t>    CBW</a:t>
            </a:r>
            <a:endParaRPr lang="zh-CN" altLang="en-US" sz="2400" smtClean="0"/>
          </a:p>
          <a:p>
            <a:endParaRPr lang="en-US" altLang="zh-CN" sz="2400" smtClean="0"/>
          </a:p>
          <a:p>
            <a:pPr>
              <a:buFont typeface="Wingdings" pitchFamily="2" charset="2"/>
              <a:buNone/>
            </a:pPr>
            <a:r>
              <a:rPr lang="en-US" altLang="zh-CN" sz="2400" smtClean="0"/>
              <a:t>    MOV  AX，0AFDEH</a:t>
            </a:r>
          </a:p>
          <a:p>
            <a:pPr>
              <a:buFont typeface="Wingdings" pitchFamily="2" charset="2"/>
              <a:buNone/>
            </a:pPr>
            <a:r>
              <a:rPr lang="en-US" altLang="zh-CN" sz="2400" smtClean="0"/>
              <a:t>    CWD</a:t>
            </a:r>
          </a:p>
          <a:p>
            <a:pPr>
              <a:buFont typeface="Wingdings" pitchFamily="2" charset="2"/>
              <a:buNone/>
            </a:pPr>
            <a:endParaRPr lang="en-US" altLang="zh-CN" sz="2400" smtClean="0"/>
          </a:p>
          <a:p>
            <a:pPr>
              <a:buFont typeface="Wingdings" pitchFamily="2" charset="2"/>
              <a:buNone/>
            </a:pPr>
            <a:r>
              <a:rPr lang="en-US" altLang="zh-CN" sz="2400" smtClean="0"/>
              <a:t>    MOV  AL，86H</a:t>
            </a:r>
          </a:p>
          <a:p>
            <a:pPr>
              <a:buFont typeface="Wingdings" pitchFamily="2" charset="2"/>
              <a:buNone/>
            </a:pPr>
            <a:r>
              <a:rPr lang="en-US" altLang="zh-CN" sz="2400" smtClean="0"/>
              <a:t>    CBW</a:t>
            </a:r>
          </a:p>
        </p:txBody>
      </p:sp>
      <p:graphicFrame>
        <p:nvGraphicFramePr>
          <p:cNvPr id="50178" name="Object 2"/>
          <p:cNvGraphicFramePr>
            <a:graphicFrameLocks noChangeAspect="1"/>
          </p:cNvGraphicFramePr>
          <p:nvPr/>
        </p:nvGraphicFramePr>
        <p:xfrm>
          <a:off x="7524750" y="476250"/>
          <a:ext cx="1144588" cy="1008063"/>
        </p:xfrm>
        <a:graphic>
          <a:graphicData uri="http://schemas.openxmlformats.org/presentationml/2006/ole">
            <p:oleObj spid="_x0000_s50178" name="剪辑" r:id="rId4" imgW="4602960" imgH="3652200" progId="">
              <p:embed/>
            </p:oleObj>
          </a:graphicData>
        </a:graphic>
      </p:graphicFrame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9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9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9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29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29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290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290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27" grpId="0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7E39D2-653E-40C5-97ED-ED1909AC144C}" type="slidenum">
              <a:rPr lang="zh-CN" altLang="en-US" smtClean="0"/>
              <a:pPr>
                <a:defRPr/>
              </a:pPr>
              <a:t>76</a:t>
            </a:fld>
            <a:endParaRPr lang="en-US" altLang="zh-CN" smtClean="0"/>
          </a:p>
        </p:txBody>
      </p:sp>
      <p:sp>
        <p:nvSpPr>
          <p:cNvPr id="5120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二、输入输出指令</a:t>
            </a:r>
          </a:p>
        </p:txBody>
      </p:sp>
      <p:sp>
        <p:nvSpPr>
          <p:cNvPr id="5120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042988" y="2133600"/>
            <a:ext cx="7415212" cy="4114800"/>
          </a:xfrm>
        </p:spPr>
        <p:txBody>
          <a:bodyPr/>
          <a:lstStyle/>
          <a:p>
            <a:pPr eaLnBrk="1" hangingPunct="1">
              <a:spcAft>
                <a:spcPct val="40000"/>
              </a:spcAft>
              <a:buFont typeface="Wingdings" pitchFamily="2" charset="2"/>
              <a:buNone/>
            </a:pPr>
            <a:r>
              <a:rPr lang="zh-CN" altLang="en-US" sz="3200" u="sng" smtClean="0">
                <a:solidFill>
                  <a:schemeClr val="tx1"/>
                </a:solidFill>
              </a:rPr>
              <a:t>掌握：</a:t>
            </a:r>
          </a:p>
          <a:p>
            <a:pPr eaLnBrk="1" hangingPunct="1">
              <a:lnSpc>
                <a:spcPct val="115000"/>
              </a:lnSpc>
            </a:pPr>
            <a:r>
              <a:rPr lang="zh-CN" altLang="en-US" smtClean="0"/>
              <a:t>指令的格式及操作</a:t>
            </a:r>
          </a:p>
          <a:p>
            <a:pPr eaLnBrk="1" hangingPunct="1">
              <a:lnSpc>
                <a:spcPct val="115000"/>
              </a:lnSpc>
            </a:pPr>
            <a:r>
              <a:rPr lang="zh-CN" altLang="en-US" smtClean="0"/>
              <a:t>指令的两种寻址方式</a:t>
            </a:r>
          </a:p>
          <a:p>
            <a:pPr eaLnBrk="1" hangingPunct="1">
              <a:lnSpc>
                <a:spcPct val="115000"/>
              </a:lnSpc>
            </a:pPr>
            <a:r>
              <a:rPr lang="zh-CN" altLang="en-US" smtClean="0"/>
              <a:t>指令对操作数的要求</a:t>
            </a:r>
          </a:p>
        </p:txBody>
      </p:sp>
      <p:graphicFrame>
        <p:nvGraphicFramePr>
          <p:cNvPr id="51202" name="Object 1028"/>
          <p:cNvGraphicFramePr>
            <a:graphicFrameLocks noChangeAspect="1"/>
          </p:cNvGraphicFramePr>
          <p:nvPr/>
        </p:nvGraphicFramePr>
        <p:xfrm>
          <a:off x="7308850" y="404813"/>
          <a:ext cx="1360488" cy="1079500"/>
        </p:xfrm>
        <a:graphic>
          <a:graphicData uri="http://schemas.openxmlformats.org/presentationml/2006/ole">
            <p:oleObj spid="_x0000_s51202" name="剪辑" r:id="rId4" imgW="4602960" imgH="3652200" progId="">
              <p:embed/>
            </p:oleObj>
          </a:graphicData>
        </a:graphic>
      </p:graphicFrame>
    </p:spTree>
  </p:cSld>
  <p:clrMapOvr>
    <a:masterClrMapping/>
  </p:clrMapOvr>
  <p:transition spd="slow">
    <p:zoom/>
  </p:transition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54B8B5-41C3-4D51-8142-E4384F878370}" type="slidenum">
              <a:rPr lang="zh-CN" altLang="en-US" smtClean="0"/>
              <a:pPr>
                <a:defRPr/>
              </a:pPr>
              <a:t>77</a:t>
            </a:fld>
            <a:endParaRPr lang="en-US" altLang="zh-CN" dirty="0" smtClean="0"/>
          </a:p>
        </p:txBody>
      </p:sp>
      <p:sp>
        <p:nvSpPr>
          <p:cNvPr id="522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输入输出指令</a:t>
            </a:r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124075"/>
            <a:ext cx="7772400" cy="2817813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专门面向</a:t>
            </a:r>
            <a:r>
              <a:rPr lang="en-US" altLang="zh-CN" dirty="0" smtClean="0"/>
              <a:t>I/O</a:t>
            </a:r>
            <a:r>
              <a:rPr lang="zh-CN" altLang="en-US" dirty="0" smtClean="0"/>
              <a:t>端口操作的指令</a:t>
            </a:r>
          </a:p>
          <a:p>
            <a:pPr eaLnBrk="1" hangingPunct="1">
              <a:spcBef>
                <a:spcPct val="65000"/>
              </a:spcBef>
            </a:pPr>
            <a:r>
              <a:rPr lang="zh-CN" altLang="en-US" dirty="0" smtClean="0"/>
              <a:t>指令格式：</a:t>
            </a:r>
          </a:p>
          <a:p>
            <a:pPr lvl="1" eaLnBrk="1" hangingPunct="1"/>
            <a:r>
              <a:rPr kumimoji="1" lang="zh-CN" altLang="en-US" dirty="0" smtClean="0"/>
              <a:t>输入指令： </a:t>
            </a:r>
            <a:r>
              <a:rPr kumimoji="1" lang="en-US" altLang="zh-CN" dirty="0" smtClean="0"/>
              <a:t>IN  </a:t>
            </a:r>
            <a:r>
              <a:rPr kumimoji="1" lang="en-US" altLang="zh-CN" dirty="0" err="1" smtClean="0"/>
              <a:t>acc，PORT</a:t>
            </a:r>
            <a:endParaRPr kumimoji="1" lang="en-US" altLang="zh-CN" dirty="0" smtClean="0"/>
          </a:p>
          <a:p>
            <a:pPr lvl="1" eaLnBrk="1" hangingPunct="1"/>
            <a:r>
              <a:rPr kumimoji="1" lang="zh-CN" altLang="en-US" dirty="0" smtClean="0"/>
              <a:t>输出指令 ：</a:t>
            </a:r>
            <a:r>
              <a:rPr kumimoji="1" lang="en-US" altLang="zh-CN" dirty="0" smtClean="0"/>
              <a:t>OUT  </a:t>
            </a:r>
            <a:r>
              <a:rPr kumimoji="1" lang="en-US" altLang="zh-CN" dirty="0" err="1" smtClean="0"/>
              <a:t>PORT，acc</a:t>
            </a:r>
            <a:endParaRPr lang="zh-CN" altLang="en-US" dirty="0" smtClean="0"/>
          </a:p>
        </p:txBody>
      </p:sp>
      <p:sp>
        <p:nvSpPr>
          <p:cNvPr id="131078" name="Line 6"/>
          <p:cNvSpPr>
            <a:spLocks noChangeShapeType="1"/>
          </p:cNvSpPr>
          <p:nvPr/>
        </p:nvSpPr>
        <p:spPr bwMode="auto">
          <a:xfrm flipH="1">
            <a:off x="4284663" y="4437063"/>
            <a:ext cx="533400" cy="83820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1079" name="Text Box 7"/>
          <p:cNvSpPr txBox="1">
            <a:spLocks noChangeArrowheads="1"/>
          </p:cNvSpPr>
          <p:nvPr/>
        </p:nvSpPr>
        <p:spPr bwMode="auto">
          <a:xfrm>
            <a:off x="2987675" y="5262563"/>
            <a:ext cx="2951163" cy="830262"/>
          </a:xfrm>
          <a:prstGeom prst="rect">
            <a:avLst/>
          </a:prstGeom>
          <a:noFill/>
          <a:ln w="25400" cap="sq">
            <a:noFill/>
            <a:miter lim="800000"/>
            <a:headEnd type="none" w="sm" len="sm"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/>
              <a:t>端口地址：可以是具体值，也可以是</a:t>
            </a:r>
            <a:r>
              <a:rPr lang="en-US" altLang="zh-CN" b="1"/>
              <a:t>DX</a:t>
            </a:r>
            <a:endParaRPr lang="zh-CN" altLang="en-US" b="1"/>
          </a:p>
        </p:txBody>
      </p:sp>
      <p:graphicFrame>
        <p:nvGraphicFramePr>
          <p:cNvPr id="52226" name="Object 8"/>
          <p:cNvGraphicFramePr>
            <a:graphicFrameLocks noChangeAspect="1"/>
          </p:cNvGraphicFramePr>
          <p:nvPr/>
        </p:nvGraphicFramePr>
        <p:xfrm>
          <a:off x="7308850" y="366713"/>
          <a:ext cx="1360488" cy="1117600"/>
        </p:xfrm>
        <a:graphic>
          <a:graphicData uri="http://schemas.openxmlformats.org/presentationml/2006/ole">
            <p:oleObj spid="_x0000_s52226" name="剪辑" r:id="rId4" imgW="4602960" imgH="3652200" progId="">
              <p:embed/>
            </p:oleObj>
          </a:graphicData>
        </a:graphic>
      </p:graphicFrame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5897563" y="4437063"/>
            <a:ext cx="1338262" cy="576262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6659563" y="5084763"/>
            <a:ext cx="2052637" cy="461962"/>
          </a:xfrm>
          <a:prstGeom prst="rect">
            <a:avLst/>
          </a:prstGeom>
          <a:noFill/>
          <a:ln w="25400" cap="sq">
            <a:noFill/>
            <a:miter lim="800000"/>
            <a:headEnd type="none" w="sm" len="sm"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/>
              <a:t>AL</a:t>
            </a:r>
            <a:r>
              <a:rPr lang="zh-CN" altLang="en-US" b="1"/>
              <a:t>或</a:t>
            </a:r>
            <a:r>
              <a:rPr lang="en-US" altLang="zh-CN" b="1"/>
              <a:t>AX</a:t>
            </a:r>
            <a:endParaRPr lang="zh-CN" altLang="en-US" b="1"/>
          </a:p>
        </p:txBody>
      </p:sp>
      <p:sp>
        <p:nvSpPr>
          <p:cNvPr id="11" name="任意多边形 10"/>
          <p:cNvSpPr>
            <a:spLocks/>
          </p:cNvSpPr>
          <p:nvPr/>
        </p:nvSpPr>
        <p:spPr bwMode="auto">
          <a:xfrm>
            <a:off x="4572000" y="2924175"/>
            <a:ext cx="1074738" cy="701675"/>
          </a:xfrm>
          <a:custGeom>
            <a:avLst/>
            <a:gdLst>
              <a:gd name="T0" fmla="*/ 352184 w 1260324"/>
              <a:gd name="T1" fmla="*/ 134356 h 868438"/>
              <a:gd name="T2" fmla="*/ 56107 w 1260324"/>
              <a:gd name="T3" fmla="*/ 0 h 868438"/>
              <a:gd name="T4" fmla="*/ 15547 w 1260324"/>
              <a:gd name="T5" fmla="*/ 134356 h 868438"/>
              <a:gd name="T6" fmla="*/ 15547 w 1260324"/>
              <a:gd name="T7" fmla="*/ 139624 h 868438"/>
              <a:gd name="T8" fmla="*/ 15547 w 1260324"/>
              <a:gd name="T9" fmla="*/ 139624 h 868438"/>
              <a:gd name="T10" fmla="*/ 15547 w 1260324"/>
              <a:gd name="T11" fmla="*/ 139624 h 86843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260324"/>
              <a:gd name="T19" fmla="*/ 0 h 868438"/>
              <a:gd name="T20" fmla="*/ 1260324 w 1260324"/>
              <a:gd name="T21" fmla="*/ 868438 h 86843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260324" h="868438">
                <a:moveTo>
                  <a:pt x="1260324" y="740229"/>
                </a:moveTo>
                <a:cubicBezTo>
                  <a:pt x="830943" y="370114"/>
                  <a:pt x="401562" y="0"/>
                  <a:pt x="200781" y="0"/>
                </a:cubicBezTo>
                <a:cubicBezTo>
                  <a:pt x="0" y="0"/>
                  <a:pt x="79828" y="612020"/>
                  <a:pt x="55638" y="740229"/>
                </a:cubicBezTo>
                <a:cubicBezTo>
                  <a:pt x="31448" y="868438"/>
                  <a:pt x="55638" y="769257"/>
                  <a:pt x="55638" y="769257"/>
                </a:cubicBezTo>
              </a:path>
            </a:pathLst>
          </a:custGeom>
          <a:noFill/>
          <a:ln w="38100" cap="sq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 flipV="1">
            <a:off x="4787900" y="4581525"/>
            <a:ext cx="1154113" cy="522288"/>
          </a:xfrm>
          <a:custGeom>
            <a:avLst/>
            <a:gdLst>
              <a:gd name="T0" fmla="*/ 623357 w 1260324"/>
              <a:gd name="T1" fmla="*/ 12684 h 868438"/>
              <a:gd name="T2" fmla="*/ 99306 w 1260324"/>
              <a:gd name="T3" fmla="*/ 0 h 868438"/>
              <a:gd name="T4" fmla="*/ 27519 w 1260324"/>
              <a:gd name="T5" fmla="*/ 12684 h 868438"/>
              <a:gd name="T6" fmla="*/ 27519 w 1260324"/>
              <a:gd name="T7" fmla="*/ 13182 h 868438"/>
              <a:gd name="T8" fmla="*/ 27519 w 1260324"/>
              <a:gd name="T9" fmla="*/ 13182 h 868438"/>
              <a:gd name="T10" fmla="*/ 27519 w 1260324"/>
              <a:gd name="T11" fmla="*/ 13182 h 86843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260324"/>
              <a:gd name="T19" fmla="*/ 0 h 868438"/>
              <a:gd name="T20" fmla="*/ 1260324 w 1260324"/>
              <a:gd name="T21" fmla="*/ 868438 h 86843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260324" h="868438">
                <a:moveTo>
                  <a:pt x="1260324" y="740229"/>
                </a:moveTo>
                <a:cubicBezTo>
                  <a:pt x="830943" y="370114"/>
                  <a:pt x="401562" y="0"/>
                  <a:pt x="200781" y="0"/>
                </a:cubicBezTo>
                <a:cubicBezTo>
                  <a:pt x="0" y="0"/>
                  <a:pt x="79828" y="612020"/>
                  <a:pt x="55638" y="740229"/>
                </a:cubicBezTo>
                <a:cubicBezTo>
                  <a:pt x="31448" y="868438"/>
                  <a:pt x="55638" y="769257"/>
                  <a:pt x="55638" y="769257"/>
                </a:cubicBezTo>
              </a:path>
            </a:pathLst>
          </a:custGeom>
          <a:noFill/>
          <a:ln w="38100" cap="sq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1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1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1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31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5" dur="500"/>
                                        <p:tgtEl>
                                          <p:spTgt spid="131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31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075" grpId="0" build="p"/>
      <p:bldP spid="131078" grpId="0" animBg="1"/>
      <p:bldP spid="131079" grpId="0"/>
      <p:bldP spid="8" grpId="0" animBg="1"/>
      <p:bldP spid="9" grpId="0"/>
      <p:bldP spid="11" grpId="0" animBg="1"/>
      <p:bldP spid="12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240F9C-85AD-45FC-8307-9AA9DF81CDAC}" type="slidenum">
              <a:rPr lang="zh-CN" altLang="en-US" smtClean="0"/>
              <a:pPr>
                <a:defRPr/>
              </a:pPr>
              <a:t>78</a:t>
            </a:fld>
            <a:endParaRPr lang="en-US" altLang="zh-CN" smtClean="0"/>
          </a:p>
        </p:txBody>
      </p:sp>
      <p:sp>
        <p:nvSpPr>
          <p:cNvPr id="532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指令寻址方式</a:t>
            </a:r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8825" y="1916113"/>
            <a:ext cx="7989888" cy="4537075"/>
          </a:xfrm>
        </p:spPr>
        <p:txBody>
          <a:bodyPr/>
          <a:lstStyle/>
          <a:p>
            <a:pPr eaLnBrk="1" hangingPunct="1">
              <a:lnSpc>
                <a:spcPct val="115000"/>
              </a:lnSpc>
            </a:pPr>
            <a:r>
              <a:rPr lang="zh-CN" altLang="en-US" dirty="0" smtClean="0"/>
              <a:t>根据端口地址码的长度，指令具有两种不同的端口地址表现形式。</a:t>
            </a:r>
          </a:p>
          <a:p>
            <a:pPr eaLnBrk="1" hangingPunct="1">
              <a:lnSpc>
                <a:spcPct val="115000"/>
              </a:lnSpc>
            </a:pPr>
            <a:r>
              <a:rPr lang="zh-CN" altLang="en-US" dirty="0" smtClean="0"/>
              <a:t>直接寻址</a:t>
            </a:r>
          </a:p>
          <a:p>
            <a:pPr lvl="1" eaLnBrk="1" hangingPunct="1">
              <a:lnSpc>
                <a:spcPct val="115000"/>
              </a:lnSpc>
              <a:spcBef>
                <a:spcPct val="10000"/>
              </a:spcBef>
            </a:pPr>
            <a:r>
              <a:rPr lang="zh-CN" altLang="en-US" dirty="0" smtClean="0"/>
              <a:t>端口地址为</a:t>
            </a:r>
            <a:r>
              <a:rPr lang="en-US" altLang="zh-CN" dirty="0" smtClean="0"/>
              <a:t>8</a:t>
            </a:r>
            <a:r>
              <a:rPr lang="zh-CN" altLang="en-US" dirty="0" smtClean="0"/>
              <a:t>位时，指令中直接给出8位端口地址；</a:t>
            </a:r>
          </a:p>
          <a:p>
            <a:pPr lvl="1" eaLnBrk="1" hangingPunct="1">
              <a:lnSpc>
                <a:spcPct val="115000"/>
              </a:lnSpc>
              <a:spcBef>
                <a:spcPct val="10000"/>
              </a:spcBef>
            </a:pPr>
            <a:r>
              <a:rPr lang="zh-CN" altLang="en-US" dirty="0" smtClean="0"/>
              <a:t>寻址256个端口。</a:t>
            </a:r>
          </a:p>
          <a:p>
            <a:pPr eaLnBrk="1" hangingPunct="1"/>
            <a:r>
              <a:rPr lang="zh-CN" altLang="en-US" dirty="0" smtClean="0"/>
              <a:t>间接寻址</a:t>
            </a:r>
          </a:p>
          <a:p>
            <a:pPr lvl="1" eaLnBrk="1" hangingPunct="1">
              <a:spcBef>
                <a:spcPct val="10000"/>
              </a:spcBef>
            </a:pPr>
            <a:r>
              <a:rPr lang="zh-CN" altLang="en-US" dirty="0" smtClean="0"/>
              <a:t>端口地址为16位时，指令中的端口地址必须由</a:t>
            </a:r>
            <a:r>
              <a:rPr lang="en-US" altLang="zh-CN" dirty="0" smtClean="0"/>
              <a:t>DX</a:t>
            </a:r>
            <a:r>
              <a:rPr lang="zh-CN" altLang="en-US" dirty="0" smtClean="0"/>
              <a:t>指定；</a:t>
            </a:r>
          </a:p>
          <a:p>
            <a:pPr lvl="1" eaLnBrk="1" hangingPunct="1">
              <a:spcBef>
                <a:spcPct val="10000"/>
              </a:spcBef>
            </a:pPr>
            <a:r>
              <a:rPr lang="zh-CN" altLang="en-US" dirty="0" smtClean="0"/>
              <a:t>可寻址64</a:t>
            </a:r>
            <a:r>
              <a:rPr lang="en-US" altLang="zh-CN" dirty="0" smtClean="0"/>
              <a:t>K</a:t>
            </a:r>
            <a:r>
              <a:rPr lang="zh-CN" altLang="en-US" dirty="0" smtClean="0"/>
              <a:t>个端口。</a:t>
            </a:r>
          </a:p>
        </p:txBody>
      </p:sp>
      <p:graphicFrame>
        <p:nvGraphicFramePr>
          <p:cNvPr id="53250" name="Object 4"/>
          <p:cNvGraphicFramePr>
            <a:graphicFrameLocks noChangeAspect="1"/>
          </p:cNvGraphicFramePr>
          <p:nvPr/>
        </p:nvGraphicFramePr>
        <p:xfrm>
          <a:off x="7092950" y="188913"/>
          <a:ext cx="1576388" cy="1295400"/>
        </p:xfrm>
        <a:graphic>
          <a:graphicData uri="http://schemas.openxmlformats.org/presentationml/2006/ole">
            <p:oleObj spid="_x0000_s53250" name="剪辑" r:id="rId4" imgW="4602960" imgH="3652200" progId="">
              <p:embed/>
            </p:oleObj>
          </a:graphicData>
        </a:graphic>
      </p:graphicFrame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2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2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2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2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2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32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2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8D6AE6-04B2-4BE6-958E-B4B371BCD139}" type="slidenum">
              <a:rPr lang="zh-CN" altLang="en-US" smtClean="0"/>
              <a:pPr>
                <a:defRPr/>
              </a:pPr>
              <a:t>79</a:t>
            </a:fld>
            <a:endParaRPr lang="en-US" altLang="zh-CN" smtClean="0"/>
          </a:p>
        </p:txBody>
      </p:sp>
      <p:sp>
        <p:nvSpPr>
          <p:cNvPr id="542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b="1" smtClean="0"/>
              <a:t>I/O</a:t>
            </a:r>
            <a:r>
              <a:rPr lang="zh-CN" altLang="en-US" smtClean="0"/>
              <a:t>指令例</a:t>
            </a:r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11288" y="2017713"/>
            <a:ext cx="6553200" cy="4364037"/>
          </a:xfrm>
        </p:spPr>
        <p:txBody>
          <a:bodyPr/>
          <a:lstStyle/>
          <a:p>
            <a:pPr eaLnBrk="1" hangingPunct="1">
              <a:spcAft>
                <a:spcPct val="20000"/>
              </a:spcAft>
            </a:pPr>
            <a:r>
              <a:rPr lang="en-US" altLang="zh-CN" dirty="0" smtClean="0"/>
              <a:t>IN  AX，80H</a:t>
            </a:r>
          </a:p>
          <a:p>
            <a:pPr eaLnBrk="1" hangingPunct="1">
              <a:lnSpc>
                <a:spcPct val="105000"/>
              </a:lnSpc>
              <a:spcBef>
                <a:spcPct val="55000"/>
              </a:spcBef>
            </a:pPr>
            <a:r>
              <a:rPr lang="en-US" altLang="zh-CN" dirty="0" smtClean="0"/>
              <a:t>MOV DX，2400H</a:t>
            </a:r>
          </a:p>
          <a:p>
            <a:pPr eaLnBrk="1" hangingPunct="1">
              <a:lnSpc>
                <a:spcPct val="105000"/>
              </a:lnSpc>
            </a:pPr>
            <a:r>
              <a:rPr lang="en-US" altLang="zh-CN" dirty="0" smtClean="0"/>
              <a:t>IN  AL，DX</a:t>
            </a:r>
          </a:p>
          <a:p>
            <a:pPr eaLnBrk="1" hangingPunct="1">
              <a:spcBef>
                <a:spcPct val="55000"/>
              </a:spcBef>
              <a:spcAft>
                <a:spcPct val="60000"/>
              </a:spcAft>
            </a:pPr>
            <a:r>
              <a:rPr lang="en-US" altLang="zh-CN" dirty="0" smtClean="0"/>
              <a:t>OUT  35H ，AX</a:t>
            </a:r>
          </a:p>
          <a:p>
            <a:pPr eaLnBrk="1" hangingPunct="1"/>
            <a:r>
              <a:rPr lang="en-US" altLang="zh-CN" i="1" dirty="0" smtClean="0">
                <a:solidFill>
                  <a:srgbClr val="A50021"/>
                </a:solidFill>
              </a:rPr>
              <a:t>OUT  AX，35H</a:t>
            </a:r>
          </a:p>
        </p:txBody>
      </p:sp>
      <p:graphicFrame>
        <p:nvGraphicFramePr>
          <p:cNvPr id="54274" name="Object 4"/>
          <p:cNvGraphicFramePr>
            <a:graphicFrameLocks noChangeAspect="1"/>
          </p:cNvGraphicFramePr>
          <p:nvPr/>
        </p:nvGraphicFramePr>
        <p:xfrm>
          <a:off x="7092950" y="188913"/>
          <a:ext cx="1576388" cy="1295400"/>
        </p:xfrm>
        <a:graphic>
          <a:graphicData uri="http://schemas.openxmlformats.org/presentationml/2006/ole">
            <p:oleObj spid="_x0000_s54274" name="剪辑" r:id="rId4" imgW="4602960" imgH="3652200" progId="">
              <p:embed/>
            </p:oleObj>
          </a:graphicData>
        </a:graphic>
      </p:graphicFrame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3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33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33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33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823CBC-D050-4EBC-AE40-F509B48541ED}" type="slidenum">
              <a:rPr lang="zh-CN" altLang="en-US" smtClean="0"/>
              <a:pPr>
                <a:defRPr/>
              </a:pPr>
              <a:t>8</a:t>
            </a:fld>
            <a:endParaRPr lang="en-US" altLang="zh-CN" smtClean="0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指令格式：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45720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zh-CN" smtClean="0"/>
              <a:t>                                                   </a:t>
            </a:r>
            <a:endParaRPr lang="zh-CN" altLang="en-US" smtClean="0"/>
          </a:p>
        </p:txBody>
      </p:sp>
      <p:sp>
        <p:nvSpPr>
          <p:cNvPr id="21508" name="AutoShape 4"/>
          <p:cNvSpPr>
            <a:spLocks/>
          </p:cNvSpPr>
          <p:nvPr/>
        </p:nvSpPr>
        <p:spPr bwMode="auto">
          <a:xfrm>
            <a:off x="755650" y="2852738"/>
            <a:ext cx="287338" cy="2079625"/>
          </a:xfrm>
          <a:prstGeom prst="leftBrace">
            <a:avLst>
              <a:gd name="adj1" fmla="val 60313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6146" name="Object 8"/>
          <p:cNvGraphicFramePr>
            <a:graphicFrameLocks noChangeAspect="1"/>
          </p:cNvGraphicFramePr>
          <p:nvPr/>
        </p:nvGraphicFramePr>
        <p:xfrm>
          <a:off x="7092950" y="501650"/>
          <a:ext cx="1441450" cy="1098550"/>
        </p:xfrm>
        <a:graphic>
          <a:graphicData uri="http://schemas.openxmlformats.org/presentationml/2006/ole">
            <p:oleObj spid="_x0000_s6146" name="剪辑" r:id="rId4" imgW="4602960" imgH="3652200" progId="">
              <p:embed/>
            </p:oleObj>
          </a:graphicData>
        </a:graphic>
      </p:graphicFrame>
      <p:sp>
        <p:nvSpPr>
          <p:cNvPr id="21513" name="Text Box 9"/>
          <p:cNvSpPr txBox="1">
            <a:spLocks noChangeArrowheads="1"/>
          </p:cNvSpPr>
          <p:nvPr/>
        </p:nvSpPr>
        <p:spPr bwMode="auto">
          <a:xfrm>
            <a:off x="1116013" y="2636838"/>
            <a:ext cx="7543800" cy="244316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零操作数指令： 操作码 </a:t>
            </a:r>
            <a:endParaRPr lang="en-US" altLang="zh-CN" sz="2800" b="1"/>
          </a:p>
          <a:p>
            <a:pPr>
              <a:spcBef>
                <a:spcPct val="50000"/>
              </a:spcBef>
            </a:pPr>
            <a:r>
              <a:rPr lang="zh-CN" altLang="en-US" sz="2800" b="1"/>
              <a:t>单操作数指令： 操作码  操作数</a:t>
            </a:r>
          </a:p>
          <a:p>
            <a:pPr>
              <a:spcBef>
                <a:spcPct val="50000"/>
              </a:spcBef>
            </a:pPr>
            <a:r>
              <a:rPr lang="zh-CN" altLang="en-US" sz="2800" b="1"/>
              <a:t>双操作数指令： 操作码  操作数，操作数</a:t>
            </a:r>
          </a:p>
          <a:p>
            <a:pPr>
              <a:spcBef>
                <a:spcPct val="50000"/>
              </a:spcBef>
            </a:pPr>
            <a:r>
              <a:rPr lang="zh-CN" altLang="en-US" sz="2800" b="1"/>
              <a:t>多操作数指令： 三操作数及以上</a:t>
            </a: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5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5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5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8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2B44A3-8D1F-481B-B2DD-A27F08178DD8}" type="slidenum">
              <a:rPr lang="zh-CN" altLang="en-US" smtClean="0"/>
              <a:pPr>
                <a:defRPr/>
              </a:pPr>
              <a:t>80</a:t>
            </a:fld>
            <a:endParaRPr lang="en-US" altLang="zh-CN" smtClean="0"/>
          </a:p>
        </p:txBody>
      </p:sp>
      <p:sp>
        <p:nvSpPr>
          <p:cNvPr id="553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/>
              <a:t>三、</a:t>
            </a:r>
            <a:r>
              <a:rPr lang="zh-CN" altLang="en-US" smtClean="0"/>
              <a:t>地址传送指令</a:t>
            </a:r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25688" y="2779713"/>
            <a:ext cx="5867400" cy="2286000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z="3200" smtClean="0"/>
              <a:t>取偏移地址指令</a:t>
            </a:r>
            <a:r>
              <a:rPr lang="en-US" altLang="zh-CN" sz="3200" smtClean="0"/>
              <a:t>LEA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z="3200" smtClean="0"/>
              <a:t>*LDS</a:t>
            </a:r>
            <a:r>
              <a:rPr lang="zh-CN" altLang="en-US" sz="3200" smtClean="0"/>
              <a:t>指令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z="3200" smtClean="0"/>
              <a:t>*LES</a:t>
            </a:r>
            <a:r>
              <a:rPr lang="zh-CN" altLang="en-US" sz="3200" smtClean="0"/>
              <a:t>指令</a:t>
            </a:r>
          </a:p>
        </p:txBody>
      </p:sp>
      <p:sp>
        <p:nvSpPr>
          <p:cNvPr id="134148" name="AutoShape 4"/>
          <p:cNvSpPr>
            <a:spLocks/>
          </p:cNvSpPr>
          <p:nvPr/>
        </p:nvSpPr>
        <p:spPr bwMode="auto">
          <a:xfrm>
            <a:off x="1979613" y="3068638"/>
            <a:ext cx="215900" cy="1536700"/>
          </a:xfrm>
          <a:prstGeom prst="leftBrace">
            <a:avLst>
              <a:gd name="adj1" fmla="val 59314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55298" name="Object 5"/>
          <p:cNvGraphicFramePr>
            <a:graphicFrameLocks noChangeAspect="1"/>
          </p:cNvGraphicFramePr>
          <p:nvPr/>
        </p:nvGraphicFramePr>
        <p:xfrm>
          <a:off x="7092950" y="188913"/>
          <a:ext cx="1576388" cy="1295400"/>
        </p:xfrm>
        <a:graphic>
          <a:graphicData uri="http://schemas.openxmlformats.org/presentationml/2006/ole">
            <p:oleObj spid="_x0000_s55298" name="剪辑" r:id="rId4" imgW="4602960" imgH="3652200" progId="">
              <p:embed/>
            </p:oleObj>
          </a:graphicData>
        </a:graphic>
      </p:graphicFrame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4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4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4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34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148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4EB44B-BAC2-486B-80B1-58934071B97E}" type="slidenum">
              <a:rPr lang="zh-CN" altLang="en-US" smtClean="0"/>
              <a:pPr>
                <a:defRPr/>
              </a:pPr>
              <a:t>81</a:t>
            </a:fld>
            <a:endParaRPr lang="en-US" altLang="zh-CN" smtClean="0"/>
          </a:p>
        </p:txBody>
      </p:sp>
      <p:sp>
        <p:nvSpPr>
          <p:cNvPr id="563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取偏移地址指令</a:t>
            </a:r>
            <a:r>
              <a:rPr lang="en-US" altLang="zh-CN" sz="4000" b="1" smtClean="0"/>
              <a:t>LEA</a:t>
            </a:r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2988" y="1901825"/>
            <a:ext cx="7637462" cy="4840288"/>
          </a:xfrm>
        </p:spPr>
        <p:txBody>
          <a:bodyPr/>
          <a:lstStyle/>
          <a:p>
            <a:pPr algn="just" eaLnBrk="1" hangingPunct="1"/>
            <a:r>
              <a:rPr lang="zh-CN" altLang="en-US" smtClean="0">
                <a:latin typeface="宋体" pitchFamily="2" charset="-122"/>
              </a:rPr>
              <a:t>操作：</a:t>
            </a:r>
          </a:p>
          <a:p>
            <a:pPr lvl="1" algn="just" eaLnBrk="1" hangingPunct="1">
              <a:spcBef>
                <a:spcPct val="5000"/>
              </a:spcBef>
            </a:pPr>
            <a:r>
              <a:rPr lang="zh-CN" altLang="en-US" smtClean="0">
                <a:latin typeface="宋体" pitchFamily="2" charset="-122"/>
              </a:rPr>
              <a:t>将变量的16位偏移地址取出送目标寄存器</a:t>
            </a:r>
          </a:p>
          <a:p>
            <a:pPr algn="just" eaLnBrk="1" hangingPunct="1">
              <a:spcBef>
                <a:spcPct val="40000"/>
              </a:spcBef>
            </a:pPr>
            <a:r>
              <a:rPr lang="zh-CN" altLang="en-US" smtClean="0"/>
              <a:t>当程序中用符号地址表示内存偏移地址时，须使用该指令。</a:t>
            </a:r>
            <a:endParaRPr lang="zh-CN" altLang="en-US" smtClean="0">
              <a:latin typeface="宋体" pitchFamily="2" charset="-122"/>
            </a:endParaRPr>
          </a:p>
          <a:p>
            <a:pPr algn="just" eaLnBrk="1" hangingPunct="1">
              <a:spcBef>
                <a:spcPct val="40000"/>
              </a:spcBef>
            </a:pPr>
            <a:r>
              <a:rPr lang="zh-CN" altLang="en-US" smtClean="0">
                <a:latin typeface="宋体" pitchFamily="2" charset="-122"/>
              </a:rPr>
              <a:t>格式：</a:t>
            </a:r>
          </a:p>
          <a:p>
            <a:pPr algn="just" eaLnBrk="1" hangingPunct="1">
              <a:spcBef>
                <a:spcPct val="5000"/>
              </a:spcBef>
              <a:spcAft>
                <a:spcPct val="20000"/>
              </a:spcAft>
              <a:buFont typeface="Wingdings" pitchFamily="2" charset="2"/>
              <a:buNone/>
            </a:pPr>
            <a:r>
              <a:rPr lang="en-US" altLang="zh-CN" smtClean="0">
                <a:latin typeface="宋体" pitchFamily="2" charset="-122"/>
              </a:rPr>
              <a:t>    </a:t>
            </a:r>
            <a:r>
              <a:rPr lang="en-US" altLang="zh-CN" sz="2400" smtClean="0">
                <a:solidFill>
                  <a:schemeClr val="tx1"/>
                </a:solidFill>
                <a:latin typeface="宋体" pitchFamily="2" charset="-122"/>
              </a:rPr>
              <a:t>LEA REG，MEM</a:t>
            </a:r>
            <a:r>
              <a:rPr lang="en-US" altLang="zh-CN" smtClean="0">
                <a:latin typeface="宋体" pitchFamily="2" charset="-122"/>
              </a:rPr>
              <a:t> </a:t>
            </a:r>
            <a:endParaRPr lang="zh-CN" altLang="en-US" smtClean="0">
              <a:latin typeface="宋体" pitchFamily="2" charset="-122"/>
            </a:endParaRPr>
          </a:p>
          <a:p>
            <a:pPr algn="just" eaLnBrk="1" hangingPunct="1">
              <a:spcBef>
                <a:spcPct val="10000"/>
              </a:spcBef>
            </a:pPr>
            <a:r>
              <a:rPr lang="zh-CN" altLang="en-US" smtClean="0">
                <a:latin typeface="宋体" pitchFamily="2" charset="-122"/>
              </a:rPr>
              <a:t>指令要求：</a:t>
            </a:r>
          </a:p>
          <a:p>
            <a:pPr lvl="1" algn="just" eaLnBrk="1" hangingPunct="1">
              <a:lnSpc>
                <a:spcPct val="115000"/>
              </a:lnSpc>
              <a:spcBef>
                <a:spcPct val="10000"/>
              </a:spcBef>
            </a:pPr>
            <a:r>
              <a:rPr lang="zh-CN" altLang="en-US" smtClean="0">
                <a:solidFill>
                  <a:srgbClr val="FF0000"/>
                </a:solidFill>
                <a:latin typeface="宋体" pitchFamily="2" charset="-122"/>
              </a:rPr>
              <a:t>源操作数</a:t>
            </a:r>
            <a:r>
              <a:rPr lang="zh-CN" altLang="en-US" smtClean="0">
                <a:latin typeface="宋体" pitchFamily="2" charset="-122"/>
              </a:rPr>
              <a:t>必须是一个</a:t>
            </a:r>
            <a:r>
              <a:rPr lang="zh-CN" altLang="en-US" smtClean="0">
                <a:solidFill>
                  <a:srgbClr val="FF0000"/>
                </a:solidFill>
                <a:latin typeface="宋体" pitchFamily="2" charset="-122"/>
              </a:rPr>
              <a:t>存储器操作数</a:t>
            </a:r>
            <a:r>
              <a:rPr lang="zh-CN" altLang="en-US" smtClean="0">
                <a:latin typeface="宋体" pitchFamily="2" charset="-122"/>
              </a:rPr>
              <a:t>，目标操作数通常是间址寄存器。</a:t>
            </a:r>
          </a:p>
        </p:txBody>
      </p:sp>
      <p:graphicFrame>
        <p:nvGraphicFramePr>
          <p:cNvPr id="56322" name="Object 4"/>
          <p:cNvGraphicFramePr>
            <a:graphicFrameLocks noChangeAspect="1"/>
          </p:cNvGraphicFramePr>
          <p:nvPr/>
        </p:nvGraphicFramePr>
        <p:xfrm>
          <a:off x="7092950" y="188913"/>
          <a:ext cx="1576388" cy="1295400"/>
        </p:xfrm>
        <a:graphic>
          <a:graphicData uri="http://schemas.openxmlformats.org/presentationml/2006/ole">
            <p:oleObj spid="_x0000_s56322" name="剪辑" r:id="rId4" imgW="4602960" imgH="3652200" progId="">
              <p:embed/>
            </p:oleObj>
          </a:graphicData>
        </a:graphic>
      </p:graphicFrame>
      <p:sp>
        <p:nvSpPr>
          <p:cNvPr id="137221" name="Line 5"/>
          <p:cNvSpPr>
            <a:spLocks noChangeShapeType="1"/>
          </p:cNvSpPr>
          <p:nvPr/>
        </p:nvSpPr>
        <p:spPr bwMode="auto">
          <a:xfrm>
            <a:off x="2195513" y="2852738"/>
            <a:ext cx="504825" cy="0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/>
            <a:tailEnd type="none" w="lg" len="lg"/>
          </a:ln>
        </p:spPr>
        <p:txBody>
          <a:bodyPr lIns="92075" tIns="46038" rIns="92075" bIns="46038"/>
          <a:lstStyle/>
          <a:p>
            <a:endParaRPr lang="zh-CN" altLang="en-US"/>
          </a:p>
        </p:txBody>
      </p:sp>
      <p:sp>
        <p:nvSpPr>
          <p:cNvPr id="137222" name="AutoShape 6"/>
          <p:cNvSpPr>
            <a:spLocks noChangeArrowheads="1"/>
          </p:cNvSpPr>
          <p:nvPr/>
        </p:nvSpPr>
        <p:spPr bwMode="auto">
          <a:xfrm>
            <a:off x="3851275" y="2997200"/>
            <a:ext cx="1441450" cy="503238"/>
          </a:xfrm>
          <a:prstGeom prst="wedgeRoundRectCallout">
            <a:avLst>
              <a:gd name="adj1" fmla="val -130287"/>
              <a:gd name="adj2" fmla="val -68926"/>
              <a:gd name="adj3" fmla="val 16667"/>
            </a:avLst>
          </a:prstGeom>
          <a:noFill/>
          <a:ln w="22225">
            <a:solidFill>
              <a:srgbClr val="339966"/>
            </a:solidFill>
            <a:miter lim="800000"/>
            <a:headEnd/>
            <a:tailEnd type="none" w="lg" len="lg"/>
          </a:ln>
        </p:spPr>
        <p:txBody>
          <a:bodyPr lIns="92075" tIns="46038" rIns="92075" bIns="46038"/>
          <a:lstStyle/>
          <a:p>
            <a:pPr algn="ctr"/>
            <a:r>
              <a:rPr lang="zh-CN" altLang="en-US" sz="2000" b="1"/>
              <a:t>符号地址</a:t>
            </a: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7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7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37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37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" dur="500"/>
                                        <p:tgtEl>
                                          <p:spTgt spid="1372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7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7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37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3" dur="500"/>
                                        <p:tgtEl>
                                          <p:spTgt spid="1372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37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37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37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37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37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37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37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37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37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37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37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37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221" grpId="0" animBg="1"/>
      <p:bldP spid="137221" grpId="1" animBg="1"/>
      <p:bldP spid="137222" grpId="0" animBg="1"/>
      <p:bldP spid="137222" grpId="1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61611C-5370-4A88-BF5B-18F0E50E5BB1}" type="slidenum">
              <a:rPr lang="zh-CN" altLang="en-US" smtClean="0"/>
              <a:pPr>
                <a:defRPr/>
              </a:pPr>
              <a:t>82</a:t>
            </a:fld>
            <a:endParaRPr lang="en-US" altLang="zh-CN" smtClean="0"/>
          </a:p>
        </p:txBody>
      </p:sp>
      <p:sp>
        <p:nvSpPr>
          <p:cNvPr id="573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b="1" smtClean="0"/>
              <a:t>LEA</a:t>
            </a:r>
            <a:r>
              <a:rPr lang="zh-CN" altLang="en-US" smtClean="0"/>
              <a:t>指令</a:t>
            </a:r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122488"/>
            <a:ext cx="3957638" cy="4402137"/>
          </a:xfrm>
        </p:spPr>
        <p:txBody>
          <a:bodyPr/>
          <a:lstStyle/>
          <a:p>
            <a:pPr eaLnBrk="1" hangingPunct="1">
              <a:spcAft>
                <a:spcPct val="30000"/>
              </a:spcAft>
            </a:pPr>
            <a:r>
              <a:rPr lang="zh-CN" altLang="en-US" smtClean="0">
                <a:solidFill>
                  <a:schemeClr val="tx1"/>
                </a:solidFill>
              </a:rPr>
              <a:t>比较下列指令：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mtClean="0"/>
              <a:t>    MOV  SI，DATA1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mtClean="0"/>
              <a:t>    LEA  SI，DATA1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mtClean="0"/>
              <a:t>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mtClean="0"/>
              <a:t>    MOV  BX，[BX]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mtClean="0"/>
              <a:t>    LEA  BX，[BX]</a:t>
            </a:r>
          </a:p>
        </p:txBody>
      </p:sp>
      <p:sp>
        <p:nvSpPr>
          <p:cNvPr id="138246" name="Rectangle 6"/>
          <p:cNvSpPr>
            <a:spLocks noChangeArrowheads="1"/>
          </p:cNvSpPr>
          <p:nvPr/>
        </p:nvSpPr>
        <p:spPr bwMode="auto">
          <a:xfrm>
            <a:off x="6707188" y="2346325"/>
            <a:ext cx="1752600" cy="3962400"/>
          </a:xfrm>
          <a:prstGeom prst="rect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8247" name="Line 7"/>
          <p:cNvSpPr>
            <a:spLocks noChangeShapeType="1"/>
          </p:cNvSpPr>
          <p:nvPr/>
        </p:nvSpPr>
        <p:spPr bwMode="auto">
          <a:xfrm flipH="1">
            <a:off x="6707188" y="2346325"/>
            <a:ext cx="1587" cy="396240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8248" name="Line 8"/>
          <p:cNvSpPr>
            <a:spLocks noChangeShapeType="1"/>
          </p:cNvSpPr>
          <p:nvPr/>
        </p:nvSpPr>
        <p:spPr bwMode="auto">
          <a:xfrm>
            <a:off x="8459788" y="2346325"/>
            <a:ext cx="0" cy="396240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8250" name="Line 10"/>
          <p:cNvSpPr>
            <a:spLocks noChangeShapeType="1"/>
          </p:cNvSpPr>
          <p:nvPr/>
        </p:nvSpPr>
        <p:spPr bwMode="auto">
          <a:xfrm>
            <a:off x="6707188" y="3260725"/>
            <a:ext cx="17526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8251" name="Line 11"/>
          <p:cNvSpPr>
            <a:spLocks noChangeShapeType="1"/>
          </p:cNvSpPr>
          <p:nvPr/>
        </p:nvSpPr>
        <p:spPr bwMode="auto">
          <a:xfrm>
            <a:off x="6707188" y="3641725"/>
            <a:ext cx="17526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8252" name="Line 12"/>
          <p:cNvSpPr>
            <a:spLocks noChangeShapeType="1"/>
          </p:cNvSpPr>
          <p:nvPr/>
        </p:nvSpPr>
        <p:spPr bwMode="auto">
          <a:xfrm>
            <a:off x="6707188" y="4022725"/>
            <a:ext cx="17526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8253" name="Line 13"/>
          <p:cNvSpPr>
            <a:spLocks noChangeShapeType="1"/>
          </p:cNvSpPr>
          <p:nvPr/>
        </p:nvSpPr>
        <p:spPr bwMode="auto">
          <a:xfrm>
            <a:off x="6707188" y="2346325"/>
            <a:ext cx="17526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8254" name="Line 14"/>
          <p:cNvSpPr>
            <a:spLocks noChangeShapeType="1"/>
          </p:cNvSpPr>
          <p:nvPr/>
        </p:nvSpPr>
        <p:spPr bwMode="auto">
          <a:xfrm>
            <a:off x="6707188" y="5318125"/>
            <a:ext cx="17526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8255" name="Line 15"/>
          <p:cNvSpPr>
            <a:spLocks noChangeShapeType="1"/>
          </p:cNvSpPr>
          <p:nvPr/>
        </p:nvSpPr>
        <p:spPr bwMode="auto">
          <a:xfrm>
            <a:off x="6707188" y="4937125"/>
            <a:ext cx="17526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8256" name="Line 16"/>
          <p:cNvSpPr>
            <a:spLocks noChangeShapeType="1"/>
          </p:cNvSpPr>
          <p:nvPr/>
        </p:nvSpPr>
        <p:spPr bwMode="auto">
          <a:xfrm>
            <a:off x="6707188" y="6308725"/>
            <a:ext cx="17526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8257" name="Line 17"/>
          <p:cNvSpPr>
            <a:spLocks noChangeShapeType="1"/>
          </p:cNvSpPr>
          <p:nvPr/>
        </p:nvSpPr>
        <p:spPr bwMode="auto">
          <a:xfrm>
            <a:off x="6707188" y="5699125"/>
            <a:ext cx="17526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8258" name="Text Box 18"/>
          <p:cNvSpPr txBox="1">
            <a:spLocks noChangeArrowheads="1"/>
          </p:cNvSpPr>
          <p:nvPr/>
        </p:nvSpPr>
        <p:spPr bwMode="auto">
          <a:xfrm>
            <a:off x="7316788" y="4251325"/>
            <a:ext cx="609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bg1"/>
                </a:solidFill>
                <a:latin typeface="宋体" pitchFamily="2" charset="-122"/>
              </a:rPr>
              <a:t>┇</a:t>
            </a:r>
            <a:r>
              <a:rPr lang="en-US" altLang="zh-CN" b="1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38260" name="Text Box 20"/>
          <p:cNvSpPr txBox="1">
            <a:spLocks noChangeArrowheads="1"/>
          </p:cNvSpPr>
          <p:nvPr/>
        </p:nvSpPr>
        <p:spPr bwMode="auto">
          <a:xfrm>
            <a:off x="7316788" y="2574925"/>
            <a:ext cx="609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bg1"/>
                </a:solidFill>
                <a:latin typeface="宋体" pitchFamily="2" charset="-122"/>
              </a:rPr>
              <a:t>┇</a:t>
            </a:r>
            <a:r>
              <a:rPr lang="en-US" altLang="zh-CN" b="1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38261" name="Text Box 21"/>
          <p:cNvSpPr txBox="1">
            <a:spLocks noChangeArrowheads="1"/>
          </p:cNvSpPr>
          <p:nvPr/>
        </p:nvSpPr>
        <p:spPr bwMode="auto">
          <a:xfrm>
            <a:off x="7316788" y="5775325"/>
            <a:ext cx="609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bg1"/>
                </a:solidFill>
                <a:latin typeface="宋体" pitchFamily="2" charset="-122"/>
              </a:rPr>
              <a:t>┇</a:t>
            </a:r>
            <a:r>
              <a:rPr lang="en-US" altLang="zh-CN" b="1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38262" name="Text Box 22"/>
          <p:cNvSpPr txBox="1">
            <a:spLocks noChangeArrowheads="1"/>
          </p:cNvSpPr>
          <p:nvPr/>
        </p:nvSpPr>
        <p:spPr bwMode="auto">
          <a:xfrm>
            <a:off x="5683250" y="3248025"/>
            <a:ext cx="1049338" cy="396875"/>
          </a:xfrm>
          <a:prstGeom prst="rect">
            <a:avLst/>
          </a:prstGeom>
          <a:noFill/>
          <a:ln w="25400" cap="sq">
            <a:noFill/>
            <a:miter lim="800000"/>
            <a:headEnd type="none" w="sm" len="sm"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/>
              <a:t>DATA1</a:t>
            </a:r>
          </a:p>
        </p:txBody>
      </p:sp>
      <p:sp>
        <p:nvSpPr>
          <p:cNvPr id="138264" name="AutoShape 24"/>
          <p:cNvSpPr>
            <a:spLocks noChangeArrowheads="1"/>
          </p:cNvSpPr>
          <p:nvPr/>
        </p:nvSpPr>
        <p:spPr bwMode="auto">
          <a:xfrm>
            <a:off x="4427538" y="1844675"/>
            <a:ext cx="1219200" cy="990600"/>
          </a:xfrm>
          <a:prstGeom prst="cloudCallout">
            <a:avLst>
              <a:gd name="adj1" fmla="val -75130"/>
              <a:gd name="adj2" fmla="val 57532"/>
            </a:avLst>
          </a:prstGeom>
          <a:solidFill>
            <a:srgbClr val="FF6600"/>
          </a:solidFill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</p:spPr>
        <p:txBody>
          <a:bodyPr/>
          <a:lstStyle/>
          <a:p>
            <a:pPr algn="ctr"/>
            <a:r>
              <a:rPr lang="zh-CN" altLang="en-US" sz="2000" b="1"/>
              <a:t>符号地址</a:t>
            </a:r>
          </a:p>
        </p:txBody>
      </p:sp>
      <p:sp>
        <p:nvSpPr>
          <p:cNvPr id="138265" name="Text Box 25"/>
          <p:cNvSpPr txBox="1">
            <a:spLocks noChangeArrowheads="1"/>
          </p:cNvSpPr>
          <p:nvPr/>
        </p:nvSpPr>
        <p:spPr bwMode="auto">
          <a:xfrm>
            <a:off x="7189788" y="3603625"/>
            <a:ext cx="762000" cy="457200"/>
          </a:xfrm>
          <a:prstGeom prst="rect">
            <a:avLst/>
          </a:prstGeom>
          <a:noFill/>
          <a:ln w="25400" cap="sq">
            <a:noFill/>
            <a:miter lim="800000"/>
            <a:headEnd type="none" w="sm" len="sm"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bg1"/>
                </a:solidFill>
              </a:rPr>
              <a:t>12</a:t>
            </a:r>
            <a:r>
              <a:rPr lang="en-US" altLang="zh-CN" b="1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138266" name="Text Box 26"/>
          <p:cNvSpPr txBox="1">
            <a:spLocks noChangeArrowheads="1"/>
          </p:cNvSpPr>
          <p:nvPr/>
        </p:nvSpPr>
        <p:spPr bwMode="auto">
          <a:xfrm>
            <a:off x="7189788" y="3222625"/>
            <a:ext cx="762000" cy="457200"/>
          </a:xfrm>
          <a:prstGeom prst="rect">
            <a:avLst/>
          </a:prstGeom>
          <a:noFill/>
          <a:ln w="25400" cap="sq">
            <a:noFill/>
            <a:miter lim="800000"/>
            <a:headEnd type="none" w="sm" len="sm"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bg1"/>
                </a:solidFill>
              </a:rPr>
              <a:t>34H</a:t>
            </a:r>
          </a:p>
        </p:txBody>
      </p:sp>
      <p:sp>
        <p:nvSpPr>
          <p:cNvPr id="138268" name="Text Box 28"/>
          <p:cNvSpPr txBox="1">
            <a:spLocks noChangeArrowheads="1"/>
          </p:cNvSpPr>
          <p:nvPr/>
        </p:nvSpPr>
        <p:spPr bwMode="auto">
          <a:xfrm>
            <a:off x="5640388" y="4916488"/>
            <a:ext cx="1219200" cy="457200"/>
          </a:xfrm>
          <a:prstGeom prst="rect">
            <a:avLst/>
          </a:prstGeom>
          <a:noFill/>
          <a:ln w="25400" cap="sq">
            <a:noFill/>
            <a:miter lim="800000"/>
            <a:headEnd type="none" w="sm" len="sm"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/>
              <a:t>1100H</a:t>
            </a:r>
          </a:p>
        </p:txBody>
      </p:sp>
      <p:sp>
        <p:nvSpPr>
          <p:cNvPr id="138269" name="Text Box 29"/>
          <p:cNvSpPr txBox="1">
            <a:spLocks noChangeArrowheads="1"/>
          </p:cNvSpPr>
          <p:nvPr/>
        </p:nvSpPr>
        <p:spPr bwMode="auto">
          <a:xfrm>
            <a:off x="7189788" y="4860925"/>
            <a:ext cx="762000" cy="457200"/>
          </a:xfrm>
          <a:prstGeom prst="rect">
            <a:avLst/>
          </a:prstGeom>
          <a:noFill/>
          <a:ln w="25400" cap="sq">
            <a:noFill/>
            <a:miter lim="800000"/>
            <a:headEnd type="none" w="sm" len="sm"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bg1"/>
                </a:solidFill>
              </a:rPr>
              <a:t>88H</a:t>
            </a:r>
          </a:p>
        </p:txBody>
      </p:sp>
      <p:sp>
        <p:nvSpPr>
          <p:cNvPr id="138270" name="Text Box 30"/>
          <p:cNvSpPr txBox="1">
            <a:spLocks noChangeArrowheads="1"/>
          </p:cNvSpPr>
          <p:nvPr/>
        </p:nvSpPr>
        <p:spPr bwMode="auto">
          <a:xfrm>
            <a:off x="7189788" y="5292725"/>
            <a:ext cx="762000" cy="457200"/>
          </a:xfrm>
          <a:prstGeom prst="rect">
            <a:avLst/>
          </a:prstGeom>
          <a:noFill/>
          <a:ln w="25400" cap="sq">
            <a:noFill/>
            <a:miter lim="800000"/>
            <a:headEnd type="none" w="sm" len="sm"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bg1"/>
                </a:solidFill>
              </a:rPr>
              <a:t>77H</a:t>
            </a:r>
          </a:p>
        </p:txBody>
      </p:sp>
      <p:sp>
        <p:nvSpPr>
          <p:cNvPr id="138271" name="Line 31"/>
          <p:cNvSpPr>
            <a:spLocks noChangeShapeType="1"/>
          </p:cNvSpPr>
          <p:nvPr/>
        </p:nvSpPr>
        <p:spPr bwMode="auto">
          <a:xfrm flipV="1">
            <a:off x="5219700" y="5300663"/>
            <a:ext cx="490538" cy="360362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8272" name="Text Box 32"/>
          <p:cNvSpPr txBox="1">
            <a:spLocks noChangeArrowheads="1"/>
          </p:cNvSpPr>
          <p:nvPr/>
        </p:nvSpPr>
        <p:spPr bwMode="auto">
          <a:xfrm>
            <a:off x="4408488" y="5661025"/>
            <a:ext cx="1676400" cy="457200"/>
          </a:xfrm>
          <a:prstGeom prst="rect">
            <a:avLst/>
          </a:prstGeom>
          <a:noFill/>
          <a:ln w="25400" cap="sq">
            <a:noFill/>
            <a:miter lim="800000"/>
            <a:headEnd type="none" w="sm" len="sm"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/>
              <a:t>BX=1100H</a:t>
            </a:r>
          </a:p>
        </p:txBody>
      </p:sp>
      <p:graphicFrame>
        <p:nvGraphicFramePr>
          <p:cNvPr id="57346" name="Object 33"/>
          <p:cNvGraphicFramePr>
            <a:graphicFrameLocks noChangeAspect="1"/>
          </p:cNvGraphicFramePr>
          <p:nvPr/>
        </p:nvGraphicFramePr>
        <p:xfrm>
          <a:off x="7092950" y="188913"/>
          <a:ext cx="1576388" cy="1295400"/>
        </p:xfrm>
        <a:graphic>
          <a:graphicData uri="http://schemas.openxmlformats.org/presentationml/2006/ole">
            <p:oleObj spid="_x0000_s57346" name="剪辑" r:id="rId4" imgW="4602960" imgH="3652200" progId="">
              <p:embed/>
            </p:oleObj>
          </a:graphicData>
        </a:graphic>
      </p:graphicFrame>
      <p:sp>
        <p:nvSpPr>
          <p:cNvPr id="138274" name="Text Box 34"/>
          <p:cNvSpPr txBox="1">
            <a:spLocks noChangeArrowheads="1"/>
          </p:cNvSpPr>
          <p:nvPr/>
        </p:nvSpPr>
        <p:spPr bwMode="auto">
          <a:xfrm>
            <a:off x="1187450" y="3446463"/>
            <a:ext cx="3097213" cy="990600"/>
          </a:xfrm>
          <a:prstGeom prst="rect">
            <a:avLst/>
          </a:prstGeom>
          <a:solidFill>
            <a:srgbClr val="33CCCC"/>
          </a:solidFill>
          <a:ln w="22225">
            <a:solidFill>
              <a:srgbClr val="33CCCC"/>
            </a:solidFill>
            <a:miter lim="800000"/>
            <a:headEnd/>
            <a:tailEnd type="none" w="lg" len="lg"/>
          </a:ln>
        </p:spPr>
        <p:txBody>
          <a:bodyPr lIns="92075" tIns="46038" rIns="92075" bIns="46038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spcAft>
                <a:spcPct val="5000"/>
              </a:spcAft>
            </a:pPr>
            <a:r>
              <a:rPr lang="zh-CN" altLang="en-US" b="1"/>
              <a:t>执行结果：</a:t>
            </a:r>
            <a:r>
              <a:rPr lang="en-US" altLang="zh-CN" b="1"/>
              <a:t>SI=1234H</a:t>
            </a:r>
          </a:p>
        </p:txBody>
      </p:sp>
      <p:sp>
        <p:nvSpPr>
          <p:cNvPr id="138275" name="Text Box 35"/>
          <p:cNvSpPr txBox="1">
            <a:spLocks noChangeArrowheads="1"/>
          </p:cNvSpPr>
          <p:nvPr/>
        </p:nvSpPr>
        <p:spPr bwMode="auto">
          <a:xfrm>
            <a:off x="1187450" y="4149725"/>
            <a:ext cx="3097213" cy="990600"/>
          </a:xfrm>
          <a:prstGeom prst="rect">
            <a:avLst/>
          </a:prstGeom>
          <a:solidFill>
            <a:srgbClr val="33CCCC"/>
          </a:solidFill>
          <a:ln w="22225">
            <a:solidFill>
              <a:srgbClr val="33CCCC"/>
            </a:solidFill>
            <a:miter lim="800000"/>
            <a:headEnd/>
            <a:tailEnd type="none" w="lg" len="lg"/>
          </a:ln>
        </p:spPr>
        <p:txBody>
          <a:bodyPr lIns="92075" tIns="46038" rIns="92075" bIns="46038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spcAft>
                <a:spcPct val="5000"/>
              </a:spcAft>
            </a:pPr>
            <a:r>
              <a:rPr lang="zh-CN" altLang="en-US" b="1"/>
              <a:t>执行结果：</a:t>
            </a:r>
            <a:r>
              <a:rPr lang="en-US" altLang="zh-CN" b="1"/>
              <a:t>SI=DATA1</a:t>
            </a:r>
          </a:p>
        </p:txBody>
      </p:sp>
      <p:sp>
        <p:nvSpPr>
          <p:cNvPr id="138276" name="Text Box 36"/>
          <p:cNvSpPr txBox="1">
            <a:spLocks noChangeArrowheads="1"/>
          </p:cNvSpPr>
          <p:nvPr/>
        </p:nvSpPr>
        <p:spPr bwMode="auto">
          <a:xfrm>
            <a:off x="1187450" y="5084763"/>
            <a:ext cx="3097213" cy="990600"/>
          </a:xfrm>
          <a:prstGeom prst="rect">
            <a:avLst/>
          </a:prstGeom>
          <a:solidFill>
            <a:srgbClr val="33CCCC"/>
          </a:solidFill>
          <a:ln w="22225">
            <a:solidFill>
              <a:srgbClr val="33CCCC"/>
            </a:solidFill>
            <a:miter lim="800000"/>
            <a:headEnd/>
            <a:tailEnd type="none" w="lg" len="lg"/>
          </a:ln>
        </p:spPr>
        <p:txBody>
          <a:bodyPr lIns="92075" tIns="46038" rIns="92075" bIns="46038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spcAft>
                <a:spcPct val="5000"/>
              </a:spcAft>
            </a:pPr>
            <a:r>
              <a:rPr lang="zh-CN" altLang="en-US" b="1"/>
              <a:t>执行结果：</a:t>
            </a:r>
            <a:r>
              <a:rPr lang="en-US" altLang="zh-CN" b="1"/>
              <a:t>BX=7788H</a:t>
            </a:r>
          </a:p>
        </p:txBody>
      </p:sp>
      <p:sp>
        <p:nvSpPr>
          <p:cNvPr id="138277" name="Text Box 37"/>
          <p:cNvSpPr txBox="1">
            <a:spLocks noChangeArrowheads="1"/>
          </p:cNvSpPr>
          <p:nvPr/>
        </p:nvSpPr>
        <p:spPr bwMode="auto">
          <a:xfrm>
            <a:off x="1187450" y="5661025"/>
            <a:ext cx="3097213" cy="990600"/>
          </a:xfrm>
          <a:prstGeom prst="rect">
            <a:avLst/>
          </a:prstGeom>
          <a:solidFill>
            <a:srgbClr val="33CCCC"/>
          </a:solidFill>
          <a:ln w="22225">
            <a:solidFill>
              <a:srgbClr val="33CCCC"/>
            </a:solidFill>
            <a:miter lim="800000"/>
            <a:headEnd/>
            <a:tailEnd type="none" w="lg" len="lg"/>
          </a:ln>
        </p:spPr>
        <p:txBody>
          <a:bodyPr lIns="92075" tIns="46038" rIns="92075" bIns="46038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spcAft>
                <a:spcPct val="5000"/>
              </a:spcAft>
            </a:pPr>
            <a:r>
              <a:rPr lang="zh-CN" altLang="en-US" b="1"/>
              <a:t>执行结果：</a:t>
            </a:r>
            <a:r>
              <a:rPr lang="en-US" altLang="zh-CN" b="1"/>
              <a:t>BX=1100H</a:t>
            </a: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8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8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82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82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6" presetClass="emph" presetSubtype="0" repeatCount="4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13826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13826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8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8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82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8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82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82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82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8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82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82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38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38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382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382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382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382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382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382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382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382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382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382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382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382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382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382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382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382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382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382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38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38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38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38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382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382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1382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1382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138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11" dur="500"/>
                                        <p:tgtEl>
                                          <p:spTgt spid="1382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"/>
                            </p:stCondLst>
                            <p:childTnLst>
                              <p:par>
                                <p:cTn id="1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138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1" dur="500"/>
                                        <p:tgtEl>
                                          <p:spTgt spid="138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25" dur="500"/>
                                        <p:tgtEl>
                                          <p:spTgt spid="1382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500"/>
                            </p:stCondLst>
                            <p:childTnLst>
                              <p:par>
                                <p:cTn id="1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138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138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500"/>
                            </p:stCondLst>
                            <p:childTnLst>
                              <p:par>
                                <p:cTn id="137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39" dur="500"/>
                                        <p:tgtEl>
                                          <p:spTgt spid="138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1000"/>
                            </p:stCondLst>
                            <p:childTnLst>
                              <p:par>
                                <p:cTn id="1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138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8" dur="500"/>
                                        <p:tgtEl>
                                          <p:spTgt spid="138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52" dur="500"/>
                                        <p:tgtEl>
                                          <p:spTgt spid="1382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500"/>
                            </p:stCondLst>
                            <p:childTnLst>
                              <p:par>
                                <p:cTn id="1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138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2" dur="500"/>
                                        <p:tgtEl>
                                          <p:spTgt spid="138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46" grpId="0" animBg="1"/>
      <p:bldP spid="138247" grpId="0" animBg="1"/>
      <p:bldP spid="138248" grpId="0" animBg="1"/>
      <p:bldP spid="138250" grpId="0" animBg="1"/>
      <p:bldP spid="138251" grpId="0" animBg="1"/>
      <p:bldP spid="138252" grpId="0" animBg="1"/>
      <p:bldP spid="138253" grpId="0" animBg="1"/>
      <p:bldP spid="138254" grpId="0" animBg="1"/>
      <p:bldP spid="138255" grpId="0" animBg="1"/>
      <p:bldP spid="138256" grpId="0" animBg="1"/>
      <p:bldP spid="138257" grpId="0" animBg="1"/>
      <p:bldP spid="138258" grpId="0"/>
      <p:bldP spid="138260" grpId="0"/>
      <p:bldP spid="138261" grpId="0"/>
      <p:bldP spid="138262" grpId="0"/>
      <p:bldP spid="138264" grpId="0" animBg="1"/>
      <p:bldP spid="138264" grpId="1" animBg="1"/>
      <p:bldP spid="138265" grpId="0"/>
      <p:bldP spid="138266" grpId="0"/>
      <p:bldP spid="138268" grpId="0"/>
      <p:bldP spid="138269" grpId="0"/>
      <p:bldP spid="138270" grpId="0"/>
      <p:bldP spid="138271" grpId="0" animBg="1"/>
      <p:bldP spid="138272" grpId="0"/>
      <p:bldP spid="138274" grpId="0" animBg="1"/>
      <p:bldP spid="138274" grpId="1" animBg="1"/>
      <p:bldP spid="138275" grpId="0" animBg="1"/>
      <p:bldP spid="138275" grpId="1" animBg="1"/>
      <p:bldP spid="138276" grpId="0" animBg="1"/>
      <p:bldP spid="138276" grpId="1" animBg="1"/>
      <p:bldP spid="138277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7A4F07-4C97-4C8F-9876-D7DB422C8752}" type="slidenum">
              <a:rPr lang="zh-CN" altLang="en-US" smtClean="0"/>
              <a:pPr>
                <a:defRPr/>
              </a:pPr>
              <a:t>83</a:t>
            </a:fld>
            <a:endParaRPr lang="en-US" altLang="zh-CN" smtClean="0"/>
          </a:p>
        </p:txBody>
      </p:sp>
      <p:sp>
        <p:nvSpPr>
          <p:cNvPr id="583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b="1" smtClean="0"/>
              <a:t>LEA</a:t>
            </a:r>
            <a:r>
              <a:rPr lang="zh-CN" altLang="en-US" smtClean="0"/>
              <a:t>指令在程序中的应用</a:t>
            </a:r>
            <a:endParaRPr lang="en-US" altLang="zh-CN" smtClean="0"/>
          </a:p>
        </p:txBody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2133600"/>
            <a:ext cx="7558088" cy="3832225"/>
          </a:xfrm>
        </p:spPr>
        <p:txBody>
          <a:bodyPr/>
          <a:lstStyle/>
          <a:p>
            <a:pPr eaLnBrk="1" hangingPunct="1">
              <a:lnSpc>
                <a:spcPct val="125000"/>
              </a:lnSpc>
              <a:spcAft>
                <a:spcPct val="20000"/>
              </a:spcAft>
            </a:pPr>
            <a:r>
              <a:rPr lang="zh-CN" altLang="en-US" smtClean="0"/>
              <a:t>将数据段中首地址为</a:t>
            </a:r>
            <a:r>
              <a:rPr lang="en-US" altLang="zh-CN" smtClean="0"/>
              <a:t>MEM1 </a:t>
            </a:r>
            <a:r>
              <a:rPr lang="zh-CN" altLang="en-US" smtClean="0"/>
              <a:t>的50个字节的数据传送到同一逻辑段首地址为</a:t>
            </a:r>
            <a:r>
              <a:rPr lang="en-US" altLang="zh-CN" smtClean="0"/>
              <a:t>MEM2</a:t>
            </a:r>
            <a:r>
              <a:rPr lang="zh-CN" altLang="en-US" smtClean="0"/>
              <a:t>的区域存放。编写相应的程序段</a:t>
            </a:r>
            <a:r>
              <a:rPr lang="en-US" altLang="zh-CN" smtClean="0"/>
              <a:t> </a:t>
            </a:r>
            <a:r>
              <a:rPr lang="zh-CN" altLang="en-US" smtClean="0"/>
              <a:t>。</a:t>
            </a:r>
            <a:r>
              <a:rPr lang="en-US" altLang="zh-CN" smtClean="0"/>
              <a:t>          </a:t>
            </a:r>
          </a:p>
        </p:txBody>
      </p:sp>
      <p:graphicFrame>
        <p:nvGraphicFramePr>
          <p:cNvPr id="58370" name="Object 5"/>
          <p:cNvGraphicFramePr>
            <a:graphicFrameLocks noChangeAspect="1"/>
          </p:cNvGraphicFramePr>
          <p:nvPr/>
        </p:nvGraphicFramePr>
        <p:xfrm>
          <a:off x="7451725" y="484188"/>
          <a:ext cx="1217613" cy="1000125"/>
        </p:xfrm>
        <a:graphic>
          <a:graphicData uri="http://schemas.openxmlformats.org/presentationml/2006/ole">
            <p:oleObj spid="_x0000_s58370" name="剪辑" r:id="rId4" imgW="4602960" imgH="3652200" progId="">
              <p:embed/>
            </p:oleObj>
          </a:graphicData>
        </a:graphic>
      </p:graphicFrame>
    </p:spTree>
  </p:cSld>
  <p:clrMapOvr>
    <a:masterClrMapping/>
  </p:clrMapOvr>
  <p:transition spd="slow">
    <p:zoom/>
  </p:transition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1BDBE1-3D3F-48F1-A844-8EF9908A1172}" type="slidenum">
              <a:rPr lang="zh-CN" altLang="en-US" smtClean="0"/>
              <a:pPr>
                <a:defRPr/>
              </a:pPr>
              <a:t>84</a:t>
            </a:fld>
            <a:endParaRPr lang="en-US" altLang="zh-CN" smtClean="0"/>
          </a:p>
        </p:txBody>
      </p:sp>
      <p:sp>
        <p:nvSpPr>
          <p:cNvPr id="142360" name="AutoShape 24"/>
          <p:cNvSpPr>
            <a:spLocks noChangeArrowheads="1"/>
          </p:cNvSpPr>
          <p:nvPr/>
        </p:nvSpPr>
        <p:spPr bwMode="auto">
          <a:xfrm>
            <a:off x="1409700" y="2622550"/>
            <a:ext cx="1219200" cy="457200"/>
          </a:xfrm>
          <a:prstGeom prst="flowChartAlternateProcess">
            <a:avLst/>
          </a:prstGeom>
          <a:solidFill>
            <a:srgbClr val="339966"/>
          </a:solidFill>
          <a:ln w="25400" cap="sq">
            <a:solidFill>
              <a:schemeClr val="tx1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2357" name="AutoShape 21"/>
          <p:cNvSpPr>
            <a:spLocks noChangeArrowheads="1"/>
          </p:cNvSpPr>
          <p:nvPr/>
        </p:nvSpPr>
        <p:spPr bwMode="auto">
          <a:xfrm>
            <a:off x="4419600" y="5289550"/>
            <a:ext cx="2743200" cy="609600"/>
          </a:xfrm>
          <a:prstGeom prst="flowChartDecision">
            <a:avLst/>
          </a:prstGeom>
          <a:solidFill>
            <a:srgbClr val="339966"/>
          </a:solidFill>
          <a:ln w="25400" cap="sq">
            <a:solidFill>
              <a:schemeClr val="tx1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3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b="1" smtClean="0"/>
              <a:t>LEA</a:t>
            </a:r>
            <a:r>
              <a:rPr lang="zh-CN" altLang="en-US" smtClean="0"/>
              <a:t>指令在程序中的应用</a:t>
            </a:r>
          </a:p>
        </p:txBody>
      </p:sp>
      <p:sp>
        <p:nvSpPr>
          <p:cNvPr id="142340" name="Rectangle 4"/>
          <p:cNvSpPr>
            <a:spLocks noChangeArrowheads="1"/>
          </p:cNvSpPr>
          <p:nvPr/>
        </p:nvSpPr>
        <p:spPr bwMode="auto">
          <a:xfrm>
            <a:off x="952500" y="3536950"/>
            <a:ext cx="2209800" cy="457200"/>
          </a:xfrm>
          <a:prstGeom prst="rect">
            <a:avLst/>
          </a:prstGeom>
          <a:solidFill>
            <a:srgbClr val="339966"/>
          </a:solidFill>
          <a:ln w="25400" cap="sq">
            <a:solidFill>
              <a:schemeClr val="tx1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2341" name="Text Box 5"/>
          <p:cNvSpPr txBox="1">
            <a:spLocks noChangeArrowheads="1"/>
          </p:cNvSpPr>
          <p:nvPr/>
        </p:nvSpPr>
        <p:spPr bwMode="auto">
          <a:xfrm>
            <a:off x="1576388" y="2687638"/>
            <a:ext cx="914400" cy="366712"/>
          </a:xfrm>
          <a:prstGeom prst="rect">
            <a:avLst/>
          </a:prstGeom>
          <a:noFill/>
          <a:ln w="25400" cap="sq">
            <a:noFill/>
            <a:miter lim="800000"/>
            <a:headEnd type="none" w="sm" len="sm"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bg1"/>
                </a:solidFill>
              </a:rPr>
              <a:t> 开  始</a:t>
            </a:r>
          </a:p>
        </p:txBody>
      </p:sp>
      <p:sp>
        <p:nvSpPr>
          <p:cNvPr id="142342" name="Text Box 6"/>
          <p:cNvSpPr txBox="1">
            <a:spLocks noChangeArrowheads="1"/>
          </p:cNvSpPr>
          <p:nvPr/>
        </p:nvSpPr>
        <p:spPr bwMode="auto">
          <a:xfrm>
            <a:off x="1409700" y="3567113"/>
            <a:ext cx="1219200" cy="366712"/>
          </a:xfrm>
          <a:prstGeom prst="rect">
            <a:avLst/>
          </a:prstGeom>
          <a:noFill/>
          <a:ln w="25400" cap="sq">
            <a:noFill/>
            <a:miter lim="800000"/>
            <a:headEnd type="none" w="sm" len="sm"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bg1"/>
                </a:solidFill>
              </a:rPr>
              <a:t>取源地址</a:t>
            </a:r>
          </a:p>
        </p:txBody>
      </p:sp>
      <p:sp>
        <p:nvSpPr>
          <p:cNvPr id="142343" name="Rectangle 7"/>
          <p:cNvSpPr>
            <a:spLocks noChangeArrowheads="1"/>
          </p:cNvSpPr>
          <p:nvPr/>
        </p:nvSpPr>
        <p:spPr bwMode="auto">
          <a:xfrm>
            <a:off x="952500" y="4451350"/>
            <a:ext cx="2286000" cy="457200"/>
          </a:xfrm>
          <a:prstGeom prst="rect">
            <a:avLst/>
          </a:prstGeom>
          <a:solidFill>
            <a:srgbClr val="339966"/>
          </a:solidFill>
          <a:ln w="25400" cap="sq">
            <a:solidFill>
              <a:schemeClr val="tx1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2344" name="Rectangle 8"/>
          <p:cNvSpPr>
            <a:spLocks noChangeArrowheads="1"/>
          </p:cNvSpPr>
          <p:nvPr/>
        </p:nvSpPr>
        <p:spPr bwMode="auto">
          <a:xfrm>
            <a:off x="952500" y="5365750"/>
            <a:ext cx="2286000" cy="457200"/>
          </a:xfrm>
          <a:prstGeom prst="rect">
            <a:avLst/>
          </a:prstGeom>
          <a:solidFill>
            <a:srgbClr val="339966"/>
          </a:solidFill>
          <a:ln w="25400" cap="sq">
            <a:solidFill>
              <a:schemeClr val="tx1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2345" name="Rectangle 9"/>
          <p:cNvSpPr>
            <a:spLocks noChangeArrowheads="1"/>
          </p:cNvSpPr>
          <p:nvPr/>
        </p:nvSpPr>
        <p:spPr bwMode="auto">
          <a:xfrm>
            <a:off x="4724400" y="2546350"/>
            <a:ext cx="2286000" cy="457200"/>
          </a:xfrm>
          <a:prstGeom prst="rect">
            <a:avLst/>
          </a:prstGeom>
          <a:solidFill>
            <a:srgbClr val="339966"/>
          </a:solidFill>
          <a:ln w="25400" cap="sq">
            <a:solidFill>
              <a:schemeClr val="tx1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2346" name="Text Box 10"/>
          <p:cNvSpPr txBox="1">
            <a:spLocks noChangeArrowheads="1"/>
          </p:cNvSpPr>
          <p:nvPr/>
        </p:nvSpPr>
        <p:spPr bwMode="auto">
          <a:xfrm>
            <a:off x="1371600" y="4473575"/>
            <a:ext cx="1562100" cy="366713"/>
          </a:xfrm>
          <a:prstGeom prst="rect">
            <a:avLst/>
          </a:prstGeom>
          <a:noFill/>
          <a:ln w="25400" cap="sq">
            <a:noFill/>
            <a:miter lim="800000"/>
            <a:headEnd type="none" w="sm" len="sm"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bg1"/>
                </a:solidFill>
              </a:rPr>
              <a:t>取目标地址</a:t>
            </a:r>
          </a:p>
        </p:txBody>
      </p:sp>
      <p:sp>
        <p:nvSpPr>
          <p:cNvPr id="142347" name="Text Box 11"/>
          <p:cNvSpPr txBox="1">
            <a:spLocks noChangeArrowheads="1"/>
          </p:cNvSpPr>
          <p:nvPr/>
        </p:nvSpPr>
        <p:spPr bwMode="auto">
          <a:xfrm>
            <a:off x="987425" y="5416550"/>
            <a:ext cx="2144713" cy="366713"/>
          </a:xfrm>
          <a:prstGeom prst="rect">
            <a:avLst/>
          </a:prstGeom>
          <a:noFill/>
          <a:ln w="25400" cap="sq">
            <a:noFill/>
            <a:miter lim="800000"/>
            <a:headEnd type="none" w="sm" len="sm"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bg1"/>
                </a:solidFill>
              </a:rPr>
              <a:t>送数据块长度到</a:t>
            </a:r>
            <a:r>
              <a:rPr lang="en-US" altLang="zh-CN" b="1">
                <a:solidFill>
                  <a:schemeClr val="bg1"/>
                </a:solidFill>
              </a:rPr>
              <a:t>CL</a:t>
            </a:r>
          </a:p>
        </p:txBody>
      </p:sp>
      <p:sp>
        <p:nvSpPr>
          <p:cNvPr id="142348" name="Text Box 12"/>
          <p:cNvSpPr txBox="1">
            <a:spLocks noChangeArrowheads="1"/>
          </p:cNvSpPr>
          <p:nvPr/>
        </p:nvSpPr>
        <p:spPr bwMode="auto">
          <a:xfrm>
            <a:off x="4953000" y="2606675"/>
            <a:ext cx="1879600" cy="366713"/>
          </a:xfrm>
          <a:prstGeom prst="rect">
            <a:avLst/>
          </a:prstGeom>
          <a:noFill/>
          <a:ln w="25400" cap="sq">
            <a:noFill/>
            <a:miter lim="800000"/>
            <a:headEnd type="none" w="sm" len="sm"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bg1"/>
                </a:solidFill>
              </a:rPr>
              <a:t>传送一个字节</a:t>
            </a:r>
          </a:p>
        </p:txBody>
      </p:sp>
      <p:sp>
        <p:nvSpPr>
          <p:cNvPr id="142349" name="Rectangle 13"/>
          <p:cNvSpPr>
            <a:spLocks noChangeArrowheads="1"/>
          </p:cNvSpPr>
          <p:nvPr/>
        </p:nvSpPr>
        <p:spPr bwMode="auto">
          <a:xfrm>
            <a:off x="4648200" y="3460750"/>
            <a:ext cx="2286000" cy="457200"/>
          </a:xfrm>
          <a:prstGeom prst="rect">
            <a:avLst/>
          </a:prstGeom>
          <a:solidFill>
            <a:srgbClr val="339966"/>
          </a:solidFill>
          <a:ln w="25400" cap="sq">
            <a:solidFill>
              <a:schemeClr val="tx1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2350" name="Rectangle 14"/>
          <p:cNvSpPr>
            <a:spLocks noChangeArrowheads="1"/>
          </p:cNvSpPr>
          <p:nvPr/>
        </p:nvSpPr>
        <p:spPr bwMode="auto">
          <a:xfrm>
            <a:off x="4648200" y="4375150"/>
            <a:ext cx="2286000" cy="457200"/>
          </a:xfrm>
          <a:prstGeom prst="rect">
            <a:avLst/>
          </a:prstGeom>
          <a:solidFill>
            <a:srgbClr val="339966"/>
          </a:solidFill>
          <a:ln w="25400" cap="sq">
            <a:solidFill>
              <a:schemeClr val="tx1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2352" name="Rectangle 16"/>
          <p:cNvSpPr>
            <a:spLocks noChangeArrowheads="1"/>
          </p:cNvSpPr>
          <p:nvPr/>
        </p:nvSpPr>
        <p:spPr bwMode="auto">
          <a:xfrm>
            <a:off x="4648200" y="6356350"/>
            <a:ext cx="2286000" cy="457200"/>
          </a:xfrm>
          <a:prstGeom prst="rect">
            <a:avLst/>
          </a:prstGeom>
          <a:solidFill>
            <a:srgbClr val="339966"/>
          </a:solidFill>
          <a:ln w="25400" cap="sq">
            <a:solidFill>
              <a:schemeClr val="tx1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2353" name="Text Box 17"/>
          <p:cNvSpPr txBox="1">
            <a:spLocks noChangeArrowheads="1"/>
          </p:cNvSpPr>
          <p:nvPr/>
        </p:nvSpPr>
        <p:spPr bwMode="auto">
          <a:xfrm>
            <a:off x="4953000" y="3495675"/>
            <a:ext cx="1828800" cy="366713"/>
          </a:xfrm>
          <a:prstGeom prst="rect">
            <a:avLst/>
          </a:prstGeom>
          <a:noFill/>
          <a:ln w="25400" cap="sq">
            <a:noFill/>
            <a:miter lim="800000"/>
            <a:headEnd type="none" w="sm" len="sm"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bg1"/>
                </a:solidFill>
              </a:rPr>
              <a:t>修改地址指针</a:t>
            </a:r>
          </a:p>
        </p:txBody>
      </p:sp>
      <p:sp>
        <p:nvSpPr>
          <p:cNvPr id="142355" name="Text Box 19"/>
          <p:cNvSpPr txBox="1">
            <a:spLocks noChangeArrowheads="1"/>
          </p:cNvSpPr>
          <p:nvPr/>
        </p:nvSpPr>
        <p:spPr bwMode="auto">
          <a:xfrm>
            <a:off x="5029200" y="4410075"/>
            <a:ext cx="1828800" cy="366713"/>
          </a:xfrm>
          <a:prstGeom prst="rect">
            <a:avLst/>
          </a:prstGeom>
          <a:noFill/>
          <a:ln w="25400" cap="sq">
            <a:noFill/>
            <a:miter lim="800000"/>
            <a:headEnd type="none" w="sm" len="sm"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bg1"/>
                </a:solidFill>
              </a:rPr>
              <a:t>修改计数值</a:t>
            </a:r>
          </a:p>
        </p:txBody>
      </p:sp>
      <p:sp>
        <p:nvSpPr>
          <p:cNvPr id="142356" name="Text Box 20"/>
          <p:cNvSpPr txBox="1">
            <a:spLocks noChangeArrowheads="1"/>
          </p:cNvSpPr>
          <p:nvPr/>
        </p:nvSpPr>
        <p:spPr bwMode="auto">
          <a:xfrm>
            <a:off x="5181600" y="5403850"/>
            <a:ext cx="1828800" cy="366713"/>
          </a:xfrm>
          <a:prstGeom prst="rect">
            <a:avLst/>
          </a:prstGeom>
          <a:noFill/>
          <a:ln w="25400" cap="sq">
            <a:noFill/>
            <a:miter lim="800000"/>
            <a:headEnd type="none" w="sm" len="sm"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bg1"/>
                </a:solidFill>
              </a:rPr>
              <a:t>计数值=0？ </a:t>
            </a:r>
          </a:p>
        </p:txBody>
      </p:sp>
      <p:sp>
        <p:nvSpPr>
          <p:cNvPr id="142359" name="Text Box 23"/>
          <p:cNvSpPr txBox="1">
            <a:spLocks noChangeArrowheads="1"/>
          </p:cNvSpPr>
          <p:nvPr/>
        </p:nvSpPr>
        <p:spPr bwMode="auto">
          <a:xfrm>
            <a:off x="5410200" y="6416675"/>
            <a:ext cx="1219200" cy="366713"/>
          </a:xfrm>
          <a:prstGeom prst="rect">
            <a:avLst/>
          </a:prstGeom>
          <a:noFill/>
          <a:ln w="25400" cap="sq">
            <a:noFill/>
            <a:miter lim="800000"/>
            <a:headEnd type="none" w="sm" len="sm"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bg1"/>
                </a:solidFill>
              </a:rPr>
              <a:t>结  束</a:t>
            </a:r>
          </a:p>
        </p:txBody>
      </p:sp>
      <p:sp>
        <p:nvSpPr>
          <p:cNvPr id="142361" name="Line 25"/>
          <p:cNvSpPr>
            <a:spLocks noChangeShapeType="1"/>
          </p:cNvSpPr>
          <p:nvPr/>
        </p:nvSpPr>
        <p:spPr bwMode="auto">
          <a:xfrm>
            <a:off x="2019300" y="3079750"/>
            <a:ext cx="0" cy="45720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2362" name="Line 26"/>
          <p:cNvSpPr>
            <a:spLocks noChangeShapeType="1"/>
          </p:cNvSpPr>
          <p:nvPr/>
        </p:nvSpPr>
        <p:spPr bwMode="auto">
          <a:xfrm>
            <a:off x="2019300" y="3994150"/>
            <a:ext cx="0" cy="45720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2364" name="Line 28"/>
          <p:cNvSpPr>
            <a:spLocks noChangeShapeType="1"/>
          </p:cNvSpPr>
          <p:nvPr/>
        </p:nvSpPr>
        <p:spPr bwMode="auto">
          <a:xfrm>
            <a:off x="2019300" y="4908550"/>
            <a:ext cx="0" cy="45720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2367" name="Line 31"/>
          <p:cNvSpPr>
            <a:spLocks noChangeShapeType="1"/>
          </p:cNvSpPr>
          <p:nvPr/>
        </p:nvSpPr>
        <p:spPr bwMode="auto">
          <a:xfrm>
            <a:off x="5791200" y="3003550"/>
            <a:ext cx="0" cy="45720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2368" name="Line 32"/>
          <p:cNvSpPr>
            <a:spLocks noChangeShapeType="1"/>
          </p:cNvSpPr>
          <p:nvPr/>
        </p:nvSpPr>
        <p:spPr bwMode="auto">
          <a:xfrm>
            <a:off x="5791200" y="1936750"/>
            <a:ext cx="0" cy="60960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2369" name="Line 33"/>
          <p:cNvSpPr>
            <a:spLocks noChangeShapeType="1"/>
          </p:cNvSpPr>
          <p:nvPr/>
        </p:nvSpPr>
        <p:spPr bwMode="auto">
          <a:xfrm>
            <a:off x="5791200" y="3917950"/>
            <a:ext cx="0" cy="45720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2370" name="Line 34"/>
          <p:cNvSpPr>
            <a:spLocks noChangeShapeType="1"/>
          </p:cNvSpPr>
          <p:nvPr/>
        </p:nvSpPr>
        <p:spPr bwMode="auto">
          <a:xfrm>
            <a:off x="5791200" y="4832350"/>
            <a:ext cx="0" cy="45720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2371" name="Line 35"/>
          <p:cNvSpPr>
            <a:spLocks noChangeShapeType="1"/>
          </p:cNvSpPr>
          <p:nvPr/>
        </p:nvSpPr>
        <p:spPr bwMode="auto">
          <a:xfrm>
            <a:off x="5791200" y="5899150"/>
            <a:ext cx="0" cy="45720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2375" name="Line 39"/>
          <p:cNvSpPr>
            <a:spLocks noChangeShapeType="1"/>
          </p:cNvSpPr>
          <p:nvPr/>
        </p:nvSpPr>
        <p:spPr bwMode="auto">
          <a:xfrm>
            <a:off x="2032000" y="5822950"/>
            <a:ext cx="0" cy="76200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2376" name="Line 40"/>
          <p:cNvSpPr>
            <a:spLocks noChangeShapeType="1"/>
          </p:cNvSpPr>
          <p:nvPr/>
        </p:nvSpPr>
        <p:spPr bwMode="auto">
          <a:xfrm>
            <a:off x="2019300" y="6584950"/>
            <a:ext cx="175260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2377" name="Line 41"/>
          <p:cNvSpPr>
            <a:spLocks noChangeShapeType="1"/>
          </p:cNvSpPr>
          <p:nvPr/>
        </p:nvSpPr>
        <p:spPr bwMode="auto">
          <a:xfrm flipV="1">
            <a:off x="3810000" y="1936750"/>
            <a:ext cx="0" cy="464820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2378" name="Line 42"/>
          <p:cNvSpPr>
            <a:spLocks noChangeShapeType="1"/>
          </p:cNvSpPr>
          <p:nvPr/>
        </p:nvSpPr>
        <p:spPr bwMode="auto">
          <a:xfrm>
            <a:off x="3810000" y="1936750"/>
            <a:ext cx="198120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2379" name="Line 43"/>
          <p:cNvSpPr>
            <a:spLocks noChangeShapeType="1"/>
          </p:cNvSpPr>
          <p:nvPr/>
        </p:nvSpPr>
        <p:spPr bwMode="auto">
          <a:xfrm>
            <a:off x="7162800" y="5594350"/>
            <a:ext cx="99060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2381" name="Line 45"/>
          <p:cNvSpPr>
            <a:spLocks noChangeShapeType="1"/>
          </p:cNvSpPr>
          <p:nvPr/>
        </p:nvSpPr>
        <p:spPr bwMode="auto">
          <a:xfrm flipV="1">
            <a:off x="8153400" y="2089150"/>
            <a:ext cx="0" cy="350520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2383" name="Line 47"/>
          <p:cNvSpPr>
            <a:spLocks noChangeShapeType="1"/>
          </p:cNvSpPr>
          <p:nvPr/>
        </p:nvSpPr>
        <p:spPr bwMode="auto">
          <a:xfrm flipH="1" flipV="1">
            <a:off x="5791200" y="2089150"/>
            <a:ext cx="2339975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2385" name="Text Box 49"/>
          <p:cNvSpPr txBox="1">
            <a:spLocks noChangeArrowheads="1"/>
          </p:cNvSpPr>
          <p:nvPr/>
        </p:nvSpPr>
        <p:spPr bwMode="auto">
          <a:xfrm>
            <a:off x="7308850" y="5157788"/>
            <a:ext cx="457200" cy="396875"/>
          </a:xfrm>
          <a:prstGeom prst="rect">
            <a:avLst/>
          </a:prstGeom>
          <a:noFill/>
          <a:ln w="25400" cap="sq">
            <a:noFill/>
            <a:miter lim="800000"/>
            <a:headEnd type="none" w="sm" len="sm"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/>
              <a:t>N</a:t>
            </a:r>
          </a:p>
        </p:txBody>
      </p:sp>
      <p:sp>
        <p:nvSpPr>
          <p:cNvPr id="142386" name="Text Box 50"/>
          <p:cNvSpPr txBox="1">
            <a:spLocks noChangeArrowheads="1"/>
          </p:cNvSpPr>
          <p:nvPr/>
        </p:nvSpPr>
        <p:spPr bwMode="auto">
          <a:xfrm>
            <a:off x="5867400" y="5911850"/>
            <a:ext cx="457200" cy="396875"/>
          </a:xfrm>
          <a:prstGeom prst="rect">
            <a:avLst/>
          </a:prstGeom>
          <a:noFill/>
          <a:ln w="25400" cap="sq">
            <a:noFill/>
            <a:miter lim="800000"/>
            <a:headEnd type="none" w="sm" len="sm"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/>
              <a:t>Y</a:t>
            </a:r>
          </a:p>
        </p:txBody>
      </p:sp>
      <p:graphicFrame>
        <p:nvGraphicFramePr>
          <p:cNvPr id="59394" name="Object 52"/>
          <p:cNvGraphicFramePr>
            <a:graphicFrameLocks noChangeAspect="1"/>
          </p:cNvGraphicFramePr>
          <p:nvPr/>
        </p:nvGraphicFramePr>
        <p:xfrm>
          <a:off x="7308850" y="333375"/>
          <a:ext cx="1360488" cy="1150938"/>
        </p:xfrm>
        <a:graphic>
          <a:graphicData uri="http://schemas.openxmlformats.org/presentationml/2006/ole">
            <p:oleObj spid="_x0000_s59394" name="剪辑" r:id="rId4" imgW="4602960" imgH="3652200" progId="">
              <p:embed/>
            </p:oleObj>
          </a:graphicData>
        </a:graphic>
      </p:graphicFrame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2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42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42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42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42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42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2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42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42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42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42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142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42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500"/>
                            </p:stCondLst>
                            <p:childTnLst>
                              <p:par>
                                <p:cTn id="5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42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000"/>
                            </p:stCondLst>
                            <p:childTnLst>
                              <p:par>
                                <p:cTn id="63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65" dur="1000"/>
                                        <p:tgtEl>
                                          <p:spTgt spid="142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0"/>
                            </p:stCondLst>
                            <p:childTnLst>
                              <p:par>
                                <p:cTn id="6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142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42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42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142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42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142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142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142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142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500"/>
                                        <p:tgtEl>
                                          <p:spTgt spid="142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142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142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8" dur="500"/>
                                        <p:tgtEl>
                                          <p:spTgt spid="142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142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500"/>
                            </p:stCondLst>
                            <p:childTnLst>
                              <p:par>
                                <p:cTn id="1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142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000"/>
                            </p:stCondLst>
                            <p:childTnLst>
                              <p:par>
                                <p:cTn id="12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1" dur="500"/>
                                        <p:tgtEl>
                                          <p:spTgt spid="142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6" dur="500"/>
                                        <p:tgtEl>
                                          <p:spTgt spid="142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500"/>
                            </p:stCondLst>
                            <p:childTnLst>
                              <p:par>
                                <p:cTn id="1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0" dur="500"/>
                                        <p:tgtEl>
                                          <p:spTgt spid="142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1000"/>
                            </p:stCondLst>
                            <p:childTnLst>
                              <p:par>
                                <p:cTn id="142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142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2000"/>
                            </p:stCondLst>
                            <p:childTnLst>
                              <p:par>
                                <p:cTn id="146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142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360" grpId="0" animBg="1"/>
      <p:bldP spid="142357" grpId="0" animBg="1"/>
      <p:bldP spid="142340" grpId="0" animBg="1"/>
      <p:bldP spid="142341" grpId="0"/>
      <p:bldP spid="142342" grpId="0"/>
      <p:bldP spid="142343" grpId="0" animBg="1"/>
      <p:bldP spid="142344" grpId="0" animBg="1"/>
      <p:bldP spid="142345" grpId="0" animBg="1"/>
      <p:bldP spid="142346" grpId="0"/>
      <p:bldP spid="142347" grpId="0"/>
      <p:bldP spid="142348" grpId="0"/>
      <p:bldP spid="142349" grpId="0" animBg="1"/>
      <p:bldP spid="142350" grpId="0" animBg="1"/>
      <p:bldP spid="142352" grpId="0" animBg="1"/>
      <p:bldP spid="142353" grpId="0"/>
      <p:bldP spid="142355" grpId="0"/>
      <p:bldP spid="142359" grpId="0"/>
      <p:bldP spid="142361" grpId="0" animBg="1"/>
      <p:bldP spid="142362" grpId="0" animBg="1"/>
      <p:bldP spid="142364" grpId="0" animBg="1"/>
      <p:bldP spid="142367" grpId="0" animBg="1"/>
      <p:bldP spid="142368" grpId="0" animBg="1"/>
      <p:bldP spid="142369" grpId="0" animBg="1"/>
      <p:bldP spid="142370" grpId="0" animBg="1"/>
      <p:bldP spid="142371" grpId="0" animBg="1"/>
      <p:bldP spid="142375" grpId="0" animBg="1"/>
      <p:bldP spid="142376" grpId="0" animBg="1"/>
      <p:bldP spid="142377" grpId="0" animBg="1"/>
      <p:bldP spid="142378" grpId="0" animBg="1"/>
      <p:bldP spid="142379" grpId="0" animBg="1"/>
      <p:bldP spid="142381" grpId="0" animBg="1"/>
      <p:bldP spid="142383" grpId="0" animBg="1"/>
      <p:bldP spid="142386" grpId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372B69-8751-4975-89BF-A509FB6027A5}" type="slidenum">
              <a:rPr lang="zh-CN" altLang="en-US" smtClean="0"/>
              <a:pPr>
                <a:defRPr/>
              </a:pPr>
              <a:t>85</a:t>
            </a:fld>
            <a:endParaRPr lang="en-US" altLang="zh-CN" smtClean="0"/>
          </a:p>
        </p:txBody>
      </p:sp>
      <p:sp>
        <p:nvSpPr>
          <p:cNvPr id="604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b="1" smtClean="0"/>
              <a:t>LEA</a:t>
            </a:r>
            <a:r>
              <a:rPr lang="zh-CN" altLang="en-US" smtClean="0"/>
              <a:t>指令在程序中的应用</a:t>
            </a:r>
          </a:p>
        </p:txBody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1916113"/>
            <a:ext cx="4895850" cy="4648200"/>
          </a:xfrm>
        </p:spPr>
        <p:txBody>
          <a:bodyPr/>
          <a:lstStyle/>
          <a:p>
            <a:pPr eaLnBrk="1" hangingPunct="1">
              <a:lnSpc>
                <a:spcPct val="105000"/>
              </a:lnSpc>
              <a:buFont typeface="Wingdings" pitchFamily="2" charset="2"/>
              <a:buNone/>
            </a:pPr>
            <a:r>
              <a:rPr lang="en-US" altLang="zh-CN" sz="2400" smtClean="0"/>
              <a:t>              LEA   SI，MEM1</a:t>
            </a:r>
          </a:p>
          <a:p>
            <a:pPr eaLnBrk="1" hangingPunct="1">
              <a:lnSpc>
                <a:spcPct val="105000"/>
              </a:lnSpc>
              <a:buFont typeface="Wingdings" pitchFamily="2" charset="2"/>
              <a:buNone/>
            </a:pPr>
            <a:r>
              <a:rPr lang="en-US" altLang="zh-CN" sz="2400" smtClean="0"/>
              <a:t>              LEA   DI，MEM2 </a:t>
            </a:r>
          </a:p>
          <a:p>
            <a:pPr eaLnBrk="1" hangingPunct="1">
              <a:lnSpc>
                <a:spcPct val="105000"/>
              </a:lnSpc>
              <a:buFont typeface="Wingdings" pitchFamily="2" charset="2"/>
              <a:buNone/>
            </a:pPr>
            <a:r>
              <a:rPr lang="en-US" altLang="zh-CN" sz="2400" smtClean="0"/>
              <a:t>              MOV  CL，50</a:t>
            </a:r>
          </a:p>
          <a:p>
            <a:pPr eaLnBrk="1" hangingPunct="1">
              <a:lnSpc>
                <a:spcPct val="105000"/>
              </a:lnSpc>
              <a:buFont typeface="Wingdings" pitchFamily="2" charset="2"/>
              <a:buNone/>
            </a:pPr>
            <a:r>
              <a:rPr lang="en-US" altLang="zh-CN" sz="2400" smtClean="0"/>
              <a:t>NEXT： MOV  AL，[SI]</a:t>
            </a:r>
          </a:p>
          <a:p>
            <a:pPr eaLnBrk="1" hangingPunct="1">
              <a:lnSpc>
                <a:spcPct val="105000"/>
              </a:lnSpc>
              <a:buFont typeface="Wingdings" pitchFamily="2" charset="2"/>
              <a:buNone/>
            </a:pPr>
            <a:r>
              <a:rPr lang="en-US" altLang="zh-CN" sz="2400" smtClean="0"/>
              <a:t>              MOV  [DI]，AL</a:t>
            </a:r>
          </a:p>
          <a:p>
            <a:pPr eaLnBrk="1" hangingPunct="1">
              <a:lnSpc>
                <a:spcPct val="105000"/>
              </a:lnSpc>
              <a:buFont typeface="Wingdings" pitchFamily="2" charset="2"/>
              <a:buNone/>
            </a:pPr>
            <a:r>
              <a:rPr lang="en-US" altLang="zh-CN" sz="2400" smtClean="0"/>
              <a:t>              INC    SI</a:t>
            </a:r>
          </a:p>
          <a:p>
            <a:pPr eaLnBrk="1" hangingPunct="1">
              <a:lnSpc>
                <a:spcPct val="105000"/>
              </a:lnSpc>
              <a:buFont typeface="Wingdings" pitchFamily="2" charset="2"/>
              <a:buNone/>
            </a:pPr>
            <a:r>
              <a:rPr lang="en-US" altLang="zh-CN" sz="2400" smtClean="0"/>
              <a:t>              INC    DI</a:t>
            </a:r>
          </a:p>
          <a:p>
            <a:pPr eaLnBrk="1" hangingPunct="1">
              <a:lnSpc>
                <a:spcPct val="105000"/>
              </a:lnSpc>
              <a:buFont typeface="Wingdings" pitchFamily="2" charset="2"/>
              <a:buNone/>
            </a:pPr>
            <a:r>
              <a:rPr lang="en-US" altLang="zh-CN" sz="2400" smtClean="0"/>
              <a:t>              DEC   CL </a:t>
            </a:r>
          </a:p>
          <a:p>
            <a:pPr eaLnBrk="1" hangingPunct="1">
              <a:lnSpc>
                <a:spcPct val="105000"/>
              </a:lnSpc>
              <a:buFont typeface="Wingdings" pitchFamily="2" charset="2"/>
              <a:buNone/>
            </a:pPr>
            <a:r>
              <a:rPr lang="en-US" altLang="zh-CN" sz="2400" smtClean="0"/>
              <a:t>              JNZ   NEXT</a:t>
            </a:r>
          </a:p>
          <a:p>
            <a:pPr eaLnBrk="1" hangingPunct="1">
              <a:lnSpc>
                <a:spcPct val="105000"/>
              </a:lnSpc>
              <a:buFont typeface="Wingdings" pitchFamily="2" charset="2"/>
              <a:buNone/>
            </a:pPr>
            <a:r>
              <a:rPr lang="en-US" altLang="zh-CN" sz="2400" smtClean="0"/>
              <a:t>              HLT  </a:t>
            </a:r>
            <a:endParaRPr lang="zh-CN" altLang="en-US" sz="2400" smtClean="0"/>
          </a:p>
        </p:txBody>
      </p:sp>
      <p:graphicFrame>
        <p:nvGraphicFramePr>
          <p:cNvPr id="60418" name="Object 0"/>
          <p:cNvGraphicFramePr>
            <a:graphicFrameLocks noChangeAspect="1"/>
          </p:cNvGraphicFramePr>
          <p:nvPr/>
        </p:nvGraphicFramePr>
        <p:xfrm>
          <a:off x="7092950" y="188913"/>
          <a:ext cx="1576388" cy="1295400"/>
        </p:xfrm>
        <a:graphic>
          <a:graphicData uri="http://schemas.openxmlformats.org/presentationml/2006/ole">
            <p:oleObj spid="_x0000_s60418" name="剪辑" r:id="rId4" imgW="4602960" imgH="3652200" progId="">
              <p:embed/>
            </p:oleObj>
          </a:graphicData>
        </a:graphic>
      </p:graphicFrame>
      <p:grpSp>
        <p:nvGrpSpPr>
          <p:cNvPr id="2" name="Group 25"/>
          <p:cNvGrpSpPr>
            <a:grpSpLocks/>
          </p:cNvGrpSpPr>
          <p:nvPr/>
        </p:nvGrpSpPr>
        <p:grpSpPr bwMode="auto">
          <a:xfrm>
            <a:off x="5640388" y="2346325"/>
            <a:ext cx="2819400" cy="3962400"/>
            <a:chOff x="3553" y="1478"/>
            <a:chExt cx="1776" cy="2496"/>
          </a:xfrm>
        </p:grpSpPr>
        <p:sp>
          <p:nvSpPr>
            <p:cNvPr id="60423" name="Rectangle 5"/>
            <p:cNvSpPr>
              <a:spLocks noChangeArrowheads="1"/>
            </p:cNvSpPr>
            <p:nvPr/>
          </p:nvSpPr>
          <p:spPr bwMode="auto">
            <a:xfrm>
              <a:off x="4225" y="1478"/>
              <a:ext cx="1104" cy="2496"/>
            </a:xfrm>
            <a:prstGeom prst="rect">
              <a:avLst/>
            </a:prstGeom>
            <a:solidFill>
              <a:srgbClr val="339966"/>
            </a:solidFill>
            <a:ln w="25400" cap="sq">
              <a:solidFill>
                <a:srgbClr val="339966"/>
              </a:solidFill>
              <a:miter lim="800000"/>
              <a:headEnd type="none" w="sm" len="sm"/>
              <a:tailEnd type="none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424" name="Line 6"/>
            <p:cNvSpPr>
              <a:spLocks noChangeShapeType="1"/>
            </p:cNvSpPr>
            <p:nvPr/>
          </p:nvSpPr>
          <p:spPr bwMode="auto">
            <a:xfrm flipH="1">
              <a:off x="4225" y="1478"/>
              <a:ext cx="1" cy="2496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none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25" name="Line 7"/>
            <p:cNvSpPr>
              <a:spLocks noChangeShapeType="1"/>
            </p:cNvSpPr>
            <p:nvPr/>
          </p:nvSpPr>
          <p:spPr bwMode="auto">
            <a:xfrm>
              <a:off x="5329" y="1478"/>
              <a:ext cx="0" cy="2496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none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26" name="Line 8"/>
            <p:cNvSpPr>
              <a:spLocks noChangeShapeType="1"/>
            </p:cNvSpPr>
            <p:nvPr/>
          </p:nvSpPr>
          <p:spPr bwMode="auto">
            <a:xfrm>
              <a:off x="4225" y="2054"/>
              <a:ext cx="1104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none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27" name="Line 9"/>
            <p:cNvSpPr>
              <a:spLocks noChangeShapeType="1"/>
            </p:cNvSpPr>
            <p:nvPr/>
          </p:nvSpPr>
          <p:spPr bwMode="auto">
            <a:xfrm>
              <a:off x="4225" y="2294"/>
              <a:ext cx="1104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none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28" name="Line 10"/>
            <p:cNvSpPr>
              <a:spLocks noChangeShapeType="1"/>
            </p:cNvSpPr>
            <p:nvPr/>
          </p:nvSpPr>
          <p:spPr bwMode="auto">
            <a:xfrm>
              <a:off x="4225" y="2534"/>
              <a:ext cx="1104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none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29" name="Line 11"/>
            <p:cNvSpPr>
              <a:spLocks noChangeShapeType="1"/>
            </p:cNvSpPr>
            <p:nvPr/>
          </p:nvSpPr>
          <p:spPr bwMode="auto">
            <a:xfrm>
              <a:off x="4225" y="1478"/>
              <a:ext cx="1104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none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30" name="Line 12"/>
            <p:cNvSpPr>
              <a:spLocks noChangeShapeType="1"/>
            </p:cNvSpPr>
            <p:nvPr/>
          </p:nvSpPr>
          <p:spPr bwMode="auto">
            <a:xfrm>
              <a:off x="4225" y="3350"/>
              <a:ext cx="1104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none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31" name="Line 13"/>
            <p:cNvSpPr>
              <a:spLocks noChangeShapeType="1"/>
            </p:cNvSpPr>
            <p:nvPr/>
          </p:nvSpPr>
          <p:spPr bwMode="auto">
            <a:xfrm>
              <a:off x="4225" y="3110"/>
              <a:ext cx="1104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none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32" name="Line 14"/>
            <p:cNvSpPr>
              <a:spLocks noChangeShapeType="1"/>
            </p:cNvSpPr>
            <p:nvPr/>
          </p:nvSpPr>
          <p:spPr bwMode="auto">
            <a:xfrm>
              <a:off x="4225" y="3974"/>
              <a:ext cx="1104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none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33" name="Line 15"/>
            <p:cNvSpPr>
              <a:spLocks noChangeShapeType="1"/>
            </p:cNvSpPr>
            <p:nvPr/>
          </p:nvSpPr>
          <p:spPr bwMode="auto">
            <a:xfrm>
              <a:off x="4225" y="3590"/>
              <a:ext cx="1104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none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34" name="Text Box 16"/>
            <p:cNvSpPr txBox="1">
              <a:spLocks noChangeArrowheads="1"/>
            </p:cNvSpPr>
            <p:nvPr/>
          </p:nvSpPr>
          <p:spPr bwMode="auto">
            <a:xfrm>
              <a:off x="4609" y="2678"/>
              <a:ext cx="384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chemeClr val="bg1"/>
                  </a:solidFill>
                  <a:latin typeface="宋体" pitchFamily="2" charset="-122"/>
                </a:rPr>
                <a:t>┇</a:t>
              </a:r>
              <a:r>
                <a:rPr lang="en-US" altLang="zh-CN">
                  <a:solidFill>
                    <a:schemeClr val="bg1"/>
                  </a:solidFill>
                </a:rPr>
                <a:t> </a:t>
              </a:r>
            </a:p>
          </p:txBody>
        </p:sp>
        <p:sp>
          <p:nvSpPr>
            <p:cNvPr id="60435" name="Text Box 17"/>
            <p:cNvSpPr txBox="1">
              <a:spLocks noChangeArrowheads="1"/>
            </p:cNvSpPr>
            <p:nvPr/>
          </p:nvSpPr>
          <p:spPr bwMode="auto">
            <a:xfrm>
              <a:off x="4609" y="1622"/>
              <a:ext cx="384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chemeClr val="bg1"/>
                  </a:solidFill>
                  <a:latin typeface="宋体" pitchFamily="2" charset="-122"/>
                </a:rPr>
                <a:t>┇</a:t>
              </a:r>
              <a:r>
                <a:rPr lang="en-US" altLang="zh-CN">
                  <a:solidFill>
                    <a:schemeClr val="bg1"/>
                  </a:solidFill>
                </a:rPr>
                <a:t> </a:t>
              </a:r>
            </a:p>
          </p:txBody>
        </p:sp>
        <p:sp>
          <p:nvSpPr>
            <p:cNvPr id="60436" name="Text Box 18"/>
            <p:cNvSpPr txBox="1">
              <a:spLocks noChangeArrowheads="1"/>
            </p:cNvSpPr>
            <p:nvPr/>
          </p:nvSpPr>
          <p:spPr bwMode="auto">
            <a:xfrm>
              <a:off x="4609" y="3638"/>
              <a:ext cx="384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chemeClr val="bg1"/>
                  </a:solidFill>
                  <a:latin typeface="宋体" pitchFamily="2" charset="-122"/>
                </a:rPr>
                <a:t>┇</a:t>
              </a:r>
              <a:r>
                <a:rPr lang="en-US" altLang="zh-CN">
                  <a:solidFill>
                    <a:schemeClr val="bg1"/>
                  </a:solidFill>
                </a:rPr>
                <a:t> </a:t>
              </a:r>
            </a:p>
          </p:txBody>
        </p:sp>
        <p:sp>
          <p:nvSpPr>
            <p:cNvPr id="60437" name="Text Box 19"/>
            <p:cNvSpPr txBox="1">
              <a:spLocks noChangeArrowheads="1"/>
            </p:cNvSpPr>
            <p:nvPr/>
          </p:nvSpPr>
          <p:spPr bwMode="auto">
            <a:xfrm>
              <a:off x="3580" y="2046"/>
              <a:ext cx="661" cy="250"/>
            </a:xfrm>
            <a:prstGeom prst="rect">
              <a:avLst/>
            </a:prstGeom>
            <a:noFill/>
            <a:ln w="25400" cap="sq">
              <a:noFill/>
              <a:miter lim="800000"/>
              <a:headEnd type="none" w="sm" len="sm"/>
              <a:tailEnd type="none" w="lg" len="lg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/>
                <a:t>MEM1</a:t>
              </a:r>
            </a:p>
          </p:txBody>
        </p:sp>
        <p:sp>
          <p:nvSpPr>
            <p:cNvPr id="60438" name="Text Box 20"/>
            <p:cNvSpPr txBox="1">
              <a:spLocks noChangeArrowheads="1"/>
            </p:cNvSpPr>
            <p:nvPr/>
          </p:nvSpPr>
          <p:spPr bwMode="auto">
            <a:xfrm>
              <a:off x="4529" y="2270"/>
              <a:ext cx="480" cy="288"/>
            </a:xfrm>
            <a:prstGeom prst="rect">
              <a:avLst/>
            </a:prstGeom>
            <a:noFill/>
            <a:ln w="25400" cap="sq">
              <a:noFill/>
              <a:miter lim="800000"/>
              <a:headEnd type="none" w="sm" len="sm"/>
              <a:tailEnd type="none" w="lg" len="lg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>
                  <a:solidFill>
                    <a:schemeClr val="bg1"/>
                  </a:solidFill>
                </a:rPr>
                <a:t>12</a:t>
              </a:r>
              <a:r>
                <a:rPr lang="en-US" altLang="zh-CN" b="1">
                  <a:solidFill>
                    <a:schemeClr val="bg1"/>
                  </a:solidFill>
                </a:rPr>
                <a:t>H</a:t>
              </a:r>
            </a:p>
          </p:txBody>
        </p:sp>
        <p:sp>
          <p:nvSpPr>
            <p:cNvPr id="60439" name="Text Box 21"/>
            <p:cNvSpPr txBox="1">
              <a:spLocks noChangeArrowheads="1"/>
            </p:cNvSpPr>
            <p:nvPr/>
          </p:nvSpPr>
          <p:spPr bwMode="auto">
            <a:xfrm>
              <a:off x="4529" y="2030"/>
              <a:ext cx="480" cy="288"/>
            </a:xfrm>
            <a:prstGeom prst="rect">
              <a:avLst/>
            </a:prstGeom>
            <a:noFill/>
            <a:ln w="25400" cap="sq">
              <a:noFill/>
              <a:miter lim="800000"/>
              <a:headEnd type="none" w="sm" len="sm"/>
              <a:tailEnd type="none" w="lg" len="lg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chemeClr val="bg1"/>
                  </a:solidFill>
                </a:rPr>
                <a:t>34H</a:t>
              </a:r>
            </a:p>
          </p:txBody>
        </p:sp>
        <p:sp>
          <p:nvSpPr>
            <p:cNvPr id="60440" name="Text Box 22"/>
            <p:cNvSpPr txBox="1">
              <a:spLocks noChangeArrowheads="1"/>
            </p:cNvSpPr>
            <p:nvPr/>
          </p:nvSpPr>
          <p:spPr bwMode="auto">
            <a:xfrm>
              <a:off x="3553" y="3097"/>
              <a:ext cx="642" cy="250"/>
            </a:xfrm>
            <a:prstGeom prst="rect">
              <a:avLst/>
            </a:prstGeom>
            <a:noFill/>
            <a:ln w="25400" cap="sq">
              <a:noFill/>
              <a:miter lim="800000"/>
              <a:headEnd type="none" w="sm" len="sm"/>
              <a:tailEnd type="none" w="lg" len="lg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/>
                <a:t>MEM2</a:t>
              </a:r>
            </a:p>
          </p:txBody>
        </p:sp>
      </p:grp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40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40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40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40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40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40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40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40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40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40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03219A-21AA-44FB-A64A-F9EFFD2CB868}" type="slidenum">
              <a:rPr lang="zh-CN" altLang="en-US" smtClean="0"/>
              <a:pPr>
                <a:defRPr/>
              </a:pPr>
              <a:t>86</a:t>
            </a:fld>
            <a:endParaRPr lang="en-US" altLang="zh-CN" smtClean="0"/>
          </a:p>
        </p:txBody>
      </p:sp>
      <p:sp>
        <p:nvSpPr>
          <p:cNvPr id="614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四、标志位操作指令 </a:t>
            </a:r>
          </a:p>
        </p:txBody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82888" y="2246313"/>
            <a:ext cx="2362200" cy="28194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mtClean="0"/>
              <a:t>LAHF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mtClean="0"/>
              <a:t>SAHF</a:t>
            </a:r>
          </a:p>
          <a:p>
            <a:pPr eaLnBrk="1" hangingPunct="1">
              <a:buFont typeface="Wingdings" pitchFamily="2" charset="2"/>
              <a:buNone/>
            </a:pPr>
            <a:endParaRPr lang="en-US" altLang="zh-CN" smtClean="0"/>
          </a:p>
          <a:p>
            <a:pPr eaLnBrk="1" hangingPunct="1">
              <a:buFont typeface="Wingdings" pitchFamily="2" charset="2"/>
              <a:buNone/>
            </a:pPr>
            <a:r>
              <a:rPr lang="en-US" altLang="zh-CN" smtClean="0"/>
              <a:t>PUSHF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mtClean="0"/>
              <a:t>POPF</a:t>
            </a:r>
          </a:p>
        </p:txBody>
      </p:sp>
      <p:sp>
        <p:nvSpPr>
          <p:cNvPr id="146436" name="AutoShape 4"/>
          <p:cNvSpPr>
            <a:spLocks/>
          </p:cNvSpPr>
          <p:nvPr/>
        </p:nvSpPr>
        <p:spPr bwMode="auto">
          <a:xfrm>
            <a:off x="2339975" y="2492375"/>
            <a:ext cx="304800" cy="2376488"/>
          </a:xfrm>
          <a:prstGeom prst="leftBrace">
            <a:avLst>
              <a:gd name="adj1" fmla="val 64974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6437" name="AutoShape 5"/>
          <p:cNvSpPr>
            <a:spLocks/>
          </p:cNvSpPr>
          <p:nvPr/>
        </p:nvSpPr>
        <p:spPr bwMode="auto">
          <a:xfrm>
            <a:off x="3983038" y="2382838"/>
            <a:ext cx="228600" cy="685800"/>
          </a:xfrm>
          <a:prstGeom prst="rightBrace">
            <a:avLst>
              <a:gd name="adj1" fmla="val 25000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6438" name="AutoShape 6"/>
          <p:cNvSpPr>
            <a:spLocks/>
          </p:cNvSpPr>
          <p:nvPr/>
        </p:nvSpPr>
        <p:spPr bwMode="auto">
          <a:xfrm>
            <a:off x="4211638" y="4221163"/>
            <a:ext cx="228600" cy="685800"/>
          </a:xfrm>
          <a:prstGeom prst="rightBrace">
            <a:avLst>
              <a:gd name="adj1" fmla="val 25000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6439" name="Text Box 7"/>
          <p:cNvSpPr txBox="1">
            <a:spLocks noChangeArrowheads="1"/>
          </p:cNvSpPr>
          <p:nvPr/>
        </p:nvSpPr>
        <p:spPr bwMode="auto">
          <a:xfrm>
            <a:off x="4211638" y="2492375"/>
            <a:ext cx="2209800" cy="457200"/>
          </a:xfrm>
          <a:prstGeom prst="rect">
            <a:avLst/>
          </a:prstGeom>
          <a:noFill/>
          <a:ln w="25400" cap="sq">
            <a:noFill/>
            <a:miter lim="800000"/>
            <a:headEnd type="none" w="sm" len="sm"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/>
              <a:t>隐含操作数</a:t>
            </a:r>
            <a:r>
              <a:rPr lang="en-US" altLang="zh-CN" b="1"/>
              <a:t>AH</a:t>
            </a:r>
          </a:p>
        </p:txBody>
      </p:sp>
      <p:sp>
        <p:nvSpPr>
          <p:cNvPr id="146440" name="Text Box 8"/>
          <p:cNvSpPr txBox="1">
            <a:spLocks noChangeArrowheads="1"/>
          </p:cNvSpPr>
          <p:nvPr/>
        </p:nvSpPr>
        <p:spPr bwMode="auto">
          <a:xfrm>
            <a:off x="4500563" y="4292600"/>
            <a:ext cx="2971800" cy="457200"/>
          </a:xfrm>
          <a:prstGeom prst="rect">
            <a:avLst/>
          </a:prstGeom>
          <a:noFill/>
          <a:ln w="25400" cap="sq">
            <a:noFill/>
            <a:miter lim="800000"/>
            <a:headEnd type="none" w="sm" len="sm"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/>
              <a:t>隐含操作数</a:t>
            </a:r>
            <a:r>
              <a:rPr lang="en-US" altLang="zh-CN" b="1"/>
              <a:t>FLAGS</a:t>
            </a:r>
          </a:p>
        </p:txBody>
      </p:sp>
      <p:graphicFrame>
        <p:nvGraphicFramePr>
          <p:cNvPr id="61442" name="Object 0"/>
          <p:cNvGraphicFramePr>
            <a:graphicFrameLocks noChangeAspect="1"/>
          </p:cNvGraphicFramePr>
          <p:nvPr/>
        </p:nvGraphicFramePr>
        <p:xfrm>
          <a:off x="7092950" y="188913"/>
          <a:ext cx="1576388" cy="1295400"/>
        </p:xfrm>
        <a:graphic>
          <a:graphicData uri="http://schemas.openxmlformats.org/presentationml/2006/ole">
            <p:oleObj spid="_x0000_s61442" name="剪辑" r:id="rId4" imgW="4602960" imgH="3652200" progId="">
              <p:embed/>
            </p:oleObj>
          </a:graphicData>
        </a:graphic>
      </p:graphicFrame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6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46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6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46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146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146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46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6" dur="500"/>
                                        <p:tgtEl>
                                          <p:spTgt spid="146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46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436" grpId="0" animBg="1"/>
      <p:bldP spid="146437" grpId="0" animBg="1"/>
      <p:bldP spid="146438" grpId="0" animBg="1"/>
      <p:bldP spid="146439" grpId="0"/>
      <p:bldP spid="146440" grpId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434266-3799-41B7-A5C0-5918E5C035F8}" type="slidenum">
              <a:rPr lang="zh-CN" altLang="en-US" smtClean="0"/>
              <a:pPr>
                <a:defRPr/>
              </a:pPr>
              <a:t>87</a:t>
            </a:fld>
            <a:endParaRPr lang="en-US" altLang="zh-CN" smtClean="0"/>
          </a:p>
        </p:txBody>
      </p:sp>
      <p:sp>
        <p:nvSpPr>
          <p:cNvPr id="624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b="1" smtClean="0"/>
              <a:t>1.</a:t>
            </a:r>
            <a:r>
              <a:rPr lang="en-US" altLang="zh-CN" sz="4000" smtClean="0"/>
              <a:t> </a:t>
            </a:r>
            <a:r>
              <a:rPr lang="en-US" altLang="zh-CN" sz="4000" b="1" smtClean="0"/>
              <a:t>LAHF，SAHF</a:t>
            </a:r>
          </a:p>
        </p:txBody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2060575"/>
            <a:ext cx="7772400" cy="1512888"/>
          </a:xfrm>
        </p:spPr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en-US" altLang="zh-CN" smtClean="0"/>
              <a:t>LAHF          </a:t>
            </a:r>
          </a:p>
          <a:p>
            <a:pPr eaLnBrk="1" hangingPunct="1">
              <a:lnSpc>
                <a:spcPct val="100000"/>
              </a:lnSpc>
            </a:pPr>
            <a:r>
              <a:rPr lang="zh-CN" altLang="en-US" smtClean="0"/>
              <a:t>操作：</a:t>
            </a:r>
          </a:p>
          <a:p>
            <a:pPr lvl="1" eaLnBrk="1" hangingPunct="1">
              <a:lnSpc>
                <a:spcPct val="100000"/>
              </a:lnSpc>
            </a:pPr>
            <a:r>
              <a:rPr lang="zh-CN" altLang="en-US" smtClean="0"/>
              <a:t>将</a:t>
            </a:r>
            <a:r>
              <a:rPr lang="en-US" altLang="zh-CN" smtClean="0"/>
              <a:t>FLAGS</a:t>
            </a:r>
            <a:r>
              <a:rPr lang="zh-CN" altLang="en-US" smtClean="0"/>
              <a:t>的低8位装入</a:t>
            </a:r>
            <a:r>
              <a:rPr lang="en-US" altLang="zh-CN" smtClean="0"/>
              <a:t>AH</a:t>
            </a:r>
            <a:endParaRPr lang="zh-CN" altLang="en-US" smtClean="0"/>
          </a:p>
        </p:txBody>
      </p:sp>
      <p:sp>
        <p:nvSpPr>
          <p:cNvPr id="147460" name="Rectangle 4"/>
          <p:cNvSpPr>
            <a:spLocks noChangeArrowheads="1"/>
          </p:cNvSpPr>
          <p:nvPr/>
        </p:nvSpPr>
        <p:spPr bwMode="auto">
          <a:xfrm>
            <a:off x="1847850" y="4910138"/>
            <a:ext cx="6469063" cy="381000"/>
          </a:xfrm>
          <a:prstGeom prst="rect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7461" name="Line 5"/>
          <p:cNvSpPr>
            <a:spLocks noChangeShapeType="1"/>
          </p:cNvSpPr>
          <p:nvPr/>
        </p:nvSpPr>
        <p:spPr bwMode="auto">
          <a:xfrm>
            <a:off x="7791450" y="4910138"/>
            <a:ext cx="0" cy="381000"/>
          </a:xfrm>
          <a:prstGeom prst="line">
            <a:avLst/>
          </a:prstGeom>
          <a:noFill/>
          <a:ln w="25400" cap="sq">
            <a:solidFill>
              <a:schemeClr val="accent1"/>
            </a:solidFill>
            <a:round/>
            <a:headEnd type="none" w="sm" len="sm"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7462" name="Line 6"/>
          <p:cNvSpPr>
            <a:spLocks noChangeShapeType="1"/>
          </p:cNvSpPr>
          <p:nvPr/>
        </p:nvSpPr>
        <p:spPr bwMode="auto">
          <a:xfrm>
            <a:off x="4133850" y="4910138"/>
            <a:ext cx="0" cy="381000"/>
          </a:xfrm>
          <a:prstGeom prst="line">
            <a:avLst/>
          </a:prstGeom>
          <a:noFill/>
          <a:ln w="25400" cap="sq">
            <a:solidFill>
              <a:schemeClr val="accent1"/>
            </a:solidFill>
            <a:round/>
            <a:headEnd type="none" w="sm" len="sm"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7463" name="Line 7"/>
          <p:cNvSpPr>
            <a:spLocks noChangeShapeType="1"/>
          </p:cNvSpPr>
          <p:nvPr/>
        </p:nvSpPr>
        <p:spPr bwMode="auto">
          <a:xfrm>
            <a:off x="7258050" y="4910138"/>
            <a:ext cx="0" cy="381000"/>
          </a:xfrm>
          <a:prstGeom prst="line">
            <a:avLst/>
          </a:prstGeom>
          <a:noFill/>
          <a:ln w="25400" cap="sq">
            <a:solidFill>
              <a:schemeClr val="accent1"/>
            </a:solidFill>
            <a:round/>
            <a:headEnd type="none" w="sm" len="sm"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7464" name="Line 8"/>
          <p:cNvSpPr>
            <a:spLocks noChangeShapeType="1"/>
          </p:cNvSpPr>
          <p:nvPr/>
        </p:nvSpPr>
        <p:spPr bwMode="auto">
          <a:xfrm>
            <a:off x="6800850" y="4910138"/>
            <a:ext cx="0" cy="381000"/>
          </a:xfrm>
          <a:prstGeom prst="line">
            <a:avLst/>
          </a:prstGeom>
          <a:noFill/>
          <a:ln w="25400" cap="sq">
            <a:solidFill>
              <a:schemeClr val="accent1"/>
            </a:solidFill>
            <a:round/>
            <a:headEnd type="none" w="sm" len="sm"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7465" name="Line 9"/>
          <p:cNvSpPr>
            <a:spLocks noChangeShapeType="1"/>
          </p:cNvSpPr>
          <p:nvPr/>
        </p:nvSpPr>
        <p:spPr bwMode="auto">
          <a:xfrm>
            <a:off x="6267450" y="4910138"/>
            <a:ext cx="0" cy="381000"/>
          </a:xfrm>
          <a:prstGeom prst="line">
            <a:avLst/>
          </a:prstGeom>
          <a:noFill/>
          <a:ln w="25400" cap="sq">
            <a:solidFill>
              <a:schemeClr val="accent1"/>
            </a:solidFill>
            <a:round/>
            <a:headEnd type="none" w="sm" len="sm"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7466" name="Line 10"/>
          <p:cNvSpPr>
            <a:spLocks noChangeShapeType="1"/>
          </p:cNvSpPr>
          <p:nvPr/>
        </p:nvSpPr>
        <p:spPr bwMode="auto">
          <a:xfrm>
            <a:off x="4667250" y="4910138"/>
            <a:ext cx="0" cy="381000"/>
          </a:xfrm>
          <a:prstGeom prst="line">
            <a:avLst/>
          </a:prstGeom>
          <a:noFill/>
          <a:ln w="25400" cap="sq">
            <a:solidFill>
              <a:schemeClr val="accent1"/>
            </a:solidFill>
            <a:round/>
            <a:headEnd type="none" w="sm" len="sm"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7467" name="Line 11"/>
          <p:cNvSpPr>
            <a:spLocks noChangeShapeType="1"/>
          </p:cNvSpPr>
          <p:nvPr/>
        </p:nvSpPr>
        <p:spPr bwMode="auto">
          <a:xfrm>
            <a:off x="5734050" y="4910138"/>
            <a:ext cx="0" cy="381000"/>
          </a:xfrm>
          <a:prstGeom prst="line">
            <a:avLst/>
          </a:prstGeom>
          <a:noFill/>
          <a:ln w="25400" cap="sq">
            <a:solidFill>
              <a:schemeClr val="accent1"/>
            </a:solidFill>
            <a:round/>
            <a:headEnd type="none" w="sm" len="sm"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7468" name="Line 12"/>
          <p:cNvSpPr>
            <a:spLocks noChangeShapeType="1"/>
          </p:cNvSpPr>
          <p:nvPr/>
        </p:nvSpPr>
        <p:spPr bwMode="auto">
          <a:xfrm>
            <a:off x="5200650" y="4910138"/>
            <a:ext cx="0" cy="381000"/>
          </a:xfrm>
          <a:prstGeom prst="line">
            <a:avLst/>
          </a:prstGeom>
          <a:noFill/>
          <a:ln w="25400" cap="sq">
            <a:solidFill>
              <a:schemeClr val="accent1"/>
            </a:solidFill>
            <a:round/>
            <a:headEnd type="none" w="sm" len="sm"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7469" name="Text Box 13"/>
          <p:cNvSpPr txBox="1">
            <a:spLocks noChangeArrowheads="1"/>
          </p:cNvSpPr>
          <p:nvPr/>
        </p:nvSpPr>
        <p:spPr bwMode="auto">
          <a:xfrm>
            <a:off x="4133850" y="4872038"/>
            <a:ext cx="685800" cy="457200"/>
          </a:xfrm>
          <a:prstGeom prst="rect">
            <a:avLst/>
          </a:prstGeom>
          <a:noFill/>
          <a:ln w="25400" cap="sq">
            <a:noFill/>
            <a:miter lim="800000"/>
            <a:headEnd type="none" w="sm" len="sm"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bg1"/>
                </a:solidFill>
              </a:rPr>
              <a:t>CF</a:t>
            </a:r>
          </a:p>
        </p:txBody>
      </p:sp>
      <p:sp>
        <p:nvSpPr>
          <p:cNvPr id="147470" name="Text Box 14"/>
          <p:cNvSpPr txBox="1">
            <a:spLocks noChangeArrowheads="1"/>
          </p:cNvSpPr>
          <p:nvPr/>
        </p:nvSpPr>
        <p:spPr bwMode="auto">
          <a:xfrm>
            <a:off x="6775450" y="4872038"/>
            <a:ext cx="533400" cy="822325"/>
          </a:xfrm>
          <a:prstGeom prst="rect">
            <a:avLst/>
          </a:prstGeom>
          <a:noFill/>
          <a:ln w="25400" cap="sq">
            <a:noFill/>
            <a:miter lim="800000"/>
            <a:headEnd type="none" w="sm" len="sm"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bg1"/>
                </a:solidFill>
              </a:rPr>
              <a:t>PF</a:t>
            </a:r>
          </a:p>
        </p:txBody>
      </p:sp>
      <p:sp>
        <p:nvSpPr>
          <p:cNvPr id="147471" name="Text Box 15"/>
          <p:cNvSpPr txBox="1">
            <a:spLocks noChangeArrowheads="1"/>
          </p:cNvSpPr>
          <p:nvPr/>
        </p:nvSpPr>
        <p:spPr bwMode="auto">
          <a:xfrm>
            <a:off x="5708650" y="4846638"/>
            <a:ext cx="609600" cy="457200"/>
          </a:xfrm>
          <a:prstGeom prst="rect">
            <a:avLst/>
          </a:prstGeom>
          <a:noFill/>
          <a:ln w="25400" cap="sq">
            <a:noFill/>
            <a:miter lim="800000"/>
            <a:headEnd type="none" w="sm" len="sm"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bg1"/>
                </a:solidFill>
              </a:rPr>
              <a:t>AF</a:t>
            </a:r>
          </a:p>
        </p:txBody>
      </p:sp>
      <p:sp>
        <p:nvSpPr>
          <p:cNvPr id="147472" name="Text Box 16"/>
          <p:cNvSpPr txBox="1">
            <a:spLocks noChangeArrowheads="1"/>
          </p:cNvSpPr>
          <p:nvPr/>
        </p:nvSpPr>
        <p:spPr bwMode="auto">
          <a:xfrm>
            <a:off x="4667250" y="4872038"/>
            <a:ext cx="685800" cy="457200"/>
          </a:xfrm>
          <a:prstGeom prst="rect">
            <a:avLst/>
          </a:prstGeom>
          <a:noFill/>
          <a:ln w="25400" cap="sq">
            <a:noFill/>
            <a:miter lim="800000"/>
            <a:headEnd type="none" w="sm" len="sm"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bg1"/>
                </a:solidFill>
              </a:rPr>
              <a:t>ZF</a:t>
            </a:r>
          </a:p>
        </p:txBody>
      </p:sp>
      <p:sp>
        <p:nvSpPr>
          <p:cNvPr id="147473" name="Text Box 17"/>
          <p:cNvSpPr txBox="1">
            <a:spLocks noChangeArrowheads="1"/>
          </p:cNvSpPr>
          <p:nvPr/>
        </p:nvSpPr>
        <p:spPr bwMode="auto">
          <a:xfrm>
            <a:off x="7778750" y="4872038"/>
            <a:ext cx="609600" cy="457200"/>
          </a:xfrm>
          <a:prstGeom prst="rect">
            <a:avLst/>
          </a:prstGeom>
          <a:noFill/>
          <a:ln w="25400" cap="sq">
            <a:noFill/>
            <a:miter lim="800000"/>
            <a:headEnd type="none" w="sm" len="sm"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bg1"/>
                </a:solidFill>
              </a:rPr>
              <a:t>CF</a:t>
            </a:r>
          </a:p>
        </p:txBody>
      </p:sp>
      <p:sp>
        <p:nvSpPr>
          <p:cNvPr id="147474" name="Rectangle 18"/>
          <p:cNvSpPr>
            <a:spLocks noChangeArrowheads="1"/>
          </p:cNvSpPr>
          <p:nvPr/>
        </p:nvSpPr>
        <p:spPr bwMode="auto">
          <a:xfrm>
            <a:off x="4133850" y="4071938"/>
            <a:ext cx="4114800" cy="381000"/>
          </a:xfrm>
          <a:prstGeom prst="rect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7475" name="Line 19"/>
          <p:cNvSpPr>
            <a:spLocks noChangeShapeType="1"/>
          </p:cNvSpPr>
          <p:nvPr/>
        </p:nvSpPr>
        <p:spPr bwMode="auto">
          <a:xfrm>
            <a:off x="5200650" y="4071938"/>
            <a:ext cx="0" cy="381000"/>
          </a:xfrm>
          <a:prstGeom prst="line">
            <a:avLst/>
          </a:prstGeom>
          <a:noFill/>
          <a:ln w="25400" cap="sq">
            <a:solidFill>
              <a:schemeClr val="accent1"/>
            </a:solidFill>
            <a:round/>
            <a:headEnd type="none" w="sm" len="sm"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7476" name="Line 20"/>
          <p:cNvSpPr>
            <a:spLocks noChangeShapeType="1"/>
          </p:cNvSpPr>
          <p:nvPr/>
        </p:nvSpPr>
        <p:spPr bwMode="auto">
          <a:xfrm>
            <a:off x="4667250" y="4071938"/>
            <a:ext cx="0" cy="381000"/>
          </a:xfrm>
          <a:prstGeom prst="line">
            <a:avLst/>
          </a:prstGeom>
          <a:noFill/>
          <a:ln w="25400" cap="sq">
            <a:solidFill>
              <a:schemeClr val="accent1"/>
            </a:solidFill>
            <a:round/>
            <a:headEnd type="none" w="sm" len="sm"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7477" name="Line 21"/>
          <p:cNvSpPr>
            <a:spLocks noChangeShapeType="1"/>
          </p:cNvSpPr>
          <p:nvPr/>
        </p:nvSpPr>
        <p:spPr bwMode="auto">
          <a:xfrm>
            <a:off x="5734050" y="4071938"/>
            <a:ext cx="0" cy="381000"/>
          </a:xfrm>
          <a:prstGeom prst="line">
            <a:avLst/>
          </a:prstGeom>
          <a:noFill/>
          <a:ln w="25400" cap="sq">
            <a:solidFill>
              <a:schemeClr val="accent1"/>
            </a:solidFill>
            <a:round/>
            <a:headEnd type="none" w="sm" len="sm"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7478" name="Line 22"/>
          <p:cNvSpPr>
            <a:spLocks noChangeShapeType="1"/>
          </p:cNvSpPr>
          <p:nvPr/>
        </p:nvSpPr>
        <p:spPr bwMode="auto">
          <a:xfrm>
            <a:off x="6267450" y="4071938"/>
            <a:ext cx="0" cy="381000"/>
          </a:xfrm>
          <a:prstGeom prst="line">
            <a:avLst/>
          </a:prstGeom>
          <a:noFill/>
          <a:ln w="25400" cap="sq">
            <a:solidFill>
              <a:schemeClr val="accent1"/>
            </a:solidFill>
            <a:round/>
            <a:headEnd type="none" w="sm" len="sm"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7479" name="Line 23"/>
          <p:cNvSpPr>
            <a:spLocks noChangeShapeType="1"/>
          </p:cNvSpPr>
          <p:nvPr/>
        </p:nvSpPr>
        <p:spPr bwMode="auto">
          <a:xfrm>
            <a:off x="6800850" y="4071938"/>
            <a:ext cx="0" cy="381000"/>
          </a:xfrm>
          <a:prstGeom prst="line">
            <a:avLst/>
          </a:prstGeom>
          <a:noFill/>
          <a:ln w="25400" cap="sq">
            <a:solidFill>
              <a:schemeClr val="accent1"/>
            </a:solidFill>
            <a:round/>
            <a:headEnd type="none" w="sm" len="sm"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7480" name="Line 24"/>
          <p:cNvSpPr>
            <a:spLocks noChangeShapeType="1"/>
          </p:cNvSpPr>
          <p:nvPr/>
        </p:nvSpPr>
        <p:spPr bwMode="auto">
          <a:xfrm>
            <a:off x="7258050" y="4071938"/>
            <a:ext cx="0" cy="381000"/>
          </a:xfrm>
          <a:prstGeom prst="line">
            <a:avLst/>
          </a:prstGeom>
          <a:noFill/>
          <a:ln w="25400" cap="sq">
            <a:solidFill>
              <a:schemeClr val="accent1"/>
            </a:solidFill>
            <a:round/>
            <a:headEnd type="none" w="sm" len="sm"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7481" name="Line 25"/>
          <p:cNvSpPr>
            <a:spLocks noChangeShapeType="1"/>
          </p:cNvSpPr>
          <p:nvPr/>
        </p:nvSpPr>
        <p:spPr bwMode="auto">
          <a:xfrm>
            <a:off x="7791450" y="4071938"/>
            <a:ext cx="0" cy="381000"/>
          </a:xfrm>
          <a:prstGeom prst="line">
            <a:avLst/>
          </a:prstGeom>
          <a:noFill/>
          <a:ln w="25400" cap="sq">
            <a:solidFill>
              <a:schemeClr val="accent1"/>
            </a:solidFill>
            <a:round/>
            <a:headEnd type="none" w="sm" len="sm"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7482" name="Line 26"/>
          <p:cNvSpPr>
            <a:spLocks noChangeShapeType="1"/>
          </p:cNvSpPr>
          <p:nvPr/>
        </p:nvSpPr>
        <p:spPr bwMode="auto">
          <a:xfrm flipV="1">
            <a:off x="4413250" y="4452938"/>
            <a:ext cx="0" cy="45720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7486" name="Line 30"/>
          <p:cNvSpPr>
            <a:spLocks noChangeShapeType="1"/>
          </p:cNvSpPr>
          <p:nvPr/>
        </p:nvSpPr>
        <p:spPr bwMode="auto">
          <a:xfrm flipV="1">
            <a:off x="8020050" y="4452938"/>
            <a:ext cx="0" cy="45720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7487" name="Text Box 31"/>
          <p:cNvSpPr txBox="1">
            <a:spLocks noChangeArrowheads="1"/>
          </p:cNvSpPr>
          <p:nvPr/>
        </p:nvSpPr>
        <p:spPr bwMode="auto">
          <a:xfrm>
            <a:off x="5734050" y="4376738"/>
            <a:ext cx="685800" cy="457200"/>
          </a:xfrm>
          <a:prstGeom prst="rect">
            <a:avLst/>
          </a:prstGeom>
          <a:noFill/>
          <a:ln w="25400" cap="sq">
            <a:noFill/>
            <a:miter lim="800000"/>
            <a:headEnd type="none" w="sm" len="sm"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/>
              <a:t>….</a:t>
            </a:r>
          </a:p>
        </p:txBody>
      </p:sp>
      <p:sp>
        <p:nvSpPr>
          <p:cNvPr id="147488" name="Text Box 32"/>
          <p:cNvSpPr txBox="1">
            <a:spLocks noChangeArrowheads="1"/>
          </p:cNvSpPr>
          <p:nvPr/>
        </p:nvSpPr>
        <p:spPr bwMode="auto">
          <a:xfrm>
            <a:off x="3454400" y="4027488"/>
            <a:ext cx="685800" cy="457200"/>
          </a:xfrm>
          <a:prstGeom prst="rect">
            <a:avLst/>
          </a:prstGeom>
          <a:noFill/>
          <a:ln w="25400" cap="sq">
            <a:noFill/>
            <a:miter lim="800000"/>
            <a:headEnd type="none" w="sm" len="sm"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/>
              <a:t>AH</a:t>
            </a:r>
          </a:p>
        </p:txBody>
      </p:sp>
      <p:sp>
        <p:nvSpPr>
          <p:cNvPr id="147489" name="Text Box 33"/>
          <p:cNvSpPr txBox="1">
            <a:spLocks noChangeArrowheads="1"/>
          </p:cNvSpPr>
          <p:nvPr/>
        </p:nvSpPr>
        <p:spPr bwMode="auto">
          <a:xfrm>
            <a:off x="539750" y="4892675"/>
            <a:ext cx="1371600" cy="457200"/>
          </a:xfrm>
          <a:prstGeom prst="rect">
            <a:avLst/>
          </a:prstGeom>
          <a:noFill/>
          <a:ln w="25400" cap="sq">
            <a:noFill/>
            <a:miter lim="800000"/>
            <a:headEnd type="none" w="sm" len="sm"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/>
              <a:t>FLAGS</a:t>
            </a:r>
          </a:p>
        </p:txBody>
      </p:sp>
      <p:sp>
        <p:nvSpPr>
          <p:cNvPr id="147490" name="Text Box 34"/>
          <p:cNvSpPr txBox="1">
            <a:spLocks noChangeArrowheads="1"/>
          </p:cNvSpPr>
          <p:nvPr/>
        </p:nvSpPr>
        <p:spPr bwMode="auto">
          <a:xfrm>
            <a:off x="1695450" y="4529138"/>
            <a:ext cx="685800" cy="366712"/>
          </a:xfrm>
          <a:prstGeom prst="rect">
            <a:avLst/>
          </a:prstGeom>
          <a:noFill/>
          <a:ln w="25400" cap="sq">
            <a:noFill/>
            <a:miter lim="800000"/>
            <a:headEnd type="none" w="sm" len="sm"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/>
              <a:t>D</a:t>
            </a:r>
            <a:r>
              <a:rPr lang="en-US" altLang="zh-CN" sz="1600"/>
              <a:t>15</a:t>
            </a:r>
          </a:p>
        </p:txBody>
      </p:sp>
      <p:sp>
        <p:nvSpPr>
          <p:cNvPr id="147491" name="Text Box 35"/>
          <p:cNvSpPr txBox="1">
            <a:spLocks noChangeArrowheads="1"/>
          </p:cNvSpPr>
          <p:nvPr/>
        </p:nvSpPr>
        <p:spPr bwMode="auto">
          <a:xfrm>
            <a:off x="8027988" y="4529138"/>
            <a:ext cx="685800" cy="366712"/>
          </a:xfrm>
          <a:prstGeom prst="rect">
            <a:avLst/>
          </a:prstGeom>
          <a:noFill/>
          <a:ln w="25400" cap="sq">
            <a:noFill/>
            <a:miter lim="800000"/>
            <a:headEnd type="none" w="sm" len="sm"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/>
              <a:t>D</a:t>
            </a:r>
            <a:r>
              <a:rPr lang="en-US" altLang="zh-CN" sz="1600"/>
              <a:t>0</a:t>
            </a:r>
          </a:p>
        </p:txBody>
      </p:sp>
      <p:sp>
        <p:nvSpPr>
          <p:cNvPr id="147492" name="Text Box 36"/>
          <p:cNvSpPr txBox="1">
            <a:spLocks noChangeArrowheads="1"/>
          </p:cNvSpPr>
          <p:nvPr/>
        </p:nvSpPr>
        <p:spPr bwMode="auto">
          <a:xfrm>
            <a:off x="3957638" y="3692525"/>
            <a:ext cx="685800" cy="366713"/>
          </a:xfrm>
          <a:prstGeom prst="rect">
            <a:avLst/>
          </a:prstGeom>
          <a:noFill/>
          <a:ln w="25400" cap="sq">
            <a:noFill/>
            <a:miter lim="800000"/>
            <a:headEnd type="none" w="sm" len="sm"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/>
              <a:t>D</a:t>
            </a:r>
            <a:r>
              <a:rPr lang="en-US" altLang="zh-CN" sz="1600"/>
              <a:t>7</a:t>
            </a:r>
          </a:p>
        </p:txBody>
      </p:sp>
      <p:sp>
        <p:nvSpPr>
          <p:cNvPr id="147493" name="Text Box 37"/>
          <p:cNvSpPr txBox="1">
            <a:spLocks noChangeArrowheads="1"/>
          </p:cNvSpPr>
          <p:nvPr/>
        </p:nvSpPr>
        <p:spPr bwMode="auto">
          <a:xfrm>
            <a:off x="7918450" y="3690938"/>
            <a:ext cx="685800" cy="366712"/>
          </a:xfrm>
          <a:prstGeom prst="rect">
            <a:avLst/>
          </a:prstGeom>
          <a:noFill/>
          <a:ln w="25400" cap="sq">
            <a:noFill/>
            <a:miter lim="800000"/>
            <a:headEnd type="none" w="sm" len="sm"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/>
              <a:t>D</a:t>
            </a:r>
            <a:r>
              <a:rPr lang="en-US" altLang="zh-CN" sz="1600"/>
              <a:t>0</a:t>
            </a:r>
          </a:p>
        </p:txBody>
      </p:sp>
      <p:graphicFrame>
        <p:nvGraphicFramePr>
          <p:cNvPr id="62466" name="Object 38"/>
          <p:cNvGraphicFramePr>
            <a:graphicFrameLocks noChangeAspect="1"/>
          </p:cNvGraphicFramePr>
          <p:nvPr/>
        </p:nvGraphicFramePr>
        <p:xfrm>
          <a:off x="7092950" y="188913"/>
          <a:ext cx="1576388" cy="1295400"/>
        </p:xfrm>
        <a:graphic>
          <a:graphicData uri="http://schemas.openxmlformats.org/presentationml/2006/ole">
            <p:oleObj spid="_x0000_s62466" name="剪辑" r:id="rId4" imgW="4602960" imgH="3652200" progId="">
              <p:embed/>
            </p:oleObj>
          </a:graphicData>
        </a:graphic>
      </p:graphicFrame>
      <p:sp>
        <p:nvSpPr>
          <p:cNvPr id="147495" name="Text Box 39"/>
          <p:cNvSpPr txBox="1">
            <a:spLocks noChangeArrowheads="1"/>
          </p:cNvSpPr>
          <p:nvPr/>
        </p:nvSpPr>
        <p:spPr bwMode="auto">
          <a:xfrm>
            <a:off x="900113" y="5876925"/>
            <a:ext cx="2159000" cy="519113"/>
          </a:xfrm>
          <a:prstGeom prst="rect">
            <a:avLst/>
          </a:prstGeom>
          <a:noFill/>
          <a:ln w="22225">
            <a:noFill/>
            <a:miter lim="800000"/>
            <a:headEnd/>
            <a:tailEnd type="none" w="lg" len="lg"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  <a:buSzPct val="70000"/>
              <a:buFont typeface="Wingdings" pitchFamily="2" charset="2"/>
              <a:buChar char="n"/>
            </a:pPr>
            <a:r>
              <a:rPr lang="en-US" altLang="zh-CN" sz="2800" b="1">
                <a:solidFill>
                  <a:schemeClr val="tx2"/>
                </a:solidFill>
              </a:rPr>
              <a:t>  SAHF</a:t>
            </a:r>
            <a:endParaRPr lang="zh-CN" altLang="en-US" sz="2800" b="1">
              <a:solidFill>
                <a:schemeClr val="tx2"/>
              </a:solidFill>
            </a:endParaRPr>
          </a:p>
        </p:txBody>
      </p:sp>
      <p:sp>
        <p:nvSpPr>
          <p:cNvPr id="147496" name="Text Box 40"/>
          <p:cNvSpPr txBox="1">
            <a:spLocks noChangeArrowheads="1"/>
          </p:cNvSpPr>
          <p:nvPr/>
        </p:nvSpPr>
        <p:spPr bwMode="auto">
          <a:xfrm>
            <a:off x="3276600" y="5876925"/>
            <a:ext cx="4392613" cy="541338"/>
          </a:xfrm>
          <a:prstGeom prst="rect">
            <a:avLst/>
          </a:prstGeom>
          <a:solidFill>
            <a:srgbClr val="FF6600"/>
          </a:solidFill>
          <a:ln w="22225">
            <a:solidFill>
              <a:srgbClr val="FF6600"/>
            </a:solidFill>
            <a:miter lim="800000"/>
            <a:headEnd/>
            <a:tailEnd type="none" w="lg" len="lg"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执行与</a:t>
            </a:r>
            <a:r>
              <a:rPr lang="en-US" altLang="zh-CN" sz="2800" b="1"/>
              <a:t>LAHF</a:t>
            </a:r>
            <a:r>
              <a:rPr lang="zh-CN" altLang="en-US" sz="2800" b="1"/>
              <a:t>相反的操作</a:t>
            </a: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7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7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7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74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74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74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74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74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74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474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74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74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74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474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474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474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474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74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74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474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474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474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474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474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474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474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474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474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474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474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474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474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474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474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474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474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474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474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474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474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1474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474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474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1474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1474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1474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1474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474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474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1474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1474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1474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1474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1474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1474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1474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1474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1474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1474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1474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1474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1474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1474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1474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1474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47" dur="500"/>
                                        <p:tgtEl>
                                          <p:spTgt spid="147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2" dur="500"/>
                                        <p:tgtEl>
                                          <p:spTgt spid="147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59" grpId="0" build="p"/>
      <p:bldP spid="147460" grpId="0" animBg="1"/>
      <p:bldP spid="147461" grpId="0" animBg="1"/>
      <p:bldP spid="147462" grpId="0" animBg="1"/>
      <p:bldP spid="147463" grpId="0" animBg="1"/>
      <p:bldP spid="147464" grpId="0" animBg="1"/>
      <p:bldP spid="147465" grpId="0" animBg="1"/>
      <p:bldP spid="147466" grpId="0" animBg="1"/>
      <p:bldP spid="147467" grpId="0" animBg="1"/>
      <p:bldP spid="147468" grpId="0" animBg="1"/>
      <p:bldP spid="147469" grpId="0"/>
      <p:bldP spid="147470" grpId="0"/>
      <p:bldP spid="147471" grpId="0"/>
      <p:bldP spid="147472" grpId="0"/>
      <p:bldP spid="147473" grpId="0"/>
      <p:bldP spid="147474" grpId="0" animBg="1"/>
      <p:bldP spid="147475" grpId="0" animBg="1"/>
      <p:bldP spid="147476" grpId="0" animBg="1"/>
      <p:bldP spid="147477" grpId="0" animBg="1"/>
      <p:bldP spid="147478" grpId="0" animBg="1"/>
      <p:bldP spid="147479" grpId="0" animBg="1"/>
      <p:bldP spid="147480" grpId="0" animBg="1"/>
      <p:bldP spid="147481" grpId="0" animBg="1"/>
      <p:bldP spid="147482" grpId="0" animBg="1"/>
      <p:bldP spid="147486" grpId="0" animBg="1"/>
      <p:bldP spid="147487" grpId="0"/>
      <p:bldP spid="147488" grpId="0"/>
      <p:bldP spid="147489" grpId="0"/>
      <p:bldP spid="147490" grpId="0"/>
      <p:bldP spid="147491" grpId="0"/>
      <p:bldP spid="147492" grpId="0"/>
      <p:bldP spid="147493" grpId="0"/>
      <p:bldP spid="147495" grpId="0"/>
      <p:bldP spid="147496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5FC9BD-E5B1-4B42-AEED-3303075E09EC}" type="slidenum">
              <a:rPr lang="zh-CN" altLang="en-US" smtClean="0"/>
              <a:pPr>
                <a:defRPr/>
              </a:pPr>
              <a:t>88</a:t>
            </a:fld>
            <a:endParaRPr lang="en-US" altLang="zh-CN" smtClean="0"/>
          </a:p>
        </p:txBody>
      </p:sp>
      <p:sp>
        <p:nvSpPr>
          <p:cNvPr id="634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b="1" smtClean="0"/>
              <a:t>2.</a:t>
            </a:r>
            <a:r>
              <a:rPr lang="zh-CN" altLang="en-US" sz="4000" smtClean="0"/>
              <a:t> </a:t>
            </a:r>
            <a:r>
              <a:rPr lang="en-US" altLang="zh-CN" sz="4000" b="1" smtClean="0"/>
              <a:t>PUSHF，POPF</a:t>
            </a:r>
          </a:p>
        </p:txBody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627313"/>
            <a:ext cx="7772400" cy="2057400"/>
          </a:xfrm>
        </p:spPr>
        <p:txBody>
          <a:bodyPr/>
          <a:lstStyle/>
          <a:p>
            <a:pPr eaLnBrk="1" hangingPunct="1"/>
            <a:r>
              <a:rPr lang="zh-CN" altLang="en-US" smtClean="0"/>
              <a:t>针对</a:t>
            </a:r>
            <a:r>
              <a:rPr lang="en-US" altLang="zh-CN" smtClean="0"/>
              <a:t>FLAGS</a:t>
            </a:r>
            <a:r>
              <a:rPr lang="zh-CN" altLang="en-US" smtClean="0"/>
              <a:t>的堆栈操作指令</a:t>
            </a:r>
          </a:p>
          <a:p>
            <a:pPr eaLnBrk="1" hangingPunct="1"/>
            <a:endParaRPr lang="zh-CN" altLang="en-US" smtClean="0"/>
          </a:p>
          <a:p>
            <a:pPr eaLnBrk="1" hangingPunct="1">
              <a:buFont typeface="Wingdings" pitchFamily="2" charset="2"/>
              <a:buNone/>
            </a:pPr>
            <a:r>
              <a:rPr lang="zh-CN" altLang="en-US" smtClean="0"/>
              <a:t> </a:t>
            </a:r>
            <a:r>
              <a:rPr lang="zh-CN" altLang="en-US" smtClean="0">
                <a:solidFill>
                  <a:srgbClr val="FF0000"/>
                </a:solidFill>
              </a:rPr>
              <a:t>将标志寄存器压栈或从堆栈弹出</a:t>
            </a:r>
          </a:p>
        </p:txBody>
      </p:sp>
      <p:graphicFrame>
        <p:nvGraphicFramePr>
          <p:cNvPr id="63490" name="Object 0"/>
          <p:cNvGraphicFramePr>
            <a:graphicFrameLocks noChangeAspect="1"/>
          </p:cNvGraphicFramePr>
          <p:nvPr/>
        </p:nvGraphicFramePr>
        <p:xfrm>
          <a:off x="7092950" y="188913"/>
          <a:ext cx="1576388" cy="1295400"/>
        </p:xfrm>
        <a:graphic>
          <a:graphicData uri="http://schemas.openxmlformats.org/presentationml/2006/ole">
            <p:oleObj spid="_x0000_s63490" name="剪辑" r:id="rId4" imgW="4602960" imgH="3652200" progId="">
              <p:embed/>
            </p:oleObj>
          </a:graphicData>
        </a:graphic>
      </p:graphicFrame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8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8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1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44198D-A551-4E86-9698-972E63897688}" type="slidenum">
              <a:rPr lang="zh-CN" altLang="en-US" smtClean="0"/>
              <a:pPr>
                <a:defRPr/>
              </a:pPr>
              <a:t>89</a:t>
            </a:fld>
            <a:endParaRPr lang="en-US" altLang="zh-CN" smtClean="0"/>
          </a:p>
        </p:txBody>
      </p:sp>
      <p:sp>
        <p:nvSpPr>
          <p:cNvPr id="146435" name="Rectangle 4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181850" cy="1462088"/>
          </a:xfrm>
        </p:spPr>
        <p:txBody>
          <a:bodyPr/>
          <a:lstStyle/>
          <a:p>
            <a:pPr algn="ctr" eaLnBrk="1" hangingPunct="1"/>
            <a:r>
              <a:rPr lang="zh-CN" altLang="en-US" sz="5400" smtClean="0">
                <a:ea typeface="华文行楷" pitchFamily="2" charset="-122"/>
              </a:rPr>
              <a:t>算术运算类指令</a:t>
            </a: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925608-5CBA-4C08-8EB0-F6A9EBC93C75}" type="slidenum">
              <a:rPr lang="zh-CN" altLang="en-US" smtClean="0"/>
              <a:pPr>
                <a:defRPr/>
              </a:pPr>
              <a:t>9</a:t>
            </a:fld>
            <a:endParaRPr lang="en-US" altLang="zh-CN" smtClean="0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三、指令中的操作数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73213" y="2492375"/>
            <a:ext cx="3529012" cy="2633663"/>
          </a:xfrm>
        </p:spPr>
        <p:txBody>
          <a:bodyPr/>
          <a:lstStyle/>
          <a:p>
            <a:pPr eaLnBrk="1" hangingPunct="1">
              <a:spcAft>
                <a:spcPct val="45000"/>
              </a:spcAft>
              <a:buFont typeface="Wingdings" pitchFamily="2" charset="2"/>
              <a:buNone/>
            </a:pPr>
            <a:r>
              <a:rPr lang="zh-CN" altLang="en-US" smtClean="0"/>
              <a:t>立即数</a:t>
            </a:r>
          </a:p>
          <a:p>
            <a:pPr eaLnBrk="1" hangingPunct="1">
              <a:spcBef>
                <a:spcPct val="50000"/>
              </a:spcBef>
              <a:spcAft>
                <a:spcPct val="20000"/>
              </a:spcAft>
              <a:buFont typeface="Wingdings" pitchFamily="2" charset="2"/>
              <a:buNone/>
            </a:pPr>
            <a:r>
              <a:rPr kumimoji="1" lang="zh-CN" altLang="en-US" smtClean="0"/>
              <a:t>寄存器</a:t>
            </a:r>
            <a:endParaRPr lang="zh-CN" altLang="en-US" smtClean="0"/>
          </a:p>
          <a:p>
            <a:pPr eaLnBrk="1" hangingPunct="1">
              <a:spcAft>
                <a:spcPct val="45000"/>
              </a:spcAft>
              <a:buFont typeface="Wingdings" pitchFamily="2" charset="2"/>
              <a:buNone/>
            </a:pPr>
            <a:r>
              <a:rPr kumimoji="1" lang="zh-CN" altLang="en-US" smtClean="0"/>
              <a:t>存储器</a:t>
            </a:r>
          </a:p>
        </p:txBody>
      </p:sp>
      <p:sp>
        <p:nvSpPr>
          <p:cNvPr id="53252" name="AutoShape 4"/>
          <p:cNvSpPr>
            <a:spLocks/>
          </p:cNvSpPr>
          <p:nvPr/>
        </p:nvSpPr>
        <p:spPr bwMode="auto">
          <a:xfrm>
            <a:off x="1212850" y="2820988"/>
            <a:ext cx="336550" cy="1512887"/>
          </a:xfrm>
          <a:prstGeom prst="leftBrace">
            <a:avLst>
              <a:gd name="adj1" fmla="val 37461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7170" name="Object 5"/>
          <p:cNvGraphicFramePr>
            <a:graphicFrameLocks noChangeAspect="1"/>
          </p:cNvGraphicFramePr>
          <p:nvPr/>
        </p:nvGraphicFramePr>
        <p:xfrm>
          <a:off x="7235825" y="611188"/>
          <a:ext cx="1298575" cy="989012"/>
        </p:xfrm>
        <a:graphic>
          <a:graphicData uri="http://schemas.openxmlformats.org/presentationml/2006/ole">
            <p:oleObj spid="_x0000_s7170" name="剪辑" r:id="rId4" imgW="4602960" imgH="3652200" progId="">
              <p:embed/>
            </p:oleObj>
          </a:graphicData>
        </a:graphic>
      </p:graphicFrame>
      <p:sp>
        <p:nvSpPr>
          <p:cNvPr id="53255" name="Line 7"/>
          <p:cNvSpPr>
            <a:spLocks noChangeShapeType="1"/>
          </p:cNvSpPr>
          <p:nvPr/>
        </p:nvSpPr>
        <p:spPr bwMode="auto">
          <a:xfrm>
            <a:off x="2870200" y="2820988"/>
            <a:ext cx="611188" cy="0"/>
          </a:xfrm>
          <a:prstGeom prst="line">
            <a:avLst/>
          </a:prstGeom>
          <a:noFill/>
          <a:ln w="22225" cap="sq">
            <a:solidFill>
              <a:srgbClr val="FF6600"/>
            </a:solidFill>
            <a:round/>
            <a:headEnd type="none" w="sm" len="sm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3256" name="AutoShape 8"/>
          <p:cNvSpPr>
            <a:spLocks/>
          </p:cNvSpPr>
          <p:nvPr/>
        </p:nvSpPr>
        <p:spPr bwMode="auto">
          <a:xfrm rot="10800000">
            <a:off x="2941638" y="3613150"/>
            <a:ext cx="200025" cy="792163"/>
          </a:xfrm>
          <a:prstGeom prst="leftBrace">
            <a:avLst>
              <a:gd name="adj1" fmla="val 33003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57" name="Text Box 9"/>
          <p:cNvSpPr txBox="1">
            <a:spLocks noChangeArrowheads="1"/>
          </p:cNvSpPr>
          <p:nvPr/>
        </p:nvSpPr>
        <p:spPr bwMode="auto">
          <a:xfrm>
            <a:off x="3490913" y="2555875"/>
            <a:ext cx="4321175" cy="5191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 b="1">
                <a:solidFill>
                  <a:schemeClr val="tx2"/>
                </a:solidFill>
              </a:rPr>
              <a:t>表征参加操作的数据本身</a:t>
            </a:r>
            <a:endParaRPr lang="zh-CN" altLang="en-US" sz="2800" b="1">
              <a:solidFill>
                <a:schemeClr val="tx2"/>
              </a:solidFill>
            </a:endParaRPr>
          </a:p>
        </p:txBody>
      </p:sp>
      <p:sp>
        <p:nvSpPr>
          <p:cNvPr id="53258" name="Text Box 10"/>
          <p:cNvSpPr txBox="1">
            <a:spLocks noChangeArrowheads="1"/>
          </p:cNvSpPr>
          <p:nvPr/>
        </p:nvSpPr>
        <p:spPr bwMode="auto">
          <a:xfrm>
            <a:off x="3228975" y="3741738"/>
            <a:ext cx="4319588" cy="5191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 b="1">
                <a:solidFill>
                  <a:schemeClr val="tx2"/>
                </a:solidFill>
              </a:rPr>
              <a:t>表征数据存放的地址</a:t>
            </a:r>
            <a:endParaRPr lang="zh-CN" altLang="en-US" sz="2800" b="1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3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3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9" dur="500"/>
                                        <p:tgtEl>
                                          <p:spTgt spid="53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3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8" dur="500"/>
                                        <p:tgtEl>
                                          <p:spTgt spid="53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2" grpId="0" animBg="1"/>
      <p:bldP spid="53255" grpId="0" animBg="1"/>
      <p:bldP spid="53256" grpId="0" animBg="1"/>
      <p:bldP spid="53257" grpId="0"/>
      <p:bldP spid="53258" grpId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CB8F95-14E0-457F-9567-76617369B360}" type="slidenum">
              <a:rPr lang="zh-CN" altLang="en-US" smtClean="0"/>
              <a:pPr>
                <a:defRPr/>
              </a:pPr>
              <a:t>90</a:t>
            </a:fld>
            <a:endParaRPr lang="en-US" altLang="zh-CN" smtClean="0"/>
          </a:p>
        </p:txBody>
      </p:sp>
      <p:sp>
        <p:nvSpPr>
          <p:cNvPr id="645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算术运算类指令</a:t>
            </a:r>
          </a:p>
        </p:txBody>
      </p:sp>
      <p:sp>
        <p:nvSpPr>
          <p:cNvPr id="645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63713" y="2133600"/>
            <a:ext cx="4038600" cy="2667000"/>
          </a:xfrm>
        </p:spPr>
        <p:txBody>
          <a:bodyPr/>
          <a:lstStyle/>
          <a:p>
            <a:pPr eaLnBrk="1" hangingPunct="1"/>
            <a:r>
              <a:rPr lang="zh-CN" altLang="en-US" sz="3200" smtClean="0"/>
              <a:t>加法运算指令</a:t>
            </a:r>
          </a:p>
          <a:p>
            <a:pPr eaLnBrk="1" hangingPunct="1"/>
            <a:r>
              <a:rPr lang="zh-CN" altLang="en-US" sz="3200" smtClean="0"/>
              <a:t>减法运算指令</a:t>
            </a:r>
          </a:p>
          <a:p>
            <a:pPr eaLnBrk="1" hangingPunct="1"/>
            <a:r>
              <a:rPr lang="zh-CN" altLang="en-US" sz="3200" smtClean="0"/>
              <a:t>乘法指令</a:t>
            </a:r>
          </a:p>
          <a:p>
            <a:pPr eaLnBrk="1" hangingPunct="1"/>
            <a:r>
              <a:rPr lang="zh-CN" altLang="en-US" sz="3200" smtClean="0"/>
              <a:t>除法指令</a:t>
            </a:r>
          </a:p>
        </p:txBody>
      </p:sp>
      <p:sp>
        <p:nvSpPr>
          <p:cNvPr id="149510" name="Text Box 6"/>
          <p:cNvSpPr txBox="1">
            <a:spLocks noChangeArrowheads="1"/>
          </p:cNvSpPr>
          <p:nvPr/>
        </p:nvSpPr>
        <p:spPr bwMode="auto">
          <a:xfrm>
            <a:off x="611188" y="5013325"/>
            <a:ext cx="8243887" cy="647700"/>
          </a:xfrm>
          <a:prstGeom prst="rect">
            <a:avLst/>
          </a:prstGeom>
          <a:noFill/>
          <a:ln w="25400" cap="sq">
            <a:noFill/>
            <a:miter lim="800000"/>
            <a:headEnd type="none" w="sm" len="sm"/>
            <a:tailEnd type="none" w="lg" len="lg"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  <a:latin typeface="Arial" charset="0"/>
              </a:rPr>
              <a:t>算术运算指令的执行大多对状态标志位会产生影响</a:t>
            </a:r>
          </a:p>
        </p:txBody>
      </p:sp>
      <p:graphicFrame>
        <p:nvGraphicFramePr>
          <p:cNvPr id="64514" name="Object 0"/>
          <p:cNvGraphicFramePr>
            <a:graphicFrameLocks noChangeAspect="1"/>
          </p:cNvGraphicFramePr>
          <p:nvPr/>
        </p:nvGraphicFramePr>
        <p:xfrm>
          <a:off x="7242175" y="331788"/>
          <a:ext cx="1433513" cy="1152525"/>
        </p:xfrm>
        <a:graphic>
          <a:graphicData uri="http://schemas.openxmlformats.org/presentationml/2006/ole">
            <p:oleObj spid="_x0000_s64514" name="剪辑" r:id="rId4" imgW="4602960" imgH="3652200" progId="">
              <p:embed/>
            </p:oleObj>
          </a:graphicData>
        </a:graphic>
      </p:graphicFrame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9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510" grpId="0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202E02-9256-4180-9330-7C0040AC0CC1}" type="slidenum">
              <a:rPr lang="zh-CN" altLang="en-US" smtClean="0"/>
              <a:pPr>
                <a:defRPr/>
              </a:pPr>
              <a:t>91</a:t>
            </a:fld>
            <a:endParaRPr lang="en-US" altLang="zh-CN" smtClean="0"/>
          </a:p>
        </p:txBody>
      </p:sp>
      <p:sp>
        <p:nvSpPr>
          <p:cNvPr id="655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一、加法指令</a:t>
            </a:r>
          </a:p>
        </p:txBody>
      </p:sp>
      <p:sp>
        <p:nvSpPr>
          <p:cNvPr id="655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87563" y="2263775"/>
            <a:ext cx="5410200" cy="2438400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mtClean="0"/>
              <a:t>    普通加法指令</a:t>
            </a:r>
            <a:r>
              <a:rPr lang="en-US" altLang="zh-CN" smtClean="0"/>
              <a:t>ADD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mtClean="0"/>
              <a:t>    </a:t>
            </a:r>
            <a:r>
              <a:rPr lang="zh-CN" altLang="en-US" smtClean="0"/>
              <a:t>带进位位的加法指令</a:t>
            </a:r>
            <a:r>
              <a:rPr lang="en-US" altLang="zh-CN" smtClean="0"/>
              <a:t>ADC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mtClean="0"/>
              <a:t>    加1指令</a:t>
            </a:r>
            <a:r>
              <a:rPr lang="en-US" altLang="zh-CN" smtClean="0"/>
              <a:t>INC</a:t>
            </a:r>
          </a:p>
        </p:txBody>
      </p:sp>
      <p:sp>
        <p:nvSpPr>
          <p:cNvPr id="65542" name="AutoShape 4"/>
          <p:cNvSpPr>
            <a:spLocks/>
          </p:cNvSpPr>
          <p:nvPr/>
        </p:nvSpPr>
        <p:spPr bwMode="auto">
          <a:xfrm>
            <a:off x="2195513" y="2565400"/>
            <a:ext cx="215900" cy="1260475"/>
          </a:xfrm>
          <a:prstGeom prst="leftBrace">
            <a:avLst>
              <a:gd name="adj1" fmla="val 48652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0533" name="Text Box 5"/>
          <p:cNvSpPr txBox="1">
            <a:spLocks noChangeArrowheads="1"/>
          </p:cNvSpPr>
          <p:nvPr/>
        </p:nvSpPr>
        <p:spPr bwMode="auto">
          <a:xfrm>
            <a:off x="1114425" y="4675188"/>
            <a:ext cx="7129463" cy="1169551"/>
          </a:xfrm>
          <a:prstGeom prst="rect">
            <a:avLst/>
          </a:prstGeom>
          <a:noFill/>
          <a:ln w="25400" cap="sq">
            <a:noFill/>
            <a:miter lim="800000"/>
            <a:headEnd type="none" w="sm" len="sm"/>
            <a:tailEnd type="none" w="lg" len="lg"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</a:rPr>
              <a:t>加法指令对操作数的要求与</a:t>
            </a:r>
            <a:r>
              <a:rPr lang="en-US" altLang="zh-CN" sz="2800" b="1" dirty="0">
                <a:solidFill>
                  <a:srgbClr val="FF0000"/>
                </a:solidFill>
              </a:rPr>
              <a:t>MOV</a:t>
            </a:r>
            <a:r>
              <a:rPr lang="zh-CN" altLang="en-US" sz="2800" b="1" dirty="0">
                <a:solidFill>
                  <a:srgbClr val="FF0000"/>
                </a:solidFill>
              </a:rPr>
              <a:t>指令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相同，注意段寄存器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graphicFrame>
        <p:nvGraphicFramePr>
          <p:cNvPr id="65538" name="Object 6"/>
          <p:cNvGraphicFramePr>
            <a:graphicFrameLocks noChangeAspect="1"/>
          </p:cNvGraphicFramePr>
          <p:nvPr/>
        </p:nvGraphicFramePr>
        <p:xfrm>
          <a:off x="7235825" y="404813"/>
          <a:ext cx="1433513" cy="1079500"/>
        </p:xfrm>
        <a:graphic>
          <a:graphicData uri="http://schemas.openxmlformats.org/presentationml/2006/ole">
            <p:oleObj spid="_x0000_s65538" name="剪辑" r:id="rId4" imgW="4602960" imgH="3652200" progId="">
              <p:embed/>
            </p:oleObj>
          </a:graphicData>
        </a:graphic>
      </p:graphicFrame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05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39DC50-82B6-4DB6-9C89-512B2CC2E5C1}" type="slidenum">
              <a:rPr lang="zh-CN" altLang="en-US" smtClean="0"/>
              <a:pPr>
                <a:defRPr/>
              </a:pPr>
              <a:t>92</a:t>
            </a:fld>
            <a:endParaRPr lang="en-US" altLang="zh-CN" smtClean="0"/>
          </a:p>
        </p:txBody>
      </p:sp>
      <p:sp>
        <p:nvSpPr>
          <p:cNvPr id="665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b="1" smtClean="0"/>
              <a:t>1.</a:t>
            </a:r>
            <a:r>
              <a:rPr lang="zh-CN" altLang="en-US" sz="4000" smtClean="0"/>
              <a:t> </a:t>
            </a:r>
            <a:r>
              <a:rPr lang="en-US" altLang="zh-CN" sz="4000" b="1" smtClean="0"/>
              <a:t>ADD</a:t>
            </a:r>
            <a:r>
              <a:rPr lang="zh-CN" altLang="en-US" smtClean="0"/>
              <a:t>指令</a:t>
            </a:r>
          </a:p>
        </p:txBody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5621337" cy="2706687"/>
          </a:xfrm>
        </p:spPr>
        <p:txBody>
          <a:bodyPr/>
          <a:lstStyle/>
          <a:p>
            <a:pPr eaLnBrk="1" hangingPunct="1"/>
            <a:r>
              <a:rPr lang="zh-CN" altLang="en-US" smtClean="0"/>
              <a:t>格式：</a:t>
            </a:r>
          </a:p>
          <a:p>
            <a:pPr lvl="1" eaLnBrk="1" hangingPunct="1"/>
            <a:r>
              <a:rPr lang="zh-CN" altLang="en-US" smtClean="0"/>
              <a:t> </a:t>
            </a:r>
            <a:r>
              <a:rPr lang="en-US" altLang="zh-CN" smtClean="0"/>
              <a:t>ADD  OPRD1，OPRD2</a:t>
            </a:r>
          </a:p>
          <a:p>
            <a:pPr eaLnBrk="1" hangingPunct="1"/>
            <a:r>
              <a:rPr lang="zh-CN" altLang="en-US" smtClean="0"/>
              <a:t>操作：</a:t>
            </a:r>
          </a:p>
          <a:p>
            <a:pPr lvl="1" eaLnBrk="1" hangingPunct="1"/>
            <a:r>
              <a:rPr lang="zh-CN" altLang="en-US" smtClean="0"/>
              <a:t> </a:t>
            </a:r>
            <a:r>
              <a:rPr lang="en-US" altLang="zh-CN" smtClean="0"/>
              <a:t>OPRD1+OPRD2</a:t>
            </a:r>
          </a:p>
        </p:txBody>
      </p:sp>
      <p:sp>
        <p:nvSpPr>
          <p:cNvPr id="151556" name="Line 4"/>
          <p:cNvSpPr>
            <a:spLocks noChangeShapeType="1"/>
          </p:cNvSpPr>
          <p:nvPr/>
        </p:nvSpPr>
        <p:spPr bwMode="auto">
          <a:xfrm>
            <a:off x="4657725" y="3903663"/>
            <a:ext cx="76200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1557" name="Text Box 5"/>
          <p:cNvSpPr txBox="1">
            <a:spLocks noChangeArrowheads="1"/>
          </p:cNvSpPr>
          <p:nvPr/>
        </p:nvSpPr>
        <p:spPr bwMode="auto">
          <a:xfrm>
            <a:off x="539750" y="5013325"/>
            <a:ext cx="7993063" cy="630238"/>
          </a:xfrm>
          <a:prstGeom prst="rect">
            <a:avLst/>
          </a:prstGeom>
          <a:solidFill>
            <a:srgbClr val="CCFFFF"/>
          </a:solidFill>
          <a:ln w="25400" cap="sq">
            <a:solidFill>
              <a:srgbClr val="CCFFFF"/>
            </a:solidFill>
            <a:miter lim="800000"/>
            <a:headEnd type="none" w="sm" len="sm"/>
            <a:tailEnd type="none" w="lg" len="lg"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</a:rPr>
              <a:t>ADD</a:t>
            </a:r>
            <a:r>
              <a:rPr lang="zh-CN" altLang="en-US" sz="2800" b="1">
                <a:solidFill>
                  <a:srgbClr val="FF0000"/>
                </a:solidFill>
              </a:rPr>
              <a:t>指令的执行对全部6个状态标志位都产生影响</a:t>
            </a:r>
          </a:p>
        </p:txBody>
      </p:sp>
      <p:graphicFrame>
        <p:nvGraphicFramePr>
          <p:cNvPr id="66562" name="Object 6"/>
          <p:cNvGraphicFramePr>
            <a:graphicFrameLocks noChangeAspect="1"/>
          </p:cNvGraphicFramePr>
          <p:nvPr/>
        </p:nvGraphicFramePr>
        <p:xfrm>
          <a:off x="7092950" y="188913"/>
          <a:ext cx="1576388" cy="1295400"/>
        </p:xfrm>
        <a:graphic>
          <a:graphicData uri="http://schemas.openxmlformats.org/presentationml/2006/ole">
            <p:oleObj spid="_x0000_s66562" name="剪辑" r:id="rId4" imgW="4602960" imgH="3652200" progId="">
              <p:embed/>
            </p:oleObj>
          </a:graphicData>
        </a:graphic>
      </p:graphicFrame>
      <p:sp>
        <p:nvSpPr>
          <p:cNvPr id="151559" name="Text Box 7"/>
          <p:cNvSpPr txBox="1">
            <a:spLocks noChangeArrowheads="1"/>
          </p:cNvSpPr>
          <p:nvPr/>
        </p:nvSpPr>
        <p:spPr bwMode="auto">
          <a:xfrm>
            <a:off x="5508625" y="3692525"/>
            <a:ext cx="2447925" cy="457200"/>
          </a:xfrm>
          <a:prstGeom prst="rect">
            <a:avLst/>
          </a:prstGeom>
          <a:noFill/>
          <a:ln w="22225">
            <a:noFill/>
            <a:miter lim="800000"/>
            <a:headEnd/>
            <a:tailEnd type="none" w="lg" len="lg"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30000"/>
              </a:spcBef>
              <a:spcAft>
                <a:spcPct val="30000"/>
              </a:spcAft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b="1"/>
              <a:t>OPRD1</a:t>
            </a:r>
            <a:endParaRPr lang="zh-CN" altLang="en-US" b="1"/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1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1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51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51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51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51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51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56" grpId="0" animBg="1"/>
      <p:bldP spid="151557" grpId="0" animBg="1"/>
      <p:bldP spid="151559" grpId="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920A1A-CDF8-4D80-8BCA-D04D8E8CD4F2}" type="slidenum">
              <a:rPr lang="zh-CN" altLang="en-US" smtClean="0"/>
              <a:pPr>
                <a:defRPr/>
              </a:pPr>
              <a:t>93</a:t>
            </a:fld>
            <a:endParaRPr lang="en-US" altLang="zh-CN" smtClean="0"/>
          </a:p>
        </p:txBody>
      </p:sp>
      <p:sp>
        <p:nvSpPr>
          <p:cNvPr id="675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b="1" smtClean="0"/>
              <a:t>ADD</a:t>
            </a:r>
            <a:r>
              <a:rPr lang="zh-CN" altLang="en-US" smtClean="0"/>
              <a:t>指令例</a:t>
            </a:r>
          </a:p>
        </p:txBody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87488" y="2170113"/>
            <a:ext cx="6781800" cy="34290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mtClean="0"/>
              <a:t>    MOV  AL，78H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mtClean="0"/>
              <a:t>    ADD  AL，99H</a:t>
            </a:r>
          </a:p>
          <a:p>
            <a:pPr eaLnBrk="1" hangingPunct="1">
              <a:buFont typeface="Wingdings" pitchFamily="2" charset="2"/>
              <a:buNone/>
            </a:pPr>
            <a:endParaRPr lang="en-US" altLang="zh-CN" smtClean="0"/>
          </a:p>
          <a:p>
            <a:pPr eaLnBrk="1" hangingPunct="1">
              <a:buFont typeface="Wingdings" pitchFamily="2" charset="2"/>
              <a:buNone/>
            </a:pPr>
            <a:r>
              <a:rPr lang="zh-CN" altLang="en-US" smtClean="0"/>
              <a:t>指令执行后6个状态标志位的状态</a:t>
            </a:r>
          </a:p>
        </p:txBody>
      </p:sp>
      <p:graphicFrame>
        <p:nvGraphicFramePr>
          <p:cNvPr id="67586" name="Object 5"/>
          <p:cNvGraphicFramePr>
            <a:graphicFrameLocks noChangeAspect="1"/>
          </p:cNvGraphicFramePr>
          <p:nvPr/>
        </p:nvGraphicFramePr>
        <p:xfrm>
          <a:off x="7308850" y="404813"/>
          <a:ext cx="1360488" cy="1079500"/>
        </p:xfrm>
        <a:graphic>
          <a:graphicData uri="http://schemas.openxmlformats.org/presentationml/2006/ole">
            <p:oleObj spid="_x0000_s67586" name="剪辑" r:id="rId4" imgW="4602960" imgH="3652200" progId="">
              <p:embed/>
            </p:oleObj>
          </a:graphicData>
        </a:graphic>
      </p:graphicFrame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2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7A4AC9-230F-4E6A-8F12-12CEF68C0601}" type="slidenum">
              <a:rPr lang="zh-CN" altLang="en-US" smtClean="0"/>
              <a:pPr>
                <a:defRPr/>
              </a:pPr>
              <a:t>94</a:t>
            </a:fld>
            <a:endParaRPr lang="en-US" altLang="zh-CN" smtClean="0"/>
          </a:p>
        </p:txBody>
      </p:sp>
      <p:sp>
        <p:nvSpPr>
          <p:cNvPr id="686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b="1" smtClean="0"/>
              <a:t>ADD</a:t>
            </a:r>
            <a:r>
              <a:rPr lang="zh-CN" altLang="en-US" smtClean="0"/>
              <a:t>指令例</a:t>
            </a:r>
          </a:p>
        </p:txBody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68488" y="2170113"/>
            <a:ext cx="3581400" cy="19050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smtClean="0"/>
              <a:t>       01111000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mtClean="0"/>
              <a:t> +   10011001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mtClean="0"/>
              <a:t>       00010001</a:t>
            </a:r>
          </a:p>
        </p:txBody>
      </p:sp>
      <p:sp>
        <p:nvSpPr>
          <p:cNvPr id="153604" name="Line 4"/>
          <p:cNvSpPr>
            <a:spLocks noChangeShapeType="1"/>
          </p:cNvSpPr>
          <p:nvPr/>
        </p:nvSpPr>
        <p:spPr bwMode="auto">
          <a:xfrm>
            <a:off x="1835150" y="3213100"/>
            <a:ext cx="2971800" cy="0"/>
          </a:xfrm>
          <a:prstGeom prst="line">
            <a:avLst/>
          </a:prstGeom>
          <a:noFill/>
          <a:ln w="25400" cap="sq">
            <a:solidFill>
              <a:srgbClr val="339966"/>
            </a:solidFill>
            <a:round/>
            <a:headEnd type="none" w="sm" len="sm"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3605" name="Text Box 5"/>
          <p:cNvSpPr txBox="1">
            <a:spLocks noChangeArrowheads="1"/>
          </p:cNvSpPr>
          <p:nvPr/>
        </p:nvSpPr>
        <p:spPr bwMode="auto">
          <a:xfrm>
            <a:off x="1882775" y="3284538"/>
            <a:ext cx="457200" cy="544512"/>
          </a:xfrm>
          <a:prstGeom prst="rect">
            <a:avLst/>
          </a:prstGeom>
          <a:noFill/>
          <a:ln w="25400" cap="sq">
            <a:solidFill>
              <a:schemeClr val="tx1"/>
            </a:solidFill>
            <a:miter lim="800000"/>
            <a:headEnd type="none" w="sm" len="sm"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53606" name="Text Box 6"/>
          <p:cNvSpPr txBox="1">
            <a:spLocks noChangeArrowheads="1"/>
          </p:cNvSpPr>
          <p:nvPr/>
        </p:nvSpPr>
        <p:spPr bwMode="auto">
          <a:xfrm>
            <a:off x="762000" y="4267200"/>
            <a:ext cx="6324600" cy="1801813"/>
          </a:xfrm>
          <a:prstGeom prst="rect">
            <a:avLst/>
          </a:prstGeom>
          <a:noFill/>
          <a:ln w="25400" cap="sq">
            <a:noFill/>
            <a:miter lim="800000"/>
            <a:headEnd type="none" w="sm" len="sm"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标志位状态： </a:t>
            </a:r>
            <a:r>
              <a:rPr lang="en-US" altLang="zh-CN" sz="2800" b="1"/>
              <a:t>CF=             SF=</a:t>
            </a:r>
          </a:p>
          <a:p>
            <a:pPr>
              <a:spcBef>
                <a:spcPct val="50000"/>
              </a:spcBef>
            </a:pPr>
            <a:r>
              <a:rPr lang="en-US" altLang="zh-CN" sz="2800" b="1"/>
              <a:t>                         AF=             ZF=</a:t>
            </a:r>
          </a:p>
          <a:p>
            <a:pPr>
              <a:spcBef>
                <a:spcPct val="50000"/>
              </a:spcBef>
            </a:pPr>
            <a:r>
              <a:rPr lang="en-US" altLang="zh-CN" sz="2800" b="1"/>
              <a:t>                          PF=            OF=</a:t>
            </a:r>
          </a:p>
        </p:txBody>
      </p:sp>
      <p:graphicFrame>
        <p:nvGraphicFramePr>
          <p:cNvPr id="68610" name="Object 7"/>
          <p:cNvGraphicFramePr>
            <a:graphicFrameLocks noChangeAspect="1"/>
          </p:cNvGraphicFramePr>
          <p:nvPr/>
        </p:nvGraphicFramePr>
        <p:xfrm>
          <a:off x="7380288" y="333375"/>
          <a:ext cx="1289050" cy="1150938"/>
        </p:xfrm>
        <a:graphic>
          <a:graphicData uri="http://schemas.openxmlformats.org/presentationml/2006/ole">
            <p:oleObj spid="_x0000_s68610" name="剪辑" r:id="rId4" imgW="4602960" imgH="3652200" progId="">
              <p:embed/>
            </p:oleObj>
          </a:graphicData>
        </a:graphic>
      </p:graphicFrame>
      <p:sp>
        <p:nvSpPr>
          <p:cNvPr id="153608" name="Text Box 8"/>
          <p:cNvSpPr txBox="1">
            <a:spLocks noChangeArrowheads="1"/>
          </p:cNvSpPr>
          <p:nvPr/>
        </p:nvSpPr>
        <p:spPr bwMode="auto">
          <a:xfrm>
            <a:off x="3779838" y="4264025"/>
            <a:ext cx="503237" cy="519113"/>
          </a:xfrm>
          <a:prstGeom prst="rect">
            <a:avLst/>
          </a:prstGeom>
          <a:noFill/>
          <a:ln w="22225">
            <a:noFill/>
            <a:miter lim="800000"/>
            <a:headEnd/>
            <a:tailEnd type="none" w="lg" len="lg"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53609" name="Text Box 9"/>
          <p:cNvSpPr txBox="1">
            <a:spLocks noChangeArrowheads="1"/>
          </p:cNvSpPr>
          <p:nvPr/>
        </p:nvSpPr>
        <p:spPr bwMode="auto">
          <a:xfrm>
            <a:off x="5637213" y="4264025"/>
            <a:ext cx="503237" cy="519113"/>
          </a:xfrm>
          <a:prstGeom prst="rect">
            <a:avLst/>
          </a:prstGeom>
          <a:noFill/>
          <a:ln w="22225">
            <a:noFill/>
            <a:miter lim="800000"/>
            <a:headEnd/>
            <a:tailEnd type="none" w="lg" len="lg"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53610" name="Text Box 10"/>
          <p:cNvSpPr txBox="1">
            <a:spLocks noChangeArrowheads="1"/>
          </p:cNvSpPr>
          <p:nvPr/>
        </p:nvSpPr>
        <p:spPr bwMode="auto">
          <a:xfrm>
            <a:off x="3767138" y="4913313"/>
            <a:ext cx="503237" cy="519112"/>
          </a:xfrm>
          <a:prstGeom prst="rect">
            <a:avLst/>
          </a:prstGeom>
          <a:noFill/>
          <a:ln w="22225">
            <a:noFill/>
            <a:miter lim="800000"/>
            <a:headEnd/>
            <a:tailEnd type="none" w="lg" len="lg"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53611" name="Text Box 11"/>
          <p:cNvSpPr txBox="1">
            <a:spLocks noChangeArrowheads="1"/>
          </p:cNvSpPr>
          <p:nvPr/>
        </p:nvSpPr>
        <p:spPr bwMode="auto">
          <a:xfrm>
            <a:off x="5622925" y="4911725"/>
            <a:ext cx="503238" cy="519113"/>
          </a:xfrm>
          <a:prstGeom prst="rect">
            <a:avLst/>
          </a:prstGeom>
          <a:noFill/>
          <a:ln w="22225">
            <a:noFill/>
            <a:miter lim="800000"/>
            <a:headEnd/>
            <a:tailEnd type="none" w="lg" len="lg"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53612" name="Text Box 12"/>
          <p:cNvSpPr txBox="1">
            <a:spLocks noChangeArrowheads="1"/>
          </p:cNvSpPr>
          <p:nvPr/>
        </p:nvSpPr>
        <p:spPr bwMode="auto">
          <a:xfrm>
            <a:off x="3779838" y="5559425"/>
            <a:ext cx="503237" cy="519113"/>
          </a:xfrm>
          <a:prstGeom prst="rect">
            <a:avLst/>
          </a:prstGeom>
          <a:noFill/>
          <a:ln w="22225">
            <a:noFill/>
            <a:miter lim="800000"/>
            <a:headEnd/>
            <a:tailEnd type="none" w="lg" len="lg"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53613" name="Text Box 13"/>
          <p:cNvSpPr txBox="1">
            <a:spLocks noChangeArrowheads="1"/>
          </p:cNvSpPr>
          <p:nvPr/>
        </p:nvSpPr>
        <p:spPr bwMode="auto">
          <a:xfrm>
            <a:off x="5624513" y="5559425"/>
            <a:ext cx="503237" cy="519113"/>
          </a:xfrm>
          <a:prstGeom prst="rect">
            <a:avLst/>
          </a:prstGeom>
          <a:noFill/>
          <a:ln w="22225">
            <a:noFill/>
            <a:miter lim="800000"/>
            <a:headEnd/>
            <a:tailEnd type="none" w="lg" len="lg"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</a:rPr>
              <a:t>0</a:t>
            </a: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3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3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53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53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4" dur="500"/>
                                        <p:tgtEl>
                                          <p:spTgt spid="153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9" dur="500"/>
                                        <p:tgtEl>
                                          <p:spTgt spid="1536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1536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5" dur="500"/>
                                        <p:tgtEl>
                                          <p:spTgt spid="1536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04" grpId="0" animBg="1"/>
      <p:bldP spid="153605" grpId="0" animBg="1"/>
      <p:bldP spid="153608" grpId="0"/>
      <p:bldP spid="153609" grpId="0"/>
      <p:bldP spid="153610" grpId="0"/>
      <p:bldP spid="153611" grpId="0"/>
      <p:bldP spid="153612" grpId="0"/>
      <p:bldP spid="153613" grpId="0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D48329-407C-44DB-9547-C9FAE89E1E22}" type="slidenum">
              <a:rPr lang="zh-CN" altLang="en-US" smtClean="0"/>
              <a:pPr>
                <a:defRPr/>
              </a:pPr>
              <a:t>95</a:t>
            </a:fld>
            <a:endParaRPr lang="en-US" altLang="zh-CN" smtClean="0"/>
          </a:p>
        </p:txBody>
      </p:sp>
      <p:sp>
        <p:nvSpPr>
          <p:cNvPr id="696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b="1" smtClean="0"/>
              <a:t>2.</a:t>
            </a:r>
            <a:r>
              <a:rPr lang="en-US" altLang="zh-CN" sz="4000" smtClean="0"/>
              <a:t> </a:t>
            </a:r>
            <a:r>
              <a:rPr lang="en-US" altLang="zh-CN" sz="4000" b="1" smtClean="0"/>
              <a:t>ADC</a:t>
            </a:r>
            <a:r>
              <a:rPr lang="zh-CN" altLang="en-US" smtClean="0"/>
              <a:t>指令</a:t>
            </a:r>
          </a:p>
        </p:txBody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2060575"/>
            <a:ext cx="7772400" cy="3657600"/>
          </a:xfrm>
        </p:spPr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zh-CN" altLang="en-US" smtClean="0"/>
              <a:t>指令格式、对操作数的要求、对标志位的影响与</a:t>
            </a:r>
            <a:r>
              <a:rPr lang="en-US" altLang="zh-CN" smtClean="0"/>
              <a:t>ADD</a:t>
            </a:r>
            <a:r>
              <a:rPr lang="zh-CN" altLang="en-US" smtClean="0"/>
              <a:t>指令完全一样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spcAft>
                <a:spcPct val="30000"/>
              </a:spcAft>
            </a:pPr>
            <a:r>
              <a:rPr lang="zh-CN" altLang="en-US" smtClean="0"/>
              <a:t>指令的操作：</a:t>
            </a:r>
          </a:p>
          <a:p>
            <a:pPr lvl="1" eaLnBrk="1" hangingPunct="1">
              <a:lnSpc>
                <a:spcPct val="100000"/>
              </a:lnSpc>
              <a:spcBef>
                <a:spcPct val="50000"/>
              </a:spcBef>
              <a:spcAft>
                <a:spcPct val="30000"/>
              </a:spcAft>
            </a:pPr>
            <a:r>
              <a:rPr lang="zh-CN" altLang="en-US" smtClean="0"/>
              <a:t> </a:t>
            </a:r>
            <a:r>
              <a:rPr lang="en-US" altLang="zh-CN" smtClean="0"/>
              <a:t>OPRD1+OPRD2+CF             OPRD1</a:t>
            </a:r>
          </a:p>
          <a:p>
            <a:pPr eaLnBrk="1" hangingPunct="1">
              <a:lnSpc>
                <a:spcPct val="115000"/>
              </a:lnSpc>
              <a:spcBef>
                <a:spcPct val="55000"/>
              </a:spcBef>
            </a:pPr>
            <a:r>
              <a:rPr lang="en-US" altLang="zh-CN" smtClean="0">
                <a:solidFill>
                  <a:srgbClr val="FF0000"/>
                </a:solidFill>
              </a:rPr>
              <a:t>ADC</a:t>
            </a:r>
            <a:r>
              <a:rPr lang="zh-CN" altLang="en-US" smtClean="0">
                <a:solidFill>
                  <a:srgbClr val="FF0000"/>
                </a:solidFill>
              </a:rPr>
              <a:t>指令多用于多字节数相加，使用前要先将</a:t>
            </a:r>
            <a:r>
              <a:rPr lang="en-US" altLang="zh-CN" smtClean="0">
                <a:solidFill>
                  <a:srgbClr val="FF0000"/>
                </a:solidFill>
              </a:rPr>
              <a:t>CF</a:t>
            </a:r>
            <a:r>
              <a:rPr lang="zh-CN" altLang="en-US" smtClean="0">
                <a:solidFill>
                  <a:srgbClr val="FF0000"/>
                </a:solidFill>
              </a:rPr>
              <a:t>清零。</a:t>
            </a:r>
          </a:p>
        </p:txBody>
      </p:sp>
      <p:sp>
        <p:nvSpPr>
          <p:cNvPr id="154628" name="Line 4"/>
          <p:cNvSpPr>
            <a:spLocks noChangeShapeType="1"/>
          </p:cNvSpPr>
          <p:nvPr/>
        </p:nvSpPr>
        <p:spPr bwMode="auto">
          <a:xfrm>
            <a:off x="4937125" y="4106863"/>
            <a:ext cx="83820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69634" name="Object 5"/>
          <p:cNvGraphicFramePr>
            <a:graphicFrameLocks noChangeAspect="1"/>
          </p:cNvGraphicFramePr>
          <p:nvPr/>
        </p:nvGraphicFramePr>
        <p:xfrm>
          <a:off x="7308850" y="404813"/>
          <a:ext cx="1360488" cy="1079500"/>
        </p:xfrm>
        <a:graphic>
          <a:graphicData uri="http://schemas.openxmlformats.org/presentationml/2006/ole">
            <p:oleObj spid="_x0000_s69634" name="剪辑" r:id="rId4" imgW="4602960" imgH="3652200" progId="">
              <p:embed/>
            </p:oleObj>
          </a:graphicData>
        </a:graphic>
      </p:graphicFrame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4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4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54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54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54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627" grpId="0" build="p"/>
      <p:bldP spid="154628" grpId="0" animBg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9554CE-36EC-4F3F-A2E1-AE3DE0487DB1}" type="slidenum">
              <a:rPr lang="zh-CN" altLang="en-US" smtClean="0"/>
              <a:pPr>
                <a:defRPr/>
              </a:pPr>
              <a:t>96</a:t>
            </a:fld>
            <a:endParaRPr lang="en-US" altLang="zh-CN" smtClean="0"/>
          </a:p>
        </p:txBody>
      </p:sp>
      <p:sp>
        <p:nvSpPr>
          <p:cNvPr id="147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b="1" smtClean="0"/>
              <a:t>ADC</a:t>
            </a:r>
            <a:r>
              <a:rPr lang="zh-CN" altLang="en-US" smtClean="0"/>
              <a:t>指令应用例</a:t>
            </a:r>
            <a:r>
              <a:rPr lang="en-US" altLang="zh-CN" sz="2800" b="1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——</a:t>
            </a:r>
            <a:r>
              <a:rPr lang="zh-CN" altLang="en-US" sz="2800" b="1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求两个</a:t>
            </a:r>
            <a:r>
              <a:rPr lang="en-US" altLang="zh-CN" sz="2800" b="1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20B</a:t>
            </a:r>
            <a:r>
              <a:rPr lang="zh-CN" altLang="en-US" sz="2800" b="1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数的和</a:t>
            </a:r>
          </a:p>
        </p:txBody>
      </p:sp>
      <p:sp>
        <p:nvSpPr>
          <p:cNvPr id="325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4829175" cy="4579937"/>
          </a:xfrm>
        </p:spPr>
        <p:txBody>
          <a:bodyPr/>
          <a:lstStyle/>
          <a:p>
            <a:pPr marL="985838" indent="-985838" eaLnBrk="1" hangingPunct="1">
              <a:lnSpc>
                <a:spcPct val="100000"/>
              </a:lnSpc>
            </a:pPr>
            <a:r>
              <a:rPr lang="en-US" altLang="zh-CN" sz="2000" smtClean="0">
                <a:ea typeface="宋体" pitchFamily="2" charset="-122"/>
              </a:rPr>
              <a:t>LEA  SI</a:t>
            </a:r>
            <a:r>
              <a:rPr lang="zh-CN" altLang="en-US" sz="2000" smtClean="0">
                <a:ea typeface="宋体" pitchFamily="2" charset="-122"/>
              </a:rPr>
              <a:t>，</a:t>
            </a:r>
            <a:r>
              <a:rPr lang="en-US" altLang="zh-CN" sz="2000" smtClean="0">
                <a:ea typeface="宋体" pitchFamily="2" charset="-122"/>
              </a:rPr>
              <a:t>M1</a:t>
            </a:r>
          </a:p>
          <a:p>
            <a:pPr marL="985838" indent="-985838" eaLnBrk="1" hangingPunct="1">
              <a:lnSpc>
                <a:spcPct val="100000"/>
              </a:lnSpc>
            </a:pPr>
            <a:r>
              <a:rPr lang="en-US" altLang="zh-CN" sz="2000" smtClean="0">
                <a:ea typeface="宋体" pitchFamily="2" charset="-122"/>
              </a:rPr>
              <a:t>LEA  DI</a:t>
            </a:r>
            <a:r>
              <a:rPr lang="zh-CN" altLang="en-US" sz="2000" smtClean="0">
                <a:ea typeface="宋体" pitchFamily="2" charset="-122"/>
              </a:rPr>
              <a:t>，</a:t>
            </a:r>
            <a:r>
              <a:rPr lang="en-US" altLang="zh-CN" sz="2000" smtClean="0">
                <a:ea typeface="宋体" pitchFamily="2" charset="-122"/>
              </a:rPr>
              <a:t>M2</a:t>
            </a:r>
          </a:p>
          <a:p>
            <a:pPr marL="985838" indent="-985838" eaLnBrk="1" hangingPunct="1">
              <a:lnSpc>
                <a:spcPct val="100000"/>
              </a:lnSpc>
            </a:pPr>
            <a:r>
              <a:rPr lang="en-US" altLang="zh-CN" sz="2000" smtClean="0">
                <a:ea typeface="宋体" pitchFamily="2" charset="-122"/>
              </a:rPr>
              <a:t>MOV CX</a:t>
            </a:r>
            <a:r>
              <a:rPr lang="zh-CN" altLang="en-US" sz="2000" smtClean="0">
                <a:ea typeface="宋体" pitchFamily="2" charset="-122"/>
              </a:rPr>
              <a:t>，</a:t>
            </a:r>
            <a:r>
              <a:rPr lang="en-US" altLang="zh-CN" sz="2000" smtClean="0">
                <a:ea typeface="宋体" pitchFamily="2" charset="-122"/>
              </a:rPr>
              <a:t>20</a:t>
            </a:r>
          </a:p>
          <a:p>
            <a:pPr marL="985838" indent="-985838" eaLnBrk="1" hangingPunct="1">
              <a:lnSpc>
                <a:spcPct val="100000"/>
              </a:lnSpc>
            </a:pPr>
            <a:r>
              <a:rPr lang="en-US" altLang="zh-CN" sz="2000" smtClean="0">
                <a:ea typeface="宋体" pitchFamily="2" charset="-122"/>
              </a:rPr>
              <a:t>CLC                         </a:t>
            </a:r>
            <a:r>
              <a:rPr lang="zh-CN" altLang="en-US" sz="2000" smtClean="0">
                <a:solidFill>
                  <a:schemeClr val="tx1"/>
                </a:solidFill>
                <a:ea typeface="宋体" pitchFamily="2" charset="-122"/>
              </a:rPr>
              <a:t>；使</a:t>
            </a:r>
            <a:r>
              <a:rPr lang="en-US" altLang="zh-CN" sz="2000" smtClean="0">
                <a:solidFill>
                  <a:schemeClr val="tx1"/>
                </a:solidFill>
                <a:ea typeface="宋体" pitchFamily="2" charset="-122"/>
              </a:rPr>
              <a:t>CF=0</a:t>
            </a:r>
            <a:endParaRPr lang="en-US" altLang="zh-CN" sz="2000" smtClean="0">
              <a:ea typeface="宋体" pitchFamily="2" charset="-122"/>
            </a:endParaRPr>
          </a:p>
          <a:p>
            <a:pPr marL="985838" indent="-985838" eaLnBrk="1" hangingPunct="1"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000" smtClean="0">
                <a:ea typeface="宋体" pitchFamily="2" charset="-122"/>
              </a:rPr>
              <a:t>NEXT </a:t>
            </a:r>
            <a:r>
              <a:rPr lang="zh-CN" altLang="en-US" sz="2000" smtClean="0">
                <a:ea typeface="宋体" pitchFamily="2" charset="-122"/>
              </a:rPr>
              <a:t>：</a:t>
            </a:r>
            <a:r>
              <a:rPr lang="en-US" altLang="zh-CN" sz="2000" smtClean="0">
                <a:ea typeface="宋体" pitchFamily="2" charset="-122"/>
              </a:rPr>
              <a:t> MOV AL</a:t>
            </a:r>
            <a:r>
              <a:rPr lang="zh-CN" altLang="en-US" sz="2000" smtClean="0">
                <a:ea typeface="宋体" pitchFamily="2" charset="-122"/>
              </a:rPr>
              <a:t>，</a:t>
            </a:r>
            <a:r>
              <a:rPr lang="en-US" altLang="zh-CN" sz="2000" smtClean="0">
                <a:ea typeface="宋体" pitchFamily="2" charset="-122"/>
              </a:rPr>
              <a:t>[SI]</a:t>
            </a:r>
          </a:p>
          <a:p>
            <a:pPr marL="985838" indent="-985838" eaLnBrk="1" hangingPunct="1"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000" smtClean="0">
                <a:ea typeface="宋体" pitchFamily="2" charset="-122"/>
              </a:rPr>
              <a:t>             ADC [DI]</a:t>
            </a:r>
            <a:r>
              <a:rPr lang="zh-CN" altLang="en-US" sz="2000" smtClean="0">
                <a:ea typeface="宋体" pitchFamily="2" charset="-122"/>
              </a:rPr>
              <a:t>，</a:t>
            </a:r>
            <a:r>
              <a:rPr lang="en-US" altLang="zh-CN" sz="2000" smtClean="0">
                <a:ea typeface="宋体" pitchFamily="2" charset="-122"/>
              </a:rPr>
              <a:t>AL</a:t>
            </a:r>
          </a:p>
          <a:p>
            <a:pPr marL="985838" indent="-985838" eaLnBrk="1" hangingPunct="1">
              <a:lnSpc>
                <a:spcPct val="100000"/>
              </a:lnSpc>
            </a:pPr>
            <a:r>
              <a:rPr lang="en-US" altLang="zh-CN" sz="2000" smtClean="0">
                <a:ea typeface="宋体" pitchFamily="2" charset="-122"/>
              </a:rPr>
              <a:t>INC SI</a:t>
            </a:r>
          </a:p>
          <a:p>
            <a:pPr marL="985838" indent="-985838" eaLnBrk="1" hangingPunct="1">
              <a:lnSpc>
                <a:spcPct val="100000"/>
              </a:lnSpc>
            </a:pPr>
            <a:r>
              <a:rPr lang="en-US" altLang="zh-CN" sz="2000" smtClean="0">
                <a:ea typeface="宋体" pitchFamily="2" charset="-122"/>
              </a:rPr>
              <a:t>INC DI</a:t>
            </a:r>
          </a:p>
          <a:p>
            <a:pPr marL="985838" indent="-985838" eaLnBrk="1" hangingPunct="1">
              <a:lnSpc>
                <a:spcPct val="100000"/>
              </a:lnSpc>
            </a:pPr>
            <a:r>
              <a:rPr lang="en-US" altLang="zh-CN" sz="2000" smtClean="0">
                <a:ea typeface="宋体" pitchFamily="2" charset="-122"/>
              </a:rPr>
              <a:t>DEC CX </a:t>
            </a:r>
          </a:p>
          <a:p>
            <a:pPr marL="985838" indent="-985838" eaLnBrk="1" hangingPunct="1">
              <a:lnSpc>
                <a:spcPct val="100000"/>
              </a:lnSpc>
            </a:pPr>
            <a:r>
              <a:rPr lang="en-US" altLang="zh-CN" sz="2000" smtClean="0">
                <a:ea typeface="宋体" pitchFamily="2" charset="-122"/>
              </a:rPr>
              <a:t>JNZ NEXT</a:t>
            </a:r>
          </a:p>
          <a:p>
            <a:pPr marL="985838" indent="-985838" eaLnBrk="1" hangingPunct="1">
              <a:lnSpc>
                <a:spcPct val="100000"/>
              </a:lnSpc>
            </a:pPr>
            <a:r>
              <a:rPr lang="en-US" altLang="zh-CN" sz="2000" smtClean="0">
                <a:ea typeface="宋体" pitchFamily="2" charset="-122"/>
              </a:rPr>
              <a:t>HLT</a:t>
            </a:r>
          </a:p>
        </p:txBody>
      </p:sp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5999163" y="2346325"/>
            <a:ext cx="2460625" cy="3962400"/>
            <a:chOff x="3779" y="1478"/>
            <a:chExt cx="1550" cy="2496"/>
          </a:xfrm>
        </p:grpSpPr>
        <p:sp>
          <p:nvSpPr>
            <p:cNvPr id="147462" name="Rectangle 5"/>
            <p:cNvSpPr>
              <a:spLocks noChangeArrowheads="1"/>
            </p:cNvSpPr>
            <p:nvPr/>
          </p:nvSpPr>
          <p:spPr bwMode="auto">
            <a:xfrm>
              <a:off x="4225" y="1478"/>
              <a:ext cx="1104" cy="2496"/>
            </a:xfrm>
            <a:prstGeom prst="rect">
              <a:avLst/>
            </a:prstGeom>
            <a:solidFill>
              <a:srgbClr val="339966"/>
            </a:solidFill>
            <a:ln w="25400" cap="sq">
              <a:solidFill>
                <a:srgbClr val="339966"/>
              </a:solidFill>
              <a:miter lim="800000"/>
              <a:headEnd type="none" w="sm" len="sm"/>
              <a:tailEnd type="none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7463" name="Line 6"/>
            <p:cNvSpPr>
              <a:spLocks noChangeShapeType="1"/>
            </p:cNvSpPr>
            <p:nvPr/>
          </p:nvSpPr>
          <p:spPr bwMode="auto">
            <a:xfrm flipH="1">
              <a:off x="4225" y="1478"/>
              <a:ext cx="1" cy="2496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none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7464" name="Line 7"/>
            <p:cNvSpPr>
              <a:spLocks noChangeShapeType="1"/>
            </p:cNvSpPr>
            <p:nvPr/>
          </p:nvSpPr>
          <p:spPr bwMode="auto">
            <a:xfrm>
              <a:off x="5329" y="1478"/>
              <a:ext cx="0" cy="2496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none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7465" name="Line 8"/>
            <p:cNvSpPr>
              <a:spLocks noChangeShapeType="1"/>
            </p:cNvSpPr>
            <p:nvPr/>
          </p:nvSpPr>
          <p:spPr bwMode="auto">
            <a:xfrm>
              <a:off x="4225" y="2054"/>
              <a:ext cx="1104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none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7466" name="Line 9"/>
            <p:cNvSpPr>
              <a:spLocks noChangeShapeType="1"/>
            </p:cNvSpPr>
            <p:nvPr/>
          </p:nvSpPr>
          <p:spPr bwMode="auto">
            <a:xfrm>
              <a:off x="4225" y="2294"/>
              <a:ext cx="1104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none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7467" name="Line 10"/>
            <p:cNvSpPr>
              <a:spLocks noChangeShapeType="1"/>
            </p:cNvSpPr>
            <p:nvPr/>
          </p:nvSpPr>
          <p:spPr bwMode="auto">
            <a:xfrm>
              <a:off x="4225" y="2534"/>
              <a:ext cx="1104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none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7468" name="Line 11"/>
            <p:cNvSpPr>
              <a:spLocks noChangeShapeType="1"/>
            </p:cNvSpPr>
            <p:nvPr/>
          </p:nvSpPr>
          <p:spPr bwMode="auto">
            <a:xfrm>
              <a:off x="4225" y="1478"/>
              <a:ext cx="1104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none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7469" name="Line 12"/>
            <p:cNvSpPr>
              <a:spLocks noChangeShapeType="1"/>
            </p:cNvSpPr>
            <p:nvPr/>
          </p:nvSpPr>
          <p:spPr bwMode="auto">
            <a:xfrm>
              <a:off x="4225" y="3350"/>
              <a:ext cx="1104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none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7470" name="Line 13"/>
            <p:cNvSpPr>
              <a:spLocks noChangeShapeType="1"/>
            </p:cNvSpPr>
            <p:nvPr/>
          </p:nvSpPr>
          <p:spPr bwMode="auto">
            <a:xfrm>
              <a:off x="4225" y="3110"/>
              <a:ext cx="1104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none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7471" name="Line 14"/>
            <p:cNvSpPr>
              <a:spLocks noChangeShapeType="1"/>
            </p:cNvSpPr>
            <p:nvPr/>
          </p:nvSpPr>
          <p:spPr bwMode="auto">
            <a:xfrm>
              <a:off x="4225" y="3974"/>
              <a:ext cx="1104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none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7472" name="Line 15"/>
            <p:cNvSpPr>
              <a:spLocks noChangeShapeType="1"/>
            </p:cNvSpPr>
            <p:nvPr/>
          </p:nvSpPr>
          <p:spPr bwMode="auto">
            <a:xfrm>
              <a:off x="4225" y="3590"/>
              <a:ext cx="1104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none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7473" name="Text Box 16"/>
            <p:cNvSpPr txBox="1">
              <a:spLocks noChangeArrowheads="1"/>
            </p:cNvSpPr>
            <p:nvPr/>
          </p:nvSpPr>
          <p:spPr bwMode="auto">
            <a:xfrm>
              <a:off x="4609" y="2678"/>
              <a:ext cx="384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chemeClr val="bg1"/>
                  </a:solidFill>
                  <a:latin typeface="宋体" pitchFamily="2" charset="-122"/>
                </a:rPr>
                <a:t>┇</a:t>
              </a:r>
              <a:r>
                <a:rPr lang="en-US" altLang="zh-CN">
                  <a:solidFill>
                    <a:schemeClr val="bg1"/>
                  </a:solidFill>
                </a:rPr>
                <a:t> </a:t>
              </a:r>
            </a:p>
          </p:txBody>
        </p:sp>
        <p:sp>
          <p:nvSpPr>
            <p:cNvPr id="147474" name="Text Box 17"/>
            <p:cNvSpPr txBox="1">
              <a:spLocks noChangeArrowheads="1"/>
            </p:cNvSpPr>
            <p:nvPr/>
          </p:nvSpPr>
          <p:spPr bwMode="auto">
            <a:xfrm>
              <a:off x="4609" y="1622"/>
              <a:ext cx="384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chemeClr val="bg1"/>
                  </a:solidFill>
                  <a:latin typeface="宋体" pitchFamily="2" charset="-122"/>
                </a:rPr>
                <a:t>┇</a:t>
              </a:r>
              <a:r>
                <a:rPr lang="en-US" altLang="zh-CN">
                  <a:solidFill>
                    <a:schemeClr val="bg1"/>
                  </a:solidFill>
                </a:rPr>
                <a:t> </a:t>
              </a:r>
            </a:p>
          </p:txBody>
        </p:sp>
        <p:sp>
          <p:nvSpPr>
            <p:cNvPr id="147475" name="Text Box 18"/>
            <p:cNvSpPr txBox="1">
              <a:spLocks noChangeArrowheads="1"/>
            </p:cNvSpPr>
            <p:nvPr/>
          </p:nvSpPr>
          <p:spPr bwMode="auto">
            <a:xfrm>
              <a:off x="4609" y="3638"/>
              <a:ext cx="384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chemeClr val="bg1"/>
                  </a:solidFill>
                  <a:latin typeface="宋体" pitchFamily="2" charset="-122"/>
                </a:rPr>
                <a:t>┇</a:t>
              </a:r>
              <a:r>
                <a:rPr lang="en-US" altLang="zh-CN">
                  <a:solidFill>
                    <a:schemeClr val="bg1"/>
                  </a:solidFill>
                </a:rPr>
                <a:t> </a:t>
              </a:r>
            </a:p>
          </p:txBody>
        </p:sp>
        <p:sp>
          <p:nvSpPr>
            <p:cNvPr id="147476" name="Text Box 19"/>
            <p:cNvSpPr txBox="1">
              <a:spLocks noChangeArrowheads="1"/>
            </p:cNvSpPr>
            <p:nvPr/>
          </p:nvSpPr>
          <p:spPr bwMode="auto">
            <a:xfrm>
              <a:off x="3806" y="2046"/>
              <a:ext cx="389" cy="250"/>
            </a:xfrm>
            <a:prstGeom prst="rect">
              <a:avLst/>
            </a:prstGeom>
            <a:noFill/>
            <a:ln w="25400" cap="sq">
              <a:noFill/>
              <a:miter lim="800000"/>
              <a:headEnd type="none" w="sm" len="sm"/>
              <a:tailEnd type="none" w="lg" len="lg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/>
                <a:t>M1</a:t>
              </a:r>
            </a:p>
          </p:txBody>
        </p:sp>
        <p:sp>
          <p:nvSpPr>
            <p:cNvPr id="147477" name="Text Box 20"/>
            <p:cNvSpPr txBox="1">
              <a:spLocks noChangeArrowheads="1"/>
            </p:cNvSpPr>
            <p:nvPr/>
          </p:nvSpPr>
          <p:spPr bwMode="auto">
            <a:xfrm>
              <a:off x="4529" y="2270"/>
              <a:ext cx="480" cy="288"/>
            </a:xfrm>
            <a:prstGeom prst="rect">
              <a:avLst/>
            </a:prstGeom>
            <a:noFill/>
            <a:ln w="25400" cap="sq">
              <a:noFill/>
              <a:miter lim="800000"/>
              <a:headEnd type="none" w="sm" len="sm"/>
              <a:tailEnd type="none" w="lg" len="lg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>
                  <a:solidFill>
                    <a:schemeClr val="bg1"/>
                  </a:solidFill>
                </a:rPr>
                <a:t>12</a:t>
              </a:r>
              <a:r>
                <a:rPr lang="en-US" altLang="zh-CN" b="1">
                  <a:solidFill>
                    <a:schemeClr val="bg1"/>
                  </a:solidFill>
                </a:rPr>
                <a:t>H</a:t>
              </a:r>
            </a:p>
          </p:txBody>
        </p:sp>
        <p:sp>
          <p:nvSpPr>
            <p:cNvPr id="147478" name="Text Box 21"/>
            <p:cNvSpPr txBox="1">
              <a:spLocks noChangeArrowheads="1"/>
            </p:cNvSpPr>
            <p:nvPr/>
          </p:nvSpPr>
          <p:spPr bwMode="auto">
            <a:xfrm>
              <a:off x="4529" y="2030"/>
              <a:ext cx="480" cy="288"/>
            </a:xfrm>
            <a:prstGeom prst="rect">
              <a:avLst/>
            </a:prstGeom>
            <a:noFill/>
            <a:ln w="25400" cap="sq">
              <a:noFill/>
              <a:miter lim="800000"/>
              <a:headEnd type="none" w="sm" len="sm"/>
              <a:tailEnd type="none" w="lg" len="lg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chemeClr val="bg1"/>
                  </a:solidFill>
                </a:rPr>
                <a:t>34H</a:t>
              </a:r>
            </a:p>
          </p:txBody>
        </p:sp>
        <p:sp>
          <p:nvSpPr>
            <p:cNvPr id="147479" name="Text Box 22"/>
            <p:cNvSpPr txBox="1">
              <a:spLocks noChangeArrowheads="1"/>
            </p:cNvSpPr>
            <p:nvPr/>
          </p:nvSpPr>
          <p:spPr bwMode="auto">
            <a:xfrm>
              <a:off x="3779" y="3097"/>
              <a:ext cx="416" cy="250"/>
            </a:xfrm>
            <a:prstGeom prst="rect">
              <a:avLst/>
            </a:prstGeom>
            <a:noFill/>
            <a:ln w="25400" cap="sq">
              <a:noFill/>
              <a:miter lim="800000"/>
              <a:headEnd type="none" w="sm" len="sm"/>
              <a:tailEnd type="none" w="lg" len="lg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/>
                <a:t>M2</a:t>
              </a:r>
            </a:p>
          </p:txBody>
        </p:sp>
      </p:grp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25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25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25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25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25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25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25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256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256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256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256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0085A2-3213-47EB-B7CD-95680331D988}" type="slidenum">
              <a:rPr lang="zh-CN" altLang="en-US" smtClean="0"/>
              <a:pPr>
                <a:defRPr/>
              </a:pPr>
              <a:t>97</a:t>
            </a:fld>
            <a:endParaRPr lang="en-US" altLang="zh-CN" smtClean="0"/>
          </a:p>
        </p:txBody>
      </p:sp>
      <p:sp>
        <p:nvSpPr>
          <p:cNvPr id="706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b="1" smtClean="0"/>
              <a:t>3.</a:t>
            </a:r>
            <a:r>
              <a:rPr lang="en-US" altLang="zh-CN" sz="4000" smtClean="0"/>
              <a:t> </a:t>
            </a:r>
            <a:r>
              <a:rPr lang="en-US" altLang="zh-CN" sz="4000" b="1" smtClean="0"/>
              <a:t>INC</a:t>
            </a:r>
            <a:r>
              <a:rPr lang="zh-CN" altLang="en-US" smtClean="0"/>
              <a:t>指令</a:t>
            </a:r>
          </a:p>
        </p:txBody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3352800"/>
          </a:xfrm>
        </p:spPr>
        <p:txBody>
          <a:bodyPr/>
          <a:lstStyle/>
          <a:p>
            <a:pPr eaLnBrk="1" hangingPunct="1"/>
            <a:r>
              <a:rPr lang="zh-CN" altLang="en-US" smtClean="0"/>
              <a:t>格式：</a:t>
            </a:r>
          </a:p>
          <a:p>
            <a:pPr eaLnBrk="1" hangingPunct="1">
              <a:spcBef>
                <a:spcPct val="50000"/>
              </a:spcBef>
              <a:spcAft>
                <a:spcPct val="40000"/>
              </a:spcAft>
              <a:buFont typeface="Wingdings" pitchFamily="2" charset="2"/>
              <a:buNone/>
            </a:pPr>
            <a:r>
              <a:rPr lang="zh-CN" altLang="en-US" smtClean="0"/>
              <a:t>       </a:t>
            </a:r>
            <a:r>
              <a:rPr lang="en-US" altLang="zh-CN" smtClean="0"/>
              <a:t>INC  OPRD</a:t>
            </a:r>
          </a:p>
          <a:p>
            <a:pPr eaLnBrk="1" hangingPunct="1"/>
            <a:r>
              <a:rPr lang="zh-CN" altLang="en-US" smtClean="0"/>
              <a:t>操作：</a:t>
            </a:r>
          </a:p>
          <a:p>
            <a:pPr eaLnBrk="1" hangingPunct="1">
              <a:spcBef>
                <a:spcPct val="40000"/>
              </a:spcBef>
              <a:buFont typeface="Wingdings" pitchFamily="2" charset="2"/>
              <a:buNone/>
            </a:pPr>
            <a:r>
              <a:rPr lang="zh-CN" altLang="en-US" smtClean="0"/>
              <a:t>       </a:t>
            </a:r>
            <a:r>
              <a:rPr lang="en-US" altLang="zh-CN" smtClean="0"/>
              <a:t>OPRD+1            OPRD</a:t>
            </a:r>
          </a:p>
        </p:txBody>
      </p:sp>
      <p:sp>
        <p:nvSpPr>
          <p:cNvPr id="155652" name="Line 4"/>
          <p:cNvSpPr>
            <a:spLocks noChangeShapeType="1"/>
          </p:cNvSpPr>
          <p:nvPr/>
        </p:nvSpPr>
        <p:spPr bwMode="auto">
          <a:xfrm>
            <a:off x="3813175" y="4437063"/>
            <a:ext cx="83820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5653" name="Text Box 5"/>
          <p:cNvSpPr txBox="1">
            <a:spLocks noChangeArrowheads="1"/>
          </p:cNvSpPr>
          <p:nvPr/>
        </p:nvSpPr>
        <p:spPr bwMode="auto">
          <a:xfrm>
            <a:off x="1600200" y="4953000"/>
            <a:ext cx="5029200" cy="519113"/>
          </a:xfrm>
          <a:prstGeom prst="rect">
            <a:avLst/>
          </a:prstGeom>
          <a:noFill/>
          <a:ln w="25400" cap="sq">
            <a:noFill/>
            <a:miter lim="800000"/>
            <a:headEnd type="none" w="sm" len="sm"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</a:rPr>
              <a:t>常用于在程序中修改地址指针</a:t>
            </a:r>
          </a:p>
        </p:txBody>
      </p:sp>
      <p:sp>
        <p:nvSpPr>
          <p:cNvPr id="155658" name="AutoShape 10"/>
          <p:cNvSpPr>
            <a:spLocks noChangeArrowheads="1"/>
          </p:cNvSpPr>
          <p:nvPr/>
        </p:nvSpPr>
        <p:spPr bwMode="auto">
          <a:xfrm>
            <a:off x="4319588" y="1752600"/>
            <a:ext cx="1981200" cy="762000"/>
          </a:xfrm>
          <a:prstGeom prst="wedgeRectCallout">
            <a:avLst>
              <a:gd name="adj1" fmla="val -83736"/>
              <a:gd name="adj2" fmla="val 59167"/>
            </a:avLst>
          </a:prstGeom>
          <a:solidFill>
            <a:srgbClr val="FF6600"/>
          </a:solidFill>
          <a:ln w="25400" cap="sq">
            <a:solidFill>
              <a:srgbClr val="FF6600"/>
            </a:solidFill>
            <a:miter lim="800000"/>
            <a:headEnd type="none" w="sm" len="sm"/>
            <a:tailEnd type="none" w="lg" len="lg"/>
          </a:ln>
        </p:spPr>
        <p:txBody>
          <a:bodyPr/>
          <a:lstStyle/>
          <a:p>
            <a:pPr algn="ctr">
              <a:spcBef>
                <a:spcPct val="50000"/>
              </a:spcBef>
            </a:pPr>
            <a:r>
              <a:rPr lang="zh-CN" altLang="en-US" sz="2000" b="1"/>
              <a:t>不能是段寄存器或立即数</a:t>
            </a:r>
          </a:p>
        </p:txBody>
      </p:sp>
      <p:graphicFrame>
        <p:nvGraphicFramePr>
          <p:cNvPr id="70658" name="Object 11"/>
          <p:cNvGraphicFramePr>
            <a:graphicFrameLocks noChangeAspect="1"/>
          </p:cNvGraphicFramePr>
          <p:nvPr/>
        </p:nvGraphicFramePr>
        <p:xfrm>
          <a:off x="7308850" y="404813"/>
          <a:ext cx="1360488" cy="1079500"/>
        </p:xfrm>
        <a:graphic>
          <a:graphicData uri="http://schemas.openxmlformats.org/presentationml/2006/ole">
            <p:oleObj spid="_x0000_s70658" name="剪辑" r:id="rId4" imgW="4602960" imgH="3652200" progId="">
              <p:embed/>
            </p:oleObj>
          </a:graphicData>
        </a:graphic>
      </p:graphicFrame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5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5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56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56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6" presetClass="emph" presetSubtype="0" repeatCount="300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15565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15565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5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5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55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556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652" grpId="0" animBg="1"/>
      <p:bldP spid="155658" grpId="0" animBg="1"/>
      <p:bldP spid="155658" grpId="1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0B2F5F-37D4-4611-A38B-1EA4A8F093E9}" type="slidenum">
              <a:rPr lang="zh-CN" altLang="en-US" smtClean="0"/>
              <a:pPr>
                <a:defRPr/>
              </a:pPr>
              <a:t>98</a:t>
            </a:fld>
            <a:endParaRPr lang="en-US" altLang="zh-CN" smtClean="0"/>
          </a:p>
        </p:txBody>
      </p:sp>
      <p:sp>
        <p:nvSpPr>
          <p:cNvPr id="7168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二、减法指令</a:t>
            </a:r>
          </a:p>
        </p:txBody>
      </p:sp>
      <p:sp>
        <p:nvSpPr>
          <p:cNvPr id="7168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2554288" y="2170113"/>
            <a:ext cx="5334000" cy="3124200"/>
          </a:xfrm>
        </p:spPr>
        <p:txBody>
          <a:bodyPr/>
          <a:lstStyle/>
          <a:p>
            <a:pPr eaLnBrk="1" hangingPunct="1">
              <a:lnSpc>
                <a:spcPct val="115000"/>
              </a:lnSpc>
              <a:buFont typeface="Wingdings" pitchFamily="2" charset="2"/>
              <a:buNone/>
            </a:pPr>
            <a:r>
              <a:rPr lang="zh-CN" altLang="en-US" smtClean="0"/>
              <a:t>普通减法指令</a:t>
            </a:r>
            <a:r>
              <a:rPr lang="en-US" altLang="zh-CN" smtClean="0"/>
              <a:t>SUB</a:t>
            </a:r>
          </a:p>
          <a:p>
            <a:pPr eaLnBrk="1" hangingPunct="1">
              <a:lnSpc>
                <a:spcPct val="115000"/>
              </a:lnSpc>
              <a:buFont typeface="Wingdings" pitchFamily="2" charset="2"/>
              <a:buNone/>
            </a:pPr>
            <a:r>
              <a:rPr lang="zh-CN" altLang="en-US" smtClean="0"/>
              <a:t>考虑借位的减法指令</a:t>
            </a:r>
            <a:r>
              <a:rPr lang="en-US" altLang="zh-CN" smtClean="0"/>
              <a:t>SBB</a:t>
            </a:r>
          </a:p>
          <a:p>
            <a:pPr eaLnBrk="1" hangingPunct="1">
              <a:lnSpc>
                <a:spcPct val="115000"/>
              </a:lnSpc>
              <a:buFont typeface="Wingdings" pitchFamily="2" charset="2"/>
              <a:buNone/>
            </a:pPr>
            <a:r>
              <a:rPr lang="zh-CN" altLang="en-US" smtClean="0"/>
              <a:t>减1指令</a:t>
            </a:r>
            <a:r>
              <a:rPr lang="en-US" altLang="zh-CN" smtClean="0"/>
              <a:t>DEC</a:t>
            </a:r>
          </a:p>
          <a:p>
            <a:pPr eaLnBrk="1" hangingPunct="1">
              <a:lnSpc>
                <a:spcPct val="115000"/>
              </a:lnSpc>
              <a:buFont typeface="Wingdings" pitchFamily="2" charset="2"/>
              <a:buNone/>
            </a:pPr>
            <a:r>
              <a:rPr lang="zh-CN" altLang="en-US" smtClean="0"/>
              <a:t>比较指令</a:t>
            </a:r>
            <a:r>
              <a:rPr lang="en-US" altLang="zh-CN" smtClean="0"/>
              <a:t>CMP</a:t>
            </a:r>
          </a:p>
          <a:p>
            <a:pPr eaLnBrk="1" hangingPunct="1">
              <a:lnSpc>
                <a:spcPct val="115000"/>
              </a:lnSpc>
              <a:buFont typeface="Wingdings" pitchFamily="2" charset="2"/>
              <a:buNone/>
            </a:pPr>
            <a:r>
              <a:rPr lang="zh-CN" altLang="en-US" smtClean="0"/>
              <a:t>求补指令</a:t>
            </a:r>
            <a:r>
              <a:rPr lang="en-US" altLang="zh-CN" smtClean="0"/>
              <a:t>NEG</a:t>
            </a:r>
          </a:p>
        </p:txBody>
      </p:sp>
      <p:sp>
        <p:nvSpPr>
          <p:cNvPr id="71686" name="AutoShape 1028"/>
          <p:cNvSpPr>
            <a:spLocks/>
          </p:cNvSpPr>
          <p:nvPr/>
        </p:nvSpPr>
        <p:spPr bwMode="auto">
          <a:xfrm>
            <a:off x="2195513" y="2511425"/>
            <a:ext cx="228600" cy="2286000"/>
          </a:xfrm>
          <a:prstGeom prst="leftBrace">
            <a:avLst>
              <a:gd name="adj1" fmla="val 83333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6677" name="Text Box 1029"/>
          <p:cNvSpPr txBox="1">
            <a:spLocks noChangeArrowheads="1"/>
          </p:cNvSpPr>
          <p:nvPr/>
        </p:nvSpPr>
        <p:spPr bwMode="auto">
          <a:xfrm>
            <a:off x="611188" y="5357813"/>
            <a:ext cx="7704137" cy="519112"/>
          </a:xfrm>
          <a:prstGeom prst="rect">
            <a:avLst/>
          </a:prstGeom>
          <a:noFill/>
          <a:ln w="25400" cap="sq">
            <a:noFill/>
            <a:miter lim="800000"/>
            <a:headEnd type="none" w="sm" len="sm"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</a:rPr>
              <a:t>减法指令对操作数的要求与对应的加法指令相同</a:t>
            </a:r>
          </a:p>
        </p:txBody>
      </p:sp>
      <p:graphicFrame>
        <p:nvGraphicFramePr>
          <p:cNvPr id="71682" name="Object 1030"/>
          <p:cNvGraphicFramePr>
            <a:graphicFrameLocks noChangeAspect="1"/>
          </p:cNvGraphicFramePr>
          <p:nvPr/>
        </p:nvGraphicFramePr>
        <p:xfrm>
          <a:off x="7092950" y="188913"/>
          <a:ext cx="1576388" cy="1295400"/>
        </p:xfrm>
        <a:graphic>
          <a:graphicData uri="http://schemas.openxmlformats.org/presentationml/2006/ole">
            <p:oleObj spid="_x0000_s71682" name="剪辑" r:id="rId4" imgW="4602960" imgH="3652200" progId="">
              <p:embed/>
            </p:oleObj>
          </a:graphicData>
        </a:graphic>
      </p:graphicFrame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66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996CB2-BD63-4381-B76B-5D776C1906E9}" type="slidenum">
              <a:rPr lang="zh-CN" altLang="en-US" smtClean="0"/>
              <a:pPr>
                <a:defRPr/>
              </a:pPr>
              <a:t>99</a:t>
            </a:fld>
            <a:endParaRPr lang="en-US" altLang="zh-CN" smtClean="0"/>
          </a:p>
        </p:txBody>
      </p:sp>
      <p:sp>
        <p:nvSpPr>
          <p:cNvPr id="727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b="1" smtClean="0"/>
              <a:t>1.</a:t>
            </a:r>
            <a:r>
              <a:rPr lang="zh-CN" altLang="en-US" sz="4000" smtClean="0"/>
              <a:t> </a:t>
            </a:r>
            <a:r>
              <a:rPr lang="en-US" altLang="zh-CN" sz="4000" b="1" smtClean="0"/>
              <a:t>SUB</a:t>
            </a:r>
            <a:r>
              <a:rPr lang="zh-CN" altLang="en-US" smtClean="0"/>
              <a:t>指令</a:t>
            </a:r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2017713"/>
            <a:ext cx="7772400" cy="4435475"/>
          </a:xfrm>
        </p:spPr>
        <p:txBody>
          <a:bodyPr/>
          <a:lstStyle/>
          <a:p>
            <a:pPr eaLnBrk="1" hangingPunct="1"/>
            <a:r>
              <a:rPr lang="zh-CN" altLang="en-US" smtClean="0"/>
              <a:t>格式：</a:t>
            </a:r>
          </a:p>
          <a:p>
            <a:pPr lvl="1" eaLnBrk="1" hangingPunct="1"/>
            <a:r>
              <a:rPr lang="en-US" altLang="zh-CN" smtClean="0"/>
              <a:t>SUB  OPRD1，OPRD2</a:t>
            </a:r>
          </a:p>
          <a:p>
            <a:pPr eaLnBrk="1" hangingPunct="1"/>
            <a:r>
              <a:rPr lang="zh-CN" altLang="en-US" smtClean="0"/>
              <a:t>操作：</a:t>
            </a:r>
          </a:p>
          <a:p>
            <a:pPr lvl="1" eaLnBrk="1" hangingPunct="1"/>
            <a:r>
              <a:rPr lang="en-US" altLang="zh-CN" smtClean="0"/>
              <a:t>OPRD1- OPRD2              OPRD1</a:t>
            </a:r>
          </a:p>
          <a:p>
            <a:pPr eaLnBrk="1" hangingPunct="1">
              <a:spcBef>
                <a:spcPct val="75000"/>
              </a:spcBef>
              <a:spcAft>
                <a:spcPct val="30000"/>
              </a:spcAft>
            </a:pPr>
            <a:r>
              <a:rPr lang="zh-CN" altLang="en-US" smtClean="0">
                <a:solidFill>
                  <a:srgbClr val="FF0000"/>
                </a:solidFill>
              </a:rPr>
              <a:t>对标志位的影响与</a:t>
            </a:r>
            <a:r>
              <a:rPr lang="en-US" altLang="zh-CN" smtClean="0">
                <a:solidFill>
                  <a:srgbClr val="FF0000"/>
                </a:solidFill>
              </a:rPr>
              <a:t>ADD</a:t>
            </a:r>
            <a:r>
              <a:rPr lang="zh-CN" altLang="en-US" smtClean="0">
                <a:solidFill>
                  <a:srgbClr val="FF0000"/>
                </a:solidFill>
              </a:rPr>
              <a:t>指令同</a:t>
            </a:r>
          </a:p>
        </p:txBody>
      </p:sp>
      <p:sp>
        <p:nvSpPr>
          <p:cNvPr id="157700" name="Line 4"/>
          <p:cNvSpPr>
            <a:spLocks noChangeShapeType="1"/>
          </p:cNvSpPr>
          <p:nvPr/>
        </p:nvSpPr>
        <p:spPr bwMode="auto">
          <a:xfrm>
            <a:off x="4283075" y="3933825"/>
            <a:ext cx="936625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72706" name="Object 5"/>
          <p:cNvGraphicFramePr>
            <a:graphicFrameLocks noChangeAspect="1"/>
          </p:cNvGraphicFramePr>
          <p:nvPr/>
        </p:nvGraphicFramePr>
        <p:xfrm>
          <a:off x="7092950" y="188913"/>
          <a:ext cx="1576388" cy="1295400"/>
        </p:xfrm>
        <a:graphic>
          <a:graphicData uri="http://schemas.openxmlformats.org/presentationml/2006/ole">
            <p:oleObj spid="_x0000_s72706" name="剪辑" r:id="rId4" imgW="4602960" imgH="3652200" progId="">
              <p:embed/>
            </p:oleObj>
          </a:graphicData>
        </a:graphic>
      </p:graphicFrame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7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7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57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57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57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57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700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RANCHTO" val="257"/>
  <p:tag name="HOTSPOTTYPE" val="DefinedInNavigator"/>
  <p:tag name="DEFINEDINNAVIGATOR" val="True"/>
</p:tagLst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隶书"/>
        <a:cs typeface=""/>
      </a:majorFont>
      <a:minorFont>
        <a:latin typeface="Tahoma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Office\Templates\演示文稿\个人主页 (标准).pot</Template>
  <TotalTime>9339</TotalTime>
  <Words>8092</Words>
  <Application>Microsoft Office PowerPoint</Application>
  <PresentationFormat>全屏显示(4:3)</PresentationFormat>
  <Paragraphs>2252</Paragraphs>
  <Slides>242</Slides>
  <Notes>177</Notes>
  <HiddenSlides>3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242</vt:i4>
      </vt:variant>
    </vt:vector>
  </HeadingPairs>
  <TitlesOfParts>
    <vt:vector size="245" baseType="lpstr">
      <vt:lpstr>Blends</vt:lpstr>
      <vt:lpstr>剪辑</vt:lpstr>
      <vt:lpstr>Clip</vt:lpstr>
      <vt:lpstr>第3章  指令系统</vt:lpstr>
      <vt:lpstr>主要内容：</vt:lpstr>
      <vt:lpstr>§3.1 概述</vt:lpstr>
      <vt:lpstr>了解:</vt:lpstr>
      <vt:lpstr>一、指令与指令系统</vt:lpstr>
      <vt:lpstr>二、指令格式</vt:lpstr>
      <vt:lpstr>指令格式</vt:lpstr>
      <vt:lpstr>指令格式：</vt:lpstr>
      <vt:lpstr>三、指令中的操作数</vt:lpstr>
      <vt:lpstr>立即数操作数</vt:lpstr>
      <vt:lpstr>寄存器操作数：</vt:lpstr>
      <vt:lpstr>存储器操作数</vt:lpstr>
      <vt:lpstr>存储器操作数例</vt:lpstr>
      <vt:lpstr>四、指令字长</vt:lpstr>
      <vt:lpstr>五、指令的执行速度</vt:lpstr>
      <vt:lpstr>六、CISC和RISC指令系统</vt:lpstr>
      <vt:lpstr>§3.2 寻址方式</vt:lpstr>
      <vt:lpstr>寻址方式</vt:lpstr>
      <vt:lpstr>寻址方式</vt:lpstr>
      <vt:lpstr>一、立即寻址</vt:lpstr>
      <vt:lpstr>立即数寻址方式</vt:lpstr>
      <vt:lpstr>二、直接寻址</vt:lpstr>
      <vt:lpstr>直接寻址</vt:lpstr>
      <vt:lpstr>直接寻址方式</vt:lpstr>
      <vt:lpstr>三、寄存器寻址</vt:lpstr>
      <vt:lpstr>寄存器寻址方式</vt:lpstr>
      <vt:lpstr>四、寄存器间接寻址</vt:lpstr>
      <vt:lpstr>寄存器间接寻址例</vt:lpstr>
      <vt:lpstr>寄存器间接寻址</vt:lpstr>
      <vt:lpstr>寄存器间接寻址</vt:lpstr>
      <vt:lpstr>寄存器间接寻址方式</vt:lpstr>
      <vt:lpstr>五、寄存器相对寻址</vt:lpstr>
      <vt:lpstr>寄存器相对寻址方式</vt:lpstr>
      <vt:lpstr>六、基址、变址寻址</vt:lpstr>
      <vt:lpstr>例：</vt:lpstr>
      <vt:lpstr>基址变址寻址方式</vt:lpstr>
      <vt:lpstr>七、基址、变址、相对寻址</vt:lpstr>
      <vt:lpstr>例：</vt:lpstr>
      <vt:lpstr>相对基址变址寻址方式</vt:lpstr>
      <vt:lpstr>八、隐含寻址</vt:lpstr>
      <vt:lpstr>幻灯片 41</vt:lpstr>
      <vt:lpstr>操作数的表达符号（1） </vt:lpstr>
      <vt:lpstr>操作数的表达符号（2）</vt:lpstr>
      <vt:lpstr>§3.3 8086指令系统</vt:lpstr>
      <vt:lpstr>掌握：</vt:lpstr>
      <vt:lpstr>8086指令系统</vt:lpstr>
      <vt:lpstr>数据传送指令</vt:lpstr>
      <vt:lpstr>一、通用数据传送</vt:lpstr>
      <vt:lpstr>1. 一般数据传送指令</vt:lpstr>
      <vt:lpstr>一般数据传送指令</vt:lpstr>
      <vt:lpstr>幻灯片 51</vt:lpstr>
      <vt:lpstr>一般数据传送指令例</vt:lpstr>
      <vt:lpstr>一般数据传送指令应用例</vt:lpstr>
      <vt:lpstr>一般数据传送指令应用例</vt:lpstr>
      <vt:lpstr>上段程序在代码段中的存放形式</vt:lpstr>
      <vt:lpstr>数据段中的分布 </vt:lpstr>
      <vt:lpstr>例3-12:104页</vt:lpstr>
      <vt:lpstr>2. 堆栈操作指令</vt:lpstr>
      <vt:lpstr>堆栈操作的原则</vt:lpstr>
      <vt:lpstr>堆栈操作指令</vt:lpstr>
      <vt:lpstr>压栈指令 PUSH</vt:lpstr>
      <vt:lpstr>压栈指令的操作</vt:lpstr>
      <vt:lpstr>出栈指令POP</vt:lpstr>
      <vt:lpstr>出栈指令的操作</vt:lpstr>
      <vt:lpstr>堆栈操作指令说明</vt:lpstr>
      <vt:lpstr>堆栈操作指令例</vt:lpstr>
      <vt:lpstr>堆栈操作的用途</vt:lpstr>
      <vt:lpstr>3. 交换指令:交换内容</vt:lpstr>
      <vt:lpstr>4. 查表指令</vt:lpstr>
      <vt:lpstr>查表指令例</vt:lpstr>
      <vt:lpstr>查表指令例</vt:lpstr>
      <vt:lpstr>5. 字位扩展指令：110页 </vt:lpstr>
      <vt:lpstr>字节到字的扩展指令</vt:lpstr>
      <vt:lpstr>字到双字的扩展指令</vt:lpstr>
      <vt:lpstr>字位扩展指令例</vt:lpstr>
      <vt:lpstr>二、输入输出指令</vt:lpstr>
      <vt:lpstr>输入输出指令</vt:lpstr>
      <vt:lpstr>指令寻址方式</vt:lpstr>
      <vt:lpstr>I/O指令例</vt:lpstr>
      <vt:lpstr>三、地址传送指令</vt:lpstr>
      <vt:lpstr>取偏移地址指令LEA</vt:lpstr>
      <vt:lpstr>LEA指令</vt:lpstr>
      <vt:lpstr>LEA指令在程序中的应用</vt:lpstr>
      <vt:lpstr>LEA指令在程序中的应用</vt:lpstr>
      <vt:lpstr>LEA指令在程序中的应用</vt:lpstr>
      <vt:lpstr>四、标志位操作指令 </vt:lpstr>
      <vt:lpstr>1. LAHF，SAHF</vt:lpstr>
      <vt:lpstr>2. PUSHF，POPF</vt:lpstr>
      <vt:lpstr>算术运算类指令</vt:lpstr>
      <vt:lpstr>算术运算类指令</vt:lpstr>
      <vt:lpstr>一、加法指令</vt:lpstr>
      <vt:lpstr>1. ADD指令</vt:lpstr>
      <vt:lpstr>ADD指令例</vt:lpstr>
      <vt:lpstr>ADD指令例</vt:lpstr>
      <vt:lpstr>2. ADC指令</vt:lpstr>
      <vt:lpstr>ADC指令应用例——求两个20B数的和</vt:lpstr>
      <vt:lpstr>3. INC指令</vt:lpstr>
      <vt:lpstr>二、减法指令</vt:lpstr>
      <vt:lpstr>1. SUB指令</vt:lpstr>
      <vt:lpstr>2. SBB指令</vt:lpstr>
      <vt:lpstr>3. DEC指令</vt:lpstr>
      <vt:lpstr>应用程序例</vt:lpstr>
      <vt:lpstr>4. NEG指令</vt:lpstr>
      <vt:lpstr>幻灯片 104</vt:lpstr>
      <vt:lpstr>5. CMP指令</vt:lpstr>
      <vt:lpstr>CMP指令</vt:lpstr>
      <vt:lpstr>CMP指令</vt:lpstr>
      <vt:lpstr>CMP指令</vt:lpstr>
      <vt:lpstr>程序功能</vt:lpstr>
      <vt:lpstr>CMP指令例</vt:lpstr>
      <vt:lpstr>三、乘法指令</vt:lpstr>
      <vt:lpstr>1. 无符号数乘法指令</vt:lpstr>
      <vt:lpstr>无符号数乘法指令例</vt:lpstr>
      <vt:lpstr>四、除法指令</vt:lpstr>
      <vt:lpstr>除法指令的操作</vt:lpstr>
      <vt:lpstr>五、BCD码调整指令</vt:lpstr>
      <vt:lpstr>逻辑运算和移位指令</vt:lpstr>
      <vt:lpstr>指令类型</vt:lpstr>
      <vt:lpstr> 一、逻辑运算</vt:lpstr>
      <vt:lpstr>1.“与”指令：</vt:lpstr>
      <vt:lpstr>“与”指令的应用</vt:lpstr>
      <vt:lpstr>“与”指令应用例</vt:lpstr>
      <vt:lpstr>“与”指令应用例</vt:lpstr>
      <vt:lpstr>“与”指令应用例</vt:lpstr>
      <vt:lpstr>2.“或”运算指令</vt:lpstr>
      <vt:lpstr>“或”指令的应用</vt:lpstr>
      <vt:lpstr>“或”指令的应用例:119页</vt:lpstr>
      <vt:lpstr>“或”指令的应用</vt:lpstr>
      <vt:lpstr>3.“非”运算指令</vt:lpstr>
      <vt:lpstr>4.“异或”运算指令</vt:lpstr>
      <vt:lpstr>5.“测试”指令</vt:lpstr>
      <vt:lpstr>例：</vt:lpstr>
      <vt:lpstr>源程序代码：</vt:lpstr>
      <vt:lpstr>二、移位指令</vt:lpstr>
      <vt:lpstr>1. 非循环移位指令</vt:lpstr>
      <vt:lpstr>逻辑左移指令SHL </vt:lpstr>
      <vt:lpstr>算术左移指令SAL</vt:lpstr>
      <vt:lpstr>逻辑右移指令SHR</vt:lpstr>
      <vt:lpstr>算术右移指令SAR</vt:lpstr>
      <vt:lpstr>非循环移位指令的应用</vt:lpstr>
      <vt:lpstr>2. 循环移位指令</vt:lpstr>
      <vt:lpstr>循环移位指令</vt:lpstr>
      <vt:lpstr>循环移位指令的应用</vt:lpstr>
      <vt:lpstr>程序功能</vt:lpstr>
      <vt:lpstr>程序例</vt:lpstr>
      <vt:lpstr>串操作指令</vt:lpstr>
      <vt:lpstr>串操作指令说明</vt:lpstr>
      <vt:lpstr>串操作指令的特点</vt:lpstr>
      <vt:lpstr>重复前缀</vt:lpstr>
      <vt:lpstr>串操作指令流程(以传送操作为例)</vt:lpstr>
      <vt:lpstr>串操作指令</vt:lpstr>
      <vt:lpstr>1. 串传送指令</vt:lpstr>
      <vt:lpstr>串传送指令</vt:lpstr>
      <vt:lpstr>串传送指令例</vt:lpstr>
      <vt:lpstr>2. 串比较指令</vt:lpstr>
      <vt:lpstr>串比较指令例</vt:lpstr>
      <vt:lpstr>3. 串扫描指令</vt:lpstr>
      <vt:lpstr>串扫描指令的应用</vt:lpstr>
      <vt:lpstr>串装入指令</vt:lpstr>
      <vt:lpstr>4. 串装入指令</vt:lpstr>
      <vt:lpstr>串装入指令例</vt:lpstr>
      <vt:lpstr>5. 串存储指令</vt:lpstr>
      <vt:lpstr>串存储指令的应用</vt:lpstr>
      <vt:lpstr>串存储指令例     内存某个区域清零</vt:lpstr>
      <vt:lpstr>串存储指令例</vt:lpstr>
      <vt:lpstr>程序控制指令</vt:lpstr>
      <vt:lpstr>程序的执行方向</vt:lpstr>
      <vt:lpstr>一、转移指令</vt:lpstr>
      <vt:lpstr>1. 无条件转移指令</vt:lpstr>
      <vt:lpstr>无条件段内转移</vt:lpstr>
      <vt:lpstr>段内直接转移</vt:lpstr>
      <vt:lpstr>段内直接转移示图</vt:lpstr>
      <vt:lpstr>段内间接转移</vt:lpstr>
      <vt:lpstr>段内间接转移例</vt:lpstr>
      <vt:lpstr>无条件段间转移</vt:lpstr>
      <vt:lpstr>段间直接转移</vt:lpstr>
      <vt:lpstr>段间直接转移示图</vt:lpstr>
      <vt:lpstr>段间间接转移</vt:lpstr>
      <vt:lpstr>无条件转移指令例</vt:lpstr>
      <vt:lpstr>无条件转移指令例</vt:lpstr>
      <vt:lpstr>2. 条件转移指令</vt:lpstr>
      <vt:lpstr>条件转移指令的应用</vt:lpstr>
      <vt:lpstr>转移指令例</vt:lpstr>
      <vt:lpstr>转移指令例（流程图）</vt:lpstr>
      <vt:lpstr>转移指令例</vt:lpstr>
      <vt:lpstr>二、循环控制指令</vt:lpstr>
      <vt:lpstr>无条件循环指令</vt:lpstr>
      <vt:lpstr>无条件循环指令</vt:lpstr>
      <vt:lpstr>三、过程调用和返回</vt:lpstr>
      <vt:lpstr>调用指令的执行过程</vt:lpstr>
      <vt:lpstr>过程调用</vt:lpstr>
      <vt:lpstr>1. 段内调用</vt:lpstr>
      <vt:lpstr>段内调用例</vt:lpstr>
      <vt:lpstr>2. 段间调用</vt:lpstr>
      <vt:lpstr>段间调用例</vt:lpstr>
      <vt:lpstr>3. 返回指令</vt:lpstr>
      <vt:lpstr>四、中断指令</vt:lpstr>
      <vt:lpstr>中断与过程调用：</vt:lpstr>
      <vt:lpstr>1. 中断指令</vt:lpstr>
      <vt:lpstr>中断指令的执行过程</vt:lpstr>
      <vt:lpstr>中断指令的执行过程</vt:lpstr>
      <vt:lpstr>中断指令例</vt:lpstr>
      <vt:lpstr>中断指令例</vt:lpstr>
      <vt:lpstr>2. 溢出中断指令</vt:lpstr>
      <vt:lpstr>3. 中断返回指令</vt:lpstr>
      <vt:lpstr>六、处理器控制指令</vt:lpstr>
      <vt:lpstr>结束语：</vt:lpstr>
      <vt:lpstr>汇编语言的两种语句格式</vt:lpstr>
      <vt:lpstr>幻灯片 209</vt:lpstr>
      <vt:lpstr>幻灯片 210</vt:lpstr>
      <vt:lpstr>幻灯片 211</vt:lpstr>
      <vt:lpstr>幻灯片 212</vt:lpstr>
      <vt:lpstr>幻灯片 213</vt:lpstr>
      <vt:lpstr>幻灯片 214</vt:lpstr>
      <vt:lpstr>幻灯片 215</vt:lpstr>
      <vt:lpstr>幻灯片 216</vt:lpstr>
      <vt:lpstr>幻灯片 217</vt:lpstr>
      <vt:lpstr>幻灯片 218</vt:lpstr>
      <vt:lpstr>堆栈的图示</vt:lpstr>
      <vt:lpstr>幻灯片 220</vt:lpstr>
      <vt:lpstr>幻灯片 221</vt:lpstr>
      <vt:lpstr>幻灯片 222</vt:lpstr>
      <vt:lpstr>幻灯片 223</vt:lpstr>
      <vt:lpstr>幻灯片 224</vt:lpstr>
      <vt:lpstr>幻灯片 225</vt:lpstr>
      <vt:lpstr>幻灯片 226</vt:lpstr>
      <vt:lpstr>幻灯片 227</vt:lpstr>
      <vt:lpstr>幻灯片 228</vt:lpstr>
      <vt:lpstr>幻灯片 229</vt:lpstr>
      <vt:lpstr>幻灯片 230</vt:lpstr>
      <vt:lpstr>幻灯片 231</vt:lpstr>
      <vt:lpstr>重复比较的解释</vt:lpstr>
      <vt:lpstr>主程序与子程序</vt:lpstr>
      <vt:lpstr>幻灯片 234</vt:lpstr>
      <vt:lpstr>幻灯片 235</vt:lpstr>
      <vt:lpstr>幻灯片 236</vt:lpstr>
      <vt:lpstr>幻灯片 237</vt:lpstr>
      <vt:lpstr>幻灯片 238</vt:lpstr>
      <vt:lpstr>条件转移指令的含义</vt:lpstr>
      <vt:lpstr>奇偶校验</vt:lpstr>
      <vt:lpstr>主程序与中断服务程序</vt:lpstr>
      <vt:lpstr>幻灯片 242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微机原理与接口技术</dc:title>
  <dc:creator>lyj</dc:creator>
  <cp:lastModifiedBy>admin</cp:lastModifiedBy>
  <cp:revision>310</cp:revision>
  <cp:lastPrinted>1995-12-08T18:33:06Z</cp:lastPrinted>
  <dcterms:created xsi:type="dcterms:W3CDTF">2002-02-20T04:24:10Z</dcterms:created>
  <dcterms:modified xsi:type="dcterms:W3CDTF">2015-09-29T05:31:04Z</dcterms:modified>
</cp:coreProperties>
</file>