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6" r:id="rId2"/>
    <p:sldId id="292" r:id="rId3"/>
    <p:sldId id="260" r:id="rId4"/>
    <p:sldId id="301" r:id="rId5"/>
    <p:sldId id="262" r:id="rId6"/>
    <p:sldId id="293" r:id="rId7"/>
    <p:sldId id="294" r:id="rId8"/>
    <p:sldId id="287" r:id="rId9"/>
    <p:sldId id="286" r:id="rId10"/>
    <p:sldId id="295" r:id="rId11"/>
    <p:sldId id="296" r:id="rId12"/>
    <p:sldId id="297" r:id="rId13"/>
    <p:sldId id="298" r:id="rId14"/>
    <p:sldId id="300" r:id="rId15"/>
    <p:sldId id="270" r:id="rId16"/>
    <p:sldId id="278" r:id="rId17"/>
    <p:sldId id="268" r:id="rId18"/>
  </p:sldIdLst>
  <p:sldSz cx="9144000" cy="5143500" type="screen16x9"/>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644"/>
    <a:srgbClr val="0081E2"/>
    <a:srgbClr val="000000"/>
    <a:srgbClr val="DEA900"/>
    <a:srgbClr val="3F9DD1"/>
    <a:srgbClr val="FFFFFF"/>
    <a:srgbClr val="3534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21" autoAdjust="0"/>
    <p:restoredTop sz="87060"/>
  </p:normalViewPr>
  <p:slideViewPr>
    <p:cSldViewPr>
      <p:cViewPr>
        <p:scale>
          <a:sx n="120" d="100"/>
          <a:sy n="120" d="100"/>
        </p:scale>
        <p:origin x="144" y="296"/>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291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handoutMaster" Target="handoutMasters/handout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8DAB41BD-C0F6-44F6-B27E-1D0E9E3EDDF6}" type="datetimeFigureOut">
              <a:rPr lang="zh-CN" altLang="en-US"/>
              <a:pPr>
                <a:defRPr/>
              </a:pPr>
              <a:t>2020/2/25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88F5F54A-C980-4CE8-8F38-CB2C1DA153F8}" type="slidenum">
              <a:rPr lang="zh-CN" altLang="en-US"/>
              <a:pPr>
                <a:defRPr/>
              </a:pPr>
              <a:t>‹#›</a:t>
            </a:fld>
            <a:endParaRPr lang="zh-CN" altLang="en-US"/>
          </a:p>
        </p:txBody>
      </p:sp>
    </p:spTree>
    <p:extLst>
      <p:ext uri="{BB962C8B-B14F-4D97-AF65-F5344CB8AC3E}">
        <p14:creationId xmlns:p14="http://schemas.microsoft.com/office/powerpoint/2010/main" val="39511043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3F515DE9-233A-4914-9F96-B6BEB8B64870}" type="datetimeFigureOut">
              <a:rPr lang="zh-CN" altLang="en-US"/>
              <a:pPr>
                <a:defRPr/>
              </a:pPr>
              <a:t>2020/2/25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3298531F-7AE5-48CA-83E9-C6FA84283C51}" type="slidenum">
              <a:rPr lang="zh-CN" altLang="en-US"/>
              <a:pPr>
                <a:defRPr/>
              </a:pPr>
              <a:t>‹#›</a:t>
            </a:fld>
            <a:endParaRPr lang="zh-CN" altLang="en-US"/>
          </a:p>
        </p:txBody>
      </p:sp>
    </p:spTree>
    <p:extLst>
      <p:ext uri="{BB962C8B-B14F-4D97-AF65-F5344CB8AC3E}">
        <p14:creationId xmlns:p14="http://schemas.microsoft.com/office/powerpoint/2010/main" val="383729078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3298531F-7AE5-48CA-83E9-C6FA84283C51}" type="slidenum">
              <a:rPr lang="zh-CN" altLang="en-US" smtClean="0"/>
              <a:pPr>
                <a:defRPr/>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sz="1200" b="1" dirty="0" smtClean="0">
                <a:latin typeface="华文中宋" charset="-122"/>
                <a:ea typeface="华文中宋" charset="-122"/>
              </a:rPr>
              <a:t>撰写科技论文是任何科技工作者不可缺少的一项</a:t>
            </a:r>
            <a:r>
              <a:rPr lang="zh-CN" altLang="en-US" sz="1200" b="1" dirty="0" smtClean="0">
                <a:solidFill>
                  <a:schemeClr val="accent1">
                    <a:lumMod val="60000"/>
                    <a:lumOff val="40000"/>
                  </a:schemeClr>
                </a:solidFill>
                <a:latin typeface="华文中宋" charset="-122"/>
                <a:ea typeface="华文中宋" charset="-122"/>
              </a:rPr>
              <a:t>基本功</a:t>
            </a:r>
            <a:r>
              <a:rPr lang="zh-CN" altLang="en-US" sz="1200" b="1" dirty="0" smtClean="0">
                <a:latin typeface="华文中宋" charset="-122"/>
                <a:ea typeface="华文中宋" charset="-122"/>
              </a:rPr>
              <a:t>。无论是科学研究，或者是技术创新，在完成科研任务以后，都需要对实验或调查中获取的资料加以综合分析，判断推理，提出论点，</a:t>
            </a:r>
            <a:r>
              <a:rPr lang="zh-CN" altLang="en-US" sz="1200" b="1" dirty="0" smtClean="0">
                <a:solidFill>
                  <a:schemeClr val="accent1">
                    <a:lumMod val="60000"/>
                    <a:lumOff val="40000"/>
                  </a:schemeClr>
                </a:solidFill>
                <a:latin typeface="华文中宋" charset="-122"/>
                <a:ea typeface="华文中宋" charset="-122"/>
              </a:rPr>
              <a:t>通过论文的形式加以总结，发现不足之处，明确进一步研究的方向，甚至开拓新的研究领域。</a:t>
            </a:r>
            <a:r>
              <a:rPr lang="zh-CN" altLang="en-US" sz="1200" b="1" dirty="0" smtClean="0">
                <a:latin typeface="华文中宋" charset="-122"/>
                <a:ea typeface="华文中宋" charset="-122"/>
              </a:rPr>
              <a:t>因此，对一个科技工作者来说，撰写科技论文具有十分重要的意义</a:t>
            </a:r>
            <a:r>
              <a:rPr lang="zh-CN" altLang="en-US" sz="1100" dirty="0" smtClean="0">
                <a:latin typeface="华文中宋" charset="-122"/>
                <a:ea typeface="华文中宋" charset="-122"/>
              </a:rPr>
              <a:t>。 </a:t>
            </a:r>
          </a:p>
          <a:p>
            <a:endParaRPr lang="en-US" dirty="0"/>
          </a:p>
        </p:txBody>
      </p:sp>
      <p:sp>
        <p:nvSpPr>
          <p:cNvPr id="4" name="Slide Number Placeholder 3"/>
          <p:cNvSpPr>
            <a:spLocks noGrp="1"/>
          </p:cNvSpPr>
          <p:nvPr>
            <p:ph type="sldNum" sz="quarter" idx="10"/>
          </p:nvPr>
        </p:nvSpPr>
        <p:spPr/>
        <p:txBody>
          <a:bodyPr/>
          <a:lstStyle/>
          <a:p>
            <a:pPr>
              <a:defRPr/>
            </a:pPr>
            <a:fld id="{3298531F-7AE5-48CA-83E9-C6FA84283C51}" type="slidenum">
              <a:rPr lang="zh-CN" altLang="en-US" smtClean="0"/>
              <a:pPr>
                <a:defRPr/>
              </a:pPr>
              <a:t>9</a:t>
            </a:fld>
            <a:endParaRPr lang="zh-CN" altLang="en-US"/>
          </a:p>
        </p:txBody>
      </p:sp>
    </p:spTree>
    <p:extLst>
      <p:ext uri="{BB962C8B-B14F-4D97-AF65-F5344CB8AC3E}">
        <p14:creationId xmlns:p14="http://schemas.microsoft.com/office/powerpoint/2010/main" val="1506595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sz="1200" b="1" dirty="0" smtClean="0">
                <a:latin typeface="华文中宋" charset="-122"/>
                <a:ea typeface="华文中宋" charset="-122"/>
              </a:rPr>
              <a:t>撰写科技论文是任何科技工作者不可缺少的一项</a:t>
            </a:r>
            <a:r>
              <a:rPr lang="zh-CN" altLang="en-US" sz="1200" b="1" dirty="0" smtClean="0">
                <a:solidFill>
                  <a:schemeClr val="accent1">
                    <a:lumMod val="60000"/>
                    <a:lumOff val="40000"/>
                  </a:schemeClr>
                </a:solidFill>
                <a:latin typeface="华文中宋" charset="-122"/>
                <a:ea typeface="华文中宋" charset="-122"/>
              </a:rPr>
              <a:t>基本功</a:t>
            </a:r>
            <a:r>
              <a:rPr lang="zh-CN" altLang="en-US" sz="1200" b="1" dirty="0" smtClean="0">
                <a:latin typeface="华文中宋" charset="-122"/>
                <a:ea typeface="华文中宋" charset="-122"/>
              </a:rPr>
              <a:t>。无论是科学研究，或者是技术创新，在完成科研任务以后，都需要对实验或调查中获取的资料加以综合分析，判断推理，提出论点，</a:t>
            </a:r>
            <a:r>
              <a:rPr lang="zh-CN" altLang="en-US" sz="1200" b="1" dirty="0" smtClean="0">
                <a:solidFill>
                  <a:schemeClr val="accent1">
                    <a:lumMod val="60000"/>
                    <a:lumOff val="40000"/>
                  </a:schemeClr>
                </a:solidFill>
                <a:latin typeface="华文中宋" charset="-122"/>
                <a:ea typeface="华文中宋" charset="-122"/>
              </a:rPr>
              <a:t>通过论文的形式加以总结，发现不足之处，明确进一步研究的方向，甚至开拓新的研究领域。</a:t>
            </a:r>
            <a:r>
              <a:rPr lang="zh-CN" altLang="en-US" sz="1200" b="1" dirty="0" smtClean="0">
                <a:latin typeface="华文中宋" charset="-122"/>
                <a:ea typeface="华文中宋" charset="-122"/>
              </a:rPr>
              <a:t>因此，对一个科技工作者来说，撰写科技论文具有十分重要的意义</a:t>
            </a:r>
            <a:r>
              <a:rPr lang="zh-CN" altLang="en-US" sz="1100" dirty="0" smtClean="0">
                <a:latin typeface="华文中宋" charset="-122"/>
                <a:ea typeface="华文中宋" charset="-122"/>
              </a:rPr>
              <a:t>。 </a:t>
            </a:r>
          </a:p>
          <a:p>
            <a:endParaRPr lang="en-US" dirty="0"/>
          </a:p>
        </p:txBody>
      </p:sp>
      <p:sp>
        <p:nvSpPr>
          <p:cNvPr id="4" name="Slide Number Placeholder 3"/>
          <p:cNvSpPr>
            <a:spLocks noGrp="1"/>
          </p:cNvSpPr>
          <p:nvPr>
            <p:ph type="sldNum" sz="quarter" idx="10"/>
          </p:nvPr>
        </p:nvSpPr>
        <p:spPr/>
        <p:txBody>
          <a:bodyPr/>
          <a:lstStyle/>
          <a:p>
            <a:pPr>
              <a:defRPr/>
            </a:pPr>
            <a:fld id="{3298531F-7AE5-48CA-83E9-C6FA84283C51}" type="slidenum">
              <a:rPr lang="zh-CN" altLang="en-US" smtClean="0"/>
              <a:pPr>
                <a:defRPr/>
              </a:pPr>
              <a:t>10</a:t>
            </a:fld>
            <a:endParaRPr lang="zh-CN" altLang="en-US"/>
          </a:p>
        </p:txBody>
      </p:sp>
    </p:spTree>
    <p:extLst>
      <p:ext uri="{BB962C8B-B14F-4D97-AF65-F5344CB8AC3E}">
        <p14:creationId xmlns:p14="http://schemas.microsoft.com/office/powerpoint/2010/main" val="1085190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sz="1200" b="1" dirty="0" smtClean="0">
                <a:latin typeface="华文中宋" charset="-122"/>
                <a:ea typeface="华文中宋" charset="-122"/>
              </a:rPr>
              <a:t>撰写科技论文是任何科技工作者不可缺少的一项</a:t>
            </a:r>
            <a:r>
              <a:rPr lang="zh-CN" altLang="en-US" sz="1200" b="1" dirty="0" smtClean="0">
                <a:solidFill>
                  <a:schemeClr val="accent1">
                    <a:lumMod val="60000"/>
                    <a:lumOff val="40000"/>
                  </a:schemeClr>
                </a:solidFill>
                <a:latin typeface="华文中宋" charset="-122"/>
                <a:ea typeface="华文中宋" charset="-122"/>
              </a:rPr>
              <a:t>基本功</a:t>
            </a:r>
            <a:r>
              <a:rPr lang="zh-CN" altLang="en-US" sz="1200" b="1" dirty="0" smtClean="0">
                <a:latin typeface="华文中宋" charset="-122"/>
                <a:ea typeface="华文中宋" charset="-122"/>
              </a:rPr>
              <a:t>。无论是科学研究，或者是技术创新，在完成科研任务以后，都需要对实验或调查中获取的资料加以综合分析，判断推理，提出论点，</a:t>
            </a:r>
            <a:r>
              <a:rPr lang="zh-CN" altLang="en-US" sz="1200" b="1" dirty="0" smtClean="0">
                <a:solidFill>
                  <a:schemeClr val="accent1">
                    <a:lumMod val="60000"/>
                    <a:lumOff val="40000"/>
                  </a:schemeClr>
                </a:solidFill>
                <a:latin typeface="华文中宋" charset="-122"/>
                <a:ea typeface="华文中宋" charset="-122"/>
              </a:rPr>
              <a:t>通过论文的形式加以总结，发现不足之处，明确进一步研究的方向，甚至开拓新的研究领域。</a:t>
            </a:r>
            <a:r>
              <a:rPr lang="zh-CN" altLang="en-US" sz="1200" b="1" dirty="0" smtClean="0">
                <a:latin typeface="华文中宋" charset="-122"/>
                <a:ea typeface="华文中宋" charset="-122"/>
              </a:rPr>
              <a:t>因此，对一个科技工作者来说，撰写科技论文具有十分重要的意义</a:t>
            </a:r>
            <a:r>
              <a:rPr lang="zh-CN" altLang="en-US" sz="1100" dirty="0" smtClean="0">
                <a:latin typeface="华文中宋" charset="-122"/>
                <a:ea typeface="华文中宋" charset="-122"/>
              </a:rPr>
              <a:t>。 </a:t>
            </a:r>
          </a:p>
          <a:p>
            <a:endParaRPr lang="en-US" dirty="0"/>
          </a:p>
        </p:txBody>
      </p:sp>
      <p:sp>
        <p:nvSpPr>
          <p:cNvPr id="4" name="Slide Number Placeholder 3"/>
          <p:cNvSpPr>
            <a:spLocks noGrp="1"/>
          </p:cNvSpPr>
          <p:nvPr>
            <p:ph type="sldNum" sz="quarter" idx="10"/>
          </p:nvPr>
        </p:nvSpPr>
        <p:spPr/>
        <p:txBody>
          <a:bodyPr/>
          <a:lstStyle/>
          <a:p>
            <a:pPr>
              <a:defRPr/>
            </a:pPr>
            <a:fld id="{3298531F-7AE5-48CA-83E9-C6FA84283C51}" type="slidenum">
              <a:rPr lang="zh-CN" altLang="en-US" smtClean="0"/>
              <a:pPr>
                <a:defRPr/>
              </a:pPr>
              <a:t>11</a:t>
            </a:fld>
            <a:endParaRPr lang="zh-CN" altLang="en-US"/>
          </a:p>
        </p:txBody>
      </p:sp>
    </p:spTree>
    <p:extLst>
      <p:ext uri="{BB962C8B-B14F-4D97-AF65-F5344CB8AC3E}">
        <p14:creationId xmlns:p14="http://schemas.microsoft.com/office/powerpoint/2010/main" val="224237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sz="1200" b="1" dirty="0" smtClean="0">
                <a:ea typeface="华文中宋" charset="-122"/>
              </a:rPr>
              <a:t>科技论文的写作与发表有利于科学积累。研究成果将作为文献保存下来，成为科学技术宝库的重要组成部分，为同时代人和后人提供科学技术知识，由整个人类所共享。</a:t>
            </a:r>
          </a:p>
          <a:p>
            <a:endParaRPr lang="en-US" dirty="0"/>
          </a:p>
        </p:txBody>
      </p:sp>
      <p:sp>
        <p:nvSpPr>
          <p:cNvPr id="4" name="Slide Number Placeholder 3"/>
          <p:cNvSpPr>
            <a:spLocks noGrp="1"/>
          </p:cNvSpPr>
          <p:nvPr>
            <p:ph type="sldNum" sz="quarter" idx="10"/>
          </p:nvPr>
        </p:nvSpPr>
        <p:spPr/>
        <p:txBody>
          <a:bodyPr/>
          <a:lstStyle/>
          <a:p>
            <a:pPr>
              <a:defRPr/>
            </a:pPr>
            <a:fld id="{3298531F-7AE5-48CA-83E9-C6FA84283C51}" type="slidenum">
              <a:rPr lang="zh-CN" altLang="en-US" smtClean="0"/>
              <a:pPr>
                <a:defRPr/>
              </a:pPr>
              <a:t>12</a:t>
            </a:fld>
            <a:endParaRPr lang="zh-CN" altLang="en-US"/>
          </a:p>
        </p:txBody>
      </p:sp>
    </p:spTree>
    <p:extLst>
      <p:ext uri="{BB962C8B-B14F-4D97-AF65-F5344CB8AC3E}">
        <p14:creationId xmlns:p14="http://schemas.microsoft.com/office/powerpoint/2010/main" val="2069597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140000"/>
              </a:lnSpc>
              <a:buFont typeface="Wingdings" charset="2"/>
              <a:buChar char="Ø"/>
            </a:pPr>
            <a:r>
              <a:rPr lang="zh-CN" altLang="en-US" sz="1200" b="1" dirty="0" smtClean="0">
                <a:latin typeface="华文中宋" charset="-122"/>
                <a:ea typeface="华文中宋" charset="-122"/>
              </a:rPr>
              <a:t>可以回顾研究过程、总结研究方法、训练思维能力、提高分析水平、从而使业务水平、学术水平得到提高。</a:t>
            </a:r>
          </a:p>
          <a:p>
            <a:endParaRPr lang="zh-CN" altLang="en-US" sz="1400" b="1" dirty="0" smtClean="0">
              <a:ea typeface="华文中宋" charset="-122"/>
            </a:endParaRPr>
          </a:p>
          <a:p>
            <a:endParaRPr lang="en-US" dirty="0"/>
          </a:p>
        </p:txBody>
      </p:sp>
      <p:sp>
        <p:nvSpPr>
          <p:cNvPr id="4" name="Slide Number Placeholder 3"/>
          <p:cNvSpPr>
            <a:spLocks noGrp="1"/>
          </p:cNvSpPr>
          <p:nvPr>
            <p:ph type="sldNum" sz="quarter" idx="10"/>
          </p:nvPr>
        </p:nvSpPr>
        <p:spPr/>
        <p:txBody>
          <a:bodyPr/>
          <a:lstStyle/>
          <a:p>
            <a:pPr>
              <a:defRPr/>
            </a:pPr>
            <a:fld id="{3298531F-7AE5-48CA-83E9-C6FA84283C51}" type="slidenum">
              <a:rPr lang="zh-CN" altLang="en-US" smtClean="0"/>
              <a:pPr>
                <a:defRPr/>
              </a:pPr>
              <a:t>13</a:t>
            </a:fld>
            <a:endParaRPr lang="zh-CN" altLang="en-US"/>
          </a:p>
        </p:txBody>
      </p:sp>
    </p:spTree>
    <p:extLst>
      <p:ext uri="{BB962C8B-B14F-4D97-AF65-F5344CB8AC3E}">
        <p14:creationId xmlns:p14="http://schemas.microsoft.com/office/powerpoint/2010/main" val="1245903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图片 6" descr="未标题-2.png"/>
          <p:cNvPicPr>
            <a:picLocks noChangeAspect="1"/>
          </p:cNvPicPr>
          <p:nvPr userDrawn="1"/>
        </p:nvPicPr>
        <p:blipFill>
          <a:blip r:embed="rId2"/>
          <a:srcRect/>
          <a:stretch>
            <a:fillRect/>
          </a:stretch>
        </p:blipFill>
        <p:spPr bwMode="auto">
          <a:xfrm>
            <a:off x="5118100" y="749300"/>
            <a:ext cx="4025900" cy="3644900"/>
          </a:xfrm>
          <a:prstGeom prst="rect">
            <a:avLst/>
          </a:prstGeom>
          <a:noFill/>
          <a:ln w="9525">
            <a:noFill/>
            <a:miter lim="800000"/>
            <a:headEnd/>
            <a:tailEnd/>
          </a:ln>
        </p:spPr>
      </p:pic>
      <p:sp>
        <p:nvSpPr>
          <p:cNvPr id="2" name="标题 1"/>
          <p:cNvSpPr>
            <a:spLocks noGrp="1"/>
          </p:cNvSpPr>
          <p:nvPr>
            <p:ph type="ctrTitle"/>
          </p:nvPr>
        </p:nvSpPr>
        <p:spPr>
          <a:xfrm>
            <a:off x="685800" y="1597819"/>
            <a:ext cx="4957770" cy="491725"/>
          </a:xfrm>
          <a:prstGeom prst="rect">
            <a:avLst/>
          </a:prstGeom>
        </p:spPr>
        <p:txBody>
          <a:bodyPr>
            <a:normAutofit/>
          </a:bodyPr>
          <a:lstStyle>
            <a:lvl1pPr algn="l">
              <a:defRPr sz="2800" b="1">
                <a:solidFill>
                  <a:schemeClr val="bg1"/>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685800" y="2143122"/>
            <a:ext cx="4957770" cy="321471"/>
          </a:xfrm>
          <a:prstGeom prst="rect">
            <a:avLst/>
          </a:prstGeom>
        </p:spPr>
        <p:txBody>
          <a:bodyPr anchor="ctr">
            <a:noAutofit/>
          </a:bodyPr>
          <a:lstStyle>
            <a:lvl1pPr marL="0" indent="0" algn="l">
              <a:buNone/>
              <a:defRPr sz="1600" b="1">
                <a:solidFill>
                  <a:schemeClr val="bg1">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507987"/>
          </a:xfrm>
          <a:prstGeom prst="rect">
            <a:avLst/>
          </a:prstGeom>
        </p:spPr>
        <p:txBody>
          <a:bodyPr anchor="ctr"/>
          <a:lstStyle>
            <a:lvl1pPr algn="l">
              <a:defRPr/>
            </a:lvl1pPr>
          </a:lstStyle>
          <a:p>
            <a:r>
              <a:rPr lang="zh-CN" altLang="en-US" smtClean="0"/>
              <a:t>单击此处编辑母版标题样式</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自定义版式">
    <p:spTree>
      <p:nvGrpSpPr>
        <p:cNvPr id="1" name=""/>
        <p:cNvGrpSpPr/>
        <p:nvPr/>
      </p:nvGrpSpPr>
      <p:grpSpPr>
        <a:xfrm>
          <a:off x="0" y="0"/>
          <a:ext cx="0" cy="0"/>
          <a:chOff x="0" y="0"/>
          <a:chExt cx="0" cy="0"/>
        </a:xfrm>
      </p:grpSpPr>
      <p:cxnSp>
        <p:nvCxnSpPr>
          <p:cNvPr id="3" name="直接连接符 2"/>
          <p:cNvCxnSpPr/>
          <p:nvPr userDrawn="1"/>
        </p:nvCxnSpPr>
        <p:spPr>
          <a:xfrm rot="5400000">
            <a:off x="144463" y="306388"/>
            <a:ext cx="611187" cy="1587"/>
          </a:xfrm>
          <a:prstGeom prst="line">
            <a:avLst/>
          </a:prstGeom>
          <a:ln w="2857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userDrawn="1"/>
        </p:nvCxnSpPr>
        <p:spPr>
          <a:xfrm rot="5400000">
            <a:off x="331787" y="179388"/>
            <a:ext cx="360363" cy="1588"/>
          </a:xfrm>
          <a:prstGeom prst="line">
            <a:avLst/>
          </a:prstGeom>
          <a:ln w="28575">
            <a:solidFill>
              <a:srgbClr val="FFFFFF"/>
            </a:solidFill>
          </a:ln>
        </p:spPr>
        <p:style>
          <a:lnRef idx="1">
            <a:schemeClr val="accent1"/>
          </a:lnRef>
          <a:fillRef idx="0">
            <a:schemeClr val="accent1"/>
          </a:fillRef>
          <a:effectRef idx="0">
            <a:schemeClr val="accent1"/>
          </a:effectRef>
          <a:fontRef idx="minor">
            <a:schemeClr val="tx1"/>
          </a:fontRef>
        </p:style>
      </p:cxnSp>
      <p:sp>
        <p:nvSpPr>
          <p:cNvPr id="5" name="标题 1"/>
          <p:cNvSpPr>
            <a:spLocks noGrp="1"/>
          </p:cNvSpPr>
          <p:nvPr>
            <p:ph type="title"/>
          </p:nvPr>
        </p:nvSpPr>
        <p:spPr>
          <a:xfrm>
            <a:off x="457200" y="206375"/>
            <a:ext cx="8229600" cy="507987"/>
          </a:xfrm>
          <a:prstGeom prst="rect">
            <a:avLst/>
          </a:prstGeom>
        </p:spPr>
        <p:txBody>
          <a:bodyPr anchor="ctr"/>
          <a:lstStyle>
            <a:lvl1pPr algn="l">
              <a:defRPr/>
            </a:lvl1pPr>
          </a:lstStyle>
          <a:p>
            <a:r>
              <a:rPr lang="zh-CN" altLang="en-US" smtClean="0"/>
              <a:t>单击此处编辑母版标题样式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自定义版式">
    <p:bg>
      <p:bgPr>
        <a:solidFill>
          <a:schemeClr val="bg1"/>
        </a:solidFill>
        <a:effectLst/>
      </p:bgPr>
    </p:bg>
    <p:spTree>
      <p:nvGrpSpPr>
        <p:cNvPr id="1" name=""/>
        <p:cNvGrpSpPr/>
        <p:nvPr/>
      </p:nvGrpSpPr>
      <p:grpSpPr>
        <a:xfrm>
          <a:off x="0" y="0"/>
          <a:ext cx="0" cy="0"/>
          <a:chOff x="0" y="0"/>
          <a:chExt cx="0" cy="0"/>
        </a:xfrm>
      </p:grpSpPr>
      <p:pic>
        <p:nvPicPr>
          <p:cNvPr id="3" name="图片 3" descr="线条9.png"/>
          <p:cNvPicPr>
            <a:picLocks noChangeAspect="1"/>
          </p:cNvPicPr>
          <p:nvPr userDrawn="1"/>
        </p:nvPicPr>
        <p:blipFill>
          <a:blip r:embed="rId2" cstate="print">
            <a:duotone>
              <a:prstClr val="black"/>
              <a:schemeClr val="tx2">
                <a:tint val="45000"/>
                <a:satMod val="400000"/>
              </a:schemeClr>
            </a:duotone>
            <a:lum bright="7000" contrast="-24000"/>
          </a:blip>
          <a:srcRect r="26487"/>
          <a:stretch>
            <a:fillRect/>
          </a:stretch>
        </p:blipFill>
        <p:spPr>
          <a:xfrm>
            <a:off x="8358214" y="0"/>
            <a:ext cx="785786" cy="5143500"/>
          </a:xfrm>
          <a:prstGeom prst="rect">
            <a:avLst/>
          </a:prstGeom>
        </p:spPr>
      </p:pic>
      <p:cxnSp>
        <p:nvCxnSpPr>
          <p:cNvPr id="4" name="直接连接符 5"/>
          <p:cNvCxnSpPr/>
          <p:nvPr userDrawn="1"/>
        </p:nvCxnSpPr>
        <p:spPr>
          <a:xfrm rot="5400000">
            <a:off x="144463" y="306388"/>
            <a:ext cx="611187" cy="158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 name="直接连接符 6"/>
          <p:cNvCxnSpPr/>
          <p:nvPr userDrawn="1"/>
        </p:nvCxnSpPr>
        <p:spPr>
          <a:xfrm rot="5400000">
            <a:off x="331787" y="179388"/>
            <a:ext cx="360363" cy="158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6" name="矩形 8"/>
          <p:cNvSpPr/>
          <p:nvPr userDrawn="1"/>
        </p:nvSpPr>
        <p:spPr>
          <a:xfrm>
            <a:off x="0" y="5072063"/>
            <a:ext cx="9144000" cy="7143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标题 1"/>
          <p:cNvSpPr>
            <a:spLocks noGrp="1"/>
          </p:cNvSpPr>
          <p:nvPr>
            <p:ph type="title"/>
          </p:nvPr>
        </p:nvSpPr>
        <p:spPr>
          <a:xfrm>
            <a:off x="467591" y="309633"/>
            <a:ext cx="8229600" cy="365507"/>
          </a:xfrm>
          <a:prstGeom prst="rect">
            <a:avLst/>
          </a:prstGeom>
        </p:spPr>
        <p:txBody>
          <a:bodyPr/>
          <a:lstStyle>
            <a:lvl1pPr>
              <a:defRPr>
                <a:solidFill>
                  <a:schemeClr val="tx1"/>
                </a:solidFill>
              </a:defRPr>
            </a:lvl1pPr>
          </a:lstStyle>
          <a:p>
            <a:r>
              <a:rPr lang="zh-CN" altLang="en-US" dirty="0" smtClean="0"/>
              <a:t>单击此处编辑母版标题样式</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_自定义版式">
    <p:spTree>
      <p:nvGrpSpPr>
        <p:cNvPr id="1" name=""/>
        <p:cNvGrpSpPr/>
        <p:nvPr/>
      </p:nvGrpSpPr>
      <p:grpSpPr>
        <a:xfrm>
          <a:off x="0" y="0"/>
          <a:ext cx="0" cy="0"/>
          <a:chOff x="0" y="0"/>
          <a:chExt cx="0" cy="0"/>
        </a:xfrm>
      </p:grpSpPr>
      <p:pic>
        <p:nvPicPr>
          <p:cNvPr id="3" name="图片 8" descr="图片1.png"/>
          <p:cNvPicPr>
            <a:picLocks noChangeAspect="1"/>
          </p:cNvPicPr>
          <p:nvPr userDrawn="1"/>
        </p:nvPicPr>
        <p:blipFill>
          <a:blip r:embed="rId2">
            <a:lum bright="100000"/>
          </a:blip>
          <a:srcRect l="16589" t="18028" r="18188" b="19627"/>
          <a:stretch>
            <a:fillRect/>
          </a:stretch>
        </p:blipFill>
        <p:spPr bwMode="auto">
          <a:xfrm>
            <a:off x="0" y="0"/>
            <a:ext cx="9144000" cy="5143500"/>
          </a:xfrm>
          <a:prstGeom prst="rect">
            <a:avLst/>
          </a:prstGeom>
          <a:noFill/>
          <a:ln w="9525">
            <a:noFill/>
            <a:miter lim="800000"/>
            <a:headEnd/>
            <a:tailEnd/>
          </a:ln>
        </p:spPr>
      </p:pic>
      <p:pic>
        <p:nvPicPr>
          <p:cNvPr id="4" name="Picture 3" descr="C:\Documents and Settings\ap1007\桌面\未标题-3.png"/>
          <p:cNvPicPr>
            <a:picLocks noChangeAspect="1" noChangeArrowheads="1"/>
          </p:cNvPicPr>
          <p:nvPr userDrawn="1"/>
        </p:nvPicPr>
        <p:blipFill>
          <a:blip r:embed="rId3"/>
          <a:srcRect t="16156" r="40895" b="53687"/>
          <a:stretch>
            <a:fillRect/>
          </a:stretch>
        </p:blipFill>
        <p:spPr bwMode="auto">
          <a:xfrm>
            <a:off x="2286000" y="0"/>
            <a:ext cx="6858000" cy="2000250"/>
          </a:xfrm>
          <a:prstGeom prst="rect">
            <a:avLst/>
          </a:prstGeom>
          <a:noFill/>
          <a:ln w="9525">
            <a:noFill/>
            <a:miter lim="800000"/>
            <a:headEnd/>
            <a:tailEnd/>
          </a:ln>
        </p:spPr>
      </p:pic>
      <p:pic>
        <p:nvPicPr>
          <p:cNvPr id="5" name="Picture 3" descr="C:\Documents and Settings\ap1007\桌面\未标题-3.png"/>
          <p:cNvPicPr>
            <a:picLocks noChangeAspect="1" noChangeArrowheads="1"/>
          </p:cNvPicPr>
          <p:nvPr userDrawn="1"/>
        </p:nvPicPr>
        <p:blipFill>
          <a:blip r:embed="rId3"/>
          <a:srcRect t="24773" r="59364" b="53687"/>
          <a:stretch>
            <a:fillRect/>
          </a:stretch>
        </p:blipFill>
        <p:spPr bwMode="auto">
          <a:xfrm>
            <a:off x="2143125" y="3714750"/>
            <a:ext cx="4714875" cy="1428750"/>
          </a:xfrm>
          <a:prstGeom prst="rect">
            <a:avLst/>
          </a:prstGeom>
          <a:noFill/>
          <a:ln w="9525">
            <a:noFill/>
            <a:miter lim="800000"/>
            <a:headEnd/>
            <a:tailEnd/>
          </a:ln>
        </p:spPr>
      </p:pic>
      <p:cxnSp>
        <p:nvCxnSpPr>
          <p:cNvPr id="6" name="直接连接符 15"/>
          <p:cNvCxnSpPr/>
          <p:nvPr userDrawn="1"/>
        </p:nvCxnSpPr>
        <p:spPr>
          <a:xfrm rot="5400000">
            <a:off x="144463" y="306388"/>
            <a:ext cx="611187" cy="158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 name="直接连接符 16"/>
          <p:cNvCxnSpPr/>
          <p:nvPr userDrawn="1"/>
        </p:nvCxnSpPr>
        <p:spPr>
          <a:xfrm rot="5400000">
            <a:off x="331787" y="179388"/>
            <a:ext cx="360363" cy="158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标题 1"/>
          <p:cNvSpPr>
            <a:spLocks noGrp="1"/>
          </p:cNvSpPr>
          <p:nvPr>
            <p:ph type="title"/>
          </p:nvPr>
        </p:nvSpPr>
        <p:spPr>
          <a:xfrm>
            <a:off x="467591" y="309633"/>
            <a:ext cx="8229600" cy="365507"/>
          </a:xfrm>
          <a:prstGeom prst="rect">
            <a:avLst/>
          </a:prstGeom>
        </p:spPr>
        <p:txBody>
          <a:bodyPr/>
          <a:lstStyle>
            <a:lvl1pPr>
              <a:defRPr>
                <a:solidFill>
                  <a:schemeClr val="tx1"/>
                </a:solidFill>
              </a:defRPr>
            </a:lvl1pPr>
          </a:lstStyle>
          <a:p>
            <a:r>
              <a:rPr lang="zh-CN" altLang="en-US" smtClean="0"/>
              <a:t>单击此处编辑母版标题样式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1026" name="图片 6" descr="线条9.png"/>
          <p:cNvPicPr>
            <a:picLocks noChangeAspect="1"/>
          </p:cNvPicPr>
          <p:nvPr userDrawn="1"/>
        </p:nvPicPr>
        <p:blipFill>
          <a:blip r:embed="rId7"/>
          <a:srcRect r="26488"/>
          <a:stretch>
            <a:fillRect/>
          </a:stretch>
        </p:blipFill>
        <p:spPr bwMode="auto">
          <a:xfrm>
            <a:off x="8358188" y="0"/>
            <a:ext cx="785812" cy="5143500"/>
          </a:xfrm>
          <a:prstGeom prst="rect">
            <a:avLst/>
          </a:prstGeom>
          <a:noFill/>
          <a:ln w="9525">
            <a:noFill/>
            <a:miter lim="800000"/>
            <a:headEnd/>
            <a:tailEnd/>
          </a:ln>
        </p:spPr>
      </p:pic>
      <p:cxnSp>
        <p:nvCxnSpPr>
          <p:cNvPr id="5" name="直接连接符 4"/>
          <p:cNvCxnSpPr/>
          <p:nvPr userDrawn="1"/>
        </p:nvCxnSpPr>
        <p:spPr>
          <a:xfrm rot="5400000">
            <a:off x="144463" y="306388"/>
            <a:ext cx="611187" cy="1587"/>
          </a:xfrm>
          <a:prstGeom prst="line">
            <a:avLst/>
          </a:prstGeom>
          <a:ln w="2857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rot="5400000">
            <a:off x="331787" y="179388"/>
            <a:ext cx="360363" cy="1588"/>
          </a:xfrm>
          <a:prstGeom prst="line">
            <a:avLst/>
          </a:prstGeom>
          <a:ln w="28575">
            <a:solidFill>
              <a:srgbClr val="FFFFFF"/>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4" r:id="rId1"/>
    <p:sldLayoutId id="2147483653" r:id="rId2"/>
    <p:sldLayoutId id="2147483655" r:id="rId3"/>
    <p:sldLayoutId id="2147483656" r:id="rId4"/>
    <p:sldLayoutId id="2147483657" r:id="rId5"/>
  </p:sldLayoutIdLst>
  <p:txStyles>
    <p:titleStyle>
      <a:lvl1pPr algn="l" rtl="0" fontAlgn="base">
        <a:spcBef>
          <a:spcPct val="0"/>
        </a:spcBef>
        <a:spcAft>
          <a:spcPct val="0"/>
        </a:spcAft>
        <a:defRPr b="1" kern="1200">
          <a:solidFill>
            <a:schemeClr val="bg1"/>
          </a:solidFill>
          <a:latin typeface="+mj-lt"/>
          <a:ea typeface="+mj-ea"/>
          <a:cs typeface="+mj-cs"/>
        </a:defRPr>
      </a:lvl1pPr>
      <a:lvl2pPr algn="l" rtl="0" fontAlgn="base">
        <a:spcBef>
          <a:spcPct val="0"/>
        </a:spcBef>
        <a:spcAft>
          <a:spcPct val="0"/>
        </a:spcAft>
        <a:defRPr b="1">
          <a:solidFill>
            <a:schemeClr val="bg1"/>
          </a:solidFill>
          <a:latin typeface="Verdana" pitchFamily="34" charset="0"/>
          <a:ea typeface="微软雅黑" pitchFamily="34" charset="-122"/>
        </a:defRPr>
      </a:lvl2pPr>
      <a:lvl3pPr algn="l" rtl="0" fontAlgn="base">
        <a:spcBef>
          <a:spcPct val="0"/>
        </a:spcBef>
        <a:spcAft>
          <a:spcPct val="0"/>
        </a:spcAft>
        <a:defRPr b="1">
          <a:solidFill>
            <a:schemeClr val="bg1"/>
          </a:solidFill>
          <a:latin typeface="Verdana" pitchFamily="34" charset="0"/>
          <a:ea typeface="微软雅黑" pitchFamily="34" charset="-122"/>
        </a:defRPr>
      </a:lvl3pPr>
      <a:lvl4pPr algn="l" rtl="0" fontAlgn="base">
        <a:spcBef>
          <a:spcPct val="0"/>
        </a:spcBef>
        <a:spcAft>
          <a:spcPct val="0"/>
        </a:spcAft>
        <a:defRPr b="1">
          <a:solidFill>
            <a:schemeClr val="bg1"/>
          </a:solidFill>
          <a:latin typeface="Verdana" pitchFamily="34" charset="0"/>
          <a:ea typeface="微软雅黑" pitchFamily="34" charset="-122"/>
        </a:defRPr>
      </a:lvl4pPr>
      <a:lvl5pPr algn="l" rtl="0" fontAlgn="base">
        <a:spcBef>
          <a:spcPct val="0"/>
        </a:spcBef>
        <a:spcAft>
          <a:spcPct val="0"/>
        </a:spcAft>
        <a:defRPr b="1">
          <a:solidFill>
            <a:schemeClr val="bg1"/>
          </a:solidFill>
          <a:latin typeface="Verdana" pitchFamily="34" charset="0"/>
          <a:ea typeface="微软雅黑" pitchFamily="34" charset="-122"/>
        </a:defRPr>
      </a:lvl5pPr>
      <a:lvl6pPr marL="457200" algn="l" rtl="0" fontAlgn="base">
        <a:spcBef>
          <a:spcPct val="0"/>
        </a:spcBef>
        <a:spcAft>
          <a:spcPct val="0"/>
        </a:spcAft>
        <a:defRPr b="1">
          <a:solidFill>
            <a:schemeClr val="bg1"/>
          </a:solidFill>
          <a:latin typeface="Verdana" pitchFamily="34" charset="0"/>
          <a:ea typeface="微软雅黑" pitchFamily="34" charset="-122"/>
        </a:defRPr>
      </a:lvl6pPr>
      <a:lvl7pPr marL="914400" algn="l" rtl="0" fontAlgn="base">
        <a:spcBef>
          <a:spcPct val="0"/>
        </a:spcBef>
        <a:spcAft>
          <a:spcPct val="0"/>
        </a:spcAft>
        <a:defRPr b="1">
          <a:solidFill>
            <a:schemeClr val="bg1"/>
          </a:solidFill>
          <a:latin typeface="Verdana" pitchFamily="34" charset="0"/>
          <a:ea typeface="微软雅黑" pitchFamily="34" charset="-122"/>
        </a:defRPr>
      </a:lvl7pPr>
      <a:lvl8pPr marL="1371600" algn="l" rtl="0" fontAlgn="base">
        <a:spcBef>
          <a:spcPct val="0"/>
        </a:spcBef>
        <a:spcAft>
          <a:spcPct val="0"/>
        </a:spcAft>
        <a:defRPr b="1">
          <a:solidFill>
            <a:schemeClr val="bg1"/>
          </a:solidFill>
          <a:latin typeface="Verdana" pitchFamily="34" charset="0"/>
          <a:ea typeface="微软雅黑" pitchFamily="34" charset="-122"/>
        </a:defRPr>
      </a:lvl8pPr>
      <a:lvl9pPr marL="1828800" algn="l" rtl="0" fontAlgn="base">
        <a:spcBef>
          <a:spcPct val="0"/>
        </a:spcBef>
        <a:spcAft>
          <a:spcPct val="0"/>
        </a:spcAft>
        <a:defRPr b="1">
          <a:solidFill>
            <a:schemeClr val="bg1"/>
          </a:solidFill>
          <a:latin typeface="Verdana" pitchFamily="34" charset="0"/>
          <a:ea typeface="微软雅黑" pitchFamily="34" charset="-122"/>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 1"/>
          <p:cNvSpPr>
            <a:spLocks noGrp="1"/>
          </p:cNvSpPr>
          <p:nvPr>
            <p:ph type="ctrTitle"/>
          </p:nvPr>
        </p:nvSpPr>
        <p:spPr bwMode="auto">
          <a:xfrm>
            <a:off x="685800" y="1554163"/>
            <a:ext cx="4957763" cy="588962"/>
          </a:xfrm>
          <a:noFill/>
          <a:ln>
            <a:miter lim="800000"/>
            <a:headEnd/>
            <a:tailEnd/>
          </a:ln>
        </p:spPr>
        <p:txBody>
          <a:bodyPr vert="horz" wrap="square" lIns="91440" tIns="45720" rIns="91440" bIns="45720" numCol="1" anchor="t" anchorCtr="0" compatLnSpc="1">
            <a:prstTxWarp prst="textNoShape">
              <a:avLst/>
            </a:prstTxWarp>
            <a:noAutofit/>
          </a:bodyPr>
          <a:lstStyle/>
          <a:p>
            <a:r>
              <a:rPr lang="zh-CN" altLang="en-US" sz="5400" dirty="0" smtClean="0"/>
              <a:t>科技文献写作</a:t>
            </a:r>
          </a:p>
        </p:txBody>
      </p:sp>
      <p:sp>
        <p:nvSpPr>
          <p:cNvPr id="3" name="副标题 2"/>
          <p:cNvSpPr>
            <a:spLocks noGrp="1"/>
          </p:cNvSpPr>
          <p:nvPr>
            <p:ph type="subTitle" idx="1"/>
          </p:nvPr>
        </p:nvSpPr>
        <p:spPr>
          <a:xfrm>
            <a:off x="1763688" y="3229828"/>
            <a:ext cx="4957763" cy="320675"/>
          </a:xfrm>
        </p:spPr>
        <p:txBody>
          <a:bodyPr/>
          <a:lstStyle/>
          <a:p>
            <a:pPr fontAlgn="auto">
              <a:spcAft>
                <a:spcPts val="0"/>
              </a:spcAft>
              <a:buFont typeface="Arial" pitchFamily="34" charset="0"/>
              <a:buNone/>
              <a:defRPr/>
            </a:pPr>
            <a:r>
              <a:rPr lang="zh-CN" altLang="en-US" sz="1200" dirty="0" smtClean="0"/>
              <a:t> </a:t>
            </a:r>
            <a:r>
              <a:rPr lang="en-US" altLang="zh-CN" sz="1200" dirty="0" smtClean="0"/>
              <a:t>            </a:t>
            </a:r>
            <a:r>
              <a:rPr lang="zh-CN" altLang="en-US" dirty="0" smtClean="0"/>
              <a:t>蔡露</a:t>
            </a:r>
            <a:endParaRPr lang="zh-CN" altLang="en-US" dirty="0"/>
          </a:p>
        </p:txBody>
      </p:sp>
      <p:sp>
        <p:nvSpPr>
          <p:cNvPr id="4" name="五边形 3"/>
          <p:cNvSpPr/>
          <p:nvPr/>
        </p:nvSpPr>
        <p:spPr>
          <a:xfrm>
            <a:off x="0" y="70894"/>
            <a:ext cx="2500298" cy="268608"/>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科技文献的作用</a:t>
            </a:r>
            <a:endParaRPr lang="zh-CN" altLang="en-US" dirty="0"/>
          </a:p>
        </p:txBody>
      </p:sp>
      <p:sp>
        <p:nvSpPr>
          <p:cNvPr id="7" name="矩形 6"/>
          <p:cNvSpPr/>
          <p:nvPr/>
        </p:nvSpPr>
        <p:spPr>
          <a:xfrm>
            <a:off x="528534" y="1775594"/>
            <a:ext cx="7643866" cy="2308324"/>
          </a:xfrm>
          <a:prstGeom prst="rect">
            <a:avLst/>
          </a:prstGeom>
        </p:spPr>
        <p:txBody>
          <a:bodyPr wrap="square">
            <a:spAutoFit/>
          </a:bodyPr>
          <a:lstStyle/>
          <a:p>
            <a:r>
              <a:rPr lang="zh-CN" altLang="en-US" sz="2000" b="1" dirty="0" smtClean="0">
                <a:latin typeface="华文中宋" charset="-122"/>
                <a:ea typeface="华文中宋" charset="-122"/>
                <a:cs typeface="Times New Roman" charset="0"/>
              </a:rPr>
              <a:t>      </a:t>
            </a:r>
            <a:r>
              <a:rPr lang="zh-CN" altLang="en-US" sz="2400" b="1" dirty="0" smtClean="0">
                <a:latin typeface="华文中宋" charset="-122"/>
                <a:ea typeface="华文中宋" charset="-122"/>
                <a:cs typeface="Times New Roman" charset="0"/>
              </a:rPr>
              <a:t>对于</a:t>
            </a:r>
            <a:r>
              <a:rPr lang="zh-CN" altLang="en-US" sz="2400" b="1" dirty="0">
                <a:latin typeface="华文中宋" charset="-122"/>
                <a:ea typeface="华文中宋" charset="-122"/>
                <a:cs typeface="Times New Roman" charset="0"/>
              </a:rPr>
              <a:t>大多数科研项目，尤其是基础研究项目在完成项目后，都要以论文报告的形式进行</a:t>
            </a:r>
            <a:r>
              <a:rPr lang="zh-CN" altLang="en-US" sz="2400" b="1" dirty="0" smtClean="0">
                <a:latin typeface="华文中宋" charset="-122"/>
                <a:ea typeface="华文中宋" charset="-122"/>
                <a:cs typeface="Times New Roman" charset="0"/>
              </a:rPr>
              <a:t>结题</a:t>
            </a:r>
            <a:r>
              <a:rPr lang="zh-CN" altLang="en-US" sz="2400" b="1" dirty="0">
                <a:latin typeface="华文中宋" charset="-122"/>
                <a:ea typeface="华文中宋" charset="-122"/>
                <a:cs typeface="Times New Roman" charset="0"/>
              </a:rPr>
              <a:t>。</a:t>
            </a:r>
            <a:r>
              <a:rPr lang="zh-CN" altLang="en-US" sz="2400" b="1" dirty="0" smtClean="0">
                <a:latin typeface="华文中宋" charset="-122"/>
                <a:ea typeface="华文中宋" charset="-122"/>
                <a:cs typeface="Times New Roman" charset="0"/>
              </a:rPr>
              <a:t>在</a:t>
            </a:r>
            <a:r>
              <a:rPr lang="zh-CN" altLang="en-US" sz="2400" b="1" dirty="0">
                <a:latin typeface="华文中宋" charset="-122"/>
                <a:ea typeface="华文中宋" charset="-122"/>
                <a:cs typeface="Times New Roman" charset="0"/>
              </a:rPr>
              <a:t>实际的科学研究</a:t>
            </a:r>
            <a:r>
              <a:rPr lang="zh-CN" altLang="en-US" sz="2400" b="1" dirty="0" smtClean="0">
                <a:latin typeface="华文中宋" charset="-122"/>
                <a:ea typeface="华文中宋" charset="-122"/>
                <a:cs typeface="Times New Roman" charset="0"/>
              </a:rPr>
              <a:t>中分为</a:t>
            </a:r>
            <a:r>
              <a:rPr lang="zh-CN" altLang="en-US" sz="2400" b="1" dirty="0">
                <a:latin typeface="华文中宋" charset="-122"/>
                <a:ea typeface="华文中宋" charset="-122"/>
                <a:cs typeface="Times New Roman" charset="0"/>
              </a:rPr>
              <a:t>三个阶段：第一是</a:t>
            </a:r>
            <a:r>
              <a:rPr lang="zh-CN" altLang="en-US" sz="2400" b="1" dirty="0">
                <a:solidFill>
                  <a:srgbClr val="FF0000"/>
                </a:solidFill>
                <a:latin typeface="华文中宋" charset="-122"/>
                <a:ea typeface="华文中宋" charset="-122"/>
                <a:cs typeface="Times New Roman" charset="0"/>
              </a:rPr>
              <a:t>准备阶段</a:t>
            </a:r>
            <a:r>
              <a:rPr lang="zh-CN" altLang="en-US" sz="2400" b="1" dirty="0">
                <a:latin typeface="华文中宋" charset="-122"/>
                <a:ea typeface="华文中宋" charset="-122"/>
                <a:cs typeface="Times New Roman" charset="0"/>
              </a:rPr>
              <a:t>，包括选题、查阅文献和课题设计；第二是</a:t>
            </a:r>
            <a:r>
              <a:rPr lang="zh-CN" altLang="en-US" sz="2400" b="1" dirty="0">
                <a:solidFill>
                  <a:srgbClr val="FF0000"/>
                </a:solidFill>
                <a:latin typeface="华文中宋" charset="-122"/>
                <a:ea typeface="华文中宋" charset="-122"/>
                <a:cs typeface="Times New Roman" charset="0"/>
              </a:rPr>
              <a:t>进行阶段</a:t>
            </a:r>
            <a:r>
              <a:rPr lang="zh-CN" altLang="en-US" sz="2400" b="1" dirty="0">
                <a:latin typeface="华文中宋" charset="-122"/>
                <a:ea typeface="华文中宋" charset="-122"/>
                <a:cs typeface="Times New Roman" charset="0"/>
              </a:rPr>
              <a:t>；第三是</a:t>
            </a:r>
            <a:r>
              <a:rPr lang="zh-CN" altLang="en-US" sz="2400" b="1" dirty="0">
                <a:solidFill>
                  <a:srgbClr val="FF0000"/>
                </a:solidFill>
                <a:latin typeface="华文中宋" charset="-122"/>
                <a:ea typeface="华文中宋" charset="-122"/>
                <a:cs typeface="Times New Roman" charset="0"/>
              </a:rPr>
              <a:t>总结</a:t>
            </a:r>
            <a:r>
              <a:rPr lang="zh-CN" altLang="en-US" sz="2400" b="1" dirty="0">
                <a:latin typeface="华文中宋" charset="-122"/>
                <a:ea typeface="华文中宋" charset="-122"/>
                <a:cs typeface="Times New Roman" charset="0"/>
              </a:rPr>
              <a:t>、撰写论文阶段。 </a:t>
            </a:r>
          </a:p>
          <a:p>
            <a:pPr eaLnBrk="1" hangingPunct="1"/>
            <a:endParaRPr lang="zh-CN" altLang="en-US" sz="2400" dirty="0">
              <a:latin typeface="华文中宋" charset="-122"/>
              <a:ea typeface="华文中宋" charset="-122"/>
            </a:endParaRPr>
          </a:p>
        </p:txBody>
      </p:sp>
      <p:pic>
        <p:nvPicPr>
          <p:cNvPr id="6" name="图片 11" descr="定版1-s转曲2.png"/>
          <p:cNvPicPr>
            <a:picLocks noChangeAspect="1"/>
          </p:cNvPicPr>
          <p:nvPr/>
        </p:nvPicPr>
        <p:blipFill>
          <a:blip r:embed="rId3"/>
          <a:srcRect/>
          <a:stretch>
            <a:fillRect/>
          </a:stretch>
        </p:blipFill>
        <p:spPr bwMode="auto">
          <a:xfrm>
            <a:off x="8215313" y="4281488"/>
            <a:ext cx="928687" cy="862012"/>
          </a:xfrm>
          <a:prstGeom prst="rect">
            <a:avLst/>
          </a:prstGeom>
          <a:noFill/>
          <a:ln w="9525">
            <a:noFill/>
            <a:miter lim="800000"/>
            <a:headEnd/>
            <a:tailEnd/>
          </a:ln>
        </p:spPr>
      </p:pic>
      <p:sp>
        <p:nvSpPr>
          <p:cNvPr id="8" name="矩形 3"/>
          <p:cNvSpPr/>
          <p:nvPr/>
        </p:nvSpPr>
        <p:spPr>
          <a:xfrm>
            <a:off x="595325" y="857238"/>
            <a:ext cx="5200811" cy="451983"/>
          </a:xfrm>
          <a:prstGeom prst="rect">
            <a:avLst/>
          </a:prstGeom>
        </p:spPr>
        <p:txBody>
          <a:bodyPr wrap="square">
            <a:spAutoFit/>
          </a:bodyPr>
          <a:lstStyle/>
          <a:p>
            <a:pPr fontAlgn="auto">
              <a:lnSpc>
                <a:spcPct val="114000"/>
              </a:lnSpc>
              <a:spcBef>
                <a:spcPts val="0"/>
              </a:spcBef>
              <a:spcAft>
                <a:spcPts val="0"/>
              </a:spcAft>
              <a:defRPr/>
            </a:pPr>
            <a:r>
              <a:rPr lang="zh-CN" altLang="en-US" sz="2050" b="1">
                <a:solidFill>
                  <a:srgbClr val="FFC000"/>
                </a:solidFill>
                <a:latin typeface="微软雅黑" pitchFamily="34" charset="-122"/>
                <a:ea typeface="微软雅黑" pitchFamily="34" charset="-122"/>
              </a:rPr>
              <a:t>科学研究或技术创新项目的最后完成阶段</a:t>
            </a:r>
            <a:endParaRPr lang="en-US" altLang="zh-CN" sz="2050" b="1" dirty="0">
              <a:solidFill>
                <a:srgbClr val="FFC000"/>
              </a:solidFill>
              <a:latin typeface="微软雅黑" pitchFamily="34" charset="-122"/>
              <a:ea typeface="微软雅黑" pitchFamily="34" charset="-122"/>
            </a:endParaRPr>
          </a:p>
        </p:txBody>
      </p:sp>
    </p:spTree>
    <p:extLst>
      <p:ext uri="{BB962C8B-B14F-4D97-AF65-F5344CB8AC3E}">
        <p14:creationId xmlns:p14="http://schemas.microsoft.com/office/powerpoint/2010/main" val="1739304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科技文献的作用</a:t>
            </a:r>
            <a:endParaRPr lang="zh-CN" altLang="en-US" dirty="0"/>
          </a:p>
        </p:txBody>
      </p:sp>
      <p:sp>
        <p:nvSpPr>
          <p:cNvPr id="7" name="矩形 6"/>
          <p:cNvSpPr/>
          <p:nvPr/>
        </p:nvSpPr>
        <p:spPr>
          <a:xfrm>
            <a:off x="600542" y="1612994"/>
            <a:ext cx="7643866" cy="3046988"/>
          </a:xfrm>
          <a:prstGeom prst="rect">
            <a:avLst/>
          </a:prstGeom>
        </p:spPr>
        <p:txBody>
          <a:bodyPr wrap="square">
            <a:spAutoFit/>
          </a:bodyPr>
          <a:lstStyle/>
          <a:p>
            <a:r>
              <a:rPr lang="zh-CN" altLang="en-US" sz="2400" b="1" dirty="0" smtClean="0">
                <a:ea typeface="华文中宋" charset="-122"/>
              </a:rPr>
              <a:t>       写作</a:t>
            </a:r>
            <a:r>
              <a:rPr lang="zh-CN" altLang="en-US" sz="2400" b="1" dirty="0">
                <a:ea typeface="华文中宋" charset="-122"/>
              </a:rPr>
              <a:t>与发表的科技论文则正是科技工作者之间进行科学思想交流</a:t>
            </a:r>
            <a:r>
              <a:rPr lang="zh-CN" altLang="en-US" sz="2400" b="1" dirty="0" smtClean="0">
                <a:ea typeface="华文中宋" charset="-122"/>
              </a:rPr>
              <a:t>的重要手段，</a:t>
            </a:r>
            <a:r>
              <a:rPr lang="zh-CN" altLang="en-US" sz="2400" b="1" dirty="0">
                <a:ea typeface="华文中宋" charset="-122"/>
              </a:rPr>
              <a:t>也是</a:t>
            </a:r>
            <a:r>
              <a:rPr lang="zh-CN" altLang="en-US" sz="2400" b="1" dirty="0">
                <a:solidFill>
                  <a:schemeClr val="accent1">
                    <a:lumMod val="60000"/>
                    <a:lumOff val="40000"/>
                  </a:schemeClr>
                </a:solidFill>
                <a:ea typeface="华文中宋" charset="-122"/>
              </a:rPr>
              <a:t>科学的历史</a:t>
            </a:r>
            <a:r>
              <a:rPr lang="zh-CN" altLang="en-US" sz="2400" b="1" dirty="0">
                <a:ea typeface="华文中宋" charset="-122"/>
              </a:rPr>
              <a:t>，它记载了探索真理的过程，记载了各种观测结果和研究结果，而科学技术研究是一种承上启下的连续性的工作，一项研究的结束可能是另一项研究的起点；因此，科技工作者通过论文写作与发表形式进行的学术交流，能</a:t>
            </a:r>
            <a:r>
              <a:rPr lang="zh-CN" altLang="en-US" sz="2400" b="1" dirty="0">
                <a:solidFill>
                  <a:schemeClr val="accent1">
                    <a:lumMod val="60000"/>
                    <a:lumOff val="40000"/>
                  </a:schemeClr>
                </a:solidFill>
                <a:ea typeface="华文中宋" charset="-122"/>
              </a:rPr>
              <a:t>促进研究成果的推广和应用，有利于科学事业的繁荣与发展</a:t>
            </a:r>
            <a:r>
              <a:rPr lang="zh-CN" altLang="en-US" sz="2400" b="1" dirty="0">
                <a:ea typeface="华文中宋" charset="-122"/>
              </a:rPr>
              <a:t>。</a:t>
            </a:r>
          </a:p>
          <a:p>
            <a:endParaRPr lang="zh-CN" altLang="en-US" sz="2400" dirty="0">
              <a:latin typeface="华文中宋" charset="-122"/>
              <a:ea typeface="华文中宋" charset="-122"/>
            </a:endParaRPr>
          </a:p>
        </p:txBody>
      </p:sp>
      <p:pic>
        <p:nvPicPr>
          <p:cNvPr id="6" name="图片 11" descr="定版1-s转曲2.png"/>
          <p:cNvPicPr>
            <a:picLocks noChangeAspect="1"/>
          </p:cNvPicPr>
          <p:nvPr/>
        </p:nvPicPr>
        <p:blipFill>
          <a:blip r:embed="rId3"/>
          <a:srcRect/>
          <a:stretch>
            <a:fillRect/>
          </a:stretch>
        </p:blipFill>
        <p:spPr bwMode="auto">
          <a:xfrm>
            <a:off x="8215313" y="4281488"/>
            <a:ext cx="928687" cy="862012"/>
          </a:xfrm>
          <a:prstGeom prst="rect">
            <a:avLst/>
          </a:prstGeom>
          <a:noFill/>
          <a:ln w="9525">
            <a:noFill/>
            <a:miter lim="800000"/>
            <a:headEnd/>
            <a:tailEnd/>
          </a:ln>
        </p:spPr>
      </p:pic>
      <p:sp>
        <p:nvSpPr>
          <p:cNvPr id="8" name="矩形 3"/>
          <p:cNvSpPr/>
          <p:nvPr/>
        </p:nvSpPr>
        <p:spPr>
          <a:xfrm>
            <a:off x="595325" y="857238"/>
            <a:ext cx="5200811" cy="424668"/>
          </a:xfrm>
          <a:prstGeom prst="rect">
            <a:avLst/>
          </a:prstGeom>
        </p:spPr>
        <p:txBody>
          <a:bodyPr wrap="square">
            <a:spAutoFit/>
          </a:bodyPr>
          <a:lstStyle/>
          <a:p>
            <a:pPr fontAlgn="auto">
              <a:lnSpc>
                <a:spcPct val="114000"/>
              </a:lnSpc>
              <a:spcBef>
                <a:spcPts val="0"/>
              </a:spcBef>
              <a:spcAft>
                <a:spcPts val="0"/>
              </a:spcAft>
              <a:defRPr/>
            </a:pPr>
            <a:r>
              <a:rPr lang="zh-CN" altLang="en-US" sz="2050" b="1" dirty="0" smtClean="0">
                <a:solidFill>
                  <a:srgbClr val="FFC000"/>
                </a:solidFill>
                <a:latin typeface="微软雅黑" pitchFamily="34" charset="-122"/>
                <a:ea typeface="微软雅黑" pitchFamily="34" charset="-122"/>
              </a:rPr>
              <a:t>进行</a:t>
            </a:r>
            <a:r>
              <a:rPr lang="zh-CN" altLang="en-US" sz="2050" b="1" dirty="0">
                <a:solidFill>
                  <a:srgbClr val="FFC000"/>
                </a:solidFill>
                <a:latin typeface="微软雅黑" pitchFamily="34" charset="-122"/>
                <a:ea typeface="微软雅黑" pitchFamily="34" charset="-122"/>
              </a:rPr>
              <a:t>学术交流的重要手段</a:t>
            </a:r>
          </a:p>
        </p:txBody>
      </p:sp>
    </p:spTree>
    <p:extLst>
      <p:ext uri="{BB962C8B-B14F-4D97-AF65-F5344CB8AC3E}">
        <p14:creationId xmlns:p14="http://schemas.microsoft.com/office/powerpoint/2010/main" val="1119065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科技文献的作用</a:t>
            </a:r>
            <a:endParaRPr lang="zh-CN" altLang="en-US" dirty="0"/>
          </a:p>
        </p:txBody>
      </p:sp>
      <p:sp>
        <p:nvSpPr>
          <p:cNvPr id="7" name="矩形 6"/>
          <p:cNvSpPr/>
          <p:nvPr/>
        </p:nvSpPr>
        <p:spPr>
          <a:xfrm>
            <a:off x="1331640" y="1707654"/>
            <a:ext cx="6192688" cy="1200329"/>
          </a:xfrm>
          <a:prstGeom prst="rect">
            <a:avLst/>
          </a:prstGeom>
        </p:spPr>
        <p:txBody>
          <a:bodyPr wrap="square">
            <a:spAutoFit/>
          </a:bodyPr>
          <a:lstStyle/>
          <a:p>
            <a:r>
              <a:rPr lang="zh-CN" altLang="en-US" sz="2400" b="1" dirty="0" smtClean="0">
                <a:ea typeface="华文中宋" charset="-122"/>
              </a:rPr>
              <a:t>       科技</a:t>
            </a:r>
            <a:r>
              <a:rPr lang="zh-CN" altLang="en-US" sz="2400" b="1" dirty="0">
                <a:ea typeface="华文中宋" charset="-122"/>
              </a:rPr>
              <a:t>论文写作是信息的书面存储活动，通过论文的写作与发表，信息的传递将超越时空的限制</a:t>
            </a:r>
            <a:r>
              <a:rPr lang="zh-CN" altLang="en-US" sz="2400" b="1" dirty="0" smtClean="0">
                <a:ea typeface="华文中宋" charset="-122"/>
              </a:rPr>
              <a:t>，成为</a:t>
            </a:r>
            <a:r>
              <a:rPr lang="zh-CN" altLang="en-US" sz="2400" b="1" dirty="0" smtClean="0">
                <a:solidFill>
                  <a:schemeClr val="accent1">
                    <a:lumMod val="60000"/>
                    <a:lumOff val="40000"/>
                  </a:schemeClr>
                </a:solidFill>
                <a:ea typeface="华文中宋" charset="-122"/>
              </a:rPr>
              <a:t>永久的记录</a:t>
            </a:r>
            <a:r>
              <a:rPr lang="zh-CN" altLang="en-US" sz="2400" b="1" dirty="0" smtClean="0">
                <a:ea typeface="华文中宋" charset="-122"/>
              </a:rPr>
              <a:t>。</a:t>
            </a:r>
            <a:endParaRPr lang="zh-CN" altLang="en-US" sz="2400" dirty="0">
              <a:latin typeface="华文中宋" charset="-122"/>
              <a:ea typeface="华文中宋" charset="-122"/>
            </a:endParaRPr>
          </a:p>
        </p:txBody>
      </p:sp>
      <p:pic>
        <p:nvPicPr>
          <p:cNvPr id="6" name="图片 11" descr="定版1-s转曲2.png"/>
          <p:cNvPicPr>
            <a:picLocks noChangeAspect="1"/>
          </p:cNvPicPr>
          <p:nvPr/>
        </p:nvPicPr>
        <p:blipFill>
          <a:blip r:embed="rId3"/>
          <a:srcRect/>
          <a:stretch>
            <a:fillRect/>
          </a:stretch>
        </p:blipFill>
        <p:spPr bwMode="auto">
          <a:xfrm>
            <a:off x="8215313" y="4281488"/>
            <a:ext cx="928687" cy="862012"/>
          </a:xfrm>
          <a:prstGeom prst="rect">
            <a:avLst/>
          </a:prstGeom>
          <a:noFill/>
          <a:ln w="9525">
            <a:noFill/>
            <a:miter lim="800000"/>
            <a:headEnd/>
            <a:tailEnd/>
          </a:ln>
        </p:spPr>
      </p:pic>
      <p:sp>
        <p:nvSpPr>
          <p:cNvPr id="8" name="矩形 3"/>
          <p:cNvSpPr/>
          <p:nvPr/>
        </p:nvSpPr>
        <p:spPr>
          <a:xfrm>
            <a:off x="595325" y="857238"/>
            <a:ext cx="5200811" cy="424668"/>
          </a:xfrm>
          <a:prstGeom prst="rect">
            <a:avLst/>
          </a:prstGeom>
        </p:spPr>
        <p:txBody>
          <a:bodyPr wrap="square">
            <a:spAutoFit/>
          </a:bodyPr>
          <a:lstStyle/>
          <a:p>
            <a:pPr fontAlgn="auto">
              <a:lnSpc>
                <a:spcPct val="114000"/>
              </a:lnSpc>
              <a:spcBef>
                <a:spcPts val="0"/>
              </a:spcBef>
              <a:spcAft>
                <a:spcPts val="0"/>
              </a:spcAft>
              <a:defRPr/>
            </a:pPr>
            <a:r>
              <a:rPr lang="zh-CN" altLang="en-US" sz="2050" b="1" dirty="0" smtClean="0">
                <a:solidFill>
                  <a:srgbClr val="FFC000"/>
                </a:solidFill>
                <a:latin typeface="微软雅黑" pitchFamily="34" charset="-122"/>
                <a:ea typeface="微软雅黑" pitchFamily="34" charset="-122"/>
              </a:rPr>
              <a:t>科学记录</a:t>
            </a:r>
            <a:endParaRPr lang="zh-CN" altLang="en-US" sz="2050" b="1" dirty="0">
              <a:solidFill>
                <a:srgbClr val="FFC000"/>
              </a:solidFill>
              <a:latin typeface="微软雅黑" pitchFamily="34" charset="-122"/>
              <a:ea typeface="微软雅黑" pitchFamily="34" charset="-122"/>
            </a:endParaRPr>
          </a:p>
        </p:txBody>
      </p:sp>
    </p:spTree>
    <p:extLst>
      <p:ext uri="{BB962C8B-B14F-4D97-AF65-F5344CB8AC3E}">
        <p14:creationId xmlns:p14="http://schemas.microsoft.com/office/powerpoint/2010/main" val="1404862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科技文献的作用</a:t>
            </a:r>
            <a:endParaRPr lang="zh-CN" altLang="en-US" dirty="0"/>
          </a:p>
        </p:txBody>
      </p:sp>
      <p:sp>
        <p:nvSpPr>
          <p:cNvPr id="7" name="矩形 6"/>
          <p:cNvSpPr/>
          <p:nvPr/>
        </p:nvSpPr>
        <p:spPr>
          <a:xfrm>
            <a:off x="600542" y="1460847"/>
            <a:ext cx="7643866" cy="1782026"/>
          </a:xfrm>
          <a:prstGeom prst="rect">
            <a:avLst/>
          </a:prstGeom>
        </p:spPr>
        <p:txBody>
          <a:bodyPr wrap="square">
            <a:spAutoFit/>
          </a:bodyPr>
          <a:lstStyle/>
          <a:p>
            <a:pPr>
              <a:lnSpc>
                <a:spcPct val="140000"/>
              </a:lnSpc>
            </a:pPr>
            <a:r>
              <a:rPr lang="zh-CN" altLang="en-US" sz="2000" b="1" dirty="0" smtClean="0">
                <a:latin typeface="华文中宋" charset="-122"/>
                <a:ea typeface="华文中宋" charset="-122"/>
              </a:rPr>
              <a:t>      作者</a:t>
            </a:r>
            <a:r>
              <a:rPr lang="zh-CN" altLang="en-US" sz="2000" b="1" dirty="0">
                <a:latin typeface="华文中宋" charset="-122"/>
                <a:ea typeface="华文中宋" charset="-122"/>
              </a:rPr>
              <a:t>在某项研究的过程</a:t>
            </a:r>
            <a:r>
              <a:rPr lang="zh-CN" altLang="en-US" sz="2000" b="1" dirty="0" smtClean="0">
                <a:latin typeface="华文中宋" charset="-122"/>
                <a:ea typeface="华文中宋" charset="-122"/>
              </a:rPr>
              <a:t>中经历：</a:t>
            </a:r>
            <a:r>
              <a:rPr lang="zh-CN" altLang="en-US" sz="2000" b="1" dirty="0" smtClean="0">
                <a:solidFill>
                  <a:schemeClr val="accent1">
                    <a:lumMod val="60000"/>
                    <a:lumOff val="40000"/>
                  </a:schemeClr>
                </a:solidFill>
                <a:latin typeface="华文中宋" charset="-122"/>
                <a:ea typeface="华文中宋" charset="-122"/>
              </a:rPr>
              <a:t>搜集资料</a:t>
            </a:r>
            <a:r>
              <a:rPr lang="en-US" altLang="zh-CN" sz="2000" b="1" dirty="0" smtClean="0">
                <a:solidFill>
                  <a:schemeClr val="accent1">
                    <a:lumMod val="60000"/>
                    <a:lumOff val="40000"/>
                  </a:schemeClr>
                </a:solidFill>
                <a:latin typeface="华文中宋" charset="-122"/>
                <a:ea typeface="华文中宋" charset="-122"/>
              </a:rPr>
              <a:t>——</a:t>
            </a:r>
            <a:r>
              <a:rPr lang="zh-CN" altLang="en-US" sz="2000" b="1" dirty="0" smtClean="0">
                <a:solidFill>
                  <a:schemeClr val="accent1">
                    <a:lumMod val="60000"/>
                    <a:lumOff val="40000"/>
                  </a:schemeClr>
                </a:solidFill>
                <a:latin typeface="华文中宋" charset="-122"/>
                <a:ea typeface="华文中宋" charset="-122"/>
              </a:rPr>
              <a:t>实验</a:t>
            </a:r>
            <a:r>
              <a:rPr lang="zh-CN" altLang="en-US" sz="2000" b="1" dirty="0">
                <a:solidFill>
                  <a:schemeClr val="accent1">
                    <a:lumMod val="60000"/>
                    <a:lumOff val="40000"/>
                  </a:schemeClr>
                </a:solidFill>
                <a:latin typeface="华文中宋" charset="-122"/>
                <a:ea typeface="华文中宋" charset="-122"/>
              </a:rPr>
              <a:t>和</a:t>
            </a:r>
            <a:r>
              <a:rPr lang="zh-CN" altLang="en-US" sz="2000" b="1" dirty="0" smtClean="0">
                <a:solidFill>
                  <a:schemeClr val="accent1">
                    <a:lumMod val="60000"/>
                    <a:lumOff val="40000"/>
                  </a:schemeClr>
                </a:solidFill>
                <a:latin typeface="华文中宋" charset="-122"/>
                <a:ea typeface="华文中宋" charset="-122"/>
              </a:rPr>
              <a:t>计算</a:t>
            </a:r>
            <a:r>
              <a:rPr lang="en-US" altLang="zh-CN" sz="2000" b="1" dirty="0" smtClean="0">
                <a:solidFill>
                  <a:schemeClr val="accent1">
                    <a:lumMod val="60000"/>
                    <a:lumOff val="40000"/>
                  </a:schemeClr>
                </a:solidFill>
                <a:latin typeface="华文中宋" charset="-122"/>
                <a:ea typeface="华文中宋" charset="-122"/>
              </a:rPr>
              <a:t>——</a:t>
            </a:r>
            <a:r>
              <a:rPr lang="zh-CN" altLang="en-US" sz="2000" b="1" dirty="0" smtClean="0">
                <a:solidFill>
                  <a:schemeClr val="accent1">
                    <a:lumMod val="60000"/>
                    <a:lumOff val="40000"/>
                  </a:schemeClr>
                </a:solidFill>
                <a:latin typeface="华文中宋" charset="-122"/>
                <a:ea typeface="华文中宋" charset="-122"/>
              </a:rPr>
              <a:t>充分</a:t>
            </a:r>
            <a:r>
              <a:rPr lang="zh-CN" altLang="en-US" sz="2000" b="1" dirty="0">
                <a:solidFill>
                  <a:schemeClr val="accent1">
                    <a:lumMod val="60000"/>
                    <a:lumOff val="40000"/>
                  </a:schemeClr>
                </a:solidFill>
                <a:latin typeface="华文中宋" charset="-122"/>
                <a:ea typeface="华文中宋" charset="-122"/>
              </a:rPr>
              <a:t>必要的</a:t>
            </a:r>
            <a:r>
              <a:rPr lang="zh-CN" altLang="en-US" sz="2000" b="1" dirty="0" smtClean="0">
                <a:solidFill>
                  <a:schemeClr val="accent1">
                    <a:lumMod val="60000"/>
                    <a:lumOff val="40000"/>
                  </a:schemeClr>
                </a:solidFill>
                <a:latin typeface="华文中宋" charset="-122"/>
                <a:ea typeface="华文中宋" charset="-122"/>
              </a:rPr>
              <a:t>资料</a:t>
            </a:r>
            <a:r>
              <a:rPr lang="en-US" altLang="zh-CN" sz="2000" b="1" dirty="0" smtClean="0">
                <a:solidFill>
                  <a:schemeClr val="accent1">
                    <a:lumMod val="60000"/>
                    <a:lumOff val="40000"/>
                  </a:schemeClr>
                </a:solidFill>
                <a:latin typeface="华文中宋" charset="-122"/>
                <a:ea typeface="华文中宋" charset="-122"/>
              </a:rPr>
              <a:t>——</a:t>
            </a:r>
            <a:r>
              <a:rPr lang="zh-CN" altLang="en-US" sz="2000" b="1" dirty="0" smtClean="0">
                <a:solidFill>
                  <a:schemeClr val="accent1">
                    <a:lumMod val="60000"/>
                    <a:lumOff val="40000"/>
                  </a:schemeClr>
                </a:solidFill>
                <a:latin typeface="华文中宋" charset="-122"/>
                <a:ea typeface="华文中宋" charset="-122"/>
              </a:rPr>
              <a:t>综合</a:t>
            </a:r>
            <a:r>
              <a:rPr lang="zh-CN" altLang="en-US" sz="2000" b="1" dirty="0">
                <a:solidFill>
                  <a:schemeClr val="accent1">
                    <a:lumMod val="60000"/>
                    <a:lumOff val="40000"/>
                  </a:schemeClr>
                </a:solidFill>
                <a:latin typeface="华文中宋" charset="-122"/>
                <a:ea typeface="华文中宋" charset="-122"/>
              </a:rPr>
              <a:t>分析、判断</a:t>
            </a:r>
            <a:r>
              <a:rPr lang="zh-CN" altLang="en-US" sz="2000" b="1" dirty="0" smtClean="0">
                <a:solidFill>
                  <a:schemeClr val="accent1">
                    <a:lumMod val="60000"/>
                    <a:lumOff val="40000"/>
                  </a:schemeClr>
                </a:solidFill>
                <a:latin typeface="华文中宋" charset="-122"/>
                <a:ea typeface="华文中宋" charset="-122"/>
              </a:rPr>
              <a:t>推理</a:t>
            </a:r>
            <a:r>
              <a:rPr lang="en-US" altLang="zh-CN" sz="2000" b="1" dirty="0" smtClean="0">
                <a:solidFill>
                  <a:schemeClr val="accent1">
                    <a:lumMod val="60000"/>
                    <a:lumOff val="40000"/>
                  </a:schemeClr>
                </a:solidFill>
                <a:latin typeface="华文中宋" charset="-122"/>
                <a:ea typeface="华文中宋" charset="-122"/>
              </a:rPr>
              <a:t>——</a:t>
            </a:r>
            <a:r>
              <a:rPr lang="zh-CN" altLang="en-US" sz="2000" b="1" dirty="0" smtClean="0">
                <a:solidFill>
                  <a:schemeClr val="accent1">
                    <a:lumMod val="60000"/>
                    <a:lumOff val="40000"/>
                  </a:schemeClr>
                </a:solidFill>
                <a:latin typeface="华文中宋" charset="-122"/>
                <a:ea typeface="华文中宋" charset="-122"/>
              </a:rPr>
              <a:t>形成</a:t>
            </a:r>
            <a:r>
              <a:rPr lang="zh-CN" altLang="en-US" sz="2000" b="1" dirty="0">
                <a:solidFill>
                  <a:schemeClr val="accent1">
                    <a:lumMod val="60000"/>
                    <a:lumOff val="40000"/>
                  </a:schemeClr>
                </a:solidFill>
                <a:latin typeface="华文中宋" charset="-122"/>
                <a:ea typeface="华文中宋" charset="-122"/>
              </a:rPr>
              <a:t>自己的观点。</a:t>
            </a:r>
            <a:r>
              <a:rPr lang="zh-CN" altLang="en-US" sz="2000" b="1" dirty="0">
                <a:latin typeface="华文中宋" charset="-122"/>
                <a:ea typeface="华文中宋" charset="-122"/>
              </a:rPr>
              <a:t>在分析判断的过程</a:t>
            </a:r>
            <a:r>
              <a:rPr lang="zh-CN" altLang="en-US" sz="2000" b="1" dirty="0" smtClean="0">
                <a:latin typeface="华文中宋" charset="-122"/>
                <a:ea typeface="华文中宋" charset="-122"/>
              </a:rPr>
              <a:t>中能</a:t>
            </a:r>
            <a:r>
              <a:rPr lang="zh-CN" altLang="en-US" sz="2000" b="1" dirty="0">
                <a:latin typeface="华文中宋" charset="-122"/>
                <a:ea typeface="华文中宋" charset="-122"/>
              </a:rPr>
              <a:t>发现自己工作中的</a:t>
            </a:r>
            <a:r>
              <a:rPr lang="zh-CN" altLang="en-US" sz="2000" b="1" dirty="0" smtClean="0">
                <a:latin typeface="华文中宋" charset="-122"/>
                <a:ea typeface="华文中宋" charset="-122"/>
              </a:rPr>
              <a:t>不足，继</a:t>
            </a:r>
            <a:r>
              <a:rPr lang="zh-CN" altLang="en-US" sz="2000" b="1" dirty="0">
                <a:latin typeface="华文中宋" charset="-122"/>
                <a:ea typeface="华文中宋" charset="-122"/>
              </a:rPr>
              <a:t>而补充</a:t>
            </a:r>
            <a:r>
              <a:rPr lang="zh-CN" altLang="en-US" sz="2000" b="1" dirty="0" smtClean="0">
                <a:latin typeface="华文中宋" charset="-122"/>
                <a:ea typeface="华文中宋" charset="-122"/>
              </a:rPr>
              <a:t>之，使</a:t>
            </a:r>
            <a:r>
              <a:rPr lang="zh-CN" altLang="en-US" sz="2000" b="1" dirty="0">
                <a:latin typeface="华文中宋" charset="-122"/>
                <a:ea typeface="华文中宋" charset="-122"/>
              </a:rPr>
              <a:t>研究成果更臻</a:t>
            </a:r>
            <a:r>
              <a:rPr lang="zh-CN" altLang="en-US" sz="2000" b="1" dirty="0" smtClean="0">
                <a:latin typeface="华文中宋" charset="-122"/>
                <a:ea typeface="华文中宋" charset="-122"/>
              </a:rPr>
              <a:t>完善。</a:t>
            </a:r>
          </a:p>
        </p:txBody>
      </p:sp>
      <p:pic>
        <p:nvPicPr>
          <p:cNvPr id="6" name="图片 11" descr="定版1-s转曲2.png"/>
          <p:cNvPicPr>
            <a:picLocks noChangeAspect="1"/>
          </p:cNvPicPr>
          <p:nvPr/>
        </p:nvPicPr>
        <p:blipFill>
          <a:blip r:embed="rId3"/>
          <a:srcRect/>
          <a:stretch>
            <a:fillRect/>
          </a:stretch>
        </p:blipFill>
        <p:spPr bwMode="auto">
          <a:xfrm>
            <a:off x="8215313" y="4281488"/>
            <a:ext cx="928687" cy="862012"/>
          </a:xfrm>
          <a:prstGeom prst="rect">
            <a:avLst/>
          </a:prstGeom>
          <a:noFill/>
          <a:ln w="9525">
            <a:noFill/>
            <a:miter lim="800000"/>
            <a:headEnd/>
            <a:tailEnd/>
          </a:ln>
        </p:spPr>
      </p:pic>
      <p:sp>
        <p:nvSpPr>
          <p:cNvPr id="8" name="矩形 3"/>
          <p:cNvSpPr/>
          <p:nvPr/>
        </p:nvSpPr>
        <p:spPr>
          <a:xfrm>
            <a:off x="595325" y="857238"/>
            <a:ext cx="5200811" cy="424668"/>
          </a:xfrm>
          <a:prstGeom prst="rect">
            <a:avLst/>
          </a:prstGeom>
        </p:spPr>
        <p:txBody>
          <a:bodyPr wrap="square">
            <a:spAutoFit/>
          </a:bodyPr>
          <a:lstStyle/>
          <a:p>
            <a:pPr fontAlgn="auto">
              <a:lnSpc>
                <a:spcPct val="114000"/>
              </a:lnSpc>
              <a:spcBef>
                <a:spcPts val="0"/>
              </a:spcBef>
              <a:spcAft>
                <a:spcPts val="0"/>
              </a:spcAft>
              <a:defRPr/>
            </a:pPr>
            <a:r>
              <a:rPr lang="zh-CN" altLang="en-US" sz="2050" b="1" dirty="0">
                <a:solidFill>
                  <a:srgbClr val="FFC000"/>
                </a:solidFill>
                <a:latin typeface="微软雅黑" pitchFamily="34" charset="-122"/>
                <a:ea typeface="微软雅黑" pitchFamily="34" charset="-122"/>
              </a:rPr>
              <a:t>能力培养的途径</a:t>
            </a:r>
          </a:p>
        </p:txBody>
      </p:sp>
    </p:spTree>
    <p:extLst>
      <p:ext uri="{BB962C8B-B14F-4D97-AF65-F5344CB8AC3E}">
        <p14:creationId xmlns:p14="http://schemas.microsoft.com/office/powerpoint/2010/main" val="1246366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科技文献的作用</a:t>
            </a:r>
            <a:endParaRPr lang="zh-CN" altLang="en-US" dirty="0"/>
          </a:p>
        </p:txBody>
      </p:sp>
      <p:sp>
        <p:nvSpPr>
          <p:cNvPr id="7" name="矩形 6"/>
          <p:cNvSpPr/>
          <p:nvPr/>
        </p:nvSpPr>
        <p:spPr>
          <a:xfrm>
            <a:off x="614851" y="1619588"/>
            <a:ext cx="7643866" cy="3046988"/>
          </a:xfrm>
          <a:prstGeom prst="rect">
            <a:avLst/>
          </a:prstGeom>
        </p:spPr>
        <p:txBody>
          <a:bodyPr wrap="square">
            <a:spAutoFit/>
          </a:bodyPr>
          <a:lstStyle/>
          <a:p>
            <a:pPr marL="342900" indent="-342900">
              <a:buFont typeface="Wingdings" charset="2"/>
              <a:buChar char="v"/>
            </a:pPr>
            <a:r>
              <a:rPr lang="zh-CN" altLang="en-US" sz="2400" b="1" dirty="0" smtClean="0">
                <a:ea typeface="华文中宋" charset="-122"/>
              </a:rPr>
              <a:t>优秀的论文可以使科技</a:t>
            </a:r>
            <a:r>
              <a:rPr lang="zh-CN" altLang="en-US" sz="2400" b="1" dirty="0">
                <a:ea typeface="华文中宋" charset="-122"/>
              </a:rPr>
              <a:t>工作者被发现并受到</a:t>
            </a:r>
            <a:r>
              <a:rPr lang="zh-CN" altLang="en-US" sz="2400" b="1" dirty="0" smtClean="0">
                <a:ea typeface="华文中宋" charset="-122"/>
              </a:rPr>
              <a:t>重用；</a:t>
            </a:r>
            <a:endParaRPr lang="en-US" altLang="zh-CN" sz="2400" b="1" dirty="0" smtClean="0">
              <a:ea typeface="华文中宋" charset="-122"/>
            </a:endParaRPr>
          </a:p>
          <a:p>
            <a:pPr marL="342900" indent="-342900">
              <a:buFont typeface="Wingdings" charset="2"/>
              <a:buChar char="v"/>
            </a:pPr>
            <a:endParaRPr lang="en-US" altLang="zh-CN" sz="2400" b="1" dirty="0" smtClean="0">
              <a:ea typeface="华文中宋" charset="-122"/>
            </a:endParaRPr>
          </a:p>
          <a:p>
            <a:pPr marL="342900" indent="-342900">
              <a:buFont typeface="Wingdings" charset="2"/>
              <a:buChar char="v"/>
            </a:pPr>
            <a:r>
              <a:rPr lang="zh-CN" altLang="en-US" sz="2400" b="1" dirty="0" smtClean="0">
                <a:ea typeface="华文中宋" charset="-122"/>
              </a:rPr>
              <a:t>发表</a:t>
            </a:r>
            <a:r>
              <a:rPr lang="zh-CN" altLang="en-US" sz="2400" b="1" dirty="0">
                <a:ea typeface="华文中宋" charset="-122"/>
              </a:rPr>
              <a:t>论文的数量和质量是衡量一个科技工作者学识水平与业务成绩的重要</a:t>
            </a:r>
            <a:r>
              <a:rPr lang="zh-CN" altLang="en-US" sz="2400" b="1" dirty="0" smtClean="0">
                <a:ea typeface="华文中宋" charset="-122"/>
              </a:rPr>
              <a:t>指标；</a:t>
            </a:r>
            <a:endParaRPr lang="en-US" altLang="zh-CN" sz="2400" b="1" dirty="0" smtClean="0">
              <a:ea typeface="华文中宋" charset="-122"/>
            </a:endParaRPr>
          </a:p>
          <a:p>
            <a:pPr marL="342900" indent="-342900">
              <a:buFont typeface="Wingdings" charset="2"/>
              <a:buChar char="v"/>
            </a:pPr>
            <a:endParaRPr lang="en-US" altLang="zh-CN" sz="2400" b="1" dirty="0" smtClean="0">
              <a:ea typeface="华文中宋" charset="-122"/>
            </a:endParaRPr>
          </a:p>
          <a:p>
            <a:pPr marL="342900" indent="-342900">
              <a:buFont typeface="Wingdings" charset="2"/>
              <a:buChar char="v"/>
            </a:pPr>
            <a:r>
              <a:rPr lang="zh-CN" altLang="en-US" sz="2400" b="1" dirty="0" smtClean="0">
                <a:ea typeface="华文中宋" charset="-122"/>
              </a:rPr>
              <a:t>论文考核</a:t>
            </a:r>
            <a:r>
              <a:rPr lang="zh-CN" altLang="en-US" sz="2400" b="1" dirty="0">
                <a:ea typeface="华文中宋" charset="-122"/>
              </a:rPr>
              <a:t>他们能否晋升学位和技术职务的重要依据。</a:t>
            </a:r>
          </a:p>
          <a:p>
            <a:endParaRPr lang="zh-CN" altLang="en-US" sz="2400" b="1" dirty="0">
              <a:ea typeface="华文中宋" charset="-122"/>
            </a:endParaRPr>
          </a:p>
          <a:p>
            <a:endParaRPr lang="zh-CN" altLang="en-US" sz="2400" dirty="0">
              <a:latin typeface="华文中宋" charset="-122"/>
              <a:ea typeface="华文中宋" charset="-122"/>
            </a:endParaRPr>
          </a:p>
        </p:txBody>
      </p:sp>
      <p:pic>
        <p:nvPicPr>
          <p:cNvPr id="6" name="图片 11" descr="定版1-s转曲2.png"/>
          <p:cNvPicPr>
            <a:picLocks noChangeAspect="1"/>
          </p:cNvPicPr>
          <p:nvPr/>
        </p:nvPicPr>
        <p:blipFill>
          <a:blip r:embed="rId2"/>
          <a:srcRect/>
          <a:stretch>
            <a:fillRect/>
          </a:stretch>
        </p:blipFill>
        <p:spPr bwMode="auto">
          <a:xfrm>
            <a:off x="8215313" y="4281488"/>
            <a:ext cx="928687" cy="862012"/>
          </a:xfrm>
          <a:prstGeom prst="rect">
            <a:avLst/>
          </a:prstGeom>
          <a:noFill/>
          <a:ln w="9525">
            <a:noFill/>
            <a:miter lim="800000"/>
            <a:headEnd/>
            <a:tailEnd/>
          </a:ln>
        </p:spPr>
      </p:pic>
      <p:sp>
        <p:nvSpPr>
          <p:cNvPr id="8" name="矩形 3"/>
          <p:cNvSpPr/>
          <p:nvPr/>
        </p:nvSpPr>
        <p:spPr>
          <a:xfrm>
            <a:off x="595325" y="857238"/>
            <a:ext cx="5200811" cy="424668"/>
          </a:xfrm>
          <a:prstGeom prst="rect">
            <a:avLst/>
          </a:prstGeom>
        </p:spPr>
        <p:txBody>
          <a:bodyPr wrap="square">
            <a:spAutoFit/>
          </a:bodyPr>
          <a:lstStyle/>
          <a:p>
            <a:pPr eaLnBrk="1" fontAlgn="auto" hangingPunct="1">
              <a:lnSpc>
                <a:spcPct val="114000"/>
              </a:lnSpc>
              <a:spcBef>
                <a:spcPts val="0"/>
              </a:spcBef>
              <a:spcAft>
                <a:spcPts val="0"/>
              </a:spcAft>
              <a:buFont typeface="Wingdings" charset="2"/>
              <a:buNone/>
              <a:defRPr/>
            </a:pPr>
            <a:r>
              <a:rPr lang="zh-CN" altLang="en-US" sz="2050" b="1" dirty="0">
                <a:solidFill>
                  <a:srgbClr val="FFC000"/>
                </a:solidFill>
                <a:latin typeface="微软雅黑" pitchFamily="34" charset="-122"/>
                <a:ea typeface="微软雅黑" pitchFamily="34" charset="-122"/>
              </a:rPr>
              <a:t>发现人才、业务考核的重要依据</a:t>
            </a:r>
          </a:p>
        </p:txBody>
      </p:sp>
    </p:spTree>
    <p:extLst>
      <p:ext uri="{BB962C8B-B14F-4D97-AF65-F5344CB8AC3E}">
        <p14:creationId xmlns:p14="http://schemas.microsoft.com/office/powerpoint/2010/main" val="946586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lnSpc>
                <a:spcPct val="114000"/>
              </a:lnSpc>
              <a:spcBef>
                <a:spcPts val="0"/>
              </a:spcBef>
              <a:spcAft>
                <a:spcPts val="0"/>
              </a:spcAft>
              <a:defRPr/>
            </a:pPr>
            <a:r>
              <a:rPr lang="zh-CN" altLang="en-US" dirty="0">
                <a:latin typeface="微软雅黑" pitchFamily="34" charset="-122"/>
                <a:ea typeface="微软雅黑" pitchFamily="34" charset="-122"/>
              </a:rPr>
              <a:t>学习科技文献写作的意义</a:t>
            </a:r>
            <a:endParaRPr lang="en-US" altLang="zh-CN" dirty="0">
              <a:latin typeface="微软雅黑" pitchFamily="34" charset="-122"/>
              <a:ea typeface="微软雅黑" pitchFamily="34" charset="-122"/>
            </a:endParaRPr>
          </a:p>
        </p:txBody>
      </p:sp>
      <p:sp>
        <p:nvSpPr>
          <p:cNvPr id="9" name="矩形 8"/>
          <p:cNvSpPr/>
          <p:nvPr/>
        </p:nvSpPr>
        <p:spPr>
          <a:xfrm>
            <a:off x="1259632" y="1635646"/>
            <a:ext cx="8143932" cy="1754326"/>
          </a:xfrm>
          <a:prstGeom prst="rect">
            <a:avLst/>
          </a:prstGeom>
        </p:spPr>
        <p:txBody>
          <a:bodyPr wrap="square">
            <a:spAutoFit/>
          </a:bodyPr>
          <a:lstStyle/>
          <a:p>
            <a:pPr>
              <a:lnSpc>
                <a:spcPct val="150000"/>
              </a:lnSpc>
              <a:buFont typeface="Wingdings" pitchFamily="2" charset="2"/>
              <a:buChar char="u"/>
            </a:pPr>
            <a:r>
              <a:rPr lang="zh-CN" altLang="en-US" sz="2400" b="1" dirty="0" smtClean="0">
                <a:solidFill>
                  <a:schemeClr val="accent1">
                    <a:lumMod val="60000"/>
                    <a:lumOff val="40000"/>
                  </a:schemeClr>
                </a:solidFill>
              </a:rPr>
              <a:t>升学</a:t>
            </a:r>
            <a:r>
              <a:rPr lang="en-US" altLang="zh-CN" sz="2400" dirty="0" smtClean="0"/>
              <a:t>——</a:t>
            </a:r>
            <a:r>
              <a:rPr lang="zh-CN" altLang="en-US" sz="2400" dirty="0" smtClean="0"/>
              <a:t>本科、硕士、博士学位论文；</a:t>
            </a:r>
            <a:endParaRPr lang="en-US" altLang="zh-CN" sz="2400" dirty="0" smtClean="0"/>
          </a:p>
          <a:p>
            <a:pPr>
              <a:lnSpc>
                <a:spcPct val="150000"/>
              </a:lnSpc>
              <a:buFont typeface="Wingdings" pitchFamily="2" charset="2"/>
              <a:buChar char="u"/>
            </a:pPr>
            <a:r>
              <a:rPr lang="zh-CN" altLang="en-US" sz="2400" b="1" dirty="0" smtClean="0">
                <a:solidFill>
                  <a:schemeClr val="accent1">
                    <a:lumMod val="60000"/>
                    <a:lumOff val="40000"/>
                  </a:schemeClr>
                </a:solidFill>
              </a:rPr>
              <a:t>科技成果发表</a:t>
            </a:r>
            <a:r>
              <a:rPr lang="en-US" altLang="zh-CN" sz="2400" dirty="0" smtClean="0"/>
              <a:t>——</a:t>
            </a:r>
            <a:r>
              <a:rPr lang="zh-CN" altLang="en-US" sz="2400" dirty="0" smtClean="0"/>
              <a:t>硕士、博士、职称评定；</a:t>
            </a:r>
            <a:endParaRPr lang="en-US" altLang="zh-CN" sz="2400" dirty="0" smtClean="0"/>
          </a:p>
          <a:p>
            <a:pPr>
              <a:lnSpc>
                <a:spcPct val="150000"/>
              </a:lnSpc>
              <a:buFont typeface="Wingdings" pitchFamily="2" charset="2"/>
              <a:buChar char="u"/>
            </a:pPr>
            <a:r>
              <a:rPr lang="zh-CN" altLang="en-US" sz="2400" b="1" dirty="0" smtClean="0">
                <a:solidFill>
                  <a:schemeClr val="accent1">
                    <a:lumMod val="60000"/>
                    <a:lumOff val="40000"/>
                  </a:schemeClr>
                </a:solidFill>
              </a:rPr>
              <a:t>成果保护</a:t>
            </a:r>
            <a:r>
              <a:rPr lang="en-US" altLang="zh-CN" sz="2400" dirty="0" smtClean="0"/>
              <a:t>——</a:t>
            </a:r>
            <a:r>
              <a:rPr lang="zh-CN" altLang="en-US" sz="2400" dirty="0" smtClean="0"/>
              <a:t>软件著作权、专利申请</a:t>
            </a:r>
            <a:endParaRPr lang="en-US" altLang="zh-CN" sz="2400" dirty="0" smtClean="0"/>
          </a:p>
        </p:txBody>
      </p:sp>
      <p:pic>
        <p:nvPicPr>
          <p:cNvPr id="6" name="图片 11" descr="定版1-s转曲2.png"/>
          <p:cNvPicPr>
            <a:picLocks noChangeAspect="1"/>
          </p:cNvPicPr>
          <p:nvPr/>
        </p:nvPicPr>
        <p:blipFill>
          <a:blip r:embed="rId2"/>
          <a:srcRect/>
          <a:stretch>
            <a:fillRect/>
          </a:stretch>
        </p:blipFill>
        <p:spPr bwMode="auto">
          <a:xfrm>
            <a:off x="8215313" y="4281488"/>
            <a:ext cx="928687" cy="862012"/>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11" descr="定版1-s转曲2.png"/>
          <p:cNvPicPr>
            <a:picLocks noChangeAspect="1"/>
          </p:cNvPicPr>
          <p:nvPr/>
        </p:nvPicPr>
        <p:blipFill>
          <a:blip r:embed="rId2"/>
          <a:srcRect/>
          <a:stretch>
            <a:fillRect/>
          </a:stretch>
        </p:blipFill>
        <p:spPr bwMode="auto">
          <a:xfrm>
            <a:off x="8215313" y="4281488"/>
            <a:ext cx="928687" cy="862012"/>
          </a:xfrm>
          <a:prstGeom prst="rect">
            <a:avLst/>
          </a:prstGeom>
          <a:noFill/>
          <a:ln w="9525">
            <a:noFill/>
            <a:miter lim="800000"/>
            <a:headEnd/>
            <a:tailEnd/>
          </a:ln>
        </p:spPr>
      </p:pic>
      <p:sp>
        <p:nvSpPr>
          <p:cNvPr id="3" name="Rectangle 2"/>
          <p:cNvSpPr/>
          <p:nvPr/>
        </p:nvSpPr>
        <p:spPr>
          <a:xfrm>
            <a:off x="432603" y="1275606"/>
            <a:ext cx="7632848" cy="2336024"/>
          </a:xfrm>
          <a:prstGeom prst="rect">
            <a:avLst/>
          </a:prstGeom>
        </p:spPr>
        <p:txBody>
          <a:bodyPr wrap="square">
            <a:spAutoFit/>
          </a:bodyPr>
          <a:lstStyle/>
          <a:p>
            <a:pPr algn="just" eaLnBrk="1" hangingPunct="1">
              <a:lnSpc>
                <a:spcPct val="135000"/>
              </a:lnSpc>
            </a:pPr>
            <a:r>
              <a:rPr lang="zh-CN" altLang="en-US" b="1" dirty="0" smtClean="0">
                <a:latin typeface="华文中宋" charset="-122"/>
                <a:ea typeface="华文中宋" charset="-122"/>
              </a:rPr>
              <a:t>      </a:t>
            </a:r>
            <a:r>
              <a:rPr lang="zh-CN" altLang="en-US" b="1" dirty="0" smtClean="0">
                <a:solidFill>
                  <a:schemeClr val="accent1">
                    <a:lumMod val="60000"/>
                    <a:lumOff val="40000"/>
                  </a:schemeClr>
                </a:solidFill>
                <a:latin typeface="华文中宋" charset="-122"/>
                <a:ea typeface="华文中宋" charset="-122"/>
              </a:rPr>
              <a:t>为了</a:t>
            </a:r>
            <a:r>
              <a:rPr lang="zh-CN" altLang="en-US" b="1" dirty="0">
                <a:solidFill>
                  <a:schemeClr val="accent1">
                    <a:lumMod val="60000"/>
                    <a:lumOff val="40000"/>
                  </a:schemeClr>
                </a:solidFill>
                <a:latin typeface="华文中宋" charset="-122"/>
                <a:ea typeface="华文中宋" charset="-122"/>
              </a:rPr>
              <a:t>便于论文所报道的科学技术研究成果这一信息系统的收集、储存、处理、加工、检索、利用、交流和传播</a:t>
            </a:r>
            <a:r>
              <a:rPr lang="zh-CN" altLang="en-US" b="1" dirty="0">
                <a:latin typeface="华文中宋" charset="-122"/>
                <a:ea typeface="华文中宋" charset="-122"/>
              </a:rPr>
              <a:t>，</a:t>
            </a:r>
            <a:r>
              <a:rPr lang="en-US" altLang="zh-CN" b="1" dirty="0">
                <a:latin typeface="华文中宋" charset="-122"/>
                <a:ea typeface="华文中宋" charset="-122"/>
              </a:rPr>
              <a:t>1988</a:t>
            </a:r>
            <a:r>
              <a:rPr lang="zh-CN" altLang="en-US" b="1" dirty="0">
                <a:latin typeface="华文中宋" charset="-122"/>
                <a:ea typeface="华文中宋" charset="-122"/>
              </a:rPr>
              <a:t>年</a:t>
            </a:r>
            <a:r>
              <a:rPr lang="en-US" altLang="zh-CN" b="1" dirty="0">
                <a:latin typeface="华文中宋" charset="-122"/>
                <a:ea typeface="华文中宋" charset="-122"/>
              </a:rPr>
              <a:t>1</a:t>
            </a:r>
            <a:r>
              <a:rPr lang="zh-CN" altLang="en-US" b="1" dirty="0">
                <a:latin typeface="华文中宋" charset="-122"/>
                <a:ea typeface="华文中宋" charset="-122"/>
              </a:rPr>
              <a:t>月</a:t>
            </a:r>
            <a:r>
              <a:rPr lang="en-US" altLang="zh-CN" b="1" dirty="0">
                <a:latin typeface="华文中宋" charset="-122"/>
                <a:ea typeface="华文中宋" charset="-122"/>
              </a:rPr>
              <a:t>1</a:t>
            </a:r>
            <a:r>
              <a:rPr lang="zh-CN" altLang="en-US" b="1" dirty="0">
                <a:latin typeface="华文中宋" charset="-122"/>
                <a:ea typeface="华文中宋" charset="-122"/>
              </a:rPr>
              <a:t>日起实施的国家标准</a:t>
            </a:r>
            <a:r>
              <a:rPr lang="en-US" altLang="zh-CN" b="1" dirty="0">
                <a:latin typeface="华文中宋" charset="-122"/>
                <a:ea typeface="华文中宋" charset="-122"/>
              </a:rPr>
              <a:t>《GB7713-87</a:t>
            </a:r>
            <a:r>
              <a:rPr lang="zh-CN" altLang="en-US" b="1" dirty="0">
                <a:latin typeface="华文中宋" charset="-122"/>
                <a:ea typeface="华文中宋" charset="-122"/>
              </a:rPr>
              <a:t>科学技术报告、学位论文和学术论文的编写格式</a:t>
            </a:r>
            <a:r>
              <a:rPr lang="en-US" altLang="zh-CN" b="1" dirty="0">
                <a:latin typeface="华文中宋" charset="-122"/>
                <a:ea typeface="华文中宋" charset="-122"/>
              </a:rPr>
              <a:t>》</a:t>
            </a:r>
            <a:r>
              <a:rPr lang="zh-CN" altLang="en-US" b="1" dirty="0">
                <a:latin typeface="华文中宋" charset="-122"/>
                <a:ea typeface="华文中宋" charset="-122"/>
              </a:rPr>
              <a:t>对科技论文的撰写和编排格式作了规定</a:t>
            </a:r>
            <a:r>
              <a:rPr lang="zh-CN" altLang="en-US" b="1" dirty="0" smtClean="0">
                <a:latin typeface="华文中宋" charset="-122"/>
                <a:ea typeface="华文中宋" charset="-122"/>
              </a:rPr>
              <a:t>。</a:t>
            </a:r>
            <a:endParaRPr lang="en-US" altLang="zh-CN" b="1" dirty="0" smtClean="0">
              <a:latin typeface="华文中宋" charset="-122"/>
              <a:ea typeface="华文中宋" charset="-122"/>
            </a:endParaRPr>
          </a:p>
          <a:p>
            <a:pPr algn="just" eaLnBrk="1" hangingPunct="1">
              <a:lnSpc>
                <a:spcPct val="135000"/>
              </a:lnSpc>
            </a:pPr>
            <a:r>
              <a:rPr lang="zh-CN" altLang="en-US" b="1" dirty="0">
                <a:latin typeface="华文中宋" charset="-122"/>
                <a:ea typeface="华文中宋" charset="-122"/>
              </a:rPr>
              <a:t> </a:t>
            </a:r>
            <a:r>
              <a:rPr lang="zh-CN" altLang="en-US" b="1" dirty="0" smtClean="0">
                <a:latin typeface="华文中宋" charset="-122"/>
                <a:ea typeface="华文中宋" charset="-122"/>
              </a:rPr>
              <a:t>     所谓</a:t>
            </a:r>
            <a:r>
              <a:rPr lang="zh-CN" altLang="en-US" b="1" dirty="0">
                <a:latin typeface="华文中宋" charset="-122"/>
                <a:ea typeface="华文中宋" charset="-122"/>
              </a:rPr>
              <a:t>格式，即一定的规格式样。科技论文的撰写和编排格式，就是撰写和编排科技论文时应满足的规格和式样方面的统一要求。</a:t>
            </a:r>
            <a:r>
              <a:rPr lang="zh-CN" altLang="en-US" b="1" dirty="0"/>
              <a:t>　</a:t>
            </a:r>
          </a:p>
        </p:txBody>
      </p:sp>
      <p:sp>
        <p:nvSpPr>
          <p:cNvPr id="11" name="标题 1"/>
          <p:cNvSpPr txBox="1">
            <a:spLocks/>
          </p:cNvSpPr>
          <p:nvPr/>
        </p:nvSpPr>
        <p:spPr>
          <a:xfrm>
            <a:off x="619991" y="462033"/>
            <a:ext cx="8229600" cy="365507"/>
          </a:xfrm>
          <a:prstGeom prst="rect">
            <a:avLst/>
          </a:prstGeom>
        </p:spPr>
        <p:txBody>
          <a:bodyPr/>
          <a:lstStyle>
            <a:lvl1pPr algn="l" rtl="0" fontAlgn="base">
              <a:spcBef>
                <a:spcPct val="0"/>
              </a:spcBef>
              <a:spcAft>
                <a:spcPct val="0"/>
              </a:spcAft>
              <a:defRPr b="1" kern="1200">
                <a:solidFill>
                  <a:schemeClr val="tx1"/>
                </a:solidFill>
                <a:latin typeface="+mj-lt"/>
                <a:ea typeface="+mj-ea"/>
                <a:cs typeface="+mj-cs"/>
              </a:defRPr>
            </a:lvl1pPr>
            <a:lvl2pPr algn="l" rtl="0" fontAlgn="base">
              <a:spcBef>
                <a:spcPct val="0"/>
              </a:spcBef>
              <a:spcAft>
                <a:spcPct val="0"/>
              </a:spcAft>
              <a:defRPr b="1">
                <a:solidFill>
                  <a:schemeClr val="bg1"/>
                </a:solidFill>
                <a:latin typeface="Verdana" pitchFamily="34" charset="0"/>
                <a:ea typeface="微软雅黑" pitchFamily="34" charset="-122"/>
              </a:defRPr>
            </a:lvl2pPr>
            <a:lvl3pPr algn="l" rtl="0" fontAlgn="base">
              <a:spcBef>
                <a:spcPct val="0"/>
              </a:spcBef>
              <a:spcAft>
                <a:spcPct val="0"/>
              </a:spcAft>
              <a:defRPr b="1">
                <a:solidFill>
                  <a:schemeClr val="bg1"/>
                </a:solidFill>
                <a:latin typeface="Verdana" pitchFamily="34" charset="0"/>
                <a:ea typeface="微软雅黑" pitchFamily="34" charset="-122"/>
              </a:defRPr>
            </a:lvl3pPr>
            <a:lvl4pPr algn="l" rtl="0" fontAlgn="base">
              <a:spcBef>
                <a:spcPct val="0"/>
              </a:spcBef>
              <a:spcAft>
                <a:spcPct val="0"/>
              </a:spcAft>
              <a:defRPr b="1">
                <a:solidFill>
                  <a:schemeClr val="bg1"/>
                </a:solidFill>
                <a:latin typeface="Verdana" pitchFamily="34" charset="0"/>
                <a:ea typeface="微软雅黑" pitchFamily="34" charset="-122"/>
              </a:defRPr>
            </a:lvl4pPr>
            <a:lvl5pPr algn="l" rtl="0" fontAlgn="base">
              <a:spcBef>
                <a:spcPct val="0"/>
              </a:spcBef>
              <a:spcAft>
                <a:spcPct val="0"/>
              </a:spcAft>
              <a:defRPr b="1">
                <a:solidFill>
                  <a:schemeClr val="bg1"/>
                </a:solidFill>
                <a:latin typeface="Verdana" pitchFamily="34" charset="0"/>
                <a:ea typeface="微软雅黑" pitchFamily="34" charset="-122"/>
              </a:defRPr>
            </a:lvl5pPr>
            <a:lvl6pPr marL="457200" algn="l" rtl="0" fontAlgn="base">
              <a:spcBef>
                <a:spcPct val="0"/>
              </a:spcBef>
              <a:spcAft>
                <a:spcPct val="0"/>
              </a:spcAft>
              <a:defRPr b="1">
                <a:solidFill>
                  <a:schemeClr val="bg1"/>
                </a:solidFill>
                <a:latin typeface="Verdana" pitchFamily="34" charset="0"/>
                <a:ea typeface="微软雅黑" pitchFamily="34" charset="-122"/>
              </a:defRPr>
            </a:lvl6pPr>
            <a:lvl7pPr marL="914400" algn="l" rtl="0" fontAlgn="base">
              <a:spcBef>
                <a:spcPct val="0"/>
              </a:spcBef>
              <a:spcAft>
                <a:spcPct val="0"/>
              </a:spcAft>
              <a:defRPr b="1">
                <a:solidFill>
                  <a:schemeClr val="bg1"/>
                </a:solidFill>
                <a:latin typeface="Verdana" pitchFamily="34" charset="0"/>
                <a:ea typeface="微软雅黑" pitchFamily="34" charset="-122"/>
              </a:defRPr>
            </a:lvl7pPr>
            <a:lvl8pPr marL="1371600" algn="l" rtl="0" fontAlgn="base">
              <a:spcBef>
                <a:spcPct val="0"/>
              </a:spcBef>
              <a:spcAft>
                <a:spcPct val="0"/>
              </a:spcAft>
              <a:defRPr b="1">
                <a:solidFill>
                  <a:schemeClr val="bg1"/>
                </a:solidFill>
                <a:latin typeface="Verdana" pitchFamily="34" charset="0"/>
                <a:ea typeface="微软雅黑" pitchFamily="34" charset="-122"/>
              </a:defRPr>
            </a:lvl8pPr>
            <a:lvl9pPr marL="1828800" algn="l" rtl="0" fontAlgn="base">
              <a:spcBef>
                <a:spcPct val="0"/>
              </a:spcBef>
              <a:spcAft>
                <a:spcPct val="0"/>
              </a:spcAft>
              <a:defRPr b="1">
                <a:solidFill>
                  <a:schemeClr val="bg1"/>
                </a:solidFill>
                <a:latin typeface="Verdana" pitchFamily="34" charset="0"/>
                <a:ea typeface="微软雅黑" pitchFamily="34" charset="-122"/>
              </a:defRPr>
            </a:lvl9pPr>
          </a:lstStyle>
          <a:p>
            <a:pPr fontAlgn="auto">
              <a:lnSpc>
                <a:spcPct val="114000"/>
              </a:lnSpc>
              <a:spcBef>
                <a:spcPts val="0"/>
              </a:spcBef>
              <a:spcAft>
                <a:spcPts val="0"/>
              </a:spcAft>
              <a:defRPr/>
            </a:pPr>
            <a:r>
              <a:rPr lang="zh-CN" altLang="en-US" smtClean="0">
                <a:latin typeface="微软雅黑" pitchFamily="34" charset="-122"/>
                <a:ea typeface="微软雅黑" pitchFamily="34" charset="-122"/>
              </a:rPr>
              <a:t>学习科技文献写作的意义</a:t>
            </a:r>
            <a:endParaRPr lang="en-US" altLang="zh-CN" dirty="0">
              <a:latin typeface="微软雅黑" pitchFamily="34" charset="-122"/>
              <a:ea typeface="微软雅黑"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标题 2"/>
          <p:cNvSpPr>
            <a:spLocks noGrp="1"/>
          </p:cNvSpPr>
          <p:nvPr>
            <p:ph type="title"/>
          </p:nvPr>
        </p:nvSpPr>
        <p:spPr bwMode="auto">
          <a:xfrm>
            <a:off x="468313" y="309563"/>
            <a:ext cx="8229600" cy="365125"/>
          </a:xfrm>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t>在此输入标题</a:t>
            </a:r>
          </a:p>
        </p:txBody>
      </p:sp>
      <p:grpSp>
        <p:nvGrpSpPr>
          <p:cNvPr id="2" name="组合 12"/>
          <p:cNvGrpSpPr>
            <a:grpSpLocks/>
          </p:cNvGrpSpPr>
          <p:nvPr/>
        </p:nvGrpSpPr>
        <p:grpSpPr bwMode="auto">
          <a:xfrm>
            <a:off x="1143000" y="785813"/>
            <a:ext cx="6858000" cy="3500437"/>
            <a:chOff x="1214414" y="821528"/>
            <a:chExt cx="6858048" cy="3500444"/>
          </a:xfrm>
        </p:grpSpPr>
        <p:grpSp>
          <p:nvGrpSpPr>
            <p:cNvPr id="19465" name="组合 11"/>
            <p:cNvGrpSpPr>
              <a:grpSpLocks/>
            </p:cNvGrpSpPr>
            <p:nvPr/>
          </p:nvGrpSpPr>
          <p:grpSpPr bwMode="auto">
            <a:xfrm>
              <a:off x="2821769" y="821528"/>
              <a:ext cx="3643338" cy="3500444"/>
              <a:chOff x="2661029" y="821528"/>
              <a:chExt cx="3643338" cy="3500444"/>
            </a:xfrm>
          </p:grpSpPr>
          <p:sp>
            <p:nvSpPr>
              <p:cNvPr id="7" name="椭圆 6"/>
              <p:cNvSpPr/>
              <p:nvPr/>
            </p:nvSpPr>
            <p:spPr>
              <a:xfrm>
                <a:off x="2733260" y="821528"/>
                <a:ext cx="3500462" cy="35004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TextBox 7"/>
              <p:cNvSpPr txBox="1"/>
              <p:nvPr/>
            </p:nvSpPr>
            <p:spPr>
              <a:xfrm>
                <a:off x="2661823" y="1856580"/>
                <a:ext cx="3643337" cy="1570040"/>
              </a:xfrm>
              <a:prstGeom prst="rect">
                <a:avLst/>
              </a:prstGeom>
              <a:noFill/>
            </p:spPr>
            <p:txBody>
              <a:bodyPr>
                <a:spAutoFit/>
              </a:bodyPr>
              <a:lstStyle/>
              <a:p>
                <a:pPr algn="ctr" fontAlgn="auto">
                  <a:spcBef>
                    <a:spcPts val="0"/>
                  </a:spcBef>
                  <a:spcAft>
                    <a:spcPts val="0"/>
                  </a:spcAft>
                  <a:defRPr/>
                </a:pPr>
                <a:r>
                  <a:rPr lang="zh-CN" altLang="en-US" sz="4000" b="1" dirty="0">
                    <a:solidFill>
                      <a:schemeClr val="bg1"/>
                    </a:solidFill>
                    <a:latin typeface="+mj-ea"/>
                    <a:ea typeface="+mj-ea"/>
                  </a:rPr>
                  <a:t>输入文字</a:t>
                </a:r>
                <a:endParaRPr lang="en-US" altLang="zh-CN" sz="4000" b="1" dirty="0">
                  <a:solidFill>
                    <a:schemeClr val="bg1"/>
                  </a:solidFill>
                  <a:latin typeface="+mj-ea"/>
                  <a:ea typeface="+mj-ea"/>
                </a:endParaRPr>
              </a:p>
              <a:p>
                <a:pPr algn="ctr" fontAlgn="auto">
                  <a:spcBef>
                    <a:spcPts val="0"/>
                  </a:spcBef>
                  <a:spcAft>
                    <a:spcPts val="0"/>
                  </a:spcAft>
                  <a:defRPr/>
                </a:pPr>
                <a:r>
                  <a:rPr lang="zh-CN" altLang="en-US" sz="1400" b="1" dirty="0">
                    <a:solidFill>
                      <a:schemeClr val="bg1"/>
                    </a:solidFill>
                    <a:latin typeface="+mj-ea"/>
                    <a:ea typeface="+mj-ea"/>
                  </a:rPr>
                  <a:t>在此录入上述图表的综合分析结论</a:t>
                </a:r>
              </a:p>
              <a:p>
                <a:pPr algn="ctr" fontAlgn="auto">
                  <a:spcBef>
                    <a:spcPts val="0"/>
                  </a:spcBef>
                  <a:spcAft>
                    <a:spcPts val="0"/>
                  </a:spcAft>
                  <a:defRPr/>
                </a:pPr>
                <a:r>
                  <a:rPr lang="zh-CN" altLang="en-US" sz="1400" b="1" dirty="0">
                    <a:solidFill>
                      <a:schemeClr val="bg1"/>
                    </a:solidFill>
                    <a:latin typeface="+mj-ea"/>
                    <a:ea typeface="+mj-ea"/>
                  </a:rPr>
                  <a:t>在此录入上述图表的综合分析结论</a:t>
                </a:r>
                <a:endParaRPr lang="en-US" altLang="zh-CN" sz="1400" b="1" dirty="0">
                  <a:solidFill>
                    <a:schemeClr val="bg1"/>
                  </a:solidFill>
                  <a:latin typeface="+mj-ea"/>
                  <a:ea typeface="+mj-ea"/>
                </a:endParaRPr>
              </a:p>
              <a:p>
                <a:pPr algn="ctr" fontAlgn="auto">
                  <a:spcBef>
                    <a:spcPts val="0"/>
                  </a:spcBef>
                  <a:spcAft>
                    <a:spcPts val="0"/>
                  </a:spcAft>
                  <a:defRPr/>
                </a:pPr>
                <a:r>
                  <a:rPr lang="zh-CN" altLang="en-US" sz="1400" b="1" dirty="0">
                    <a:solidFill>
                      <a:schemeClr val="bg1"/>
                    </a:solidFill>
                    <a:latin typeface="+mj-ea"/>
                    <a:ea typeface="+mj-ea"/>
                  </a:rPr>
                  <a:t>在此录入上述图表的综合分析结论</a:t>
                </a:r>
              </a:p>
              <a:p>
                <a:pPr algn="ctr" fontAlgn="auto">
                  <a:spcBef>
                    <a:spcPts val="0"/>
                  </a:spcBef>
                  <a:spcAft>
                    <a:spcPts val="0"/>
                  </a:spcAft>
                  <a:defRPr/>
                </a:pPr>
                <a:r>
                  <a:rPr lang="zh-CN" altLang="en-US" sz="1400" b="1" dirty="0">
                    <a:solidFill>
                      <a:schemeClr val="bg1"/>
                    </a:solidFill>
                    <a:latin typeface="+mj-ea"/>
                    <a:ea typeface="+mj-ea"/>
                  </a:rPr>
                  <a:t>在此录入上述图表的综合分析结论</a:t>
                </a:r>
              </a:p>
            </p:txBody>
          </p:sp>
        </p:grpSp>
        <p:grpSp>
          <p:nvGrpSpPr>
            <p:cNvPr id="19466" name="组合 10"/>
            <p:cNvGrpSpPr>
              <a:grpSpLocks/>
            </p:cNvGrpSpPr>
            <p:nvPr/>
          </p:nvGrpSpPr>
          <p:grpSpPr bwMode="auto">
            <a:xfrm>
              <a:off x="1214414" y="1640726"/>
              <a:ext cx="6858048" cy="1862048"/>
              <a:chOff x="1214414" y="928676"/>
              <a:chExt cx="6858048" cy="1862048"/>
            </a:xfrm>
          </p:grpSpPr>
          <p:sp>
            <p:nvSpPr>
              <p:cNvPr id="9" name="TextBox 8"/>
              <p:cNvSpPr txBox="1"/>
              <p:nvPr/>
            </p:nvSpPr>
            <p:spPr>
              <a:xfrm>
                <a:off x="1214414" y="928630"/>
                <a:ext cx="1571636" cy="1862141"/>
              </a:xfrm>
              <a:prstGeom prst="rect">
                <a:avLst/>
              </a:prstGeom>
              <a:noFill/>
            </p:spPr>
            <p:txBody>
              <a:bodyPr>
                <a:spAutoFit/>
              </a:bodyPr>
              <a:lstStyle/>
              <a:p>
                <a:pPr fontAlgn="auto">
                  <a:spcBef>
                    <a:spcPts val="0"/>
                  </a:spcBef>
                  <a:spcAft>
                    <a:spcPts val="0"/>
                  </a:spcAft>
                  <a:defRPr/>
                </a:pPr>
                <a:r>
                  <a:rPr lang="en-US" altLang="zh-CN" sz="11500" dirty="0">
                    <a:solidFill>
                      <a:schemeClr val="accent3">
                        <a:lumMod val="75000"/>
                      </a:schemeClr>
                    </a:solidFill>
                    <a:latin typeface="方正姚体" pitchFamily="2" charset="-122"/>
                    <a:ea typeface="方正姚体" pitchFamily="2" charset="-122"/>
                  </a:rPr>
                  <a:t>“</a:t>
                </a:r>
                <a:endParaRPr lang="zh-CN" altLang="en-US" sz="11500" dirty="0">
                  <a:solidFill>
                    <a:schemeClr val="accent3">
                      <a:lumMod val="75000"/>
                    </a:schemeClr>
                  </a:solidFill>
                  <a:latin typeface="方正姚体" pitchFamily="2" charset="-122"/>
                  <a:ea typeface="方正姚体" pitchFamily="2" charset="-122"/>
                </a:endParaRPr>
              </a:p>
            </p:txBody>
          </p:sp>
          <p:sp>
            <p:nvSpPr>
              <p:cNvPr id="10" name="TextBox 9"/>
              <p:cNvSpPr txBox="1"/>
              <p:nvPr/>
            </p:nvSpPr>
            <p:spPr>
              <a:xfrm flipV="1">
                <a:off x="6500826" y="928630"/>
                <a:ext cx="1571636" cy="1862141"/>
              </a:xfrm>
              <a:prstGeom prst="rect">
                <a:avLst/>
              </a:prstGeom>
              <a:noFill/>
            </p:spPr>
            <p:txBody>
              <a:bodyPr>
                <a:spAutoFit/>
              </a:bodyPr>
              <a:lstStyle/>
              <a:p>
                <a:pPr fontAlgn="auto">
                  <a:spcBef>
                    <a:spcPts val="0"/>
                  </a:spcBef>
                  <a:spcAft>
                    <a:spcPts val="0"/>
                  </a:spcAft>
                  <a:defRPr/>
                </a:pPr>
                <a:r>
                  <a:rPr lang="zh-CN" altLang="en-US" sz="11500" dirty="0">
                    <a:solidFill>
                      <a:schemeClr val="accent3">
                        <a:lumMod val="75000"/>
                      </a:schemeClr>
                    </a:solidFill>
                    <a:latin typeface="方正姚体" pitchFamily="2" charset="-122"/>
                    <a:ea typeface="方正姚体" pitchFamily="2" charset="-122"/>
                  </a:rPr>
                  <a:t>“</a:t>
                </a:r>
              </a:p>
            </p:txBody>
          </p:sp>
        </p:grpSp>
      </p:grpSp>
      <p:cxnSp>
        <p:nvCxnSpPr>
          <p:cNvPr id="17" name="直接连接符 16"/>
          <p:cNvCxnSpPr/>
          <p:nvPr/>
        </p:nvCxnSpPr>
        <p:spPr>
          <a:xfrm rot="5400000">
            <a:off x="144463" y="306388"/>
            <a:ext cx="611187" cy="158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rot="5400000">
            <a:off x="331787" y="179388"/>
            <a:ext cx="360363" cy="158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142875" y="-142875"/>
            <a:ext cx="9429750" cy="52863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TextBox 14"/>
          <p:cNvSpPr txBox="1">
            <a:spLocks noChangeArrowheads="1"/>
          </p:cNvSpPr>
          <p:nvPr/>
        </p:nvSpPr>
        <p:spPr bwMode="auto">
          <a:xfrm>
            <a:off x="3000364" y="1643056"/>
            <a:ext cx="3262432" cy="830997"/>
          </a:xfrm>
          <a:prstGeom prst="rect">
            <a:avLst/>
          </a:prstGeom>
          <a:noFill/>
          <a:ln w="9525">
            <a:noFill/>
            <a:miter lim="800000"/>
            <a:headEnd/>
            <a:tailEnd/>
          </a:ln>
        </p:spPr>
        <p:txBody>
          <a:bodyPr wrap="none">
            <a:spAutoFit/>
          </a:bodyPr>
          <a:lstStyle/>
          <a:p>
            <a:r>
              <a:rPr lang="zh-CN" altLang="en-US" sz="4800" b="1" dirty="0" smtClean="0">
                <a:solidFill>
                  <a:schemeClr val="bg1"/>
                </a:solidFill>
                <a:latin typeface="Verdana" pitchFamily="34" charset="0"/>
                <a:ea typeface="微软雅黑" pitchFamily="34" charset="-122"/>
              </a:rPr>
              <a:t>谢谢大家！</a:t>
            </a:r>
            <a:endParaRPr lang="zh-CN" altLang="en-US" sz="4800" b="1" dirty="0">
              <a:solidFill>
                <a:schemeClr val="bg1"/>
              </a:solidFill>
              <a:latin typeface="Verdana" pitchFamily="34" charset="0"/>
              <a:ea typeface="微软雅黑" pitchFamily="34" charset="-122"/>
            </a:endParaRPr>
          </a:p>
        </p:txBody>
      </p:sp>
      <p:sp>
        <p:nvSpPr>
          <p:cNvPr id="16" name="图文框 15"/>
          <p:cNvSpPr/>
          <p:nvPr/>
        </p:nvSpPr>
        <p:spPr>
          <a:xfrm>
            <a:off x="0" y="0"/>
            <a:ext cx="9144000" cy="5143500"/>
          </a:xfrm>
          <a:prstGeom prst="frame">
            <a:avLst>
              <a:gd name="adj1" fmla="val 1590"/>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2"/>
                                        </p:tgtEl>
                                      </p:cBhvr>
                                    </p:animEffect>
                                    <p:set>
                                      <p:cBhvr>
                                        <p:cTn id="7" dur="1" fill="hold">
                                          <p:stCondLst>
                                            <p:cond delay="1999"/>
                                          </p:stCondLst>
                                        </p:cTn>
                                        <p:tgtEl>
                                          <p:spTgt spid="2"/>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2000"/>
                                        <p:tgtEl>
                                          <p:spTgt spid="17"/>
                                        </p:tgtEl>
                                      </p:cBhvr>
                                    </p:animEffect>
                                    <p:set>
                                      <p:cBhvr>
                                        <p:cTn id="10" dur="1" fill="hold">
                                          <p:stCondLst>
                                            <p:cond delay="1999"/>
                                          </p:stCondLst>
                                        </p:cTn>
                                        <p:tgtEl>
                                          <p:spTgt spid="17"/>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2000"/>
                                        <p:tgtEl>
                                          <p:spTgt spid="18"/>
                                        </p:tgtEl>
                                      </p:cBhvr>
                                    </p:animEffect>
                                    <p:set>
                                      <p:cBhvr>
                                        <p:cTn id="13" dur="1" fill="hold">
                                          <p:stCondLst>
                                            <p:cond delay="1999"/>
                                          </p:stCondLst>
                                        </p:cTn>
                                        <p:tgtEl>
                                          <p:spTgt spid="18"/>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2000"/>
                                        <p:tgtEl>
                                          <p:spTgt spid="3"/>
                                        </p:tgtEl>
                                      </p:cBhvr>
                                    </p:animEffect>
                                    <p:set>
                                      <p:cBhvr>
                                        <p:cTn id="16" dur="1" fill="hold">
                                          <p:stCondLst>
                                            <p:cond delay="1999"/>
                                          </p:stCondLst>
                                        </p:cTn>
                                        <p:tgtEl>
                                          <p:spTgt spid="3"/>
                                        </p:tgtEl>
                                        <p:attrNameLst>
                                          <p:attrName>style.visibility</p:attrName>
                                        </p:attrNameLst>
                                      </p:cBhvr>
                                      <p:to>
                                        <p:strVal val="hidden"/>
                                      </p:to>
                                    </p:set>
                                  </p:childTnLst>
                                </p:cTn>
                              </p:par>
                              <p:par>
                                <p:cTn id="17" presetID="50" presetClass="entr" presetSubtype="0" decel="100000" fill="hold" grpId="0" nodeType="withEffect">
                                  <p:stCondLst>
                                    <p:cond delay="1000"/>
                                  </p:stCondLst>
                                  <p:childTnLst>
                                    <p:set>
                                      <p:cBhvr>
                                        <p:cTn id="18" dur="1" fill="hold">
                                          <p:stCondLst>
                                            <p:cond delay="0"/>
                                          </p:stCondLst>
                                        </p:cTn>
                                        <p:tgtEl>
                                          <p:spTgt spid="12"/>
                                        </p:tgtEl>
                                        <p:attrNameLst>
                                          <p:attrName>style.visibility</p:attrName>
                                        </p:attrNameLst>
                                      </p:cBhvr>
                                      <p:to>
                                        <p:strVal val="visible"/>
                                      </p:to>
                                    </p:set>
                                    <p:anim calcmode="lin" valueType="num">
                                      <p:cBhvr>
                                        <p:cTn id="19" dur="1000" fill="hold"/>
                                        <p:tgtEl>
                                          <p:spTgt spid="12"/>
                                        </p:tgtEl>
                                        <p:attrNameLst>
                                          <p:attrName>ppt_w</p:attrName>
                                        </p:attrNameLst>
                                      </p:cBhvr>
                                      <p:tavLst>
                                        <p:tav tm="0">
                                          <p:val>
                                            <p:strVal val="#ppt_w+.3"/>
                                          </p:val>
                                        </p:tav>
                                        <p:tav tm="100000">
                                          <p:val>
                                            <p:strVal val="#ppt_w"/>
                                          </p:val>
                                        </p:tav>
                                      </p:tavLst>
                                    </p:anim>
                                    <p:anim calcmode="lin" valueType="num">
                                      <p:cBhvr>
                                        <p:cTn id="20" dur="1000" fill="hold"/>
                                        <p:tgtEl>
                                          <p:spTgt spid="12"/>
                                        </p:tgtEl>
                                        <p:attrNameLst>
                                          <p:attrName>ppt_h</p:attrName>
                                        </p:attrNameLst>
                                      </p:cBhvr>
                                      <p:tavLst>
                                        <p:tav tm="0">
                                          <p:val>
                                            <p:strVal val="#ppt_h"/>
                                          </p:val>
                                        </p:tav>
                                        <p:tav tm="100000">
                                          <p:val>
                                            <p:strVal val="#ppt_h"/>
                                          </p:val>
                                        </p:tav>
                                      </p:tavLst>
                                    </p:anim>
                                    <p:animEffect transition="in" filter="fade">
                                      <p:cBhvr>
                                        <p:cTn id="21" dur="1000"/>
                                        <p:tgtEl>
                                          <p:spTgt spid="12"/>
                                        </p:tgtEl>
                                      </p:cBhvr>
                                    </p:animEffect>
                                  </p:childTnLst>
                                </p:cTn>
                              </p:par>
                            </p:childTnLst>
                          </p:cTn>
                        </p:par>
                        <p:par>
                          <p:cTn id="22" fill="hold">
                            <p:stCondLst>
                              <p:cond delay="2000"/>
                            </p:stCondLst>
                            <p:childTnLst>
                              <p:par>
                                <p:cTn id="23" presetID="58" presetClass="entr" presetSubtype="0" accel="100000" fill="hold" grpId="0" nodeType="afterEffect">
                                  <p:stCondLst>
                                    <p:cond delay="100"/>
                                  </p:st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strVal val="#ppt_w*2.5"/>
                                          </p:val>
                                        </p:tav>
                                        <p:tav tm="100000">
                                          <p:val>
                                            <p:strVal val="#ppt_w"/>
                                          </p:val>
                                        </p:tav>
                                      </p:tavLst>
                                    </p:anim>
                                    <p:anim calcmode="lin" valueType="num">
                                      <p:cBhvr>
                                        <p:cTn id="26" dur="500" fill="hold"/>
                                        <p:tgtEl>
                                          <p:spTgt spid="15"/>
                                        </p:tgtEl>
                                        <p:attrNameLst>
                                          <p:attrName>ppt_h</p:attrName>
                                        </p:attrNameLst>
                                      </p:cBhvr>
                                      <p:tavLst>
                                        <p:tav tm="0">
                                          <p:val>
                                            <p:strVal val="#ppt_h*0.01"/>
                                          </p:val>
                                        </p:tav>
                                        <p:tav tm="100000">
                                          <p:val>
                                            <p:strVal val="#ppt_h"/>
                                          </p:val>
                                        </p:tav>
                                      </p:tavLst>
                                    </p:anim>
                                    <p:anim calcmode="lin" valueType="num">
                                      <p:cBhvr>
                                        <p:cTn id="27" dur="500" fill="hold"/>
                                        <p:tgtEl>
                                          <p:spTgt spid="15"/>
                                        </p:tgtEl>
                                        <p:attrNameLst>
                                          <p:attrName>ppt_x</p:attrName>
                                        </p:attrNameLst>
                                      </p:cBhvr>
                                      <p:tavLst>
                                        <p:tav tm="0">
                                          <p:val>
                                            <p:strVal val="#ppt_x"/>
                                          </p:val>
                                        </p:tav>
                                        <p:tav tm="100000">
                                          <p:val>
                                            <p:strVal val="#ppt_x"/>
                                          </p:val>
                                        </p:tav>
                                      </p:tavLst>
                                    </p:anim>
                                    <p:anim calcmode="lin" valueType="num">
                                      <p:cBhvr>
                                        <p:cTn id="28" dur="500" fill="hold"/>
                                        <p:tgtEl>
                                          <p:spTgt spid="15"/>
                                        </p:tgtEl>
                                        <p:attrNameLst>
                                          <p:attrName>ppt_y</p:attrName>
                                        </p:attrNameLst>
                                      </p:cBhvr>
                                      <p:tavLst>
                                        <p:tav tm="0">
                                          <p:val>
                                            <p:strVal val="#ppt_h+1"/>
                                          </p:val>
                                        </p:tav>
                                        <p:tav tm="100000">
                                          <p:val>
                                            <p:strVal val="#ppt_y"/>
                                          </p:val>
                                        </p:tav>
                                      </p:tavLst>
                                    </p:anim>
                                    <p:animEffect transition="in" filter="fade">
                                      <p:cBhvr>
                                        <p:cTn id="2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animBg="1"/>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2867748" y="1851670"/>
            <a:ext cx="5952724" cy="825419"/>
          </a:xfrm>
          <a:prstGeom prst="rect">
            <a:avLst/>
          </a:prstGeom>
        </p:spPr>
        <p:txBody>
          <a:bodyPr wrap="square">
            <a:spAutoFit/>
          </a:bodyPr>
          <a:lstStyle/>
          <a:p>
            <a:pPr marL="457200" marR="0" lvl="0" indent="-457200" defTabSz="914400" eaLnBrk="1" fontAlgn="auto" latinLnBrk="0" hangingPunct="1">
              <a:lnSpc>
                <a:spcPct val="150000"/>
              </a:lnSpc>
              <a:spcBef>
                <a:spcPts val="0"/>
              </a:spcBef>
              <a:spcAft>
                <a:spcPts val="0"/>
              </a:spcAft>
              <a:buClrTx/>
              <a:buSzTx/>
              <a:buFontTx/>
              <a:buNone/>
              <a:tabLst/>
              <a:defRPr/>
            </a:pPr>
            <a:r>
              <a:rPr lang="zh-CN" altLang="en-US" sz="3600" b="1" dirty="0" smtClean="0">
                <a:latin typeface="微软雅黑" pitchFamily="34" charset="-122"/>
                <a:ea typeface="微软雅黑" pitchFamily="34" charset="-122"/>
              </a:rPr>
              <a:t>第一章 前言</a:t>
            </a:r>
            <a:endParaRPr lang="en-US" altLang="zh-CN" sz="3600" b="1" dirty="0">
              <a:latin typeface="微软雅黑" pitchFamily="34" charset="-122"/>
              <a:ea typeface="微软雅黑" pitchFamily="34" charset="-122"/>
            </a:endParaRPr>
          </a:p>
        </p:txBody>
      </p:sp>
      <p:pic>
        <p:nvPicPr>
          <p:cNvPr id="4" name="图片 11" descr="定版1-s转曲2.png"/>
          <p:cNvPicPr>
            <a:picLocks noChangeAspect="1"/>
          </p:cNvPicPr>
          <p:nvPr/>
        </p:nvPicPr>
        <p:blipFill>
          <a:blip r:embed="rId2"/>
          <a:srcRect/>
          <a:stretch>
            <a:fillRect/>
          </a:stretch>
        </p:blipFill>
        <p:spPr bwMode="auto">
          <a:xfrm>
            <a:off x="8215313" y="4281488"/>
            <a:ext cx="928687" cy="862012"/>
          </a:xfrm>
          <a:prstGeom prst="rect">
            <a:avLst/>
          </a:prstGeom>
          <a:noFill/>
          <a:ln w="9525">
            <a:noFill/>
            <a:miter lim="800000"/>
            <a:headEnd/>
            <a:tailEnd/>
          </a:ln>
        </p:spPr>
      </p:pic>
    </p:spTree>
    <p:extLst>
      <p:ext uri="{BB962C8B-B14F-4D97-AF65-F5344CB8AC3E}">
        <p14:creationId xmlns:p14="http://schemas.microsoft.com/office/powerpoint/2010/main" val="5366043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标题 2"/>
          <p:cNvSpPr>
            <a:spLocks noGrp="1"/>
          </p:cNvSpPr>
          <p:nvPr>
            <p:ph type="title"/>
          </p:nvPr>
        </p:nvSpPr>
        <p:spPr bwMode="auto">
          <a:xfrm>
            <a:off x="500034" y="642924"/>
            <a:ext cx="8229600" cy="365125"/>
          </a:xfrm>
          <a:noFill/>
          <a:ln>
            <a:miter lim="800000"/>
            <a:headEnd/>
            <a:tailEnd/>
          </a:ln>
        </p:spPr>
        <p:txBody>
          <a:bodyPr vert="horz" wrap="square" lIns="91440" tIns="45720" rIns="91440" bIns="45720" numCol="1" anchor="t" anchorCtr="0" compatLnSpc="1">
            <a:prstTxWarp prst="textNoShape">
              <a:avLst/>
            </a:prstTxWarp>
          </a:bodyPr>
          <a:lstStyle/>
          <a:p>
            <a:r>
              <a:rPr lang="zh-CN" altLang="en-US" dirty="0" smtClean="0"/>
              <a:t>目录</a:t>
            </a:r>
          </a:p>
        </p:txBody>
      </p:sp>
      <p:sp>
        <p:nvSpPr>
          <p:cNvPr id="33" name="矩形 32"/>
          <p:cNvSpPr/>
          <p:nvPr/>
        </p:nvSpPr>
        <p:spPr>
          <a:xfrm>
            <a:off x="1715620" y="1719349"/>
            <a:ext cx="4872604" cy="1644489"/>
          </a:xfrm>
          <a:prstGeom prst="rect">
            <a:avLst/>
          </a:prstGeom>
        </p:spPr>
        <p:txBody>
          <a:bodyPr wrap="square">
            <a:spAutoFit/>
          </a:bodyPr>
          <a:lstStyle/>
          <a:p>
            <a:pPr marL="457200" indent="-457200" fontAlgn="auto">
              <a:lnSpc>
                <a:spcPct val="114000"/>
              </a:lnSpc>
              <a:spcBef>
                <a:spcPts val="0"/>
              </a:spcBef>
              <a:spcAft>
                <a:spcPts val="0"/>
              </a:spcAft>
              <a:buAutoNum type="arabicPeriod"/>
              <a:defRPr/>
            </a:pPr>
            <a:r>
              <a:rPr lang="zh-CN" altLang="en-US" sz="2050" b="1" dirty="0" smtClean="0">
                <a:latin typeface="微软雅黑" pitchFamily="34" charset="-122"/>
                <a:ea typeface="微软雅黑" pitchFamily="34" charset="-122"/>
              </a:rPr>
              <a:t>课程要求</a:t>
            </a:r>
            <a:endParaRPr lang="en-US" altLang="zh-CN" sz="2050" b="1" dirty="0">
              <a:latin typeface="微软雅黑" pitchFamily="34" charset="-122"/>
              <a:ea typeface="微软雅黑" pitchFamily="34" charset="-122"/>
            </a:endParaRPr>
          </a:p>
          <a:p>
            <a:pPr marL="457200" indent="-457200" fontAlgn="auto">
              <a:lnSpc>
                <a:spcPct val="114000"/>
              </a:lnSpc>
              <a:spcBef>
                <a:spcPts val="0"/>
              </a:spcBef>
              <a:spcAft>
                <a:spcPts val="0"/>
              </a:spcAft>
              <a:buAutoNum type="arabicPeriod"/>
              <a:defRPr/>
            </a:pPr>
            <a:r>
              <a:rPr lang="zh-CN" altLang="en-US" sz="2050" b="1" dirty="0">
                <a:latin typeface="微软雅黑" pitchFamily="34" charset="-122"/>
                <a:ea typeface="微软雅黑" pitchFamily="34" charset="-122"/>
              </a:rPr>
              <a:t>课程内容简介</a:t>
            </a:r>
            <a:endParaRPr lang="en-US" altLang="zh-CN" sz="2050" b="1" dirty="0">
              <a:latin typeface="微软雅黑" pitchFamily="34" charset="-122"/>
              <a:ea typeface="微软雅黑" pitchFamily="34" charset="-122"/>
            </a:endParaRPr>
          </a:p>
          <a:p>
            <a:pPr marL="457200" indent="-457200" fontAlgn="auto">
              <a:lnSpc>
                <a:spcPct val="150000"/>
              </a:lnSpc>
              <a:spcBef>
                <a:spcPts val="0"/>
              </a:spcBef>
              <a:spcAft>
                <a:spcPts val="0"/>
              </a:spcAft>
              <a:buAutoNum type="arabicPeriod"/>
              <a:defRPr/>
            </a:pPr>
            <a:r>
              <a:rPr lang="zh-CN" altLang="en-US" sz="2050" b="1" dirty="0" smtClean="0">
                <a:latin typeface="微软雅黑" pitchFamily="34" charset="-122"/>
                <a:ea typeface="微软雅黑" pitchFamily="34" charset="-122"/>
              </a:rPr>
              <a:t>科技文献的作用</a:t>
            </a:r>
            <a:endParaRPr lang="en-US" altLang="zh-CN" sz="2050" b="1" dirty="0" smtClean="0">
              <a:latin typeface="微软雅黑" pitchFamily="34" charset="-122"/>
              <a:ea typeface="微软雅黑" pitchFamily="34" charset="-122"/>
            </a:endParaRPr>
          </a:p>
          <a:p>
            <a:pPr marL="457200" indent="-457200" fontAlgn="auto">
              <a:lnSpc>
                <a:spcPct val="114000"/>
              </a:lnSpc>
              <a:spcBef>
                <a:spcPts val="0"/>
              </a:spcBef>
              <a:spcAft>
                <a:spcPts val="0"/>
              </a:spcAft>
              <a:buAutoNum type="arabicPeriod"/>
              <a:defRPr/>
            </a:pPr>
            <a:r>
              <a:rPr lang="zh-CN" altLang="en-US" sz="2050" b="1" dirty="0" smtClean="0">
                <a:latin typeface="微软雅黑" pitchFamily="34" charset="-122"/>
                <a:ea typeface="微软雅黑" pitchFamily="34" charset="-122"/>
              </a:rPr>
              <a:t>学习科技文献写作的意义</a:t>
            </a:r>
            <a:endParaRPr lang="en-US" altLang="zh-CN" sz="2050" b="1" dirty="0" smtClean="0">
              <a:latin typeface="微软雅黑" pitchFamily="34" charset="-122"/>
              <a:ea typeface="微软雅黑" pitchFamily="34" charset="-122"/>
            </a:endParaRPr>
          </a:p>
        </p:txBody>
      </p:sp>
      <p:pic>
        <p:nvPicPr>
          <p:cNvPr id="4" name="图片 11" descr="定版1-s转曲2.png"/>
          <p:cNvPicPr>
            <a:picLocks noChangeAspect="1"/>
          </p:cNvPicPr>
          <p:nvPr/>
        </p:nvPicPr>
        <p:blipFill>
          <a:blip r:embed="rId2"/>
          <a:srcRect/>
          <a:stretch>
            <a:fillRect/>
          </a:stretch>
        </p:blipFill>
        <p:spPr bwMode="auto">
          <a:xfrm>
            <a:off x="8215313" y="4281488"/>
            <a:ext cx="928687" cy="8620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bwMode="auto">
          <a:xfrm>
            <a:off x="468313" y="309563"/>
            <a:ext cx="8229600" cy="365125"/>
          </a:xfrm>
          <a:noFill/>
          <a:ln>
            <a:miter lim="800000"/>
            <a:headEnd/>
            <a:tailEnd/>
          </a:ln>
        </p:spPr>
        <p:txBody>
          <a:bodyPr vert="horz" wrap="square" lIns="91440" tIns="45720" rIns="91440" bIns="45720" numCol="1" anchor="t" anchorCtr="0" compatLnSpc="1">
            <a:prstTxWarp prst="textNoShape">
              <a:avLst/>
            </a:prstTxWarp>
          </a:bodyPr>
          <a:lstStyle/>
          <a:p>
            <a:r>
              <a:rPr lang="zh-CN" altLang="en-US" dirty="0" smtClean="0"/>
              <a:t>课程要求</a:t>
            </a:r>
          </a:p>
        </p:txBody>
      </p:sp>
      <p:pic>
        <p:nvPicPr>
          <p:cNvPr id="19" name="图片 11" descr="定版1-s转曲2.png"/>
          <p:cNvPicPr>
            <a:picLocks noChangeAspect="1"/>
          </p:cNvPicPr>
          <p:nvPr/>
        </p:nvPicPr>
        <p:blipFill>
          <a:blip r:embed="rId2"/>
          <a:srcRect/>
          <a:stretch>
            <a:fillRect/>
          </a:stretch>
        </p:blipFill>
        <p:spPr bwMode="auto">
          <a:xfrm>
            <a:off x="8215313" y="4281488"/>
            <a:ext cx="928687" cy="862012"/>
          </a:xfrm>
          <a:prstGeom prst="rect">
            <a:avLst/>
          </a:prstGeom>
          <a:noFill/>
          <a:ln w="9525">
            <a:noFill/>
            <a:miter lim="800000"/>
            <a:headEnd/>
            <a:tailEnd/>
          </a:ln>
        </p:spPr>
      </p:pic>
      <p:sp>
        <p:nvSpPr>
          <p:cNvPr id="2" name="Rectangle 1"/>
          <p:cNvSpPr/>
          <p:nvPr/>
        </p:nvSpPr>
        <p:spPr>
          <a:xfrm>
            <a:off x="468313" y="1923678"/>
            <a:ext cx="7848872" cy="1631216"/>
          </a:xfrm>
          <a:prstGeom prst="rect">
            <a:avLst/>
          </a:prstGeom>
        </p:spPr>
        <p:txBody>
          <a:bodyPr wrap="square">
            <a:spAutoFit/>
          </a:bodyPr>
          <a:lstStyle/>
          <a:p>
            <a:pPr marL="457200" indent="-457200">
              <a:buFont typeface="Wingdings" charset="2"/>
              <a:buChar char="v"/>
            </a:pPr>
            <a:r>
              <a:rPr lang="zh-CN" altLang="en-US" sz="2000" b="1" dirty="0">
                <a:latin typeface="隶书" charset="0"/>
                <a:ea typeface="隶书" charset="0"/>
              </a:rPr>
              <a:t>“</a:t>
            </a:r>
            <a:r>
              <a:rPr lang="zh-CN" altLang="en-US" sz="2000" b="1" dirty="0" smtClean="0">
                <a:latin typeface="隶书" charset="0"/>
                <a:ea typeface="隶书" charset="0"/>
              </a:rPr>
              <a:t>科技创新与论文写作”</a:t>
            </a:r>
            <a:r>
              <a:rPr lang="en-US" altLang="zh-CN" sz="2000" b="1" dirty="0" smtClean="0">
                <a:latin typeface="隶书" charset="0"/>
                <a:ea typeface="隶书" charset="0"/>
              </a:rPr>
              <a:t>——</a:t>
            </a:r>
            <a:r>
              <a:rPr lang="zh-CN" altLang="en-US" sz="2000" b="1" dirty="0" smtClean="0">
                <a:latin typeface="隶书" charset="0"/>
                <a:ea typeface="隶书" charset="0"/>
              </a:rPr>
              <a:t>程晓农等，江苏大学，第三次课</a:t>
            </a:r>
            <a:endParaRPr lang="en-US" altLang="zh-CN" sz="2000" b="1" dirty="0" smtClean="0">
              <a:latin typeface="隶书" charset="0"/>
              <a:ea typeface="隶书" charset="0"/>
            </a:endParaRPr>
          </a:p>
          <a:p>
            <a:pPr marL="457200" indent="-457200">
              <a:buFont typeface="Wingdings" charset="2"/>
              <a:buChar char="v"/>
            </a:pPr>
            <a:endParaRPr lang="en-US" altLang="zh-CN" sz="2000" b="1" dirty="0">
              <a:latin typeface="隶书" charset="0"/>
              <a:ea typeface="隶书" charset="0"/>
            </a:endParaRPr>
          </a:p>
          <a:p>
            <a:pPr marL="457200" indent="-457200">
              <a:buFont typeface="Wingdings" charset="2"/>
              <a:buChar char="v"/>
            </a:pPr>
            <a:r>
              <a:rPr lang="zh-CN" altLang="en-US" sz="2000" b="1" dirty="0" smtClean="0">
                <a:latin typeface="隶书" charset="0"/>
                <a:ea typeface="隶书" charset="0"/>
              </a:rPr>
              <a:t>“中英文科技论文写作”</a:t>
            </a:r>
            <a:r>
              <a:rPr lang="en-US" altLang="zh-CN" sz="2000" b="1" dirty="0" smtClean="0">
                <a:latin typeface="隶书" charset="0"/>
                <a:ea typeface="隶书" charset="0"/>
              </a:rPr>
              <a:t>——</a:t>
            </a:r>
            <a:r>
              <a:rPr lang="zh-CN" altLang="en-US" sz="2000" b="1" dirty="0" smtClean="0">
                <a:latin typeface="隶书" charset="0"/>
                <a:ea typeface="隶书" charset="0"/>
              </a:rPr>
              <a:t>张尧立等，</a:t>
            </a:r>
            <a:r>
              <a:rPr lang="zh-CN" altLang="en-US" sz="2000" b="1" dirty="0">
                <a:latin typeface="隶书" charset="0"/>
                <a:ea typeface="隶书" charset="0"/>
              </a:rPr>
              <a:t>厦门</a:t>
            </a:r>
            <a:r>
              <a:rPr lang="zh-CN" altLang="en-US" sz="2000" b="1" dirty="0" smtClean="0">
                <a:latin typeface="隶书" charset="0"/>
                <a:ea typeface="隶书" charset="0"/>
              </a:rPr>
              <a:t>大学，第一次课</a:t>
            </a:r>
            <a:endParaRPr lang="en-US" altLang="zh-CN" sz="2000" b="1" dirty="0" smtClean="0">
              <a:latin typeface="隶书" charset="0"/>
              <a:ea typeface="隶书" charset="0"/>
            </a:endParaRPr>
          </a:p>
          <a:p>
            <a:pPr marL="457200" indent="-457200">
              <a:buFont typeface="Wingdings" charset="2"/>
              <a:buChar char="v"/>
            </a:pPr>
            <a:endParaRPr lang="en-US" altLang="zh-CN" sz="2000" b="1" dirty="0">
              <a:latin typeface="隶书" charset="0"/>
              <a:ea typeface="隶书" charset="0"/>
            </a:endParaRPr>
          </a:p>
          <a:p>
            <a:pPr marL="457200" indent="-457200">
              <a:buFont typeface="Wingdings" charset="2"/>
              <a:buChar char="v"/>
            </a:pPr>
            <a:r>
              <a:rPr lang="zh-CN" altLang="en-US" sz="2000" b="1" dirty="0" smtClean="0">
                <a:latin typeface="隶书" charset="0"/>
                <a:ea typeface="隶书" charset="0"/>
              </a:rPr>
              <a:t>“文献检索与论文写作”</a:t>
            </a:r>
            <a:r>
              <a:rPr lang="en-US" altLang="zh-CN" sz="2000" b="1" dirty="0" smtClean="0">
                <a:latin typeface="隶书" charset="0"/>
                <a:ea typeface="隶书" charset="0"/>
              </a:rPr>
              <a:t>——</a:t>
            </a:r>
            <a:r>
              <a:rPr lang="zh-CN" altLang="en-US" sz="2000" b="1" dirty="0" smtClean="0">
                <a:latin typeface="隶书" charset="0"/>
                <a:ea typeface="隶书" charset="0"/>
              </a:rPr>
              <a:t>武祥龙等，西北工业大学，第一次课</a:t>
            </a:r>
            <a:endParaRPr lang="en-US" altLang="zh-CN" sz="2000" b="1" dirty="0">
              <a:latin typeface="隶书" charset="0"/>
              <a:ea typeface="隶书" charset="0"/>
            </a:endParaRPr>
          </a:p>
        </p:txBody>
      </p:sp>
      <p:sp>
        <p:nvSpPr>
          <p:cNvPr id="5" name="矩形 3"/>
          <p:cNvSpPr/>
          <p:nvPr/>
        </p:nvSpPr>
        <p:spPr>
          <a:xfrm>
            <a:off x="642910" y="928676"/>
            <a:ext cx="2786063" cy="481350"/>
          </a:xfrm>
          <a:prstGeom prst="rect">
            <a:avLst/>
          </a:prstGeom>
        </p:spPr>
        <p:txBody>
          <a:bodyPr>
            <a:spAutoFit/>
          </a:bodyPr>
          <a:lstStyle/>
          <a:p>
            <a:pPr fontAlgn="auto">
              <a:lnSpc>
                <a:spcPct val="114000"/>
              </a:lnSpc>
              <a:spcBef>
                <a:spcPts val="0"/>
              </a:spcBef>
              <a:spcAft>
                <a:spcPts val="0"/>
              </a:spcAft>
              <a:defRPr/>
            </a:pPr>
            <a:r>
              <a:rPr lang="zh-CN" altLang="en-US" sz="2400" b="1" dirty="0" smtClean="0">
                <a:solidFill>
                  <a:schemeClr val="accent1">
                    <a:lumMod val="60000"/>
                    <a:lumOff val="40000"/>
                  </a:schemeClr>
                </a:solidFill>
                <a:latin typeface="微软雅黑" pitchFamily="34" charset="-122"/>
                <a:ea typeface="微软雅黑" pitchFamily="34" charset="-122"/>
              </a:rPr>
              <a:t>中国大学慕课：</a:t>
            </a:r>
            <a:endParaRPr lang="en-US" altLang="zh-CN" sz="2400" b="1" dirty="0">
              <a:solidFill>
                <a:schemeClr val="accent1">
                  <a:lumMod val="60000"/>
                  <a:lumOff val="4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4626478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bwMode="auto">
          <a:xfrm>
            <a:off x="468313" y="309563"/>
            <a:ext cx="8229600" cy="365125"/>
          </a:xfrm>
          <a:noFill/>
          <a:ln>
            <a:miter lim="800000"/>
            <a:headEnd/>
            <a:tailEnd/>
          </a:ln>
        </p:spPr>
        <p:txBody>
          <a:bodyPr vert="horz" wrap="square" lIns="91440" tIns="45720" rIns="91440" bIns="45720" numCol="1" anchor="t" anchorCtr="0" compatLnSpc="1">
            <a:prstTxWarp prst="textNoShape">
              <a:avLst/>
            </a:prstTxWarp>
          </a:bodyPr>
          <a:lstStyle/>
          <a:p>
            <a:r>
              <a:rPr lang="zh-CN" altLang="en-US" dirty="0" smtClean="0"/>
              <a:t>课程要求</a:t>
            </a:r>
          </a:p>
        </p:txBody>
      </p:sp>
      <p:pic>
        <p:nvPicPr>
          <p:cNvPr id="19" name="图片 11" descr="定版1-s转曲2.png"/>
          <p:cNvPicPr>
            <a:picLocks noChangeAspect="1"/>
          </p:cNvPicPr>
          <p:nvPr/>
        </p:nvPicPr>
        <p:blipFill>
          <a:blip r:embed="rId2"/>
          <a:srcRect/>
          <a:stretch>
            <a:fillRect/>
          </a:stretch>
        </p:blipFill>
        <p:spPr bwMode="auto">
          <a:xfrm>
            <a:off x="8215313" y="4281488"/>
            <a:ext cx="928687" cy="862012"/>
          </a:xfrm>
          <a:prstGeom prst="rect">
            <a:avLst/>
          </a:prstGeom>
          <a:noFill/>
          <a:ln w="9525">
            <a:noFill/>
            <a:miter lim="800000"/>
            <a:headEnd/>
            <a:tailEnd/>
          </a:ln>
        </p:spPr>
      </p:pic>
      <p:sp>
        <p:nvSpPr>
          <p:cNvPr id="2" name="Rectangle 1"/>
          <p:cNvSpPr/>
          <p:nvPr/>
        </p:nvSpPr>
        <p:spPr>
          <a:xfrm>
            <a:off x="899592" y="1347614"/>
            <a:ext cx="7128792" cy="2554545"/>
          </a:xfrm>
          <a:prstGeom prst="rect">
            <a:avLst/>
          </a:prstGeom>
        </p:spPr>
        <p:txBody>
          <a:bodyPr wrap="square">
            <a:spAutoFit/>
          </a:bodyPr>
          <a:lstStyle/>
          <a:p>
            <a:pPr marL="457200" indent="-457200">
              <a:buFont typeface="Wingdings" charset="2"/>
              <a:buChar char="v"/>
            </a:pPr>
            <a:r>
              <a:rPr lang="zh-CN" altLang="en-US" sz="3200" b="1" dirty="0" smtClean="0">
                <a:latin typeface="隶书" charset="0"/>
                <a:ea typeface="隶书" charset="0"/>
              </a:rPr>
              <a:t>认真观看</a:t>
            </a:r>
            <a:r>
              <a:rPr lang="en-US" altLang="zh-CN" sz="3200" b="1" dirty="0" smtClean="0">
                <a:latin typeface="隶书" charset="0"/>
                <a:ea typeface="隶书" charset="0"/>
              </a:rPr>
              <a:t>MOOC</a:t>
            </a:r>
            <a:r>
              <a:rPr lang="zh-CN" altLang="en-US" sz="3200" b="1" dirty="0" smtClean="0">
                <a:latin typeface="隶书" charset="0"/>
                <a:ea typeface="隶书" charset="0"/>
              </a:rPr>
              <a:t>线上课程视频</a:t>
            </a:r>
            <a:endParaRPr lang="en-US" altLang="zh-CN" sz="3200" b="1" dirty="0" smtClean="0">
              <a:latin typeface="隶书" charset="0"/>
              <a:ea typeface="隶书" charset="0"/>
            </a:endParaRPr>
          </a:p>
          <a:p>
            <a:pPr marL="457200" indent="-457200">
              <a:buFont typeface="Wingdings" charset="2"/>
              <a:buChar char="v"/>
            </a:pPr>
            <a:endParaRPr lang="en-US" altLang="zh-CN" sz="3200" b="1" dirty="0">
              <a:latin typeface="隶书" charset="0"/>
              <a:ea typeface="隶书" charset="0"/>
            </a:endParaRPr>
          </a:p>
          <a:p>
            <a:pPr marL="457200" indent="-457200">
              <a:buFont typeface="Wingdings" charset="2"/>
              <a:buChar char="v"/>
            </a:pPr>
            <a:r>
              <a:rPr lang="zh-CN" altLang="en-US" sz="3200" b="1" dirty="0">
                <a:latin typeface="隶书" charset="0"/>
                <a:ea typeface="隶书" charset="0"/>
              </a:rPr>
              <a:t>多看参考资料，深入理解课程</a:t>
            </a:r>
            <a:r>
              <a:rPr lang="zh-CN" altLang="en-US" sz="3200" b="1" dirty="0" smtClean="0">
                <a:latin typeface="隶书" charset="0"/>
                <a:ea typeface="隶书" charset="0"/>
              </a:rPr>
              <a:t>内容</a:t>
            </a:r>
            <a:endParaRPr lang="en-US" altLang="zh-CN" sz="3200" b="1" dirty="0" smtClean="0">
              <a:latin typeface="隶书" charset="0"/>
              <a:ea typeface="隶书" charset="0"/>
            </a:endParaRPr>
          </a:p>
          <a:p>
            <a:pPr marL="457200" indent="-457200">
              <a:buFont typeface="Wingdings" charset="2"/>
              <a:buChar char="v"/>
            </a:pPr>
            <a:endParaRPr lang="en-US" altLang="zh-CN" sz="3200" b="1" dirty="0">
              <a:latin typeface="隶书" charset="0"/>
              <a:ea typeface="隶书" charset="0"/>
            </a:endParaRPr>
          </a:p>
          <a:p>
            <a:pPr marL="457200" indent="-457200">
              <a:buFont typeface="Wingdings" charset="2"/>
              <a:buChar char="v"/>
            </a:pPr>
            <a:r>
              <a:rPr lang="zh-CN" altLang="en-US" sz="3200" b="1" dirty="0" smtClean="0">
                <a:latin typeface="隶书" charset="0"/>
                <a:ea typeface="隶书" charset="0"/>
              </a:rPr>
              <a:t>课表时间线上答疑，多多互动交流</a:t>
            </a:r>
            <a:endParaRPr lang="en-US" altLang="zh-CN" sz="3200" b="1" dirty="0">
              <a:latin typeface="隶书" charset="0"/>
              <a:ea typeface="隶书"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bwMode="auto">
          <a:xfrm>
            <a:off x="468313" y="309563"/>
            <a:ext cx="8229600" cy="365125"/>
          </a:xfrm>
          <a:noFill/>
          <a:ln>
            <a:miter lim="800000"/>
            <a:headEnd/>
            <a:tailEnd/>
          </a:ln>
        </p:spPr>
        <p:txBody>
          <a:bodyPr vert="horz" wrap="square" lIns="91440" tIns="45720" rIns="91440" bIns="45720" numCol="1" anchor="t" anchorCtr="0" compatLnSpc="1">
            <a:prstTxWarp prst="textNoShape">
              <a:avLst/>
            </a:prstTxWarp>
          </a:bodyPr>
          <a:lstStyle/>
          <a:p>
            <a:r>
              <a:rPr lang="zh-CN" altLang="en-US" dirty="0" smtClean="0"/>
              <a:t>课程要求</a:t>
            </a:r>
          </a:p>
        </p:txBody>
      </p:sp>
      <p:pic>
        <p:nvPicPr>
          <p:cNvPr id="19" name="图片 11" descr="定版1-s转曲2.png"/>
          <p:cNvPicPr>
            <a:picLocks noChangeAspect="1"/>
          </p:cNvPicPr>
          <p:nvPr/>
        </p:nvPicPr>
        <p:blipFill>
          <a:blip r:embed="rId2"/>
          <a:srcRect/>
          <a:stretch>
            <a:fillRect/>
          </a:stretch>
        </p:blipFill>
        <p:spPr bwMode="auto">
          <a:xfrm>
            <a:off x="8215313" y="4281488"/>
            <a:ext cx="928687" cy="862012"/>
          </a:xfrm>
          <a:prstGeom prst="rect">
            <a:avLst/>
          </a:prstGeom>
          <a:noFill/>
          <a:ln w="9525">
            <a:noFill/>
            <a:miter lim="800000"/>
            <a:headEnd/>
            <a:tailEnd/>
          </a:ln>
        </p:spPr>
      </p:pic>
      <p:sp>
        <p:nvSpPr>
          <p:cNvPr id="2" name="Rectangle 1"/>
          <p:cNvSpPr/>
          <p:nvPr/>
        </p:nvSpPr>
        <p:spPr>
          <a:xfrm>
            <a:off x="899592" y="1578154"/>
            <a:ext cx="7128792" cy="1631216"/>
          </a:xfrm>
          <a:prstGeom prst="rect">
            <a:avLst/>
          </a:prstGeom>
        </p:spPr>
        <p:txBody>
          <a:bodyPr wrap="square">
            <a:spAutoFit/>
          </a:bodyPr>
          <a:lstStyle/>
          <a:p>
            <a:pPr marL="457200" indent="-457200">
              <a:buFont typeface="Wingdings" charset="2"/>
              <a:buChar char="v"/>
            </a:pPr>
            <a:r>
              <a:rPr lang="zh-CN" altLang="en-US" sz="3200" b="1" dirty="0" smtClean="0">
                <a:latin typeface="隶书" charset="0"/>
                <a:ea typeface="隶书" charset="0"/>
              </a:rPr>
              <a:t>考勤</a:t>
            </a:r>
            <a:r>
              <a:rPr lang="zh-CN" altLang="en-US" sz="3200" b="1" dirty="0">
                <a:latin typeface="隶书" charset="0"/>
                <a:ea typeface="隶书" charset="0"/>
              </a:rPr>
              <a:t>和听课状态情况 </a:t>
            </a:r>
            <a:r>
              <a:rPr lang="en-US" altLang="zh-CN" sz="3200" b="1" dirty="0" smtClean="0">
                <a:latin typeface="隶书" charset="0"/>
                <a:ea typeface="隶书" charset="0"/>
              </a:rPr>
              <a:t>20</a:t>
            </a:r>
            <a:r>
              <a:rPr lang="zh-CN" altLang="en-US" sz="3200" b="1" dirty="0" smtClean="0">
                <a:latin typeface="隶书" charset="0"/>
                <a:ea typeface="隶书" charset="0"/>
              </a:rPr>
              <a:t>％</a:t>
            </a:r>
            <a:endParaRPr lang="zh-CN" altLang="en-US" sz="3200" b="1" dirty="0">
              <a:latin typeface="隶书" charset="0"/>
              <a:ea typeface="隶书" charset="0"/>
            </a:endParaRPr>
          </a:p>
          <a:p>
            <a:pPr marL="457200" indent="-457200">
              <a:buFont typeface="Wingdings" charset="2"/>
              <a:buChar char="v"/>
            </a:pPr>
            <a:r>
              <a:rPr lang="zh-CN" altLang="en-US" sz="3200" b="1" dirty="0" smtClean="0">
                <a:latin typeface="隶书" charset="0"/>
                <a:ea typeface="隶书" charset="0"/>
              </a:rPr>
              <a:t>平时作业</a:t>
            </a:r>
            <a:r>
              <a:rPr lang="en-US" altLang="zh-CN" sz="3200" b="1" dirty="0" smtClean="0">
                <a:latin typeface="隶书" charset="0"/>
                <a:ea typeface="隶书" charset="0"/>
              </a:rPr>
              <a:t>20%</a:t>
            </a:r>
            <a:endParaRPr lang="en-US" altLang="zh-CN" sz="3200" b="1" dirty="0">
              <a:latin typeface="隶书" charset="0"/>
              <a:ea typeface="隶书" charset="0"/>
            </a:endParaRPr>
          </a:p>
          <a:p>
            <a:pPr marL="457200" indent="-457200">
              <a:buFont typeface="Wingdings" charset="2"/>
              <a:buChar char="v"/>
            </a:pPr>
            <a:r>
              <a:rPr lang="zh-CN" altLang="en-US" sz="3200" b="1" dirty="0" smtClean="0">
                <a:latin typeface="隶书" charset="0"/>
                <a:ea typeface="隶书" charset="0"/>
              </a:rPr>
              <a:t>期末作业 </a:t>
            </a:r>
            <a:r>
              <a:rPr lang="en-US" altLang="zh-CN" sz="3200" b="1" dirty="0" smtClean="0">
                <a:latin typeface="隶书" charset="0"/>
                <a:ea typeface="隶书" charset="0"/>
              </a:rPr>
              <a:t>60</a:t>
            </a:r>
            <a:r>
              <a:rPr lang="zh-CN" altLang="en-US" sz="3200" b="1" dirty="0" smtClean="0">
                <a:latin typeface="隶书" charset="0"/>
                <a:ea typeface="隶书" charset="0"/>
              </a:rPr>
              <a:t>％</a:t>
            </a:r>
            <a:endParaRPr lang="zh-CN" altLang="en-US" sz="3200" b="1" dirty="0">
              <a:latin typeface="隶书" charset="0"/>
              <a:ea typeface="隶书" charset="0"/>
            </a:endParaRPr>
          </a:p>
        </p:txBody>
      </p:sp>
      <p:sp>
        <p:nvSpPr>
          <p:cNvPr id="5" name="矩形 3"/>
          <p:cNvSpPr/>
          <p:nvPr/>
        </p:nvSpPr>
        <p:spPr>
          <a:xfrm>
            <a:off x="642910" y="928676"/>
            <a:ext cx="2786063" cy="481350"/>
          </a:xfrm>
          <a:prstGeom prst="rect">
            <a:avLst/>
          </a:prstGeom>
        </p:spPr>
        <p:txBody>
          <a:bodyPr>
            <a:spAutoFit/>
          </a:bodyPr>
          <a:lstStyle/>
          <a:p>
            <a:pPr fontAlgn="auto">
              <a:lnSpc>
                <a:spcPct val="114000"/>
              </a:lnSpc>
              <a:spcBef>
                <a:spcPts val="0"/>
              </a:spcBef>
              <a:spcAft>
                <a:spcPts val="0"/>
              </a:spcAft>
              <a:defRPr/>
            </a:pPr>
            <a:r>
              <a:rPr lang="zh-CN" altLang="en-US" sz="2400" b="1" dirty="0" smtClean="0">
                <a:solidFill>
                  <a:schemeClr val="accent1">
                    <a:lumMod val="60000"/>
                    <a:lumOff val="40000"/>
                  </a:schemeClr>
                </a:solidFill>
                <a:latin typeface="微软雅黑" pitchFamily="34" charset="-122"/>
                <a:ea typeface="微软雅黑" pitchFamily="34" charset="-122"/>
              </a:rPr>
              <a:t>考核方式：</a:t>
            </a:r>
            <a:endParaRPr lang="en-US" altLang="zh-CN" sz="2400" b="1" dirty="0">
              <a:solidFill>
                <a:schemeClr val="accent1">
                  <a:lumMod val="60000"/>
                  <a:lumOff val="4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489769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课程内容</a:t>
            </a:r>
            <a:endParaRPr lang="zh-CN" altLang="en-US" dirty="0"/>
          </a:p>
        </p:txBody>
      </p:sp>
      <p:sp>
        <p:nvSpPr>
          <p:cNvPr id="3" name="矩形 2"/>
          <p:cNvSpPr/>
          <p:nvPr/>
        </p:nvSpPr>
        <p:spPr>
          <a:xfrm>
            <a:off x="889714" y="1805791"/>
            <a:ext cx="7786742" cy="1077218"/>
          </a:xfrm>
          <a:prstGeom prst="rect">
            <a:avLst/>
          </a:prstGeom>
        </p:spPr>
        <p:txBody>
          <a:bodyPr wrap="square">
            <a:spAutoFit/>
          </a:bodyPr>
          <a:lstStyle/>
          <a:p>
            <a:r>
              <a:rPr lang="en-US" altLang="zh-CN" sz="3200" b="1" dirty="0">
                <a:latin typeface="隶书" charset="0"/>
                <a:ea typeface="隶书" charset="0"/>
              </a:rPr>
              <a:t>《</a:t>
            </a:r>
            <a:r>
              <a:rPr lang="zh-CN" altLang="en-US" sz="3200" b="1" dirty="0">
                <a:latin typeface="隶书" charset="0"/>
                <a:ea typeface="隶书" charset="0"/>
              </a:rPr>
              <a:t>科技论文写作教程</a:t>
            </a:r>
            <a:r>
              <a:rPr lang="en-US" altLang="zh-CN" sz="3200" b="1" dirty="0">
                <a:latin typeface="隶书" charset="0"/>
                <a:ea typeface="隶书" charset="0"/>
              </a:rPr>
              <a:t>》</a:t>
            </a:r>
            <a:r>
              <a:rPr lang="zh-CN" altLang="en-US" sz="3200" b="1" dirty="0">
                <a:latin typeface="隶书" charset="0"/>
                <a:ea typeface="隶书" charset="0"/>
              </a:rPr>
              <a:t>赵秀珍</a:t>
            </a:r>
            <a:endParaRPr lang="en-US" altLang="zh-CN" sz="3200" b="1" dirty="0">
              <a:latin typeface="隶书" charset="0"/>
              <a:ea typeface="隶书" charset="0"/>
            </a:endParaRPr>
          </a:p>
          <a:p>
            <a:r>
              <a:rPr lang="en-US" altLang="zh-CN" sz="3200" b="1" dirty="0">
                <a:latin typeface="隶书" charset="0"/>
                <a:ea typeface="隶书" charset="0"/>
              </a:rPr>
              <a:t>《</a:t>
            </a:r>
            <a:r>
              <a:rPr lang="zh-CN" altLang="en-US" sz="3200" b="1" dirty="0">
                <a:latin typeface="隶书" charset="0"/>
                <a:ea typeface="隶书" charset="0"/>
              </a:rPr>
              <a:t>文献检索与科技论文写作</a:t>
            </a:r>
            <a:r>
              <a:rPr lang="en-US" altLang="zh-CN" sz="3200" b="1" dirty="0">
                <a:latin typeface="隶书" charset="0"/>
                <a:ea typeface="隶书" charset="0"/>
              </a:rPr>
              <a:t>》</a:t>
            </a:r>
            <a:r>
              <a:rPr lang="zh-CN" altLang="en-US" sz="3200" b="1" dirty="0">
                <a:latin typeface="隶书" charset="0"/>
                <a:ea typeface="隶书" charset="0"/>
              </a:rPr>
              <a:t>黄军左 </a:t>
            </a:r>
            <a:endParaRPr lang="en-US" altLang="zh-CN" sz="3200" b="1" dirty="0">
              <a:latin typeface="隶书" charset="0"/>
              <a:ea typeface="隶书" charset="0"/>
            </a:endParaRPr>
          </a:p>
        </p:txBody>
      </p:sp>
      <p:sp>
        <p:nvSpPr>
          <p:cNvPr id="4" name="矩形 3"/>
          <p:cNvSpPr/>
          <p:nvPr/>
        </p:nvSpPr>
        <p:spPr>
          <a:xfrm>
            <a:off x="642910" y="928676"/>
            <a:ext cx="2786063" cy="481350"/>
          </a:xfrm>
          <a:prstGeom prst="rect">
            <a:avLst/>
          </a:prstGeom>
        </p:spPr>
        <p:txBody>
          <a:bodyPr>
            <a:spAutoFit/>
          </a:bodyPr>
          <a:lstStyle/>
          <a:p>
            <a:pPr fontAlgn="auto">
              <a:lnSpc>
                <a:spcPct val="114000"/>
              </a:lnSpc>
              <a:spcBef>
                <a:spcPts val="0"/>
              </a:spcBef>
              <a:spcAft>
                <a:spcPts val="0"/>
              </a:spcAft>
              <a:defRPr/>
            </a:pPr>
            <a:r>
              <a:rPr lang="zh-CN" altLang="en-US" sz="2400" b="1" dirty="0" smtClean="0">
                <a:solidFill>
                  <a:schemeClr val="accent1">
                    <a:lumMod val="60000"/>
                    <a:lumOff val="40000"/>
                  </a:schemeClr>
                </a:solidFill>
                <a:latin typeface="微软雅黑" pitchFamily="34" charset="-122"/>
                <a:ea typeface="微软雅黑" pitchFamily="34" charset="-122"/>
              </a:rPr>
              <a:t>参考书目：</a:t>
            </a:r>
            <a:endParaRPr lang="en-US" altLang="zh-CN" sz="2400" b="1" dirty="0">
              <a:solidFill>
                <a:schemeClr val="accent1">
                  <a:lumMod val="60000"/>
                  <a:lumOff val="40000"/>
                </a:schemeClr>
              </a:solidFill>
              <a:latin typeface="微软雅黑" pitchFamily="34" charset="-122"/>
              <a:ea typeface="微软雅黑" pitchFamily="34" charset="-122"/>
            </a:endParaRPr>
          </a:p>
        </p:txBody>
      </p:sp>
      <p:pic>
        <p:nvPicPr>
          <p:cNvPr id="5" name="图片 11" descr="定版1-s转曲2.png"/>
          <p:cNvPicPr>
            <a:picLocks noChangeAspect="1"/>
          </p:cNvPicPr>
          <p:nvPr/>
        </p:nvPicPr>
        <p:blipFill>
          <a:blip r:embed="rId2"/>
          <a:srcRect/>
          <a:stretch>
            <a:fillRect/>
          </a:stretch>
        </p:blipFill>
        <p:spPr bwMode="auto">
          <a:xfrm>
            <a:off x="8215313" y="4281488"/>
            <a:ext cx="928687" cy="862012"/>
          </a:xfrm>
          <a:prstGeom prst="rect">
            <a:avLst/>
          </a:prstGeom>
          <a:noFill/>
          <a:ln w="9525">
            <a:noFill/>
            <a:miter lim="800000"/>
            <a:headEnd/>
            <a:tailEnd/>
          </a:ln>
        </p:spPr>
      </p:pic>
    </p:spTree>
    <p:extLst>
      <p:ext uri="{BB962C8B-B14F-4D97-AF65-F5344CB8AC3E}">
        <p14:creationId xmlns:p14="http://schemas.microsoft.com/office/powerpoint/2010/main" val="1350893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课程内容</a:t>
            </a:r>
            <a:endParaRPr lang="zh-CN" altLang="en-US" dirty="0"/>
          </a:p>
        </p:txBody>
      </p:sp>
      <p:sp>
        <p:nvSpPr>
          <p:cNvPr id="3" name="矩形 2"/>
          <p:cNvSpPr/>
          <p:nvPr/>
        </p:nvSpPr>
        <p:spPr>
          <a:xfrm>
            <a:off x="1259632" y="1635646"/>
            <a:ext cx="7786742" cy="2062103"/>
          </a:xfrm>
          <a:prstGeom prst="rect">
            <a:avLst/>
          </a:prstGeom>
        </p:spPr>
        <p:txBody>
          <a:bodyPr wrap="square">
            <a:spAutoFit/>
          </a:bodyPr>
          <a:lstStyle/>
          <a:p>
            <a:pPr marL="457200" indent="-457200">
              <a:buFont typeface="Wingdings" charset="2"/>
              <a:buChar char="ü"/>
            </a:pPr>
            <a:r>
              <a:rPr lang="zh-CN" altLang="en-US" sz="3200" b="1" dirty="0" smtClean="0">
                <a:latin typeface="隶书" charset="0"/>
                <a:ea typeface="隶书" charset="0"/>
              </a:rPr>
              <a:t>科技文献写作基础</a:t>
            </a:r>
            <a:endParaRPr lang="en-US" altLang="zh-CN" sz="3200" b="1" dirty="0" smtClean="0">
              <a:latin typeface="隶书" charset="0"/>
              <a:ea typeface="隶书" charset="0"/>
            </a:endParaRPr>
          </a:p>
          <a:p>
            <a:pPr marL="457200" indent="-457200">
              <a:buFont typeface="Wingdings" charset="2"/>
              <a:buChar char="ü"/>
            </a:pPr>
            <a:r>
              <a:rPr lang="zh-CN" altLang="en-US" sz="3200" b="1" dirty="0" smtClean="0">
                <a:latin typeface="隶书" charset="0"/>
                <a:ea typeface="隶书" charset="0"/>
              </a:rPr>
              <a:t>期刊论文写作（中</a:t>
            </a:r>
            <a:r>
              <a:rPr lang="en-US" altLang="zh-CN" sz="3200" b="1" dirty="0" smtClean="0">
                <a:latin typeface="隶书" charset="0"/>
                <a:ea typeface="隶书" charset="0"/>
              </a:rPr>
              <a:t>/</a:t>
            </a:r>
            <a:r>
              <a:rPr lang="zh-CN" altLang="en-US" sz="3200" b="1" dirty="0" smtClean="0">
                <a:latin typeface="隶书" charset="0"/>
                <a:ea typeface="隶书" charset="0"/>
              </a:rPr>
              <a:t>英文、投稿）</a:t>
            </a:r>
            <a:endParaRPr lang="en-US" altLang="zh-CN" sz="3200" b="1" dirty="0">
              <a:latin typeface="隶书" charset="0"/>
              <a:ea typeface="隶书" charset="0"/>
            </a:endParaRPr>
          </a:p>
          <a:p>
            <a:pPr marL="457200" indent="-457200">
              <a:buFont typeface="Wingdings" charset="2"/>
              <a:buChar char="ü"/>
            </a:pPr>
            <a:r>
              <a:rPr lang="zh-CN" altLang="en-US" sz="3200" b="1" dirty="0" smtClean="0">
                <a:latin typeface="隶书" charset="0"/>
                <a:ea typeface="隶书" charset="0"/>
              </a:rPr>
              <a:t>学位论文写作</a:t>
            </a:r>
            <a:endParaRPr lang="en-US" altLang="zh-CN" sz="3200" b="1" dirty="0">
              <a:latin typeface="隶书" charset="0"/>
              <a:ea typeface="隶书" charset="0"/>
            </a:endParaRPr>
          </a:p>
          <a:p>
            <a:pPr marL="457200" indent="-457200">
              <a:buFont typeface="Wingdings" charset="2"/>
              <a:buChar char="ü"/>
            </a:pPr>
            <a:r>
              <a:rPr lang="zh-CN" altLang="en-US" sz="3200" b="1" dirty="0">
                <a:latin typeface="隶书" charset="0"/>
                <a:ea typeface="隶书" charset="0"/>
              </a:rPr>
              <a:t>学术</a:t>
            </a:r>
            <a:r>
              <a:rPr lang="zh-CN" altLang="en-US" sz="3200" b="1" dirty="0" smtClean="0">
                <a:latin typeface="隶书" charset="0"/>
                <a:ea typeface="隶书" charset="0"/>
              </a:rPr>
              <a:t>文献检索</a:t>
            </a:r>
            <a:endParaRPr lang="zh-CN" altLang="en-US" sz="3200" dirty="0" smtClean="0"/>
          </a:p>
        </p:txBody>
      </p:sp>
      <p:pic>
        <p:nvPicPr>
          <p:cNvPr id="5" name="图片 11" descr="定版1-s转曲2.png"/>
          <p:cNvPicPr>
            <a:picLocks noChangeAspect="1"/>
          </p:cNvPicPr>
          <p:nvPr/>
        </p:nvPicPr>
        <p:blipFill>
          <a:blip r:embed="rId2"/>
          <a:srcRect/>
          <a:stretch>
            <a:fillRect/>
          </a:stretch>
        </p:blipFill>
        <p:spPr bwMode="auto">
          <a:xfrm>
            <a:off x="8215313" y="4281488"/>
            <a:ext cx="928687" cy="862012"/>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科技文献的作用</a:t>
            </a:r>
            <a:endParaRPr lang="zh-CN" altLang="en-US" dirty="0"/>
          </a:p>
        </p:txBody>
      </p:sp>
      <p:sp>
        <p:nvSpPr>
          <p:cNvPr id="7" name="矩形 6"/>
          <p:cNvSpPr/>
          <p:nvPr/>
        </p:nvSpPr>
        <p:spPr>
          <a:xfrm>
            <a:off x="528534" y="1563638"/>
            <a:ext cx="7643866" cy="461665"/>
          </a:xfrm>
          <a:prstGeom prst="rect">
            <a:avLst/>
          </a:prstGeom>
        </p:spPr>
        <p:txBody>
          <a:bodyPr wrap="square">
            <a:spAutoFit/>
          </a:bodyPr>
          <a:lstStyle/>
          <a:p>
            <a:pPr eaLnBrk="1" hangingPunct="1"/>
            <a:r>
              <a:rPr lang="zh-CN" altLang="en-US" sz="2400" b="1" dirty="0" smtClean="0">
                <a:latin typeface="华文中宋" charset="-122"/>
                <a:ea typeface="华文中宋" charset="-122"/>
              </a:rPr>
              <a:t>      </a:t>
            </a:r>
            <a:endParaRPr lang="zh-CN" altLang="en-US" sz="2000" dirty="0">
              <a:latin typeface="华文中宋" charset="-122"/>
              <a:ea typeface="华文中宋" charset="-122"/>
            </a:endParaRPr>
          </a:p>
        </p:txBody>
      </p:sp>
      <p:pic>
        <p:nvPicPr>
          <p:cNvPr id="6" name="图片 11" descr="定版1-s转曲2.png"/>
          <p:cNvPicPr>
            <a:picLocks noChangeAspect="1"/>
          </p:cNvPicPr>
          <p:nvPr/>
        </p:nvPicPr>
        <p:blipFill>
          <a:blip r:embed="rId3"/>
          <a:srcRect/>
          <a:stretch>
            <a:fillRect/>
          </a:stretch>
        </p:blipFill>
        <p:spPr bwMode="auto">
          <a:xfrm>
            <a:off x="8215313" y="4281488"/>
            <a:ext cx="928687" cy="862012"/>
          </a:xfrm>
          <a:prstGeom prst="rect">
            <a:avLst/>
          </a:prstGeom>
          <a:noFill/>
          <a:ln w="9525">
            <a:noFill/>
            <a:miter lim="800000"/>
            <a:headEnd/>
            <a:tailEnd/>
          </a:ln>
        </p:spPr>
      </p:pic>
      <p:sp>
        <p:nvSpPr>
          <p:cNvPr id="8" name="矩形 3"/>
          <p:cNvSpPr/>
          <p:nvPr/>
        </p:nvSpPr>
        <p:spPr>
          <a:xfrm>
            <a:off x="2957435" y="2140368"/>
            <a:ext cx="2786063" cy="675891"/>
          </a:xfrm>
          <a:prstGeom prst="rect">
            <a:avLst/>
          </a:prstGeom>
        </p:spPr>
        <p:txBody>
          <a:bodyPr>
            <a:spAutoFit/>
          </a:bodyPr>
          <a:lstStyle/>
          <a:p>
            <a:pPr fontAlgn="auto">
              <a:lnSpc>
                <a:spcPct val="114000"/>
              </a:lnSpc>
              <a:spcBef>
                <a:spcPts val="0"/>
              </a:spcBef>
              <a:spcAft>
                <a:spcPts val="0"/>
              </a:spcAft>
              <a:defRPr/>
            </a:pPr>
            <a:r>
              <a:rPr lang="zh-CN" altLang="en-US" sz="3600" b="1" dirty="0" smtClean="0">
                <a:solidFill>
                  <a:srgbClr val="FFC000"/>
                </a:solidFill>
                <a:latin typeface="微软雅黑" pitchFamily="34" charset="-122"/>
                <a:ea typeface="微软雅黑" pitchFamily="34" charset="-122"/>
              </a:rPr>
              <a:t>作用与目的？</a:t>
            </a:r>
            <a:endParaRPr lang="en-US" altLang="zh-CN" sz="3600" b="1" dirty="0">
              <a:solidFill>
                <a:srgbClr val="FFC000"/>
              </a:solidFill>
              <a:latin typeface="微软雅黑" pitchFamily="34" charset="-122"/>
              <a:ea typeface="微软雅黑" pitchFamily="34" charset="-122"/>
            </a:endParaRPr>
          </a:p>
        </p:txBody>
      </p:sp>
    </p:spTree>
  </p:cSld>
  <p:clrMapOvr>
    <a:masterClrMapping/>
  </p:clrMapOvr>
</p:sld>
</file>

<file path=ppt/theme/theme1.xml><?xml version="1.0" encoding="utf-8"?>
<a:theme xmlns:a="http://schemas.openxmlformats.org/drawingml/2006/main" name="Office 主题">
  <a:themeElements>
    <a:clrScheme name="vivo">
      <a:dk1>
        <a:srgbClr val="2A82B0"/>
      </a:dk1>
      <a:lt1>
        <a:srgbClr val="FFFFFF"/>
      </a:lt1>
      <a:dk2>
        <a:srgbClr val="006296"/>
      </a:dk2>
      <a:lt2>
        <a:srgbClr val="82CCD2"/>
      </a:lt2>
      <a:accent1>
        <a:srgbClr val="E72520"/>
      </a:accent1>
      <a:accent2>
        <a:srgbClr val="007750"/>
      </a:accent2>
      <a:accent3>
        <a:srgbClr val="DBB400"/>
      </a:accent3>
      <a:accent4>
        <a:srgbClr val="92A55C"/>
      </a:accent4>
      <a:accent5>
        <a:srgbClr val="4E4D8D"/>
      </a:accent5>
      <a:accent6>
        <a:srgbClr val="F18D00"/>
      </a:accent6>
      <a:hlink>
        <a:srgbClr val="7F7F7F"/>
      </a:hlink>
      <a:folHlink>
        <a:srgbClr val="919191"/>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3974</TotalTime>
  <Words>1088</Words>
  <Application>Microsoft Macintosh PowerPoint</Application>
  <PresentationFormat>On-screen Show (16:9)</PresentationFormat>
  <Paragraphs>84</Paragraphs>
  <Slides>17</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Calibri</vt:lpstr>
      <vt:lpstr>Times New Roman</vt:lpstr>
      <vt:lpstr>Verdana</vt:lpstr>
      <vt:lpstr>Wingdings</vt:lpstr>
      <vt:lpstr>华文中宋</vt:lpstr>
      <vt:lpstr>宋体</vt:lpstr>
      <vt:lpstr>微软雅黑</vt:lpstr>
      <vt:lpstr>方正姚体</vt:lpstr>
      <vt:lpstr>隶书</vt:lpstr>
      <vt:lpstr>Arial</vt:lpstr>
      <vt:lpstr>Office 主题</vt:lpstr>
      <vt:lpstr>科技文献写作</vt:lpstr>
      <vt:lpstr>PowerPoint Presentation</vt:lpstr>
      <vt:lpstr>目录</vt:lpstr>
      <vt:lpstr>课程要求</vt:lpstr>
      <vt:lpstr>课程要求</vt:lpstr>
      <vt:lpstr>课程要求</vt:lpstr>
      <vt:lpstr>课程内容</vt:lpstr>
      <vt:lpstr>课程内容</vt:lpstr>
      <vt:lpstr>科技文献的作用</vt:lpstr>
      <vt:lpstr>科技文献的作用</vt:lpstr>
      <vt:lpstr>科技文献的作用</vt:lpstr>
      <vt:lpstr>科技文献的作用</vt:lpstr>
      <vt:lpstr>科技文献的作用</vt:lpstr>
      <vt:lpstr>科技文献的作用</vt:lpstr>
      <vt:lpstr>学习科技文献写作的意义</vt:lpstr>
      <vt:lpstr>PowerPoint Presentation</vt:lpstr>
      <vt:lpstr>在此输入标题</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dell</dc:creator>
  <cp:lastModifiedBy>Lu Cai</cp:lastModifiedBy>
  <cp:revision>246</cp:revision>
  <dcterms:modified xsi:type="dcterms:W3CDTF">2020-02-25T13:03:32Z</dcterms:modified>
</cp:coreProperties>
</file>